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0" r:id="rId2"/>
    <p:sldId id="281" r:id="rId3"/>
    <p:sldId id="272" r:id="rId4"/>
    <p:sldId id="266" r:id="rId5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153" autoAdjust="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4BE0F-6270-43CC-B8CD-5EB61EDCDF6E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1D58D-81DF-4200-8C5B-FB480F08E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989A-ABD5-487D-A510-B446B8FE0524}" type="datetimeFigureOut">
              <a:rPr lang="zh-CN" altLang="en-US" smtClean="0"/>
              <a:pPr/>
              <a:t>2012-5-31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0AA6C-EEE3-4DCB-865A-1415DB28D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285852" y="3383446"/>
            <a:ext cx="5000660" cy="1260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核心业务系统（百胜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ERP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）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293688"/>
            <a:ext cx="8001000" cy="634982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2800" b="1" dirty="0" smtClean="0"/>
              <a:t>IT</a:t>
            </a:r>
            <a:r>
              <a:rPr lang="zh-CN" altLang="en-US" sz="2800" b="1" dirty="0" smtClean="0"/>
              <a:t>规划蓝图－总体</a:t>
            </a:r>
            <a:endParaRPr lang="zh-CN" altLang="en-US" sz="2800" b="1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57620" y="3544871"/>
            <a:ext cx="1116000" cy="648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库存管理</a:t>
            </a:r>
            <a:endParaRPr lang="zh-CN" altLang="en-US" sz="1400" b="1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6429388" y="3383446"/>
            <a:ext cx="1116000" cy="1260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客户管理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355600" y="1112828"/>
            <a:ext cx="587375" cy="887412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决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策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层</a:t>
            </a:r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auto">
          <a:xfrm>
            <a:off x="355600" y="2170121"/>
            <a:ext cx="587375" cy="973127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管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理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355600" y="3357562"/>
            <a:ext cx="587375" cy="1285884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业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务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2571736" y="3544871"/>
            <a:ext cx="1116000" cy="648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/>
              <a:t>采购管理</a:t>
            </a: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5143504" y="3544871"/>
            <a:ext cx="1116000" cy="648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/>
              <a:t>销售管理</a:t>
            </a: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1285852" y="3544871"/>
            <a:ext cx="1116000" cy="648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供应商管理</a:t>
            </a:r>
            <a:endParaRPr lang="zh-CN" altLang="en-US" sz="1400" b="1" dirty="0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285852" y="1244240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客户分析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715272" y="3383446"/>
            <a:ext cx="1044562" cy="1260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电子商务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2571736" y="1244240"/>
            <a:ext cx="1116000" cy="75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报表分析</a:t>
            </a:r>
            <a:endParaRPr lang="zh-CN" altLang="en-US" sz="1400" b="1" dirty="0"/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1285852" y="5744834"/>
            <a:ext cx="1116000" cy="75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机房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571736" y="5744834"/>
            <a:ext cx="1116000" cy="75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服务器</a:t>
            </a:r>
            <a:endParaRPr lang="zh-CN" altLang="en-US" sz="1400" b="1" dirty="0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857620" y="5744834"/>
            <a:ext cx="1116000" cy="75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网络通信</a:t>
            </a:r>
            <a:endParaRPr lang="zh-CN" altLang="en-US" sz="1400" b="1" dirty="0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5143504" y="5744834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信息安全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6429388" y="5744834"/>
            <a:ext cx="1116000" cy="75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系统软件</a:t>
            </a:r>
            <a:endParaRPr lang="zh-CN" altLang="en-US" sz="1400" b="1" dirty="0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1285852" y="4816140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企业门户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571736" y="4816140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ESB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Rectangle 41"/>
          <p:cNvSpPr>
            <a:spLocks noChangeArrowheads="1"/>
          </p:cNvSpPr>
          <p:nvPr/>
        </p:nvSpPr>
        <p:spPr bwMode="auto">
          <a:xfrm>
            <a:off x="3857620" y="4816140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开发平台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Rectangle 41"/>
          <p:cNvSpPr>
            <a:spLocks noChangeArrowheads="1"/>
          </p:cNvSpPr>
          <p:nvPr/>
        </p:nvSpPr>
        <p:spPr bwMode="auto">
          <a:xfrm>
            <a:off x="5143504" y="4816140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数据中心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AutoShape 36"/>
          <p:cNvSpPr>
            <a:spLocks noChangeArrowheads="1"/>
          </p:cNvSpPr>
          <p:nvPr/>
        </p:nvSpPr>
        <p:spPr bwMode="auto">
          <a:xfrm>
            <a:off x="355600" y="4786322"/>
            <a:ext cx="587375" cy="785818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应用</a:t>
            </a:r>
            <a:endParaRPr lang="en-US" altLang="zh-CN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</a:t>
            </a:r>
            <a:endParaRPr lang="en-US" altLang="zh-CN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整合层</a:t>
            </a:r>
          </a:p>
        </p:txBody>
      </p:sp>
      <p:sp>
        <p:nvSpPr>
          <p:cNvPr id="53" name="AutoShape 36"/>
          <p:cNvSpPr>
            <a:spLocks noChangeArrowheads="1"/>
          </p:cNvSpPr>
          <p:nvPr/>
        </p:nvSpPr>
        <p:spPr bwMode="auto">
          <a:xfrm>
            <a:off x="355600" y="5715016"/>
            <a:ext cx="587375" cy="785818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基础</a:t>
            </a:r>
            <a:endParaRPr lang="en-US" altLang="zh-CN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设施</a:t>
            </a:r>
            <a:endParaRPr lang="en-US" altLang="zh-CN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层</a:t>
            </a: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1285852" y="2387248"/>
            <a:ext cx="1116000" cy="75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财务管理</a:t>
            </a:r>
            <a:endParaRPr lang="zh-CN" altLang="en-US" sz="1400" b="1" dirty="0"/>
          </a:p>
        </p:txBody>
      </p: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3857620" y="2387248"/>
            <a:ext cx="1116000" cy="756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人力资源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Rectangle 41"/>
          <p:cNvSpPr>
            <a:spLocks noChangeArrowheads="1"/>
          </p:cNvSpPr>
          <p:nvPr/>
        </p:nvSpPr>
        <p:spPr bwMode="auto">
          <a:xfrm>
            <a:off x="5143504" y="2387248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办公系统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OA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）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6429388" y="2387248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邮件系统 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2571736" y="2387248"/>
            <a:ext cx="1116000" cy="756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工资绩效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3857620" y="1244240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BI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应用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7742280" y="2387248"/>
            <a:ext cx="1116000" cy="756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内部论坛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xfrm>
            <a:off x="6934200" y="6629400"/>
            <a:ext cx="1447800" cy="228600"/>
          </a:xfrm>
          <a:noFill/>
        </p:spPr>
        <p:txBody>
          <a:bodyPr/>
          <a:lstStyle/>
          <a:p>
            <a:fld id="{745D5B4A-D8AA-4B1F-8387-C40B3DC274E9}" type="datetime1">
              <a:rPr lang="zh-CN" altLang="en-US"/>
              <a:pPr/>
              <a:t>2012-5-31</a:t>
            </a:fld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2000" y="6629400"/>
            <a:ext cx="762000" cy="228600"/>
          </a:xfrm>
          <a:noFill/>
        </p:spPr>
        <p:txBody>
          <a:bodyPr/>
          <a:lstStyle/>
          <a:p>
            <a:r>
              <a:rPr lang="en-US" altLang="zh-CN"/>
              <a:t>P. </a:t>
            </a:r>
            <a:fld id="{0679D628-329C-4355-8847-9C7D3EB85A8B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1281113"/>
            <a:ext cx="8839200" cy="5136670"/>
            <a:chOff x="96" y="576"/>
            <a:chExt cx="6048" cy="337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96" y="688"/>
              <a:ext cx="6048" cy="3264"/>
              <a:chOff x="336" y="576"/>
              <a:chExt cx="5808" cy="3264"/>
            </a:xfrm>
          </p:grpSpPr>
          <p:sp>
            <p:nvSpPr>
              <p:cNvPr id="12" name="Line 4"/>
              <p:cNvSpPr>
                <a:spLocks noChangeShapeType="1"/>
              </p:cNvSpPr>
              <p:nvPr/>
            </p:nvSpPr>
            <p:spPr bwMode="auto">
              <a:xfrm>
                <a:off x="720" y="3840"/>
                <a:ext cx="53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flipV="1">
                <a:off x="720" y="576"/>
                <a:ext cx="0" cy="32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464" y="720"/>
                <a:ext cx="124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1400" dirty="0" smtClean="0">
                    <a:latin typeface="Book Antiqua" pitchFamily="18" charset="0"/>
                  </a:rPr>
                  <a:t>电子商务和商业智能</a:t>
                </a:r>
                <a:endParaRPr lang="zh-CN" altLang="en-US" sz="1400" dirty="0">
                  <a:latin typeface="Book Antiqua" pitchFamily="18" charset="0"/>
                </a:endParaRP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124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1200" dirty="0" smtClean="0">
                    <a:latin typeface="宋体" pitchFamily="2" charset="-122"/>
                  </a:rPr>
                  <a:t>－智能化的决策支持系统</a:t>
                </a:r>
                <a:endParaRPr lang="en-US" altLang="zh-CN" sz="1200" dirty="0" smtClean="0">
                  <a:latin typeface="宋体" pitchFamily="2" charset="-122"/>
                </a:endParaRPr>
              </a:p>
              <a:p>
                <a:r>
                  <a:rPr lang="zh-CN" altLang="en-US" sz="1200" dirty="0" smtClean="0">
                    <a:latin typeface="宋体" pitchFamily="2" charset="-122"/>
                  </a:rPr>
                  <a:t>－基于互联网的交易平台</a:t>
                </a:r>
              </a:p>
              <a:p>
                <a:r>
                  <a:rPr lang="zh-CN" altLang="en-US" sz="1200" dirty="0" smtClean="0">
                    <a:latin typeface="宋体" pitchFamily="2" charset="-122"/>
                  </a:rPr>
                  <a:t>－</a:t>
                </a:r>
                <a:r>
                  <a:rPr kumimoji="0" lang="zh-CN" altLang="en-US" sz="1200" dirty="0">
                    <a:latin typeface="宋体" pitchFamily="2" charset="-122"/>
                  </a:rPr>
                  <a:t>支持企业间全面业务协作</a:t>
                </a:r>
              </a:p>
              <a:p>
                <a:pPr algn="l"/>
                <a:r>
                  <a:rPr kumimoji="0" lang="zh-CN" altLang="en-US" sz="1200" dirty="0" smtClean="0">
                    <a:latin typeface="宋体" pitchFamily="2" charset="-122"/>
                  </a:rPr>
                  <a:t>－更为有效的管理模式</a:t>
                </a:r>
                <a:endParaRPr kumimoji="0" lang="zh-CN" altLang="en-US" sz="1200" dirty="0">
                  <a:latin typeface="宋体" pitchFamily="2" charset="-122"/>
                </a:endParaRP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248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1400" dirty="0">
                    <a:latin typeface="Book Antiqua" pitchFamily="18" charset="0"/>
                  </a:rPr>
                  <a:t>分散局部应用</a:t>
                </a: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720" y="2976"/>
                <a:ext cx="1248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1200" dirty="0" smtClean="0">
                    <a:latin typeface="宋体" pitchFamily="2" charset="-122"/>
                  </a:rPr>
                  <a:t>－</a:t>
                </a:r>
                <a:r>
                  <a:rPr lang="zh-CN" altLang="en-US" sz="1200" dirty="0" smtClean="0">
                    <a:latin typeface="宋体" pitchFamily="2" charset="-122"/>
                  </a:rPr>
                  <a:t>保证</a:t>
                </a:r>
                <a:r>
                  <a:rPr kumimoji="0" lang="zh-CN" altLang="en-US" sz="1200" dirty="0" smtClean="0">
                    <a:latin typeface="宋体" pitchFamily="2" charset="-122"/>
                  </a:rPr>
                  <a:t>基本</a:t>
                </a:r>
                <a:r>
                  <a:rPr kumimoji="0" lang="zh-CN" altLang="en-US" sz="1200" dirty="0">
                    <a:latin typeface="宋体" pitchFamily="2" charset="-122"/>
                  </a:rPr>
                  <a:t>的业务运作需求</a:t>
                </a:r>
              </a:p>
              <a:p>
                <a:pPr algn="l"/>
                <a:r>
                  <a:rPr kumimoji="0" lang="zh-CN" altLang="en-US" sz="1200" dirty="0" smtClean="0">
                    <a:latin typeface="宋体" pitchFamily="2" charset="-122"/>
                  </a:rPr>
                  <a:t>－梳理现有</a:t>
                </a:r>
                <a:r>
                  <a:rPr kumimoji="0" lang="en-US" altLang="zh-CN" sz="1200" dirty="0" smtClean="0">
                    <a:latin typeface="宋体" pitchFamily="2" charset="-122"/>
                  </a:rPr>
                  <a:t>IT</a:t>
                </a:r>
                <a:r>
                  <a:rPr kumimoji="0" lang="zh-CN" altLang="en-US" sz="1200" dirty="0" smtClean="0">
                    <a:latin typeface="宋体" pitchFamily="2" charset="-122"/>
                  </a:rPr>
                  <a:t>系统</a:t>
                </a:r>
                <a:endParaRPr kumimoji="0" lang="en-US" altLang="zh-CN" sz="1200" dirty="0" smtClean="0">
                  <a:latin typeface="宋体" pitchFamily="2" charset="-122"/>
                </a:endParaRPr>
              </a:p>
              <a:p>
                <a:r>
                  <a:rPr lang="zh-CN" altLang="en-US" sz="1200" dirty="0" smtClean="0">
                    <a:latin typeface="宋体" pitchFamily="2" charset="-122"/>
                  </a:rPr>
                  <a:t>－梳理</a:t>
                </a:r>
                <a:r>
                  <a:rPr lang="zh-CN" altLang="en-US" sz="1200" dirty="0" smtClean="0">
                    <a:latin typeface="宋体" pitchFamily="2" charset="-122"/>
                  </a:rPr>
                  <a:t>现有业务流程</a:t>
                </a:r>
                <a:endParaRPr kumimoji="0" lang="zh-CN" altLang="en-US" sz="1200" dirty="0">
                  <a:latin typeface="宋体" pitchFamily="2" charset="-122"/>
                </a:endParaRPr>
              </a:p>
              <a:p>
                <a:pPr algn="l"/>
                <a:r>
                  <a:rPr kumimoji="0" lang="zh-CN" altLang="en-US" sz="1200" dirty="0" smtClean="0">
                    <a:latin typeface="宋体" pitchFamily="2" charset="-122"/>
                  </a:rPr>
                  <a:t>－梳理管理模式</a:t>
                </a:r>
                <a:endParaRPr lang="zh-CN" altLang="en-US" b="0" dirty="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1248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宋体" pitchFamily="2" charset="-122"/>
                  </a:rPr>
                  <a:t>运营管理核心应用</a:t>
                </a: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124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zh-CN" altLang="en-US" sz="1200" dirty="0" smtClean="0">
                    <a:latin typeface="Book Antiqua" pitchFamily="18" charset="0"/>
                  </a:rPr>
                  <a:t>－</a:t>
                </a:r>
                <a:r>
                  <a:rPr lang="en-US" altLang="zh-CN" sz="1200" dirty="0" smtClean="0">
                    <a:latin typeface="Book Antiqua" pitchFamily="18" charset="0"/>
                  </a:rPr>
                  <a:t>ERP</a:t>
                </a:r>
                <a:r>
                  <a:rPr lang="zh-CN" altLang="en-US" sz="1200" dirty="0" smtClean="0">
                    <a:latin typeface="Book Antiqua" pitchFamily="18" charset="0"/>
                  </a:rPr>
                  <a:t>套件的实施与完善</a:t>
                </a:r>
                <a:endParaRPr lang="en-US" altLang="zh-CN" sz="1200" dirty="0" smtClean="0">
                  <a:latin typeface="Book Antiqua" pitchFamily="18" charset="0"/>
                </a:endParaRPr>
              </a:p>
              <a:p>
                <a:r>
                  <a:rPr lang="zh-CN" altLang="en-US" sz="1200" dirty="0" smtClean="0">
                    <a:latin typeface="Book Antiqua" pitchFamily="18" charset="0"/>
                  </a:rPr>
                  <a:t>－ 工资绩效、人力资源管理</a:t>
                </a:r>
                <a:endParaRPr lang="en-US" altLang="zh-CN" sz="1200" dirty="0" smtClean="0">
                  <a:latin typeface="Book Antiqua" pitchFamily="18" charset="0"/>
                </a:endParaRPr>
              </a:p>
              <a:p>
                <a:r>
                  <a:rPr lang="zh-CN" altLang="en-US" sz="1200" dirty="0" smtClean="0">
                    <a:latin typeface="Book Antiqua" pitchFamily="18" charset="0"/>
                  </a:rPr>
                  <a:t>－客户管理系统建设</a:t>
                </a:r>
                <a:endParaRPr lang="en-US" altLang="zh-CN" sz="1200" dirty="0" smtClean="0">
                  <a:latin typeface="Book Antiqua" pitchFamily="18" charset="0"/>
                </a:endParaRPr>
              </a:p>
              <a:p>
                <a:r>
                  <a:rPr lang="zh-CN" altLang="en-US" sz="1200" dirty="0" smtClean="0">
                    <a:latin typeface="Book Antiqua" pitchFamily="18" charset="0"/>
                  </a:rPr>
                  <a:t>－</a:t>
                </a:r>
                <a:r>
                  <a:rPr lang="en-US" altLang="zh-CN" sz="1200" dirty="0" smtClean="0">
                    <a:latin typeface="Book Antiqua" pitchFamily="18" charset="0"/>
                  </a:rPr>
                  <a:t>OA</a:t>
                </a:r>
                <a:r>
                  <a:rPr lang="zh-CN" altLang="en-US" sz="1200" dirty="0" smtClean="0">
                    <a:latin typeface="Book Antiqua" pitchFamily="18" charset="0"/>
                  </a:rPr>
                  <a:t>系统的应用</a:t>
                </a:r>
                <a:endParaRPr lang="zh-CN" altLang="en-US" sz="1200" dirty="0">
                  <a:latin typeface="Book Antiqua" pitchFamily="18" charset="0"/>
                </a:endParaRPr>
              </a:p>
              <a:p>
                <a:pPr algn="l"/>
                <a:r>
                  <a:rPr lang="zh-CN" altLang="en-US" sz="1200" dirty="0">
                    <a:latin typeface="Book Antiqua" pitchFamily="18" charset="0"/>
                  </a:rPr>
                  <a:t>－</a:t>
                </a:r>
                <a:r>
                  <a:rPr kumimoji="0" lang="zh-CN" altLang="en-US" sz="1200" dirty="0">
                    <a:latin typeface="宋体" pitchFamily="2" charset="-122"/>
                  </a:rPr>
                  <a:t>统一的体系架构</a:t>
                </a:r>
              </a:p>
              <a:p>
                <a:pPr algn="l"/>
                <a:r>
                  <a:rPr kumimoji="0" lang="zh-CN" altLang="en-US" sz="1200" dirty="0">
                    <a:latin typeface="宋体" pitchFamily="2" charset="-122"/>
                  </a:rPr>
                  <a:t>－管理模式</a:t>
                </a:r>
                <a:r>
                  <a:rPr kumimoji="0" lang="zh-CN" altLang="en-US" sz="1200" dirty="0" smtClean="0">
                    <a:latin typeface="宋体" pitchFamily="2" charset="-122"/>
                  </a:rPr>
                  <a:t>规范化</a:t>
                </a:r>
                <a:endParaRPr kumimoji="0" lang="en-US" altLang="zh-CN" sz="1200" dirty="0" smtClean="0">
                  <a:latin typeface="宋体" pitchFamily="2" charset="-122"/>
                </a:endParaRPr>
              </a:p>
              <a:p>
                <a:r>
                  <a:rPr lang="zh-CN" altLang="en-US" sz="1200" dirty="0" smtClean="0">
                    <a:latin typeface="宋体" pitchFamily="2" charset="-122"/>
                  </a:rPr>
                  <a:t>－其他基础设施建设</a:t>
                </a:r>
                <a:endParaRPr lang="en-US" altLang="zh-CN" sz="1200" dirty="0" smtClean="0">
                  <a:latin typeface="宋体" pitchFamily="2" charset="-122"/>
                </a:endParaRP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3216" y="1392"/>
                <a:ext cx="1248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宋体" pitchFamily="2" charset="-122"/>
                  </a:rPr>
                  <a:t>企业决策支持</a:t>
                </a:r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3216" y="1584"/>
                <a:ext cx="1248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buFont typeface="Wingdings" pitchFamily="2" charset="2"/>
                  <a:buNone/>
                </a:pPr>
                <a:r>
                  <a:rPr kumimoji="0" lang="zh-CN" altLang="en-US" sz="1200" dirty="0" smtClean="0">
                    <a:latin typeface="宋体" pitchFamily="2" charset="-122"/>
                  </a:rPr>
                  <a:t>－通过报表平台的数据分析，</a:t>
                </a:r>
                <a:endParaRPr kumimoji="0" lang="en-US" altLang="zh-CN" sz="1200" dirty="0" smtClean="0">
                  <a:latin typeface="宋体" pitchFamily="2" charset="-122"/>
                </a:endParaRPr>
              </a:p>
              <a:p>
                <a:pPr algn="l">
                  <a:buFont typeface="Wingdings" pitchFamily="2" charset="2"/>
                  <a:buNone/>
                </a:pPr>
                <a:r>
                  <a:rPr lang="en-US" altLang="zh-CN" sz="1200" dirty="0" smtClean="0">
                    <a:latin typeface="宋体" pitchFamily="2" charset="-122"/>
                  </a:rPr>
                  <a:t>  </a:t>
                </a:r>
                <a:r>
                  <a:rPr kumimoji="0" lang="zh-CN" altLang="en-US" sz="1200" dirty="0" smtClean="0">
                    <a:latin typeface="宋体" pitchFamily="2" charset="-122"/>
                  </a:rPr>
                  <a:t>为业务发展提供帮助</a:t>
                </a:r>
              </a:p>
              <a:p>
                <a:r>
                  <a:rPr lang="zh-CN" altLang="en-US" sz="1200" dirty="0" smtClean="0">
                    <a:latin typeface="宋体" pitchFamily="2" charset="-122"/>
                  </a:rPr>
                  <a:t>－客户分析系统</a:t>
                </a:r>
                <a:endParaRPr kumimoji="0" lang="zh-CN" altLang="en-US" sz="1200" dirty="0" smtClean="0">
                  <a:latin typeface="宋体" pitchFamily="2" charset="-122"/>
                </a:endParaRPr>
              </a:p>
              <a:p>
                <a:pPr algn="l">
                  <a:buFont typeface="Wingdings" pitchFamily="2" charset="2"/>
                  <a:buNone/>
                </a:pPr>
                <a:r>
                  <a:rPr kumimoji="0" lang="zh-CN" altLang="en-US" sz="1200" dirty="0" smtClean="0">
                    <a:latin typeface="宋体" pitchFamily="2" charset="-122"/>
                  </a:rPr>
                  <a:t>－体系架构的完善</a:t>
                </a:r>
              </a:p>
              <a:p>
                <a:pPr algn="l">
                  <a:buFont typeface="Wingdings" pitchFamily="2" charset="2"/>
                  <a:buNone/>
                </a:pPr>
                <a:r>
                  <a:rPr kumimoji="0" lang="zh-CN" altLang="en-US" sz="1200" dirty="0" smtClean="0">
                    <a:latin typeface="宋体" pitchFamily="2" charset="-122"/>
                  </a:rPr>
                  <a:t>－管理模式的完善</a:t>
                </a:r>
              </a:p>
              <a:p>
                <a:pPr algn="l">
                  <a:buFont typeface="Wingdings" pitchFamily="2" charset="2"/>
                  <a:buNone/>
                </a:pPr>
                <a:endParaRPr kumimoji="0" lang="en-US" altLang="zh-CN" sz="1200" dirty="0">
                  <a:latin typeface="宋体" pitchFamily="2" charset="-122"/>
                </a:endParaRPr>
              </a:p>
            </p:txBody>
          </p:sp>
          <p:sp>
            <p:nvSpPr>
              <p:cNvPr id="25" name="Text Box 17"/>
              <p:cNvSpPr txBox="1">
                <a:spLocks noChangeArrowheads="1"/>
              </p:cNvSpPr>
              <p:nvPr/>
            </p:nvSpPr>
            <p:spPr bwMode="auto">
              <a:xfrm>
                <a:off x="336" y="3119"/>
                <a:ext cx="384" cy="3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 dirty="0">
                    <a:latin typeface="Book Antiqua" pitchFamily="18" charset="0"/>
                  </a:rPr>
                  <a:t>替代手工</a:t>
                </a: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336" y="1882"/>
                <a:ext cx="384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 dirty="0">
                    <a:latin typeface="Book Antiqua" pitchFamily="18" charset="0"/>
                  </a:rPr>
                  <a:t>管理变革</a:t>
                </a: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336" y="816"/>
                <a:ext cx="384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 dirty="0">
                    <a:latin typeface="Book Antiqua" pitchFamily="18" charset="0"/>
                  </a:rPr>
                  <a:t>业务创新</a:t>
                </a: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816" y="1104"/>
                <a:ext cx="5328" cy="2688"/>
              </a:xfrm>
              <a:custGeom>
                <a:avLst/>
                <a:gdLst>
                  <a:gd name="T0" fmla="*/ 0 w 5328"/>
                  <a:gd name="T1" fmla="*/ 2688 h 2688"/>
                  <a:gd name="T2" fmla="*/ 4320 w 5328"/>
                  <a:gd name="T3" fmla="*/ 1872 h 2688"/>
                  <a:gd name="T4" fmla="*/ 5328 w 5328"/>
                  <a:gd name="T5" fmla="*/ 0 h 2688"/>
                  <a:gd name="T6" fmla="*/ 0 60000 65536"/>
                  <a:gd name="T7" fmla="*/ 0 60000 65536"/>
                  <a:gd name="T8" fmla="*/ 0 60000 65536"/>
                  <a:gd name="T9" fmla="*/ 0 w 5328"/>
                  <a:gd name="T10" fmla="*/ 0 h 2688"/>
                  <a:gd name="T11" fmla="*/ 5328 w 5328"/>
                  <a:gd name="T12" fmla="*/ 2688 h 2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28" h="2688">
                    <a:moveTo>
                      <a:pt x="0" y="2688"/>
                    </a:moveTo>
                    <a:cubicBezTo>
                      <a:pt x="1716" y="2504"/>
                      <a:pt x="3432" y="2320"/>
                      <a:pt x="4320" y="1872"/>
                    </a:cubicBezTo>
                    <a:cubicBezTo>
                      <a:pt x="5208" y="1424"/>
                      <a:pt x="5160" y="312"/>
                      <a:pt x="53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960" y="2496"/>
              <a:ext cx="52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0">
                  <a:latin typeface="Book Antiqua" pitchFamily="18" charset="0"/>
                  <a:ea typeface="黑体" pitchFamily="2" charset="-122"/>
                </a:rPr>
                <a:t>现在</a:t>
              </a: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2256" y="1680"/>
              <a:ext cx="5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0" dirty="0">
                  <a:latin typeface="Book Antiqua" pitchFamily="18" charset="0"/>
                  <a:ea typeface="黑体" pitchFamily="2" charset="-122"/>
                </a:rPr>
                <a:t>近期</a:t>
              </a: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3552" y="1152"/>
              <a:ext cx="5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0">
                  <a:latin typeface="Book Antiqua" pitchFamily="18" charset="0"/>
                  <a:ea typeface="黑体" pitchFamily="2" charset="-122"/>
                </a:rPr>
                <a:t>中期</a:t>
              </a:r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4848" y="576"/>
              <a:ext cx="5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0">
                  <a:latin typeface="Book Antiqua" pitchFamily="18" charset="0"/>
                  <a:ea typeface="黑体" pitchFamily="2" charset="-122"/>
                </a:rPr>
                <a:t>远期</a:t>
              </a: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072198" y="0"/>
            <a:ext cx="307180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Arial" pitchFamily="34" charset="0"/>
                <a:ea typeface="黑体" pitchFamily="2" charset="-122"/>
              </a:rPr>
              <a:t>IT</a:t>
            </a:r>
            <a:r>
              <a:rPr lang="zh-CN" altLang="en-US" sz="2000" dirty="0">
                <a:latin typeface="Arial" pitchFamily="34" charset="0"/>
                <a:ea typeface="黑体" pitchFamily="2" charset="-122"/>
              </a:rPr>
              <a:t>发展战略</a:t>
            </a:r>
            <a:r>
              <a:rPr lang="en-US" altLang="zh-CN" sz="2000" dirty="0">
                <a:latin typeface="Arial" pitchFamily="34" charset="0"/>
                <a:ea typeface="黑体" pitchFamily="2" charset="-122"/>
              </a:rPr>
              <a:t>:</a:t>
            </a:r>
            <a:r>
              <a:rPr lang="zh-CN" altLang="en-US" sz="2000" dirty="0">
                <a:latin typeface="Arial" pitchFamily="34" charset="0"/>
                <a:ea typeface="黑体" pitchFamily="2" charset="-122"/>
              </a:rPr>
              <a:t>发展阶段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928662" y="0"/>
            <a:ext cx="2000869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1400" dirty="0"/>
              <a:t>项目实施原则</a:t>
            </a:r>
          </a:p>
          <a:p>
            <a:pPr>
              <a:lnSpc>
                <a:spcPct val="190000"/>
              </a:lnSpc>
              <a:buFont typeface="Wingdings" pitchFamily="2" charset="2"/>
              <a:buChar char="q"/>
            </a:pPr>
            <a:r>
              <a:rPr lang="zh-CN" altLang="en-US" sz="1400" dirty="0"/>
              <a:t> 总体规划，分步实施</a:t>
            </a:r>
          </a:p>
          <a:p>
            <a:pPr>
              <a:lnSpc>
                <a:spcPct val="190000"/>
              </a:lnSpc>
              <a:buFont typeface="Wingdings" pitchFamily="2" charset="2"/>
              <a:buChar char="q"/>
            </a:pPr>
            <a:r>
              <a:rPr lang="zh-CN" altLang="en-US" sz="1400" dirty="0"/>
              <a:t> 信息集中，</a:t>
            </a:r>
            <a:r>
              <a:rPr lang="zh-CN" altLang="en-US" sz="1400" dirty="0" smtClean="0"/>
              <a:t>数据整合</a:t>
            </a:r>
            <a:endParaRPr lang="zh-CN" altLang="en-US" sz="1400" dirty="0"/>
          </a:p>
          <a:p>
            <a:pPr>
              <a:lnSpc>
                <a:spcPct val="190000"/>
              </a:lnSpc>
              <a:buFont typeface="Wingdings" pitchFamily="2" charset="2"/>
              <a:buChar char="q"/>
            </a:pPr>
            <a:r>
              <a:rPr lang="zh-CN" altLang="en-US" sz="1400" dirty="0"/>
              <a:t> 业务整合，流程优化</a:t>
            </a:r>
          </a:p>
        </p:txBody>
      </p:sp>
      <p:sp>
        <p:nvSpPr>
          <p:cNvPr id="32" name="矩形 31"/>
          <p:cNvSpPr/>
          <p:nvPr/>
        </p:nvSpPr>
        <p:spPr>
          <a:xfrm>
            <a:off x="642910" y="6357958"/>
            <a:ext cx="1813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期：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个月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71736" y="5429264"/>
            <a:ext cx="1813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期：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个月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00562" y="4572008"/>
            <a:ext cx="1813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期：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个月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7950" y="3500438"/>
            <a:ext cx="1813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期：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个月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0963"/>
            <a:ext cx="8486804" cy="939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价值及重要性／解决难度矩阵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41675" y="5734050"/>
            <a:ext cx="2562225" cy="321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6362" tIns="52388" rIns="106362" bIns="52388">
            <a:spAutoFit/>
          </a:bodyPr>
          <a:lstStyle/>
          <a:p>
            <a:pPr algn="ctr" defTabSz="1208088" eaLnBrk="0" hangingPunct="0">
              <a:spcBef>
                <a:spcPct val="0"/>
              </a:spcBef>
            </a:pPr>
            <a:r>
              <a:rPr lang="zh-CN" altLang="en-US" sz="1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宋体" pitchFamily="2" charset="-122"/>
              </a:rPr>
              <a:t>解决难度</a:t>
            </a:r>
            <a:endParaRPr lang="zh-CN" altLang="es-ES_tradnl" sz="1400" i="1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6200000">
            <a:off x="287337" y="3319463"/>
            <a:ext cx="3597275" cy="355600"/>
          </a:xfrm>
          <a:prstGeom prst="rightArrow">
            <a:avLst>
              <a:gd name="adj1" fmla="val 54472"/>
              <a:gd name="adj2" fmla="val 114321"/>
            </a:avLst>
          </a:prstGeom>
          <a:gradFill rotWithShape="0">
            <a:gsLst>
              <a:gs pos="0">
                <a:srgbClr val="969696">
                  <a:gamma/>
                  <a:shade val="46275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vert="eaVert" lIns="88900" tIns="44450" rIns="88900" bIns="44450" anchor="ctr"/>
          <a:lstStyle/>
          <a:p>
            <a:pPr algn="ctr" defTabSz="889000" eaLnBrk="0" hangingPunct="0">
              <a:spcBef>
                <a:spcPct val="0"/>
              </a:spcBef>
            </a:pPr>
            <a:endParaRPr lang="es-ES_tradnl" sz="1400"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85950" y="1371600"/>
            <a:ext cx="35907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889000" eaLnBrk="0" hangingPunct="0">
              <a:spcBef>
                <a:spcPct val="0"/>
              </a:spcBef>
            </a:pP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高</a:t>
            </a:r>
            <a:endParaRPr lang="zh-CN" altLang="es-ES_tradnl" sz="1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86578" y="5857892"/>
            <a:ext cx="53860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889000" eaLnBrk="0" hangingPunct="0">
              <a:spcBef>
                <a:spcPct val="0"/>
              </a:spcBef>
            </a:pP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困难</a:t>
            </a:r>
            <a:endParaRPr lang="zh-CN" altLang="es-ES_tradnl" sz="1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1187" flipH="1">
            <a:off x="2360613" y="5468938"/>
            <a:ext cx="4800600" cy="349250"/>
          </a:xfrm>
          <a:prstGeom prst="rightArrow">
            <a:avLst>
              <a:gd name="adj1" fmla="val 51796"/>
              <a:gd name="adj2" fmla="val 109136"/>
            </a:avLst>
          </a:prstGeom>
          <a:gradFill rotWithShape="0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lIns="88900" tIns="44450" rIns="88900" bIns="44450" anchor="ctr"/>
          <a:lstStyle/>
          <a:p>
            <a:pPr algn="ctr" defTabSz="889000" eaLnBrk="0" hangingPunct="0">
              <a:spcBef>
                <a:spcPct val="0"/>
              </a:spcBef>
            </a:pPr>
            <a:endParaRPr lang="es-ES_tradnl" sz="1400"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85950" y="5283200"/>
            <a:ext cx="3556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889000" eaLnBrk="0" hangingPunct="0">
              <a:spcBef>
                <a:spcPct val="0"/>
              </a:spcBef>
            </a:pPr>
            <a:r>
              <a:rPr lang="zh-CN" altLang="es-ES_tradnl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易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47800" y="2667000"/>
            <a:ext cx="457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价值及重要性</a:t>
            </a:r>
            <a:endParaRPr lang="zh-CN" altLang="en-US" sz="1800" i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57422" y="5786454"/>
            <a:ext cx="53860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889000" eaLnBrk="0" hangingPunct="0">
              <a:spcBef>
                <a:spcPct val="0"/>
              </a:spcBef>
            </a:pP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简单</a:t>
            </a:r>
            <a:endParaRPr lang="zh-CN" altLang="es-ES_tradnl" sz="1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38388" y="1687513"/>
            <a:ext cx="4797425" cy="35623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2700000" scaled="1"/>
          </a:gradFill>
          <a:ln w="12700">
            <a:solidFill>
              <a:srgbClr val="00A9EE"/>
            </a:solidFill>
            <a:miter lim="800000"/>
            <a:headEnd/>
            <a:tailEnd/>
          </a:ln>
          <a:effectLst>
            <a:outerShdw dist="53882" dir="2700000" algn="ctr" rotWithShape="0">
              <a:srgbClr val="0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800600" y="1727200"/>
            <a:ext cx="0" cy="35417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65375" y="3530600"/>
            <a:ext cx="4783138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357554" y="3714752"/>
            <a:ext cx="1371600" cy="612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63500" algn="ctr" rotWithShape="0">
              <a:srgbClr val="808000"/>
            </a:outerShdw>
          </a:effectLst>
        </p:spPr>
        <p:txBody>
          <a:bodyPr anchor="ctr"/>
          <a:lstStyle/>
          <a:p>
            <a:pPr algn="ctr"/>
            <a:r>
              <a:rPr lang="en-US" altLang="zh-CN" sz="1400" b="1" dirty="0" smtClean="0"/>
              <a:t>HR</a:t>
            </a:r>
            <a:endParaRPr lang="zh-CN" altLang="en-US" sz="1400" b="1" dirty="0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57554" y="3214686"/>
            <a:ext cx="1371600" cy="612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63500" dir="3187806" algn="ctr" rotWithShape="0">
              <a:srgbClr val="808000"/>
            </a:outerShdw>
          </a:effectLst>
        </p:spPr>
        <p:txBody>
          <a:bodyPr anchor="ctr"/>
          <a:lstStyle/>
          <a:p>
            <a:pPr algn="ctr"/>
            <a:r>
              <a:rPr lang="zh-CN" altLang="en-US" sz="1400" b="1" dirty="0" smtClean="0"/>
              <a:t>工资绩效</a:t>
            </a:r>
            <a:endParaRPr lang="zh-CN" altLang="en-US" sz="1400" b="1" dirty="0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572132" y="1714488"/>
            <a:ext cx="1371600" cy="612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63500" dir="3187806" algn="ctr" rotWithShape="0">
              <a:srgbClr val="808000"/>
            </a:outerShdw>
          </a:effectLst>
        </p:spPr>
        <p:txBody>
          <a:bodyPr anchor="ctr"/>
          <a:lstStyle/>
          <a:p>
            <a:pPr algn="ctr" eaLnBrk="0" hangingPunct="0"/>
            <a:r>
              <a:rPr lang="zh-CN" altLang="en-US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电子商务</a:t>
            </a:r>
            <a:endParaRPr lang="zh-CN" altLang="en-US" sz="1400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286380" y="2285992"/>
            <a:ext cx="1371600" cy="612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63500" dir="3187806" algn="ctr" rotWithShape="0">
              <a:srgbClr val="808000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altLang="zh-CN" sz="1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BI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应用</a:t>
            </a:r>
            <a:endParaRPr lang="zh-CN" alt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357554" y="4357694"/>
            <a:ext cx="1371600" cy="612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63500" dir="3187806" algn="ctr" rotWithShape="0">
              <a:srgbClr val="808000"/>
            </a:outerShdw>
          </a:effectLst>
        </p:spPr>
        <p:txBody>
          <a:bodyPr anchor="ctr"/>
          <a:lstStyle/>
          <a:p>
            <a:pPr algn="ctr" eaLnBrk="0" hangingPunct="0"/>
            <a:r>
              <a:rPr lang="zh-CN" altLang="en-US" sz="1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办公</a:t>
            </a:r>
            <a:endParaRPr lang="en-US" altLang="zh-CN" sz="14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宋体" pitchFamily="2" charset="-122"/>
            </a:endParaRPr>
          </a:p>
          <a:p>
            <a:pPr algn="ctr" eaLnBrk="0" hangingPunct="0"/>
            <a:r>
              <a:rPr lang="zh-CN" altLang="en-US" sz="1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邮件</a:t>
            </a:r>
            <a:endParaRPr lang="zh-CN" alt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124325" y="2733672"/>
            <a:ext cx="1371600" cy="612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63500" dir="3187806" algn="ctr" rotWithShape="0">
              <a:srgbClr val="808000"/>
            </a:outerShdw>
          </a:effectLst>
        </p:spPr>
        <p:txBody>
          <a:bodyPr anchor="ctr"/>
          <a:lstStyle/>
          <a:p>
            <a:pPr algn="ctr" eaLnBrk="0" hangingPunct="0"/>
            <a:r>
              <a:rPr lang="zh-CN" altLang="en-US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客户管理</a:t>
            </a:r>
            <a:endParaRPr lang="zh-CN" altLang="en-US" sz="1400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5072066" y="2928934"/>
            <a:ext cx="1371600" cy="612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63500" dir="3187806" algn="ctr" rotWithShape="0">
              <a:srgbClr val="808000"/>
            </a:outerShdw>
          </a:effectLst>
        </p:spPr>
        <p:txBody>
          <a:bodyPr anchor="ctr"/>
          <a:lstStyle/>
          <a:p>
            <a:pPr algn="ctr" eaLnBrk="0" hangingPunct="0"/>
            <a:r>
              <a:rPr lang="zh-CN" altLang="en-US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客户分析</a:t>
            </a:r>
            <a:endParaRPr lang="zh-CN" altLang="en-US" sz="1400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8001000" cy="654032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2000" b="1" dirty="0" smtClean="0"/>
              <a:t>在实施</a:t>
            </a:r>
            <a:r>
              <a:rPr lang="zh-CN" altLang="en-US" sz="2000" b="1" dirty="0"/>
              <a:t>过程中需要密切关注风险控制，总结信息化失败的案例，大多由于风险管理不当，其主要表现在软件、实施、变革、环境影响四大因素上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14350" y="1395413"/>
            <a:ext cx="8067675" cy="4770437"/>
            <a:chOff x="351" y="879"/>
            <a:chExt cx="5505" cy="300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51" y="2408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400" dirty="0" smtClean="0">
                  <a:latin typeface="楷体_GB2312" pitchFamily="49" charset="-122"/>
                  <a:ea typeface="黑体" pitchFamily="49" charset="-122"/>
                </a:rPr>
                <a:t>风险</a:t>
              </a:r>
              <a:endParaRPr kumimoji="1" lang="zh-CN" altLang="en-US" sz="1400" dirty="0">
                <a:latin typeface="楷体_GB2312" pitchFamily="49" charset="-122"/>
                <a:ea typeface="黑体" pitchFamily="49" charset="-122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335" y="987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400" dirty="0">
                  <a:latin typeface="楷体_GB2312" pitchFamily="49" charset="-122"/>
                  <a:ea typeface="黑体" pitchFamily="49" charset="-122"/>
                </a:rPr>
                <a:t>软件风险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329" y="1908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400" dirty="0">
                  <a:latin typeface="楷体_GB2312" pitchFamily="49" charset="-122"/>
                  <a:ea typeface="黑体" pitchFamily="49" charset="-122"/>
                </a:rPr>
                <a:t>实施风险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341" y="3595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400" dirty="0">
                  <a:latin typeface="楷体_GB2312" pitchFamily="49" charset="-122"/>
                  <a:ea typeface="黑体" pitchFamily="49" charset="-122"/>
                </a:rPr>
                <a:t>内部环境</a:t>
              </a:r>
            </a:p>
          </p:txBody>
        </p:sp>
        <p:cxnSp>
          <p:nvCxnSpPr>
            <p:cNvPr id="10" name="AutoShape 8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 flipV="1">
              <a:off x="1113" y="2001"/>
              <a:ext cx="216" cy="500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11" name="AutoShape 9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113" y="2501"/>
              <a:ext cx="228" cy="1187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12" name="AutoShape 10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 flipV="1">
              <a:off x="1113" y="1080"/>
              <a:ext cx="222" cy="1421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211" y="879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软件功能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205" y="1097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 dirty="0">
                  <a:latin typeface="楷体_GB2312" pitchFamily="49" charset="-122"/>
                  <a:ea typeface="黑体" pitchFamily="49" charset="-122"/>
                </a:rPr>
                <a:t>软件选择</a:t>
              </a:r>
            </a:p>
          </p:txBody>
        </p:sp>
        <p:cxnSp>
          <p:nvCxnSpPr>
            <p:cNvPr id="15" name="AutoShape 13"/>
            <p:cNvCxnSpPr>
              <a:cxnSpLocks noChangeShapeType="1"/>
              <a:stCxn id="7" idx="6"/>
              <a:endCxn id="14" idx="2"/>
            </p:cNvCxnSpPr>
            <p:nvPr/>
          </p:nvCxnSpPr>
          <p:spPr bwMode="auto">
            <a:xfrm>
              <a:off x="2103" y="1080"/>
              <a:ext cx="96" cy="110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16" name="AutoShape 14"/>
            <p:cNvCxnSpPr>
              <a:cxnSpLocks noChangeShapeType="1"/>
              <a:stCxn id="7" idx="6"/>
              <a:endCxn id="13" idx="2"/>
            </p:cNvCxnSpPr>
            <p:nvPr/>
          </p:nvCxnSpPr>
          <p:spPr bwMode="auto">
            <a:xfrm flipV="1">
              <a:off x="2103" y="972"/>
              <a:ext cx="102" cy="108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217" y="1333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实施队伍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211" y="1566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实施时间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205" y="1788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 dirty="0" smtClean="0">
                  <a:latin typeface="楷体_GB2312" pitchFamily="49" charset="-122"/>
                  <a:ea typeface="黑体" pitchFamily="49" charset="-122"/>
                </a:rPr>
                <a:t>实施维护成本</a:t>
              </a:r>
              <a:endParaRPr kumimoji="1" lang="zh-CN" altLang="en-US" sz="1200" dirty="0">
                <a:latin typeface="楷体_GB2312" pitchFamily="49" charset="-122"/>
                <a:ea typeface="黑体" pitchFamily="49" charset="-122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217" y="2022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 dirty="0">
                  <a:latin typeface="楷体_GB2312" pitchFamily="49" charset="-122"/>
                  <a:ea typeface="黑体" pitchFamily="49" charset="-122"/>
                </a:rPr>
                <a:t>需求分析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211" y="2252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系统安全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205" y="2474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系统集成</a:t>
              </a:r>
            </a:p>
          </p:txBody>
        </p:sp>
        <p:cxnSp>
          <p:nvCxnSpPr>
            <p:cNvPr id="23" name="AutoShape 21"/>
            <p:cNvCxnSpPr>
              <a:cxnSpLocks noChangeShapeType="1"/>
              <a:stCxn id="8" idx="6"/>
              <a:endCxn id="17" idx="2"/>
            </p:cNvCxnSpPr>
            <p:nvPr/>
          </p:nvCxnSpPr>
          <p:spPr bwMode="auto">
            <a:xfrm flipV="1">
              <a:off x="2097" y="1426"/>
              <a:ext cx="114" cy="575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24" name="AutoShape 22"/>
            <p:cNvCxnSpPr>
              <a:cxnSpLocks noChangeShapeType="1"/>
              <a:stCxn id="8" idx="6"/>
              <a:endCxn id="18" idx="2"/>
            </p:cNvCxnSpPr>
            <p:nvPr/>
          </p:nvCxnSpPr>
          <p:spPr bwMode="auto">
            <a:xfrm flipV="1">
              <a:off x="2097" y="1659"/>
              <a:ext cx="108" cy="342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25" name="AutoShape 23"/>
            <p:cNvCxnSpPr>
              <a:cxnSpLocks noChangeShapeType="1"/>
              <a:stCxn id="8" idx="6"/>
              <a:endCxn id="19" idx="2"/>
            </p:cNvCxnSpPr>
            <p:nvPr/>
          </p:nvCxnSpPr>
          <p:spPr bwMode="auto">
            <a:xfrm flipV="1">
              <a:off x="2097" y="1881"/>
              <a:ext cx="102" cy="120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26" name="AutoShape 24"/>
            <p:cNvCxnSpPr>
              <a:cxnSpLocks noChangeShapeType="1"/>
              <a:stCxn id="8" idx="6"/>
              <a:endCxn id="20" idx="2"/>
            </p:cNvCxnSpPr>
            <p:nvPr/>
          </p:nvCxnSpPr>
          <p:spPr bwMode="auto">
            <a:xfrm>
              <a:off x="2097" y="2001"/>
              <a:ext cx="114" cy="114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27" name="AutoShape 25"/>
            <p:cNvCxnSpPr>
              <a:cxnSpLocks noChangeShapeType="1"/>
              <a:stCxn id="8" idx="6"/>
              <a:endCxn id="21" idx="2"/>
            </p:cNvCxnSpPr>
            <p:nvPr/>
          </p:nvCxnSpPr>
          <p:spPr bwMode="auto">
            <a:xfrm>
              <a:off x="2097" y="2001"/>
              <a:ext cx="108" cy="344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28" name="AutoShape 26"/>
            <p:cNvCxnSpPr>
              <a:cxnSpLocks noChangeShapeType="1"/>
              <a:stCxn id="8" idx="6"/>
              <a:endCxn id="22" idx="2"/>
            </p:cNvCxnSpPr>
            <p:nvPr/>
          </p:nvCxnSpPr>
          <p:spPr bwMode="auto">
            <a:xfrm>
              <a:off x="2097" y="2001"/>
              <a:ext cx="102" cy="566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341" y="2959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400" dirty="0">
                  <a:latin typeface="楷体_GB2312" pitchFamily="49" charset="-122"/>
                  <a:ea typeface="黑体" pitchFamily="49" charset="-122"/>
                </a:rPr>
                <a:t>变革风险</a:t>
              </a:r>
            </a:p>
          </p:txBody>
        </p:sp>
        <p:cxnSp>
          <p:nvCxnSpPr>
            <p:cNvPr id="30" name="AutoShape 28"/>
            <p:cNvCxnSpPr>
              <a:cxnSpLocks noChangeShapeType="1"/>
              <a:stCxn id="6" idx="6"/>
              <a:endCxn id="29" idx="2"/>
            </p:cNvCxnSpPr>
            <p:nvPr/>
          </p:nvCxnSpPr>
          <p:spPr bwMode="auto">
            <a:xfrm>
              <a:off x="1113" y="2501"/>
              <a:ext cx="228" cy="551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223" y="2729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 dirty="0">
                  <a:latin typeface="楷体_GB2312" pitchFamily="49" charset="-122"/>
                  <a:ea typeface="黑体" pitchFamily="49" charset="-122"/>
                </a:rPr>
                <a:t>管理理念转变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217" y="2959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业务流程再造</a:t>
              </a: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211" y="3203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管理持续改善</a:t>
              </a:r>
            </a:p>
          </p:txBody>
        </p:sp>
        <p:cxnSp>
          <p:nvCxnSpPr>
            <p:cNvPr id="34" name="AutoShape 32"/>
            <p:cNvCxnSpPr>
              <a:cxnSpLocks noChangeShapeType="1"/>
              <a:stCxn id="29" idx="6"/>
              <a:endCxn id="32" idx="2"/>
            </p:cNvCxnSpPr>
            <p:nvPr/>
          </p:nvCxnSpPr>
          <p:spPr bwMode="auto">
            <a:xfrm>
              <a:off x="2109" y="3052"/>
              <a:ext cx="102" cy="0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35" name="AutoShape 33"/>
            <p:cNvCxnSpPr>
              <a:cxnSpLocks noChangeShapeType="1"/>
              <a:stCxn id="29" idx="6"/>
              <a:endCxn id="31" idx="2"/>
            </p:cNvCxnSpPr>
            <p:nvPr/>
          </p:nvCxnSpPr>
          <p:spPr bwMode="auto">
            <a:xfrm flipV="1">
              <a:off x="2109" y="2822"/>
              <a:ext cx="108" cy="230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36" name="AutoShape 34"/>
            <p:cNvCxnSpPr>
              <a:cxnSpLocks noChangeShapeType="1"/>
              <a:stCxn id="29" idx="6"/>
              <a:endCxn id="33" idx="2"/>
            </p:cNvCxnSpPr>
            <p:nvPr/>
          </p:nvCxnSpPr>
          <p:spPr bwMode="auto">
            <a:xfrm>
              <a:off x="2109" y="3052"/>
              <a:ext cx="96" cy="244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217" y="3466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高层领导支持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211" y="3699"/>
              <a:ext cx="762" cy="185"/>
            </a:xfrm>
            <a:prstGeom prst="ellipse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  <p:txBody>
            <a:bodyPr wrap="none" lIns="0" tIns="0" rIns="0" bIns="0" anchor="ctr"/>
            <a:lstStyle/>
            <a:p>
              <a:pPr marL="190500" indent="-190500" algn="ctr">
                <a:buFont typeface="Wingdings" pitchFamily="2" charset="2"/>
                <a:buNone/>
              </a:pPr>
              <a:r>
                <a:rPr kumimoji="1" lang="zh-CN" altLang="en-US" sz="1200">
                  <a:latin typeface="楷体_GB2312" pitchFamily="49" charset="-122"/>
                  <a:ea typeface="黑体" pitchFamily="49" charset="-122"/>
                </a:rPr>
                <a:t>企业政策稳定</a:t>
              </a:r>
            </a:p>
          </p:txBody>
        </p:sp>
        <p:cxnSp>
          <p:nvCxnSpPr>
            <p:cNvPr id="39" name="AutoShape 37"/>
            <p:cNvCxnSpPr>
              <a:cxnSpLocks noChangeShapeType="1"/>
              <a:stCxn id="9" idx="6"/>
              <a:endCxn id="37" idx="2"/>
            </p:cNvCxnSpPr>
            <p:nvPr/>
          </p:nvCxnSpPr>
          <p:spPr bwMode="auto">
            <a:xfrm flipV="1">
              <a:off x="2109" y="3559"/>
              <a:ext cx="102" cy="129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40" name="AutoShape 38"/>
            <p:cNvCxnSpPr>
              <a:cxnSpLocks noChangeShapeType="1"/>
              <a:stCxn id="9" idx="6"/>
              <a:endCxn id="38" idx="2"/>
            </p:cNvCxnSpPr>
            <p:nvPr/>
          </p:nvCxnSpPr>
          <p:spPr bwMode="auto">
            <a:xfrm>
              <a:off x="2109" y="3688"/>
              <a:ext cx="96" cy="104"/>
            </a:xfrm>
            <a:prstGeom prst="straightConnector1">
              <a:avLst/>
            </a:prstGeom>
            <a:noFill/>
            <a:ln w="1651">
              <a:solidFill>
                <a:schemeClr val="hlink"/>
              </a:solidFill>
              <a:round/>
              <a:headEnd/>
              <a:tailEnd type="none" w="med" len="lg"/>
            </a:ln>
            <a:effectLst/>
          </p:spPr>
        </p:cxn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2976" y="879"/>
              <a:ext cx="2880" cy="2970"/>
            </a:xfrm>
            <a:prstGeom prst="rect">
              <a:avLst/>
            </a:prstGeom>
            <a:noFill/>
            <a:ln w="19050" cap="rnd">
              <a:noFill/>
              <a:prstDash val="sysDot"/>
              <a:miter lim="800000"/>
              <a:headEnd/>
              <a:tailEnd type="none" w="med" len="lg"/>
            </a:ln>
            <a:effectLst/>
          </p:spPr>
          <p:txBody>
            <a:bodyPr/>
            <a:lstStyle/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满足企业需求的程度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主要通过听取项目建议书和看软件演示来选择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软件商的实施顾问和企业内部的管理、业务以及技术人员的配合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可能在合同规定时间内无法完成，造成实施成本升高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 algn="just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硬件费用、软件使用许可费用和软件培训费用、实施咨询费用及维护费用等等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反映企业独特性的个性化需求可能难以满足或二次开发成本太高</a:t>
              </a:r>
            </a:p>
            <a:p>
              <a:pPr marL="101600" indent="-101600">
                <a:lnSpc>
                  <a:spcPct val="90000"/>
                </a:lnSpc>
                <a:spcBef>
                  <a:spcPct val="60000"/>
                </a:spcBef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数据访问权限、病毒的预防、非法入侵的监督、数据更改的追踪、数据的安全备份与存档等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分步实施可能会发生接口困难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信息系统会带来的新的管理思想、方法内部人员可能很难适应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牵涉到人员变动、权力重新分配、组织机构改变都会遇到阻力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对信息系统试行、维护期应有思想准备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高层管理必须经常监控系统实施的进度，指明方向</a:t>
              </a: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endParaRPr kumimoji="1" lang="zh-CN" altLang="en-US" sz="1200" dirty="0">
                <a:latin typeface="Times New Roman" pitchFamily="18" charset="0"/>
                <a:ea typeface="黑体" pitchFamily="49" charset="-122"/>
              </a:endParaRPr>
            </a:p>
            <a:p>
              <a:pPr marL="101600" indent="-101600">
                <a:lnSpc>
                  <a:spcPct val="90000"/>
                </a:lnSpc>
                <a:buFontTx/>
                <a:buChar char="•"/>
              </a:pPr>
              <a:r>
                <a:rPr kumimoji="1" lang="zh-CN" altLang="en-US" sz="1200" dirty="0">
                  <a:latin typeface="Times New Roman" pitchFamily="18" charset="0"/>
                  <a:ea typeface="黑体" pitchFamily="49" charset="-122"/>
                </a:rPr>
                <a:t>企业战略的调整，资金、人事以及对信息系统的政策变更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541</Words>
  <Application>Microsoft Office PowerPoint</Application>
  <PresentationFormat>全屏显示(4:3)</PresentationFormat>
  <Paragraphs>141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IT规划蓝图－总体</vt:lpstr>
      <vt:lpstr>幻灯片 2</vt:lpstr>
      <vt:lpstr>价值及重要性／解决难度矩阵</vt:lpstr>
      <vt:lpstr>在实施过程中需要密切关注风险控制，总结信息化失败的案例，大多由于风险管理不当，其主要表现在软件、实施、变革、环境影响四大因素上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杨涛</dc:creator>
  <cp:lastModifiedBy>杨涛</cp:lastModifiedBy>
  <cp:revision>55</cp:revision>
  <dcterms:created xsi:type="dcterms:W3CDTF">2012-05-29T16:32:58Z</dcterms:created>
  <dcterms:modified xsi:type="dcterms:W3CDTF">2012-05-31T05:34:39Z</dcterms:modified>
</cp:coreProperties>
</file>