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73" r:id="rId16"/>
    <p:sldId id="274" r:id="rId17"/>
    <p:sldId id="275" r:id="rId18"/>
    <p:sldId id="276" r:id="rId19"/>
    <p:sldId id="277" r:id="rId20"/>
    <p:sldId id="272" r:id="rId21"/>
    <p:sldId id="268" r:id="rId22"/>
    <p:sldId id="26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E485-7FD1-4506-B42A-19EE0B6D266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D7E3-4206-439A-A884-0E49C3A5E6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E485-7FD1-4506-B42A-19EE0B6D266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D7E3-4206-439A-A884-0E49C3A5E6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E485-7FD1-4506-B42A-19EE0B6D266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D7E3-4206-439A-A884-0E49C3A5E6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E485-7FD1-4506-B42A-19EE0B6D266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D7E3-4206-439A-A884-0E49C3A5E6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E485-7FD1-4506-B42A-19EE0B6D266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D7E3-4206-439A-A884-0E49C3A5E6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E485-7FD1-4506-B42A-19EE0B6D266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D7E3-4206-439A-A884-0E49C3A5E63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E485-7FD1-4506-B42A-19EE0B6D266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D7E3-4206-439A-A884-0E49C3A5E6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E485-7FD1-4506-B42A-19EE0B6D266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D7E3-4206-439A-A884-0E49C3A5E6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E485-7FD1-4506-B42A-19EE0B6D266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D7E3-4206-439A-A884-0E49C3A5E6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E485-7FD1-4506-B42A-19EE0B6D266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2DD7E3-4206-439A-A884-0E49C3A5E6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E485-7FD1-4506-B42A-19EE0B6D266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D7E3-4206-439A-A884-0E49C3A5E6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104E485-7FD1-4506-B42A-19EE0B6D266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E2DD7E3-4206-439A-A884-0E49C3A5E6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커뮤니티 시스템 개발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경영기술 개발원 이영환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22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메시</a:t>
            </a:r>
            <a:r>
              <a:rPr lang="ko-KR" altLang="en-US" dirty="0"/>
              <a:t>지</a:t>
            </a:r>
            <a:r>
              <a:rPr lang="ko-KR" altLang="en-US" dirty="0" smtClean="0"/>
              <a:t> 리스트</a:t>
            </a:r>
            <a:endParaRPr lang="en-US" altLang="ko-KR" dirty="0" smtClean="0"/>
          </a:p>
          <a:p>
            <a:r>
              <a:rPr lang="ko-KR" altLang="en-US" dirty="0" smtClean="0"/>
              <a:t>메시지 </a:t>
            </a:r>
            <a:r>
              <a:rPr lang="ko-KR" altLang="en-US" dirty="0"/>
              <a:t>읽기</a:t>
            </a:r>
            <a:endParaRPr lang="en-US" altLang="ko-KR" dirty="0"/>
          </a:p>
          <a:p>
            <a:r>
              <a:rPr lang="ko-KR" altLang="en-US" dirty="0"/>
              <a:t>메시지 보내기</a:t>
            </a:r>
            <a:endParaRPr lang="en-US" altLang="ko-KR" dirty="0"/>
          </a:p>
          <a:p>
            <a:r>
              <a:rPr lang="ko-KR" altLang="en-US" dirty="0" smtClean="0"/>
              <a:t>보낸 </a:t>
            </a:r>
            <a:r>
              <a:rPr lang="ko-KR" altLang="en-US" dirty="0" smtClean="0"/>
              <a:t>메시지 삭제</a:t>
            </a:r>
            <a:endParaRPr lang="en-US" altLang="ko-KR" dirty="0" smtClean="0"/>
          </a:p>
          <a:p>
            <a:r>
              <a:rPr lang="ko-KR" altLang="en-US" dirty="0" smtClean="0"/>
              <a:t>읽은 메시지 삭제</a:t>
            </a:r>
            <a:endParaRPr lang="en-US" altLang="ko-KR" dirty="0" smtClean="0"/>
          </a:p>
          <a:p>
            <a:r>
              <a:rPr lang="ko-KR" altLang="en-US" dirty="0" smtClean="0"/>
              <a:t>새로운 메시지 카운트</a:t>
            </a:r>
            <a:endParaRPr lang="en-US" altLang="ko-KR" dirty="0" smtClean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095304"/>
          </a:xfrm>
        </p:spPr>
        <p:txBody>
          <a:bodyPr>
            <a:normAutofit/>
          </a:bodyPr>
          <a:lstStyle/>
          <a:p>
            <a:r>
              <a:rPr lang="ko-KR" altLang="en-US" dirty="0"/>
              <a:t>전체 회원 메시지 전송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일반회원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/>
              <a:t>관리자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5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게시판 리스트</a:t>
            </a:r>
            <a:endParaRPr lang="en-US" altLang="ko-KR" dirty="0" smtClean="0"/>
          </a:p>
          <a:p>
            <a:r>
              <a:rPr lang="ko-KR" altLang="en-US" dirty="0" smtClean="0"/>
              <a:t>게시판 </a:t>
            </a:r>
            <a:r>
              <a:rPr lang="ko-KR" altLang="en-US" dirty="0" err="1" smtClean="0"/>
              <a:t>글보기</a:t>
            </a:r>
            <a:endParaRPr lang="en-US" altLang="ko-KR" dirty="0" smtClean="0"/>
          </a:p>
          <a:p>
            <a:r>
              <a:rPr lang="ko-KR" altLang="en-US" dirty="0" smtClean="0"/>
              <a:t>게시판 글쓰기</a:t>
            </a:r>
            <a:endParaRPr lang="en-US" altLang="ko-KR" dirty="0" smtClean="0"/>
          </a:p>
          <a:p>
            <a:r>
              <a:rPr lang="ko-KR" altLang="en-US" dirty="0" smtClean="0"/>
              <a:t>게시판 </a:t>
            </a:r>
            <a:r>
              <a:rPr lang="ko-KR" altLang="en-US" dirty="0" err="1" smtClean="0"/>
              <a:t>글수정</a:t>
            </a:r>
            <a:endParaRPr lang="en-US" altLang="ko-KR" dirty="0"/>
          </a:p>
          <a:p>
            <a:r>
              <a:rPr lang="ko-KR" altLang="en-US" dirty="0" smtClean="0"/>
              <a:t>게시판 </a:t>
            </a:r>
            <a:r>
              <a:rPr lang="ko-KR" altLang="en-US" dirty="0" err="1" smtClean="0"/>
              <a:t>글삭제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111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도메인과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도메인</a:t>
            </a:r>
            <a:endParaRPr lang="en-US" altLang="ko-KR" dirty="0" smtClean="0"/>
          </a:p>
          <a:p>
            <a:r>
              <a:rPr lang="en-US" altLang="ko-KR" dirty="0" smtClean="0"/>
              <a:t>- 	http://webjjang.net</a:t>
            </a:r>
          </a:p>
          <a:p>
            <a:endParaRPr lang="en-US" altLang="ko-KR" dirty="0"/>
          </a:p>
          <a:p>
            <a:pPr marL="0" indent="0"/>
            <a:r>
              <a:rPr lang="en-US" altLang="ko-KR" dirty="0" smtClean="0"/>
              <a:t>URL</a:t>
            </a:r>
          </a:p>
          <a:p>
            <a:pPr marL="0" indent="0"/>
            <a:r>
              <a:rPr lang="en-US" altLang="ko-KR" dirty="0" smtClean="0"/>
              <a:t>http://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(IP):80/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자원이름</a:t>
            </a:r>
            <a:endParaRPr lang="en-US" altLang="ko-KR" dirty="0" smtClean="0"/>
          </a:p>
          <a:p>
            <a:pPr marL="0" indent="0"/>
            <a:r>
              <a:rPr lang="en-US" altLang="ko-KR" dirty="0" smtClean="0"/>
              <a:t>http://localhost/member/list.do</a:t>
            </a:r>
          </a:p>
          <a:p>
            <a:pPr marL="0" indent="0"/>
            <a:r>
              <a:rPr lang="en-US" altLang="ko-KR" dirty="0"/>
              <a:t>http</a:t>
            </a:r>
            <a:r>
              <a:rPr lang="en-US" altLang="ko-KR" dirty="0" smtClean="0"/>
              <a:t>://webjjang.net/member/list.do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196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패키지와 </a:t>
            </a:r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패키지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회사도메인</a:t>
            </a:r>
            <a:r>
              <a:rPr lang="en-US" altLang="ko-KR" dirty="0" smtClean="0"/>
              <a:t>.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.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.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net.webjjang.member.controller.MemberController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JSP : </a:t>
            </a:r>
            <a:r>
              <a:rPr lang="ko-KR" altLang="en-US" dirty="0" smtClean="0"/>
              <a:t>기본 폴더 </a:t>
            </a:r>
            <a:r>
              <a:rPr lang="en-US" altLang="ko-KR" dirty="0" smtClean="0"/>
              <a:t>: \WEB-INF\views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기본폴더</a:t>
            </a:r>
            <a:r>
              <a:rPr lang="en-US" altLang="ko-KR" dirty="0" smtClean="0"/>
              <a:t>.</a:t>
            </a:r>
            <a:r>
              <a:rPr lang="ko-KR" altLang="en-US" dirty="0"/>
              <a:t>모듈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파일명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\WEB-INF\views\board\</a:t>
            </a:r>
            <a:r>
              <a:rPr lang="en-US" altLang="ko-KR" dirty="0" err="1" smtClean="0"/>
              <a:t>list.jsp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/>
              <a:t>\</a:t>
            </a:r>
            <a:r>
              <a:rPr lang="en-US" altLang="ko-KR" dirty="0" smtClean="0"/>
              <a:t>WEB-INF\views\board\</a:t>
            </a:r>
            <a:r>
              <a:rPr lang="en-US" altLang="ko-KR" dirty="0" err="1" smtClean="0"/>
              <a:t>write.jsp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\</a:t>
            </a:r>
            <a:r>
              <a:rPr lang="en-US" altLang="ko-KR" dirty="0" smtClean="0"/>
              <a:t>WEB-INF\views\board\</a:t>
            </a:r>
            <a:r>
              <a:rPr lang="en-US" altLang="ko-KR" dirty="0" err="1" smtClean="0"/>
              <a:t>view.jsp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\</a:t>
            </a:r>
            <a:r>
              <a:rPr lang="en-US" altLang="ko-KR" dirty="0" smtClean="0"/>
              <a:t>WEB-INF\views\board\</a:t>
            </a:r>
            <a:r>
              <a:rPr lang="en-US" altLang="ko-KR" dirty="0" err="1" smtClean="0"/>
              <a:t>update.jsp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873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리소스</a:t>
            </a:r>
            <a:r>
              <a:rPr lang="en-US" altLang="ko-KR" dirty="0" smtClean="0"/>
              <a:t>(HW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681614"/>
              </p:ext>
            </p:extLst>
          </p:nvPr>
        </p:nvGraphicFramePr>
        <p:xfrm>
          <a:off x="822325" y="1100138"/>
          <a:ext cx="715126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331"/>
                <a:gridCol w="925830"/>
                <a:gridCol w="1882482"/>
                <a:gridCol w="2185303"/>
                <a:gridCol w="150431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HW</a:t>
                      </a:r>
                      <a:r>
                        <a:rPr lang="ko-KR" altLang="en-US" dirty="0" smtClean="0"/>
                        <a:t>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컴퓨터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CPU</a:t>
                      </a:r>
                      <a:r>
                        <a:rPr lang="en-US" altLang="ko-KR" baseline="0" dirty="0" smtClean="0"/>
                        <a:t> 3.2GHz</a:t>
                      </a:r>
                      <a:r>
                        <a:rPr lang="ko-KR" altLang="en-US" baseline="0" dirty="0" smtClean="0"/>
                        <a:t>이상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WAS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설치</a:t>
                      </a:r>
                      <a:r>
                        <a:rPr lang="en-US" altLang="ko-KR" baseline="0" dirty="0" smtClean="0"/>
                        <a:t>(Tomcat)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150</a:t>
                      </a:r>
                      <a:r>
                        <a:rPr lang="ko-KR" altLang="en-US" dirty="0" smtClean="0"/>
                        <a:t>만원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컴퓨터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CPU</a:t>
                      </a:r>
                      <a:r>
                        <a:rPr lang="en-US" altLang="ko-KR" baseline="0" dirty="0" smtClean="0"/>
                        <a:t> 3.2GHz</a:t>
                      </a:r>
                      <a:r>
                        <a:rPr lang="ko-KR" altLang="en-US" baseline="0" dirty="0" smtClean="0"/>
                        <a:t>이상</a:t>
                      </a:r>
                      <a:endParaRPr lang="en-US" altLang="ko-K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Oracle</a:t>
                      </a:r>
                      <a:r>
                        <a:rPr lang="en-US" altLang="ko-KR" baseline="0" dirty="0" smtClean="0"/>
                        <a:t> 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150</a:t>
                      </a:r>
                      <a:r>
                        <a:rPr lang="ko-KR" altLang="en-US" dirty="0" smtClean="0"/>
                        <a:t>만원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고정</a:t>
                      </a:r>
                      <a:r>
                        <a:rPr lang="en-US" altLang="ko-KR" dirty="0" smtClean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2Mbps </a:t>
                      </a:r>
                      <a:r>
                        <a:rPr lang="ko-KR" altLang="en-US" baseline="0" dirty="0" smtClean="0"/>
                        <a:t>이상</a:t>
                      </a:r>
                      <a:endParaRPr lang="en-US" altLang="ko-K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웹 서비스 운영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r>
                        <a:rPr lang="ko-KR" altLang="en-US" dirty="0" smtClean="0"/>
                        <a:t>만원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도메인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webjjang.com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도메인 등록 유지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2.2</a:t>
                      </a:r>
                      <a:r>
                        <a:rPr lang="ko-KR" altLang="en-US" dirty="0" smtClean="0"/>
                        <a:t>만원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Hub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Ghz</a:t>
                      </a:r>
                      <a:r>
                        <a:rPr lang="en-US" altLang="ko-KR" baseline="0" dirty="0" smtClean="0"/>
                        <a:t> Switch 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컴퓨터</a:t>
                      </a:r>
                      <a:r>
                        <a:rPr lang="ko-KR" altLang="en-US" baseline="0" dirty="0" smtClean="0"/>
                        <a:t> 인터넷 연결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</a:t>
                      </a:r>
                      <a:r>
                        <a:rPr lang="ko-KR" altLang="en-US" dirty="0" smtClean="0"/>
                        <a:t>만원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리소스</a:t>
            </a:r>
            <a:r>
              <a:rPr lang="en-US" altLang="ko-KR" dirty="0" smtClean="0"/>
              <a:t>(SW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245368"/>
              </p:ext>
            </p:extLst>
          </p:nvPr>
        </p:nvGraphicFramePr>
        <p:xfrm>
          <a:off x="822325" y="1100138"/>
          <a:ext cx="787871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331"/>
                <a:gridCol w="1653286"/>
                <a:gridCol w="1882482"/>
                <a:gridCol w="2185303"/>
                <a:gridCol w="150431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SW</a:t>
                      </a:r>
                      <a:r>
                        <a:rPr lang="ko-KR" altLang="en-US" dirty="0" smtClean="0"/>
                        <a:t>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JAVA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JDK8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어플리케이션 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</a:t>
                      </a:r>
                      <a:r>
                        <a:rPr lang="ko-KR" altLang="en-US" dirty="0" smtClean="0"/>
                        <a:t>달러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Tomcat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ver.9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WAS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Oracle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11g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DBMS </a:t>
                      </a:r>
                      <a:r>
                        <a:rPr lang="ko-KR" altLang="en-US" dirty="0" smtClean="0"/>
                        <a:t>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err="1" smtClean="0"/>
                        <a:t>억원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SQL</a:t>
                      </a:r>
                      <a:r>
                        <a:rPr lang="en-US" altLang="ko-KR" baseline="0" dirty="0" smtClean="0"/>
                        <a:t> Developer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18.1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스키마 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데이터 관리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무료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3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리소스</a:t>
            </a:r>
            <a:r>
              <a:rPr lang="en-US" altLang="ko-KR" dirty="0" smtClean="0"/>
              <a:t>(JAVA </a:t>
            </a:r>
            <a:r>
              <a:rPr lang="en-US" altLang="ko-KR" dirty="0" smtClean="0"/>
              <a:t>Library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830088"/>
              </p:ext>
            </p:extLst>
          </p:nvPr>
        </p:nvGraphicFramePr>
        <p:xfrm>
          <a:off x="822325" y="1100138"/>
          <a:ext cx="7878717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331"/>
                <a:gridCol w="1653286"/>
                <a:gridCol w="1882482"/>
                <a:gridCol w="2185303"/>
                <a:gridCol w="150431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SW</a:t>
                      </a:r>
                      <a:r>
                        <a:rPr lang="ko-KR" altLang="en-US" dirty="0" smtClean="0"/>
                        <a:t>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MVC Framework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Mybatis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3.4.1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ORM Framework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sitemesh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2.4.2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Layout Framework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commons-</a:t>
                      </a:r>
                      <a:r>
                        <a:rPr lang="en-US" altLang="ko-KR" dirty="0" err="1" smtClean="0"/>
                        <a:t>fileupload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1.3.1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file</a:t>
                      </a:r>
                      <a:r>
                        <a:rPr lang="en-US" altLang="ko-KR" baseline="0" dirty="0" smtClean="0"/>
                        <a:t> upload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imgscalr</a:t>
                      </a:r>
                      <a:r>
                        <a:rPr lang="en-US" altLang="ko-KR" dirty="0" smtClean="0"/>
                        <a:t>-lib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</a:t>
                      </a:r>
                      <a:r>
                        <a:rPr lang="en-US" altLang="ko-KR" baseline="0" dirty="0" smtClean="0"/>
                        <a:t> file resizing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web program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Servlet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web module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JSTL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JSP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표준 </a:t>
                      </a:r>
                      <a:r>
                        <a:rPr lang="en-US" altLang="ko-KR" baseline="0" dirty="0" smtClean="0"/>
                        <a:t>tag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무료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33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리소스</a:t>
            </a:r>
            <a:r>
              <a:rPr lang="en-US" altLang="ko-KR" dirty="0" smtClean="0"/>
              <a:t>(</a:t>
            </a:r>
            <a:r>
              <a:rPr lang="en-US" altLang="ko-KR" dirty="0" smtClean="0"/>
              <a:t>web</a:t>
            </a:r>
            <a:r>
              <a:rPr lang="en-US" altLang="ko-KR" dirty="0" smtClean="0"/>
              <a:t> </a:t>
            </a:r>
            <a:r>
              <a:rPr lang="en-US" altLang="ko-KR" dirty="0" smtClean="0"/>
              <a:t>Library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290795"/>
              </p:ext>
            </p:extLst>
          </p:nvPr>
        </p:nvGraphicFramePr>
        <p:xfrm>
          <a:off x="822325" y="1100138"/>
          <a:ext cx="78787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331"/>
                <a:gridCol w="1653286"/>
                <a:gridCol w="1882482"/>
                <a:gridCol w="2185303"/>
                <a:gridCol w="150431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SW</a:t>
                      </a:r>
                      <a:r>
                        <a:rPr lang="ko-KR" altLang="en-US" dirty="0" smtClean="0"/>
                        <a:t>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jquery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3.3.1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js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표준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bootstrap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3.3.7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style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표준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무료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4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136092"/>
              </p:ext>
            </p:extLst>
          </p:nvPr>
        </p:nvGraphicFramePr>
        <p:xfrm>
          <a:off x="683568" y="1052736"/>
          <a:ext cx="7920890" cy="405133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07583"/>
                <a:gridCol w="313317"/>
                <a:gridCol w="257022"/>
                <a:gridCol w="257022"/>
                <a:gridCol w="257022"/>
                <a:gridCol w="257022"/>
                <a:gridCol w="257022"/>
                <a:gridCol w="257022"/>
                <a:gridCol w="257022"/>
                <a:gridCol w="257022"/>
                <a:gridCol w="257022"/>
                <a:gridCol w="257022"/>
                <a:gridCol w="257022"/>
                <a:gridCol w="257022"/>
                <a:gridCol w="257022"/>
                <a:gridCol w="303255"/>
                <a:gridCol w="313317"/>
                <a:gridCol w="257022"/>
                <a:gridCol w="257022"/>
                <a:gridCol w="257022"/>
                <a:gridCol w="257022"/>
                <a:gridCol w="257022"/>
                <a:gridCol w="257022"/>
              </a:tblGrid>
              <a:tr h="359694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분류</a:t>
                      </a:r>
                      <a:endParaRPr lang="ko-KR" altLang="en-US" dirty="0"/>
                    </a:p>
                  </a:txBody>
                  <a:tcPr marL="186978" marR="186978"/>
                </a:tc>
                <a:tc gridSpan="1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일 </a:t>
                      </a:r>
                      <a:r>
                        <a:rPr lang="en-US" altLang="ko-KR" sz="1400" dirty="0" smtClean="0"/>
                        <a:t>– 30</a:t>
                      </a:r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일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en-US" altLang="ko-KR" sz="1400" baseline="0" dirty="0" smtClean="0"/>
                        <a:t> 8</a:t>
                      </a:r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/>
                </a:tc>
              </a:tr>
              <a:tr h="3596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86978" marR="186978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주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186978" marR="186978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주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주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주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주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주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/>
                </a:tc>
              </a:tr>
              <a:tr h="3672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분석</a:t>
                      </a:r>
                      <a:endParaRPr lang="ko-KR" altLang="en-US" sz="1400" dirty="0"/>
                    </a:p>
                  </a:txBody>
                  <a:tcPr marL="186978" marR="1869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/>
                </a:tc>
              </a:tr>
              <a:tr h="3672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설계</a:t>
                      </a:r>
                      <a:endParaRPr lang="ko-KR" altLang="en-US" sz="1400" dirty="0"/>
                    </a:p>
                  </a:txBody>
                  <a:tcPr marL="186978" marR="1869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/>
                </a:tc>
              </a:tr>
              <a:tr h="36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DB </a:t>
                      </a:r>
                      <a:r>
                        <a:rPr lang="ko-KR" altLang="en-US" sz="1400" dirty="0" smtClean="0"/>
                        <a:t>모델링</a:t>
                      </a:r>
                      <a:endParaRPr lang="ko-KR" altLang="en-US" sz="1400" dirty="0"/>
                    </a:p>
                  </a:txBody>
                  <a:tcPr marL="186978" marR="1869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추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/>
                </a:tc>
              </a:tr>
              <a:tr h="3672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dirty="0" smtClean="0"/>
                        <a:t>설계</a:t>
                      </a:r>
                      <a:endParaRPr lang="ko-KR" altLang="en-US" sz="1400" dirty="0"/>
                    </a:p>
                  </a:txBody>
                  <a:tcPr marL="186978" marR="1869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72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 관리</a:t>
                      </a:r>
                      <a:endParaRPr lang="ko-KR" altLang="en-US" sz="1400" dirty="0"/>
                    </a:p>
                  </a:txBody>
                  <a:tcPr marL="186978" marR="1869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/>
                </a:tc>
              </a:tr>
              <a:tr h="3672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공지사항 </a:t>
                      </a:r>
                      <a:endParaRPr lang="ko-KR" altLang="en-US" sz="1400" dirty="0"/>
                    </a:p>
                  </a:txBody>
                  <a:tcPr marL="186978" marR="1869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/>
                </a:tc>
              </a:tr>
              <a:tr h="3761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이미지 게시판</a:t>
                      </a:r>
                      <a:endParaRPr lang="ko-KR" altLang="en-US" sz="1400" dirty="0"/>
                    </a:p>
                  </a:txBody>
                  <a:tcPr marL="186978" marR="1869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/>
                </a:tc>
              </a:tr>
              <a:tr h="3761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질문 답변</a:t>
                      </a:r>
                      <a:endParaRPr lang="ko-KR" altLang="en-US" sz="1400" dirty="0"/>
                    </a:p>
                  </a:txBody>
                  <a:tcPr marL="186978" marR="1869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/>
                </a:tc>
              </a:tr>
              <a:tr h="3761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메시지</a:t>
                      </a:r>
                      <a:endParaRPr lang="ko-KR" altLang="en-US" sz="1400" dirty="0"/>
                    </a:p>
                  </a:txBody>
                  <a:tcPr marL="186978" marR="1869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개발일정</a:t>
            </a:r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C1E4-621E-4630-9545-4C3641183F2E}" type="datetime1">
              <a:rPr lang="ko-KR" altLang="en-US" smtClean="0"/>
              <a:pPr/>
              <a:t>2018-11-13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4211-3F8B-463F-BA36-B7EF6497F8F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3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273766"/>
              </p:ext>
            </p:extLst>
          </p:nvPr>
        </p:nvGraphicFramePr>
        <p:xfrm>
          <a:off x="683568" y="1052736"/>
          <a:ext cx="7920890" cy="36752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07583"/>
                <a:gridCol w="313317"/>
                <a:gridCol w="257022"/>
                <a:gridCol w="257022"/>
                <a:gridCol w="257022"/>
                <a:gridCol w="257022"/>
                <a:gridCol w="257022"/>
                <a:gridCol w="257022"/>
                <a:gridCol w="257022"/>
                <a:gridCol w="257022"/>
                <a:gridCol w="257022"/>
                <a:gridCol w="257022"/>
                <a:gridCol w="257022"/>
                <a:gridCol w="257022"/>
                <a:gridCol w="257022"/>
                <a:gridCol w="303255"/>
                <a:gridCol w="313317"/>
                <a:gridCol w="257022"/>
                <a:gridCol w="257022"/>
                <a:gridCol w="257022"/>
                <a:gridCol w="257022"/>
                <a:gridCol w="257022"/>
                <a:gridCol w="257022"/>
              </a:tblGrid>
              <a:tr h="359694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분류</a:t>
                      </a:r>
                      <a:endParaRPr lang="ko-KR" altLang="en-US" dirty="0"/>
                    </a:p>
                  </a:txBody>
                  <a:tcPr marL="186978" marR="186978"/>
                </a:tc>
                <a:tc gridSpan="1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일 </a:t>
                      </a:r>
                      <a:r>
                        <a:rPr lang="en-US" altLang="ko-KR" sz="1400" dirty="0" smtClean="0"/>
                        <a:t>– 30</a:t>
                      </a:r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일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en-US" altLang="ko-KR" sz="1400" baseline="0" dirty="0" smtClean="0"/>
                        <a:t> 8</a:t>
                      </a:r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/>
                </a:tc>
              </a:tr>
              <a:tr h="3596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86978" marR="186978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주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186978" marR="186978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주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주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주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주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주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/>
                </a:tc>
              </a:tr>
              <a:tr h="3672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메시지 관리 시스템</a:t>
                      </a:r>
                      <a:endParaRPr lang="ko-KR" altLang="en-US" sz="1400" dirty="0"/>
                    </a:p>
                  </a:txBody>
                  <a:tcPr marL="186978" marR="1869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/>
                </a:tc>
              </a:tr>
              <a:tr h="3672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권한 처리</a:t>
                      </a:r>
                      <a:endParaRPr lang="ko-KR" altLang="en-US" sz="1400" dirty="0"/>
                    </a:p>
                  </a:txBody>
                  <a:tcPr marL="186978" marR="1869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/>
                </a:tc>
              </a:tr>
              <a:tr h="3672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예외처리</a:t>
                      </a:r>
                      <a:endParaRPr lang="ko-KR" altLang="en-US" sz="1400" dirty="0"/>
                    </a:p>
                  </a:txBody>
                  <a:tcPr marL="186978" marR="1869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추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/>
                </a:tc>
              </a:tr>
              <a:tr h="3672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단위 테스트</a:t>
                      </a:r>
                      <a:endParaRPr lang="ko-KR" altLang="en-US" sz="1400" dirty="0"/>
                    </a:p>
                  </a:txBody>
                  <a:tcPr marL="186978" marR="1869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72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통합 테스트</a:t>
                      </a:r>
                      <a:endParaRPr lang="ko-KR" altLang="en-US" sz="1400" dirty="0"/>
                    </a:p>
                  </a:txBody>
                  <a:tcPr marL="186978" marR="1869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/>
                </a:tc>
              </a:tr>
              <a:tr h="3672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서버 이관</a:t>
                      </a:r>
                      <a:endParaRPr lang="ko-KR" altLang="en-US" sz="1400" dirty="0"/>
                    </a:p>
                  </a:txBody>
                  <a:tcPr marL="186978" marR="1869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/>
                </a:tc>
              </a:tr>
              <a:tr h="3761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문서화 작업</a:t>
                      </a:r>
                      <a:endParaRPr lang="ko-KR" altLang="en-US" sz="1400" dirty="0"/>
                    </a:p>
                  </a:txBody>
                  <a:tcPr marL="186978" marR="1869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/>
                </a:tc>
              </a:tr>
              <a:tr h="376127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6978" marR="1869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개발일정</a:t>
            </a:r>
            <a:r>
              <a:rPr lang="en-US" altLang="ko-KR" dirty="0" smtClean="0"/>
              <a:t>II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C1E4-621E-4630-9545-4C3641183F2E}" type="datetime1">
              <a:rPr lang="ko-KR" altLang="en-US" smtClean="0"/>
              <a:pPr/>
              <a:t>2018-11-13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4211-3F8B-463F-BA36-B7EF6497F8F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02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581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리소스</a:t>
            </a:r>
            <a:r>
              <a:rPr lang="en-US" altLang="ko-KR" dirty="0" smtClean="0"/>
              <a:t>(SW)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 1.8</a:t>
            </a:r>
          </a:p>
          <a:p>
            <a:r>
              <a:rPr lang="en-US" altLang="ko-KR" dirty="0" smtClean="0"/>
              <a:t>Tomcat  9</a:t>
            </a:r>
          </a:p>
          <a:p>
            <a:r>
              <a:rPr lang="en-US" altLang="ko-KR" dirty="0" smtClean="0"/>
              <a:t>Spring 5.0.2</a:t>
            </a:r>
          </a:p>
          <a:p>
            <a:r>
              <a:rPr lang="en-US" altLang="ko-KR" dirty="0" smtClean="0"/>
              <a:t>Oracle 11g</a:t>
            </a:r>
          </a:p>
          <a:p>
            <a:r>
              <a:rPr lang="en-US" altLang="ko-KR" dirty="0" err="1" smtClean="0"/>
              <a:t>Mybatis</a:t>
            </a:r>
            <a:r>
              <a:rPr lang="en-US" altLang="ko-KR" dirty="0" smtClean="0"/>
              <a:t> 3</a:t>
            </a:r>
          </a:p>
          <a:p>
            <a:r>
              <a:rPr lang="en-US" altLang="ko-KR" dirty="0" err="1" smtClean="0"/>
              <a:t>Sitemesh</a:t>
            </a:r>
            <a:r>
              <a:rPr lang="en-US" altLang="ko-KR" dirty="0" smtClean="0"/>
              <a:t> 2.4.2 </a:t>
            </a:r>
          </a:p>
          <a:p>
            <a:r>
              <a:rPr lang="en-US" altLang="ko-KR" dirty="0" smtClean="0"/>
              <a:t>jQuery 3.3.1</a:t>
            </a:r>
          </a:p>
          <a:p>
            <a:r>
              <a:rPr lang="en-US" altLang="ko-KR" dirty="0" err="1" smtClean="0"/>
              <a:t>BootStrap</a:t>
            </a:r>
            <a:r>
              <a:rPr lang="en-US" altLang="ko-KR" dirty="0" smtClean="0"/>
              <a:t> 3.3.7</a:t>
            </a:r>
          </a:p>
          <a:p>
            <a:r>
              <a:rPr lang="en-US" altLang="ko-KR" dirty="0" smtClean="0"/>
              <a:t>jQuery, </a:t>
            </a:r>
            <a:r>
              <a:rPr lang="en-US" altLang="ko-KR" dirty="0" err="1" smtClean="0"/>
              <a:t>BootStrap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sitemesh</a:t>
            </a:r>
            <a:r>
              <a:rPr lang="ko-KR" altLang="en-US" dirty="0" smtClean="0"/>
              <a:t>에 포함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9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한번 입력한 공지 글을 재사용이 가능해야 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예전 데이터를 남겨서 재사용한다</a:t>
            </a:r>
            <a:r>
              <a:rPr lang="en-US" altLang="ko-KR" dirty="0" smtClean="0"/>
              <a:t>. – </a:t>
            </a:r>
            <a:r>
              <a:rPr lang="ko-KR" altLang="en-US" dirty="0" smtClean="0"/>
              <a:t>지난 공지</a:t>
            </a:r>
            <a:r>
              <a:rPr lang="en-US" altLang="ko-KR" dirty="0" smtClean="0"/>
              <a:t>(period=old)</a:t>
            </a:r>
          </a:p>
          <a:p>
            <a:pPr lvl="2">
              <a:buFontTx/>
              <a:buChar char="-"/>
            </a:pPr>
            <a:r>
              <a:rPr lang="en-US" altLang="ko-KR" dirty="0" smtClean="0"/>
              <a:t>WHERE endDate+1 </a:t>
            </a:r>
            <a:r>
              <a:rPr lang="en-US" altLang="ko-KR" dirty="0"/>
              <a:t>&lt;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sysdate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관리자가 공지를 미리 올릴 수 있어야 합니다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오늘 이후 공지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예약 공지</a:t>
            </a:r>
            <a:r>
              <a:rPr lang="en-US" altLang="ko-KR" dirty="0"/>
              <a:t>(</a:t>
            </a:r>
            <a:r>
              <a:rPr lang="en-US" altLang="ko-KR" dirty="0" smtClean="0"/>
              <a:t>period=res)</a:t>
            </a:r>
          </a:p>
          <a:p>
            <a:pPr lvl="2">
              <a:buFontTx/>
              <a:buChar char="-"/>
            </a:pPr>
            <a:r>
              <a:rPr lang="en-US" altLang="ko-KR" dirty="0"/>
              <a:t>WHERE </a:t>
            </a:r>
            <a:r>
              <a:rPr lang="en-US" altLang="ko-KR" dirty="0" err="1" smtClean="0"/>
              <a:t>startDate</a:t>
            </a:r>
            <a:r>
              <a:rPr lang="en-US" altLang="ko-KR" dirty="0" smtClean="0"/>
              <a:t> &gt; </a:t>
            </a:r>
            <a:r>
              <a:rPr lang="en-US" altLang="ko-KR" dirty="0" err="1"/>
              <a:t>sysdate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사용자는 현재 날짜에 맞는 공지만 볼 수 있어야 한다</a:t>
            </a:r>
            <a:r>
              <a:rPr lang="en-US" altLang="ko-KR" dirty="0" smtClean="0"/>
              <a:t>. – </a:t>
            </a:r>
            <a:r>
              <a:rPr lang="ko-KR" altLang="en-US" dirty="0" smtClean="0"/>
              <a:t>현재 공지</a:t>
            </a:r>
            <a:r>
              <a:rPr lang="en-US" altLang="ko-KR" dirty="0"/>
              <a:t>(</a:t>
            </a:r>
            <a:r>
              <a:rPr lang="en-US" altLang="ko-KR" dirty="0" smtClean="0"/>
              <a:t>period=pre)</a:t>
            </a:r>
          </a:p>
          <a:p>
            <a:pPr marL="571500" lvl="3" indent="-342900">
              <a:spcBef>
                <a:spcPts val="800"/>
              </a:spcBef>
              <a:buClrTx/>
              <a:buFontTx/>
              <a:buChar char="-"/>
            </a:pPr>
            <a:r>
              <a:rPr lang="en-US" altLang="ko-KR" dirty="0" smtClean="0"/>
              <a:t>WHERE </a:t>
            </a:r>
            <a:r>
              <a:rPr lang="en-US" altLang="ko-KR" dirty="0" err="1"/>
              <a:t>startDate</a:t>
            </a:r>
            <a:r>
              <a:rPr lang="en-US" altLang="ko-KR" dirty="0"/>
              <a:t> &lt;= </a:t>
            </a:r>
            <a:r>
              <a:rPr lang="en-US" altLang="ko-KR" dirty="0" err="1"/>
              <a:t>sysdate</a:t>
            </a:r>
            <a:r>
              <a:rPr lang="en-US" altLang="ko-KR" dirty="0"/>
              <a:t> AND endDate+1 &gt; </a:t>
            </a:r>
            <a:r>
              <a:rPr lang="en-US" altLang="ko-KR" dirty="0" err="1"/>
              <a:t>sysdate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관리자는 모든 공지를 볼 수 있어야 하고 공지 분류 별로 검색되어야 한다</a:t>
            </a:r>
            <a:r>
              <a:rPr lang="en-US" altLang="ko-KR" dirty="0" smtClean="0"/>
              <a:t>.</a:t>
            </a:r>
          </a:p>
          <a:p>
            <a:pPr lvl="2">
              <a:buFontTx/>
              <a:buChar char="-"/>
            </a:pPr>
            <a:r>
              <a:rPr lang="ko-KR" altLang="en-US" dirty="0" smtClean="0"/>
              <a:t>모든 공지는 조건은 </a:t>
            </a:r>
            <a:r>
              <a:rPr lang="en-US" altLang="ko-KR" dirty="0" smtClean="0"/>
              <a:t>1=1(</a:t>
            </a:r>
            <a:r>
              <a:rPr lang="ko-KR" altLang="en-US" dirty="0" smtClean="0"/>
              <a:t>항상 </a:t>
            </a:r>
            <a:r>
              <a:rPr lang="en-US" altLang="ko-KR" smtClean="0"/>
              <a:t>true).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3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공지사항 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 smtClean="0"/>
              <a:t>공지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공지 시작일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공지 종료일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공지 등록일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공지 작성자는 관리자이므로 포함시키지 않는다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조회수도 의미가 없으므로 포함시키지 않는다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공지번호는 시퀀스를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13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</a:t>
            </a:r>
            <a:r>
              <a:rPr lang="ko-KR" altLang="en-US" dirty="0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커뮤니티 시스템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9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회원간의 정보 공유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운영자와 회원간의 정보 공유를 통한 진행 사업 적용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운영자 홍보 메시지 전달 시스템을 이용한 수익발생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회사 이미지 개선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69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ko-KR" altLang="en-US" dirty="0" smtClean="0"/>
              <a:t>회원관리</a:t>
            </a:r>
            <a:endParaRPr lang="en-US" altLang="ko-KR" dirty="0" smtClean="0"/>
          </a:p>
          <a:p>
            <a:pPr>
              <a:buAutoNum type="arabicPeriod"/>
            </a:pPr>
            <a:r>
              <a:rPr lang="ko-KR" altLang="en-US" dirty="0" smtClean="0"/>
              <a:t>공지사항</a:t>
            </a:r>
            <a:endParaRPr lang="en-US" altLang="ko-KR" dirty="0" smtClean="0"/>
          </a:p>
          <a:p>
            <a:pPr>
              <a:buAutoNum type="arabicPeriod"/>
            </a:pPr>
            <a:r>
              <a:rPr lang="ko-KR" altLang="en-US" dirty="0" smtClean="0"/>
              <a:t>이미지 게시판</a:t>
            </a:r>
            <a:endParaRPr lang="en-US" altLang="ko-KR" dirty="0" smtClean="0"/>
          </a:p>
          <a:p>
            <a:pPr>
              <a:buAutoNum type="arabicPeriod"/>
            </a:pPr>
            <a:r>
              <a:rPr lang="ko-KR" altLang="en-US" dirty="0" smtClean="0"/>
              <a:t>질문답변</a:t>
            </a:r>
            <a:endParaRPr lang="en-US" altLang="ko-KR" dirty="0" smtClean="0"/>
          </a:p>
          <a:p>
            <a:pPr>
              <a:buAutoNum type="arabicPeriod"/>
            </a:pPr>
            <a:r>
              <a:rPr lang="ko-KR" altLang="en-US" dirty="0" smtClean="0"/>
              <a:t>메시지</a:t>
            </a:r>
            <a:endParaRPr lang="en-US" altLang="ko-KR" dirty="0" smtClean="0"/>
          </a:p>
          <a:p>
            <a:pPr>
              <a:buAutoNum type="arabicPeriod"/>
            </a:pPr>
            <a:r>
              <a:rPr lang="ko-KR" altLang="en-US" dirty="0" smtClean="0"/>
              <a:t>게시판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2435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일반사용자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ko-KR" altLang="en-US" dirty="0" smtClean="0"/>
              <a:t>회원탈퇴</a:t>
            </a:r>
            <a:endParaRPr lang="en-US" altLang="ko-KR" dirty="0" smtClean="0"/>
          </a:p>
          <a:p>
            <a:r>
              <a:rPr lang="ko-KR" altLang="en-US" dirty="0" smtClean="0"/>
              <a:t>내 정보 보기</a:t>
            </a:r>
            <a:endParaRPr lang="en-US" altLang="ko-KR" dirty="0" smtClean="0"/>
          </a:p>
          <a:p>
            <a:r>
              <a:rPr lang="ko-KR" altLang="en-US" dirty="0"/>
              <a:t>내 </a:t>
            </a:r>
            <a:r>
              <a:rPr lang="ko-KR" altLang="en-US" dirty="0" smtClean="0"/>
              <a:t>정보수정</a:t>
            </a:r>
            <a:endParaRPr lang="en-US" altLang="ko-KR" dirty="0" smtClean="0"/>
          </a:p>
          <a:p>
            <a:r>
              <a:rPr lang="ko-KR" altLang="en-US" dirty="0" smtClean="0"/>
              <a:t>비밀번호 변경</a:t>
            </a:r>
            <a:endParaRPr lang="en-US" altLang="ko-KR" dirty="0"/>
          </a:p>
          <a:p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endParaRPr lang="en-US" altLang="ko-KR" dirty="0" smtClean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 smtClean="0"/>
              <a:t>회원리스트</a:t>
            </a:r>
            <a:endParaRPr lang="en-US" altLang="ko-KR" dirty="0" smtClean="0"/>
          </a:p>
          <a:p>
            <a:r>
              <a:rPr lang="ko-KR" altLang="en-US" dirty="0" smtClean="0"/>
              <a:t>회원등급변</a:t>
            </a:r>
            <a:r>
              <a:rPr lang="ko-KR" altLang="en-US" dirty="0"/>
              <a:t>경</a:t>
            </a:r>
          </a:p>
        </p:txBody>
      </p:sp>
    </p:spTree>
    <p:extLst>
      <p:ext uri="{BB962C8B-B14F-4D97-AF65-F5344CB8AC3E}">
        <p14:creationId xmlns:p14="http://schemas.microsoft.com/office/powerpoint/2010/main" val="4475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일반사용자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공지 리스트</a:t>
            </a:r>
            <a:endParaRPr lang="en-US" altLang="ko-KR" dirty="0" smtClean="0"/>
          </a:p>
          <a:p>
            <a:r>
              <a:rPr lang="ko-KR" altLang="en-US" dirty="0" smtClean="0"/>
              <a:t>공지 보기</a:t>
            </a:r>
            <a:endParaRPr lang="en-US" altLang="ko-KR" dirty="0" smtClean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 smtClean="0"/>
              <a:t>공지 쓰기</a:t>
            </a:r>
            <a:endParaRPr lang="en-US" altLang="ko-KR" dirty="0" smtClean="0"/>
          </a:p>
          <a:p>
            <a:r>
              <a:rPr lang="ko-KR" altLang="en-US" dirty="0" smtClean="0"/>
              <a:t>공지 수정</a:t>
            </a:r>
            <a:endParaRPr lang="en-US" altLang="ko-KR" dirty="0" smtClean="0"/>
          </a:p>
          <a:p>
            <a:r>
              <a:rPr lang="ko-KR" altLang="en-US" dirty="0" smtClean="0"/>
              <a:t>공지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1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게시판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이미지 리스트</a:t>
            </a:r>
            <a:endParaRPr lang="en-US" altLang="ko-KR" dirty="0" smtClean="0"/>
          </a:p>
          <a:p>
            <a:r>
              <a:rPr lang="ko-KR" altLang="en-US" dirty="0" smtClean="0"/>
              <a:t>이미지 보기</a:t>
            </a:r>
            <a:endParaRPr lang="en-US" altLang="ko-KR" dirty="0" smtClean="0"/>
          </a:p>
          <a:p>
            <a:r>
              <a:rPr lang="ko-KR" altLang="en-US" dirty="0" smtClean="0"/>
              <a:t>이미지 등록</a:t>
            </a:r>
            <a:endParaRPr lang="en-US" altLang="ko-KR" dirty="0" smtClean="0"/>
          </a:p>
          <a:p>
            <a:r>
              <a:rPr lang="ko-KR" altLang="en-US" dirty="0" smtClean="0"/>
              <a:t>이미지 수정</a:t>
            </a:r>
            <a:endParaRPr lang="en-US" altLang="ko-KR" dirty="0" smtClean="0"/>
          </a:p>
          <a:p>
            <a:r>
              <a:rPr lang="ko-KR" altLang="en-US" dirty="0" smtClean="0"/>
              <a:t>이미지 삭제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6175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질문답변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질문 리스트</a:t>
            </a:r>
            <a:endParaRPr lang="en-US" altLang="ko-KR" dirty="0" smtClean="0"/>
          </a:p>
          <a:p>
            <a:r>
              <a:rPr lang="ko-KR" altLang="en-US" dirty="0" smtClean="0"/>
              <a:t>질문 보기</a:t>
            </a:r>
            <a:endParaRPr lang="en-US" altLang="ko-KR" dirty="0" smtClean="0"/>
          </a:p>
          <a:p>
            <a:r>
              <a:rPr lang="ko-KR" altLang="en-US" dirty="0" smtClean="0"/>
              <a:t>질문 하기</a:t>
            </a:r>
            <a:endParaRPr lang="en-US" altLang="ko-KR" dirty="0" smtClean="0"/>
          </a:p>
          <a:p>
            <a:r>
              <a:rPr lang="ko-KR" altLang="en-US" dirty="0" smtClean="0"/>
              <a:t>답변 하기</a:t>
            </a:r>
            <a:endParaRPr lang="en-US" altLang="ko-KR" dirty="0" smtClean="0"/>
          </a:p>
          <a:p>
            <a:r>
              <a:rPr lang="ko-KR" altLang="en-US" dirty="0" smtClean="0"/>
              <a:t>질문답변 수정</a:t>
            </a:r>
            <a:endParaRPr lang="en-US" altLang="ko-KR" dirty="0" smtClean="0"/>
          </a:p>
          <a:p>
            <a:r>
              <a:rPr lang="ko-KR" altLang="en-US" dirty="0" smtClean="0"/>
              <a:t>질문답변 삭제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4402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1572</TotalTime>
  <Words>604</Words>
  <Application>Microsoft Office PowerPoint</Application>
  <PresentationFormat>화면 슬라이드 쇼(4:3)</PresentationFormat>
  <Paragraphs>273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각</vt:lpstr>
      <vt:lpstr>커뮤니티 시스템 개발</vt:lpstr>
      <vt:lpstr>목차</vt:lpstr>
      <vt:lpstr>주제</vt:lpstr>
      <vt:lpstr>목적</vt:lpstr>
      <vt:lpstr>개발내용</vt:lpstr>
      <vt:lpstr>회원관리</vt:lpstr>
      <vt:lpstr>공지사항</vt:lpstr>
      <vt:lpstr>이미지 게시판</vt:lpstr>
      <vt:lpstr>질문답변</vt:lpstr>
      <vt:lpstr>메시지</vt:lpstr>
      <vt:lpstr>게시판</vt:lpstr>
      <vt:lpstr>도메인과 URL</vt:lpstr>
      <vt:lpstr>패키지와 JSP</vt:lpstr>
      <vt:lpstr>개발 리소스(HW)</vt:lpstr>
      <vt:lpstr>개발 리소스(SW)</vt:lpstr>
      <vt:lpstr>개발 리소스(JAVA Library)</vt:lpstr>
      <vt:lpstr>개발 리소스(web Library)</vt:lpstr>
      <vt:lpstr>개발일정I</vt:lpstr>
      <vt:lpstr>개발일정II</vt:lpstr>
      <vt:lpstr>개발 리소스(SW)</vt:lpstr>
      <vt:lpstr>공지사항</vt:lpstr>
      <vt:lpstr>공지사항 DB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커뮤니티 시스템 개발</dc:title>
  <dc:creator>hong</dc:creator>
  <cp:lastModifiedBy>hong</cp:lastModifiedBy>
  <cp:revision>72</cp:revision>
  <dcterms:created xsi:type="dcterms:W3CDTF">2018-10-02T01:02:11Z</dcterms:created>
  <dcterms:modified xsi:type="dcterms:W3CDTF">2018-11-13T08:42:41Z</dcterms:modified>
</cp:coreProperties>
</file>