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1" r:id="rId25"/>
    <p:sldId id="283" r:id="rId26"/>
    <p:sldId id="284" r:id="rId27"/>
    <p:sldId id="285" r:id="rId28"/>
    <p:sldId id="286" r:id="rId29"/>
    <p:sldId id="287" r:id="rId30"/>
    <p:sldId id="288" r:id="rId31"/>
    <p:sldId id="290" r:id="rId32"/>
    <p:sldId id="291" r:id="rId33"/>
    <p:sldId id="276" r:id="rId34"/>
  </p:sldIdLst>
  <p:sldSz cx="9144000" cy="5143500" type="screen16x9"/>
  <p:notesSz cx="6858000" cy="9144000"/>
  <p:embeddedFontLst>
    <p:embeddedFont>
      <p:font typeface="Advent Pro SemiBold" panose="020B0604020202020204" charset="0"/>
      <p:regular r:id="rId36"/>
      <p:bold r:id="rId37"/>
      <p:italic r:id="rId38"/>
      <p:boldItalic r:id="rId39"/>
    </p:embeddedFont>
    <p:embeddedFont>
      <p:font typeface="Fira Sans Condensed Medium" panose="020B0603050000020004" pitchFamily="34" charset="0"/>
      <p:regular r:id="rId40"/>
      <p:bold r:id="rId41"/>
      <p:italic r:id="rId42"/>
      <p:boldItalic r:id="rId43"/>
    </p:embeddedFont>
    <p:embeddedFont>
      <p:font typeface="Fira Sans Extra Condensed Medium" panose="020B0604020202020204" charset="0"/>
      <p:regular r:id="rId44"/>
      <p:bold r:id="rId45"/>
      <p:italic r:id="rId46"/>
      <p:boldItalic r:id="rId47"/>
    </p:embeddedFont>
    <p:embeddedFont>
      <p:font typeface="Maven Pro" panose="020B0604020202020204" charset="0"/>
      <p:regular r:id="rId48"/>
      <p:bold r:id="rId49"/>
    </p:embeddedFont>
    <p:embeddedFont>
      <p:font typeface="Nunito" pitchFamily="2" charset="0"/>
      <p:regular r:id="rId50"/>
      <p:bold r:id="rId51"/>
      <p:italic r:id="rId52"/>
      <p:boldItalic r:id="rId53"/>
    </p:embeddedFont>
    <p:embeddedFont>
      <p:font typeface="Nunito Light" pitchFamily="2" charset="0"/>
      <p:regular r:id="rId54"/>
      <p:italic r:id="rId55"/>
    </p:embeddedFont>
    <p:embeddedFont>
      <p:font typeface="Proxima Nova" panose="020B0604020202020204" charset="0"/>
      <p:regular r:id="rId56"/>
      <p:bold r:id="rId57"/>
      <p:italic r:id="rId58"/>
      <p:boldItalic r:id="rId59"/>
    </p:embeddedFont>
    <p:embeddedFont>
      <p:font typeface="Proxima Nova Semibold" panose="020B0604020202020204" charset="0"/>
      <p:regular r:id="rId60"/>
      <p:bold r:id="rId61"/>
      <p:boldItalic r:id="rId62"/>
    </p:embeddedFont>
    <p:embeddedFont>
      <p:font typeface="Roboto" panose="02000000000000000000" pitchFamily="2" charset="0"/>
      <p:regular r:id="rId63"/>
      <p:bold r:id="rId64"/>
      <p:italic r:id="rId65"/>
      <p:boldItalic r:id="rId66"/>
    </p:embeddedFont>
    <p:embeddedFont>
      <p:font typeface="Share Tech" panose="020B0604020202020204"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7.fntdata"/><Relationship Id="rId47" Type="http://schemas.openxmlformats.org/officeDocument/2006/relationships/font" Target="fonts/font12.fntdata"/><Relationship Id="rId63" Type="http://schemas.openxmlformats.org/officeDocument/2006/relationships/font" Target="fonts/font28.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font" Target="fonts/font31.fntdata"/><Relationship Id="rId5" Type="http://schemas.openxmlformats.org/officeDocument/2006/relationships/slide" Target="slides/slide3.xml"/><Relationship Id="rId61" Type="http://schemas.openxmlformats.org/officeDocument/2006/relationships/font" Target="fonts/font2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font" Target="fonts/font29.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font" Target="fonts/font32.fntdata"/><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font" Target="fonts/font3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4.fntdata"/><Relationship Id="rId34" Type="http://schemas.openxmlformats.org/officeDocument/2006/relationships/slide" Target="slides/slide32.xml"/><Relationship Id="rId50" Type="http://schemas.openxmlformats.org/officeDocument/2006/relationships/font" Target="fonts/font15.fntdata"/><Relationship Id="rId5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949943d5c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949943d5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949943d5c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949943d5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949943d5c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949943d5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949943d5c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949943d5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949943d5c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949943d5c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949943d5c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949943d5c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949943d5c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949943d5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949943d5c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949943d5c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49943d5c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49943d5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949943d5c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949943d5c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c4305b0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949943d5c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949943d5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6c52a2e8d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6c60e245bf_1_3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949943d5c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949943d5c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6c4305b01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6c4305b01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1195c7e31d18bbf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31195c7e31d18bbf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1195c7e31d18bbf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1195c7e31d18bbf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70e1a7781e_1_12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70e1a7781e_1_12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9" name="Google Shape;179;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1" name="Google Shape;281;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2" name="Google Shape;282;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3" name="Google Shape;283;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4" name="Google Shape;284;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4"/>
        <p:cNvGrpSpPr/>
        <p:nvPr/>
      </p:nvGrpSpPr>
      <p:grpSpPr>
        <a:xfrm>
          <a:off x="0" y="0"/>
          <a:ext cx="0" cy="0"/>
          <a:chOff x="0" y="0"/>
          <a:chExt cx="0" cy="0"/>
        </a:xfrm>
      </p:grpSpPr>
      <p:sp>
        <p:nvSpPr>
          <p:cNvPr id="295" name="Google Shape;295;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5" name="Google Shape;305;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6" name="Google Shape;306;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9" name="Google Shape;309;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0" name="Google Shape;310;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6" name="Google Shape;356;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7" name="Google Shape;357;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8" name="Google Shape;358;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9" name="Google Shape;359;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0" name="Google Shape;360;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1" name="Google Shape;361;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2" name="Google Shape;362;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3" name="Google Shape;363;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4" name="Google Shape;364;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6" name="Google Shape;376;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7" name="Google Shape;377;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438003"/>
            <a:ext cx="3908700" cy="2547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2069712"/>
            <a:ext cx="3908700" cy="191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Char char="●"/>
              <a:defRPr sz="1200"/>
            </a:lvl1pPr>
            <a:lvl2pPr marL="914400" lvl="1" indent="-292100" rtl="0">
              <a:spcBef>
                <a:spcPts val="0"/>
              </a:spcBef>
              <a:spcAft>
                <a:spcPts val="0"/>
              </a:spcAft>
              <a:buClr>
                <a:schemeClr val="dk1"/>
              </a:buClr>
              <a:buSzPts val="1000"/>
              <a:buFont typeface="Nunito Light"/>
              <a:buChar char="○"/>
              <a:defRPr/>
            </a:lvl2pPr>
            <a:lvl3pPr marL="1371600" lvl="2" indent="-292100" rtl="0">
              <a:spcBef>
                <a:spcPts val="1600"/>
              </a:spcBef>
              <a:spcAft>
                <a:spcPts val="0"/>
              </a:spcAft>
              <a:buClr>
                <a:schemeClr val="dk1"/>
              </a:buClr>
              <a:buSzPts val="1000"/>
              <a:buFont typeface="Nunito Light"/>
              <a:buChar char="■"/>
              <a:defRPr/>
            </a:lvl3pPr>
            <a:lvl4pPr marL="1828800" lvl="3" indent="-292100" rtl="0">
              <a:spcBef>
                <a:spcPts val="1600"/>
              </a:spcBef>
              <a:spcAft>
                <a:spcPts val="0"/>
              </a:spcAft>
              <a:buClr>
                <a:schemeClr val="dk1"/>
              </a:buClr>
              <a:buSzPts val="1000"/>
              <a:buFont typeface="Nunito Light"/>
              <a:buChar char="●"/>
              <a:defRPr/>
            </a:lvl4pPr>
            <a:lvl5pPr marL="2286000" lvl="4" indent="-292100" rtl="0">
              <a:spcBef>
                <a:spcPts val="1600"/>
              </a:spcBef>
              <a:spcAft>
                <a:spcPts val="0"/>
              </a:spcAft>
              <a:buClr>
                <a:schemeClr val="dk1"/>
              </a:buClr>
              <a:buSzPts val="1000"/>
              <a:buFont typeface="Nunito Light"/>
              <a:buChar char="○"/>
              <a:defRPr/>
            </a:lvl5pPr>
            <a:lvl6pPr marL="2743200" lvl="5" indent="-292100" rtl="0">
              <a:spcBef>
                <a:spcPts val="1600"/>
              </a:spcBef>
              <a:spcAft>
                <a:spcPts val="0"/>
              </a:spcAft>
              <a:buClr>
                <a:schemeClr val="dk1"/>
              </a:buClr>
              <a:buSzPts val="1000"/>
              <a:buFont typeface="Nunito Light"/>
              <a:buChar char="■"/>
              <a:defRPr/>
            </a:lvl6pPr>
            <a:lvl7pPr marL="3200400" lvl="6" indent="-292100" rtl="0">
              <a:spcBef>
                <a:spcPts val="1600"/>
              </a:spcBef>
              <a:spcAft>
                <a:spcPts val="0"/>
              </a:spcAft>
              <a:buClr>
                <a:schemeClr val="dk1"/>
              </a:buClr>
              <a:buSzPts val="1000"/>
              <a:buFont typeface="Nunito Light"/>
              <a:buChar char="●"/>
              <a:defRPr/>
            </a:lvl7pPr>
            <a:lvl8pPr marL="3657600" lvl="7" indent="-292100" rtl="0">
              <a:spcBef>
                <a:spcPts val="1600"/>
              </a:spcBef>
              <a:spcAft>
                <a:spcPts val="0"/>
              </a:spcAft>
              <a:buClr>
                <a:schemeClr val="dk1"/>
              </a:buClr>
              <a:buSzPts val="1000"/>
              <a:buFont typeface="Nunito Light"/>
              <a:buChar char="○"/>
              <a:defRPr/>
            </a:lvl8pPr>
            <a:lvl9pPr marL="4114800" lvl="8" indent="-292100" rtl="0">
              <a:spcBef>
                <a:spcPts val="1600"/>
              </a:spcBef>
              <a:spcAft>
                <a:spcPts val="1600"/>
              </a:spcAft>
              <a:buClr>
                <a:schemeClr val="dk1"/>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9144000" cy="5143500"/>
          </a:xfrm>
          <a:prstGeom prst="rect">
            <a:avLst/>
          </a:prstGeom>
          <a:noFill/>
          <a:ln>
            <a:noFill/>
          </a:ln>
        </p:spPr>
      </p:sp>
      <p:sp>
        <p:nvSpPr>
          <p:cNvPr id="175" name="Google Shape;175;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Presentation on Real World Application </a:t>
            </a:r>
            <a:endParaRPr i="1"/>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a:t>
            </a:r>
            <a:r>
              <a:rPr lang="en">
                <a:solidFill>
                  <a:schemeClr val="accent2"/>
                </a:solidFill>
              </a:rPr>
              <a:t>STRUCTURE </a:t>
            </a:r>
            <a:r>
              <a:rPr lang="en"/>
              <a:t>&amp; ALGORITHM</a:t>
            </a:r>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25"/>
          <p:cNvSpPr txBox="1"/>
          <p:nvPr/>
        </p:nvSpPr>
        <p:spPr>
          <a:xfrm>
            <a:off x="5768175" y="3787850"/>
            <a:ext cx="3482100" cy="13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Presentation by:</a:t>
            </a:r>
            <a:endParaRPr b="1">
              <a:solidFill>
                <a:schemeClr val="lt1"/>
              </a:solidFill>
              <a:latin typeface="Maven Pro"/>
              <a:ea typeface="Maven Pro"/>
              <a:cs typeface="Maven Pro"/>
              <a:sym typeface="Maven Pro"/>
            </a:endParaRPr>
          </a:p>
          <a:p>
            <a:pPr marL="0" lvl="0" indent="0" algn="l" rtl="0">
              <a:spcBef>
                <a:spcPts val="0"/>
              </a:spcBef>
              <a:spcAft>
                <a:spcPts val="0"/>
              </a:spcAft>
              <a:buNone/>
            </a:pPr>
            <a:r>
              <a:rPr lang="en" b="1">
                <a:solidFill>
                  <a:schemeClr val="lt1"/>
                </a:solidFill>
                <a:latin typeface="Maven Pro"/>
                <a:ea typeface="Maven Pro"/>
                <a:cs typeface="Maven Pro"/>
                <a:sym typeface="Maven Pro"/>
              </a:rPr>
              <a:t>MIMANSHA (RA2211042010030)</a:t>
            </a:r>
            <a:endParaRPr b="1">
              <a:solidFill>
                <a:schemeClr val="lt1"/>
              </a:solidFill>
              <a:latin typeface="Maven Pro"/>
              <a:ea typeface="Maven Pro"/>
              <a:cs typeface="Maven Pro"/>
              <a:sym typeface="Maven Pro"/>
            </a:endParaRPr>
          </a:p>
          <a:p>
            <a:pPr marL="0" lvl="0" indent="0" algn="l" rtl="0">
              <a:spcBef>
                <a:spcPts val="0"/>
              </a:spcBef>
              <a:spcAft>
                <a:spcPts val="0"/>
              </a:spcAft>
              <a:buNone/>
            </a:pPr>
            <a:r>
              <a:rPr lang="en" b="1">
                <a:solidFill>
                  <a:schemeClr val="lt1"/>
                </a:solidFill>
                <a:latin typeface="Maven Pro"/>
                <a:ea typeface="Maven Pro"/>
                <a:cs typeface="Maven Pro"/>
                <a:sym typeface="Maven Pro"/>
              </a:rPr>
              <a:t>AYUSH JAISWAL (RA2211042010020)</a:t>
            </a:r>
            <a:endParaRPr b="1">
              <a:solidFill>
                <a:schemeClr val="lt1"/>
              </a:solidFill>
              <a:latin typeface="Maven Pro"/>
              <a:ea typeface="Maven Pro"/>
              <a:cs typeface="Maven Pro"/>
              <a:sym typeface="Maven Pro"/>
            </a:endParaRPr>
          </a:p>
          <a:p>
            <a:pPr marL="0" lvl="0" indent="0" algn="l" rtl="0">
              <a:spcBef>
                <a:spcPts val="0"/>
              </a:spcBef>
              <a:spcAft>
                <a:spcPts val="0"/>
              </a:spcAft>
              <a:buNone/>
            </a:pPr>
            <a:r>
              <a:rPr lang="en" b="1">
                <a:solidFill>
                  <a:schemeClr val="lt1"/>
                </a:solidFill>
                <a:latin typeface="Maven Pro"/>
                <a:ea typeface="Maven Pro"/>
                <a:cs typeface="Maven Pro"/>
                <a:sym typeface="Maven Pro"/>
              </a:rPr>
              <a:t>ARYAN SINGH (RA2211042010003)</a:t>
            </a:r>
            <a:endParaRPr b="1">
              <a:solidFill>
                <a:schemeClr val="lt1"/>
              </a:solidFill>
              <a:latin typeface="Maven Pro"/>
              <a:ea typeface="Maven Pro"/>
              <a:cs typeface="Maven Pro"/>
              <a:sym typeface="Maven Pro"/>
            </a:endParaRPr>
          </a:p>
          <a:p>
            <a:pPr marL="0" lvl="0" indent="0" algn="l" rtl="0">
              <a:spcBef>
                <a:spcPts val="0"/>
              </a:spcBef>
              <a:spcAft>
                <a:spcPts val="0"/>
              </a:spcAft>
              <a:buNone/>
            </a:pPr>
            <a:endParaRPr>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55" name="Google Shape;655;p34"/>
          <p:cNvPicPr preferRelativeResize="0"/>
          <p:nvPr/>
        </p:nvPicPr>
        <p:blipFill>
          <a:blip r:embed="rId3">
            <a:alphaModFix/>
          </a:blip>
          <a:stretch>
            <a:fillRect/>
          </a:stretch>
        </p:blipFill>
        <p:spPr>
          <a:xfrm>
            <a:off x="883400" y="152400"/>
            <a:ext cx="73169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660" name="Google Shape;660;p35"/>
          <p:cNvPicPr preferRelativeResize="0"/>
          <p:nvPr/>
        </p:nvPicPr>
        <p:blipFill>
          <a:blip r:embed="rId3">
            <a:alphaModFix/>
          </a:blip>
          <a:stretch>
            <a:fillRect/>
          </a:stretch>
        </p:blipFill>
        <p:spPr>
          <a:xfrm>
            <a:off x="923250" y="99225"/>
            <a:ext cx="7277099"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665" name="Google Shape;665;p36"/>
          <p:cNvPicPr preferRelativeResize="0"/>
          <p:nvPr/>
        </p:nvPicPr>
        <p:blipFill>
          <a:blip r:embed="rId3">
            <a:alphaModFix/>
          </a:blip>
          <a:stretch>
            <a:fillRect/>
          </a:stretch>
        </p:blipFill>
        <p:spPr>
          <a:xfrm>
            <a:off x="949825" y="152400"/>
            <a:ext cx="729040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pic>
        <p:nvPicPr>
          <p:cNvPr id="670" name="Google Shape;670;p37"/>
          <p:cNvPicPr preferRelativeResize="0"/>
          <p:nvPr/>
        </p:nvPicPr>
        <p:blipFill>
          <a:blip r:embed="rId3">
            <a:alphaModFix/>
          </a:blip>
          <a:stretch>
            <a:fillRect/>
          </a:stretch>
        </p:blipFill>
        <p:spPr>
          <a:xfrm>
            <a:off x="896650" y="152400"/>
            <a:ext cx="733029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Google Shape;675;p38"/>
          <p:cNvPicPr preferRelativeResize="0"/>
          <p:nvPr/>
        </p:nvPicPr>
        <p:blipFill>
          <a:blip r:embed="rId3">
            <a:alphaModFix/>
          </a:blip>
          <a:stretch>
            <a:fillRect/>
          </a:stretch>
        </p:blipFill>
        <p:spPr>
          <a:xfrm>
            <a:off x="896675" y="152400"/>
            <a:ext cx="73435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p39"/>
          <p:cNvPicPr preferRelativeResize="0"/>
          <p:nvPr/>
        </p:nvPicPr>
        <p:blipFill>
          <a:blip r:embed="rId3">
            <a:alphaModFix/>
          </a:blip>
          <a:stretch>
            <a:fillRect/>
          </a:stretch>
        </p:blipFill>
        <p:spPr>
          <a:xfrm>
            <a:off x="923275" y="85950"/>
            <a:ext cx="7303674"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pic>
        <p:nvPicPr>
          <p:cNvPr id="685" name="Google Shape;685;p40"/>
          <p:cNvPicPr preferRelativeResize="0"/>
          <p:nvPr/>
        </p:nvPicPr>
        <p:blipFill>
          <a:blip r:embed="rId3">
            <a:alphaModFix/>
          </a:blip>
          <a:stretch>
            <a:fillRect/>
          </a:stretch>
        </p:blipFill>
        <p:spPr>
          <a:xfrm>
            <a:off x="909950" y="152400"/>
            <a:ext cx="731700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41"/>
          <p:cNvPicPr preferRelativeResize="0"/>
          <p:nvPr/>
        </p:nvPicPr>
        <p:blipFill>
          <a:blip r:embed="rId3">
            <a:alphaModFix/>
          </a:blip>
          <a:stretch>
            <a:fillRect/>
          </a:stretch>
        </p:blipFill>
        <p:spPr>
          <a:xfrm>
            <a:off x="883375" y="85950"/>
            <a:ext cx="7330274"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42"/>
          <p:cNvPicPr preferRelativeResize="0"/>
          <p:nvPr/>
        </p:nvPicPr>
        <p:blipFill>
          <a:blip r:embed="rId3">
            <a:alphaModFix/>
          </a:blip>
          <a:stretch>
            <a:fillRect/>
          </a:stretch>
        </p:blipFill>
        <p:spPr>
          <a:xfrm>
            <a:off x="906863" y="152400"/>
            <a:ext cx="7330274"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43"/>
          <p:cNvPicPr preferRelativeResize="0"/>
          <p:nvPr/>
        </p:nvPicPr>
        <p:blipFill>
          <a:blip r:embed="rId3">
            <a:alphaModFix/>
          </a:blip>
          <a:stretch>
            <a:fillRect/>
          </a:stretch>
        </p:blipFill>
        <p:spPr>
          <a:xfrm>
            <a:off x="913513" y="205575"/>
            <a:ext cx="7316975"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6"/>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OUTPUT</a:t>
            </a:r>
            <a:endParaRPr/>
          </a:p>
        </p:txBody>
      </p:sp>
      <p:sp>
        <p:nvSpPr>
          <p:cNvPr id="468" name="Google Shape;468;p26"/>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result will look like.</a:t>
            </a:r>
            <a:endParaRPr/>
          </a:p>
        </p:txBody>
      </p:sp>
      <p:sp>
        <p:nvSpPr>
          <p:cNvPr id="469" name="Google Shape;469;p26"/>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0" name="Google Shape;470;p26"/>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1" name="Google Shape;471;p26"/>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buffer through a music system easily?</a:t>
            </a:r>
            <a:endParaRPr/>
          </a:p>
        </p:txBody>
      </p:sp>
      <p:sp>
        <p:nvSpPr>
          <p:cNvPr id="472" name="Google Shape;472;p26"/>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3" name="Google Shape;473;p26"/>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DS implementation with function and C Language code.</a:t>
            </a:r>
            <a:endParaRPr/>
          </a:p>
        </p:txBody>
      </p:sp>
      <p:sp>
        <p:nvSpPr>
          <p:cNvPr id="474" name="Google Shape;474;p26"/>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5" name="Google Shape;475;p2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76" name="Google Shape;476;p26"/>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77" name="Google Shape;477;p26"/>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 name="Google Shape;480;p26"/>
          <p:cNvCxnSpPr>
            <a:stCxn id="477" idx="1"/>
            <a:endCxn id="472"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1" name="Google Shape;481;p26"/>
          <p:cNvCxnSpPr>
            <a:stCxn id="478" idx="1"/>
            <a:endCxn id="474"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2" name="Google Shape;482;p26"/>
          <p:cNvCxnSpPr>
            <a:stCxn id="479" idx="1"/>
            <a:endCxn id="476"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3" name="Google Shape;483;p26"/>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6"/>
          <p:cNvGrpSpPr/>
          <p:nvPr/>
        </p:nvGrpSpPr>
        <p:grpSpPr>
          <a:xfrm>
            <a:off x="4075558" y="1684660"/>
            <a:ext cx="577210" cy="580282"/>
            <a:chOff x="3095745" y="3805393"/>
            <a:chExt cx="352840" cy="354717"/>
          </a:xfrm>
        </p:grpSpPr>
        <p:sp>
          <p:nvSpPr>
            <p:cNvPr id="487" name="Google Shape;487;p26"/>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26"/>
          <p:cNvGrpSpPr/>
          <p:nvPr/>
        </p:nvGrpSpPr>
        <p:grpSpPr>
          <a:xfrm>
            <a:off x="6789168" y="1684647"/>
            <a:ext cx="583817" cy="580314"/>
            <a:chOff x="3541011" y="3367320"/>
            <a:chExt cx="348257" cy="346188"/>
          </a:xfrm>
        </p:grpSpPr>
        <p:sp>
          <p:nvSpPr>
            <p:cNvPr id="494" name="Google Shape;494;p26"/>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44"/>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OUTPUT SCREENSHOTS</a:t>
            </a:r>
            <a:endParaRPr sz="3000" b="1" dirty="0">
              <a:solidFill>
                <a:srgbClr val="F2F2F2"/>
              </a:solidFill>
              <a:latin typeface="Maven Pro"/>
              <a:ea typeface="Maven Pro"/>
              <a:cs typeface="Maven Pro"/>
              <a:sym typeface="Maven Pro"/>
            </a:endParaRPr>
          </a:p>
        </p:txBody>
      </p:sp>
      <p:pic>
        <p:nvPicPr>
          <p:cNvPr id="3" name="Picture 2">
            <a:extLst>
              <a:ext uri="{FF2B5EF4-FFF2-40B4-BE49-F238E27FC236}">
                <a16:creationId xmlns:a16="http://schemas.microsoft.com/office/drawing/2014/main" id="{49D4F306-53CF-C127-E57F-B0ED5BD5C720}"/>
              </a:ext>
            </a:extLst>
          </p:cNvPr>
          <p:cNvPicPr>
            <a:picLocks noChangeAspect="1"/>
          </p:cNvPicPr>
          <p:nvPr/>
        </p:nvPicPr>
        <p:blipFill>
          <a:blip r:embed="rId3"/>
          <a:stretch>
            <a:fillRect/>
          </a:stretch>
        </p:blipFill>
        <p:spPr>
          <a:xfrm>
            <a:off x="1771407" y="996825"/>
            <a:ext cx="5601185" cy="38179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1E531-BCD2-130C-B5BD-03E1A0E86295}"/>
              </a:ext>
            </a:extLst>
          </p:cNvPr>
          <p:cNvPicPr>
            <a:picLocks noChangeAspect="1"/>
          </p:cNvPicPr>
          <p:nvPr/>
        </p:nvPicPr>
        <p:blipFill>
          <a:blip r:embed="rId2"/>
          <a:stretch>
            <a:fillRect/>
          </a:stretch>
        </p:blipFill>
        <p:spPr>
          <a:xfrm>
            <a:off x="568274" y="1135255"/>
            <a:ext cx="3680779" cy="2872989"/>
          </a:xfrm>
          <a:prstGeom prst="rect">
            <a:avLst/>
          </a:prstGeom>
        </p:spPr>
      </p:pic>
      <p:pic>
        <p:nvPicPr>
          <p:cNvPr id="4" name="Picture 3">
            <a:extLst>
              <a:ext uri="{FF2B5EF4-FFF2-40B4-BE49-F238E27FC236}">
                <a16:creationId xmlns:a16="http://schemas.microsoft.com/office/drawing/2014/main" id="{BD0A54CD-1153-3012-2070-B66927D8BB54}"/>
              </a:ext>
            </a:extLst>
          </p:cNvPr>
          <p:cNvPicPr>
            <a:picLocks noChangeAspect="1"/>
          </p:cNvPicPr>
          <p:nvPr/>
        </p:nvPicPr>
        <p:blipFill>
          <a:blip r:embed="rId3"/>
          <a:stretch>
            <a:fillRect/>
          </a:stretch>
        </p:blipFill>
        <p:spPr>
          <a:xfrm>
            <a:off x="5054981" y="1184789"/>
            <a:ext cx="3520745" cy="2773920"/>
          </a:xfrm>
          <a:prstGeom prst="rect">
            <a:avLst/>
          </a:prstGeom>
        </p:spPr>
      </p:pic>
      <p:sp>
        <p:nvSpPr>
          <p:cNvPr id="5" name="Google Shape;705;p44">
            <a:extLst>
              <a:ext uri="{FF2B5EF4-FFF2-40B4-BE49-F238E27FC236}">
                <a16:creationId xmlns:a16="http://schemas.microsoft.com/office/drawing/2014/main" id="{AD0A1767-C2AD-D9F1-1D2C-BEADD8577DC4}"/>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1) Add New Song</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352360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8DA71-B135-60C9-0400-120955324F82}"/>
              </a:ext>
            </a:extLst>
          </p:cNvPr>
          <p:cNvPicPr>
            <a:picLocks noChangeAspect="1"/>
          </p:cNvPicPr>
          <p:nvPr/>
        </p:nvPicPr>
        <p:blipFill>
          <a:blip r:embed="rId2"/>
          <a:stretch>
            <a:fillRect/>
          </a:stretch>
        </p:blipFill>
        <p:spPr>
          <a:xfrm>
            <a:off x="539389" y="1100961"/>
            <a:ext cx="3307367" cy="2872989"/>
          </a:xfrm>
          <a:prstGeom prst="rect">
            <a:avLst/>
          </a:prstGeom>
        </p:spPr>
      </p:pic>
      <p:pic>
        <p:nvPicPr>
          <p:cNvPr id="4" name="Picture 3">
            <a:extLst>
              <a:ext uri="{FF2B5EF4-FFF2-40B4-BE49-F238E27FC236}">
                <a16:creationId xmlns:a16="http://schemas.microsoft.com/office/drawing/2014/main" id="{F2B72325-7817-DFD9-171D-11359BE40A7B}"/>
              </a:ext>
            </a:extLst>
          </p:cNvPr>
          <p:cNvPicPr>
            <a:picLocks noChangeAspect="1"/>
          </p:cNvPicPr>
          <p:nvPr/>
        </p:nvPicPr>
        <p:blipFill>
          <a:blip r:embed="rId3"/>
          <a:stretch>
            <a:fillRect/>
          </a:stretch>
        </p:blipFill>
        <p:spPr>
          <a:xfrm>
            <a:off x="4845626" y="1100962"/>
            <a:ext cx="3154953" cy="2941575"/>
          </a:xfrm>
          <a:prstGeom prst="rect">
            <a:avLst/>
          </a:prstGeom>
        </p:spPr>
      </p:pic>
    </p:spTree>
    <p:extLst>
      <p:ext uri="{BB962C8B-B14F-4D97-AF65-F5344CB8AC3E}">
        <p14:creationId xmlns:p14="http://schemas.microsoft.com/office/powerpoint/2010/main" val="4151494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6F62C0-C0E1-DF64-7B12-65231166CD0E}"/>
              </a:ext>
            </a:extLst>
          </p:cNvPr>
          <p:cNvPicPr>
            <a:picLocks noChangeAspect="1"/>
          </p:cNvPicPr>
          <p:nvPr/>
        </p:nvPicPr>
        <p:blipFill>
          <a:blip r:embed="rId2"/>
          <a:stretch>
            <a:fillRect/>
          </a:stretch>
        </p:blipFill>
        <p:spPr>
          <a:xfrm>
            <a:off x="466807" y="2053092"/>
            <a:ext cx="3467400" cy="2895851"/>
          </a:xfrm>
          <a:prstGeom prst="rect">
            <a:avLst/>
          </a:prstGeom>
        </p:spPr>
      </p:pic>
      <p:pic>
        <p:nvPicPr>
          <p:cNvPr id="4" name="Picture 3">
            <a:extLst>
              <a:ext uri="{FF2B5EF4-FFF2-40B4-BE49-F238E27FC236}">
                <a16:creationId xmlns:a16="http://schemas.microsoft.com/office/drawing/2014/main" id="{BF70BC65-E582-E213-BF94-ADA5765F39CB}"/>
              </a:ext>
            </a:extLst>
          </p:cNvPr>
          <p:cNvPicPr>
            <a:picLocks noChangeAspect="1"/>
          </p:cNvPicPr>
          <p:nvPr/>
        </p:nvPicPr>
        <p:blipFill>
          <a:blip r:embed="rId3"/>
          <a:stretch>
            <a:fillRect/>
          </a:stretch>
        </p:blipFill>
        <p:spPr>
          <a:xfrm>
            <a:off x="4646342" y="885504"/>
            <a:ext cx="3939881" cy="4145639"/>
          </a:xfrm>
          <a:prstGeom prst="rect">
            <a:avLst/>
          </a:prstGeom>
        </p:spPr>
      </p:pic>
      <p:sp>
        <p:nvSpPr>
          <p:cNvPr id="5" name="Google Shape;705;p44">
            <a:extLst>
              <a:ext uri="{FF2B5EF4-FFF2-40B4-BE49-F238E27FC236}">
                <a16:creationId xmlns:a16="http://schemas.microsoft.com/office/drawing/2014/main" id="{02334FE5-CD80-7AF3-759C-9D4C4B4919CD}"/>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2) Display Playlist</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259337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8C0A37-95E4-2374-0832-B61D1F7D800A}"/>
              </a:ext>
            </a:extLst>
          </p:cNvPr>
          <p:cNvPicPr>
            <a:picLocks noChangeAspect="1"/>
          </p:cNvPicPr>
          <p:nvPr/>
        </p:nvPicPr>
        <p:blipFill>
          <a:blip r:embed="rId2"/>
          <a:stretch>
            <a:fillRect/>
          </a:stretch>
        </p:blipFill>
        <p:spPr>
          <a:xfrm>
            <a:off x="3116454" y="1028566"/>
            <a:ext cx="2911092" cy="3086367"/>
          </a:xfrm>
          <a:prstGeom prst="rect">
            <a:avLst/>
          </a:prstGeom>
        </p:spPr>
      </p:pic>
      <p:sp>
        <p:nvSpPr>
          <p:cNvPr id="4" name="Google Shape;705;p44">
            <a:extLst>
              <a:ext uri="{FF2B5EF4-FFF2-40B4-BE49-F238E27FC236}">
                <a16:creationId xmlns:a16="http://schemas.microsoft.com/office/drawing/2014/main" id="{7A86329E-0F01-FDAB-E47A-E6F523B1F09F}"/>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3) Total Number Of Songs</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98956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981531-A79C-80C9-4411-25BBE4A1ADDD}"/>
              </a:ext>
            </a:extLst>
          </p:cNvPr>
          <p:cNvPicPr>
            <a:picLocks noChangeAspect="1"/>
          </p:cNvPicPr>
          <p:nvPr/>
        </p:nvPicPr>
        <p:blipFill>
          <a:blip r:embed="rId2"/>
          <a:stretch>
            <a:fillRect/>
          </a:stretch>
        </p:blipFill>
        <p:spPr>
          <a:xfrm>
            <a:off x="286895" y="2309877"/>
            <a:ext cx="3589331" cy="2263336"/>
          </a:xfrm>
          <a:prstGeom prst="rect">
            <a:avLst/>
          </a:prstGeom>
        </p:spPr>
      </p:pic>
      <p:pic>
        <p:nvPicPr>
          <p:cNvPr id="5" name="Picture 4">
            <a:extLst>
              <a:ext uri="{FF2B5EF4-FFF2-40B4-BE49-F238E27FC236}">
                <a16:creationId xmlns:a16="http://schemas.microsoft.com/office/drawing/2014/main" id="{B69DBB7E-7549-9A83-3807-9690AFF448B4}"/>
              </a:ext>
            </a:extLst>
          </p:cNvPr>
          <p:cNvPicPr>
            <a:picLocks noChangeAspect="1"/>
          </p:cNvPicPr>
          <p:nvPr/>
        </p:nvPicPr>
        <p:blipFill>
          <a:blip r:embed="rId3"/>
          <a:stretch>
            <a:fillRect/>
          </a:stretch>
        </p:blipFill>
        <p:spPr>
          <a:xfrm>
            <a:off x="5373557" y="1071092"/>
            <a:ext cx="2842506" cy="3863675"/>
          </a:xfrm>
          <a:prstGeom prst="rect">
            <a:avLst/>
          </a:prstGeom>
        </p:spPr>
      </p:pic>
      <p:sp>
        <p:nvSpPr>
          <p:cNvPr id="6" name="Google Shape;705;p44">
            <a:extLst>
              <a:ext uri="{FF2B5EF4-FFF2-40B4-BE49-F238E27FC236}">
                <a16:creationId xmlns:a16="http://schemas.microsoft.com/office/drawing/2014/main" id="{E5980633-7B45-4ADB-D03D-A15921561D95}"/>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4) Deleting A Song</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2182829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D2FA0-0DD1-133C-4221-2154B86CE42A}"/>
              </a:ext>
            </a:extLst>
          </p:cNvPr>
          <p:cNvPicPr>
            <a:picLocks noChangeAspect="1"/>
          </p:cNvPicPr>
          <p:nvPr/>
        </p:nvPicPr>
        <p:blipFill>
          <a:blip r:embed="rId2"/>
          <a:stretch>
            <a:fillRect/>
          </a:stretch>
        </p:blipFill>
        <p:spPr>
          <a:xfrm>
            <a:off x="2590628" y="1378237"/>
            <a:ext cx="3962743" cy="3368332"/>
          </a:xfrm>
          <a:prstGeom prst="rect">
            <a:avLst/>
          </a:prstGeom>
        </p:spPr>
      </p:pic>
      <p:sp>
        <p:nvSpPr>
          <p:cNvPr id="4" name="Google Shape;705;p44">
            <a:extLst>
              <a:ext uri="{FF2B5EF4-FFF2-40B4-BE49-F238E27FC236}">
                <a16:creationId xmlns:a16="http://schemas.microsoft.com/office/drawing/2014/main" id="{7EF16334-5149-DADE-0EC5-249A5052C381}"/>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5) Searching A Song</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685728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86A2F-3651-A24B-F7B5-9032C1673C4F}"/>
              </a:ext>
            </a:extLst>
          </p:cNvPr>
          <p:cNvPicPr>
            <a:picLocks noChangeAspect="1"/>
          </p:cNvPicPr>
          <p:nvPr/>
        </p:nvPicPr>
        <p:blipFill>
          <a:blip r:embed="rId2"/>
          <a:stretch>
            <a:fillRect/>
          </a:stretch>
        </p:blipFill>
        <p:spPr>
          <a:xfrm>
            <a:off x="155745" y="281741"/>
            <a:ext cx="4282811" cy="4580017"/>
          </a:xfrm>
          <a:prstGeom prst="rect">
            <a:avLst/>
          </a:prstGeom>
        </p:spPr>
      </p:pic>
      <p:sp>
        <p:nvSpPr>
          <p:cNvPr id="4" name="Google Shape;705;p44">
            <a:extLst>
              <a:ext uri="{FF2B5EF4-FFF2-40B4-BE49-F238E27FC236}">
                <a16:creationId xmlns:a16="http://schemas.microsoft.com/office/drawing/2014/main" id="{43509833-11C7-E034-AC8E-B025ED5BF052}"/>
              </a:ext>
            </a:extLst>
          </p:cNvPr>
          <p:cNvSpPr txBox="1"/>
          <p:nvPr/>
        </p:nvSpPr>
        <p:spPr>
          <a:xfrm>
            <a:off x="2673116" y="2199599"/>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6) Playing  </a:t>
            </a:r>
          </a:p>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A Song</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10396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E1985-A236-D7FC-1713-301A80AF6D4B}"/>
              </a:ext>
            </a:extLst>
          </p:cNvPr>
          <p:cNvPicPr>
            <a:picLocks noChangeAspect="1"/>
          </p:cNvPicPr>
          <p:nvPr/>
        </p:nvPicPr>
        <p:blipFill>
          <a:blip r:embed="rId2"/>
          <a:stretch>
            <a:fillRect/>
          </a:stretch>
        </p:blipFill>
        <p:spPr>
          <a:xfrm>
            <a:off x="2243888" y="274121"/>
            <a:ext cx="4656223" cy="4595258"/>
          </a:xfrm>
          <a:prstGeom prst="rect">
            <a:avLst/>
          </a:prstGeom>
        </p:spPr>
      </p:pic>
    </p:spTree>
    <p:extLst>
      <p:ext uri="{BB962C8B-B14F-4D97-AF65-F5344CB8AC3E}">
        <p14:creationId xmlns:p14="http://schemas.microsoft.com/office/powerpoint/2010/main" val="2272984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86695-DCC9-296B-F694-098545A88270}"/>
              </a:ext>
            </a:extLst>
          </p:cNvPr>
          <p:cNvPicPr>
            <a:picLocks noChangeAspect="1"/>
          </p:cNvPicPr>
          <p:nvPr/>
        </p:nvPicPr>
        <p:blipFill>
          <a:blip r:embed="rId2"/>
          <a:stretch>
            <a:fillRect/>
          </a:stretch>
        </p:blipFill>
        <p:spPr>
          <a:xfrm>
            <a:off x="373016" y="1648478"/>
            <a:ext cx="4198984" cy="3154953"/>
          </a:xfrm>
          <a:prstGeom prst="rect">
            <a:avLst/>
          </a:prstGeom>
        </p:spPr>
      </p:pic>
      <p:pic>
        <p:nvPicPr>
          <p:cNvPr id="4" name="Picture 3">
            <a:extLst>
              <a:ext uri="{FF2B5EF4-FFF2-40B4-BE49-F238E27FC236}">
                <a16:creationId xmlns:a16="http://schemas.microsoft.com/office/drawing/2014/main" id="{6ADB0AE9-CC8A-7415-D0C6-C2F0D1AD044D}"/>
              </a:ext>
            </a:extLst>
          </p:cNvPr>
          <p:cNvPicPr>
            <a:picLocks noChangeAspect="1"/>
          </p:cNvPicPr>
          <p:nvPr/>
        </p:nvPicPr>
        <p:blipFill>
          <a:blip r:embed="rId3"/>
          <a:stretch>
            <a:fillRect/>
          </a:stretch>
        </p:blipFill>
        <p:spPr>
          <a:xfrm>
            <a:off x="5038994" y="1305548"/>
            <a:ext cx="3452159" cy="3497883"/>
          </a:xfrm>
          <a:prstGeom prst="rect">
            <a:avLst/>
          </a:prstGeom>
        </p:spPr>
      </p:pic>
      <p:sp>
        <p:nvSpPr>
          <p:cNvPr id="5" name="Google Shape;705;p44">
            <a:extLst>
              <a:ext uri="{FF2B5EF4-FFF2-40B4-BE49-F238E27FC236}">
                <a16:creationId xmlns:a16="http://schemas.microsoft.com/office/drawing/2014/main" id="{6B9E311D-2697-C5D1-76A4-7D68FACF00DF}"/>
              </a:ext>
            </a:extLst>
          </p:cNvPr>
          <p:cNvSpPr txBox="1"/>
          <p:nvPr/>
        </p:nvSpPr>
        <p:spPr>
          <a:xfrm>
            <a:off x="465150" y="0"/>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7) Check Last Played Song</a:t>
            </a:r>
          </a:p>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8) Show Recently Played List</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297043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body" idx="1"/>
          </p:nvPr>
        </p:nvSpPr>
        <p:spPr>
          <a:xfrm>
            <a:off x="618825" y="1260850"/>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While listening to music, how should one skip to another song? Or add their favourite song to the queue, search for new artists, remove any song or exit the music player?</a:t>
            </a:r>
            <a:endParaRPr sz="1800"/>
          </a:p>
          <a:p>
            <a:pPr marL="0" lvl="0" indent="0" algn="l" rtl="0">
              <a:lnSpc>
                <a:spcPct val="100000"/>
              </a:lnSpc>
              <a:spcBef>
                <a:spcPts val="1600"/>
              </a:spcBef>
              <a:spcAft>
                <a:spcPts val="0"/>
              </a:spcAft>
              <a:buNone/>
            </a:pPr>
            <a:r>
              <a:rPr lang="en" sz="1800"/>
              <a:t>The most effective and easy solution to this is by using DATA STRUCTURE</a:t>
            </a:r>
            <a:endParaRPr sz="1800"/>
          </a:p>
          <a:p>
            <a:pPr marL="0" lvl="0" indent="0" algn="l" rtl="0">
              <a:lnSpc>
                <a:spcPct val="100000"/>
              </a:lnSpc>
              <a:spcBef>
                <a:spcPts val="1600"/>
              </a:spcBef>
              <a:spcAft>
                <a:spcPts val="0"/>
              </a:spcAft>
              <a:buNone/>
            </a:pPr>
            <a:r>
              <a:rPr lang="en" sz="1800"/>
              <a:t>The Data Structure we can use is DOUBLY LINKED LIST, STACK &amp; QUEUES to make any music playing application better and customer-friendly.</a:t>
            </a:r>
            <a:endParaRPr sz="1800"/>
          </a:p>
          <a:p>
            <a:pPr marL="0" lvl="0" indent="0" algn="just" rtl="0">
              <a:lnSpc>
                <a:spcPct val="115000"/>
              </a:lnSpc>
              <a:spcBef>
                <a:spcPts val="1600"/>
              </a:spcBef>
              <a:spcAft>
                <a:spcPts val="0"/>
              </a:spcAft>
              <a:buNone/>
            </a:pPr>
            <a:r>
              <a:rPr lang="en" sz="1800"/>
              <a:t>File handling to read and write songs has also been used for this problem statement.</a:t>
            </a:r>
            <a:endParaRPr sz="1800"/>
          </a:p>
          <a:p>
            <a:pPr marL="0" lvl="0" indent="0" algn="l" rtl="0">
              <a:lnSpc>
                <a:spcPct val="100000"/>
              </a:lnSpc>
              <a:spcBef>
                <a:spcPts val="1400"/>
              </a:spcBef>
              <a:spcAft>
                <a:spcPts val="0"/>
              </a:spcAft>
              <a:buNone/>
            </a:pPr>
            <a:endParaRPr sz="1800"/>
          </a:p>
          <a:p>
            <a:pPr marL="0" lvl="0" indent="0" algn="l" rtl="0">
              <a:lnSpc>
                <a:spcPct val="100000"/>
              </a:lnSpc>
              <a:spcBef>
                <a:spcPts val="1600"/>
              </a:spcBef>
              <a:spcAft>
                <a:spcPts val="1600"/>
              </a:spcAft>
              <a:buNone/>
            </a:pPr>
            <a:endParaRPr/>
          </a:p>
        </p:txBody>
      </p:sp>
      <p:sp>
        <p:nvSpPr>
          <p:cNvPr id="503" name="Google Shape;503;p2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PROBLEM &amp; SOLUTION</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06941-203B-1D55-DA70-5FA9E52131F7}"/>
              </a:ext>
            </a:extLst>
          </p:cNvPr>
          <p:cNvPicPr>
            <a:picLocks noChangeAspect="1"/>
          </p:cNvPicPr>
          <p:nvPr/>
        </p:nvPicPr>
        <p:blipFill>
          <a:blip r:embed="rId2"/>
          <a:stretch>
            <a:fillRect/>
          </a:stretch>
        </p:blipFill>
        <p:spPr>
          <a:xfrm>
            <a:off x="2015268" y="912365"/>
            <a:ext cx="5113463" cy="4077053"/>
          </a:xfrm>
          <a:prstGeom prst="rect">
            <a:avLst/>
          </a:prstGeom>
        </p:spPr>
      </p:pic>
      <p:sp>
        <p:nvSpPr>
          <p:cNvPr id="4" name="Google Shape;705;p44">
            <a:extLst>
              <a:ext uri="{FF2B5EF4-FFF2-40B4-BE49-F238E27FC236}">
                <a16:creationId xmlns:a16="http://schemas.microsoft.com/office/drawing/2014/main" id="{F82A6503-1F94-F52A-FC74-126CDFB51198}"/>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9) Show Sorted Playlist</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270376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964E3-129D-15D0-BDE6-9B52FE4DD89B}"/>
              </a:ext>
            </a:extLst>
          </p:cNvPr>
          <p:cNvPicPr>
            <a:picLocks noChangeAspect="1"/>
          </p:cNvPicPr>
          <p:nvPr/>
        </p:nvPicPr>
        <p:blipFill>
          <a:blip r:embed="rId2"/>
          <a:stretch>
            <a:fillRect/>
          </a:stretch>
        </p:blipFill>
        <p:spPr>
          <a:xfrm>
            <a:off x="2118147" y="1066669"/>
            <a:ext cx="4907705" cy="3010161"/>
          </a:xfrm>
          <a:prstGeom prst="rect">
            <a:avLst/>
          </a:prstGeom>
        </p:spPr>
      </p:pic>
      <p:sp>
        <p:nvSpPr>
          <p:cNvPr id="4" name="Google Shape;705;p44">
            <a:extLst>
              <a:ext uri="{FF2B5EF4-FFF2-40B4-BE49-F238E27FC236}">
                <a16:creationId xmlns:a16="http://schemas.microsoft.com/office/drawing/2014/main" id="{418CF9C5-7B4D-FC57-16C2-940C7E75F8D2}"/>
              </a:ext>
            </a:extLst>
          </p:cNvPr>
          <p:cNvSpPr txBox="1"/>
          <p:nvPr/>
        </p:nvSpPr>
        <p:spPr>
          <a:xfrm>
            <a:off x="465175" y="252525"/>
            <a:ext cx="8213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2F2F2"/>
                </a:solidFill>
                <a:latin typeface="Maven Pro"/>
                <a:ea typeface="Maven Pro"/>
                <a:cs typeface="Maven Pro"/>
                <a:sym typeface="Maven Pro"/>
              </a:rPr>
              <a:t>Operation 10) Exit</a:t>
            </a:r>
            <a:endParaRPr sz="3000" b="1" dirty="0">
              <a:solidFill>
                <a:srgbClr val="F2F2F2"/>
              </a:solidFill>
              <a:latin typeface="Maven Pro"/>
              <a:ea typeface="Maven Pro"/>
              <a:cs typeface="Maven Pro"/>
              <a:sym typeface="Maven Pro"/>
            </a:endParaRPr>
          </a:p>
        </p:txBody>
      </p:sp>
    </p:spTree>
    <p:extLst>
      <p:ext uri="{BB962C8B-B14F-4D97-AF65-F5344CB8AC3E}">
        <p14:creationId xmlns:p14="http://schemas.microsoft.com/office/powerpoint/2010/main" val="351989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5"/>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712" name="Google Shape;712;p45"/>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45"/>
          <p:cNvGrpSpPr/>
          <p:nvPr/>
        </p:nvGrpSpPr>
        <p:grpSpPr>
          <a:xfrm>
            <a:off x="7981434" y="-1177061"/>
            <a:ext cx="203789" cy="1274754"/>
            <a:chOff x="2877432" y="975334"/>
            <a:chExt cx="188886" cy="1181531"/>
          </a:xfrm>
        </p:grpSpPr>
        <p:sp>
          <p:nvSpPr>
            <p:cNvPr id="714" name="Google Shape;714;p45"/>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45"/>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2471200" y="4011850"/>
            <a:ext cx="38232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35493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43934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ctrTitle"/>
          </p:nvPr>
        </p:nvSpPr>
        <p:spPr>
          <a:xfrm>
            <a:off x="618825" y="411675"/>
            <a:ext cx="607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DLL, STACK &amp; QUEUES?</a:t>
            </a:r>
            <a:endParaRPr/>
          </a:p>
        </p:txBody>
      </p:sp>
      <p:sp>
        <p:nvSpPr>
          <p:cNvPr id="509" name="Google Shape;509;p28"/>
          <p:cNvSpPr txBox="1"/>
          <p:nvPr/>
        </p:nvSpPr>
        <p:spPr>
          <a:xfrm>
            <a:off x="744275" y="1382225"/>
            <a:ext cx="7655400" cy="396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2F2F2"/>
                </a:solidFill>
                <a:latin typeface="Share Tech"/>
                <a:ea typeface="Share Tech"/>
                <a:cs typeface="Share Tech"/>
                <a:sym typeface="Share Tech"/>
              </a:rPr>
              <a:t>A doubly linked list (DLL) is a special type of linked list in which each node contains a pointer to the previous node as well as the next node of the linked list.</a:t>
            </a:r>
            <a:endParaRPr sz="1600">
              <a:solidFill>
                <a:srgbClr val="F2F2F2"/>
              </a:solidFill>
              <a:latin typeface="Share Tech"/>
              <a:ea typeface="Share Tech"/>
              <a:cs typeface="Share Tech"/>
              <a:sym typeface="Share Tech"/>
            </a:endParaRPr>
          </a:p>
          <a:p>
            <a:pPr marL="0" lvl="0" indent="0" algn="l" rtl="0">
              <a:spcBef>
                <a:spcPts val="0"/>
              </a:spcBef>
              <a:spcAft>
                <a:spcPts val="0"/>
              </a:spcAft>
              <a:buNone/>
            </a:pPr>
            <a:endParaRPr sz="1600">
              <a:solidFill>
                <a:srgbClr val="F2F2F2"/>
              </a:solidFill>
              <a:latin typeface="Share Tech"/>
              <a:ea typeface="Share Tech"/>
              <a:cs typeface="Share Tech"/>
              <a:sym typeface="Share Tech"/>
            </a:endParaRPr>
          </a:p>
          <a:p>
            <a:pPr marL="0" lvl="0" indent="0" algn="l" rtl="0">
              <a:spcBef>
                <a:spcPts val="0"/>
              </a:spcBef>
              <a:spcAft>
                <a:spcPts val="0"/>
              </a:spcAft>
              <a:buNone/>
            </a:pPr>
            <a:r>
              <a:rPr lang="en" sz="1600">
                <a:solidFill>
                  <a:srgbClr val="F2F2F2"/>
                </a:solidFill>
                <a:latin typeface="Share Tech"/>
                <a:ea typeface="Share Tech"/>
                <a:cs typeface="Share Tech"/>
                <a:sym typeface="Share Tech"/>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endParaRPr sz="1600">
              <a:solidFill>
                <a:srgbClr val="F2F2F2"/>
              </a:solidFill>
              <a:latin typeface="Share Tech"/>
              <a:ea typeface="Share Tech"/>
              <a:cs typeface="Share Tech"/>
              <a:sym typeface="Share Tech"/>
            </a:endParaRPr>
          </a:p>
          <a:p>
            <a:pPr marL="0" lvl="0" indent="0" algn="l" rtl="0">
              <a:spcBef>
                <a:spcPts val="0"/>
              </a:spcBef>
              <a:spcAft>
                <a:spcPts val="0"/>
              </a:spcAft>
              <a:buNone/>
            </a:pPr>
            <a:endParaRPr sz="1600">
              <a:solidFill>
                <a:srgbClr val="F2F2F2"/>
              </a:solidFill>
              <a:latin typeface="Share Tech"/>
              <a:ea typeface="Share Tech"/>
              <a:cs typeface="Share Tech"/>
              <a:sym typeface="Share Tech"/>
            </a:endParaRPr>
          </a:p>
          <a:p>
            <a:pPr marL="0" marR="228600" lvl="0" indent="0" algn="l" rtl="0">
              <a:lnSpc>
                <a:spcPct val="171429"/>
              </a:lnSpc>
              <a:spcBef>
                <a:spcPts val="0"/>
              </a:spcBef>
              <a:spcAft>
                <a:spcPts val="0"/>
              </a:spcAft>
              <a:buNone/>
            </a:pPr>
            <a:r>
              <a:rPr lang="en" sz="1600">
                <a:solidFill>
                  <a:srgbClr val="F2F2F2"/>
                </a:solidFill>
                <a:latin typeface="Share Tech"/>
                <a:ea typeface="Share Tech"/>
                <a:cs typeface="Share Tech"/>
                <a:sym typeface="Share Tech"/>
              </a:rPr>
              <a:t>A Queue is defined as a linear data structure that is open at both ends and the operation are performed in First In First Out (FIFO) order.</a:t>
            </a:r>
            <a:endParaRPr sz="1600">
              <a:solidFill>
                <a:srgbClr val="F2F2F2"/>
              </a:solidFill>
              <a:latin typeface="Share Tech"/>
              <a:ea typeface="Share Tech"/>
              <a:cs typeface="Share Tech"/>
              <a:sym typeface="Share Tech"/>
            </a:endParaRPr>
          </a:p>
          <a:p>
            <a:pPr marL="228600" marR="228600" lvl="0" indent="0" algn="just" rtl="0">
              <a:lnSpc>
                <a:spcPct val="115000"/>
              </a:lnSpc>
              <a:spcBef>
                <a:spcPts val="2600"/>
              </a:spcBef>
              <a:spcAft>
                <a:spcPts val="0"/>
              </a:spcAft>
              <a:buNone/>
            </a:pPr>
            <a:endParaRPr sz="1200" i="1">
              <a:solidFill>
                <a:srgbClr val="F2F2F2"/>
              </a:solidFill>
              <a:highlight>
                <a:srgbClr val="213B55"/>
              </a:highlight>
              <a:latin typeface="Roboto"/>
              <a:ea typeface="Roboto"/>
              <a:cs typeface="Roboto"/>
              <a:sym typeface="Roboto"/>
            </a:endParaRPr>
          </a:p>
          <a:p>
            <a:pPr marL="0" lvl="0" indent="0" algn="l" rtl="0">
              <a:spcBef>
                <a:spcPts val="1800"/>
              </a:spcBef>
              <a:spcAft>
                <a:spcPts val="0"/>
              </a:spcAft>
              <a:buNone/>
            </a:pPr>
            <a:endParaRPr sz="1200">
              <a:solidFill>
                <a:srgbClr val="FFFFFF"/>
              </a:solidFill>
              <a:highlight>
                <a:srgbClr val="131417"/>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body" idx="1"/>
          </p:nvPr>
        </p:nvSpPr>
        <p:spPr>
          <a:xfrm>
            <a:off x="618825" y="1447025"/>
            <a:ext cx="3893400" cy="33282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2000" b="1"/>
              <a:t>SOFTWARE REQUIREMENT</a:t>
            </a:r>
            <a:endParaRPr sz="2000" b="1"/>
          </a:p>
          <a:p>
            <a:pPr marL="0" lvl="0" indent="0" algn="just" rtl="0">
              <a:lnSpc>
                <a:spcPct val="115000"/>
              </a:lnSpc>
              <a:spcBef>
                <a:spcPts val="1400"/>
              </a:spcBef>
              <a:spcAft>
                <a:spcPts val="0"/>
              </a:spcAft>
              <a:buNone/>
            </a:pPr>
            <a:r>
              <a:rPr lang="en" sz="2000"/>
              <a:t>CODE BLOCKS 13.12</a:t>
            </a:r>
            <a:endParaRPr sz="2000"/>
          </a:p>
          <a:p>
            <a:pPr marL="0" lvl="0" indent="0" algn="just" rtl="0">
              <a:lnSpc>
                <a:spcPct val="115000"/>
              </a:lnSpc>
              <a:spcBef>
                <a:spcPts val="1400"/>
              </a:spcBef>
              <a:spcAft>
                <a:spcPts val="0"/>
              </a:spcAft>
              <a:buNone/>
            </a:pPr>
            <a:r>
              <a:rPr lang="en" sz="2000"/>
              <a:t>or</a:t>
            </a:r>
            <a:endParaRPr sz="2000"/>
          </a:p>
          <a:p>
            <a:pPr marL="0" lvl="0" indent="0" algn="just" rtl="0">
              <a:lnSpc>
                <a:spcPct val="115000"/>
              </a:lnSpc>
              <a:spcBef>
                <a:spcPts val="1400"/>
              </a:spcBef>
              <a:spcAft>
                <a:spcPts val="0"/>
              </a:spcAft>
              <a:buNone/>
            </a:pPr>
            <a:r>
              <a:rPr lang="en" sz="2000"/>
              <a:t>DEV C++ 5.11</a:t>
            </a:r>
            <a:endParaRPr sz="2000"/>
          </a:p>
          <a:p>
            <a:pPr marL="0" lvl="0" indent="0" algn="l" rtl="0">
              <a:spcBef>
                <a:spcPts val="1400"/>
              </a:spcBef>
              <a:spcAft>
                <a:spcPts val="0"/>
              </a:spcAft>
              <a:buNone/>
            </a:pPr>
            <a:endParaRPr/>
          </a:p>
        </p:txBody>
      </p:sp>
      <p:sp>
        <p:nvSpPr>
          <p:cNvPr id="515" name="Google Shape;515;p29"/>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grpSp>
        <p:nvGrpSpPr>
          <p:cNvPr id="516" name="Google Shape;516;p29"/>
          <p:cNvGrpSpPr/>
          <p:nvPr/>
        </p:nvGrpSpPr>
        <p:grpSpPr>
          <a:xfrm>
            <a:off x="4834661" y="989482"/>
            <a:ext cx="2851442" cy="3213988"/>
            <a:chOff x="2501950" y="1507050"/>
            <a:chExt cx="2392350" cy="2696525"/>
          </a:xfrm>
        </p:grpSpPr>
        <p:sp>
          <p:nvSpPr>
            <p:cNvPr id="517" name="Google Shape;517;p29"/>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9"/>
          <p:cNvGrpSpPr/>
          <p:nvPr/>
        </p:nvGrpSpPr>
        <p:grpSpPr>
          <a:xfrm>
            <a:off x="7686104" y="-476250"/>
            <a:ext cx="2291257" cy="2922300"/>
            <a:chOff x="4882900" y="-64350"/>
            <a:chExt cx="2493750" cy="2922300"/>
          </a:xfrm>
        </p:grpSpPr>
        <p:sp>
          <p:nvSpPr>
            <p:cNvPr id="537" name="Google Shape;537;p29"/>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9"/>
          <p:cNvGrpSpPr/>
          <p:nvPr/>
        </p:nvGrpSpPr>
        <p:grpSpPr>
          <a:xfrm>
            <a:off x="5599242" y="1368971"/>
            <a:ext cx="1541751" cy="2455003"/>
            <a:chOff x="2160750" y="237575"/>
            <a:chExt cx="3253325" cy="5180425"/>
          </a:xfrm>
        </p:grpSpPr>
        <p:sp>
          <p:nvSpPr>
            <p:cNvPr id="543" name="Google Shape;543;p29"/>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0"/>
          <p:cNvSpPr txBox="1">
            <a:spLocks noGrp="1"/>
          </p:cNvSpPr>
          <p:nvPr>
            <p:ph type="ctrTitle" idx="8"/>
          </p:nvPr>
        </p:nvSpPr>
        <p:spPr>
          <a:xfrm>
            <a:off x="621625" y="551225"/>
            <a:ext cx="5888700"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r>
              <a:rPr lang="en" sz="2500" b="1"/>
              <a:t>MAIN FUNCTIONS REQUIREMENT</a:t>
            </a:r>
            <a:endParaRPr sz="2500" b="1"/>
          </a:p>
        </p:txBody>
      </p:sp>
      <p:sp>
        <p:nvSpPr>
          <p:cNvPr id="580" name="Google Shape;580;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aven Pro"/>
                <a:ea typeface="Maven Pro"/>
                <a:cs typeface="Maven Pro"/>
                <a:sym typeface="Maven Pro"/>
              </a:rPr>
              <a:t>tofile</a:t>
            </a:r>
            <a:r>
              <a:rPr lang="en">
                <a:latin typeface="Maven Pro"/>
                <a:ea typeface="Maven Pro"/>
                <a:cs typeface="Maven Pro"/>
                <a:sym typeface="Maven Pro"/>
              </a:rPr>
              <a:t>()</a:t>
            </a:r>
            <a:endParaRPr>
              <a:latin typeface="Maven Pro"/>
              <a:ea typeface="Maven Pro"/>
              <a:cs typeface="Maven Pro"/>
              <a:sym typeface="Maven Pro"/>
            </a:endParaRPr>
          </a:p>
        </p:txBody>
      </p:sp>
      <p:sp>
        <p:nvSpPr>
          <p:cNvPr id="581" name="Google Shape;581;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2F2F2"/>
                </a:solidFill>
                <a:latin typeface="Maven Pro"/>
                <a:ea typeface="Maven Pro"/>
                <a:cs typeface="Maven Pro"/>
                <a:sym typeface="Maven Pro"/>
              </a:rPr>
              <a:t>display</a:t>
            </a:r>
            <a:r>
              <a:rPr lang="en">
                <a:solidFill>
                  <a:srgbClr val="F2F2F2"/>
                </a:solidFill>
                <a:latin typeface="Maven Pro"/>
                <a:ea typeface="Maven Pro"/>
                <a:cs typeface="Maven Pro"/>
                <a:sym typeface="Maven Pro"/>
              </a:rPr>
              <a:t>()</a:t>
            </a:r>
            <a:endParaRPr>
              <a:solidFill>
                <a:srgbClr val="F2F2F2"/>
              </a:solidFill>
              <a:latin typeface="Maven Pro"/>
              <a:ea typeface="Maven Pro"/>
              <a:cs typeface="Maven Pro"/>
              <a:sym typeface="Maven Pro"/>
            </a:endParaRPr>
          </a:p>
        </p:txBody>
      </p:sp>
      <p:sp>
        <p:nvSpPr>
          <p:cNvPr id="582" name="Google Shape;582;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 that adds songs to the list using a linked list.</a:t>
            </a:r>
            <a:endParaRPr/>
          </a:p>
        </p:txBody>
      </p:sp>
      <p:sp>
        <p:nvSpPr>
          <p:cNvPr id="583" name="Google Shape;583;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2F2F2"/>
                </a:solidFill>
                <a:latin typeface="Maven Pro"/>
                <a:ea typeface="Maven Pro"/>
                <a:cs typeface="Maven Pro"/>
                <a:sym typeface="Maven Pro"/>
              </a:rPr>
              <a:t>del_node</a:t>
            </a:r>
            <a:r>
              <a:rPr lang="en">
                <a:solidFill>
                  <a:srgbClr val="F2F2F2"/>
                </a:solidFill>
                <a:latin typeface="Maven Pro"/>
                <a:ea typeface="Maven Pro"/>
                <a:cs typeface="Maven Pro"/>
                <a:sym typeface="Maven Pro"/>
              </a:rPr>
              <a:t>()</a:t>
            </a:r>
            <a:endParaRPr>
              <a:solidFill>
                <a:srgbClr val="F2F2F2"/>
              </a:solidFill>
              <a:latin typeface="Maven Pro"/>
              <a:ea typeface="Maven Pro"/>
              <a:cs typeface="Maven Pro"/>
              <a:sym typeface="Maven Pro"/>
            </a:endParaRPr>
          </a:p>
        </p:txBody>
      </p:sp>
      <p:sp>
        <p:nvSpPr>
          <p:cNvPr id="584" name="Google Shape;584;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 that deletes the last song from the input linked list.</a:t>
            </a:r>
            <a:endParaRPr/>
          </a:p>
        </p:txBody>
      </p:sp>
      <p:sp>
        <p:nvSpPr>
          <p:cNvPr id="585" name="Google Shape;585;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 to work on playslist.txt.</a:t>
            </a:r>
            <a:endParaRPr/>
          </a:p>
        </p:txBody>
      </p:sp>
      <p:sp>
        <p:nvSpPr>
          <p:cNvPr id="586" name="Google Shape;586;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ial"/>
                <a:ea typeface="Arial"/>
                <a:cs typeface="Arial"/>
                <a:sym typeface="Arial"/>
              </a:rPr>
              <a:t>Function to display the stack generated in push() function.</a:t>
            </a:r>
            <a:endParaRPr/>
          </a:p>
        </p:txBody>
      </p:sp>
      <p:sp>
        <p:nvSpPr>
          <p:cNvPr id="587" name="Google Shape;587;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2F2F2"/>
                </a:solidFill>
                <a:latin typeface="Maven Pro"/>
                <a:ea typeface="Maven Pro"/>
                <a:cs typeface="Maven Pro"/>
                <a:sym typeface="Maven Pro"/>
              </a:rPr>
              <a:t>add_node</a:t>
            </a:r>
            <a:r>
              <a:rPr lang="en" sz="1600">
                <a:solidFill>
                  <a:srgbClr val="F2F2F2"/>
                </a:solidFill>
                <a:latin typeface="Maven Pro"/>
                <a:ea typeface="Maven Pro"/>
                <a:cs typeface="Maven Pro"/>
                <a:sym typeface="Maven Pro"/>
              </a:rPr>
              <a:t>()</a:t>
            </a:r>
            <a:endParaRPr>
              <a:solidFill>
                <a:srgbClr val="F2F2F2"/>
              </a:solidFill>
              <a:latin typeface="Maven Pro"/>
              <a:ea typeface="Maven Pro"/>
              <a:cs typeface="Maven Pro"/>
              <a:sym typeface="Maven Pro"/>
            </a:endParaRPr>
          </a:p>
        </p:txBody>
      </p:sp>
      <p:sp>
        <p:nvSpPr>
          <p:cNvPr id="588" name="Google Shape;588;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2" name="Google Shape;592;p30"/>
          <p:cNvCxnSpPr>
            <a:stCxn id="588" idx="3"/>
            <a:endCxn id="590"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593" name="Google Shape;593;p30"/>
          <p:cNvCxnSpPr>
            <a:stCxn id="590" idx="2"/>
            <a:endCxn id="589"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594" name="Google Shape;594;p30"/>
          <p:cNvCxnSpPr>
            <a:stCxn id="589" idx="3"/>
            <a:endCxn id="591"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595" name="Google Shape;595;p30"/>
          <p:cNvGrpSpPr/>
          <p:nvPr/>
        </p:nvGrpSpPr>
        <p:grpSpPr>
          <a:xfrm>
            <a:off x="5072712" y="3212678"/>
            <a:ext cx="402156" cy="456781"/>
            <a:chOff x="5357662" y="4297637"/>
            <a:chExt cx="287275" cy="326296"/>
          </a:xfrm>
        </p:grpSpPr>
        <p:sp>
          <p:nvSpPr>
            <p:cNvPr id="596" name="Google Shape;596;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0"/>
          <p:cNvGrpSpPr/>
          <p:nvPr/>
        </p:nvGrpSpPr>
        <p:grpSpPr>
          <a:xfrm>
            <a:off x="3630590" y="3198869"/>
            <a:ext cx="484361" cy="484405"/>
            <a:chOff x="4890434" y="4287389"/>
            <a:chExt cx="345997" cy="346029"/>
          </a:xfrm>
        </p:grpSpPr>
        <p:sp>
          <p:nvSpPr>
            <p:cNvPr id="602" name="Google Shape;602;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0"/>
          <p:cNvGrpSpPr/>
          <p:nvPr/>
        </p:nvGrpSpPr>
        <p:grpSpPr>
          <a:xfrm>
            <a:off x="5029465" y="1816807"/>
            <a:ext cx="488638" cy="438246"/>
            <a:chOff x="5778676" y="3826972"/>
            <a:chExt cx="349052" cy="313055"/>
          </a:xfrm>
        </p:grpSpPr>
        <p:sp>
          <p:nvSpPr>
            <p:cNvPr id="610" name="Google Shape;610;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0"/>
          <p:cNvGrpSpPr/>
          <p:nvPr/>
        </p:nvGrpSpPr>
        <p:grpSpPr>
          <a:xfrm>
            <a:off x="3630860" y="1790353"/>
            <a:ext cx="483826" cy="491133"/>
            <a:chOff x="4874902" y="3808799"/>
            <a:chExt cx="345615" cy="350835"/>
          </a:xfrm>
        </p:grpSpPr>
        <p:sp>
          <p:nvSpPr>
            <p:cNvPr id="616" name="Google Shape;616;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1"/>
          <p:cNvSpPr txBox="1">
            <a:spLocks noGrp="1"/>
          </p:cNvSpPr>
          <p:nvPr>
            <p:ph type="body" idx="1"/>
          </p:nvPr>
        </p:nvSpPr>
        <p:spPr>
          <a:xfrm>
            <a:off x="618825" y="792150"/>
            <a:ext cx="7668600" cy="2990700"/>
          </a:xfrm>
          <a:prstGeom prst="rect">
            <a:avLst/>
          </a:prstGeom>
        </p:spPr>
        <p:txBody>
          <a:bodyPr spcFirstLastPara="1" wrap="square" lIns="91425" tIns="91425" rIns="91425" bIns="91425" anchor="t" anchorCtr="0">
            <a:noAutofit/>
          </a:bodyPr>
          <a:lstStyle/>
          <a:p>
            <a:pPr marL="457200" marR="914400" lvl="0" indent="-330200" algn="just" rtl="0">
              <a:lnSpc>
                <a:spcPct val="115000"/>
              </a:lnSpc>
              <a:spcBef>
                <a:spcPts val="1400"/>
              </a:spcBef>
              <a:spcAft>
                <a:spcPts val="0"/>
              </a:spcAft>
              <a:buClr>
                <a:srgbClr val="F2F2F2"/>
              </a:buClr>
              <a:buSzPts val="1600"/>
              <a:buFont typeface="Arial"/>
              <a:buChar char="❖"/>
            </a:pPr>
            <a:r>
              <a:rPr lang="en" sz="1600" b="1">
                <a:solidFill>
                  <a:srgbClr val="F2F2F2"/>
                </a:solidFill>
              </a:rPr>
              <a:t>add_node_file</a:t>
            </a:r>
            <a:r>
              <a:rPr lang="en" sz="1600">
                <a:solidFill>
                  <a:srgbClr val="F2F2F2"/>
                </a:solidFill>
              </a:rPr>
              <a:t>() –</a:t>
            </a:r>
            <a:endParaRPr sz="1600">
              <a:solidFill>
                <a:srgbClr val="F2F2F2"/>
              </a:solidFill>
            </a:endParaRPr>
          </a:p>
          <a:p>
            <a:pPr marL="0" marR="914400" lvl="0" indent="0" algn="just" rtl="0">
              <a:lnSpc>
                <a:spcPct val="115000"/>
              </a:lnSpc>
              <a:spcBef>
                <a:spcPts val="1400"/>
              </a:spcBef>
              <a:spcAft>
                <a:spcPts val="0"/>
              </a:spcAft>
              <a:buNone/>
            </a:pPr>
            <a:r>
              <a:rPr lang="en" sz="1600">
                <a:solidFill>
                  <a:srgbClr val="F2F2F2"/>
                </a:solidFill>
              </a:rPr>
              <a:t>Function that adds songs to the playlist to linked list from the data passed in addplaylist() function.</a:t>
            </a:r>
            <a:endParaRPr sz="1600">
              <a:solidFill>
                <a:srgbClr val="F2F2F2"/>
              </a:solidFill>
            </a:endParaRPr>
          </a:p>
          <a:p>
            <a:pPr marL="457200" marR="914400" lvl="0" indent="-330200" algn="just" rtl="0">
              <a:lnSpc>
                <a:spcPct val="115000"/>
              </a:lnSpc>
              <a:spcBef>
                <a:spcPts val="1400"/>
              </a:spcBef>
              <a:spcAft>
                <a:spcPts val="0"/>
              </a:spcAft>
              <a:buClr>
                <a:srgbClr val="F2F2F2"/>
              </a:buClr>
              <a:buSzPts val="1600"/>
              <a:buFont typeface="Arial"/>
              <a:buChar char="❖"/>
            </a:pPr>
            <a:r>
              <a:rPr lang="en" sz="1600" b="1">
                <a:solidFill>
                  <a:srgbClr val="F2F2F2"/>
                </a:solidFill>
              </a:rPr>
              <a:t>delete_file</a:t>
            </a:r>
            <a:r>
              <a:rPr lang="en" sz="1600">
                <a:solidFill>
                  <a:srgbClr val="F2F2F2"/>
                </a:solidFill>
              </a:rPr>
              <a:t>() –</a:t>
            </a:r>
            <a:endParaRPr sz="1600">
              <a:solidFill>
                <a:srgbClr val="F2F2F2"/>
              </a:solidFill>
            </a:endParaRPr>
          </a:p>
          <a:p>
            <a:pPr marL="0" marR="914400" lvl="0" indent="0" algn="just" rtl="0">
              <a:lnSpc>
                <a:spcPct val="115000"/>
              </a:lnSpc>
              <a:spcBef>
                <a:spcPts val="1400"/>
              </a:spcBef>
              <a:spcAft>
                <a:spcPts val="0"/>
              </a:spcAft>
              <a:buNone/>
            </a:pPr>
            <a:r>
              <a:rPr lang="en" sz="1600">
                <a:solidFill>
                  <a:srgbClr val="F2F2F2"/>
                </a:solidFill>
              </a:rPr>
              <a:t>Function to delete song from text file playlist.txt.</a:t>
            </a:r>
            <a:endParaRPr sz="1600">
              <a:solidFill>
                <a:srgbClr val="F2F2F2"/>
              </a:solidFill>
            </a:endParaRPr>
          </a:p>
          <a:p>
            <a:pPr marL="457200" marR="914400" lvl="0" indent="-330200" algn="just" rtl="0">
              <a:lnSpc>
                <a:spcPct val="115000"/>
              </a:lnSpc>
              <a:spcBef>
                <a:spcPts val="1400"/>
              </a:spcBef>
              <a:spcAft>
                <a:spcPts val="0"/>
              </a:spcAft>
              <a:buClr>
                <a:srgbClr val="F2F2F2"/>
              </a:buClr>
              <a:buSzPts val="1600"/>
              <a:buFont typeface="Arial"/>
              <a:buChar char="❖"/>
            </a:pPr>
            <a:r>
              <a:rPr lang="en" sz="1600">
                <a:solidFill>
                  <a:srgbClr val="F2F2F2"/>
                </a:solidFill>
              </a:rPr>
              <a:t> </a:t>
            </a:r>
            <a:r>
              <a:rPr lang="en" sz="1600" b="1">
                <a:solidFill>
                  <a:srgbClr val="F2F2F2"/>
                </a:solidFill>
              </a:rPr>
              <a:t>printlist</a:t>
            </a:r>
            <a:r>
              <a:rPr lang="en" sz="1600">
                <a:solidFill>
                  <a:srgbClr val="F2F2F2"/>
                </a:solidFill>
              </a:rPr>
              <a:t>() –</a:t>
            </a:r>
            <a:endParaRPr sz="1600">
              <a:solidFill>
                <a:srgbClr val="F2F2F2"/>
              </a:solidFill>
            </a:endParaRPr>
          </a:p>
          <a:p>
            <a:pPr marL="0" marR="914400" lvl="0" indent="0" algn="just" rtl="0">
              <a:lnSpc>
                <a:spcPct val="115000"/>
              </a:lnSpc>
              <a:spcBef>
                <a:spcPts val="1400"/>
              </a:spcBef>
              <a:spcAft>
                <a:spcPts val="0"/>
              </a:spcAft>
              <a:buNone/>
            </a:pPr>
            <a:r>
              <a:rPr lang="en" sz="1600">
                <a:solidFill>
                  <a:srgbClr val="F2F2F2"/>
                </a:solidFill>
              </a:rPr>
              <a:t>Function that displays the input songs of the playlist.</a:t>
            </a:r>
            <a:endParaRPr sz="1600">
              <a:solidFill>
                <a:srgbClr val="F2F2F2"/>
              </a:solidFill>
            </a:endParaRPr>
          </a:p>
          <a:p>
            <a:pPr marL="457200" marR="914400" lvl="0" indent="-330200" algn="just" rtl="0">
              <a:lnSpc>
                <a:spcPct val="115000"/>
              </a:lnSpc>
              <a:spcBef>
                <a:spcPts val="1400"/>
              </a:spcBef>
              <a:spcAft>
                <a:spcPts val="0"/>
              </a:spcAft>
              <a:buClr>
                <a:srgbClr val="F2F2F2"/>
              </a:buClr>
              <a:buSzPts val="1600"/>
              <a:buChar char="❖"/>
            </a:pPr>
            <a:r>
              <a:rPr lang="en" sz="1600" b="1">
                <a:solidFill>
                  <a:srgbClr val="F2F2F2"/>
                </a:solidFill>
              </a:rPr>
              <a:t>topelement</a:t>
            </a:r>
            <a:r>
              <a:rPr lang="en" sz="1600">
                <a:solidFill>
                  <a:srgbClr val="F2F2F2"/>
                </a:solidFill>
              </a:rPr>
              <a:t>() – Function that displays the last played song.</a:t>
            </a:r>
            <a:endParaRPr sz="1600">
              <a:solidFill>
                <a:srgbClr val="F2F2F2"/>
              </a:solidFill>
            </a:endParaRPr>
          </a:p>
          <a:p>
            <a:pPr marL="457200" marR="914400" lvl="0" indent="0" algn="just" rtl="0">
              <a:lnSpc>
                <a:spcPct val="115000"/>
              </a:lnSpc>
              <a:spcBef>
                <a:spcPts val="1400"/>
              </a:spcBef>
              <a:spcAft>
                <a:spcPts val="0"/>
              </a:spcAft>
              <a:buNone/>
            </a:pPr>
            <a:endParaRPr sz="1600" b="1">
              <a:solidFill>
                <a:srgbClr val="F2F2F2"/>
              </a:solidFill>
              <a:latin typeface="Arial"/>
              <a:ea typeface="Arial"/>
              <a:cs typeface="Arial"/>
              <a:sym typeface="Arial"/>
            </a:endParaRPr>
          </a:p>
          <a:p>
            <a:pPr marL="0" lvl="0" indent="0" algn="l" rtl="0">
              <a:spcBef>
                <a:spcPts val="1400"/>
              </a:spcBef>
              <a:spcAft>
                <a:spcPts val="0"/>
              </a:spcAft>
              <a:buNone/>
            </a:pPr>
            <a:endParaRPr/>
          </a:p>
        </p:txBody>
      </p:sp>
      <p:sp>
        <p:nvSpPr>
          <p:cNvPr id="638" name="Google Shape;638;p31"/>
          <p:cNvSpPr txBox="1">
            <a:spLocks noGrp="1"/>
          </p:cNvSpPr>
          <p:nvPr>
            <p:ph type="ctrTitle"/>
          </p:nvPr>
        </p:nvSpPr>
        <p:spPr>
          <a:xfrm>
            <a:off x="618825" y="345900"/>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OTHER FUNCTIONS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2"/>
          <p:cNvSpPr txBox="1">
            <a:spLocks noGrp="1"/>
          </p:cNvSpPr>
          <p:nvPr>
            <p:ph type="body" idx="1"/>
          </p:nvPr>
        </p:nvSpPr>
        <p:spPr>
          <a:xfrm>
            <a:off x="303306" y="607225"/>
            <a:ext cx="8537400" cy="4707300"/>
          </a:xfrm>
          <a:prstGeom prst="rect">
            <a:avLst/>
          </a:prstGeom>
        </p:spPr>
        <p:txBody>
          <a:bodyPr spcFirstLastPara="1" wrap="square" lIns="91425" tIns="91425" rIns="91425" bIns="91425" anchor="t" anchorCtr="0">
            <a:noAutofit/>
          </a:bodyPr>
          <a:lstStyle/>
          <a:p>
            <a:pPr marL="457200" marR="914400" lvl="0" indent="-349250" algn="just" rtl="0">
              <a:spcBef>
                <a:spcPts val="1400"/>
              </a:spcBef>
              <a:spcAft>
                <a:spcPts val="0"/>
              </a:spcAft>
              <a:buClr>
                <a:srgbClr val="F2F2F2"/>
              </a:buClr>
              <a:buSzPts val="1900"/>
              <a:buChar char="❖"/>
            </a:pPr>
            <a:r>
              <a:rPr lang="en" sz="1900" b="1">
                <a:solidFill>
                  <a:srgbClr val="F2F2F2"/>
                </a:solidFill>
              </a:rPr>
              <a:t>recent</a:t>
            </a:r>
            <a:r>
              <a:rPr lang="en" sz="1900">
                <a:solidFill>
                  <a:srgbClr val="F2F2F2"/>
                </a:solidFill>
              </a:rPr>
              <a:t>()  - Function that calls display() function.</a:t>
            </a:r>
            <a:endParaRPr sz="1900">
              <a:solidFill>
                <a:srgbClr val="F2F2F2"/>
              </a:solidFill>
            </a:endParaRPr>
          </a:p>
          <a:p>
            <a:pPr marL="457200" marR="914400" lvl="0" indent="-349250" algn="just" rtl="0">
              <a:spcBef>
                <a:spcPts val="0"/>
              </a:spcBef>
              <a:spcAft>
                <a:spcPts val="0"/>
              </a:spcAft>
              <a:buClr>
                <a:srgbClr val="F2F2F2"/>
              </a:buClr>
              <a:buSzPts val="1900"/>
              <a:buChar char="❖"/>
            </a:pPr>
            <a:r>
              <a:rPr lang="en" sz="1900" b="1">
                <a:solidFill>
                  <a:srgbClr val="F2F2F2"/>
                </a:solidFill>
              </a:rPr>
              <a:t>addplaylist</a:t>
            </a:r>
            <a:r>
              <a:rPr lang="en" sz="1900">
                <a:solidFill>
                  <a:srgbClr val="F2F2F2"/>
                </a:solidFill>
              </a:rPr>
              <a:t>() – Function that opens text file playlist.txt and passes data to add_node_file() function.</a:t>
            </a:r>
            <a:endParaRPr sz="1900">
              <a:solidFill>
                <a:srgbClr val="F2F2F2"/>
              </a:solidFill>
            </a:endParaRPr>
          </a:p>
          <a:p>
            <a:pPr marL="457200" marR="914400" lvl="0" indent="-349250" algn="just" rtl="0">
              <a:spcBef>
                <a:spcPts val="0"/>
              </a:spcBef>
              <a:spcAft>
                <a:spcPts val="0"/>
              </a:spcAft>
              <a:buClr>
                <a:srgbClr val="F2F2F2"/>
              </a:buClr>
              <a:buSzPts val="1900"/>
              <a:buChar char="❖"/>
            </a:pPr>
            <a:r>
              <a:rPr lang="en" sz="1900" b="1">
                <a:solidFill>
                  <a:srgbClr val="F2F2F2"/>
                </a:solidFill>
              </a:rPr>
              <a:t>del_search</a:t>
            </a:r>
            <a:r>
              <a:rPr lang="en" sz="1900">
                <a:solidFill>
                  <a:srgbClr val="F2F2F2"/>
                </a:solidFill>
              </a:rPr>
              <a:t>() – Function to search input song and delete it from the list.</a:t>
            </a:r>
            <a:endParaRPr sz="1900">
              <a:solidFill>
                <a:srgbClr val="F2F2F2"/>
              </a:solidFill>
            </a:endParaRPr>
          </a:p>
          <a:p>
            <a:pPr marL="457200" marR="914400" lvl="0" indent="-349250" algn="just" rtl="0">
              <a:spcBef>
                <a:spcPts val="0"/>
              </a:spcBef>
              <a:spcAft>
                <a:spcPts val="0"/>
              </a:spcAft>
              <a:buClr>
                <a:srgbClr val="F2F2F2"/>
              </a:buClr>
              <a:buSzPts val="1900"/>
              <a:buChar char="❖"/>
            </a:pPr>
            <a:r>
              <a:rPr lang="en" sz="1900" b="1">
                <a:solidFill>
                  <a:srgbClr val="F2F2F2"/>
                </a:solidFill>
              </a:rPr>
              <a:t>deletemenu</a:t>
            </a:r>
            <a:r>
              <a:rPr lang="en" sz="1900">
                <a:solidFill>
                  <a:srgbClr val="F2F2F2"/>
                </a:solidFill>
              </a:rPr>
              <a:t>() – Function to invoke del_search() or del_pos() functions depending on user input.</a:t>
            </a:r>
            <a:endParaRPr sz="1900">
              <a:solidFill>
                <a:srgbClr val="F2F2F2"/>
              </a:solidFill>
            </a:endParaRPr>
          </a:p>
          <a:p>
            <a:pPr marL="457200" marR="914400" lvl="0" indent="-349250" algn="just" rtl="0">
              <a:spcBef>
                <a:spcPts val="0"/>
              </a:spcBef>
              <a:spcAft>
                <a:spcPts val="0"/>
              </a:spcAft>
              <a:buClr>
                <a:srgbClr val="F2F2F2"/>
              </a:buClr>
              <a:buSzPts val="1900"/>
              <a:buChar char="❖"/>
            </a:pPr>
            <a:r>
              <a:rPr lang="en" sz="1900">
                <a:solidFill>
                  <a:srgbClr val="F2F2F2"/>
                </a:solidFill>
              </a:rPr>
              <a:t> </a:t>
            </a:r>
            <a:r>
              <a:rPr lang="en" sz="1900" b="1">
                <a:solidFill>
                  <a:srgbClr val="F2F2F2"/>
                </a:solidFill>
              </a:rPr>
              <a:t>main</a:t>
            </a:r>
            <a:r>
              <a:rPr lang="en" sz="1900">
                <a:solidFill>
                  <a:srgbClr val="F2F2F2"/>
                </a:solidFill>
              </a:rPr>
              <a:t>() – Function that invokes all other functions of the project based on user defined input.</a:t>
            </a:r>
            <a:endParaRPr sz="1900">
              <a:solidFill>
                <a:srgbClr val="F2F2F2"/>
              </a:solidFill>
            </a:endParaRPr>
          </a:p>
          <a:p>
            <a:pPr marL="0" lvl="0" indent="0" algn="l" rtl="0">
              <a:spcBef>
                <a:spcPts val="14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47"/>
        <p:cNvGrpSpPr/>
        <p:nvPr/>
      </p:nvGrpSpPr>
      <p:grpSpPr>
        <a:xfrm>
          <a:off x="0" y="0"/>
          <a:ext cx="0" cy="0"/>
          <a:chOff x="0" y="0"/>
          <a:chExt cx="0" cy="0"/>
        </a:xfrm>
      </p:grpSpPr>
      <p:sp>
        <p:nvSpPr>
          <p:cNvPr id="648" name="Google Shape;648;p33"/>
          <p:cNvSpPr txBox="1">
            <a:spLocks noGrp="1"/>
          </p:cNvSpPr>
          <p:nvPr>
            <p:ph type="title" idx="4294967295"/>
          </p:nvPr>
        </p:nvSpPr>
        <p:spPr>
          <a:xfrm>
            <a:off x="1114800" y="3619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600">
                <a:latin typeface="Arial"/>
                <a:ea typeface="Arial"/>
                <a:cs typeface="Arial"/>
                <a:sym typeface="Arial"/>
              </a:rPr>
              <a:t>IMPLEMENTATION IN C++ LANGUAGE</a:t>
            </a:r>
            <a:endParaRPr sz="2600">
              <a:solidFill>
                <a:srgbClr val="FFFFFF"/>
              </a:solidFill>
              <a:latin typeface="Arial"/>
              <a:ea typeface="Arial"/>
              <a:cs typeface="Arial"/>
              <a:sym typeface="Arial"/>
            </a:endParaRPr>
          </a:p>
        </p:txBody>
      </p:sp>
      <p:sp>
        <p:nvSpPr>
          <p:cNvPr id="649" name="Google Shape;649;p33"/>
          <p:cNvSpPr txBox="1">
            <a:spLocks noGrp="1"/>
          </p:cNvSpPr>
          <p:nvPr>
            <p:ph type="body" idx="4294967295"/>
          </p:nvPr>
        </p:nvSpPr>
        <p:spPr>
          <a:xfrm>
            <a:off x="1379975" y="5353550"/>
            <a:ext cx="7047300" cy="4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f1.close();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add_node(struct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char a[100];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first-&gt;next=(struct node*)malloc(sizeof(struct 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first-&gt;prev=first;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cout&lt;&lt;"\n\a\a\a\aEnter Song name-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scanf("%s",&amp;a);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strcpy(first-&gt;song,a);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tofile(a);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add_node_file(struct node *first,string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first-&gt;next=(struct node*)malloc(sizeof(struct 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first-&gt;prev=first;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strcpy(first-&gt;song,a.c_str());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delete_file(char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fstream f1,f2;</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string line;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x=0;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f1.open("playlist.txt",ios::in|ios::out);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f2.open("temp.txt",ios::in|ios::out);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while(!f1.eof())</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getline(f1,line);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if(strcmp(a,line.c_str())!=0)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f2&lt;&lt;line&lt;&lt;endl;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 if (strcmp(a,line.c_str())==0)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x=1;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f1.close();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f2.close();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remove("playlist.txt");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rename("temp.txt","playlist.txt");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if(x==0)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 &lt;&lt; "There is no song with name you entered." &lt;&lt; 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 &lt;&lt; "Song has been deleted." &lt;&lt; 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del_node(struct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while((first-&gt;next)-&gt;next!=NULL)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struct node *temp;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temp=(first-&gt;next)-&gt;next;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free(temp);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cout&lt;&lt;"Deleted"&lt;&lt;endl;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printlist(struct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cout&lt;&lt;"\nPlaylist Name-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cout&lt;&lt;first-&gt;song&lt;&lt;endl;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cout&lt;&lt;first-&gt;song&lt;&lt;endl;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count_nodes(struct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i=0;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 (first-&gt;next!=NULL)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cout&lt;&lt;"\nTotal songs-  "&lt;&lt;i-1&lt;&lt;endl;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*del_pos(struct node *pointer, int pos)</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struct node *n1,*prev1,*temp;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prev1= ( struct node *)malloc(sizeof(node));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 (struct node *)malloc(sizeof(node));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i=0;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if(pos==1)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delete_file(temp-&gt;song);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pointer=pointer-&gt;next;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pointer-&gt;prev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free(temp);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printf("\nThe list is updated\nUse the display function to check\n");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return 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while(i&lt;pos-1)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prev1=pointer;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pointer=pointer-&gt;next;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if(pointer-&gt;next==NULL)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delete_file(temp-&gt;song);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prev1-&gt;next-&gt;prev=NULL;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prev1-&gt;next=NULL;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free(temp);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printf("\nThe list is updated\nUse the display function to check\n");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delete_file(temp-&gt;song);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prev1-&gt;next=temp-&gt;next;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temp-&gt;next-&gt;prev=prev1;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free(temp);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printf("\nThe list is updated\nUse the display function to check\n");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search1(struct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char song[100];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cout&lt;&lt;"\n\a\a\a\aEnter song To be Searched-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scanf("%s",&amp;song);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if(strcmp(first-&gt;song,song)==0)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cout&lt;&lt;"\n\a\a\a\a#Song Found"&lt;&lt;endl;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flag++;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cout&lt;&lt;"\n\a\a\a\a#Song Not found"&lt;&lt;endl;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create()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push(char data[])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 (top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 =(struct node *)malloc(sizeof(struct 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top-&gt;next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strcpy(top-&gt;song,data);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 if (strcmp(top-&gt;song,data)!=0)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 =(struct node *)malloc(sizeof(struct 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temp-&gt;next = top;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strcpy(temp-&gt;song,data);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 = 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display()</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top1 = top;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 (top1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printf("\n\a\a\a\a=&gt;NO recently played tracks.\n");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return;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printf("\n\a\a\a\a#Recently played tracks-\n");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 (top1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printf("%s", top1-&gt;song);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top1 = top1-&gt;next;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play(struct node *first)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char song[100];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printlist(first);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cout&lt;&lt;"\n\a\a\a\aChoose song you wish to play-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scanf("%s",song);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while(first!=NULL)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if(strcmp(first-&gt;song,song)==0)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cout&lt;&lt;"\n\a\a\a\a=&gt;Now Playing......"&lt;&lt;song&lt;&lt;endl;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flag++;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push (song);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first=first-&gt;next;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cout&lt;&lt;"\n\a\a\a\a#Song Not found"&lt;&lt;endl;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recent()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display();</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topelement()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top1=top;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if(top1==NULL)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printf("\n\a\a\a\a#NO last played tracks.\n");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return;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cout&lt;&lt;"\n=&gt;Last Played Song - "&lt;&lt;top-&gt;song&lt;&lt;endl;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sort( node *&amp;pointer)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*a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*b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*c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*e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struct node *tmp = 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while(e != pointer-&gt;next)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 = a = 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 = a-&gt;next;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while(a != 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if(strcmp(a-&gt;song,a-&gt;song))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if(a == pointer)</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tmp = b -&gt; 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b-&gt;next =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a-&gt;next = tmp;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pointer = b;</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 = b;</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tmp = b-&gt;next;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b-&gt;next =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a-&gt;next = tmp;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c-&gt;next = b;</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 = b;</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 =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 = a-&gt;next;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 = a-&gt;next;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if(b == 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 = a;</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addplaylist(struct node *start)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fstream f1;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string line;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f1.open("playlist.txt",ios::in);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while(!f1.eof())</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getline(f1,line);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add_node_file(start,line);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cout&lt;&lt;"Playlist Added"&lt;&lt;endl;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f1.close();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del_search(struct node *start)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char song[100];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printlist(start);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cout&lt;&lt;"\n\a\a\a\aChoose song you wish to delete-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scanf("%s",song);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while(start!=NULL)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if(strcmp(start-&gt;song,song)==0)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cout&lt;&lt;"\n\a\a\a\a#Song Found"&lt;&lt;endl;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struct node *temp;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 (struct node *)malloc(sizeof(node));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delete_file(temp-&gt;song);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temp-&gt;prev-&gt;next=temp-&gt;next;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temp-&gt;next-&gt;prev=temp-&gt;prev;</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free(temp);</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flag++;</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else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start=start-&gt;next;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if(flag==0)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cout&lt;&lt;"\n\a\a\a\a#Song Not found"&lt;&lt;endl;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void deletemenu(struct node *start)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c;</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cout&lt;&lt;"Which type of delete do you want?\n1.By Search\n2.By Position"&lt;&lt;endl;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cin&gt;&gt;c;</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switch(c)</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1:del_search(start);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2:int pos;</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printf("\nEnter the pos of the song :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scanf("%d",&amp;pos);</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del_pos(start,pos-1);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main()</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int choice,loc;</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char song[100];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struct node *start,*hold;</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start=(struct node *) malloc(sizeof(struct node));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cout&lt;&lt;"\t\t\t\a\a\a\a**WELCOME**"&lt;&lt;endl;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cout&lt;&lt;"\n**please use '_' for space."&lt;&lt;endl;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cout&lt;&lt;"\n\n\a\a\a\aEnter your playlist name-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cin.getline(start-&gt;song,100);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start-&gt;next=NULL;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hold=start;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create();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do{</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cout&lt;&lt;"\n1.Add  New Song\n2.Delete Song\n3.Display Entered Playlist\n4.Total Songs\n5.Search Song\n6.Play Song\n7.Recently Played List\n8.Last Played\n9. Sorted playlist\n10.Add From File\n11.Exit"&lt;&lt;endl;</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cout&lt;&lt;("\n\a\a\a\aEnter your choice-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cin&gt;&gt;choice;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switch(choice)</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1:add_node(start);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2:deletemenu(start);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3:printlist(start);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4:count_nodes(hold);</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5:search1(start);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6:play(start);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7:recent();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8:topelement();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9:sort(start-&gt;next);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printlist(start);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10:addplaylist(start);</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break;</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case 11:exit(0);</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    }while(choice!=11);</a:t>
            </a:r>
            <a:endParaRPr>
              <a:solidFill>
                <a:srgbClr val="FFFF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a:solidFill>
                <a:srgbClr val="FFFFFF"/>
              </a:solidFill>
              <a:latin typeface="Arial"/>
              <a:ea typeface="Arial"/>
              <a:cs typeface="Arial"/>
              <a:sym typeface="Arial"/>
            </a:endParaRPr>
          </a:p>
          <a:p>
            <a:pPr marL="0" lvl="0" indent="0" algn="ctr" rtl="0">
              <a:spcBef>
                <a:spcPts val="0"/>
              </a:spcBef>
              <a:spcAft>
                <a:spcPts val="0"/>
              </a:spcAft>
              <a:buNone/>
            </a:pPr>
            <a:endParaRPr sz="1100">
              <a:solidFill>
                <a:srgbClr val="435D74"/>
              </a:solidFill>
              <a:latin typeface="Arial"/>
              <a:ea typeface="Arial"/>
              <a:cs typeface="Arial"/>
              <a:sym typeface="Arial"/>
            </a:endParaRPr>
          </a:p>
          <a:p>
            <a:pPr marL="0" lvl="0" indent="0" algn="ctr" rtl="0">
              <a:spcBef>
                <a:spcPts val="0"/>
              </a:spcBef>
              <a:spcAft>
                <a:spcPts val="0"/>
              </a:spcAft>
              <a:buNone/>
            </a:pPr>
            <a:endParaRPr sz="1400">
              <a:solidFill>
                <a:srgbClr val="435D74"/>
              </a:solidFill>
              <a:latin typeface="Arial"/>
              <a:ea typeface="Arial"/>
              <a:cs typeface="Arial"/>
              <a:sym typeface="Arial"/>
            </a:endParaRPr>
          </a:p>
          <a:p>
            <a:pPr marL="0" lvl="0" indent="0" algn="l" rtl="0">
              <a:spcBef>
                <a:spcPts val="0"/>
              </a:spcBef>
              <a:spcAft>
                <a:spcPts val="0"/>
              </a:spcAft>
              <a:buNone/>
            </a:pPr>
            <a:endParaRPr sz="1400">
              <a:solidFill>
                <a:srgbClr val="435D74"/>
              </a:solidFill>
              <a:latin typeface="Arial"/>
              <a:ea typeface="Arial"/>
              <a:cs typeface="Arial"/>
              <a:sym typeface="Arial"/>
            </a:endParaRPr>
          </a:p>
        </p:txBody>
      </p:sp>
      <p:pic>
        <p:nvPicPr>
          <p:cNvPr id="650" name="Google Shape;650;p33"/>
          <p:cNvPicPr preferRelativeResize="0"/>
          <p:nvPr/>
        </p:nvPicPr>
        <p:blipFill>
          <a:blip r:embed="rId3">
            <a:alphaModFix/>
          </a:blip>
          <a:stretch>
            <a:fillRect/>
          </a:stretch>
        </p:blipFill>
        <p:spPr>
          <a:xfrm>
            <a:off x="830225" y="917000"/>
            <a:ext cx="7277099" cy="3994349"/>
          </a:xfrm>
          <a:prstGeom prst="rect">
            <a:avLst/>
          </a:prstGeom>
          <a:noFill/>
          <a:ln>
            <a:noFill/>
          </a:ln>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2951</Words>
  <Application>Microsoft Office PowerPoint</Application>
  <PresentationFormat>On-screen Show (16:9)</PresentationFormat>
  <Paragraphs>494</Paragraphs>
  <Slides>32</Slides>
  <Notes>21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Share Tech</vt:lpstr>
      <vt:lpstr>Proxima Nova Semibold</vt:lpstr>
      <vt:lpstr>Fira Sans Extra Condensed Medium</vt:lpstr>
      <vt:lpstr>Roboto</vt:lpstr>
      <vt:lpstr>Maven Pro</vt:lpstr>
      <vt:lpstr>Advent Pro SemiBold</vt:lpstr>
      <vt:lpstr>Nunito</vt:lpstr>
      <vt:lpstr>Arial</vt:lpstr>
      <vt:lpstr>Nunito Light</vt:lpstr>
      <vt:lpstr>Proxima Nova</vt:lpstr>
      <vt:lpstr>Fira Sans Condensed Medium</vt:lpstr>
      <vt:lpstr>Data Science Consulting by Slidesgo</vt:lpstr>
      <vt:lpstr>Slidesgo Final Pages</vt:lpstr>
      <vt:lpstr>DATA STRUCTURE &amp; ALGORITHM</vt:lpstr>
      <vt:lpstr>OUTPUT</vt:lpstr>
      <vt:lpstr>PROBLEM &amp; SOLUTION</vt:lpstr>
      <vt:lpstr>WHAT ARE DLL, STACK &amp; QUEUES?</vt:lpstr>
      <vt:lpstr>OUR PROCESS</vt:lpstr>
      <vt:lpstr>      MAIN FUNCTIONS REQUIREMENT</vt:lpstr>
      <vt:lpstr>OTHER FUNCTIONS</vt:lpstr>
      <vt:lpstr>PowerPoint Presentation</vt:lpstr>
      <vt:lpstr>IMPLEMENTATION IN C++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Ayush Jaiswal</dc:creator>
  <cp:lastModifiedBy>Ayush Jaiswal</cp:lastModifiedBy>
  <cp:revision>1</cp:revision>
  <dcterms:modified xsi:type="dcterms:W3CDTF">2023-10-30T08:24:21Z</dcterms:modified>
</cp:coreProperties>
</file>