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9" r:id="rId10"/>
    <p:sldId id="270" r:id="rId11"/>
    <p:sldId id="271" r:id="rId12"/>
    <p:sldId id="263" r:id="rId13"/>
    <p:sldId id="264" r:id="rId14"/>
    <p:sldId id="265" r:id="rId15"/>
    <p:sldId id="266" r:id="rId16"/>
    <p:sldId id="267"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1AC"/>
    <a:srgbClr val="0019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75" d="100"/>
          <a:sy n="75" d="100"/>
        </p:scale>
        <p:origin x="1356"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1849C-3395-45C6-9299-054778FCE7AB}"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124A03DC-381F-4158-9A88-968FC01674E8}">
      <dgm:prSet/>
      <dgm:spPr/>
      <dgm:t>
        <a:bodyPr/>
        <a:lstStyle/>
        <a:p>
          <a:r>
            <a:rPr lang="en-US"/>
            <a:t>Load balancing between interfaces.</a:t>
          </a:r>
        </a:p>
      </dgm:t>
    </dgm:pt>
    <dgm:pt modelId="{F01DE765-B0F7-4978-9779-7E4C0E7DFAD9}" type="parTrans" cxnId="{0D61BDA6-4CBE-4604-BB1E-CF5B4D4782BC}">
      <dgm:prSet/>
      <dgm:spPr/>
      <dgm:t>
        <a:bodyPr/>
        <a:lstStyle/>
        <a:p>
          <a:endParaRPr lang="en-US"/>
        </a:p>
      </dgm:t>
    </dgm:pt>
    <dgm:pt modelId="{61A7EEAD-3532-435F-840C-CF1955219E68}" type="sibTrans" cxnId="{0D61BDA6-4CBE-4604-BB1E-CF5B4D4782BC}">
      <dgm:prSet/>
      <dgm:spPr/>
      <dgm:t>
        <a:bodyPr/>
        <a:lstStyle/>
        <a:p>
          <a:endParaRPr lang="en-US"/>
        </a:p>
      </dgm:t>
    </dgm:pt>
    <dgm:pt modelId="{B013211A-A885-45D9-A188-CD5C2E436472}">
      <dgm:prSet/>
      <dgm:spPr>
        <a:solidFill>
          <a:schemeClr val="bg2">
            <a:lumMod val="60000"/>
            <a:lumOff val="40000"/>
            <a:alpha val="90000"/>
          </a:schemeClr>
        </a:solidFill>
      </dgm:spPr>
      <dgm:t>
        <a:bodyPr/>
        <a:lstStyle/>
        <a:p>
          <a:r>
            <a:rPr lang="en-US"/>
            <a:t>Optimizing latency by sending data over less congested interfaces.</a:t>
          </a:r>
        </a:p>
      </dgm:t>
    </dgm:pt>
    <dgm:pt modelId="{65DE802E-8E3B-4B19-991C-6EC4B0CB939B}" type="parTrans" cxnId="{EF9A3F16-F131-43C3-8264-E852B5765C5E}">
      <dgm:prSet/>
      <dgm:spPr/>
      <dgm:t>
        <a:bodyPr/>
        <a:lstStyle/>
        <a:p>
          <a:endParaRPr lang="en-US"/>
        </a:p>
      </dgm:t>
    </dgm:pt>
    <dgm:pt modelId="{B4E4AFEB-068A-4143-AE52-18CEAE8DF45A}" type="sibTrans" cxnId="{EF9A3F16-F131-43C3-8264-E852B5765C5E}">
      <dgm:prSet/>
      <dgm:spPr/>
      <dgm:t>
        <a:bodyPr/>
        <a:lstStyle/>
        <a:p>
          <a:endParaRPr lang="en-US"/>
        </a:p>
      </dgm:t>
    </dgm:pt>
    <dgm:pt modelId="{7E4A5C94-C89A-42DD-A18F-A4BFE3910386}">
      <dgm:prSet/>
      <dgm:spPr/>
      <dgm:t>
        <a:bodyPr/>
        <a:lstStyle/>
        <a:p>
          <a:r>
            <a:rPr lang="en-US"/>
            <a:t>Dynamic link addition/subtraction.</a:t>
          </a:r>
        </a:p>
      </dgm:t>
    </dgm:pt>
    <dgm:pt modelId="{7E4045D6-CC12-4A8D-95D0-8199670C995F}" type="parTrans" cxnId="{81046580-6D4A-4386-84B6-E4EA420F1DC4}">
      <dgm:prSet/>
      <dgm:spPr/>
      <dgm:t>
        <a:bodyPr/>
        <a:lstStyle/>
        <a:p>
          <a:endParaRPr lang="en-US"/>
        </a:p>
      </dgm:t>
    </dgm:pt>
    <dgm:pt modelId="{5C8ABB14-531A-46B6-88F8-DAFE74B97F1A}" type="sibTrans" cxnId="{81046580-6D4A-4386-84B6-E4EA420F1DC4}">
      <dgm:prSet/>
      <dgm:spPr/>
      <dgm:t>
        <a:bodyPr/>
        <a:lstStyle/>
        <a:p>
          <a:endParaRPr lang="en-US"/>
        </a:p>
      </dgm:t>
    </dgm:pt>
    <dgm:pt modelId="{ED2FD319-8896-42E1-A4E1-DE23027C4994}">
      <dgm:prSet/>
      <dgm:spPr>
        <a:solidFill>
          <a:schemeClr val="bg2">
            <a:lumMod val="60000"/>
            <a:lumOff val="40000"/>
            <a:alpha val="90000"/>
          </a:schemeClr>
        </a:solidFill>
      </dgm:spPr>
      <dgm:t>
        <a:bodyPr/>
        <a:lstStyle/>
        <a:p>
          <a:r>
            <a:rPr lang="en-US"/>
            <a:t>Adding or removing links as they become available.</a:t>
          </a:r>
        </a:p>
      </dgm:t>
    </dgm:pt>
    <dgm:pt modelId="{B34CB3D0-F7C1-4505-8E00-C5D3F487CD5C}" type="parTrans" cxnId="{8F313C82-C0C3-4C9A-9C73-2B732903210D}">
      <dgm:prSet/>
      <dgm:spPr/>
      <dgm:t>
        <a:bodyPr/>
        <a:lstStyle/>
        <a:p>
          <a:endParaRPr lang="en-US"/>
        </a:p>
      </dgm:t>
    </dgm:pt>
    <dgm:pt modelId="{51A41BBE-6665-42A7-BC78-2ADC37206205}" type="sibTrans" cxnId="{8F313C82-C0C3-4C9A-9C73-2B732903210D}">
      <dgm:prSet/>
      <dgm:spPr/>
      <dgm:t>
        <a:bodyPr/>
        <a:lstStyle/>
        <a:p>
          <a:endParaRPr lang="en-US"/>
        </a:p>
      </dgm:t>
    </dgm:pt>
    <dgm:pt modelId="{F9E7A8CC-9475-449B-8680-CC8631FECCDB}">
      <dgm:prSet/>
      <dgm:spPr/>
      <dgm:t>
        <a:bodyPr/>
        <a:lstStyle/>
        <a:p>
          <a:r>
            <a:rPr lang="en-US"/>
            <a:t>Traffic handling for other applications.</a:t>
          </a:r>
        </a:p>
      </dgm:t>
    </dgm:pt>
    <dgm:pt modelId="{2DC13B35-CB2D-4606-86B2-5778244138B6}" type="parTrans" cxnId="{6879C08C-D796-4F10-A716-CE2DF672940A}">
      <dgm:prSet/>
      <dgm:spPr/>
      <dgm:t>
        <a:bodyPr/>
        <a:lstStyle/>
        <a:p>
          <a:endParaRPr lang="en-US"/>
        </a:p>
      </dgm:t>
    </dgm:pt>
    <dgm:pt modelId="{B593C375-0FA2-4BFE-B7E4-11DE2BF545E5}" type="sibTrans" cxnId="{6879C08C-D796-4F10-A716-CE2DF672940A}">
      <dgm:prSet/>
      <dgm:spPr/>
      <dgm:t>
        <a:bodyPr/>
        <a:lstStyle/>
        <a:p>
          <a:endParaRPr lang="en-US"/>
        </a:p>
      </dgm:t>
    </dgm:pt>
    <dgm:pt modelId="{72655BF0-00B0-4CCA-A0ED-EBD1077C5742}">
      <dgm:prSet/>
      <dgm:spPr>
        <a:solidFill>
          <a:schemeClr val="bg2">
            <a:lumMod val="40000"/>
            <a:lumOff val="60000"/>
            <a:alpha val="90000"/>
          </a:schemeClr>
        </a:solidFill>
      </dgm:spPr>
      <dgm:t>
        <a:bodyPr/>
        <a:lstStyle/>
        <a:p>
          <a:r>
            <a:rPr lang="en-US"/>
            <a:t>Adding the ability for the application to behave almost like a virtual network adapter while still implementing the same stream splitting functionality. </a:t>
          </a:r>
        </a:p>
      </dgm:t>
    </dgm:pt>
    <dgm:pt modelId="{60239D5B-CEBF-42B0-9231-0F1E3BC26318}" type="parTrans" cxnId="{E44CCC82-2955-4D3E-BF1E-56BDEBCBBA14}">
      <dgm:prSet/>
      <dgm:spPr/>
      <dgm:t>
        <a:bodyPr/>
        <a:lstStyle/>
        <a:p>
          <a:endParaRPr lang="en-US"/>
        </a:p>
      </dgm:t>
    </dgm:pt>
    <dgm:pt modelId="{CA5F699D-455A-461B-AE49-66A7C9FD7B51}" type="sibTrans" cxnId="{E44CCC82-2955-4D3E-BF1E-56BDEBCBBA14}">
      <dgm:prSet/>
      <dgm:spPr/>
      <dgm:t>
        <a:bodyPr/>
        <a:lstStyle/>
        <a:p>
          <a:endParaRPr lang="en-US"/>
        </a:p>
      </dgm:t>
    </dgm:pt>
    <dgm:pt modelId="{740209CE-B81C-4285-8B1C-10148CE87816}" type="pres">
      <dgm:prSet presAssocID="{B9F1849C-3395-45C6-9299-054778FCE7AB}" presName="linear" presStyleCnt="0">
        <dgm:presLayoutVars>
          <dgm:dir/>
          <dgm:animLvl val="lvl"/>
          <dgm:resizeHandles val="exact"/>
        </dgm:presLayoutVars>
      </dgm:prSet>
      <dgm:spPr/>
    </dgm:pt>
    <dgm:pt modelId="{16CACD36-A168-452B-A980-2766B7CE8911}" type="pres">
      <dgm:prSet presAssocID="{124A03DC-381F-4158-9A88-968FC01674E8}" presName="parentLin" presStyleCnt="0"/>
      <dgm:spPr/>
    </dgm:pt>
    <dgm:pt modelId="{3919D3A3-4288-4EEE-9B96-D20528FDE0B2}" type="pres">
      <dgm:prSet presAssocID="{124A03DC-381F-4158-9A88-968FC01674E8}" presName="parentLeftMargin" presStyleLbl="node1" presStyleIdx="0" presStyleCnt="3"/>
      <dgm:spPr/>
    </dgm:pt>
    <dgm:pt modelId="{2941CE50-A814-45B9-827A-1EEBA9A35050}" type="pres">
      <dgm:prSet presAssocID="{124A03DC-381F-4158-9A88-968FC01674E8}" presName="parentText" presStyleLbl="node1" presStyleIdx="0" presStyleCnt="3">
        <dgm:presLayoutVars>
          <dgm:chMax val="0"/>
          <dgm:bulletEnabled val="1"/>
        </dgm:presLayoutVars>
      </dgm:prSet>
      <dgm:spPr/>
    </dgm:pt>
    <dgm:pt modelId="{7362C096-5DEA-42A2-98DC-23319EBC4962}" type="pres">
      <dgm:prSet presAssocID="{124A03DC-381F-4158-9A88-968FC01674E8}" presName="negativeSpace" presStyleCnt="0"/>
      <dgm:spPr/>
    </dgm:pt>
    <dgm:pt modelId="{4B726E57-5CFE-4054-A681-32B7A894C2CF}" type="pres">
      <dgm:prSet presAssocID="{124A03DC-381F-4158-9A88-968FC01674E8}" presName="childText" presStyleLbl="conFgAcc1" presStyleIdx="0" presStyleCnt="3">
        <dgm:presLayoutVars>
          <dgm:bulletEnabled val="1"/>
        </dgm:presLayoutVars>
      </dgm:prSet>
      <dgm:spPr/>
    </dgm:pt>
    <dgm:pt modelId="{D1132AD6-8387-4214-B9F3-465FE9ED6CCB}" type="pres">
      <dgm:prSet presAssocID="{61A7EEAD-3532-435F-840C-CF1955219E68}" presName="spaceBetweenRectangles" presStyleCnt="0"/>
      <dgm:spPr/>
    </dgm:pt>
    <dgm:pt modelId="{CCCDE344-A7F0-44AC-B7DE-11BA0A1FE2C3}" type="pres">
      <dgm:prSet presAssocID="{7E4A5C94-C89A-42DD-A18F-A4BFE3910386}" presName="parentLin" presStyleCnt="0"/>
      <dgm:spPr/>
    </dgm:pt>
    <dgm:pt modelId="{9355E078-2984-4DB2-95AB-A8611861A34C}" type="pres">
      <dgm:prSet presAssocID="{7E4A5C94-C89A-42DD-A18F-A4BFE3910386}" presName="parentLeftMargin" presStyleLbl="node1" presStyleIdx="0" presStyleCnt="3"/>
      <dgm:spPr/>
    </dgm:pt>
    <dgm:pt modelId="{7F64C4F6-CA56-4508-86A3-1EC98F14CF96}" type="pres">
      <dgm:prSet presAssocID="{7E4A5C94-C89A-42DD-A18F-A4BFE3910386}" presName="parentText" presStyleLbl="node1" presStyleIdx="1" presStyleCnt="3">
        <dgm:presLayoutVars>
          <dgm:chMax val="0"/>
          <dgm:bulletEnabled val="1"/>
        </dgm:presLayoutVars>
      </dgm:prSet>
      <dgm:spPr/>
    </dgm:pt>
    <dgm:pt modelId="{5A0C44D5-AE7F-4884-8099-6A4F7BEB86C0}" type="pres">
      <dgm:prSet presAssocID="{7E4A5C94-C89A-42DD-A18F-A4BFE3910386}" presName="negativeSpace" presStyleCnt="0"/>
      <dgm:spPr/>
    </dgm:pt>
    <dgm:pt modelId="{FCC36F9C-4DFA-4255-85AE-8FF5889D940A}" type="pres">
      <dgm:prSet presAssocID="{7E4A5C94-C89A-42DD-A18F-A4BFE3910386}" presName="childText" presStyleLbl="conFgAcc1" presStyleIdx="1" presStyleCnt="3">
        <dgm:presLayoutVars>
          <dgm:bulletEnabled val="1"/>
        </dgm:presLayoutVars>
      </dgm:prSet>
      <dgm:spPr/>
    </dgm:pt>
    <dgm:pt modelId="{EE3F3B27-36BA-472B-A15F-9F27AFA2C1B0}" type="pres">
      <dgm:prSet presAssocID="{5C8ABB14-531A-46B6-88F8-DAFE74B97F1A}" presName="spaceBetweenRectangles" presStyleCnt="0"/>
      <dgm:spPr/>
    </dgm:pt>
    <dgm:pt modelId="{4DCF5F55-411B-4CFC-B14C-260E51C61F8E}" type="pres">
      <dgm:prSet presAssocID="{F9E7A8CC-9475-449B-8680-CC8631FECCDB}" presName="parentLin" presStyleCnt="0"/>
      <dgm:spPr/>
    </dgm:pt>
    <dgm:pt modelId="{20A02487-AFD9-423F-AEA5-3D845CCD6E04}" type="pres">
      <dgm:prSet presAssocID="{F9E7A8CC-9475-449B-8680-CC8631FECCDB}" presName="parentLeftMargin" presStyleLbl="node1" presStyleIdx="1" presStyleCnt="3"/>
      <dgm:spPr/>
    </dgm:pt>
    <dgm:pt modelId="{EB99BF98-61DE-4FA5-884E-13C405F5BEA7}" type="pres">
      <dgm:prSet presAssocID="{F9E7A8CC-9475-449B-8680-CC8631FECCDB}" presName="parentText" presStyleLbl="node1" presStyleIdx="2" presStyleCnt="3">
        <dgm:presLayoutVars>
          <dgm:chMax val="0"/>
          <dgm:bulletEnabled val="1"/>
        </dgm:presLayoutVars>
      </dgm:prSet>
      <dgm:spPr/>
    </dgm:pt>
    <dgm:pt modelId="{9FA70C52-5CE6-4EB7-AC07-1A9E172E2C09}" type="pres">
      <dgm:prSet presAssocID="{F9E7A8CC-9475-449B-8680-CC8631FECCDB}" presName="negativeSpace" presStyleCnt="0"/>
      <dgm:spPr/>
    </dgm:pt>
    <dgm:pt modelId="{89BD19AB-FE30-4E0D-A81A-B441EC00AEBA}" type="pres">
      <dgm:prSet presAssocID="{F9E7A8CC-9475-449B-8680-CC8631FECCDB}" presName="childText" presStyleLbl="conFgAcc1" presStyleIdx="2" presStyleCnt="3">
        <dgm:presLayoutVars>
          <dgm:bulletEnabled val="1"/>
        </dgm:presLayoutVars>
      </dgm:prSet>
      <dgm:spPr/>
    </dgm:pt>
  </dgm:ptLst>
  <dgm:cxnLst>
    <dgm:cxn modelId="{EF9A3F16-F131-43C3-8264-E852B5765C5E}" srcId="{124A03DC-381F-4158-9A88-968FC01674E8}" destId="{B013211A-A885-45D9-A188-CD5C2E436472}" srcOrd="0" destOrd="0" parTransId="{65DE802E-8E3B-4B19-991C-6EC4B0CB939B}" sibTransId="{B4E4AFEB-068A-4143-AE52-18CEAE8DF45A}"/>
    <dgm:cxn modelId="{A4141A2D-4611-4E6E-AC1B-C0A32910E447}" type="presOf" srcId="{7E4A5C94-C89A-42DD-A18F-A4BFE3910386}" destId="{7F64C4F6-CA56-4508-86A3-1EC98F14CF96}" srcOrd="1" destOrd="0" presId="urn:microsoft.com/office/officeart/2005/8/layout/list1"/>
    <dgm:cxn modelId="{5AB9382D-8883-4B04-ABCD-880561C444C4}" type="presOf" srcId="{72655BF0-00B0-4CCA-A0ED-EBD1077C5742}" destId="{89BD19AB-FE30-4E0D-A81A-B441EC00AEBA}" srcOrd="0" destOrd="0" presId="urn:microsoft.com/office/officeart/2005/8/layout/list1"/>
    <dgm:cxn modelId="{F2434F33-E683-4EE0-BE91-2D0FAAA630A9}" type="presOf" srcId="{B013211A-A885-45D9-A188-CD5C2E436472}" destId="{4B726E57-5CFE-4054-A681-32B7A894C2CF}" srcOrd="0" destOrd="0" presId="urn:microsoft.com/office/officeart/2005/8/layout/list1"/>
    <dgm:cxn modelId="{31427147-6347-4C77-8A54-FD0E8A256202}" type="presOf" srcId="{124A03DC-381F-4158-9A88-968FC01674E8}" destId="{3919D3A3-4288-4EEE-9B96-D20528FDE0B2}" srcOrd="0" destOrd="0" presId="urn:microsoft.com/office/officeart/2005/8/layout/list1"/>
    <dgm:cxn modelId="{DCF2F655-5B01-46E1-90C4-663EF205C2A8}" type="presOf" srcId="{F9E7A8CC-9475-449B-8680-CC8631FECCDB}" destId="{20A02487-AFD9-423F-AEA5-3D845CCD6E04}" srcOrd="0" destOrd="0" presId="urn:microsoft.com/office/officeart/2005/8/layout/list1"/>
    <dgm:cxn modelId="{81046580-6D4A-4386-84B6-E4EA420F1DC4}" srcId="{B9F1849C-3395-45C6-9299-054778FCE7AB}" destId="{7E4A5C94-C89A-42DD-A18F-A4BFE3910386}" srcOrd="1" destOrd="0" parTransId="{7E4045D6-CC12-4A8D-95D0-8199670C995F}" sibTransId="{5C8ABB14-531A-46B6-88F8-DAFE74B97F1A}"/>
    <dgm:cxn modelId="{8F313C82-C0C3-4C9A-9C73-2B732903210D}" srcId="{7E4A5C94-C89A-42DD-A18F-A4BFE3910386}" destId="{ED2FD319-8896-42E1-A4E1-DE23027C4994}" srcOrd="0" destOrd="0" parTransId="{B34CB3D0-F7C1-4505-8E00-C5D3F487CD5C}" sibTransId="{51A41BBE-6665-42A7-BC78-2ADC37206205}"/>
    <dgm:cxn modelId="{E44CCC82-2955-4D3E-BF1E-56BDEBCBBA14}" srcId="{F9E7A8CC-9475-449B-8680-CC8631FECCDB}" destId="{72655BF0-00B0-4CCA-A0ED-EBD1077C5742}" srcOrd="0" destOrd="0" parTransId="{60239D5B-CEBF-42B0-9231-0F1E3BC26318}" sibTransId="{CA5F699D-455A-461B-AE49-66A7C9FD7B51}"/>
    <dgm:cxn modelId="{6879C08C-D796-4F10-A716-CE2DF672940A}" srcId="{B9F1849C-3395-45C6-9299-054778FCE7AB}" destId="{F9E7A8CC-9475-449B-8680-CC8631FECCDB}" srcOrd="2" destOrd="0" parTransId="{2DC13B35-CB2D-4606-86B2-5778244138B6}" sibTransId="{B593C375-0FA2-4BFE-B7E4-11DE2BF545E5}"/>
    <dgm:cxn modelId="{467F3695-CAF9-43CF-A57D-5860BAE3518A}" type="presOf" srcId="{ED2FD319-8896-42E1-A4E1-DE23027C4994}" destId="{FCC36F9C-4DFA-4255-85AE-8FF5889D940A}" srcOrd="0" destOrd="0" presId="urn:microsoft.com/office/officeart/2005/8/layout/list1"/>
    <dgm:cxn modelId="{66C2499F-02DA-4643-AD83-C21220E194A8}" type="presOf" srcId="{B9F1849C-3395-45C6-9299-054778FCE7AB}" destId="{740209CE-B81C-4285-8B1C-10148CE87816}" srcOrd="0" destOrd="0" presId="urn:microsoft.com/office/officeart/2005/8/layout/list1"/>
    <dgm:cxn modelId="{0D61BDA6-4CBE-4604-BB1E-CF5B4D4782BC}" srcId="{B9F1849C-3395-45C6-9299-054778FCE7AB}" destId="{124A03DC-381F-4158-9A88-968FC01674E8}" srcOrd="0" destOrd="0" parTransId="{F01DE765-B0F7-4978-9779-7E4C0E7DFAD9}" sibTransId="{61A7EEAD-3532-435F-840C-CF1955219E68}"/>
    <dgm:cxn modelId="{955830BB-3210-496B-B617-FFFA453D94AD}" type="presOf" srcId="{124A03DC-381F-4158-9A88-968FC01674E8}" destId="{2941CE50-A814-45B9-827A-1EEBA9A35050}" srcOrd="1" destOrd="0" presId="urn:microsoft.com/office/officeart/2005/8/layout/list1"/>
    <dgm:cxn modelId="{3C98E1BB-257F-4B77-9BC0-024ECDA0AED2}" type="presOf" srcId="{7E4A5C94-C89A-42DD-A18F-A4BFE3910386}" destId="{9355E078-2984-4DB2-95AB-A8611861A34C}" srcOrd="0" destOrd="0" presId="urn:microsoft.com/office/officeart/2005/8/layout/list1"/>
    <dgm:cxn modelId="{B248DBE2-8AF9-4F3A-A968-7EE5D96CDD8D}" type="presOf" srcId="{F9E7A8CC-9475-449B-8680-CC8631FECCDB}" destId="{EB99BF98-61DE-4FA5-884E-13C405F5BEA7}" srcOrd="1" destOrd="0" presId="urn:microsoft.com/office/officeart/2005/8/layout/list1"/>
    <dgm:cxn modelId="{23F01E92-3165-44E5-8B02-BB06F09D211F}" type="presParOf" srcId="{740209CE-B81C-4285-8B1C-10148CE87816}" destId="{16CACD36-A168-452B-A980-2766B7CE8911}" srcOrd="0" destOrd="0" presId="urn:microsoft.com/office/officeart/2005/8/layout/list1"/>
    <dgm:cxn modelId="{E4443169-BD9B-4706-95A1-0E3D08A3B14F}" type="presParOf" srcId="{16CACD36-A168-452B-A980-2766B7CE8911}" destId="{3919D3A3-4288-4EEE-9B96-D20528FDE0B2}" srcOrd="0" destOrd="0" presId="urn:microsoft.com/office/officeart/2005/8/layout/list1"/>
    <dgm:cxn modelId="{6A78EF22-D95E-45A3-B2F5-17C1B0ADE5A9}" type="presParOf" srcId="{16CACD36-A168-452B-A980-2766B7CE8911}" destId="{2941CE50-A814-45B9-827A-1EEBA9A35050}" srcOrd="1" destOrd="0" presId="urn:microsoft.com/office/officeart/2005/8/layout/list1"/>
    <dgm:cxn modelId="{F4299FB7-9350-452E-A42A-D7348C48F52B}" type="presParOf" srcId="{740209CE-B81C-4285-8B1C-10148CE87816}" destId="{7362C096-5DEA-42A2-98DC-23319EBC4962}" srcOrd="1" destOrd="0" presId="urn:microsoft.com/office/officeart/2005/8/layout/list1"/>
    <dgm:cxn modelId="{2B938F8C-25E4-4D56-85EA-D3C259F09AD3}" type="presParOf" srcId="{740209CE-B81C-4285-8B1C-10148CE87816}" destId="{4B726E57-5CFE-4054-A681-32B7A894C2CF}" srcOrd="2" destOrd="0" presId="urn:microsoft.com/office/officeart/2005/8/layout/list1"/>
    <dgm:cxn modelId="{5689D183-4B30-4389-9EAA-E6ED9B40EC7A}" type="presParOf" srcId="{740209CE-B81C-4285-8B1C-10148CE87816}" destId="{D1132AD6-8387-4214-B9F3-465FE9ED6CCB}" srcOrd="3" destOrd="0" presId="urn:microsoft.com/office/officeart/2005/8/layout/list1"/>
    <dgm:cxn modelId="{DA92B3E1-643F-4B61-85B4-4EA5BAEC589E}" type="presParOf" srcId="{740209CE-B81C-4285-8B1C-10148CE87816}" destId="{CCCDE344-A7F0-44AC-B7DE-11BA0A1FE2C3}" srcOrd="4" destOrd="0" presId="urn:microsoft.com/office/officeart/2005/8/layout/list1"/>
    <dgm:cxn modelId="{76416F8E-A7AE-4077-9E72-7FCE0B2789D9}" type="presParOf" srcId="{CCCDE344-A7F0-44AC-B7DE-11BA0A1FE2C3}" destId="{9355E078-2984-4DB2-95AB-A8611861A34C}" srcOrd="0" destOrd="0" presId="urn:microsoft.com/office/officeart/2005/8/layout/list1"/>
    <dgm:cxn modelId="{E5914599-1C67-4BD4-98D3-200C61F37767}" type="presParOf" srcId="{CCCDE344-A7F0-44AC-B7DE-11BA0A1FE2C3}" destId="{7F64C4F6-CA56-4508-86A3-1EC98F14CF96}" srcOrd="1" destOrd="0" presId="urn:microsoft.com/office/officeart/2005/8/layout/list1"/>
    <dgm:cxn modelId="{227E7C62-251F-41B3-8091-F0A01191A39A}" type="presParOf" srcId="{740209CE-B81C-4285-8B1C-10148CE87816}" destId="{5A0C44D5-AE7F-4884-8099-6A4F7BEB86C0}" srcOrd="5" destOrd="0" presId="urn:microsoft.com/office/officeart/2005/8/layout/list1"/>
    <dgm:cxn modelId="{88A6F4C9-D213-47A1-B0AE-BEAE213451B4}" type="presParOf" srcId="{740209CE-B81C-4285-8B1C-10148CE87816}" destId="{FCC36F9C-4DFA-4255-85AE-8FF5889D940A}" srcOrd="6" destOrd="0" presId="urn:microsoft.com/office/officeart/2005/8/layout/list1"/>
    <dgm:cxn modelId="{6F54F79C-8664-4B0A-A9A9-FF8D51F31304}" type="presParOf" srcId="{740209CE-B81C-4285-8B1C-10148CE87816}" destId="{EE3F3B27-36BA-472B-A15F-9F27AFA2C1B0}" srcOrd="7" destOrd="0" presId="urn:microsoft.com/office/officeart/2005/8/layout/list1"/>
    <dgm:cxn modelId="{DADC3A11-B0A4-42A8-BC7B-82D79D1B6C63}" type="presParOf" srcId="{740209CE-B81C-4285-8B1C-10148CE87816}" destId="{4DCF5F55-411B-4CFC-B14C-260E51C61F8E}" srcOrd="8" destOrd="0" presId="urn:microsoft.com/office/officeart/2005/8/layout/list1"/>
    <dgm:cxn modelId="{AF87BDFF-E847-4D05-9979-E0856791AABF}" type="presParOf" srcId="{4DCF5F55-411B-4CFC-B14C-260E51C61F8E}" destId="{20A02487-AFD9-423F-AEA5-3D845CCD6E04}" srcOrd="0" destOrd="0" presId="urn:microsoft.com/office/officeart/2005/8/layout/list1"/>
    <dgm:cxn modelId="{D6FBC820-6370-4ACC-A86F-764E3E136DE1}" type="presParOf" srcId="{4DCF5F55-411B-4CFC-B14C-260E51C61F8E}" destId="{EB99BF98-61DE-4FA5-884E-13C405F5BEA7}" srcOrd="1" destOrd="0" presId="urn:microsoft.com/office/officeart/2005/8/layout/list1"/>
    <dgm:cxn modelId="{4DC4056F-305F-4AD0-B3CA-B1103B334500}" type="presParOf" srcId="{740209CE-B81C-4285-8B1C-10148CE87816}" destId="{9FA70C52-5CE6-4EB7-AC07-1A9E172E2C09}" srcOrd="9" destOrd="0" presId="urn:microsoft.com/office/officeart/2005/8/layout/list1"/>
    <dgm:cxn modelId="{D3593DC6-EB45-403F-A95C-F47A425D6B94}" type="presParOf" srcId="{740209CE-B81C-4285-8B1C-10148CE87816}" destId="{89BD19AB-FE30-4E0D-A81A-B441EC00AEB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26E57-5CFE-4054-A681-32B7A894C2CF}">
      <dsp:nvSpPr>
        <dsp:cNvPr id="0" name=""/>
        <dsp:cNvSpPr/>
      </dsp:nvSpPr>
      <dsp:spPr>
        <a:xfrm>
          <a:off x="0" y="358516"/>
          <a:ext cx="6692748" cy="1017450"/>
        </a:xfrm>
        <a:prstGeom prst="rect">
          <a:avLst/>
        </a:prstGeom>
        <a:solidFill>
          <a:schemeClr val="bg2">
            <a:lumMod val="60000"/>
            <a:lumOff val="40000"/>
            <a:alpha val="9000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2" tIns="395732" rIns="51943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Optimizing latency by sending data over less congested interfaces.</a:t>
          </a:r>
        </a:p>
      </dsp:txBody>
      <dsp:txXfrm>
        <a:off x="0" y="358516"/>
        <a:ext cx="6692748" cy="1017450"/>
      </dsp:txXfrm>
    </dsp:sp>
    <dsp:sp modelId="{2941CE50-A814-45B9-827A-1EEBA9A35050}">
      <dsp:nvSpPr>
        <dsp:cNvPr id="0" name=""/>
        <dsp:cNvSpPr/>
      </dsp:nvSpPr>
      <dsp:spPr>
        <a:xfrm>
          <a:off x="334637" y="78076"/>
          <a:ext cx="4684923" cy="56088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079" tIns="0" rIns="177079" bIns="0" numCol="1" spcCol="1270" anchor="ctr" anchorCtr="0">
          <a:noAutofit/>
        </a:bodyPr>
        <a:lstStyle/>
        <a:p>
          <a:pPr marL="0" lvl="0" indent="0" algn="l" defTabSz="844550">
            <a:lnSpc>
              <a:spcPct val="90000"/>
            </a:lnSpc>
            <a:spcBef>
              <a:spcPct val="0"/>
            </a:spcBef>
            <a:spcAft>
              <a:spcPct val="35000"/>
            </a:spcAft>
            <a:buNone/>
          </a:pPr>
          <a:r>
            <a:rPr lang="en-US" sz="1900" kern="1200"/>
            <a:t>Load balancing between interfaces.</a:t>
          </a:r>
        </a:p>
      </dsp:txBody>
      <dsp:txXfrm>
        <a:off x="362017" y="105456"/>
        <a:ext cx="4630163" cy="506120"/>
      </dsp:txXfrm>
    </dsp:sp>
    <dsp:sp modelId="{FCC36F9C-4DFA-4255-85AE-8FF5889D940A}">
      <dsp:nvSpPr>
        <dsp:cNvPr id="0" name=""/>
        <dsp:cNvSpPr/>
      </dsp:nvSpPr>
      <dsp:spPr>
        <a:xfrm>
          <a:off x="0" y="1759007"/>
          <a:ext cx="6692748" cy="778050"/>
        </a:xfrm>
        <a:prstGeom prst="rect">
          <a:avLst/>
        </a:prstGeom>
        <a:solidFill>
          <a:schemeClr val="bg2">
            <a:lumMod val="60000"/>
            <a:lumOff val="40000"/>
            <a:alpha val="9000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2" tIns="395732" rIns="51943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Adding or removing links as they become available.</a:t>
          </a:r>
        </a:p>
      </dsp:txBody>
      <dsp:txXfrm>
        <a:off x="0" y="1759007"/>
        <a:ext cx="6692748" cy="778050"/>
      </dsp:txXfrm>
    </dsp:sp>
    <dsp:sp modelId="{7F64C4F6-CA56-4508-86A3-1EC98F14CF96}">
      <dsp:nvSpPr>
        <dsp:cNvPr id="0" name=""/>
        <dsp:cNvSpPr/>
      </dsp:nvSpPr>
      <dsp:spPr>
        <a:xfrm>
          <a:off x="334637" y="1478567"/>
          <a:ext cx="4684923" cy="56088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079" tIns="0" rIns="177079" bIns="0" numCol="1" spcCol="1270" anchor="ctr" anchorCtr="0">
          <a:noAutofit/>
        </a:bodyPr>
        <a:lstStyle/>
        <a:p>
          <a:pPr marL="0" lvl="0" indent="0" algn="l" defTabSz="844550">
            <a:lnSpc>
              <a:spcPct val="90000"/>
            </a:lnSpc>
            <a:spcBef>
              <a:spcPct val="0"/>
            </a:spcBef>
            <a:spcAft>
              <a:spcPct val="35000"/>
            </a:spcAft>
            <a:buNone/>
          </a:pPr>
          <a:r>
            <a:rPr lang="en-US" sz="1900" kern="1200"/>
            <a:t>Dynamic link addition/subtraction.</a:t>
          </a:r>
        </a:p>
      </dsp:txBody>
      <dsp:txXfrm>
        <a:off x="362017" y="1505947"/>
        <a:ext cx="4630163" cy="506120"/>
      </dsp:txXfrm>
    </dsp:sp>
    <dsp:sp modelId="{89BD19AB-FE30-4E0D-A81A-B441EC00AEBA}">
      <dsp:nvSpPr>
        <dsp:cNvPr id="0" name=""/>
        <dsp:cNvSpPr/>
      </dsp:nvSpPr>
      <dsp:spPr>
        <a:xfrm>
          <a:off x="0" y="2920097"/>
          <a:ext cx="6692748" cy="1256850"/>
        </a:xfrm>
        <a:prstGeom prst="rect">
          <a:avLst/>
        </a:prstGeom>
        <a:solidFill>
          <a:schemeClr val="bg2">
            <a:lumMod val="40000"/>
            <a:lumOff val="60000"/>
            <a:alpha val="9000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2" tIns="395732" rIns="51943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Adding the ability for the application to behave almost like a virtual network adapter while still implementing the same stream splitting functionality. </a:t>
          </a:r>
        </a:p>
      </dsp:txBody>
      <dsp:txXfrm>
        <a:off x="0" y="2920097"/>
        <a:ext cx="6692748" cy="1256850"/>
      </dsp:txXfrm>
    </dsp:sp>
    <dsp:sp modelId="{EB99BF98-61DE-4FA5-884E-13C405F5BEA7}">
      <dsp:nvSpPr>
        <dsp:cNvPr id="0" name=""/>
        <dsp:cNvSpPr/>
      </dsp:nvSpPr>
      <dsp:spPr>
        <a:xfrm>
          <a:off x="334637" y="2639657"/>
          <a:ext cx="4684923" cy="56088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079" tIns="0" rIns="177079" bIns="0" numCol="1" spcCol="1270" anchor="ctr" anchorCtr="0">
          <a:noAutofit/>
        </a:bodyPr>
        <a:lstStyle/>
        <a:p>
          <a:pPr marL="0" lvl="0" indent="0" algn="l" defTabSz="844550">
            <a:lnSpc>
              <a:spcPct val="90000"/>
            </a:lnSpc>
            <a:spcBef>
              <a:spcPct val="0"/>
            </a:spcBef>
            <a:spcAft>
              <a:spcPct val="35000"/>
            </a:spcAft>
            <a:buNone/>
          </a:pPr>
          <a:r>
            <a:rPr lang="en-US" sz="1900" kern="1200"/>
            <a:t>Traffic handling for other applications.</a:t>
          </a:r>
        </a:p>
      </dsp:txBody>
      <dsp:txXfrm>
        <a:off x="362017" y="2667037"/>
        <a:ext cx="4630163"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0FD94713-F35D-4B11-9926-E939F9881E83}"/>
              </a:ext>
            </a:extLst>
          </p:cNvPr>
          <p:cNvSpPr>
            <a:spLocks noGrp="1"/>
          </p:cNvSpPr>
          <p:nvPr>
            <p:ph type="ctrTitle"/>
          </p:nvPr>
        </p:nvSpPr>
        <p:spPr>
          <a:xfrm>
            <a:off x="2667000" y="2328334"/>
            <a:ext cx="6858000" cy="1367896"/>
          </a:xfrm>
        </p:spPr>
        <p:txBody>
          <a:bodyPr>
            <a:normAutofit/>
          </a:bodyPr>
          <a:lstStyle/>
          <a:p>
            <a:pPr algn="ctr"/>
            <a:r>
              <a:rPr lang="en-US" sz="4400">
                <a:solidFill>
                  <a:srgbClr val="FFFFFF"/>
                </a:solidFill>
              </a:rPr>
              <a:t>Stream Splitting for moving target defense</a:t>
            </a:r>
          </a:p>
        </p:txBody>
      </p:sp>
      <p:sp>
        <p:nvSpPr>
          <p:cNvPr id="3" name="Subtitle 2">
            <a:extLst>
              <a:ext uri="{FF2B5EF4-FFF2-40B4-BE49-F238E27FC236}">
                <a16:creationId xmlns:a16="http://schemas.microsoft.com/office/drawing/2014/main" id="{562494E5-0DD6-4D09-8820-6C6B7BBEE858}"/>
              </a:ext>
            </a:extLst>
          </p:cNvPr>
          <p:cNvSpPr>
            <a:spLocks noGrp="1"/>
          </p:cNvSpPr>
          <p:nvPr>
            <p:ph type="subTitle" idx="1"/>
          </p:nvPr>
        </p:nvSpPr>
        <p:spPr>
          <a:xfrm>
            <a:off x="2667001" y="3602038"/>
            <a:ext cx="6857999" cy="953029"/>
          </a:xfrm>
        </p:spPr>
        <p:txBody>
          <a:bodyPr>
            <a:normAutofit fontScale="85000" lnSpcReduction="20000"/>
          </a:bodyPr>
          <a:lstStyle/>
          <a:p>
            <a:pPr algn="ctr">
              <a:lnSpc>
                <a:spcPct val="110000"/>
              </a:lnSpc>
            </a:pPr>
            <a:r>
              <a:rPr lang="en-US" sz="1900" dirty="0">
                <a:solidFill>
                  <a:schemeClr val="bg2"/>
                </a:solidFill>
              </a:rPr>
              <a:t>Group members: Greg Baltzer,  Marvin Roe, Luke </a:t>
            </a:r>
            <a:r>
              <a:rPr lang="en-US" sz="1900" dirty="0" err="1">
                <a:solidFill>
                  <a:schemeClr val="bg2"/>
                </a:solidFill>
              </a:rPr>
              <a:t>Zwenger</a:t>
            </a:r>
            <a:r>
              <a:rPr lang="en-US" sz="1900" dirty="0">
                <a:solidFill>
                  <a:schemeClr val="bg2"/>
                </a:solidFill>
              </a:rPr>
              <a:t>,  Alex </a:t>
            </a:r>
            <a:r>
              <a:rPr lang="en-US" sz="1900" dirty="0" err="1">
                <a:solidFill>
                  <a:schemeClr val="bg2"/>
                </a:solidFill>
              </a:rPr>
              <a:t>Stara</a:t>
            </a:r>
            <a:endParaRPr lang="en-US" sz="1900" dirty="0">
              <a:solidFill>
                <a:schemeClr val="bg2"/>
              </a:solidFill>
            </a:endParaRPr>
          </a:p>
          <a:p>
            <a:pPr algn="ctr">
              <a:lnSpc>
                <a:spcPct val="110000"/>
              </a:lnSpc>
            </a:pPr>
            <a:r>
              <a:rPr lang="en-US" sz="1200" dirty="0">
                <a:solidFill>
                  <a:schemeClr val="bg2"/>
                </a:solidFill>
              </a:rPr>
              <a:t>Technical Director: Joshua Lyle - Argonne National Labs</a:t>
            </a:r>
          </a:p>
          <a:p>
            <a:pPr algn="ctr">
              <a:lnSpc>
                <a:spcPct val="110000"/>
              </a:lnSpc>
            </a:pPr>
            <a:br>
              <a:rPr lang="en-US" sz="800" dirty="0">
                <a:solidFill>
                  <a:schemeClr val="bg2"/>
                </a:solidFill>
              </a:rPr>
            </a:br>
            <a:endParaRPr lang="en-US" sz="800" dirty="0">
              <a:solidFill>
                <a:schemeClr val="bg2"/>
              </a:solidFill>
            </a:endParaRPr>
          </a:p>
        </p:txBody>
      </p:sp>
    </p:spTree>
    <p:extLst>
      <p:ext uri="{BB962C8B-B14F-4D97-AF65-F5344CB8AC3E}">
        <p14:creationId xmlns:p14="http://schemas.microsoft.com/office/powerpoint/2010/main" val="158369232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A3C303-E7DF-467F-991D-1996DFD2029B}"/>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Architectural overview</a:t>
            </a:r>
          </a:p>
        </p:txBody>
      </p:sp>
      <p:sp>
        <p:nvSpPr>
          <p:cNvPr id="3" name="Content Placeholder 2">
            <a:extLst>
              <a:ext uri="{FF2B5EF4-FFF2-40B4-BE49-F238E27FC236}">
                <a16:creationId xmlns:a16="http://schemas.microsoft.com/office/drawing/2014/main" id="{AC6C58AF-56D8-4F7A-9154-AB88F3B2934E}"/>
              </a:ext>
            </a:extLst>
          </p:cNvPr>
          <p:cNvSpPr>
            <a:spLocks noGrp="1"/>
          </p:cNvSpPr>
          <p:nvPr>
            <p:ph idx="1"/>
          </p:nvPr>
        </p:nvSpPr>
        <p:spPr>
          <a:xfrm>
            <a:off x="844620" y="2249487"/>
            <a:ext cx="2862444" cy="3957302"/>
          </a:xfrm>
        </p:spPr>
        <p:txBody>
          <a:bodyPr>
            <a:normAutofit/>
          </a:bodyPr>
          <a:lstStyle/>
          <a:p>
            <a:pPr marL="0" indent="0" algn="ctr">
              <a:buNone/>
            </a:pPr>
            <a:r>
              <a:rPr lang="en-US" sz="1400" dirty="0">
                <a:solidFill>
                  <a:srgbClr val="FFFFFF"/>
                </a:solidFill>
              </a:rPr>
              <a:t>Level 3 Diagram</a:t>
            </a:r>
          </a:p>
          <a:p>
            <a:pPr marL="0" indent="0">
              <a:buNone/>
            </a:pPr>
            <a:r>
              <a:rPr lang="en-US" sz="1400" dirty="0">
                <a:solidFill>
                  <a:srgbClr val="FFFFFF"/>
                </a:solidFill>
              </a:rPr>
              <a:t>One level further we see that the stream splitting application is made up of two major components, the multi-path control block and the link management component. </a:t>
            </a:r>
          </a:p>
          <a:p>
            <a:endParaRPr lang="en-US"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descr="A screenshot of a cell phone&#10;&#10;Description automatically generated">
            <a:extLst>
              <a:ext uri="{FF2B5EF4-FFF2-40B4-BE49-F238E27FC236}">
                <a16:creationId xmlns:a16="http://schemas.microsoft.com/office/drawing/2014/main" id="{A2DF9347-99E9-40EF-BF25-08398FFF77CD}"/>
              </a:ext>
            </a:extLst>
          </p:cNvPr>
          <p:cNvPicPr>
            <a:picLocks noChangeAspect="1"/>
          </p:cNvPicPr>
          <p:nvPr/>
        </p:nvPicPr>
        <p:blipFill>
          <a:blip r:embed="rId3"/>
          <a:stretch>
            <a:fillRect/>
          </a:stretch>
        </p:blipFill>
        <p:spPr>
          <a:xfrm>
            <a:off x="5970767" y="83075"/>
            <a:ext cx="5186183" cy="6691849"/>
          </a:xfrm>
          <a:prstGeom prst="rect">
            <a:avLst/>
          </a:prstGeom>
        </p:spPr>
      </p:pic>
    </p:spTree>
    <p:extLst>
      <p:ext uri="{BB962C8B-B14F-4D97-AF65-F5344CB8AC3E}">
        <p14:creationId xmlns:p14="http://schemas.microsoft.com/office/powerpoint/2010/main" val="27070039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7"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5B6AA1-8D80-4021-BE1B-9B60559ACC91}"/>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Architectural overview</a:t>
            </a:r>
          </a:p>
        </p:txBody>
      </p:sp>
      <p:sp>
        <p:nvSpPr>
          <p:cNvPr id="3" name="Content Placeholder 2">
            <a:extLst>
              <a:ext uri="{FF2B5EF4-FFF2-40B4-BE49-F238E27FC236}">
                <a16:creationId xmlns:a16="http://schemas.microsoft.com/office/drawing/2014/main" id="{C8EE9A5F-4AB3-4949-9772-999AC40C337B}"/>
              </a:ext>
            </a:extLst>
          </p:cNvPr>
          <p:cNvSpPr>
            <a:spLocks noGrp="1"/>
          </p:cNvSpPr>
          <p:nvPr>
            <p:ph idx="1"/>
          </p:nvPr>
        </p:nvSpPr>
        <p:spPr>
          <a:xfrm>
            <a:off x="844620" y="2249487"/>
            <a:ext cx="2862444" cy="3957302"/>
          </a:xfrm>
        </p:spPr>
        <p:txBody>
          <a:bodyPr>
            <a:normAutofit/>
          </a:bodyPr>
          <a:lstStyle/>
          <a:p>
            <a:pPr marL="0" indent="0">
              <a:buNone/>
            </a:pPr>
            <a:r>
              <a:rPr lang="en-US" sz="1400" dirty="0">
                <a:solidFill>
                  <a:srgbClr val="FFFFFF"/>
                </a:solidFill>
              </a:rPr>
              <a:t>Level 4 Diagram</a:t>
            </a:r>
          </a:p>
          <a:p>
            <a:pPr marL="0" indent="0">
              <a:buNone/>
            </a:pPr>
            <a:r>
              <a:rPr lang="en-US" sz="1400" dirty="0">
                <a:solidFill>
                  <a:srgbClr val="FFFFFF"/>
                </a:solidFill>
              </a:rPr>
              <a:t>At the lowest level we can see that the </a:t>
            </a:r>
            <a:r>
              <a:rPr lang="en-US" sz="1400" dirty="0" err="1">
                <a:solidFill>
                  <a:srgbClr val="FFFFFF"/>
                </a:solidFill>
              </a:rPr>
              <a:t>SessionManager</a:t>
            </a:r>
            <a:r>
              <a:rPr lang="en-US" sz="1400" dirty="0">
                <a:solidFill>
                  <a:srgbClr val="FFFFFF"/>
                </a:solidFill>
              </a:rPr>
              <a:t> initializes and manages all our connections while the </a:t>
            </a:r>
            <a:r>
              <a:rPr lang="en-US" sz="1400" dirty="0" err="1">
                <a:solidFill>
                  <a:srgbClr val="FFFFFF"/>
                </a:solidFill>
              </a:rPr>
              <a:t>ThreadedSessions</a:t>
            </a:r>
            <a:r>
              <a:rPr lang="en-US" sz="1400" dirty="0">
                <a:solidFill>
                  <a:srgbClr val="FFFFFF"/>
                </a:solidFill>
              </a:rPr>
              <a:t> receive data and the main function sorts and displays that data.</a:t>
            </a:r>
          </a:p>
          <a:p>
            <a:endParaRPr lang="en-US"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93925678-0E9F-47D6-A4AA-B2B9AEB3285A}"/>
              </a:ext>
            </a:extLst>
          </p:cNvPr>
          <p:cNvPicPr>
            <a:picLocks noChangeAspect="1"/>
          </p:cNvPicPr>
          <p:nvPr/>
        </p:nvPicPr>
        <p:blipFill>
          <a:blip r:embed="rId3"/>
          <a:stretch>
            <a:fillRect/>
          </a:stretch>
        </p:blipFill>
        <p:spPr>
          <a:xfrm>
            <a:off x="4078151" y="2097088"/>
            <a:ext cx="8128786" cy="2296381"/>
          </a:xfrm>
          <a:prstGeom prst="rect">
            <a:avLst/>
          </a:prstGeom>
        </p:spPr>
      </p:pic>
    </p:spTree>
    <p:extLst>
      <p:ext uri="{BB962C8B-B14F-4D97-AF65-F5344CB8AC3E}">
        <p14:creationId xmlns:p14="http://schemas.microsoft.com/office/powerpoint/2010/main" val="46763910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0D4A-C946-4B3C-998B-190E9FA30C5D}"/>
              </a:ext>
            </a:extLst>
          </p:cNvPr>
          <p:cNvSpPr>
            <a:spLocks noGrp="1"/>
          </p:cNvSpPr>
          <p:nvPr>
            <p:ph type="title"/>
          </p:nvPr>
        </p:nvSpPr>
        <p:spPr/>
        <p:txBody>
          <a:bodyPr/>
          <a:lstStyle/>
          <a:p>
            <a:r>
              <a:rPr lang="en-US" dirty="0"/>
              <a:t>Outcomes	</a:t>
            </a:r>
          </a:p>
        </p:txBody>
      </p:sp>
      <p:sp>
        <p:nvSpPr>
          <p:cNvPr id="3" name="Content Placeholder 2">
            <a:extLst>
              <a:ext uri="{FF2B5EF4-FFF2-40B4-BE49-F238E27FC236}">
                <a16:creationId xmlns:a16="http://schemas.microsoft.com/office/drawing/2014/main" id="{6B2C30EC-C0DB-4B27-BF6C-44D0B9A19B10}"/>
              </a:ext>
            </a:extLst>
          </p:cNvPr>
          <p:cNvSpPr>
            <a:spLocks noGrp="1"/>
          </p:cNvSpPr>
          <p:nvPr>
            <p:ph idx="1"/>
          </p:nvPr>
        </p:nvSpPr>
        <p:spPr/>
        <p:txBody>
          <a:bodyPr/>
          <a:lstStyle/>
          <a:p>
            <a:r>
              <a:rPr lang="en-US" dirty="0"/>
              <a:t>Keeping all these things in mind, we set out to build a stream splitting application in Python. </a:t>
            </a:r>
          </a:p>
          <a:p>
            <a:r>
              <a:rPr lang="en-US" dirty="0"/>
              <a:t>We drew inspiration for application features from existing solutions such as Multipath-TCP (MPTCP) , and Equal Cost Multipath Routing (ECMP).</a:t>
            </a:r>
          </a:p>
          <a:p>
            <a:r>
              <a:rPr lang="en-US" dirty="0"/>
              <a:t>Our first proof of concept application sought to determine if it was possible to connect multiple sockets simultaneously on different interfaces in Python.</a:t>
            </a:r>
          </a:p>
          <a:p>
            <a:endParaRPr lang="en-US" dirty="0"/>
          </a:p>
        </p:txBody>
      </p:sp>
    </p:spTree>
    <p:extLst>
      <p:ext uri="{BB962C8B-B14F-4D97-AF65-F5344CB8AC3E}">
        <p14:creationId xmlns:p14="http://schemas.microsoft.com/office/powerpoint/2010/main" val="229155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81E6-E106-4978-949C-077051DF11E2}"/>
              </a:ext>
            </a:extLst>
          </p:cNvPr>
          <p:cNvSpPr>
            <a:spLocks noGrp="1"/>
          </p:cNvSpPr>
          <p:nvPr>
            <p:ph type="title"/>
          </p:nvPr>
        </p:nvSpPr>
        <p:spPr>
          <a:xfrm>
            <a:off x="1141413" y="618518"/>
            <a:ext cx="9905998" cy="1478570"/>
          </a:xfrm>
        </p:spPr>
        <p:txBody>
          <a:bodyPr/>
          <a:lstStyle/>
          <a:p>
            <a:r>
              <a:rPr lang="en-US" dirty="0"/>
              <a:t>Outcomes cont.</a:t>
            </a:r>
          </a:p>
        </p:txBody>
      </p:sp>
      <p:sp>
        <p:nvSpPr>
          <p:cNvPr id="3" name="Content Placeholder 2">
            <a:extLst>
              <a:ext uri="{FF2B5EF4-FFF2-40B4-BE49-F238E27FC236}">
                <a16:creationId xmlns:a16="http://schemas.microsoft.com/office/drawing/2014/main" id="{E9D00A5F-682B-4849-A3F4-8102591C836F}"/>
              </a:ext>
            </a:extLst>
          </p:cNvPr>
          <p:cNvSpPr>
            <a:spLocks noGrp="1"/>
          </p:cNvSpPr>
          <p:nvPr>
            <p:ph idx="1"/>
          </p:nvPr>
        </p:nvSpPr>
        <p:spPr>
          <a:xfrm>
            <a:off x="1141412" y="2249487"/>
            <a:ext cx="9905999" cy="3541714"/>
          </a:xfrm>
        </p:spPr>
        <p:txBody>
          <a:bodyPr/>
          <a:lstStyle/>
          <a:p>
            <a:r>
              <a:rPr lang="en-US" dirty="0"/>
              <a:t>The first proof of concept (POC) application was very simple.</a:t>
            </a:r>
          </a:p>
          <a:p>
            <a:r>
              <a:rPr lang="en-US" dirty="0"/>
              <a:t>The application would enumerate all available network interfaces on the host and it would connect two sockets on a single interface.</a:t>
            </a:r>
          </a:p>
          <a:p>
            <a:r>
              <a:rPr lang="en-US" dirty="0"/>
              <a:t>It would then transfer data over that interface.</a:t>
            </a:r>
          </a:p>
          <a:p>
            <a:r>
              <a:rPr lang="en-US" dirty="0"/>
              <a:t>We were fairly confident that this concept would be proven fairly easily and we were correct. Maintaining multiple socket connections, even on different interfaces, was straightforward.</a:t>
            </a:r>
          </a:p>
        </p:txBody>
      </p:sp>
      <p:pic>
        <p:nvPicPr>
          <p:cNvPr id="5" name="Graphic 4" descr="Checkmark">
            <a:extLst>
              <a:ext uri="{FF2B5EF4-FFF2-40B4-BE49-F238E27FC236}">
                <a16:creationId xmlns:a16="http://schemas.microsoft.com/office/drawing/2014/main" id="{E4546E23-82E8-473A-8538-3CE8EDDF0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8032" y="618518"/>
            <a:ext cx="1216379" cy="12163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53499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644B-3FBE-433A-839E-F15E6B229E5C}"/>
              </a:ext>
            </a:extLst>
          </p:cNvPr>
          <p:cNvSpPr>
            <a:spLocks noGrp="1"/>
          </p:cNvSpPr>
          <p:nvPr>
            <p:ph type="title"/>
          </p:nvPr>
        </p:nvSpPr>
        <p:spPr/>
        <p:txBody>
          <a:bodyPr/>
          <a:lstStyle/>
          <a:p>
            <a:r>
              <a:rPr lang="en-US" dirty="0"/>
              <a:t>Outcomes Cont.</a:t>
            </a:r>
          </a:p>
        </p:txBody>
      </p:sp>
      <p:sp>
        <p:nvSpPr>
          <p:cNvPr id="3" name="Content Placeholder 2">
            <a:extLst>
              <a:ext uri="{FF2B5EF4-FFF2-40B4-BE49-F238E27FC236}">
                <a16:creationId xmlns:a16="http://schemas.microsoft.com/office/drawing/2014/main" id="{1405F2B4-60D7-4F96-BA17-A9F0F40FD6F1}"/>
              </a:ext>
            </a:extLst>
          </p:cNvPr>
          <p:cNvSpPr>
            <a:spLocks noGrp="1"/>
          </p:cNvSpPr>
          <p:nvPr>
            <p:ph idx="1"/>
          </p:nvPr>
        </p:nvSpPr>
        <p:spPr/>
        <p:txBody>
          <a:bodyPr/>
          <a:lstStyle/>
          <a:p>
            <a:r>
              <a:rPr lang="en-US" dirty="0"/>
              <a:t>The second concept we sought to prove was whether or not one could create a thread for each available interface and receive data on all interfaces simultaneously. </a:t>
            </a:r>
          </a:p>
          <a:p>
            <a:r>
              <a:rPr lang="en-US" dirty="0"/>
              <a:t>This concept was somewhat more intricate to prove. First, each thread would need to be able to receive data simultaneously and then it would have to be able to combine that data from different threads and ensure that data was not overwritten or scrambled in the process.</a:t>
            </a:r>
          </a:p>
        </p:txBody>
      </p:sp>
    </p:spTree>
    <p:extLst>
      <p:ext uri="{BB962C8B-B14F-4D97-AF65-F5344CB8AC3E}">
        <p14:creationId xmlns:p14="http://schemas.microsoft.com/office/powerpoint/2010/main" val="293907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5DF9-D542-41C5-8485-05DA26B4497E}"/>
              </a:ext>
            </a:extLst>
          </p:cNvPr>
          <p:cNvSpPr>
            <a:spLocks noGrp="1"/>
          </p:cNvSpPr>
          <p:nvPr>
            <p:ph type="title"/>
          </p:nvPr>
        </p:nvSpPr>
        <p:spPr/>
        <p:txBody>
          <a:bodyPr/>
          <a:lstStyle/>
          <a:p>
            <a:r>
              <a:rPr lang="en-US" dirty="0"/>
              <a:t>Outcomes cont.</a:t>
            </a:r>
          </a:p>
        </p:txBody>
      </p:sp>
      <p:sp>
        <p:nvSpPr>
          <p:cNvPr id="3" name="Content Placeholder 2">
            <a:extLst>
              <a:ext uri="{FF2B5EF4-FFF2-40B4-BE49-F238E27FC236}">
                <a16:creationId xmlns:a16="http://schemas.microsoft.com/office/drawing/2014/main" id="{0E80D92B-9F22-4293-B97F-E56B19E01E39}"/>
              </a:ext>
            </a:extLst>
          </p:cNvPr>
          <p:cNvSpPr>
            <a:spLocks noGrp="1"/>
          </p:cNvSpPr>
          <p:nvPr>
            <p:ph idx="1"/>
          </p:nvPr>
        </p:nvSpPr>
        <p:spPr/>
        <p:txBody>
          <a:bodyPr/>
          <a:lstStyle/>
          <a:p>
            <a:r>
              <a:rPr lang="en-US" dirty="0"/>
              <a:t>To create a multithreaded solution, we set up a shared memory space between the threads and implemented a semaphore to prevent thread collision. </a:t>
            </a:r>
          </a:p>
          <a:p>
            <a:r>
              <a:rPr lang="en-US" dirty="0"/>
              <a:t>We also implemented a packet object that would be the primary data object that we transfer between clients. </a:t>
            </a:r>
          </a:p>
          <a:p>
            <a:r>
              <a:rPr lang="en-US" dirty="0"/>
              <a:t>Enough talk, let’s have a demo.</a:t>
            </a:r>
          </a:p>
        </p:txBody>
      </p:sp>
    </p:spTree>
    <p:extLst>
      <p:ext uri="{BB962C8B-B14F-4D97-AF65-F5344CB8AC3E}">
        <p14:creationId xmlns:p14="http://schemas.microsoft.com/office/powerpoint/2010/main" val="275477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CD18-47E5-4DE0-9446-878FBA8C2660}"/>
              </a:ext>
            </a:extLst>
          </p:cNvPr>
          <p:cNvSpPr>
            <a:spLocks noGrp="1"/>
          </p:cNvSpPr>
          <p:nvPr>
            <p:ph type="title"/>
          </p:nvPr>
        </p:nvSpPr>
        <p:spPr/>
        <p:txBody>
          <a:bodyPr/>
          <a:lstStyle/>
          <a:p>
            <a:r>
              <a:rPr lang="en-US" dirty="0"/>
              <a:t>Demo</a:t>
            </a:r>
          </a:p>
        </p:txBody>
      </p:sp>
      <p:pic>
        <p:nvPicPr>
          <p:cNvPr id="5" name="Content Placeholder 4" descr="A screenshot of a cell phone&#10;&#10;Description automatically generated">
            <a:extLst>
              <a:ext uri="{FF2B5EF4-FFF2-40B4-BE49-F238E27FC236}">
                <a16:creationId xmlns:a16="http://schemas.microsoft.com/office/drawing/2014/main" id="{8EC4D673-1CB6-4B46-B371-2C7812C092A4}"/>
              </a:ext>
            </a:extLst>
          </p:cNvPr>
          <p:cNvPicPr>
            <a:picLocks noGrp="1" noChangeAspect="1"/>
          </p:cNvPicPr>
          <p:nvPr>
            <p:ph idx="1"/>
          </p:nvPr>
        </p:nvPicPr>
        <p:blipFill>
          <a:blip r:embed="rId2"/>
          <a:stretch>
            <a:fillRect/>
          </a:stretch>
        </p:blipFill>
        <p:spPr>
          <a:xfrm>
            <a:off x="0" y="-28852"/>
            <a:ext cx="27154312" cy="6915704"/>
          </a:xfrm>
        </p:spPr>
      </p:pic>
    </p:spTree>
    <p:extLst>
      <p:ext uri="{BB962C8B-B14F-4D97-AF65-F5344CB8AC3E}">
        <p14:creationId xmlns:p14="http://schemas.microsoft.com/office/powerpoint/2010/main" val="827435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DDD5-089C-4EA4-B21E-110CDB0267D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651B0AB-7101-4B47-8780-4B8F3C7BABAE}"/>
              </a:ext>
            </a:extLst>
          </p:cNvPr>
          <p:cNvPicPr>
            <a:picLocks noGrp="1" noChangeAspect="1"/>
          </p:cNvPicPr>
          <p:nvPr>
            <p:ph idx="1"/>
          </p:nvPr>
        </p:nvPicPr>
        <p:blipFill>
          <a:blip r:embed="rId2"/>
          <a:stretch>
            <a:fillRect/>
          </a:stretch>
        </p:blipFill>
        <p:spPr>
          <a:xfrm>
            <a:off x="-27450" y="0"/>
            <a:ext cx="13056052" cy="6858000"/>
          </a:xfrm>
        </p:spPr>
      </p:pic>
    </p:spTree>
    <p:extLst>
      <p:ext uri="{BB962C8B-B14F-4D97-AF65-F5344CB8AC3E}">
        <p14:creationId xmlns:p14="http://schemas.microsoft.com/office/powerpoint/2010/main" val="120531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B41908-1A6B-4913-96E5-2D27632FF90A}"/>
              </a:ext>
            </a:extLst>
          </p:cNvPr>
          <p:cNvSpPr>
            <a:spLocks noGrp="1"/>
          </p:cNvSpPr>
          <p:nvPr>
            <p:ph type="title"/>
          </p:nvPr>
        </p:nvSpPr>
        <p:spPr>
          <a:xfrm>
            <a:off x="853330" y="1134681"/>
            <a:ext cx="2743310" cy="4255025"/>
          </a:xfrm>
        </p:spPr>
        <p:txBody>
          <a:bodyPr>
            <a:normAutofit/>
          </a:bodyPr>
          <a:lstStyle/>
          <a:p>
            <a:r>
              <a:rPr lang="en-US" sz="2800">
                <a:solidFill>
                  <a:srgbClr val="FFFFFF"/>
                </a:solidFill>
              </a:rPr>
              <a:t>Possible future developments</a:t>
            </a:r>
          </a:p>
        </p:txBody>
      </p:sp>
      <p:graphicFrame>
        <p:nvGraphicFramePr>
          <p:cNvPr id="5" name="Content Placeholder 2">
            <a:extLst>
              <a:ext uri="{FF2B5EF4-FFF2-40B4-BE49-F238E27FC236}">
                <a16:creationId xmlns:a16="http://schemas.microsoft.com/office/drawing/2014/main" id="{2FD7D0BA-55D5-4076-9E12-8DD8EEB542E0}"/>
              </a:ext>
            </a:extLst>
          </p:cNvPr>
          <p:cNvGraphicFramePr>
            <a:graphicFrameLocks noGrp="1"/>
          </p:cNvGraphicFramePr>
          <p:nvPr>
            <p:ph idx="1"/>
            <p:extLst>
              <p:ext uri="{D42A27DB-BD31-4B8C-83A1-F6EECF244321}">
                <p14:modId xmlns:p14="http://schemas.microsoft.com/office/powerpoint/2010/main" val="427536500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498408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338C45EF-BB7F-4B29-B454-EF37EF08820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Questions?</a:t>
            </a:r>
          </a:p>
        </p:txBody>
      </p:sp>
    </p:spTree>
    <p:extLst>
      <p:ext uri="{BB962C8B-B14F-4D97-AF65-F5344CB8AC3E}">
        <p14:creationId xmlns:p14="http://schemas.microsoft.com/office/powerpoint/2010/main" val="240673875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946DD3D5-44C9-4DBD-A22E-36FB7AFD937D}"/>
              </a:ext>
            </a:extLst>
          </p:cNvPr>
          <p:cNvSpPr>
            <a:spLocks noGrp="1"/>
          </p:cNvSpPr>
          <p:nvPr>
            <p:ph type="title"/>
          </p:nvPr>
        </p:nvSpPr>
        <p:spPr>
          <a:xfrm>
            <a:off x="1141413" y="1082673"/>
            <a:ext cx="2869416" cy="4708528"/>
          </a:xfrm>
        </p:spPr>
        <p:txBody>
          <a:bodyPr>
            <a:normAutofit/>
          </a:bodyPr>
          <a:lstStyle/>
          <a:p>
            <a:pPr algn="r"/>
            <a:r>
              <a:rPr lang="en-US" sz="4000" dirty="0"/>
              <a:t>Overview</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842944-02FB-4A21-A78E-A5CFA0E9A6AC}"/>
              </a:ext>
            </a:extLst>
          </p:cNvPr>
          <p:cNvSpPr>
            <a:spLocks noGrp="1"/>
          </p:cNvSpPr>
          <p:nvPr>
            <p:ph idx="1"/>
          </p:nvPr>
        </p:nvSpPr>
        <p:spPr>
          <a:xfrm>
            <a:off x="5297763" y="1082673"/>
            <a:ext cx="5751237" cy="4708528"/>
          </a:xfrm>
        </p:spPr>
        <p:txBody>
          <a:bodyPr anchor="ctr">
            <a:normAutofit/>
          </a:bodyPr>
          <a:lstStyle/>
          <a:p>
            <a:endParaRPr lang="en-US" sz="2000" dirty="0"/>
          </a:p>
          <a:p>
            <a:r>
              <a:rPr lang="en-US" sz="2000" dirty="0"/>
              <a:t>Project Synopsis</a:t>
            </a:r>
          </a:p>
          <a:p>
            <a:r>
              <a:rPr lang="en-US" sz="2000" dirty="0"/>
              <a:t>Objectives</a:t>
            </a:r>
          </a:p>
          <a:p>
            <a:r>
              <a:rPr lang="en-US" sz="2000" dirty="0"/>
              <a:t>Project Methodology</a:t>
            </a:r>
          </a:p>
          <a:p>
            <a:r>
              <a:rPr lang="en-US" sz="2000" dirty="0"/>
              <a:t>Scope</a:t>
            </a:r>
          </a:p>
          <a:p>
            <a:r>
              <a:rPr lang="en-US" sz="2000" dirty="0"/>
              <a:t>Principle Outcomes</a:t>
            </a:r>
          </a:p>
          <a:p>
            <a:r>
              <a:rPr lang="en-US" sz="2000" dirty="0"/>
              <a:t>Demo</a:t>
            </a:r>
          </a:p>
          <a:p>
            <a:pPr marL="0" indent="0">
              <a:buNone/>
            </a:pPr>
            <a:endParaRPr lang="en-US" sz="20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627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4B0E-14AD-4FB3-B12D-96DC69B4B1D2}"/>
              </a:ext>
            </a:extLst>
          </p:cNvPr>
          <p:cNvSpPr>
            <a:spLocks noGrp="1"/>
          </p:cNvSpPr>
          <p:nvPr>
            <p:ph type="title"/>
          </p:nvPr>
        </p:nvSpPr>
        <p:spPr/>
        <p:txBody>
          <a:bodyPr/>
          <a:lstStyle/>
          <a:p>
            <a:r>
              <a:rPr lang="en-US" dirty="0"/>
              <a:t>Project Synopsis</a:t>
            </a:r>
          </a:p>
        </p:txBody>
      </p:sp>
      <p:sp>
        <p:nvSpPr>
          <p:cNvPr id="3" name="Content Placeholder 2">
            <a:extLst>
              <a:ext uri="{FF2B5EF4-FFF2-40B4-BE49-F238E27FC236}">
                <a16:creationId xmlns:a16="http://schemas.microsoft.com/office/drawing/2014/main" id="{DF882128-0B6F-439E-8874-26BF45A7AA59}"/>
              </a:ext>
            </a:extLst>
          </p:cNvPr>
          <p:cNvSpPr>
            <a:spLocks noGrp="1"/>
          </p:cNvSpPr>
          <p:nvPr>
            <p:ph idx="1"/>
          </p:nvPr>
        </p:nvSpPr>
        <p:spPr>
          <a:xfrm>
            <a:off x="1141412" y="1699708"/>
            <a:ext cx="10164875" cy="4091493"/>
          </a:xfrm>
        </p:spPr>
        <p:txBody>
          <a:bodyPr>
            <a:normAutofit fontScale="92500" lnSpcReduction="10000"/>
          </a:bodyPr>
          <a:lstStyle/>
          <a:p>
            <a:pPr fontAlgn="base"/>
            <a:r>
              <a:rPr lang="en-US" dirty="0"/>
              <a:t>Stream splitting moving target defense -  a method in which data from one host is divided through geographically diverse data streams to its destination.</a:t>
            </a:r>
          </a:p>
          <a:p>
            <a:pPr lvl="1" fontAlgn="base"/>
            <a:r>
              <a:rPr lang="en-US" dirty="0"/>
              <a:t>Never transmits all the pieces of the message on the same link.</a:t>
            </a:r>
          </a:p>
          <a:p>
            <a:pPr lvl="1" fontAlgn="base"/>
            <a:r>
              <a:rPr lang="en-US" dirty="0"/>
              <a:t>Mitigates the risk of a man-in-the-middle attack.</a:t>
            </a:r>
          </a:p>
          <a:p>
            <a:pPr lvl="1" fontAlgn="base"/>
            <a:r>
              <a:rPr lang="en-US" dirty="0"/>
              <a:t>Increases bandwidth by simultaneously using multiple links.</a:t>
            </a:r>
          </a:p>
          <a:p>
            <a:pPr lvl="1" fontAlgn="base"/>
            <a:r>
              <a:rPr lang="en-US" dirty="0"/>
              <a:t>Redundant connections mean more reliable communication in mission-critical environments.</a:t>
            </a:r>
          </a:p>
          <a:p>
            <a:pPr fontAlgn="base"/>
            <a:r>
              <a:rPr lang="en-US" dirty="0"/>
              <a:t>There have been developments in the area of stream splitting but not necessarily for the purpose of moving target defense.</a:t>
            </a:r>
          </a:p>
          <a:p>
            <a:pPr lvl="1" fontAlgn="base"/>
            <a:r>
              <a:rPr lang="en-US" dirty="0"/>
              <a:t>Multipath-TCP (MPTCP)</a:t>
            </a:r>
          </a:p>
          <a:p>
            <a:pPr lvl="1" fontAlgn="base"/>
            <a:r>
              <a:rPr lang="en-US" dirty="0"/>
              <a:t>Equal Cost Multipath Routing (ECMP)</a:t>
            </a:r>
          </a:p>
          <a:p>
            <a:endParaRPr lang="en-US" dirty="0"/>
          </a:p>
        </p:txBody>
      </p:sp>
    </p:spTree>
    <p:extLst>
      <p:ext uri="{BB962C8B-B14F-4D97-AF65-F5344CB8AC3E}">
        <p14:creationId xmlns:p14="http://schemas.microsoft.com/office/powerpoint/2010/main" val="273188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AB2BF247-EA84-40E8-9A3B-21911D2278E7}"/>
              </a:ext>
            </a:extLst>
          </p:cNvPr>
          <p:cNvSpPr>
            <a:spLocks noGrp="1"/>
          </p:cNvSpPr>
          <p:nvPr>
            <p:ph type="title"/>
          </p:nvPr>
        </p:nvSpPr>
        <p:spPr>
          <a:xfrm>
            <a:off x="1019015" y="1093787"/>
            <a:ext cx="3059969" cy="4697413"/>
          </a:xfrm>
        </p:spPr>
        <p:txBody>
          <a:bodyPr>
            <a:normAutofit/>
          </a:bodyPr>
          <a:lstStyle/>
          <a:p>
            <a:r>
              <a:rPr lang="en-US"/>
              <a:t>Objectives</a:t>
            </a:r>
            <a:endParaRPr lang="en-US"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Content Placeholder 2">
            <a:extLst>
              <a:ext uri="{FF2B5EF4-FFF2-40B4-BE49-F238E27FC236}">
                <a16:creationId xmlns:a16="http://schemas.microsoft.com/office/drawing/2014/main" id="{C6467B80-848A-4B71-85EC-566767473A7C}"/>
              </a:ext>
            </a:extLst>
          </p:cNvPr>
          <p:cNvSpPr>
            <a:spLocks noGrp="1"/>
          </p:cNvSpPr>
          <p:nvPr>
            <p:ph idx="1"/>
          </p:nvPr>
        </p:nvSpPr>
        <p:spPr>
          <a:xfrm>
            <a:off x="5215467" y="1093788"/>
            <a:ext cx="5831944" cy="4697413"/>
          </a:xfrm>
        </p:spPr>
        <p:txBody>
          <a:bodyPr>
            <a:normAutofit/>
          </a:bodyPr>
          <a:lstStyle/>
          <a:p>
            <a:pPr fontAlgn="base"/>
            <a:r>
              <a:rPr lang="en-US" dirty="0"/>
              <a:t>Split data streams randomly between data links.</a:t>
            </a:r>
          </a:p>
          <a:p>
            <a:pPr fontAlgn="base"/>
            <a:r>
              <a:rPr lang="en-US" dirty="0"/>
              <a:t>Provide aggregate bandwidth that is equal to the sum of the links’ bandwidth.</a:t>
            </a:r>
          </a:p>
          <a:p>
            <a:pPr fontAlgn="base"/>
            <a:r>
              <a:rPr lang="en-US" dirty="0"/>
              <a:t>Dynamically add and remove data links.</a:t>
            </a:r>
          </a:p>
          <a:p>
            <a:pPr fontAlgn="base"/>
            <a:r>
              <a:rPr lang="en-US" dirty="0"/>
              <a:t>Minimize packet loss on data link failure.</a:t>
            </a:r>
          </a:p>
          <a:p>
            <a:pPr fontAlgn="base"/>
            <a:r>
              <a:rPr lang="en-US" dirty="0"/>
              <a:t>Assure minimal configuration requirements.</a:t>
            </a:r>
          </a:p>
          <a:p>
            <a:endParaRPr lang="en-US" dirty="0"/>
          </a:p>
        </p:txBody>
      </p:sp>
    </p:spTree>
    <p:extLst>
      <p:ext uri="{BB962C8B-B14F-4D97-AF65-F5344CB8AC3E}">
        <p14:creationId xmlns:p14="http://schemas.microsoft.com/office/powerpoint/2010/main" val="360230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4795-70DD-45B4-ACDB-FC1B255CC71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D7B5F62-D902-4863-A2B0-C13F9C692F8A}"/>
              </a:ext>
            </a:extLst>
          </p:cNvPr>
          <p:cNvSpPr>
            <a:spLocks noGrp="1"/>
          </p:cNvSpPr>
          <p:nvPr>
            <p:ph idx="1"/>
          </p:nvPr>
        </p:nvSpPr>
        <p:spPr/>
        <p:txBody>
          <a:bodyPr/>
          <a:lstStyle/>
          <a:p>
            <a:r>
              <a:rPr lang="en-US" dirty="0"/>
              <a:t>Incrementally create proof of concept applications.</a:t>
            </a:r>
          </a:p>
          <a:p>
            <a:r>
              <a:rPr lang="en-US" dirty="0"/>
              <a:t>Build maintainability and scalability throughout the application.</a:t>
            </a:r>
          </a:p>
          <a:p>
            <a:r>
              <a:rPr lang="en-US" dirty="0"/>
              <a:t>Combine those features into a robust single application.</a:t>
            </a:r>
          </a:p>
          <a:p>
            <a:r>
              <a:rPr lang="en-US" dirty="0"/>
              <a:t>Measure network performance and error rates to ensure that the added security does not cost in terms of performance. </a:t>
            </a:r>
          </a:p>
        </p:txBody>
      </p:sp>
    </p:spTree>
    <p:extLst>
      <p:ext uri="{BB962C8B-B14F-4D97-AF65-F5344CB8AC3E}">
        <p14:creationId xmlns:p14="http://schemas.microsoft.com/office/powerpoint/2010/main" val="304364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A215-D695-4FA8-8AB3-BC18291F480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8065DCBA-1825-4507-8783-BD5CBF394822}"/>
              </a:ext>
            </a:extLst>
          </p:cNvPr>
          <p:cNvSpPr>
            <a:spLocks noGrp="1"/>
          </p:cNvSpPr>
          <p:nvPr>
            <p:ph idx="1"/>
          </p:nvPr>
        </p:nvSpPr>
        <p:spPr/>
        <p:txBody>
          <a:bodyPr/>
          <a:lstStyle/>
          <a:p>
            <a:r>
              <a:rPr lang="en-US" dirty="0"/>
              <a:t>One of the most important decisions in completing this project was how the scope was going to be defined.</a:t>
            </a:r>
          </a:p>
          <a:p>
            <a:r>
              <a:rPr lang="en-US" dirty="0"/>
              <a:t>Early on we decided that an application layer solution would be the most feasible. </a:t>
            </a:r>
          </a:p>
          <a:p>
            <a:r>
              <a:rPr lang="en-US" dirty="0"/>
              <a:t>Based on the skill set of the group we decided that Python would be the ideal language for the application to be written in. </a:t>
            </a:r>
          </a:p>
        </p:txBody>
      </p:sp>
    </p:spTree>
    <p:extLst>
      <p:ext uri="{BB962C8B-B14F-4D97-AF65-F5344CB8AC3E}">
        <p14:creationId xmlns:p14="http://schemas.microsoft.com/office/powerpoint/2010/main" val="73519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FB99-21E8-4616-BA33-E41D8EEC57AB}"/>
              </a:ext>
            </a:extLst>
          </p:cNvPr>
          <p:cNvSpPr>
            <a:spLocks noGrp="1"/>
          </p:cNvSpPr>
          <p:nvPr>
            <p:ph type="title"/>
          </p:nvPr>
        </p:nvSpPr>
        <p:spPr/>
        <p:txBody>
          <a:bodyPr/>
          <a:lstStyle/>
          <a:p>
            <a:r>
              <a:rPr lang="en-US" dirty="0"/>
              <a:t>Scope cont.</a:t>
            </a:r>
          </a:p>
        </p:txBody>
      </p:sp>
      <p:sp>
        <p:nvSpPr>
          <p:cNvPr id="3" name="Content Placeholder 2">
            <a:extLst>
              <a:ext uri="{FF2B5EF4-FFF2-40B4-BE49-F238E27FC236}">
                <a16:creationId xmlns:a16="http://schemas.microsoft.com/office/drawing/2014/main" id="{2AA93D6D-9B63-485F-840B-03780E7C3C95}"/>
              </a:ext>
            </a:extLst>
          </p:cNvPr>
          <p:cNvSpPr>
            <a:spLocks noGrp="1"/>
          </p:cNvSpPr>
          <p:nvPr>
            <p:ph idx="1"/>
          </p:nvPr>
        </p:nvSpPr>
        <p:spPr/>
        <p:txBody>
          <a:bodyPr/>
          <a:lstStyle/>
          <a:p>
            <a:r>
              <a:rPr lang="en-US" dirty="0"/>
              <a:t>Based on the initial problem statement from Argonne National Labs (ANL) we generated a list of questions that would help us further hone in the scope of our project.</a:t>
            </a:r>
          </a:p>
          <a:p>
            <a:r>
              <a:rPr lang="en-US" dirty="0"/>
              <a:t>From these questions we were able to focus on:</a:t>
            </a:r>
          </a:p>
          <a:p>
            <a:pPr lvl="1"/>
            <a:r>
              <a:rPr lang="en-US" dirty="0"/>
              <a:t>The data links will be primarily ethernet and Wi-Fi.</a:t>
            </a:r>
          </a:p>
          <a:p>
            <a:pPr lvl="1"/>
            <a:r>
              <a:rPr lang="en-US" dirty="0"/>
              <a:t>Control of intermediate nodes along the transmission path is not assumed.</a:t>
            </a:r>
          </a:p>
          <a:p>
            <a:pPr lvl="1"/>
            <a:r>
              <a:rPr lang="en-US" dirty="0"/>
              <a:t>Shying away from modifying existing technologies and focusing on the group’s strengths.</a:t>
            </a:r>
          </a:p>
          <a:p>
            <a:pPr lvl="1"/>
            <a:endParaRPr lang="en-US" dirty="0"/>
          </a:p>
        </p:txBody>
      </p:sp>
    </p:spTree>
    <p:extLst>
      <p:ext uri="{BB962C8B-B14F-4D97-AF65-F5344CB8AC3E}">
        <p14:creationId xmlns:p14="http://schemas.microsoft.com/office/powerpoint/2010/main" val="82621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3C6A98E-83E2-493A-BD43-7EFA60CFA5D9}"/>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Architectural overview</a:t>
            </a:r>
          </a:p>
        </p:txBody>
      </p:sp>
      <p:sp>
        <p:nvSpPr>
          <p:cNvPr id="10" name="Content Placeholder 9">
            <a:extLst>
              <a:ext uri="{FF2B5EF4-FFF2-40B4-BE49-F238E27FC236}">
                <a16:creationId xmlns:a16="http://schemas.microsoft.com/office/drawing/2014/main" id="{D558D987-B8B3-48E8-8D66-F73D3097E74B}"/>
              </a:ext>
            </a:extLst>
          </p:cNvPr>
          <p:cNvSpPr>
            <a:spLocks noGrp="1"/>
          </p:cNvSpPr>
          <p:nvPr>
            <p:ph idx="1"/>
          </p:nvPr>
        </p:nvSpPr>
        <p:spPr>
          <a:xfrm>
            <a:off x="844620" y="2249487"/>
            <a:ext cx="2862444" cy="3957302"/>
          </a:xfrm>
        </p:spPr>
        <p:txBody>
          <a:bodyPr>
            <a:normAutofit/>
          </a:bodyPr>
          <a:lstStyle/>
          <a:p>
            <a:pPr marL="0" indent="0" algn="ctr">
              <a:buNone/>
            </a:pPr>
            <a:r>
              <a:rPr lang="en-US" sz="1700" dirty="0">
                <a:solidFill>
                  <a:srgbClr val="FFFFFF"/>
                </a:solidFill>
              </a:rPr>
              <a:t>Level 1 Diagram</a:t>
            </a:r>
          </a:p>
          <a:p>
            <a:pPr marL="0" indent="0">
              <a:buNone/>
            </a:pPr>
            <a:r>
              <a:rPr lang="en-US" sz="1700" dirty="0">
                <a:solidFill>
                  <a:srgbClr val="FFFFFF"/>
                </a:solidFill>
              </a:rPr>
              <a:t>At the highest level, we have two machines that are connected to the internet and have intermediate nodes between them.</a:t>
            </a:r>
          </a:p>
        </p:txBody>
      </p:sp>
      <p:grpSp>
        <p:nvGrpSpPr>
          <p:cNvPr id="111" name="Group 11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1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37CD7177-15B4-4BDC-9CDD-44C48AB99328}"/>
              </a:ext>
            </a:extLst>
          </p:cNvPr>
          <p:cNvPicPr>
            <a:picLocks noChangeAspect="1"/>
          </p:cNvPicPr>
          <p:nvPr/>
        </p:nvPicPr>
        <p:blipFill>
          <a:blip r:embed="rId3"/>
          <a:stretch>
            <a:fillRect/>
          </a:stretch>
        </p:blipFill>
        <p:spPr>
          <a:xfrm>
            <a:off x="5843700" y="8686"/>
            <a:ext cx="4591217" cy="6852566"/>
          </a:xfrm>
          <a:prstGeom prst="rect">
            <a:avLst/>
          </a:prstGeom>
        </p:spPr>
      </p:pic>
      <p:sp>
        <p:nvSpPr>
          <p:cNvPr id="4" name="Rectangle 3">
            <a:extLst>
              <a:ext uri="{FF2B5EF4-FFF2-40B4-BE49-F238E27FC236}">
                <a16:creationId xmlns:a16="http://schemas.microsoft.com/office/drawing/2014/main" id="{92D2D528-40A3-4014-B03E-125CB2BA6E9C}"/>
              </a:ext>
            </a:extLst>
          </p:cNvPr>
          <p:cNvSpPr/>
          <p:nvPr/>
        </p:nvSpPr>
        <p:spPr>
          <a:xfrm>
            <a:off x="5971606" y="1429305"/>
            <a:ext cx="3376579" cy="369332"/>
          </a:xfrm>
          <a:prstGeom prst="rect">
            <a:avLst/>
          </a:prstGeom>
        </p:spPr>
        <p:txBody>
          <a:bodyPr wrap="square">
            <a:spAutoFit/>
          </a:bodyPr>
          <a:lstStyle/>
          <a:p>
            <a:pPr>
              <a:spcAft>
                <a:spcPts val="600"/>
              </a:spcAft>
            </a:pPr>
            <a:r>
              <a:rPr lang="en-US"/>
              <a:t> </a:t>
            </a:r>
          </a:p>
        </p:txBody>
      </p:sp>
    </p:spTree>
    <p:extLst>
      <p:ext uri="{BB962C8B-B14F-4D97-AF65-F5344CB8AC3E}">
        <p14:creationId xmlns:p14="http://schemas.microsoft.com/office/powerpoint/2010/main" val="27835871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86DFAE-DD02-41D0-B8CA-9C249DCBFA04}"/>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Architectural Overview</a:t>
            </a:r>
          </a:p>
        </p:txBody>
      </p:sp>
      <p:sp>
        <p:nvSpPr>
          <p:cNvPr id="3" name="Content Placeholder 2">
            <a:extLst>
              <a:ext uri="{FF2B5EF4-FFF2-40B4-BE49-F238E27FC236}">
                <a16:creationId xmlns:a16="http://schemas.microsoft.com/office/drawing/2014/main" id="{97FD25FF-5019-4FA1-BC7B-78E1EC364430}"/>
              </a:ext>
            </a:extLst>
          </p:cNvPr>
          <p:cNvSpPr>
            <a:spLocks noGrp="1"/>
          </p:cNvSpPr>
          <p:nvPr>
            <p:ph idx="1"/>
          </p:nvPr>
        </p:nvSpPr>
        <p:spPr>
          <a:xfrm>
            <a:off x="844620" y="2249487"/>
            <a:ext cx="2862444" cy="3957302"/>
          </a:xfrm>
        </p:spPr>
        <p:txBody>
          <a:bodyPr>
            <a:normAutofit/>
          </a:bodyPr>
          <a:lstStyle/>
          <a:p>
            <a:pPr marL="0" indent="0" algn="ctr">
              <a:buNone/>
            </a:pPr>
            <a:r>
              <a:rPr lang="en-US" sz="1400" dirty="0">
                <a:solidFill>
                  <a:srgbClr val="FFFFFF"/>
                </a:solidFill>
              </a:rPr>
              <a:t>Level 2 Diagram</a:t>
            </a:r>
          </a:p>
          <a:p>
            <a:pPr marL="0" indent="0">
              <a:buNone/>
            </a:pPr>
            <a:r>
              <a:rPr lang="en-US" sz="1400" dirty="0">
                <a:solidFill>
                  <a:srgbClr val="FFFFFF"/>
                </a:solidFill>
              </a:rPr>
              <a:t>If we dive one level deeper, we see that the stream splitting application actually runs on the host machine that lives inside the network and communicates with the host machine outside the LAN.</a:t>
            </a:r>
          </a:p>
          <a:p>
            <a:endParaRPr lang="en-US"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BF213FBF-0596-4387-8788-5436F304EE9A}"/>
              </a:ext>
            </a:extLst>
          </p:cNvPr>
          <p:cNvPicPr>
            <a:picLocks noChangeAspect="1"/>
          </p:cNvPicPr>
          <p:nvPr/>
        </p:nvPicPr>
        <p:blipFill>
          <a:blip r:embed="rId3"/>
          <a:stretch>
            <a:fillRect/>
          </a:stretch>
        </p:blipFill>
        <p:spPr>
          <a:xfrm>
            <a:off x="4077002" y="1698841"/>
            <a:ext cx="8288188" cy="3460318"/>
          </a:xfrm>
          <a:prstGeom prst="rect">
            <a:avLst/>
          </a:prstGeom>
        </p:spPr>
      </p:pic>
    </p:spTree>
    <p:extLst>
      <p:ext uri="{BB962C8B-B14F-4D97-AF65-F5344CB8AC3E}">
        <p14:creationId xmlns:p14="http://schemas.microsoft.com/office/powerpoint/2010/main" val="395049263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10</TotalTime>
  <Words>742</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Circuit</vt:lpstr>
      <vt:lpstr>Stream Splitting for moving target defense</vt:lpstr>
      <vt:lpstr>Overview</vt:lpstr>
      <vt:lpstr>Project Synopsis</vt:lpstr>
      <vt:lpstr>Objectives</vt:lpstr>
      <vt:lpstr>Methodology</vt:lpstr>
      <vt:lpstr>scope</vt:lpstr>
      <vt:lpstr>Scope cont.</vt:lpstr>
      <vt:lpstr>Architectural overview</vt:lpstr>
      <vt:lpstr>Architectural Overview</vt:lpstr>
      <vt:lpstr>Architectural overview</vt:lpstr>
      <vt:lpstr>Architectural overview</vt:lpstr>
      <vt:lpstr>Outcomes </vt:lpstr>
      <vt:lpstr>Outcomes cont.</vt:lpstr>
      <vt:lpstr>Outcomes Cont.</vt:lpstr>
      <vt:lpstr>Outcomes cont.</vt:lpstr>
      <vt:lpstr>Demo</vt:lpstr>
      <vt:lpstr>PowerPoint Presentation</vt:lpstr>
      <vt:lpstr>Possible future developments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Splitting for moving target defense</dc:title>
  <dc:creator>Ben Baltzer</dc:creator>
  <cp:lastModifiedBy>Ben Baltzer</cp:lastModifiedBy>
  <cp:revision>2</cp:revision>
  <dcterms:created xsi:type="dcterms:W3CDTF">2019-05-02T05:09:20Z</dcterms:created>
  <dcterms:modified xsi:type="dcterms:W3CDTF">2019-05-02T05:19:28Z</dcterms:modified>
</cp:coreProperties>
</file>