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87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66" r:id="rId7"/>
    <p:sldId id="265" r:id="rId8"/>
    <p:sldId id="267" r:id="rId9"/>
    <p:sldId id="269" r:id="rId10"/>
    <p:sldId id="270" r:id="rId11"/>
    <p:sldId id="288" r:id="rId12"/>
    <p:sldId id="294" r:id="rId13"/>
    <p:sldId id="287" r:id="rId14"/>
    <p:sldId id="268" r:id="rId15"/>
    <p:sldId id="291" r:id="rId16"/>
    <p:sldId id="290" r:id="rId17"/>
    <p:sldId id="277" r:id="rId18"/>
    <p:sldId id="279" r:id="rId19"/>
    <p:sldId id="292" r:id="rId20"/>
    <p:sldId id="29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213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2F8B-AC10-4368-9490-4CA2962EEFF8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639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CAD8-5F4E-4E51-80A5-7A9A245F6C8A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87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30180-42E3-4E4A-90AB-A5DD89734BED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390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36A9-70A3-40AD-94CA-48E13FF97731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684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854A-4961-4382-BE46-8CC4C44D518E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060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EB3F-2681-4432-B5C9-1AD8C9810E97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555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F6E0F-867B-4980-8AFE-704E9AEA086D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4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31A6-ADA3-4293-BFA4-E1F99E1C53B2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862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8D98B-304B-4FEC-832D-5D31E23D497E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16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AC65-E081-4891-9932-B93E17ACF630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829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AEC90-9B26-40A6-B614-B4CDFA473FF5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25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B35B0-6848-4104-8AAF-9E812F9FB33E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693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sql/sql_intro.as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608" y="1203716"/>
            <a:ext cx="11573813" cy="1797073"/>
          </a:xfrm>
        </p:spPr>
        <p:txBody>
          <a:bodyPr>
            <a:normAutofit/>
          </a:bodyPr>
          <a:lstStyle/>
          <a:p>
            <a:r>
              <a:rPr lang="en-US" sz="4400" dirty="0" smtClean="0">
                <a:ln>
                  <a:solidFill>
                    <a:schemeClr val="tx1"/>
                  </a:solidFill>
                </a:ln>
                <a:latin typeface="Rockwell" panose="02060603020205020403" pitchFamily="18" charset="0"/>
              </a:rPr>
              <a:t>&lt;CSE 4126&gt;</a:t>
            </a:r>
            <a:r>
              <a:rPr lang="en-US" sz="4400" dirty="0">
                <a:ln>
                  <a:solidFill>
                    <a:schemeClr val="tx1"/>
                  </a:solidFill>
                </a:ln>
                <a:latin typeface="Rockwell" panose="02060603020205020403" pitchFamily="18" charset="0"/>
              </a:rPr>
              <a:t/>
            </a:r>
            <a:br>
              <a:rPr lang="en-US" sz="4400" dirty="0">
                <a:ln>
                  <a:solidFill>
                    <a:schemeClr val="tx1"/>
                  </a:solidFill>
                </a:ln>
                <a:latin typeface="Rockwell" panose="02060603020205020403" pitchFamily="18" charset="0"/>
              </a:rPr>
            </a:br>
            <a:r>
              <a:rPr lang="en-US" sz="4400" dirty="0" smtClean="0">
                <a:ln>
                  <a:solidFill>
                    <a:schemeClr val="tx1"/>
                  </a:solidFill>
                </a:ln>
                <a:latin typeface="Rockwell" panose="02060603020205020403" pitchFamily="18" charset="0"/>
              </a:rPr>
              <a:t>&lt;Distributed Database Systems Lab&gt;</a:t>
            </a:r>
            <a:endParaRPr lang="en-US" sz="4400" dirty="0">
              <a:ln>
                <a:solidFill>
                  <a:schemeClr val="tx1"/>
                </a:solidFill>
              </a:ln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6018" y="3924009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ln>
                  <a:solidFill>
                    <a:schemeClr val="tx1"/>
                  </a:solidFill>
                </a:ln>
                <a:latin typeface="Rod" panose="02030509050101010101" pitchFamily="49" charset="-79"/>
                <a:ea typeface="Tahoma" panose="020B0604030504040204" pitchFamily="34" charset="0"/>
                <a:cs typeface="Rod" panose="02030509050101010101" pitchFamily="49" charset="-79"/>
              </a:rPr>
              <a:t>G. M. Shahariar</a:t>
            </a:r>
            <a:endParaRPr lang="en-US" sz="2400" dirty="0">
              <a:ln>
                <a:solidFill>
                  <a:schemeClr val="tx1"/>
                </a:solidFill>
              </a:ln>
              <a:latin typeface="Rod" panose="02030509050101010101" pitchFamily="49" charset="-79"/>
              <a:ea typeface="Tahoma" panose="020B0604030504040204" pitchFamily="34" charset="0"/>
              <a:cs typeface="Rod" panose="02030509050101010101" pitchFamily="49" charset="-79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xmlns="" id="{2E78725B-6E40-4D82-B375-7831D81C29EE}"/>
              </a:ext>
            </a:extLst>
          </p:cNvPr>
          <p:cNvSpPr txBox="1">
            <a:spLocks/>
          </p:cNvSpPr>
          <p:nvPr/>
        </p:nvSpPr>
        <p:spPr>
          <a:xfrm>
            <a:off x="1919354" y="4333987"/>
            <a:ext cx="879157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ln>
                  <a:solidFill>
                    <a:schemeClr val="tx1"/>
                  </a:solidFill>
                </a:ln>
                <a:latin typeface="Rod" panose="02030509050101010101" pitchFamily="49" charset="-79"/>
                <a:ea typeface="Tahoma" panose="020B0604030504040204" pitchFamily="34" charset="0"/>
                <a:cs typeface="Rod" panose="02030509050101010101" pitchFamily="49" charset="-79"/>
              </a:rPr>
              <a:t>&lt;Department of Computer Science &amp; engineering&gt;</a:t>
            </a:r>
          </a:p>
          <a:p>
            <a:pPr algn="ctr"/>
            <a:r>
              <a:rPr lang="en-US" sz="2400" dirty="0" smtClean="0">
                <a:ln>
                  <a:solidFill>
                    <a:schemeClr val="tx1"/>
                  </a:solidFill>
                </a:ln>
                <a:latin typeface="Rod" panose="02030509050101010101" pitchFamily="49" charset="-79"/>
                <a:ea typeface="Tahoma" panose="020B0604030504040204" pitchFamily="34" charset="0"/>
                <a:cs typeface="Rod" panose="02030509050101010101" pitchFamily="49" charset="-79"/>
              </a:rPr>
              <a:t>&lt;Ahsanullah University of Science &amp; Technology&gt;</a:t>
            </a:r>
            <a:endParaRPr lang="en-US" sz="2400" dirty="0">
              <a:ln>
                <a:solidFill>
                  <a:schemeClr val="tx1"/>
                </a:solidFill>
              </a:ln>
              <a:latin typeface="Rod" panose="02030509050101010101" pitchFamily="49" charset="-79"/>
              <a:ea typeface="Tahoma" panose="020B0604030504040204" pitchFamily="34" charset="0"/>
              <a:cs typeface="Rod" panose="02030509050101010101" pitchFamily="49" charset="-79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4000" dirty="0">
              <a:latin typeface="+mj-lt"/>
              <a:cs typeface="Times New Roman" pitchFamily="18" charset="0"/>
            </a:endParaRPr>
          </a:p>
          <a:p>
            <a:pPr algn="ctr">
              <a:buNone/>
            </a:pPr>
            <a:r>
              <a:rPr lang="en-US" sz="4000" dirty="0" smtClean="0">
                <a:latin typeface="Rockwell" panose="02060603020205020403" pitchFamily="18" charset="0"/>
                <a:cs typeface="Times New Roman" pitchFamily="18" charset="0"/>
              </a:rPr>
              <a:t>Executing SQL Commands via </a:t>
            </a:r>
            <a:r>
              <a:rPr lang="en-US" sz="4000" dirty="0" smtClean="0">
                <a:latin typeface="Rockwell" panose="02060603020205020403" pitchFamily="18" charset="0"/>
                <a:cs typeface="Times New Roman" pitchFamily="18" charset="0"/>
              </a:rPr>
              <a:t>Script</a:t>
            </a:r>
            <a:r>
              <a:rPr lang="en-US" sz="4000" dirty="0">
                <a:latin typeface="Rockwell" panose="02060603020205020403" pitchFamily="18" charset="0"/>
                <a:cs typeface="Times New Roman" pitchFamily="18" charset="0"/>
              </a:rPr>
              <a:t/>
            </a:r>
            <a:br>
              <a:rPr lang="en-US" sz="4000" dirty="0">
                <a:latin typeface="Rockwell" panose="02060603020205020403" pitchFamily="18" charset="0"/>
                <a:cs typeface="Times New Roman" pitchFamily="18" charset="0"/>
              </a:rPr>
            </a:br>
            <a:endParaRPr lang="en-US" sz="4000" dirty="0" smtClean="0">
              <a:latin typeface="Rockwell" panose="02060603020205020403" pitchFamily="18" charset="0"/>
              <a:cs typeface="Times New Roman" pitchFamily="18" charset="0"/>
            </a:endParaRPr>
          </a:p>
          <a:p>
            <a:pPr marL="514350" indent="-514350" algn="ctr">
              <a:buAutoNum type="arabicPeriod"/>
            </a:pPr>
            <a:r>
              <a:rPr lang="en-US" dirty="0" smtClean="0">
                <a:latin typeface="Rockwell" panose="02060603020205020403" pitchFamily="18" charset="0"/>
                <a:cs typeface="Times New Roman" pitchFamily="18" charset="0"/>
              </a:rPr>
              <a:t>Go to SQLPLUS command prompt</a:t>
            </a:r>
          </a:p>
          <a:p>
            <a:pPr marL="514350" indent="-514350" algn="ctr">
              <a:buAutoNum type="arabicPeriod"/>
            </a:pPr>
            <a:r>
              <a:rPr lang="en-US" dirty="0" smtClean="0">
                <a:latin typeface="Rockwell" panose="02060603020205020403" pitchFamily="18" charset="0"/>
                <a:cs typeface="Times New Roman" pitchFamily="18" charset="0"/>
              </a:rPr>
              <a:t>Type according to the following rule –</a:t>
            </a:r>
            <a:br>
              <a:rPr lang="en-US" dirty="0" smtClean="0">
                <a:latin typeface="Rockwell" panose="02060603020205020403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@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Drivename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:/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Foldername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Foldername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/…../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myquery.sql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01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18951" y="631065"/>
            <a:ext cx="8680362" cy="4713668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 smtClean="0">
                <a:latin typeface="Rockwell" panose="02060603020205020403" pitchFamily="18" charset="0"/>
                <a:cs typeface="Times New Roman" pitchFamily="18" charset="0"/>
              </a:rPr>
              <a:t>				Understanding Commit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Changes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made to the database by INSERT, UPDATE and DELETE commands are temporary until explicitly committed. This is performed by the command.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ctr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commit;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84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8490"/>
            <a:ext cx="10515600" cy="537847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clear screen;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drop table money;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create table money(id number, name varchar2(20), taka number);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insert into money values(1,'A',100);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insert into money values(2,'B',110);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insert into money values(3,'C',120);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ommit;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513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Comments: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/* for multiple lines */</a:t>
            </a: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 for single line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97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24" y="218941"/>
            <a:ext cx="12093776" cy="6858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ctr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ctr">
              <a:buNone/>
            </a:pPr>
            <a:r>
              <a:rPr lang="en-US" b="1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Join:</a:t>
            </a:r>
          </a:p>
          <a:p>
            <a:pPr algn="ctr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@..../……/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join.sql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algn="ctr">
              <a:buNone/>
            </a:pPr>
            <a:endParaRPr lang="en-US" b="1" u="sng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buNone/>
            </a:pPr>
            <a:r>
              <a:rPr lang="en-US" b="1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Sub-query:</a:t>
            </a:r>
          </a:p>
          <a:p>
            <a:pPr algn="ctr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@..../……/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subquery.sql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en-US" b="1" u="sng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buNone/>
            </a:pPr>
            <a:endParaRPr lang="en-US" b="1" u="sng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buNone/>
            </a:pPr>
            <a:r>
              <a:rPr lang="en-US" b="1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Set:</a:t>
            </a:r>
          </a:p>
          <a:p>
            <a:pPr algn="ctr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@..../……/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set.sql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en-US" b="1" u="sng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57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u="sng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buNone/>
            </a:pPr>
            <a:r>
              <a:rPr lang="en-US" sz="4000" dirty="0" smtClean="0"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View</a:t>
            </a:r>
            <a:endParaRPr lang="en-US" sz="4000" dirty="0">
              <a:latin typeface="Rockwell" panose="020606030202050204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None/>
            </a:pPr>
            <a:endParaRPr lang="en-US" u="sng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SQL, a view is a virtual table based on the result-set of an SQL statement. A view contains rows and columns,  just  like  a  real  table.  The  fields  in  a  view  are  fields  from  one  or  more  real  tables  in  the database. You can add SQL functions, WHERE, and JOIN statements to a view and present the data as if the data were coming from one single table.</a:t>
            </a:r>
          </a:p>
          <a:p>
            <a:pPr algn="just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@..../……/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view.sql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@..../……/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view2.sql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6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9245"/>
            <a:ext cx="10515600" cy="577771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 definitely should revise other SQL commands, such as –</a:t>
            </a:r>
            <a:br>
              <a:rPr lang="en-US" dirty="0"/>
            </a:br>
            <a:r>
              <a:rPr lang="en-US" dirty="0" smtClean="0"/>
              <a:t>	1. alter</a:t>
            </a:r>
            <a:br>
              <a:rPr lang="en-US" dirty="0" smtClean="0"/>
            </a:br>
            <a:r>
              <a:rPr lang="en-US" dirty="0" smtClean="0"/>
              <a:t>	2. aggregate functions, scalar functions</a:t>
            </a:r>
            <a:br>
              <a:rPr lang="en-US" dirty="0" smtClean="0"/>
            </a:br>
            <a:r>
              <a:rPr lang="en-US" dirty="0" smtClean="0"/>
              <a:t>	3. having</a:t>
            </a:r>
            <a:br>
              <a:rPr lang="en-US" dirty="0" smtClean="0"/>
            </a:br>
            <a:r>
              <a:rPr lang="en-US" dirty="0" smtClean="0"/>
              <a:t>	4. group by</a:t>
            </a:r>
            <a:br>
              <a:rPr lang="en-US" dirty="0" smtClean="0"/>
            </a:br>
            <a:r>
              <a:rPr lang="en-US" dirty="0" smtClean="0"/>
              <a:t>	5. like</a:t>
            </a:r>
            <a:br>
              <a:rPr lang="en-US" dirty="0" smtClean="0"/>
            </a:br>
            <a:r>
              <a:rPr lang="en-US" dirty="0" smtClean="0"/>
              <a:t>	6. exists, not exists</a:t>
            </a:r>
            <a:br>
              <a:rPr lang="en-US" dirty="0" smtClean="0"/>
            </a:br>
            <a:r>
              <a:rPr lang="en-US" dirty="0" smtClean="0"/>
              <a:t>	7. check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Some other topics must be revised, such as – different data types, alias etc. A very good reference </a:t>
            </a:r>
            <a:r>
              <a:rPr lang="en-US" dirty="0" smtClean="0"/>
              <a:t>to brush </a:t>
            </a:r>
            <a:r>
              <a:rPr lang="en-US" dirty="0"/>
              <a:t>up your SQL skill is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www.w3schools.com/sql/sql_intro.asp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437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744" y="2846231"/>
            <a:ext cx="10515600" cy="74697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b="1" dirty="0" smtClean="0"/>
              <a:t>OFFLINE 01</a:t>
            </a:r>
            <a:endParaRPr lang="en-US" sz="4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940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058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Rockwell" panose="02060603020205020403" pitchFamily="18" charset="0"/>
              </a:rPr>
              <a:t>Today’s Objectives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75059" y="1478570"/>
            <a:ext cx="11216941" cy="4605448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q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q"/>
            </a:pPr>
            <a:r>
              <a:rPr lang="en-US" sz="2800" dirty="0" smtClean="0">
                <a:latin typeface="Rockwell" panose="02060603020205020403" pitchFamily="18" charset="0"/>
                <a:cs typeface="Times New Roman" pitchFamily="18" charset="0"/>
              </a:rPr>
              <a:t>  Software Installation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Rockwell" panose="02060603020205020403" pitchFamily="18" charset="0"/>
                <a:cs typeface="Times New Roman" pitchFamily="18" charset="0"/>
              </a:rPr>
              <a:t>  Execute </a:t>
            </a:r>
            <a:r>
              <a:rPr lang="en-US" dirty="0">
                <a:latin typeface="Rockwell" panose="02060603020205020403" pitchFamily="18" charset="0"/>
                <a:cs typeface="Times New Roman" pitchFamily="18" charset="0"/>
              </a:rPr>
              <a:t>SQL commands via </a:t>
            </a:r>
            <a:r>
              <a:rPr lang="en-US" dirty="0" smtClean="0">
                <a:latin typeface="Rockwell" panose="02060603020205020403" pitchFamily="18" charset="0"/>
                <a:cs typeface="Times New Roman" pitchFamily="18" charset="0"/>
              </a:rPr>
              <a:t>scripts</a:t>
            </a:r>
            <a:endParaRPr lang="en-US" sz="2800" dirty="0" smtClean="0">
              <a:latin typeface="Rockwell" panose="02060603020205020403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q"/>
            </a:pPr>
            <a:r>
              <a:rPr lang="en-US" sz="2800" dirty="0" smtClean="0">
                <a:latin typeface="Rockwell" panose="02060603020205020403" pitchFamily="18" charset="0"/>
                <a:cs typeface="Times New Roman" pitchFamily="18" charset="0"/>
              </a:rPr>
              <a:t>  Work on SQL*PLUS</a:t>
            </a:r>
          </a:p>
          <a:p>
            <a:pPr lvl="0">
              <a:buFont typeface="Wingdings" pitchFamily="2" charset="2"/>
              <a:buChar char="q"/>
            </a:pPr>
            <a:r>
              <a:rPr lang="en-US" sz="2800" dirty="0" smtClean="0">
                <a:latin typeface="Rockwell" panose="02060603020205020403" pitchFamily="18" charset="0"/>
                <a:cs typeface="Times New Roman" pitchFamily="18" charset="0"/>
              </a:rPr>
              <a:t>  Work with basic </a:t>
            </a:r>
            <a:r>
              <a:rPr lang="en-US" sz="2800" dirty="0" smtClean="0">
                <a:latin typeface="Rockwell" panose="02060603020205020403" pitchFamily="18" charset="0"/>
                <a:cs typeface="Times New Roman" pitchFamily="18" charset="0"/>
              </a:rPr>
              <a:t>SQL commands </a:t>
            </a:r>
            <a:endParaRPr lang="en-US" sz="2800" dirty="0" smtClean="0">
              <a:latin typeface="Rockwell" panose="02060603020205020403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55" y="39540"/>
            <a:ext cx="9905998" cy="1478570"/>
          </a:xfrm>
        </p:spPr>
        <p:txBody>
          <a:bodyPr/>
          <a:lstStyle/>
          <a:p>
            <a:pPr algn="ctr"/>
            <a:r>
              <a:rPr lang="en-US" dirty="0" smtClean="0">
                <a:latin typeface="Rockwell" panose="02060603020205020403" pitchFamily="18" charset="0"/>
              </a:rPr>
              <a:t>Software Installation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286" y="2638000"/>
            <a:ext cx="12030714" cy="40590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– Oracle 10g, SQL*PLUS</a:t>
            </a:r>
            <a:b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3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Installation – Follow “Installation Procedure.pdf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</a:t>
            </a:r>
            <a:endParaRPr lang="en-US" sz="3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77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943" y="142000"/>
            <a:ext cx="9905998" cy="1478570"/>
          </a:xfrm>
        </p:spPr>
        <p:txBody>
          <a:bodyPr/>
          <a:lstStyle/>
          <a:p>
            <a:pPr algn="ctr"/>
            <a:r>
              <a:rPr lang="en-US" dirty="0" smtClean="0">
                <a:latin typeface="Rockwell" panose="02060603020205020403" pitchFamily="18" charset="0"/>
              </a:rPr>
              <a:t>Getting Started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943" y="2236608"/>
            <a:ext cx="11719775" cy="3541714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:\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oraclexe\app\oracle\product\10.2.0\server\BIN</a:t>
            </a:r>
            <a:br>
              <a:rPr lang="en-US" sz="3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Find – “sqlplus.exe”</a:t>
            </a:r>
            <a:br>
              <a:rPr lang="en-US" sz="3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Run it.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80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850" y="476518"/>
            <a:ext cx="11502416" cy="6027313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23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259" y="83395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 smtClean="0"/>
              <a:t>  Type:  </a:t>
            </a:r>
            <a:endParaRPr lang="en-US" sz="6600" dirty="0" smtClean="0"/>
          </a:p>
          <a:p>
            <a:pPr marL="0" indent="0" algn="ctr">
              <a:buNone/>
            </a:pPr>
            <a:r>
              <a:rPr lang="en-US" sz="6600" dirty="0" smtClean="0"/>
              <a:t>select </a:t>
            </a:r>
            <a:r>
              <a:rPr lang="en-US" sz="6600" dirty="0"/>
              <a:t>* from dual</a:t>
            </a:r>
            <a:r>
              <a:rPr lang="en-US" sz="6600" dirty="0" smtClean="0"/>
              <a:t>;</a:t>
            </a:r>
          </a:p>
          <a:p>
            <a:pPr marL="0" indent="0">
              <a:buNone/>
            </a:pPr>
            <a:endParaRPr lang="en-US" sz="6600" dirty="0"/>
          </a:p>
          <a:p>
            <a:pPr marL="0" indent="0" algn="ctr">
              <a:buNone/>
            </a:pPr>
            <a:r>
              <a:rPr lang="en-US" sz="4400" dirty="0" smtClean="0"/>
              <a:t>Just to be sure everything okay </a:t>
            </a:r>
            <a:endParaRPr lang="en-US" sz="4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25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832" y="0"/>
            <a:ext cx="9905998" cy="1478570"/>
          </a:xfrm>
        </p:spPr>
        <p:txBody>
          <a:bodyPr/>
          <a:lstStyle/>
          <a:p>
            <a:r>
              <a:rPr lang="en-US" dirty="0" smtClean="0">
                <a:latin typeface="Rockwell" panose="02060603020205020403" pitchFamily="18" charset="0"/>
              </a:rPr>
              <a:t>Revising Basic SQL Commands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8832" y="1322208"/>
            <a:ext cx="11582914" cy="5374806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DDL (Data Definition Language) :</a:t>
            </a:r>
          </a:p>
          <a:p>
            <a:pPr lvl="3">
              <a:buFont typeface="Wingdings" pitchFamily="2" charset="2"/>
              <a:buChar char="q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CREATE </a:t>
            </a:r>
          </a:p>
          <a:p>
            <a:pPr lvl="3">
              <a:buFont typeface="Wingdings" pitchFamily="2" charset="2"/>
              <a:buChar char="q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DROP </a:t>
            </a:r>
          </a:p>
          <a:p>
            <a:pPr lvl="3">
              <a:buFont typeface="Wingdings" pitchFamily="2" charset="2"/>
              <a:buChar char="q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ALTER</a:t>
            </a:r>
          </a:p>
          <a:p>
            <a:pPr lvl="3">
              <a:buFont typeface="Wingdings" pitchFamily="2" charset="2"/>
              <a:buChar char="q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TRUNCATE</a:t>
            </a:r>
          </a:p>
          <a:p>
            <a:pPr lvl="3">
              <a:buFont typeface="Wingdings" pitchFamily="2" charset="2"/>
              <a:buChar char="q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COMMENT</a:t>
            </a:r>
          </a:p>
          <a:p>
            <a:pPr lvl="3">
              <a:buFont typeface="Wingdings" pitchFamily="2" charset="2"/>
              <a:buChar char="q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RENAME </a:t>
            </a:r>
          </a:p>
          <a:p>
            <a:pPr lvl="3">
              <a:buFont typeface="Wingdings" pitchFamily="2" charset="2"/>
              <a:buChar char="q"/>
            </a:pP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DML (Data Manipulation Language) :</a:t>
            </a:r>
          </a:p>
          <a:p>
            <a:pPr lvl="3">
              <a:buFont typeface="Wingdings" pitchFamily="2" charset="2"/>
              <a:buChar char="q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SELECT </a:t>
            </a:r>
          </a:p>
          <a:p>
            <a:pPr lvl="3">
              <a:buFont typeface="Wingdings" pitchFamily="2" charset="2"/>
              <a:buChar char="q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INSERT </a:t>
            </a:r>
          </a:p>
          <a:p>
            <a:pPr lvl="3">
              <a:buFont typeface="Wingdings" pitchFamily="2" charset="2"/>
              <a:buChar char="q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UPDATE</a:t>
            </a:r>
          </a:p>
          <a:p>
            <a:pPr lvl="3">
              <a:buFont typeface="Wingdings" pitchFamily="2" charset="2"/>
              <a:buChar char="q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DELETE</a:t>
            </a:r>
          </a:p>
          <a:p>
            <a:pPr>
              <a:buFont typeface="Wingdings" pitchFamily="2" charset="2"/>
              <a:buChar char="Ø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0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Rockwell" panose="02060603020205020403" pitchFamily="18" charset="0"/>
                <a:cs typeface="Rod" panose="02030509050101010101" pitchFamily="49" charset="-79"/>
              </a:rPr>
              <a:t>Your Task - </a:t>
            </a:r>
            <a:endParaRPr lang="en-US" dirty="0">
              <a:latin typeface="Rockwell" panose="02060603020205020403" pitchFamily="18" charset="0"/>
              <a:cs typeface="Rod" panose="02030509050101010101" pitchFamily="49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738" y="1325563"/>
            <a:ext cx="12093262" cy="52555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Drop if there is a table named “money”</a:t>
            </a:r>
          </a:p>
          <a:p>
            <a:pPr marL="514350" indent="-514350">
              <a:buAutoNum type="arabicPeriod"/>
            </a:pPr>
            <a:r>
              <a:rPr lang="en-US" dirty="0" smtClean="0"/>
              <a:t>Create a table named “money” which has attributes/columns (id, name, taka)</a:t>
            </a:r>
          </a:p>
          <a:p>
            <a:pPr marL="514350" indent="-514350">
              <a:buAutoNum type="arabicPeriod"/>
            </a:pPr>
            <a:r>
              <a:rPr lang="en-US" dirty="0" smtClean="0"/>
              <a:t>Insert some rows into “money” table.</a:t>
            </a:r>
            <a:endParaRPr lang="en-US" dirty="0" smtClean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23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04" y="1"/>
            <a:ext cx="11912958" cy="650383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600" dirty="0" smtClean="0">
                <a:latin typeface="Rockwell" panose="02060603020205020403" pitchFamily="18" charset="0"/>
                <a:cs typeface="Times New Roman" pitchFamily="18" charset="0"/>
              </a:rPr>
              <a:t>				</a:t>
            </a:r>
          </a:p>
          <a:p>
            <a:pPr marL="0" indent="0">
              <a:buNone/>
            </a:pPr>
            <a:r>
              <a:rPr lang="en-US" sz="3600" dirty="0">
                <a:latin typeface="Rockwell" panose="02060603020205020403" pitchFamily="18" charset="0"/>
                <a:cs typeface="Times New Roman" pitchFamily="18" charset="0"/>
              </a:rPr>
              <a:t>	</a:t>
            </a:r>
            <a:r>
              <a:rPr lang="en-US" sz="3600" dirty="0" smtClean="0">
                <a:latin typeface="Rockwell" panose="02060603020205020403" pitchFamily="18" charset="0"/>
                <a:cs typeface="Times New Roman" pitchFamily="18" charset="0"/>
              </a:rPr>
              <a:t>			SQL </a:t>
            </a:r>
            <a:r>
              <a:rPr lang="en-US" sz="3600" dirty="0">
                <a:latin typeface="Rockwell" panose="02060603020205020403" pitchFamily="18" charset="0"/>
                <a:cs typeface="Times New Roman" pitchFamily="18" charset="0"/>
              </a:rPr>
              <a:t>Commands via </a:t>
            </a:r>
            <a:r>
              <a:rPr lang="en-US" sz="3600" dirty="0" smtClean="0">
                <a:latin typeface="Rockwell" panose="02060603020205020403" pitchFamily="18" charset="0"/>
                <a:cs typeface="Times New Roman" pitchFamily="18" charset="0"/>
              </a:rPr>
              <a:t>Script</a:t>
            </a:r>
            <a:endParaRPr lang="en-US" sz="3600" dirty="0" smtClean="0"/>
          </a:p>
          <a:p>
            <a:pPr marL="0" indent="0">
              <a:buNone/>
            </a:pPr>
            <a:endParaRPr lang="en-US" sz="3600" dirty="0" smtClean="0"/>
          </a:p>
          <a:p>
            <a:r>
              <a:rPr lang="en-US" sz="3600" dirty="0" smtClean="0"/>
              <a:t>Open Notepad++</a:t>
            </a:r>
          </a:p>
          <a:p>
            <a:r>
              <a:rPr lang="en-US" sz="3600" dirty="0" smtClean="0"/>
              <a:t>Create </a:t>
            </a:r>
            <a:r>
              <a:rPr lang="en-US" sz="3600" dirty="0"/>
              <a:t>a new file and save it as “</a:t>
            </a:r>
            <a:r>
              <a:rPr lang="en-US" sz="3600" dirty="0" err="1"/>
              <a:t>myquery.sql</a:t>
            </a:r>
            <a:r>
              <a:rPr lang="en-US" sz="3600" dirty="0"/>
              <a:t>”</a:t>
            </a:r>
          </a:p>
          <a:p>
            <a:pPr marL="0" indent="0">
              <a:buNone/>
            </a:pPr>
            <a:endParaRPr lang="en-US" sz="3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clear </a:t>
            </a:r>
            <a:r>
              <a:rPr lang="en-US" sz="3600" dirty="0">
                <a:solidFill>
                  <a:srgbClr val="FF0000"/>
                </a:solidFill>
              </a:rPr>
              <a:t>screen;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drop table money;</a:t>
            </a:r>
          </a:p>
          <a:p>
            <a:pPr marL="0" indent="0">
              <a:buNone/>
            </a:pPr>
            <a:endParaRPr lang="en-US" sz="3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create table money(id number, name varchar2(20), taka number);</a:t>
            </a:r>
          </a:p>
          <a:p>
            <a:pPr marL="0" indent="0">
              <a:buNone/>
            </a:pPr>
            <a:endParaRPr lang="en-US" sz="3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insert into money values(1,'A',100);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insert into money values(2,'B',110);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insert into money values(3,'C',120);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670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16c05727-aa75-4e4a-9b5f-8a80a1165891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71af3243-3dd4-4a8d-8c0d-dd76da1f02a5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295</Words>
  <Application>Microsoft Office PowerPoint</Application>
  <PresentationFormat>Widescreen</PresentationFormat>
  <Paragraphs>116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Rockwell</vt:lpstr>
      <vt:lpstr>Rod</vt:lpstr>
      <vt:lpstr>Tahoma</vt:lpstr>
      <vt:lpstr>Times New Roman</vt:lpstr>
      <vt:lpstr>Wingdings</vt:lpstr>
      <vt:lpstr>Office Theme</vt:lpstr>
      <vt:lpstr>&lt;CSE 4126&gt; &lt;Distributed Database Systems Lab&gt;</vt:lpstr>
      <vt:lpstr>Today’s Objectives</vt:lpstr>
      <vt:lpstr>Software Installation</vt:lpstr>
      <vt:lpstr>Getting Started</vt:lpstr>
      <vt:lpstr>PowerPoint Presentation</vt:lpstr>
      <vt:lpstr>PowerPoint Presentation</vt:lpstr>
      <vt:lpstr>Revising Basic SQL Commands</vt:lpstr>
      <vt:lpstr>Your Task -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2019-07-01T16:00:12Z</dcterms:created>
  <dcterms:modified xsi:type="dcterms:W3CDTF">2020-12-14T19:08:11Z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