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Munka1!$A$2:$A$7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100</c:v>
                </c:pt>
              </c:numCache>
            </c:numRef>
          </c:cat>
          <c:val>
            <c:numRef>
              <c:f>Munka1!$B$2:$B$7</c:f>
              <c:numCache>
                <c:formatCode>General</c:formatCode>
                <c:ptCount val="6"/>
                <c:pt idx="0">
                  <c:v>5.1455000000000001E-2</c:v>
                </c:pt>
                <c:pt idx="1">
                  <c:v>6.2739000000000003E-2</c:v>
                </c:pt>
                <c:pt idx="2">
                  <c:v>7.0297999999999999E-2</c:v>
                </c:pt>
                <c:pt idx="3">
                  <c:v>7.1285000000000001E-2</c:v>
                </c:pt>
                <c:pt idx="4">
                  <c:v>7.4146000000000004E-2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C1-4105-9C15-A764C71C8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6186048"/>
        <c:axId val="2086186464"/>
      </c:lineChart>
      <c:catAx>
        <c:axId val="208618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dirty="0"/>
                  <a:t>Felbontás</a:t>
                </a:r>
                <a:endParaRPr lang="en-GB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86464"/>
        <c:crosses val="autoZero"/>
        <c:auto val="1"/>
        <c:lblAlgn val="ctr"/>
        <c:lblOffset val="100"/>
        <c:noMultiLvlLbl val="0"/>
      </c:catAx>
      <c:valAx>
        <c:axId val="2086186464"/>
        <c:scaling>
          <c:orientation val="minMax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dirty="0" err="1"/>
                  <a:t>Contrast</a:t>
                </a:r>
                <a:r>
                  <a:rPr lang="hu-HU" sz="2000" dirty="0"/>
                  <a:t>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18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CPU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Munka1!$A$2:$A$7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100</c:v>
                </c:pt>
                <c:pt idx="5">
                  <c:v>600</c:v>
                </c:pt>
              </c:numCache>
            </c:numRef>
          </c:cat>
          <c:val>
            <c:numRef>
              <c:f>Munka1!$B$2:$B$7</c:f>
              <c:numCache>
                <c:formatCode>General</c:formatCode>
                <c:ptCount val="6"/>
                <c:pt idx="0">
                  <c:v>0.7</c:v>
                </c:pt>
                <c:pt idx="1">
                  <c:v>2.9</c:v>
                </c:pt>
                <c:pt idx="2">
                  <c:v>6.6</c:v>
                </c:pt>
                <c:pt idx="3">
                  <c:v>19</c:v>
                </c:pt>
                <c:pt idx="4">
                  <c:v>81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B0-459A-9C25-C489152826FD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CUDA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Munka1!$A$2:$A$7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50</c:v>
                </c:pt>
                <c:pt idx="4">
                  <c:v>100</c:v>
                </c:pt>
                <c:pt idx="5">
                  <c:v>600</c:v>
                </c:pt>
              </c:numCache>
            </c:numRef>
          </c:cat>
          <c:val>
            <c:numRef>
              <c:f>Munka1!$C$2:$C$7</c:f>
              <c:numCache>
                <c:formatCode>General</c:formatCode>
                <c:ptCount val="6"/>
                <c:pt idx="0">
                  <c:v>1.9</c:v>
                </c:pt>
                <c:pt idx="1">
                  <c:v>2.6</c:v>
                </c:pt>
                <c:pt idx="2">
                  <c:v>4.0999999999999996</c:v>
                </c:pt>
                <c:pt idx="3">
                  <c:v>9.5</c:v>
                </c:pt>
                <c:pt idx="4">
                  <c:v>35.5</c:v>
                </c:pt>
                <c:pt idx="5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B0-459A-9C25-C48915282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2929424"/>
        <c:axId val="2132927344"/>
      </c:lineChart>
      <c:catAx>
        <c:axId val="2132929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dirty="0"/>
                  <a:t>Felbontás</a:t>
                </a:r>
                <a:endParaRPr lang="en-GB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7344"/>
        <c:crosses val="autoZero"/>
        <c:auto val="1"/>
        <c:lblAlgn val="ctr"/>
        <c:lblOffset val="100"/>
        <c:noMultiLvlLbl val="0"/>
      </c:catAx>
      <c:valAx>
        <c:axId val="213292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u-HU" sz="2000" dirty="0"/>
                  <a:t>Futási idő (sec/iteráció)</a:t>
                </a:r>
                <a:endParaRPr lang="en-GB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05311-4063-46DF-AFD8-BF6D1CD50E9B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E223D-9647-488F-847A-7D98F3FF5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2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2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55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75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35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0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8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9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09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5980F0-C70E-4814-ABF6-857F4A34EE5F}" type="datetimeFigureOut">
              <a:rPr lang="en-GB" smtClean="0"/>
              <a:t>23/05/2022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D5D3F8-36F5-4C19-9221-D06EEB972EE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C3AE71-EA0E-4FA9-8996-3D76BB5C2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hu-HU" sz="6000" dirty="0"/>
              <a:t>Differenciális képszintézis</a:t>
            </a:r>
            <a:endParaRPr lang="en-GB" sz="6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E6A21D-9BB9-458F-8F17-BD20FECC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25741"/>
            <a:ext cx="10058400" cy="1143000"/>
          </a:xfrm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hu-HU" dirty="0"/>
              <a:t>Önálló laboratórium 2</a:t>
            </a:r>
          </a:p>
          <a:p>
            <a:pPr algn="ctr"/>
            <a:r>
              <a:rPr lang="hu-HU" dirty="0"/>
              <a:t>Ungvárszki Botond Gergő – QKWFF7</a:t>
            </a:r>
          </a:p>
          <a:p>
            <a:pPr algn="ctr"/>
            <a:r>
              <a:rPr lang="hu-HU" dirty="0"/>
              <a:t>Konzulens: Dr. </a:t>
            </a:r>
            <a:r>
              <a:rPr lang="hu-HU" dirty="0" err="1"/>
              <a:t>szirmay-Kalos</a:t>
            </a:r>
            <a:r>
              <a:rPr lang="hu-HU" dirty="0"/>
              <a:t> László</a:t>
            </a:r>
          </a:p>
        </p:txBody>
      </p:sp>
    </p:spTree>
    <p:extLst>
      <p:ext uri="{BB962C8B-B14F-4D97-AF65-F5344CB8AC3E}">
        <p14:creationId xmlns:p14="http://schemas.microsoft.com/office/powerpoint/2010/main" val="369664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4ADC-D710-4022-9E66-0FB6A5F4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Felbontás hatása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A4A551-8F10-44A3-8496-94BC31C29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845376"/>
              </p:ext>
            </p:extLst>
          </p:nvPr>
        </p:nvGraphicFramePr>
        <p:xfrm>
          <a:off x="2032000" y="1737360"/>
          <a:ext cx="8128000" cy="4400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096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C9CBE2-2F34-42AD-B254-082F406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CUDA párhuzamosítás</a:t>
            </a:r>
            <a:endParaRPr lang="en-GB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D46791D7-A9A7-4EA6-B036-7CA56B706039}"/>
              </a:ext>
            </a:extLst>
          </p:cNvPr>
          <p:cNvSpPr/>
          <p:nvPr/>
        </p:nvSpPr>
        <p:spPr>
          <a:xfrm>
            <a:off x="6426518" y="2457449"/>
            <a:ext cx="3622358" cy="90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Nagy felbontásra lassú</a:t>
            </a:r>
            <a:endParaRPr lang="en-GB" sz="2800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5A0BFFE5-9A66-46F4-AA4E-C5329FE84031}"/>
              </a:ext>
            </a:extLst>
          </p:cNvPr>
          <p:cNvSpPr/>
          <p:nvPr/>
        </p:nvSpPr>
        <p:spPr>
          <a:xfrm>
            <a:off x="1497330" y="2457449"/>
            <a:ext cx="3622358" cy="909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Pixel értékek számítása független</a:t>
            </a:r>
            <a:endParaRPr lang="en-GB" sz="2400" dirty="0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2CFDC563-3A74-4914-915E-A8AA3EC3C421}"/>
              </a:ext>
            </a:extLst>
          </p:cNvPr>
          <p:cNvSpPr/>
          <p:nvPr/>
        </p:nvSpPr>
        <p:spPr>
          <a:xfrm>
            <a:off x="4510088" y="4400551"/>
            <a:ext cx="2628900" cy="13525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dirty="0"/>
              <a:t>CUDA</a:t>
            </a:r>
            <a:endParaRPr lang="en-GB" sz="4400" dirty="0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91D8EB72-62B0-4F0C-BC72-45B8B31F0D61}"/>
              </a:ext>
            </a:extLst>
          </p:cNvPr>
          <p:cNvCxnSpPr/>
          <p:nvPr/>
        </p:nvCxnSpPr>
        <p:spPr>
          <a:xfrm>
            <a:off x="4191000" y="3571875"/>
            <a:ext cx="709613" cy="781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10FFA815-23C4-4869-A37C-F83D125955B5}"/>
              </a:ext>
            </a:extLst>
          </p:cNvPr>
          <p:cNvCxnSpPr>
            <a:cxnSpLocks/>
          </p:cNvCxnSpPr>
          <p:nvPr/>
        </p:nvCxnSpPr>
        <p:spPr>
          <a:xfrm flipH="1">
            <a:off x="6805613" y="3571875"/>
            <a:ext cx="709612" cy="8286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905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E9A274-4621-4F9A-8619-08CE36CA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u-HU" dirty="0"/>
              <a:t>Futási idő</a:t>
            </a:r>
            <a:endParaRPr lang="en-GB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DFA803-0AA1-455C-81AE-B6EA461CFF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125183"/>
              </p:ext>
            </p:extLst>
          </p:nvPr>
        </p:nvGraphicFramePr>
        <p:xfrm>
          <a:off x="2032000" y="1785464"/>
          <a:ext cx="8128000" cy="4352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765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0B239-0833-4015-A661-1A2A4CCA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Jövőbeli lehetőségek</a:t>
            </a:r>
            <a:endParaRPr lang="en-GB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1BE2DDE6-6CD4-435B-A289-72E07927E721}"/>
              </a:ext>
            </a:extLst>
          </p:cNvPr>
          <p:cNvSpPr/>
          <p:nvPr/>
        </p:nvSpPr>
        <p:spPr>
          <a:xfrm>
            <a:off x="1609725" y="1938337"/>
            <a:ext cx="36034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Sebesség növelés</a:t>
            </a:r>
            <a:endParaRPr lang="en-GB" sz="24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62B205F-C1DC-4490-8C07-F3AAD53EFB9C}"/>
              </a:ext>
            </a:extLst>
          </p:cNvPr>
          <p:cNvCxnSpPr>
            <a:cxnSpLocks/>
          </p:cNvCxnSpPr>
          <p:nvPr/>
        </p:nvCxnSpPr>
        <p:spPr>
          <a:xfrm>
            <a:off x="6202680" y="1938337"/>
            <a:ext cx="0" cy="4014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>
            <a:extLst>
              <a:ext uri="{FF2B5EF4-FFF2-40B4-BE49-F238E27FC236}">
                <a16:creationId xmlns:a16="http://schemas.microsoft.com/office/drawing/2014/main" id="{5A6CB74E-36E5-4943-8643-25188F1EED92}"/>
              </a:ext>
            </a:extLst>
          </p:cNvPr>
          <p:cNvSpPr/>
          <p:nvPr/>
        </p:nvSpPr>
        <p:spPr>
          <a:xfrm>
            <a:off x="1350231" y="3549802"/>
            <a:ext cx="4067738" cy="594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Algoritmus újragondolása</a:t>
            </a:r>
            <a:endParaRPr lang="en-GB" sz="28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E91D0F2-6A4E-4D9F-B9A5-84DFF4B38C44}"/>
              </a:ext>
            </a:extLst>
          </p:cNvPr>
          <p:cNvSpPr/>
          <p:nvPr/>
        </p:nvSpPr>
        <p:spPr>
          <a:xfrm>
            <a:off x="1350233" y="4332442"/>
            <a:ext cx="4067738" cy="594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CUDA optimalizálása</a:t>
            </a:r>
            <a:endParaRPr lang="en-GB" sz="2800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4DF4BF3-B4BD-445C-A22D-47F78E7E31C5}"/>
              </a:ext>
            </a:extLst>
          </p:cNvPr>
          <p:cNvSpPr/>
          <p:nvPr/>
        </p:nvSpPr>
        <p:spPr>
          <a:xfrm>
            <a:off x="7243762" y="1938337"/>
            <a:ext cx="36034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Maximum </a:t>
            </a:r>
            <a:r>
              <a:rPr lang="hu-HU" sz="2400" dirty="0" err="1"/>
              <a:t>Contrast</a:t>
            </a:r>
            <a:r>
              <a:rPr lang="hu-HU" sz="2400" dirty="0"/>
              <a:t> ratio elérése</a:t>
            </a:r>
            <a:endParaRPr lang="en-GB" sz="2400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79CFCCE-4A86-4A48-95CB-9402539D5450}"/>
              </a:ext>
            </a:extLst>
          </p:cNvPr>
          <p:cNvSpPr/>
          <p:nvPr/>
        </p:nvSpPr>
        <p:spPr>
          <a:xfrm>
            <a:off x="7022368" y="3549802"/>
            <a:ext cx="4067738" cy="594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Algoritmus finomítása</a:t>
            </a:r>
            <a:endParaRPr lang="en-GB" sz="2800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3A40715-A3FD-4383-8CBF-8B962F5B84F6}"/>
              </a:ext>
            </a:extLst>
          </p:cNvPr>
          <p:cNvSpPr/>
          <p:nvPr/>
        </p:nvSpPr>
        <p:spPr>
          <a:xfrm>
            <a:off x="7022370" y="4331697"/>
            <a:ext cx="4067730" cy="5949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Deriváltak vizsgálata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6577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9E68A56-8847-419E-BE94-BEACC47E0BF3}"/>
              </a:ext>
            </a:extLst>
          </p:cNvPr>
          <p:cNvSpPr txBox="1"/>
          <p:nvPr/>
        </p:nvSpPr>
        <p:spPr>
          <a:xfrm>
            <a:off x="1905000" y="2728912"/>
            <a:ext cx="8699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7200" dirty="0">
                <a:solidFill>
                  <a:schemeClr val="accent1"/>
                </a:solidFill>
              </a:rPr>
              <a:t>Köszönöm a figyelmet!</a:t>
            </a:r>
            <a:endParaRPr lang="en-GB" sz="7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2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C27AC0-B79E-4E1A-8759-D3258A46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Térfogat vizualizáció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C718487-BE7A-42F4-92A8-ACBEB2952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143" y="2085822"/>
            <a:ext cx="3334039" cy="3543607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EE4EDBA-882B-46DD-8C3E-C8C83DEE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4" y="2085822"/>
            <a:ext cx="3410246" cy="354360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4067E129-7789-4C0C-BE20-AB59E38F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763" y="2085822"/>
            <a:ext cx="340471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1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1D30FE-F0B1-4107-9458-ACC7154E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09" y="-254555"/>
            <a:ext cx="3835280" cy="2103875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„Legszebb” kép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EC1AB2-9F37-49B1-A3DA-5DF88D5D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Legnagyobb információ tartalom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Entrópia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Legváltozatosabb pixelszínek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RMS </a:t>
            </a:r>
            <a:r>
              <a:rPr lang="hu-HU" dirty="0" err="1">
                <a:solidFill>
                  <a:srgbClr val="FFFFFF"/>
                </a:solidFill>
              </a:rPr>
              <a:t>contrast</a:t>
            </a:r>
            <a:r>
              <a:rPr lang="hu-HU" dirty="0">
                <a:solidFill>
                  <a:srgbClr val="FFFFFF"/>
                </a:solidFill>
              </a:rPr>
              <a:t> ratio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D3D7D67-212F-417C-A547-039A739B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417786"/>
            <a:ext cx="6798082" cy="20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1D30FE-F0B1-4107-9458-ACC7154E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29" y="-183257"/>
            <a:ext cx="3084844" cy="2103875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Képalkotó algoritmus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EC1AB2-9F37-49B1-A3DA-5DF88D5D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Ray </a:t>
            </a:r>
            <a:r>
              <a:rPr lang="hu-HU" dirty="0" err="1">
                <a:solidFill>
                  <a:schemeClr val="bg1"/>
                </a:solidFill>
              </a:rPr>
              <a:t>marching</a:t>
            </a:r>
            <a:endParaRPr lang="hu-H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Résztvevő közeg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Kibocsátó faktor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Elnyelő faktor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</a:rPr>
              <a:t>Sigmoid</a:t>
            </a:r>
            <a:endParaRPr lang="hu-HU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4828DC4-E970-459D-AAA1-57D6DAB0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54" y="2589554"/>
            <a:ext cx="6105071" cy="167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4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A03FBF9-CB1F-4B3A-BCD4-F1BF5222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hu-HU" dirty="0"/>
              <a:t>Differenciális programozás</a:t>
            </a:r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2433DE-0CC6-4225-80E9-0641B09F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44902"/>
            <a:ext cx="5451627" cy="344815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0F1DE2-F112-4166-AEC4-7AFBB5FF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Függvényérték maximalizálása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Eredmény számítása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Deriváltak számítása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Paraméterek mozgatása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449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761C5C9-37FC-43F2-9C7C-D6D3C926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5" y="-318756"/>
            <a:ext cx="3327155" cy="2103875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rgbClr val="FFFFFF"/>
                </a:solidFill>
              </a:rPr>
              <a:t>Duális számok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4B85C-3046-48D1-BDA5-F2AB2340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Érték mellett deriváltak tárolása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Derivált műveletek operátor túlterheléssel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FFFFFF"/>
                </a:solidFill>
              </a:rPr>
              <a:t>Automatikus derivált számítás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8879EA9-75DB-4067-AE28-8A1F3F36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22" y="2213272"/>
            <a:ext cx="7880202" cy="189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8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3C35E5-D5FC-4595-9875-0EF0641D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</a:t>
            </a:r>
            <a:endParaRPr lang="en-GB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55B833B-061E-4D4C-802C-752D5CA36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299" y="2818313"/>
            <a:ext cx="3067684" cy="305969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41EE169-071D-4F5C-A9C8-443C3BAD1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049" y="2818313"/>
            <a:ext cx="3135902" cy="305969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C651045-8E83-434E-A428-111A856B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017" y="2818313"/>
            <a:ext cx="3161081" cy="3059695"/>
          </a:xfrm>
          <a:prstGeom prst="rect">
            <a:avLst/>
          </a:prstGeom>
        </p:spPr>
      </p:pic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43433B9-91AD-44B0-BA85-2242F35AE7C9}"/>
              </a:ext>
            </a:extLst>
          </p:cNvPr>
          <p:cNvCxnSpPr>
            <a:cxnSpLocks/>
          </p:cNvCxnSpPr>
          <p:nvPr/>
        </p:nvCxnSpPr>
        <p:spPr>
          <a:xfrm>
            <a:off x="4189194" y="1872136"/>
            <a:ext cx="0" cy="43230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DDD1BC0-CD9E-46AF-93CF-8A09787E6968}"/>
              </a:ext>
            </a:extLst>
          </p:cNvPr>
          <p:cNvSpPr txBox="1"/>
          <p:nvPr/>
        </p:nvSpPr>
        <p:spPr>
          <a:xfrm>
            <a:off x="913925" y="1872135"/>
            <a:ext cx="272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hu-HU" sz="3600" b="0" i="0" u="sng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 színcsatorna</a:t>
            </a:r>
            <a:endParaRPr lang="en-GB" sz="3600" u="sng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37ED469-C260-4FBC-B825-54272B7FB423}"/>
              </a:ext>
            </a:extLst>
          </p:cNvPr>
          <p:cNvSpPr txBox="1"/>
          <p:nvPr/>
        </p:nvSpPr>
        <p:spPr>
          <a:xfrm>
            <a:off x="6641216" y="1872136"/>
            <a:ext cx="2723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u="sng" spc="-50" dirty="0">
                <a:solidFill>
                  <a:srgbClr val="000000">
                    <a:lumMod val="75000"/>
                    <a:lumOff val="25000"/>
                  </a:srgbClr>
                </a:solidFill>
                <a:latin typeface="Calibri Light" panose="020F0302020204030204"/>
                <a:ea typeface="+mj-ea"/>
                <a:cs typeface="+mj-cs"/>
              </a:rPr>
              <a:t>3</a:t>
            </a:r>
            <a:r>
              <a:rPr kumimoji="0" lang="hu-HU" sz="3600" b="0" i="0" u="sng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színcsatorna</a:t>
            </a:r>
            <a:endParaRPr lang="en-GB" sz="3600" u="sng" dirty="0"/>
          </a:p>
        </p:txBody>
      </p:sp>
    </p:spTree>
    <p:extLst>
      <p:ext uri="{BB962C8B-B14F-4D97-AF65-F5344CB8AC3E}">
        <p14:creationId xmlns:p14="http://schemas.microsoft.com/office/powerpoint/2010/main" val="157063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720B05-F819-4D3C-8B59-132188B3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Finomított algoritmus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8B4077-6681-44C1-8C1E-325D9ECC2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0067799B-1BB7-48BF-AACE-5B2E39897198}"/>
              </a:ext>
            </a:extLst>
          </p:cNvPr>
          <p:cNvSpPr/>
          <p:nvPr/>
        </p:nvSpPr>
        <p:spPr>
          <a:xfrm>
            <a:off x="1609725" y="1938337"/>
            <a:ext cx="36034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Eredeti</a:t>
            </a:r>
            <a:endParaRPr lang="en-GB" sz="4000" dirty="0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B92692EF-AFE8-4BD5-B6FD-9C63C9540D69}"/>
              </a:ext>
            </a:extLst>
          </p:cNvPr>
          <p:cNvCxnSpPr>
            <a:cxnSpLocks/>
          </p:cNvCxnSpPr>
          <p:nvPr/>
        </p:nvCxnSpPr>
        <p:spPr>
          <a:xfrm>
            <a:off x="6126480" y="2152650"/>
            <a:ext cx="0" cy="4014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églalap 11">
            <a:extLst>
              <a:ext uri="{FF2B5EF4-FFF2-40B4-BE49-F238E27FC236}">
                <a16:creationId xmlns:a16="http://schemas.microsoft.com/office/drawing/2014/main" id="{5340918A-3ACE-4307-87D7-23BB255D0C54}"/>
              </a:ext>
            </a:extLst>
          </p:cNvPr>
          <p:cNvSpPr/>
          <p:nvPr/>
        </p:nvSpPr>
        <p:spPr>
          <a:xfrm>
            <a:off x="2036058" y="3119066"/>
            <a:ext cx="2800351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Pixelérték számítás</a:t>
            </a:r>
            <a:endParaRPr lang="en-GB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06578CF-6252-4398-8CDE-1A3DE90555E7}"/>
              </a:ext>
            </a:extLst>
          </p:cNvPr>
          <p:cNvSpPr/>
          <p:nvPr/>
        </p:nvSpPr>
        <p:spPr>
          <a:xfrm>
            <a:off x="2036060" y="3901706"/>
            <a:ext cx="2800351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Átlag 1-re állítás</a:t>
            </a:r>
            <a:endParaRPr lang="en-GB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729425FF-F250-4CD8-9263-260EA7D442DE}"/>
              </a:ext>
            </a:extLst>
          </p:cNvPr>
          <p:cNvSpPr/>
          <p:nvPr/>
        </p:nvSpPr>
        <p:spPr>
          <a:xfrm>
            <a:off x="2036059" y="4683601"/>
            <a:ext cx="2800346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Contrast</a:t>
            </a:r>
            <a:r>
              <a:rPr lang="hu-HU" dirty="0"/>
              <a:t> ratio számítás</a:t>
            </a:r>
            <a:endParaRPr lang="en-GB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2B52E38-337A-4D6C-8AFD-28085076BFE8}"/>
              </a:ext>
            </a:extLst>
          </p:cNvPr>
          <p:cNvSpPr/>
          <p:nvPr/>
        </p:nvSpPr>
        <p:spPr>
          <a:xfrm>
            <a:off x="2025581" y="5465496"/>
            <a:ext cx="2800346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[0, 1]-re transzformálás</a:t>
            </a:r>
            <a:endParaRPr lang="en-GB" dirty="0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164FD07-285C-4572-AD68-BE43E3244746}"/>
              </a:ext>
            </a:extLst>
          </p:cNvPr>
          <p:cNvCxnSpPr/>
          <p:nvPr/>
        </p:nvCxnSpPr>
        <p:spPr>
          <a:xfrm>
            <a:off x="1719263" y="3324225"/>
            <a:ext cx="0" cy="2381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F77273A-2214-411B-B88B-650E914F87C0}"/>
              </a:ext>
            </a:extLst>
          </p:cNvPr>
          <p:cNvSpPr/>
          <p:nvPr/>
        </p:nvSpPr>
        <p:spPr>
          <a:xfrm>
            <a:off x="7243762" y="1938337"/>
            <a:ext cx="360345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Javított</a:t>
            </a:r>
            <a:endParaRPr lang="en-GB" sz="4000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B1C6A06-D24D-4B83-B17F-77E4D1A2C1C3}"/>
              </a:ext>
            </a:extLst>
          </p:cNvPr>
          <p:cNvSpPr/>
          <p:nvPr/>
        </p:nvSpPr>
        <p:spPr>
          <a:xfrm>
            <a:off x="6970007" y="3119066"/>
            <a:ext cx="2800351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Pixelérték számítás</a:t>
            </a:r>
            <a:endParaRPr lang="en-GB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0ABDF7F-D40E-43B4-9326-23C2583DEF9B}"/>
              </a:ext>
            </a:extLst>
          </p:cNvPr>
          <p:cNvSpPr/>
          <p:nvPr/>
        </p:nvSpPr>
        <p:spPr>
          <a:xfrm>
            <a:off x="6970009" y="4683601"/>
            <a:ext cx="2800351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Átlag 0,5-re állítás</a:t>
            </a:r>
            <a:endParaRPr lang="en-GB" dirty="0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5700A702-6667-42CE-BB8C-3B640546FE92}"/>
              </a:ext>
            </a:extLst>
          </p:cNvPr>
          <p:cNvSpPr/>
          <p:nvPr/>
        </p:nvSpPr>
        <p:spPr>
          <a:xfrm>
            <a:off x="6970008" y="5465496"/>
            <a:ext cx="2800346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Contrast</a:t>
            </a:r>
            <a:r>
              <a:rPr lang="hu-HU" dirty="0"/>
              <a:t> ratio számítás</a:t>
            </a:r>
            <a:endParaRPr lang="en-GB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D813FEEB-7D31-4A30-B0D5-F3A1AD896D58}"/>
              </a:ext>
            </a:extLst>
          </p:cNvPr>
          <p:cNvSpPr/>
          <p:nvPr/>
        </p:nvSpPr>
        <p:spPr>
          <a:xfrm>
            <a:off x="6970007" y="3900961"/>
            <a:ext cx="2800346" cy="4095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[0, 1]-re transzformálás</a:t>
            </a:r>
            <a:endParaRPr lang="en-GB" dirty="0"/>
          </a:p>
        </p:txBody>
      </p: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98B7C98D-78EE-4B09-9340-7BE86180C458}"/>
              </a:ext>
            </a:extLst>
          </p:cNvPr>
          <p:cNvCxnSpPr/>
          <p:nvPr/>
        </p:nvCxnSpPr>
        <p:spPr>
          <a:xfrm>
            <a:off x="6653212" y="3324225"/>
            <a:ext cx="0" cy="2381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Jobb oldali kapcsos zárójel 23">
            <a:extLst>
              <a:ext uri="{FF2B5EF4-FFF2-40B4-BE49-F238E27FC236}">
                <a16:creationId xmlns:a16="http://schemas.microsoft.com/office/drawing/2014/main" id="{B3DBEFC8-588B-4F54-AE29-3B0F5E47E979}"/>
              </a:ext>
            </a:extLst>
          </p:cNvPr>
          <p:cNvSpPr/>
          <p:nvPr/>
        </p:nvSpPr>
        <p:spPr>
          <a:xfrm>
            <a:off x="9867900" y="3857414"/>
            <a:ext cx="219243" cy="13813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6179EED-F0F3-4E31-8539-0A39470E29F8}"/>
              </a:ext>
            </a:extLst>
          </p:cNvPr>
          <p:cNvSpPr txBox="1"/>
          <p:nvPr/>
        </p:nvSpPr>
        <p:spPr>
          <a:xfrm>
            <a:off x="10209491" y="4324267"/>
            <a:ext cx="189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Színcsatornánként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89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D5407-DB2B-448B-A63F-AE9D052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Eredmények</a:t>
            </a:r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9DEA37-44FD-4D3E-A32A-B88E4EBA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32" y="2534473"/>
            <a:ext cx="2884420" cy="297967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6EC17B5-A25A-451B-9EC1-A9812D73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554" y="2534472"/>
            <a:ext cx="2892265" cy="2979679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66B72CDB-978C-46C2-ACD5-582DB86E07A3}"/>
              </a:ext>
            </a:extLst>
          </p:cNvPr>
          <p:cNvSpPr txBox="1"/>
          <p:nvPr/>
        </p:nvSpPr>
        <p:spPr>
          <a:xfrm>
            <a:off x="2642315" y="1855256"/>
            <a:ext cx="2668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u="sng" dirty="0">
                <a:solidFill>
                  <a:schemeClr val="accent1"/>
                </a:solidFill>
              </a:rPr>
              <a:t>10 x 10 felbontás</a:t>
            </a:r>
            <a:endParaRPr lang="en-GB" sz="2800" u="sng" dirty="0">
              <a:solidFill>
                <a:schemeClr val="accent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4DA56F2-EB26-427C-8700-535F02B6CD3F}"/>
              </a:ext>
            </a:extLst>
          </p:cNvPr>
          <p:cNvSpPr txBox="1"/>
          <p:nvPr/>
        </p:nvSpPr>
        <p:spPr>
          <a:xfrm>
            <a:off x="6737228" y="1855256"/>
            <a:ext cx="3034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u="sng" dirty="0">
                <a:solidFill>
                  <a:schemeClr val="accent1"/>
                </a:solidFill>
              </a:rPr>
              <a:t>100 x 100 felbontás</a:t>
            </a:r>
            <a:endParaRPr lang="en-GB" sz="28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781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1952</TotalTime>
  <Words>159</Words>
  <Application>Microsoft Office PowerPoint</Application>
  <PresentationFormat>Szélesvásznú</PresentationFormat>
  <Paragraphs>61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Retrospektív</vt:lpstr>
      <vt:lpstr>Differenciális képszintézis</vt:lpstr>
      <vt:lpstr>Térfogat vizualizáció</vt:lpstr>
      <vt:lpstr>„Legszebb” kép</vt:lpstr>
      <vt:lpstr>Képalkotó algoritmus</vt:lpstr>
      <vt:lpstr>Differenciális programozás</vt:lpstr>
      <vt:lpstr>Duális számok</vt:lpstr>
      <vt:lpstr>Eredmény</vt:lpstr>
      <vt:lpstr>Finomított algoritmus</vt:lpstr>
      <vt:lpstr>Eredmények</vt:lpstr>
      <vt:lpstr>Felbontás hatása</vt:lpstr>
      <vt:lpstr>CUDA párhuzamosítás</vt:lpstr>
      <vt:lpstr>Futási idő</vt:lpstr>
      <vt:lpstr>Jövőbeli lehetőségek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Rákos elváltozás szegmentálása endoszkópos élő videó felvételen neurális hálózat segítségével</dc:title>
  <dc:creator>Botond Ungvárszki</dc:creator>
  <cp:lastModifiedBy>Ungvárszki Botond Gergő</cp:lastModifiedBy>
  <cp:revision>42</cp:revision>
  <dcterms:created xsi:type="dcterms:W3CDTF">2021-12-14T13:30:42Z</dcterms:created>
  <dcterms:modified xsi:type="dcterms:W3CDTF">2022-05-24T09:15:54Z</dcterms:modified>
</cp:coreProperties>
</file>