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72F1-F626-4013-A55B-12E3E8CE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E4042-5C4E-41D0-973B-D3CA3EA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E134-CF24-42BB-AEE5-0872CF85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0925-B228-49C2-8EC0-DD37233F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2266-44D3-4407-9530-0A8669BB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9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ABA7-3811-4E56-8750-804DEA57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55FF-B25C-400A-89D2-FAAB3D43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5C0C-F764-4F1E-AD2B-21F36C4E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0F8A-301B-4F8F-A4F9-AFC6182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3B89-730A-4145-8D89-B2C1A5E3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13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35A1E-C1E2-4595-AAC6-DE5C46866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7CDCC-DCF8-4763-BB57-614884F01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5B95-C036-4281-9342-576CDF16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67A2-C3F2-4B1F-9492-6E6B0817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2346-F811-496F-927C-2D42E433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83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253F-E256-4D2B-8DAF-9FB28C45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2731-3C51-4377-9275-9FBEF7E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FCD9-2500-4EC9-962B-2712F92D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917E-AA6F-4E01-94B2-EF5E7276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8600-FBDB-4310-92FB-2E133AC4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7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48E3-32D8-40F3-BD50-DA1C1B87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32F4-EE65-4AEB-85A3-9ED8A4D3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07BA-5FEA-4D61-A7ED-33F4E302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E1D1-5047-4749-8B09-187C13D6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AB4C-034E-4B9E-B6A6-7951585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6CBC-DDCB-4570-8C2E-9128FEAC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9EF0-5B8E-4D45-981A-8F2E75B41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999F3-B68F-45E7-8677-7EF577A91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E2E27-6A97-4983-B14A-CAB2E6F3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DAE4-6D2A-4249-BC96-F3404E65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C93E7-1613-498C-BDC9-07B57D0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76AE-E1D5-4300-A919-18E1FBD0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59F0-9E84-408E-BE21-F6570139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EF8F8-54E7-4386-A343-1C782C26A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361FD-3588-4F96-9AD1-8D07F22C3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A2DD3-1363-4A33-AB3D-5652AE1A7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BF74-3B50-485A-BB68-10E245A2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E77CF-7A59-43FA-828E-899BA9B8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986B4-F6ED-4A5A-8828-6E135921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C033-7A85-43D7-8BD5-8E022F58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6086A-55BE-436E-AB7A-B09505F2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8663C-609E-4453-9DE1-1EFC348C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1D785-6417-4157-A8DD-34F4C4AA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8DFB-314B-4E4B-9DC7-1DF675AB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8316C-CD1E-4561-A632-412EB59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FD810-4796-42E6-A963-061D84B0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61D5-F32C-4918-9714-477A0263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5408-256B-4983-9D5F-4C090308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2E7B-681B-4A8D-BB21-0CC3166A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CEC1-66C0-4CB2-A4EA-20F75A87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E1A81-869F-478C-91A4-363EF745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E5EDF-FB78-4DCA-B736-23405328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9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D667-817B-42B0-B209-D7B1354E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4C9B9-73FA-499B-8134-4E4AFB9B7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F151B-8EB4-443C-8DEA-AC179555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E10CF-4D16-4DFE-84BA-B8E4152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D49BA-200E-4BA8-B124-9AF4887A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EF398-900A-46B9-B37B-DAF4768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A106C-A515-4EF9-9436-24AFCAE5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9929-3F91-4BFC-BAEC-D2AE5D10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9FDA-C308-4A9A-8BA1-C1D5A3A70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99E3-6642-4200-B333-531BA647E37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DED7-424A-409E-8B08-F9D1542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8301-8312-46C3-8BFA-D33358B76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9EFC-5B1D-4C52-96D3-7904F775C9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5061-E48C-489B-8B4D-3779F5F56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altLang="zh-TW" dirty="0"/>
              <a:t>Coursera Capstone Project</a:t>
            </a:r>
            <a:br>
              <a:rPr lang="en-HK" altLang="zh-TW" dirty="0"/>
            </a:br>
            <a:r>
              <a:rPr lang="en-HK" altLang="zh-TW" sz="3200" dirty="0"/>
              <a:t>For IBM Professional Certification in Data </a:t>
            </a:r>
            <a:r>
              <a:rPr lang="en-HK" altLang="zh-TW" sz="3200" dirty="0" err="1"/>
              <a:t>Sciece</a:t>
            </a:r>
            <a:endParaRPr lang="zh-TW" alt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37D11-DD6A-408C-8D54-977C9280E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HK" altLang="zh-TW" dirty="0"/>
              <a:t>The Battle of the </a:t>
            </a:r>
            <a:r>
              <a:rPr lang="en-HK" altLang="zh-TW" dirty="0" err="1"/>
              <a:t>Neighborhoods</a:t>
            </a:r>
            <a:endParaRPr lang="en-HK" altLang="zh-TW" dirty="0"/>
          </a:p>
          <a:p>
            <a:pPr algn="r"/>
            <a:r>
              <a:rPr lang="en-HK" altLang="zh-TW" dirty="0"/>
              <a:t>Analysis of </a:t>
            </a:r>
            <a:r>
              <a:rPr lang="en-HK" altLang="zh-TW" dirty="0" err="1"/>
              <a:t>purchas</a:t>
            </a:r>
            <a:r>
              <a:rPr lang="en-US" altLang="zh-CN" dirty="0" err="1"/>
              <a:t>ing</a:t>
            </a:r>
            <a:r>
              <a:rPr lang="en-HK" altLang="zh-TW" dirty="0"/>
              <a:t> homes in Hong Kong</a:t>
            </a:r>
          </a:p>
          <a:p>
            <a:pPr algn="r"/>
            <a:endParaRPr lang="en-HK" altLang="zh-TW" dirty="0"/>
          </a:p>
          <a:p>
            <a:pPr algn="r"/>
            <a:r>
              <a:rPr lang="en-HK" altLang="zh-TW" dirty="0" err="1"/>
              <a:t>By:LIANG</a:t>
            </a:r>
            <a:r>
              <a:rPr lang="en-HK" altLang="zh-TW" dirty="0"/>
              <a:t> </a:t>
            </a:r>
            <a:r>
              <a:rPr lang="en-HK" altLang="zh-TW" dirty="0" err="1"/>
              <a:t>Jingyuan</a:t>
            </a:r>
            <a:r>
              <a:rPr lang="en-HK" altLang="zh-TW" dirty="0"/>
              <a:t>, Dean</a:t>
            </a:r>
          </a:p>
          <a:p>
            <a:pPr algn="r"/>
            <a:r>
              <a:rPr lang="en-HK" altLang="zh-TW" dirty="0"/>
              <a:t>June,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94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B5F9-8CC9-4C3B-8274-4122890B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25" y="6344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Problem and background:</a:t>
            </a:r>
            <a:br>
              <a:rPr lang="en-US" altLang="zh-TW" b="1" dirty="0"/>
            </a:br>
            <a:r>
              <a:rPr lang="en-HK" altLang="zh-TW" sz="3100" b="1" dirty="0"/>
              <a:t>Hong Kong: </a:t>
            </a:r>
            <a:r>
              <a:rPr lang="en-US" altLang="zh-TW" sz="3100" b="1" dirty="0"/>
              <a:t>the least affordable city in the world to buy a home. Property rents and prices have seen substantial growth in the past few years.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C206E-4967-47A9-BAE5-E6034532C8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5" y="1802826"/>
            <a:ext cx="7308218" cy="45048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EFA46-C559-43B5-876E-9A2D7F483CB4}"/>
              </a:ext>
            </a:extLst>
          </p:cNvPr>
          <p:cNvSpPr txBox="1"/>
          <p:nvPr/>
        </p:nvSpPr>
        <p:spPr>
          <a:xfrm>
            <a:off x="8210939" y="1960045"/>
            <a:ext cx="3142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/>
              <a:t>Question:</a:t>
            </a:r>
          </a:p>
          <a:p>
            <a:r>
              <a:rPr lang="en-HK" altLang="zh-TW" dirty="0"/>
              <a:t>If we are helping a young couples who just start a family to buy a home, which estate/neighbourhood is the best choice?</a:t>
            </a:r>
            <a:endParaRPr lang="zh-TW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6CECB-8A52-44F3-90A8-5DFD3230F37C}"/>
              </a:ext>
            </a:extLst>
          </p:cNvPr>
          <p:cNvSpPr txBox="1"/>
          <p:nvPr/>
        </p:nvSpPr>
        <p:spPr>
          <a:xfrm>
            <a:off x="8210938" y="3885772"/>
            <a:ext cx="3142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Elements to consider:</a:t>
            </a:r>
            <a:endParaRPr lang="zh-TW" altLang="zh-TW" dirty="0"/>
          </a:p>
          <a:p>
            <a:pPr lvl="0"/>
            <a:r>
              <a:rPr lang="en-US" altLang="zh-TW" dirty="0"/>
              <a:t>1. Avg price per square feet of a state.</a:t>
            </a:r>
            <a:endParaRPr lang="zh-TW" altLang="zh-TW" dirty="0"/>
          </a:p>
          <a:p>
            <a:pPr lvl="0"/>
            <a:r>
              <a:rPr lang="en-US" altLang="zh-TW" dirty="0"/>
              <a:t>2. Distance to work place. </a:t>
            </a:r>
          </a:p>
          <a:p>
            <a:pPr lvl="0"/>
            <a:r>
              <a:rPr lang="en-US" altLang="zh-TW" dirty="0"/>
              <a:t>3. Living environment of the house. (restaurant, supermarket, mall etc.)</a:t>
            </a:r>
            <a:endParaRPr lang="zh-TW" altLang="zh-TW" dirty="0"/>
          </a:p>
          <a:p>
            <a:pPr lvl="0"/>
            <a:r>
              <a:rPr lang="en-US" altLang="zh-TW" dirty="0"/>
              <a:t>4. Schools.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73676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BC08-7E86-487A-B57C-A1CB3080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4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HK" altLang="zh-TW" dirty="0"/>
              <a:t>Preliminary analysis:</a:t>
            </a:r>
            <a:br>
              <a:rPr lang="en-HK" altLang="zh-TW" dirty="0"/>
            </a:br>
            <a:r>
              <a:rPr lang="en-HK" altLang="zh-TW" sz="2200" dirty="0"/>
              <a:t>dataset info consist of average price per feet, distance to workplace, each latitude and longitude of neighbourhood.</a:t>
            </a:r>
            <a:br>
              <a:rPr lang="en-HK" altLang="zh-TW" dirty="0"/>
            </a:b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57F97-5EC9-46BF-9C06-42E83C05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28" y="1558213"/>
            <a:ext cx="9182690" cy="4841356"/>
          </a:xfrm>
        </p:spPr>
      </p:pic>
    </p:spTree>
    <p:extLst>
      <p:ext uri="{BB962C8B-B14F-4D97-AF65-F5344CB8AC3E}">
        <p14:creationId xmlns:p14="http://schemas.microsoft.com/office/powerpoint/2010/main" val="402967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B43D-B676-4FAF-BEB5-E4219CD4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Initial mapping of </a:t>
            </a:r>
            <a:r>
              <a:rPr lang="en-HK" altLang="zh-TW" dirty="0" err="1"/>
              <a:t>neighborhoods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17200-9196-458D-848C-65F13A751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64239"/>
            <a:ext cx="8057180" cy="4928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3FEC0-69F5-4B7E-94B2-B53CB567BFE2}"/>
              </a:ext>
            </a:extLst>
          </p:cNvPr>
          <p:cNvSpPr txBox="1"/>
          <p:nvPr/>
        </p:nvSpPr>
        <p:spPr>
          <a:xfrm>
            <a:off x="8966717" y="2278516"/>
            <a:ext cx="315063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/>
              <a:t>The potential target estates determined from the datasets we prepared for this project are pointed out in the map:</a:t>
            </a:r>
          </a:p>
          <a:p>
            <a:pPr algn="ctr"/>
            <a:r>
              <a:rPr lang="en-US" altLang="zh-TW" sz="2000" b="1" dirty="0"/>
              <a:t>Belvedere Garden</a:t>
            </a:r>
          </a:p>
          <a:p>
            <a:pPr algn="ctr"/>
            <a:r>
              <a:rPr lang="en-US" altLang="zh-TW" sz="2000" b="1" dirty="0"/>
              <a:t>Park Island</a:t>
            </a:r>
          </a:p>
          <a:p>
            <a:pPr algn="ctr"/>
            <a:r>
              <a:rPr lang="en-US" altLang="zh-TW" sz="2000" b="1" dirty="0"/>
              <a:t>Bellagio</a:t>
            </a:r>
          </a:p>
          <a:p>
            <a:pPr algn="ctr"/>
            <a:r>
              <a:rPr lang="en-US" altLang="zh-TW" sz="2000" b="1" dirty="0"/>
              <a:t>Richland Gardens</a:t>
            </a:r>
          </a:p>
          <a:p>
            <a:pPr algn="ctr"/>
            <a:r>
              <a:rPr lang="en-US" altLang="zh-TW" sz="2000" b="1" dirty="0"/>
              <a:t>Mei Foo Sun </a:t>
            </a:r>
            <a:r>
              <a:rPr lang="en-US" altLang="zh-TW" sz="2000" b="1" dirty="0" err="1"/>
              <a:t>Chuen</a:t>
            </a:r>
            <a:endParaRPr lang="en-HK" altLang="zh-TW" sz="2000" b="1" dirty="0"/>
          </a:p>
          <a:p>
            <a:endParaRPr lang="en-HK" altLang="zh-TW" dirty="0"/>
          </a:p>
          <a:p>
            <a:endParaRPr lang="en-HK" altLang="zh-TW" dirty="0"/>
          </a:p>
          <a:p>
            <a:endParaRPr lang="en-HK" altLang="zh-TW" dirty="0"/>
          </a:p>
          <a:p>
            <a:endParaRPr lang="en-HK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11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3695-48F5-40FB-B152-99454DD6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Further analysis:</a:t>
            </a:r>
            <a:br>
              <a:rPr lang="en-HK" altLang="zh-TW" dirty="0"/>
            </a:br>
            <a:r>
              <a:rPr lang="en-HK" altLang="zh-TW" sz="2400" dirty="0"/>
              <a:t>explore the elements via four-square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46E7C-AD1A-4343-AECC-486EA6ECAC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18" y="219363"/>
            <a:ext cx="5042901" cy="2413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F37A4-BDB8-4D38-A578-1236DF515806}"/>
              </a:ext>
            </a:extLst>
          </p:cNvPr>
          <p:cNvGrpSpPr/>
          <p:nvPr/>
        </p:nvGrpSpPr>
        <p:grpSpPr>
          <a:xfrm>
            <a:off x="669869" y="2518766"/>
            <a:ext cx="5385215" cy="3974109"/>
            <a:chOff x="4439920" y="2062797"/>
            <a:chExt cx="3312160" cy="2732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27A9D8-4942-445D-B86E-E0703105D0D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920" y="2140902"/>
              <a:ext cx="3312160" cy="252476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8B0253-8A73-458E-BEA5-B8FF0B1EE413}"/>
                </a:ext>
              </a:extLst>
            </p:cNvPr>
            <p:cNvSpPr/>
            <p:nvPr/>
          </p:nvSpPr>
          <p:spPr>
            <a:xfrm>
              <a:off x="6496685" y="2062797"/>
              <a:ext cx="456565" cy="2732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01B2B4-DF4F-424E-B5F0-96D5C0AB70CE}"/>
                </a:ext>
              </a:extLst>
            </p:cNvPr>
            <p:cNvSpPr/>
            <p:nvPr/>
          </p:nvSpPr>
          <p:spPr>
            <a:xfrm>
              <a:off x="7139940" y="2338387"/>
              <a:ext cx="472440" cy="24314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B6423FC-4EE4-409F-A2C6-87E342E57FA9}"/>
              </a:ext>
            </a:extLst>
          </p:cNvPr>
          <p:cNvSpPr txBox="1"/>
          <p:nvPr/>
        </p:nvSpPr>
        <p:spPr>
          <a:xfrm>
            <a:off x="6654472" y="3573624"/>
            <a:ext cx="4525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From the bar chart, we can conclude: </a:t>
            </a:r>
          </a:p>
          <a:p>
            <a:endParaRPr lang="en-US" altLang="zh-TW" dirty="0"/>
          </a:p>
          <a:p>
            <a:r>
              <a:rPr lang="en-US" altLang="zh-TW" dirty="0"/>
              <a:t>The living environment is good for a family is either Richland Gardens or Mei Foo Sun </a:t>
            </a:r>
            <a:r>
              <a:rPr lang="en-US" altLang="zh-TW" dirty="0" err="1"/>
              <a:t>Chuen</a:t>
            </a:r>
            <a:r>
              <a:rPr lang="en-US" altLang="zh-TW" dirty="0"/>
              <a:t>. Both neighborhoods have enough restaurants, supermarkets and schools.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39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F5E4-DE36-4E6F-8BE8-057A56A0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Final selection: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AA47C-6BA9-43DC-835E-6B1F2CB129B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8" t="17767" r="17552" b="10223"/>
          <a:stretch/>
        </p:blipFill>
        <p:spPr bwMode="auto">
          <a:xfrm>
            <a:off x="7432857" y="532710"/>
            <a:ext cx="4482334" cy="2696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19DF9-42FC-4941-A9D3-D4E1BD3132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57" y="3922657"/>
            <a:ext cx="4482334" cy="2435290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D11DFD3-4657-433B-BB05-9731D25130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5" t="37979" b="53360"/>
          <a:stretch/>
        </p:blipFill>
        <p:spPr>
          <a:xfrm>
            <a:off x="838200" y="3349229"/>
            <a:ext cx="10409177" cy="558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98E77-7B6E-4C23-A21C-10215EBEEA79}"/>
              </a:ext>
            </a:extLst>
          </p:cNvPr>
          <p:cNvSpPr txBox="1"/>
          <p:nvPr/>
        </p:nvSpPr>
        <p:spPr>
          <a:xfrm>
            <a:off x="838200" y="1690688"/>
            <a:ext cx="5421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Consider the other factor – price per feet. The price of Richland Gardens is HKD 13598 per feet which is slightly less than Mei Foo Sun </a:t>
            </a:r>
            <a:r>
              <a:rPr lang="en-US" altLang="zh-TW" sz="2000" dirty="0" err="1"/>
              <a:t>Chuen</a:t>
            </a:r>
            <a:r>
              <a:rPr lang="en-US" altLang="zh-TW" sz="2000" dirty="0"/>
              <a:t>. Therefore, Richland Garden seems preferable</a:t>
            </a:r>
            <a:endParaRPr lang="zh-TW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B50AE-333E-41AF-8F4A-38455236A752}"/>
              </a:ext>
            </a:extLst>
          </p:cNvPr>
          <p:cNvSpPr txBox="1"/>
          <p:nvPr/>
        </p:nvSpPr>
        <p:spPr>
          <a:xfrm>
            <a:off x="838200" y="4428648"/>
            <a:ext cx="56185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Richland Garden </a:t>
            </a:r>
            <a:r>
              <a:rPr lang="en-US" altLang="zh-TW" dirty="0"/>
              <a:t>would be the best choice considering all the factors: average price per feet, living environment such as number of restaurants, supermarkets and school, distance to workplace. It is at the reasonable price range and in a better living environments neighborhood.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98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Coursera Capstone Project For IBM Professional Certification in Data Sciece</vt:lpstr>
      <vt:lpstr>Problem and background: Hong Kong: the least affordable city in the world to buy a home. Property rents and prices have seen substantial growth in the past few years. </vt:lpstr>
      <vt:lpstr>Preliminary analysis: dataset info consist of average price per feet, distance to workplace, each latitude and longitude of neighbourhood. </vt:lpstr>
      <vt:lpstr>Initial mapping of neighborhoods</vt:lpstr>
      <vt:lpstr>Further analysis: explore the elements via four-square</vt:lpstr>
      <vt:lpstr>Final selection: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For IBM Professional Certification in Data Sciece</dc:title>
  <dc:creator>JY Leung</dc:creator>
  <cp:lastModifiedBy>JY Leung</cp:lastModifiedBy>
  <cp:revision>8</cp:revision>
  <dcterms:created xsi:type="dcterms:W3CDTF">2019-06-25T17:35:12Z</dcterms:created>
  <dcterms:modified xsi:type="dcterms:W3CDTF">2019-06-25T18:15:59Z</dcterms:modified>
</cp:coreProperties>
</file>