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7" r:id="rId4"/>
    <p:sldId id="282" r:id="rId5"/>
    <p:sldId id="258" r:id="rId6"/>
    <p:sldId id="281" r:id="rId7"/>
    <p:sldId id="259" r:id="rId8"/>
    <p:sldId id="268" r:id="rId9"/>
    <p:sldId id="260" r:id="rId10"/>
    <p:sldId id="270" r:id="rId11"/>
    <p:sldId id="278" r:id="rId12"/>
    <p:sldId id="262" r:id="rId13"/>
    <p:sldId id="271" r:id="rId14"/>
    <p:sldId id="267" r:id="rId15"/>
    <p:sldId id="272" r:id="rId16"/>
    <p:sldId id="274" r:id="rId17"/>
    <p:sldId id="273" r:id="rId18"/>
    <p:sldId id="275" r:id="rId19"/>
    <p:sldId id="276" r:id="rId20"/>
    <p:sldId id="269" r:id="rId21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83" d="100"/>
          <a:sy n="83" d="100"/>
        </p:scale>
        <p:origin x="65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68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DAC8-DA5C-4DB0-A0B7-586F5776EA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E9B6-B706-449E-958B-B335BBC3D468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A696-FFA3-4102-83D4-414A34DE042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B100-D53E-4D6D-9113-DB6A6158BD24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8134-1ED5-417A-B1EC-E0E4F025F15A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6825" y="2554069"/>
            <a:ext cx="8118348" cy="252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E1A4-B4E5-4443-B689-76985516B2F2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35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2816" y="2362200"/>
            <a:ext cx="877125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800" dirty="0" smtClean="0">
                <a:latin typeface="Times New Roman"/>
                <a:cs typeface="Times New Roman"/>
              </a:rPr>
              <a:t>Интерпретация аппроксимирующих моделей машинного обучения 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5562600"/>
            <a:ext cx="766043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err="1" smtClean="0">
                <a:latin typeface="Times New Roman"/>
                <a:cs typeface="Times New Roman"/>
              </a:rPr>
              <a:t>Вып</a:t>
            </a:r>
            <a:r>
              <a:rPr sz="2400" spc="-30" dirty="0" err="1" smtClean="0">
                <a:latin typeface="Times New Roman"/>
                <a:cs typeface="Times New Roman"/>
              </a:rPr>
              <a:t>о</a:t>
            </a:r>
            <a:r>
              <a:rPr sz="2400" dirty="0" err="1" smtClean="0">
                <a:latin typeface="Times New Roman"/>
                <a:cs typeface="Times New Roman"/>
              </a:rPr>
              <a:t>лнил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Конов А.В.</a:t>
            </a:r>
          </a:p>
          <a:p>
            <a:pPr marL="12700">
              <a:lnSpc>
                <a:spcPct val="100000"/>
              </a:lnSpc>
            </a:pPr>
            <a:r>
              <a:rPr lang="ru-RU" sz="2400" dirty="0" smtClean="0">
                <a:latin typeface="Times New Roman"/>
                <a:cs typeface="Times New Roman"/>
              </a:rPr>
              <a:t>Консультант: к.т.н., доцент, </a:t>
            </a:r>
            <a:r>
              <a:rPr lang="ru-RU" sz="2400" dirty="0" err="1" smtClean="0">
                <a:latin typeface="Times New Roman"/>
                <a:cs typeface="Times New Roman"/>
              </a:rPr>
              <a:t>Агасиев</a:t>
            </a:r>
            <a:r>
              <a:rPr lang="ru-RU" sz="2400" dirty="0" smtClean="0">
                <a:latin typeface="Times New Roman"/>
                <a:cs typeface="Times New Roman"/>
              </a:rPr>
              <a:t> Т.А.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Н</a:t>
            </a:r>
            <a:r>
              <a:rPr sz="2400" spc="-100" dirty="0">
                <a:latin typeface="Times New Roman"/>
                <a:cs typeface="Times New Roman"/>
              </a:rPr>
              <a:t>а</a:t>
            </a:r>
            <a:r>
              <a:rPr sz="2400" spc="20" dirty="0">
                <a:latin typeface="Times New Roman"/>
                <a:cs typeface="Times New Roman"/>
              </a:rPr>
              <a:t>у</a:t>
            </a:r>
            <a:r>
              <a:rPr sz="2400" spc="-10" dirty="0">
                <a:latin typeface="Times New Roman"/>
                <a:cs typeface="Times New Roman"/>
              </a:rPr>
              <a:t>ч</a:t>
            </a:r>
            <a:r>
              <a:rPr sz="2400" dirty="0">
                <a:latin typeface="Times New Roman"/>
                <a:cs typeface="Times New Roman"/>
              </a:rPr>
              <a:t>ный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р</a:t>
            </a:r>
            <a:r>
              <a:rPr sz="2400" spc="20" dirty="0">
                <a:latin typeface="Times New Roman"/>
                <a:cs typeface="Times New Roman"/>
              </a:rPr>
              <a:t>у</a:t>
            </a:r>
            <a:r>
              <a:rPr sz="2400" spc="-100" dirty="0">
                <a:latin typeface="Times New Roman"/>
                <a:cs typeface="Times New Roman"/>
              </a:rPr>
              <a:t>к</a:t>
            </a:r>
            <a:r>
              <a:rPr sz="2400" dirty="0">
                <a:latin typeface="Times New Roman"/>
                <a:cs typeface="Times New Roman"/>
              </a:rPr>
              <a:t>о</a:t>
            </a:r>
            <a:r>
              <a:rPr sz="2400" spc="-15" dirty="0">
                <a:latin typeface="Times New Roman"/>
                <a:cs typeface="Times New Roman"/>
              </a:rPr>
              <a:t>в</a:t>
            </a:r>
            <a:r>
              <a:rPr sz="2400" spc="-50" dirty="0">
                <a:latin typeface="Times New Roman"/>
                <a:cs typeface="Times New Roman"/>
              </a:rPr>
              <a:t>о</a:t>
            </a:r>
            <a:r>
              <a:rPr sz="2400" spc="-10" dirty="0">
                <a:latin typeface="Times New Roman"/>
                <a:cs typeface="Times New Roman"/>
              </a:rPr>
              <a:t>д</a:t>
            </a:r>
            <a:r>
              <a:rPr sz="2400" dirty="0">
                <a:latin typeface="Times New Roman"/>
                <a:cs typeface="Times New Roman"/>
              </a:rPr>
              <a:t>итель: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lang="ru-RU" sz="2400" spc="-20" dirty="0" err="1" smtClean="0">
                <a:latin typeface="Times New Roman"/>
                <a:cs typeface="Times New Roman"/>
              </a:rPr>
              <a:t>д.ф-м.н</a:t>
            </a:r>
            <a:r>
              <a:rPr lang="ru-RU" sz="2400" spc="-20" dirty="0" smtClean="0">
                <a:latin typeface="Times New Roman"/>
                <a:cs typeface="Times New Roman"/>
              </a:rPr>
              <a:t>., профессор, </a:t>
            </a:r>
            <a:r>
              <a:rPr lang="ru-RU" sz="2400" spc="-110" dirty="0" smtClean="0">
                <a:latin typeface="Times New Roman"/>
                <a:cs typeface="Times New Roman"/>
              </a:rPr>
              <a:t>Карпенко А.П.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92621"/>
            <a:ext cx="1337604" cy="141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3330" y="117915"/>
            <a:ext cx="8150225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55" marR="412115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Мин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стерс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spc="-15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5" dirty="0">
                <a:latin typeface="Times New Roman"/>
                <a:cs typeface="Times New Roman"/>
              </a:rPr>
              <a:t>а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ки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 выс</a:t>
            </a:r>
            <a:r>
              <a:rPr sz="1800" b="1" spc="-15" dirty="0">
                <a:latin typeface="Times New Roman"/>
                <a:cs typeface="Times New Roman"/>
              </a:rPr>
              <a:t>ш</a:t>
            </a:r>
            <a:r>
              <a:rPr sz="1800" b="1" dirty="0">
                <a:latin typeface="Times New Roman"/>
                <a:cs typeface="Times New Roman"/>
              </a:rPr>
              <a:t>е</a:t>
            </a:r>
            <a:r>
              <a:rPr sz="1800" b="1" spc="-4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обра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ван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я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ос</a:t>
            </a:r>
            <a:r>
              <a:rPr sz="1800" b="1" spc="5" dirty="0">
                <a:latin typeface="Times New Roman"/>
                <a:cs typeface="Times New Roman"/>
              </a:rPr>
              <a:t>с</a:t>
            </a:r>
            <a:r>
              <a:rPr sz="1800" b="1" dirty="0">
                <a:latin typeface="Times New Roman"/>
                <a:cs typeface="Times New Roman"/>
              </a:rPr>
              <a:t>и</a:t>
            </a:r>
            <a:r>
              <a:rPr sz="1800" b="1" spc="-10" dirty="0">
                <a:latin typeface="Times New Roman"/>
                <a:cs typeface="Times New Roman"/>
              </a:rPr>
              <a:t>й</a:t>
            </a:r>
            <a:r>
              <a:rPr sz="1800" b="1" dirty="0">
                <a:latin typeface="Times New Roman"/>
                <a:cs typeface="Times New Roman"/>
              </a:rPr>
              <a:t>с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dirty="0">
                <a:latin typeface="Times New Roman"/>
                <a:cs typeface="Times New Roman"/>
              </a:rPr>
              <a:t>ой Ф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дера</a:t>
            </a:r>
            <a:r>
              <a:rPr sz="1800" b="1" spc="-10" dirty="0">
                <a:latin typeface="Times New Roman"/>
                <a:cs typeface="Times New Roman"/>
              </a:rPr>
              <a:t>ц</a:t>
            </a:r>
            <a:r>
              <a:rPr sz="1800" b="1" dirty="0">
                <a:latin typeface="Times New Roman"/>
                <a:cs typeface="Times New Roman"/>
              </a:rPr>
              <a:t>ии Ф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дер</a:t>
            </a:r>
            <a:r>
              <a:rPr sz="1800" b="1" spc="5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льное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5" dirty="0">
                <a:latin typeface="Times New Roman"/>
                <a:cs typeface="Times New Roman"/>
              </a:rPr>
              <a:t>с</a:t>
            </a:r>
            <a:r>
              <a:rPr sz="1800" b="1" spc="-10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да</a:t>
            </a:r>
            <a:r>
              <a:rPr sz="1800" b="1" spc="-10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ст</a:t>
            </a:r>
            <a:r>
              <a:rPr sz="1800" b="1" spc="-10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ен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</a:t>
            </a:r>
            <a:r>
              <a:rPr sz="1800" b="1" spc="-110" dirty="0">
                <a:latin typeface="Times New Roman"/>
                <a:cs typeface="Times New Roman"/>
              </a:rPr>
              <a:t>ю</a:t>
            </a:r>
            <a:r>
              <a:rPr sz="1800" b="1" dirty="0">
                <a:latin typeface="Times New Roman"/>
                <a:cs typeface="Times New Roman"/>
              </a:rPr>
              <a:t>д</a:t>
            </a:r>
            <a:r>
              <a:rPr sz="1800" b="1" spc="-50" dirty="0">
                <a:latin typeface="Times New Roman"/>
                <a:cs typeface="Times New Roman"/>
              </a:rPr>
              <a:t>ж</a:t>
            </a:r>
            <a:r>
              <a:rPr sz="1800" b="1" dirty="0">
                <a:latin typeface="Times New Roman"/>
                <a:cs typeface="Times New Roman"/>
              </a:rPr>
              <a:t>ет</a:t>
            </a:r>
            <a:r>
              <a:rPr sz="1800" b="1" spc="-15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</a:t>
            </a:r>
            <a:r>
              <a:rPr sz="1800" b="1" spc="-10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</a:t>
            </a:r>
            <a:r>
              <a:rPr sz="1800" b="1" spc="-55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ел</a:t>
            </a:r>
            <a:r>
              <a:rPr sz="1800" b="1" spc="5" dirty="0">
                <a:latin typeface="Times New Roman"/>
                <a:cs typeface="Times New Roman"/>
              </a:rPr>
              <a:t>ь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чре</a:t>
            </a:r>
            <a:r>
              <a:rPr sz="1800" b="1" spc="-25" dirty="0">
                <a:latin typeface="Times New Roman"/>
                <a:cs typeface="Times New Roman"/>
              </a:rPr>
              <a:t>ж</a:t>
            </a:r>
            <a:r>
              <a:rPr sz="1800" b="1" dirty="0">
                <a:latin typeface="Times New Roman"/>
                <a:cs typeface="Times New Roman"/>
              </a:rPr>
              <a:t>ден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е выс</a:t>
            </a:r>
            <a:r>
              <a:rPr sz="1800" b="1" spc="-20" dirty="0">
                <a:latin typeface="Times New Roman"/>
                <a:cs typeface="Times New Roman"/>
              </a:rPr>
              <a:t>ш</a:t>
            </a:r>
            <a:r>
              <a:rPr sz="1800" b="1" dirty="0">
                <a:latin typeface="Times New Roman"/>
                <a:cs typeface="Times New Roman"/>
              </a:rPr>
              <a:t>е</a:t>
            </a:r>
            <a:r>
              <a:rPr sz="1800" b="1" spc="-4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обра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ван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я</a:t>
            </a:r>
            <a:endParaRPr sz="18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2200"/>
              </a:lnSpc>
              <a:spcBef>
                <a:spcPts val="145"/>
              </a:spcBef>
            </a:pPr>
            <a:r>
              <a:rPr sz="1800" b="1" dirty="0">
                <a:latin typeface="Times New Roman"/>
                <a:cs typeface="Times New Roman"/>
              </a:rPr>
              <a:t>«</a:t>
            </a:r>
            <a:r>
              <a:rPr sz="1800" b="1" spc="-20" dirty="0">
                <a:latin typeface="Times New Roman"/>
                <a:cs typeface="Times New Roman"/>
              </a:rPr>
              <a:t>М</a:t>
            </a:r>
            <a:r>
              <a:rPr sz="1800" b="1" dirty="0">
                <a:latin typeface="Times New Roman"/>
                <a:cs typeface="Times New Roman"/>
              </a:rPr>
              <a:t>ос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spc="20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0" dirty="0">
                <a:latin typeface="Times New Roman"/>
                <a:cs typeface="Times New Roman"/>
              </a:rPr>
              <a:t>с</a:t>
            </a:r>
            <a:r>
              <a:rPr sz="1800" b="1" spc="-10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дарс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венн</a:t>
            </a:r>
            <a:r>
              <a:rPr sz="1800" b="1" spc="-10" dirty="0">
                <a:latin typeface="Times New Roman"/>
                <a:cs typeface="Times New Roman"/>
              </a:rPr>
              <a:t>ы</a:t>
            </a:r>
            <a:r>
              <a:rPr sz="1800" b="1" dirty="0">
                <a:latin typeface="Times New Roman"/>
                <a:cs typeface="Times New Roman"/>
              </a:rPr>
              <a:t>й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хн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ч</a:t>
            </a:r>
            <a:r>
              <a:rPr sz="1800" b="1" spc="3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верси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ет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имени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Н.Э.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</a:t>
            </a:r>
            <a:r>
              <a:rPr sz="1800" b="1" spc="-95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у</a:t>
            </a:r>
            <a:r>
              <a:rPr sz="1800" b="1" spc="-15" dirty="0">
                <a:latin typeface="Times New Roman"/>
                <a:cs typeface="Times New Roman"/>
              </a:rPr>
              <a:t>м</a:t>
            </a:r>
            <a:r>
              <a:rPr sz="1800" b="1" dirty="0">
                <a:latin typeface="Times New Roman"/>
                <a:cs typeface="Times New Roman"/>
              </a:rPr>
              <a:t>ана (на</a:t>
            </a:r>
            <a:r>
              <a:rPr sz="1800" b="1" spc="-10" dirty="0">
                <a:latin typeface="Times New Roman"/>
                <a:cs typeface="Times New Roman"/>
              </a:rPr>
              <a:t>ц</a:t>
            </a:r>
            <a:r>
              <a:rPr sz="1800" b="1" dirty="0">
                <a:latin typeface="Times New Roman"/>
                <a:cs typeface="Times New Roman"/>
              </a:rPr>
              <a:t>ио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spc="10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льн</a:t>
            </a:r>
            <a:r>
              <a:rPr sz="1800" b="1" spc="-10" dirty="0">
                <a:latin typeface="Times New Roman"/>
                <a:cs typeface="Times New Roman"/>
              </a:rPr>
              <a:t>ы</a:t>
            </a:r>
            <a:r>
              <a:rPr sz="1800" b="1" dirty="0">
                <a:latin typeface="Times New Roman"/>
                <a:cs typeface="Times New Roman"/>
              </a:rPr>
              <a:t>й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иссл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</a:t>
            </a:r>
            <a:r>
              <a:rPr sz="1800" b="1" spc="-50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ел</a:t>
            </a:r>
            <a:r>
              <a:rPr sz="1800" b="1" spc="5" dirty="0">
                <a:latin typeface="Times New Roman"/>
                <a:cs typeface="Times New Roman"/>
              </a:rPr>
              <a:t>ь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верси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ет)»</a:t>
            </a:r>
            <a:endParaRPr sz="1800" dirty="0">
              <a:latin typeface="Times New Roman"/>
              <a:cs typeface="Times New Roman"/>
            </a:endParaRPr>
          </a:p>
          <a:p>
            <a:pPr marL="8255" algn="ctr">
              <a:lnSpc>
                <a:spcPts val="2155"/>
              </a:lnSpc>
            </a:pPr>
            <a:r>
              <a:rPr sz="1800" b="1" dirty="0">
                <a:latin typeface="Times New Roman"/>
                <a:cs typeface="Times New Roman"/>
              </a:rPr>
              <a:t>Ф</a:t>
            </a:r>
            <a:r>
              <a:rPr sz="1800" b="1" spc="5" dirty="0">
                <a:latin typeface="Times New Roman"/>
                <a:cs typeface="Times New Roman"/>
              </a:rPr>
              <a:t>а</a:t>
            </a:r>
            <a:r>
              <a:rPr sz="1800" b="1" spc="-30" dirty="0">
                <a:latin typeface="Times New Roman"/>
                <a:cs typeface="Times New Roman"/>
              </a:rPr>
              <a:t>к</a:t>
            </a:r>
            <a:r>
              <a:rPr sz="1800" b="1" spc="-35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л</a:t>
            </a:r>
            <a:r>
              <a:rPr sz="1800" b="1" spc="-65" dirty="0">
                <a:latin typeface="Times New Roman"/>
                <a:cs typeface="Times New Roman"/>
              </a:rPr>
              <a:t>ь</a:t>
            </a:r>
            <a:r>
              <a:rPr sz="1800" b="1" dirty="0">
                <a:latin typeface="Times New Roman"/>
                <a:cs typeface="Times New Roman"/>
              </a:rPr>
              <a:t>тет: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0" dirty="0">
                <a:latin typeface="Times New Roman"/>
                <a:cs typeface="Times New Roman"/>
              </a:rPr>
              <a:t>б</a:t>
            </a:r>
            <a:r>
              <a:rPr sz="1800" b="1" spc="-25" dirty="0">
                <a:latin typeface="Times New Roman"/>
                <a:cs typeface="Times New Roman"/>
              </a:rPr>
              <a:t>о</a:t>
            </a:r>
            <a:r>
              <a:rPr sz="1800" b="1" spc="-30" dirty="0">
                <a:latin typeface="Times New Roman"/>
                <a:cs typeface="Times New Roman"/>
              </a:rPr>
              <a:t>т</a:t>
            </a:r>
            <a:r>
              <a:rPr sz="1800" b="1" spc="-25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хни</a:t>
            </a:r>
            <a:r>
              <a:rPr sz="1800" b="1" spc="-30" dirty="0">
                <a:latin typeface="Times New Roman"/>
                <a:cs typeface="Times New Roman"/>
              </a:rPr>
              <a:t>к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 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spc="-35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мпле</a:t>
            </a:r>
            <a:r>
              <a:rPr sz="1800" b="1" spc="-55" dirty="0">
                <a:latin typeface="Times New Roman"/>
                <a:cs typeface="Times New Roman"/>
              </a:rPr>
              <a:t>к</a:t>
            </a:r>
            <a:r>
              <a:rPr sz="1800" b="1" spc="5" dirty="0">
                <a:latin typeface="Times New Roman"/>
                <a:cs typeface="Times New Roman"/>
              </a:rPr>
              <a:t>с</a:t>
            </a:r>
            <a:r>
              <a:rPr sz="1800" b="1" dirty="0">
                <a:latin typeface="Times New Roman"/>
                <a:cs typeface="Times New Roman"/>
              </a:rPr>
              <a:t>ная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-45" dirty="0">
                <a:latin typeface="Times New Roman"/>
                <a:cs typeface="Times New Roman"/>
              </a:rPr>
              <a:t>в</a:t>
            </a:r>
            <a:r>
              <a:rPr sz="1800" b="1" spc="-30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о</a:t>
            </a:r>
            <a:r>
              <a:rPr sz="1800" b="1" spc="-15" dirty="0">
                <a:latin typeface="Times New Roman"/>
                <a:cs typeface="Times New Roman"/>
              </a:rPr>
              <a:t>м</a:t>
            </a:r>
            <a:r>
              <a:rPr sz="1800" b="1" spc="-45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т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зация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2395"/>
              </a:lnSpc>
            </a:pPr>
            <a:r>
              <a:rPr sz="2000" b="1" spc="-30" dirty="0">
                <a:latin typeface="Times New Roman"/>
                <a:cs typeface="Times New Roman"/>
              </a:rPr>
              <a:t>К</a:t>
            </a:r>
            <a:r>
              <a:rPr sz="2000" b="1" dirty="0">
                <a:latin typeface="Times New Roman"/>
                <a:cs typeface="Times New Roman"/>
              </a:rPr>
              <a:t>а</a:t>
            </a:r>
            <a:r>
              <a:rPr sz="2000" b="1" spc="-20" dirty="0">
                <a:latin typeface="Times New Roman"/>
                <a:cs typeface="Times New Roman"/>
              </a:rPr>
              <a:t>ф</a:t>
            </a:r>
            <a:r>
              <a:rPr sz="2000" b="1" spc="-30" dirty="0">
                <a:latin typeface="Times New Roman"/>
                <a:cs typeface="Times New Roman"/>
              </a:rPr>
              <a:t>е</a:t>
            </a:r>
            <a:r>
              <a:rPr sz="2000" b="1" spc="-10" dirty="0">
                <a:latin typeface="Times New Roman"/>
                <a:cs typeface="Times New Roman"/>
              </a:rPr>
              <a:t>д</a:t>
            </a:r>
            <a:r>
              <a:rPr sz="2000" b="1" dirty="0">
                <a:latin typeface="Times New Roman"/>
                <a:cs typeface="Times New Roman"/>
              </a:rPr>
              <a:t>ра: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Сис</a:t>
            </a:r>
            <a:r>
              <a:rPr sz="2000" b="1" spc="-20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емы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а</a:t>
            </a:r>
            <a:r>
              <a:rPr sz="2000" b="1" spc="-55" dirty="0">
                <a:latin typeface="Times New Roman"/>
                <a:cs typeface="Times New Roman"/>
              </a:rPr>
              <a:t>в</a:t>
            </a:r>
            <a:r>
              <a:rPr sz="2000" b="1" spc="-40" dirty="0">
                <a:latin typeface="Times New Roman"/>
                <a:cs typeface="Times New Roman"/>
              </a:rPr>
              <a:t>т</a:t>
            </a:r>
            <a:r>
              <a:rPr sz="2000" b="1" spc="-35" dirty="0">
                <a:latin typeface="Times New Roman"/>
                <a:cs typeface="Times New Roman"/>
              </a:rPr>
              <a:t>о</a:t>
            </a:r>
            <a:r>
              <a:rPr sz="2000" b="1" spc="-10" dirty="0">
                <a:latin typeface="Times New Roman"/>
                <a:cs typeface="Times New Roman"/>
              </a:rPr>
              <a:t>м</a:t>
            </a:r>
            <a:r>
              <a:rPr sz="2000" b="1" spc="-45" dirty="0">
                <a:latin typeface="Times New Roman"/>
                <a:cs typeface="Times New Roman"/>
              </a:rPr>
              <a:t>а</a:t>
            </a:r>
            <a:r>
              <a:rPr sz="2000" b="1" spc="-15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и</a:t>
            </a:r>
            <a:r>
              <a:rPr sz="2000" b="1" spc="-10" dirty="0">
                <a:latin typeface="Times New Roman"/>
                <a:cs typeface="Times New Roman"/>
              </a:rPr>
              <a:t>з</a:t>
            </a:r>
            <a:r>
              <a:rPr sz="2000" b="1" dirty="0">
                <a:latin typeface="Times New Roman"/>
                <a:cs typeface="Times New Roman"/>
              </a:rPr>
              <a:t>ир</a:t>
            </a:r>
            <a:r>
              <a:rPr sz="2000" b="1" spc="-50" dirty="0">
                <a:latin typeface="Times New Roman"/>
                <a:cs typeface="Times New Roman"/>
              </a:rPr>
              <a:t>о</a:t>
            </a:r>
            <a:r>
              <a:rPr sz="2000" b="1" spc="-20" dirty="0">
                <a:latin typeface="Times New Roman"/>
                <a:cs typeface="Times New Roman"/>
              </a:rPr>
              <a:t>в</a:t>
            </a:r>
            <a:r>
              <a:rPr sz="2000" b="1" dirty="0">
                <a:latin typeface="Times New Roman"/>
                <a:cs typeface="Times New Roman"/>
              </a:rPr>
              <a:t>ан</a:t>
            </a:r>
            <a:r>
              <a:rPr sz="2000" b="1" spc="-15" dirty="0">
                <a:latin typeface="Times New Roman"/>
                <a:cs typeface="Times New Roman"/>
              </a:rPr>
              <a:t>н</a:t>
            </a:r>
            <a:r>
              <a:rPr sz="2000" b="1" dirty="0">
                <a:latin typeface="Times New Roman"/>
                <a:cs typeface="Times New Roman"/>
              </a:rPr>
              <a:t>о</a:t>
            </a:r>
            <a:r>
              <a:rPr sz="2000" b="1" spc="-45" dirty="0">
                <a:latin typeface="Times New Roman"/>
                <a:cs typeface="Times New Roman"/>
              </a:rPr>
              <a:t>г</a:t>
            </a:r>
            <a:r>
              <a:rPr sz="2000" b="1" dirty="0">
                <a:latin typeface="Times New Roman"/>
                <a:cs typeface="Times New Roman"/>
              </a:rPr>
              <a:t>о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проек</a:t>
            </a:r>
            <a:r>
              <a:rPr sz="2000" b="1" spc="-20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ир</a:t>
            </a:r>
            <a:r>
              <a:rPr sz="2000" b="1" spc="-50" dirty="0">
                <a:latin typeface="Times New Roman"/>
                <a:cs typeface="Times New Roman"/>
              </a:rPr>
              <a:t>о</a:t>
            </a:r>
            <a:r>
              <a:rPr sz="2000" b="1" dirty="0">
                <a:latin typeface="Times New Roman"/>
                <a:cs typeface="Times New Roman"/>
              </a:rPr>
              <a:t>ван</a:t>
            </a:r>
            <a:r>
              <a:rPr sz="2000" b="1" spc="-10" dirty="0">
                <a:latin typeface="Times New Roman"/>
                <a:cs typeface="Times New Roman"/>
              </a:rPr>
              <a:t>и</a:t>
            </a:r>
            <a:r>
              <a:rPr sz="2000" b="1" dirty="0">
                <a:latin typeface="Times New Roman"/>
                <a:cs typeface="Times New Roman"/>
              </a:rPr>
              <a:t>я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430887"/>
          </a:xfrm>
        </p:spPr>
        <p:txBody>
          <a:bodyPr/>
          <a:lstStyle/>
          <a:p>
            <a:pPr algn="ctr"/>
            <a:r>
              <a:rPr lang="ru-RU" sz="2800" dirty="0"/>
              <a:t>Методы интерпретации моделей машинного </a:t>
            </a:r>
            <a:r>
              <a:rPr lang="ru-RU" sz="2800" dirty="0" smtClean="0"/>
              <a:t>обучения. Метод </a:t>
            </a:r>
            <a:r>
              <a:rPr lang="en-US" sz="2800" dirty="0" smtClean="0"/>
              <a:t>PDP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726109"/>
                <a:ext cx="11430000" cy="6724020"/>
              </a:xfrm>
            </p:spPr>
            <p:txBody>
              <a:bodyPr/>
              <a:lstStyle/>
              <a:p>
                <a:r>
                  <a:rPr lang="ru-RU" dirty="0" smtClean="0"/>
                  <a:t>В основе метода PDP лежит идея оценки среднего значения прогноза модели для всех объектов, при фиксированных значениях определенных признаков, варьируя значения всех остальных признаков.</a:t>
                </a:r>
                <a:endParaRPr lang="en-US" sz="1800" dirty="0"/>
              </a:p>
              <a:p>
                <a:r>
                  <a:rPr lang="ru-RU" dirty="0" smtClean="0"/>
                  <a:t>Математическое описание метода </a:t>
                </a:r>
                <a:r>
                  <a:rPr lang="en-US" dirty="0" smtClean="0"/>
                  <a:t>PDP:</a:t>
                </a:r>
                <a:endParaRPr lang="ru-RU" dirty="0" smtClean="0"/>
              </a:p>
              <a:p>
                <a:r>
                  <a:rPr lang="ru-RU" sz="1750" dirty="0"/>
                  <a:t>Частичная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sz="1750" dirty="0"/>
                  <a:t> оценивается путем расчета средних значений на </a:t>
                </a:r>
                <a:r>
                  <a:rPr lang="ru-RU" sz="1750" dirty="0" smtClean="0"/>
                  <a:t>обучающей выборке, </a:t>
                </a:r>
                <a:r>
                  <a:rPr lang="ru-RU" sz="1750" dirty="0"/>
                  <a:t>также известный как метод Монте-Карло: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75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ru-RU" sz="1750" b="0" i="1" smtClean="0">
                              <a:latin typeface="Cambria Math" panose="02040503050406030204" pitchFamily="18" charset="0"/>
                            </a:rPr>
                            <m:t>,#</m:t>
                          </m:r>
                          <m:d>
                            <m:dPr>
                              <m:ctrlPr>
                                <a:rPr lang="en-US" sz="17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5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750" b="0" i="1" dirty="0" smtClean="0"/>
              </a:p>
              <a:p>
                <a:r>
                  <a:rPr lang="ru-RU" sz="1750" dirty="0" smtClean="0"/>
                  <a:t>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5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sz="1750" dirty="0"/>
                  <a:t> представляют собой признаки, для которых должна быть построена частичная функция </a:t>
                </a:r>
                <a:r>
                  <a:rPr lang="ru-RU" sz="1750" dirty="0" smtClean="0"/>
                  <a:t>зависимости,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1750" dirty="0"/>
                  <a:t> представляют собой значения признаков из набора </a:t>
                </a:r>
                <a:r>
                  <a:rPr lang="ru-RU" sz="1750" dirty="0" smtClean="0"/>
                  <a:t>данных, </a:t>
                </a:r>
                <a:r>
                  <a:rPr lang="ru-RU" sz="1750" dirty="0"/>
                  <a:t>которые не рассматриваются, </a:t>
                </a:r>
                <a14:m>
                  <m:oMath xmlns:m="http://schemas.openxmlformats.org/officeDocument/2006/math">
                    <m:r>
                      <a:rPr lang="ru-RU" sz="175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750" dirty="0"/>
                  <a:t> - количество объектов в наборе данных. </a:t>
                </a:r>
                <a:endParaRPr lang="ru-RU" sz="1750" dirty="0" smtClean="0"/>
              </a:p>
              <a:p>
                <a:endParaRPr lang="en-US" sz="1750" dirty="0"/>
              </a:p>
              <a:p>
                <a:r>
                  <a:rPr lang="ru-RU" sz="1750" dirty="0" smtClean="0"/>
                  <a:t>Вклад определяется </a:t>
                </a:r>
                <a:r>
                  <a:rPr lang="ru-RU" sz="1750" dirty="0"/>
                  <a:t>отклонением каждого уникального значения признака от средней кривой: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75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ru-RU" sz="175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17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ru-RU" sz="175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17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))    </m:t>
                                          </m:r>
                                        </m:e>
                                      </m:nary>
                                    </m:e>
                                    <m:sup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</m:e>
                              </m:nary>
                            </m:e>
                          </m:rad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7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5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750" dirty="0"/>
              </a:p>
              <a:p>
                <a:r>
                  <a:rPr lang="ru-RU" sz="1750" dirty="0"/>
                  <a:t>здесь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1750" dirty="0"/>
                  <a:t>  представляет собой </a:t>
                </a:r>
                <a14:m>
                  <m:oMath xmlns:m="http://schemas.openxmlformats.org/officeDocument/2006/math">
                    <m:r>
                      <a:rPr lang="ru-RU" sz="175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1750" dirty="0"/>
                  <a:t> уникальных значений признака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sz="1750" dirty="0"/>
                  <a:t>. </a:t>
                </a:r>
              </a:p>
              <a:p>
                <a:endParaRPr lang="ru-RU" dirty="0"/>
              </a:p>
              <a:p>
                <a:endParaRPr lang="ru-RU" sz="28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726109"/>
                <a:ext cx="11430000" cy="6724020"/>
              </a:xfrm>
              <a:blipFill>
                <a:blip r:embed="rId2"/>
                <a:stretch>
                  <a:fillRect l="-1653" t="-1360" r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10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9269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861774"/>
          </a:xfrm>
        </p:spPr>
        <p:txBody>
          <a:bodyPr/>
          <a:lstStyle/>
          <a:p>
            <a:r>
              <a:rPr lang="ru-RU" sz="2800" dirty="0" smtClean="0"/>
              <a:t>Предлагаемый а</a:t>
            </a:r>
            <a:r>
              <a:rPr lang="ru-RU" sz="2800" dirty="0" smtClean="0"/>
              <a:t>лгоритм </a:t>
            </a:r>
            <a:r>
              <a:rPr lang="ru-RU" sz="2800" dirty="0" smtClean="0"/>
              <a:t>автоматизации процесса интерпретации аппроксимирующих моделей машинного обучения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956086"/>
            <a:ext cx="9372600" cy="4001095"/>
          </a:xfrm>
        </p:spPr>
        <p:txBody>
          <a:bodyPr/>
          <a:lstStyle/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Алгоритм автоматизации процесса интерпретации аппроксимирующих </a:t>
            </a:r>
            <a:r>
              <a:rPr lang="ru-RU" sz="2000" dirty="0"/>
              <a:t>моделей машинного обучения, включает в </a:t>
            </a:r>
            <a:r>
              <a:rPr lang="ru-RU" sz="2000" dirty="0" smtClean="0"/>
              <a:t>себя следующую функциональность: </a:t>
            </a:r>
            <a:endParaRPr lang="ru-RU" sz="2000" dirty="0"/>
          </a:p>
          <a:p>
            <a:pPr marL="457200" lvl="0" indent="-457200" algn="just">
              <a:buFont typeface="+mj-lt"/>
              <a:buAutoNum type="arabicParenR"/>
            </a:pPr>
            <a:r>
              <a:rPr lang="ru-RU" sz="2000" dirty="0"/>
              <a:t>создание и </a:t>
            </a:r>
            <a:r>
              <a:rPr lang="ru-RU" sz="2000" dirty="0" smtClean="0"/>
              <a:t>обучение </a:t>
            </a:r>
            <a:r>
              <a:rPr lang="ru-RU" sz="2000" dirty="0"/>
              <a:t>модели машинного обучения, которую необходимо интерпретировать;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ru-RU" sz="2000" dirty="0"/>
              <a:t>интерпретация модели машинного обучения различными методами; 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ru-RU" sz="2000" dirty="0"/>
              <a:t>визуализация </a:t>
            </a:r>
            <a:r>
              <a:rPr lang="ru-RU" sz="2000" dirty="0" smtClean="0"/>
              <a:t>результатов интерпретации </a:t>
            </a:r>
            <a:r>
              <a:rPr lang="ru-RU" sz="2000" dirty="0"/>
              <a:t>модели машинного обучения.</a:t>
            </a:r>
          </a:p>
          <a:p>
            <a:pPr algn="just"/>
            <a:r>
              <a:rPr lang="ru-RU" sz="2000" dirty="0"/>
              <a:t>Алгоритм </a:t>
            </a:r>
            <a:r>
              <a:rPr lang="ru-RU" sz="2000" dirty="0" smtClean="0"/>
              <a:t>в </a:t>
            </a:r>
            <a:r>
              <a:rPr lang="ru-RU" sz="2000" dirty="0"/>
              <a:t>качестве входных </a:t>
            </a:r>
            <a:r>
              <a:rPr lang="ru-RU" sz="2000" dirty="0" smtClean="0"/>
              <a:t>параметров принимает набор данных, целевую переменную, номер объекта, который необходимо интерпретировать локально и тип решаемой </a:t>
            </a:r>
            <a:r>
              <a:rPr lang="ru-RU" sz="2000" dirty="0" smtClean="0"/>
              <a:t>задачи. Создается </a:t>
            </a:r>
            <a:r>
              <a:rPr lang="ru-RU" sz="2000" dirty="0" smtClean="0"/>
              <a:t>и обучается аппроксимирующая модель машинного обучения, затем модель интерпретируется </a:t>
            </a:r>
            <a:r>
              <a:rPr lang="ru-RU" sz="2000" dirty="0"/>
              <a:t>глобально</a:t>
            </a:r>
            <a:r>
              <a:rPr lang="ru-RU" sz="2000" dirty="0" smtClean="0"/>
              <a:t> и визуализируется результат интерпретации, затем модель интерпретируется </a:t>
            </a:r>
            <a:r>
              <a:rPr lang="ru-RU" sz="2000" dirty="0"/>
              <a:t>локально </a:t>
            </a:r>
            <a:r>
              <a:rPr lang="ru-RU" sz="2000" dirty="0" smtClean="0"/>
              <a:t>и визуализируется результат интерпретации. 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582401" y="6465214"/>
            <a:ext cx="354710" cy="1641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11</a:t>
            </a:fld>
            <a:endParaRPr lang="ru-RU" spc="-1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12" y="902297"/>
            <a:ext cx="11525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74191" y="206529"/>
            <a:ext cx="102838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3600" dirty="0" smtClean="0">
                <a:latin typeface="Times New Roman"/>
                <a:cs typeface="Times New Roman"/>
              </a:rPr>
              <a:t>Вычислительные </a:t>
            </a:r>
            <a:r>
              <a:rPr lang="ru-RU" sz="3600" dirty="0" smtClean="0">
                <a:latin typeface="Times New Roman"/>
                <a:cs typeface="Times New Roman"/>
              </a:rPr>
              <a:t>эксперименты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80972"/>
            <a:ext cx="11506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проведения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вычислительных экспериментов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демонстрация работы ПО для автоматизации интерпретации методов машинного обучения для задачи классификации.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Вычислительные эксперименты проводились на существующих наборах данных: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содержит медицинские данные, влияющие на риск развитие сахарного диабета.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набора данных состоят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признаков и целевой переменной: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Pregnancies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беременностей;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плазменные концентрации глюкозы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крови;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диастолическое артериальное давление;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толщина кожи в области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трицепса;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инсулина в крови;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массы тела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оценка предрасположенности к диабету;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переменная, показывающая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предрасположенность к заболеванию сахарным диабетом в ближайшие пять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Набор данных состоит из 768 объектов.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2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</a:t>
            </a: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данные о средней стоимость домов в Калифорнии в зависимости 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квартала.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набора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8 признаков и целевой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ongitude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долгота квартала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недвижимостью;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atitude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широта квартала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недвижимостью;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HouseAge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медиана возраста домов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AveRooms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общее количество комнат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AveBedrms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общее количество спален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opulation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население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квартала;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AveOccup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семей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медианный доход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елевая переменная, показывающая медианную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дома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квартале. Набор данных состоит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20640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аппроксимирующих моделей для данных экспериментов производилось с помощью библиотеки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дало точность для эксперимента 1 79,84%, для эксперимента 2 86,27%.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12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1. Метод </a:t>
            </a:r>
            <a:r>
              <a:rPr lang="en-US" dirty="0" smtClean="0"/>
              <a:t>SHAP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3908996"/>
            <a:ext cx="11582400" cy="2769989"/>
          </a:xfrm>
        </p:spPr>
        <p:txBody>
          <a:bodyPr/>
          <a:lstStyle/>
          <a:p>
            <a:r>
              <a:rPr lang="ru-RU" sz="1800" dirty="0"/>
              <a:t>Из </a:t>
            </a:r>
            <a:r>
              <a:rPr lang="ru-RU" sz="1800" dirty="0" smtClean="0"/>
              <a:t>левого </a:t>
            </a:r>
            <a:r>
              <a:rPr lang="ru-RU" sz="1800" dirty="0"/>
              <a:t>рисунка можно сделать вывод, что самыми значимыми признаками, влияющими на развитие сахарного диабета в ближайшие пять лет, являются плазменные концентрации глюкозы в крови, индекс массы тела и возраст. Наименее значимыми признаками являются количество инсулина в крови и толщина кожи в области трицепса. Признаки оценка предрасположенности к диабету, диастолическое артериальное давление, количество инсулина в крови вносят умеренный вклад в риск развития сахарного диабета в ближайшие пять лет у объекта. </a:t>
            </a:r>
            <a:endParaRPr lang="ru-RU" sz="1800" dirty="0" smtClean="0"/>
          </a:p>
          <a:p>
            <a:r>
              <a:rPr lang="ru-RU" sz="1800" dirty="0" smtClean="0"/>
              <a:t>Из правого рисунка </a:t>
            </a:r>
            <a:r>
              <a:rPr lang="ru-RU" sz="1800" dirty="0"/>
              <a:t>можно сделать вывод, что чем выше значение таких признаков как плазменные концентрации глюкозы в крови, индекс массы тела, возраст, оценка предрасположенности к диабету, количество беременностей и толщина кожи в области трицепса, тем выше риск развития сахарного диабета в течении пяти лет. При этом, чем выше значения признаков количество инсулина в крови и диастолическое артериальное давление, тем риск развития сахарного диабета в течении пяти лет ниже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39452"/>
            <a:ext cx="5499538" cy="32487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3791"/>
            <a:ext cx="5411970" cy="314442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71738" y="6465213"/>
            <a:ext cx="265372" cy="213772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13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6753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080057" cy="4307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27" y="5764706"/>
            <a:ext cx="118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рисунка можно сделать выводы аналогичные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выводам, представленным на предыдущем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слайде для левого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/>
              <a:t>Эксперимент 1. Метод </a:t>
            </a:r>
            <a:r>
              <a:rPr lang="en-US" dirty="0" smtClean="0"/>
              <a:t>PDP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1641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14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1</a:t>
            </a:r>
            <a:r>
              <a:rPr lang="en-US" dirty="0" smtClean="0"/>
              <a:t>. </a:t>
            </a:r>
            <a:r>
              <a:rPr lang="ru-RU" dirty="0" smtClean="0"/>
              <a:t>Метод </a:t>
            </a:r>
            <a:r>
              <a:rPr lang="en-US" dirty="0" smtClean="0"/>
              <a:t>LIME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9" y="838200"/>
            <a:ext cx="9685859" cy="2865368"/>
          </a:xfrm>
          <a:prstGeom prst="rect">
            <a:avLst/>
          </a:prstGeom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1447800" y="3779504"/>
            <a:ext cx="9753600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kern="0" dirty="0" smtClean="0"/>
              <a:t>Из рисунка можно сделать вывод, что несмотря на то что значения признаков оценка предрасположенности к диабету, диастолическое артериальное давление и количество инсулина в крови не приводят к </a:t>
            </a:r>
            <a:r>
              <a:rPr lang="ru-RU" kern="0" dirty="0" smtClean="0"/>
              <a:t>предрасположенности к развитию </a:t>
            </a:r>
            <a:r>
              <a:rPr lang="ru-RU" kern="0" dirty="0" smtClean="0"/>
              <a:t>сахарного диабета у объекта, значения остальных признаков показывают, что у объекта есть </a:t>
            </a:r>
            <a:r>
              <a:rPr lang="ru-RU" kern="0" dirty="0" smtClean="0"/>
              <a:t>предрасположенность к развитию </a:t>
            </a:r>
            <a:r>
              <a:rPr lang="ru-RU" kern="0" dirty="0" smtClean="0"/>
              <a:t>сахарного диабета в течении пяти лет.</a:t>
            </a:r>
          </a:p>
          <a:p>
            <a:endParaRPr lang="ru-RU" kern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15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22575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2</a:t>
            </a:r>
            <a:r>
              <a:rPr lang="en-US" dirty="0" smtClean="0"/>
              <a:t>. </a:t>
            </a:r>
            <a:r>
              <a:rPr lang="ru-RU" dirty="0" smtClean="0"/>
              <a:t>Метод </a:t>
            </a:r>
            <a:r>
              <a:rPr lang="en-US" dirty="0" smtClean="0"/>
              <a:t>SHAP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13" y="778288"/>
            <a:ext cx="4863887" cy="29491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3" y="762264"/>
            <a:ext cx="4770737" cy="2775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727461"/>
            <a:ext cx="11290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левого рисунка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самыми значимыми признаками, влияющими медианную стоимость дома в квартале, являются широта квартала с недвижимостью, долгота квартала с недвижимостью, медианный доход в квартале и количество семей в квартале. Наименее значимыми признаками являются общее количество спален в квартале и население квартала. Признаки общее количество комнат в квартале и медиана возраста домов в квартале вносят умеренный вклад в медианную стоимость дома в квартале.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правого рисунка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чем выше значение таких признаков как общее количество комнат в квартале, медиана возраста домов в квартале, медианный доход в квартале тем выше медианная стоимость дома в квартале. При этом, чем выше значения признаков широта квартала с недвижимостью, долгота квартала с недвижимостью, количество семей в квартале, тем ниже медианная стоимость дома в квартале. Значения признаков количество спален в квартале и население квартала почти не влияют на медианная стоимость дома в квартале.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>
          <a:xfrm>
            <a:off x="11671449" y="6465214"/>
            <a:ext cx="265661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16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6428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2. Метод </a:t>
            </a:r>
            <a:r>
              <a:rPr lang="en-US" dirty="0" smtClean="0"/>
              <a:t>PDP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11553372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5758670"/>
            <a:ext cx="119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рисунка можно сделать выводы аналогичные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выводам, представленным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предыдущем слайде для левого рисунка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17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564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2</a:t>
            </a:r>
            <a:r>
              <a:rPr lang="en-US" dirty="0" smtClean="0"/>
              <a:t>. </a:t>
            </a:r>
            <a:r>
              <a:rPr lang="ru-RU" dirty="0"/>
              <a:t>М</a:t>
            </a:r>
            <a:r>
              <a:rPr lang="ru-RU" dirty="0" smtClean="0"/>
              <a:t>етод </a:t>
            </a:r>
            <a:r>
              <a:rPr lang="en-US" dirty="0" smtClean="0"/>
              <a:t>LIME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872895"/>
            <a:ext cx="10134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на повышение медианной стоимости дома в квартале повлияли все признаки кроме долготы квартала с недвижимостью, общего количество комнат в квартале и населения квартала. Они снизили медианную стоимость дома в квартале.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18</a:t>
            </a:fld>
            <a:endParaRPr lang="ru-RU" spc="-1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58220"/>
            <a:ext cx="9163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05000" y="1295400"/>
            <a:ext cx="8118348" cy="4739759"/>
          </a:xfrm>
        </p:spPr>
        <p:txBody>
          <a:bodyPr/>
          <a:lstStyle/>
          <a:p>
            <a:r>
              <a:rPr lang="ru-RU" sz="2800" dirty="0" smtClean="0"/>
              <a:t>В результате проведенной работы: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зучены аппроксимирующие модели машинного обучения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зучены методы интерпретации</a:t>
            </a:r>
            <a:r>
              <a:rPr lang="ru-RU" sz="2800" dirty="0"/>
              <a:t> </a:t>
            </a:r>
            <a:r>
              <a:rPr lang="ru-RU" sz="2800" dirty="0" smtClean="0"/>
              <a:t>аппроксимирующих моделей машинного обучения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разработано ПО, </a:t>
            </a:r>
            <a:r>
              <a:rPr lang="ru-RU" sz="2800" dirty="0" smtClean="0"/>
              <a:t>реализующее предложенный </a:t>
            </a:r>
            <a:r>
              <a:rPr lang="ru-RU" sz="2800" dirty="0" smtClean="0"/>
              <a:t>алгоритм автоматизации процесса интерпретации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проведены вычислительные эксперименты, показавшие эффективность разработанного ПО.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582400" y="6477000"/>
            <a:ext cx="282575" cy="152400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19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2968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36825" y="1295400"/>
            <a:ext cx="8118348" cy="3693319"/>
          </a:xfrm>
        </p:spPr>
        <p:txBody>
          <a:bodyPr/>
          <a:lstStyle/>
          <a:p>
            <a:pPr algn="just"/>
            <a:r>
              <a:rPr lang="ru-RU" dirty="0" smtClean="0"/>
              <a:t>Интерпретация </a:t>
            </a:r>
            <a:r>
              <a:rPr lang="ru-RU" dirty="0"/>
              <a:t>аппроксимирующих моделей машинного обучения - это процесс объяснения того, как модель делает свои предсказания. </a:t>
            </a:r>
            <a:r>
              <a:rPr lang="ru-RU" dirty="0" smtClean="0"/>
              <a:t>Интерпретация</a:t>
            </a:r>
            <a:r>
              <a:rPr lang="ru-RU" dirty="0" smtClean="0"/>
              <a:t> </a:t>
            </a:r>
            <a:r>
              <a:rPr lang="ru-RU" dirty="0"/>
              <a:t>включает анализ влияния признаков на предсказания </a:t>
            </a:r>
            <a:r>
              <a:rPr lang="ru-RU" dirty="0" smtClean="0"/>
              <a:t>модели и </a:t>
            </a:r>
            <a:r>
              <a:rPr lang="ru-RU" dirty="0"/>
              <a:t>выявление </a:t>
            </a:r>
            <a:r>
              <a:rPr lang="ru-RU" dirty="0" smtClean="0"/>
              <a:t>зависимостей</a:t>
            </a:r>
            <a:r>
              <a:rPr lang="ru-RU" dirty="0"/>
              <a:t>, а также предоставление понятных объяснений для решений, принимаемых моделью. Цель интерпретации заключается в том, чтобы </a:t>
            </a:r>
            <a:r>
              <a:rPr lang="ru-RU" dirty="0" smtClean="0"/>
              <a:t>обеспечить </a:t>
            </a:r>
            <a:r>
              <a:rPr lang="ru-RU" dirty="0"/>
              <a:t>понимание и доверие к модели, а также помочь выявить причинно-следственные связи и использовать модель для принятия решений.</a:t>
            </a:r>
            <a:endParaRPr lang="ru-RU" sz="3200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2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31377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835402"/>
            <a:ext cx="8229600" cy="677108"/>
          </a:xfrm>
        </p:spPr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>
          <a:xfrm>
            <a:off x="11582401" y="6465214"/>
            <a:ext cx="354710" cy="879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20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3249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879603"/>
            <a:ext cx="992251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dirty="0" err="1" smtClean="0">
                <a:latin typeface="Times New Roman"/>
                <a:cs typeface="Times New Roman"/>
              </a:rPr>
              <a:t>Цель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spc="-28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раб</a:t>
            </a:r>
            <a:r>
              <a:rPr sz="2400" spc="-35" dirty="0">
                <a:latin typeface="Times New Roman"/>
                <a:cs typeface="Times New Roman"/>
              </a:rPr>
              <a:t>о</a:t>
            </a:r>
            <a:r>
              <a:rPr sz="2400" dirty="0">
                <a:latin typeface="Times New Roman"/>
                <a:cs typeface="Times New Roman"/>
              </a:rPr>
              <a:t>ты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разработка ПО для автоматизации процесса интерпретации аппроксимирующих моделей машинного </a:t>
            </a:r>
            <a:r>
              <a:rPr lang="ru-RU" sz="2400" dirty="0" smtClean="0">
                <a:latin typeface="Times New Roman"/>
                <a:cs typeface="Times New Roman"/>
              </a:rPr>
              <a:t>обучения на основе существующих методов интерпретации.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2438400"/>
            <a:ext cx="992251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ru-RU" sz="2400" dirty="0">
                <a:latin typeface="Times New Roman"/>
                <a:cs typeface="Times New Roman"/>
              </a:rPr>
              <a:t>З</a:t>
            </a:r>
            <a:r>
              <a:rPr sz="2400" dirty="0" err="1" smtClean="0">
                <a:latin typeface="Times New Roman"/>
                <a:cs typeface="Times New Roman"/>
              </a:rPr>
              <a:t>ад</a:t>
            </a:r>
            <a:r>
              <a:rPr sz="2400" spc="-90" dirty="0" err="1" smtClean="0">
                <a:latin typeface="Times New Roman"/>
                <a:cs typeface="Times New Roman"/>
              </a:rPr>
              <a:t>а</a:t>
            </a:r>
            <a:r>
              <a:rPr sz="2400" dirty="0" err="1" smtClean="0">
                <a:latin typeface="Times New Roman"/>
                <a:cs typeface="Times New Roman"/>
              </a:rPr>
              <a:t>чи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endParaRPr lang="ru-R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аппроксимирующие модели машинного обучения;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методы интерпретации аппроксимирующих моделей машинного обучения;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Предложить алгоритм </a:t>
            </a:r>
            <a:r>
              <a:rPr lang="ru-RU" sz="2400" dirty="0" smtClean="0">
                <a:latin typeface="Times New Roman"/>
                <a:cs typeface="Times New Roman"/>
              </a:rPr>
              <a:t>для </a:t>
            </a:r>
            <a:r>
              <a:rPr lang="ru-RU" sz="2400" dirty="0">
                <a:latin typeface="Times New Roman"/>
                <a:cs typeface="Times New Roman"/>
              </a:rPr>
              <a:t>автоматизации процесса интерпретации аппроксимирующих моделей машинного </a:t>
            </a:r>
            <a:r>
              <a:rPr lang="ru-RU" sz="2400" dirty="0" smtClean="0">
                <a:latin typeface="Times New Roman"/>
                <a:cs typeface="Times New Roman"/>
              </a:rPr>
              <a:t>обучения и реализовать его;</a:t>
            </a:r>
            <a:endParaRPr lang="ru-R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Исследовать эффективность работы реализованного ПО.</a:t>
            </a: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278059" y="177095"/>
            <a:ext cx="10302240" cy="677108"/>
          </a:xfrm>
        </p:spPr>
        <p:txBody>
          <a:bodyPr/>
          <a:lstStyle/>
          <a:p>
            <a:pPr algn="ctr"/>
            <a:r>
              <a:rPr lang="ru-RU" dirty="0" smtClean="0"/>
              <a:t>Цели </a:t>
            </a:r>
            <a:r>
              <a:rPr lang="ru-RU" dirty="0"/>
              <a:t>и</a:t>
            </a:r>
            <a:r>
              <a:rPr lang="ru-RU" spc="-15" dirty="0"/>
              <a:t> </a:t>
            </a:r>
            <a:r>
              <a:rPr lang="ru-RU" dirty="0"/>
              <a:t>зад</a:t>
            </a:r>
            <a:r>
              <a:rPr lang="ru-RU" spc="-180" dirty="0"/>
              <a:t>а</a:t>
            </a:r>
            <a:r>
              <a:rPr lang="ru-RU" dirty="0"/>
              <a:t>чи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3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 машинного обучения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1" y="914400"/>
                <a:ext cx="11887200" cy="2167516"/>
              </a:xfrm>
            </p:spPr>
            <p:txBody>
              <a:bodyPr/>
              <a:lstStyle/>
              <a:p>
                <a:r>
                  <a:rPr lang="ru-RU" sz="1800" dirty="0" smtClean="0"/>
                  <a:t>В общем виде задача машинного обучения выглядит следующим образом:</a:t>
                </a:r>
                <a:endParaRPr lang="ru-RU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,#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 smtClean="0"/>
              </a:p>
              <a:p>
                <a:r>
                  <a:rPr lang="ru-RU" sz="1800" dirty="0" smtClean="0"/>
                  <a:t>где</a:t>
                </a:r>
                <a14:m>
                  <m:oMath xmlns:m="http://schemas.openxmlformats.org/officeDocument/2006/math">
                    <m:r>
                      <a:rPr lang="ru-RU" sz="18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1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​,</m:t>
                            </m:r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ru-RU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​,</m:t>
                            </m:r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ru-RU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​,</m:t>
                            </m:r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800" i="1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800" dirty="0" smtClean="0"/>
                  <a:t> - обучающая </a:t>
                </a:r>
                <a:r>
                  <a:rPr lang="ru-RU" sz="1800" dirty="0" smtClean="0"/>
                  <a:t>выборка</a:t>
                </a:r>
                <a:r>
                  <a:rPr lang="en-US" sz="1800" dirty="0" smtClean="0"/>
                  <a:t>;</a:t>
                </a:r>
                <a:r>
                  <a:rPr lang="ru-RU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/>
                  <a:t>​ - вектор </a:t>
                </a:r>
                <a:r>
                  <a:rPr lang="ru-RU" sz="1800" dirty="0" smtClean="0"/>
                  <a:t>признаков</a:t>
                </a:r>
                <a:r>
                  <a:rPr lang="en-US" sz="18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/>
                  <a:t>​ - целевая переменная для соответствующего вектора </a:t>
                </a:r>
                <a:r>
                  <a:rPr lang="ru-RU" sz="1800" dirty="0" smtClean="0"/>
                  <a:t>признаков</a:t>
                </a:r>
                <a:r>
                  <a:rPr lang="en-US" sz="1800" dirty="0"/>
                  <a:t>;</a:t>
                </a:r>
                <a:r>
                  <a:rPr lang="ru-RU" sz="1800" dirty="0" smtClean="0"/>
                  <a:t>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1800" dirty="0" smtClean="0"/>
                  <a:t> - модель</a:t>
                </a:r>
                <a:r>
                  <a:rPr lang="ru-RU" sz="1800" dirty="0"/>
                  <a:t>, аппроксимирующая зависимость между признаками и </a:t>
                </a:r>
                <a:r>
                  <a:rPr lang="ru-RU" sz="1800" dirty="0" smtClean="0"/>
                  <a:t>целевой переменной,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1800" dirty="0" smtClean="0"/>
                  <a:t> </a:t>
                </a:r>
                <a:r>
                  <a:rPr lang="ru-RU" sz="1800" dirty="0"/>
                  <a:t>- функция потерь, оценивающая расхождение между </a:t>
                </a:r>
                <a:r>
                  <a:rPr lang="ru-RU" sz="1800" dirty="0" smtClean="0"/>
                  <a:t>предсказанными </a:t>
                </a:r>
                <a:r>
                  <a:rPr lang="ru-RU" sz="1800" dirty="0"/>
                  <a:t>и фактическими </a:t>
                </a:r>
                <a:r>
                  <a:rPr lang="ru-RU" sz="1800" dirty="0" smtClean="0"/>
                  <a:t>значениями целевой переменной </a:t>
                </a:r>
                <a:r>
                  <a:rPr lang="ru-RU" sz="1800" dirty="0"/>
                  <a:t>на обучающей </a:t>
                </a:r>
                <a:r>
                  <a:rPr lang="ru-RU" sz="1800" dirty="0" smtClean="0"/>
                  <a:t>выборке</a:t>
                </a:r>
                <a:r>
                  <a:rPr lang="en-US" sz="1800" dirty="0" smtClean="0"/>
                  <a:t>;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1800" dirty="0" smtClean="0"/>
                  <a:t> - оптимальная модель</a:t>
                </a:r>
                <a:endParaRPr lang="ru-RU" sz="1800" dirty="0"/>
              </a:p>
              <a:p>
                <a:endParaRPr lang="ru-RU" sz="1800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1" y="914400"/>
                <a:ext cx="11887200" cy="2167516"/>
              </a:xfrm>
              <a:blipFill>
                <a:blip r:embed="rId2"/>
                <a:stretch>
                  <a:fillRect l="-1231" t="-3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4</a:t>
            </a:fld>
            <a:endParaRPr lang="ru-RU" spc="-1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64" y="3140364"/>
            <a:ext cx="6413834" cy="3352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56" y="2743200"/>
            <a:ext cx="55834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отдельный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данных из набора данных.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объекта, который используется для описания объекта в виде числовых или категориальных значений, которые затем используются для обучения модели.         </a:t>
            </a:r>
          </a:p>
          <a:p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переменная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переменная, значение которой модель пытается предсказать на основе входных данных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совокупность всех объектов.</a:t>
            </a:r>
          </a:p>
          <a:p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</a:t>
            </a:r>
            <a:r>
              <a:rPr lang="ru-RU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часть набора данных, которая используется для обучения модели машинного обучения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Тестовая </a:t>
            </a:r>
            <a:r>
              <a:rPr lang="ru-RU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часть набора данных, которая используется для оценки производительности модели после её обучения на обучающей выборке. </a:t>
            </a:r>
          </a:p>
          <a:p>
            <a:endParaRPr lang="ru-RU" dirty="0"/>
          </a:p>
          <a:p>
            <a:endParaRPr lang="ru-RU" i="1" dirty="0"/>
          </a:p>
          <a:p>
            <a:endParaRPr lang="ru-RU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4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1066545" y="23961"/>
            <a:ext cx="10664190" cy="615553"/>
          </a:xfrm>
        </p:spPr>
        <p:txBody>
          <a:bodyPr/>
          <a:lstStyle/>
          <a:p>
            <a:pPr algn="ctr"/>
            <a:r>
              <a:rPr lang="ru-RU" sz="4000" spc="-130" dirty="0" smtClean="0"/>
              <a:t>Модели машинного обучения</a:t>
            </a:r>
            <a:endParaRPr lang="ru-RU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1" y="1780402"/>
            <a:ext cx="4191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байесовский классификатор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99827" y="1780402"/>
            <a:ext cx="3215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решающих деревьев: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Решающие деревья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199" y="1766547"/>
            <a:ext cx="40345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Прямого распространения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Свёрточные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Реккурентные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5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553998"/>
          </a:xfrm>
        </p:spPr>
        <p:txBody>
          <a:bodyPr/>
          <a:lstStyle/>
          <a:p>
            <a:pPr algn="ctr"/>
            <a:r>
              <a:rPr lang="ru-RU" sz="3600" spc="-130" dirty="0"/>
              <a:t>Модели машинного </a:t>
            </a:r>
            <a:r>
              <a:rPr lang="ru-RU" sz="3600" spc="-130" dirty="0" smtClean="0"/>
              <a:t>обучения. </a:t>
            </a:r>
            <a:r>
              <a:rPr lang="ru-RU" sz="3600" dirty="0" smtClean="0"/>
              <a:t>Решающее </a:t>
            </a:r>
            <a:r>
              <a:rPr lang="ru-RU" sz="3600" dirty="0" smtClean="0"/>
              <a:t>дерево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599" y="655318"/>
                <a:ext cx="10972800" cy="3186129"/>
              </a:xfrm>
            </p:spPr>
            <p:txBody>
              <a:bodyPr/>
              <a:lstStyle/>
              <a:p>
                <a:r>
                  <a:rPr lang="ru-RU" dirty="0" smtClean="0"/>
                  <a:t>Определение решающего дерева:</a:t>
                </a:r>
                <a:endParaRPr lang="ru-RU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каждой внутренней вершине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 приписан предикат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каждой листовой вершине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 приписан прогноз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000" dirty="0"/>
                  <a:t>, где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000" dirty="0"/>
                  <a:t> — область значений целевой </a:t>
                </a:r>
                <a:r>
                  <a:rPr lang="ru-RU" sz="2000" dirty="0" smtClean="0"/>
                  <a:t>переменной.</a:t>
                </a:r>
              </a:p>
              <a:p>
                <a:r>
                  <a:rPr lang="ru-RU" sz="2000" dirty="0"/>
                  <a:t>Предикат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sz="2000" dirty="0"/>
                  <a:t> может иметь, произвольную структуру, но, как правило, на практике используют сравнение с </a:t>
                </a:r>
                <a:r>
                  <a:rPr lang="ru-RU" sz="2000" dirty="0" smtClean="0"/>
                  <a:t>пороговым значением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/>
                  <a:t> по произвольному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-му признаку: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При проходе через узел дерева с данным предикатом объекты будут отправлены в правое поддерево, если значение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-го признака у них меньше либо равно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/>
                  <a:t>, и в левое — если больше. </a:t>
                </a:r>
                <a:endParaRPr lang="ru-RU" sz="2000" dirty="0" smtClean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599" y="655318"/>
                <a:ext cx="10972800" cy="3186129"/>
              </a:xfrm>
              <a:blipFill>
                <a:blip r:embed="rId2"/>
                <a:stretch>
                  <a:fillRect l="-1667" t="-2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6</a:t>
            </a:fld>
            <a:endParaRPr lang="ru-RU" spc="-1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57600"/>
            <a:ext cx="22955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886" y="247432"/>
            <a:ext cx="16573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u="heavy" dirty="0">
                <a:latin typeface="Times New Roman"/>
                <a:cs typeface="Times New Roman"/>
              </a:rPr>
              <a:t> 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354217"/>
          </a:xfrm>
        </p:spPr>
        <p:txBody>
          <a:bodyPr/>
          <a:lstStyle/>
          <a:p>
            <a:pPr algn="ctr"/>
            <a:r>
              <a:rPr lang="ru-RU" dirty="0" smtClean="0"/>
              <a:t>Методы интерпретации моделей машинного обучения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036825" y="2554069"/>
            <a:ext cx="2839975" cy="2462213"/>
          </a:xfrm>
        </p:spPr>
        <p:txBody>
          <a:bodyPr/>
          <a:lstStyle/>
          <a:p>
            <a:r>
              <a:rPr lang="ru-RU" sz="4000" dirty="0" smtClean="0"/>
              <a:t>Локальные</a:t>
            </a:r>
            <a:r>
              <a:rPr lang="ru-RU" sz="4000" dirty="0"/>
              <a:t>: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LIME</a:t>
            </a:r>
            <a:endParaRPr lang="ru-RU" sz="40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SHAP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ICE</a:t>
            </a:r>
            <a:endParaRPr lang="ru-RU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2554069"/>
            <a:ext cx="29285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</a:t>
            </a:r>
            <a:endParaRPr lang="ru-RU" sz="40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7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586" y="217901"/>
            <a:ext cx="10302240" cy="984885"/>
          </a:xfrm>
        </p:spPr>
        <p:txBody>
          <a:bodyPr/>
          <a:lstStyle/>
          <a:p>
            <a:pPr algn="ctr"/>
            <a:r>
              <a:rPr lang="ru-RU" sz="3200" dirty="0"/>
              <a:t>Методы интерпретации моделей машинного </a:t>
            </a:r>
            <a:r>
              <a:rPr lang="ru-RU" sz="3200" dirty="0" smtClean="0"/>
              <a:t>обучения. Метод </a:t>
            </a:r>
            <a:r>
              <a:rPr lang="en-US" sz="3200" dirty="0" smtClean="0"/>
              <a:t>LIME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06477" y="1219200"/>
            <a:ext cx="10336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LIME заключается в создании локальной модели, которая объясняет прогноз модели на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объекте.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06477" y="2173307"/>
                <a:ext cx="9934887" cy="470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Математическое описание метода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LIME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40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4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ru-RU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ru-RU" sz="40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func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4000" dirty="0"/>
              </a:p>
              <a:p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Модель </a:t>
                </a:r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объяснения для объекта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это локальная модель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минимизирует функцию потерь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измеряет, насколько близким является объяснение к прогнозу исходной модели машинного обучения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при этом сохраняя низкую сложность модели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700">
                        <a:latin typeface="Cambria Math" panose="02040503050406030204" pitchFamily="18" charset="0"/>
                      </a:rPr>
                      <m:t>Ω</m:t>
                    </m:r>
                    <m:r>
                      <a:rPr lang="ru-RU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7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это семейство возможных </a:t>
                </a:r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локальных моделей. </a:t>
                </a:r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 близости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7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ru-RU" sz="27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определяет размер окрестности вокруг объекта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рассматривается для объяснения.</a:t>
                </a:r>
                <a:endPara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77" y="2173307"/>
                <a:ext cx="9934887" cy="4705968"/>
              </a:xfrm>
              <a:prstGeom prst="rect">
                <a:avLst/>
              </a:prstGeom>
              <a:blipFill>
                <a:blip r:embed="rId2"/>
                <a:stretch>
                  <a:fillRect l="-1288" t="-1427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8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21223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52400"/>
            <a:ext cx="10287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130300" algn="l"/>
              </a:tabLst>
            </a:pPr>
            <a:r>
              <a:rPr lang="ru-RU" sz="3200" dirty="0"/>
              <a:t>Методы интерпретации моделей машинного </a:t>
            </a:r>
            <a:r>
              <a:rPr lang="ru-RU" sz="3200" dirty="0" smtClean="0"/>
              <a:t>обучения. </a:t>
            </a:r>
            <a:r>
              <a:rPr lang="ru-RU" sz="3200" dirty="0" smtClean="0">
                <a:latin typeface="Times New Roman"/>
                <a:cs typeface="Times New Roman"/>
              </a:rPr>
              <a:t>Метод </a:t>
            </a:r>
            <a:r>
              <a:rPr lang="en-US" sz="3200" dirty="0" smtClean="0">
                <a:latin typeface="Times New Roman"/>
                <a:cs typeface="Times New Roman"/>
              </a:rPr>
              <a:t>SHAP</a:t>
            </a: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28012" y="990600"/>
                <a:ext cx="9573388" cy="3922356"/>
              </a:xfrm>
            </p:spPr>
            <p:txBody>
              <a:bodyPr/>
              <a:lstStyle/>
              <a:p>
                <a:r>
                  <a:rPr lang="ru-RU" sz="2800" dirty="0" smtClean="0"/>
                  <a:t>Суть метода SHAP заключается в вычислении значений Шепли для каждого признака и объединении их в одну величину, которая показывает важность признака для прогноза модели на конкретном объекте. </a:t>
                </a:r>
                <a:endParaRPr lang="en-US" sz="2800" dirty="0" smtClean="0"/>
              </a:p>
              <a:p>
                <a:r>
                  <a:rPr lang="ru-RU" sz="2800" dirty="0" smtClean="0"/>
                  <a:t>Математическое описание метода </a:t>
                </a:r>
                <a:r>
                  <a:rPr lang="en-US" sz="2800" dirty="0" smtClean="0"/>
                  <a:t>SHAP</a:t>
                </a:r>
                <a:r>
                  <a:rPr lang="ru-RU" sz="2800" dirty="0" smtClean="0"/>
                  <a:t>:</a:t>
                </a:r>
              </a:p>
              <a:p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),         (4)</m:t>
                      </m:r>
                    </m:oMath>
                  </m:oMathPara>
                </a14:m>
                <a:endParaRPr lang="ru-RU" sz="3600" dirty="0" smtClean="0"/>
              </a:p>
              <a:p>
                <a:r>
                  <a:rPr lang="ru-RU" dirty="0"/>
                  <a:t>з</a:t>
                </a:r>
                <a:r>
                  <a:rPr lang="ru-RU" dirty="0" smtClean="0"/>
                  <a:t>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</a:t>
                </a:r>
                <a:r>
                  <a:rPr lang="ru-RU" dirty="0" smtClean="0"/>
                  <a:t>признак, </a:t>
                </a:r>
                <a:r>
                  <a:rPr lang="ru-RU" dirty="0" smtClean="0"/>
                  <a:t>для которого рассчитываются </a:t>
                </a:r>
                <a:r>
                  <a:rPr lang="ru-RU" dirty="0" smtClean="0"/>
                  <a:t>значения </a:t>
                </a:r>
                <a:r>
                  <a:rPr lang="en-US" dirty="0" smtClean="0"/>
                  <a:t>SHAP;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все остальные признаки</a:t>
                </a:r>
                <a:r>
                  <a:rPr lang="en-US" dirty="0"/>
                  <a:t>.</a:t>
                </a:r>
                <a:endParaRPr lang="ru-RU" dirty="0" smtClean="0"/>
              </a:p>
            </p:txBody>
          </p:sp>
        </mc:Choice>
        <mc:Fallback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28012" y="990600"/>
                <a:ext cx="9573388" cy="3922356"/>
              </a:xfrm>
              <a:blipFill>
                <a:blip r:embed="rId3"/>
                <a:stretch>
                  <a:fillRect l="-2228" t="-2799" b="-37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9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1285</Words>
  <Application>Microsoft Office PowerPoint</Application>
  <PresentationFormat>Широкоэкранный</PresentationFormat>
  <Paragraphs>137</Paragraphs>
  <Slides>20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Презентация PowerPoint</vt:lpstr>
      <vt:lpstr>Введение</vt:lpstr>
      <vt:lpstr>Цели и задачи</vt:lpstr>
      <vt:lpstr>Постановка задачи машинного обучения</vt:lpstr>
      <vt:lpstr>Модели машинного обучения</vt:lpstr>
      <vt:lpstr>Модели машинного обучения. Решающее дерево</vt:lpstr>
      <vt:lpstr>Методы интерпретации моделей машинного обучения</vt:lpstr>
      <vt:lpstr>Методы интерпретации моделей машинного обучения. Метод LIME</vt:lpstr>
      <vt:lpstr>Презентация PowerPoint</vt:lpstr>
      <vt:lpstr>Методы интерпретации моделей машинного обучения. Метод PDP</vt:lpstr>
      <vt:lpstr>Предлагаемый алгоритм автоматизации процесса интерпретации аппроксимирующих моделей машинного обучения</vt:lpstr>
      <vt:lpstr>Презентация PowerPoint</vt:lpstr>
      <vt:lpstr>Эксперимент 1. Метод SHAP</vt:lpstr>
      <vt:lpstr>Эксперимент 1. Метод PDP</vt:lpstr>
      <vt:lpstr>Эксперимент 1. Метод LIME</vt:lpstr>
      <vt:lpstr>Эксперимент 2. Метод SHAP</vt:lpstr>
      <vt:lpstr>Эксперимент 2. Метод PDP</vt:lpstr>
      <vt:lpstr>Эксперимент 2. Метод LIME</vt:lpstr>
      <vt:lpstr>Заключение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Оля Мамченко</dc:creator>
  <cp:lastModifiedBy>Антон Конов</cp:lastModifiedBy>
  <cp:revision>74</cp:revision>
  <dcterms:created xsi:type="dcterms:W3CDTF">2023-06-12T16:41:33Z</dcterms:created>
  <dcterms:modified xsi:type="dcterms:W3CDTF">2023-06-17T15:57:09Z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2023-06-03T00:00:00Z</vt:filetime>
  </property>
  <property fmtid="{D5CDD505-2E9C-101B-9397-08002B2CF9AE}" pid="3" name="LastSaved">
    <vt:filetime>2023-06-12T00:00:00Z</vt:filetime>
  </property>
</Properties>
</file>