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57" r:id="rId4"/>
    <p:sldId id="258" r:id="rId5"/>
    <p:sldId id="282" r:id="rId6"/>
    <p:sldId id="281" r:id="rId7"/>
    <p:sldId id="259" r:id="rId8"/>
    <p:sldId id="268" r:id="rId9"/>
    <p:sldId id="260" r:id="rId10"/>
    <p:sldId id="270" r:id="rId11"/>
    <p:sldId id="278" r:id="rId12"/>
    <p:sldId id="262" r:id="rId13"/>
    <p:sldId id="271" r:id="rId14"/>
    <p:sldId id="267" r:id="rId15"/>
    <p:sldId id="272" r:id="rId16"/>
    <p:sldId id="274" r:id="rId17"/>
    <p:sldId id="273" r:id="rId18"/>
    <p:sldId id="275" r:id="rId19"/>
    <p:sldId id="276" r:id="rId20"/>
    <p:sldId id="269" r:id="rId21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>
      <p:cViewPr varScale="1">
        <p:scale>
          <a:sx n="83" d="100"/>
          <a:sy n="83" d="100"/>
        </p:scale>
        <p:origin x="65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68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DAC8-DA5C-4DB0-A0B7-586F5776EA6D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AE9B6-B706-449E-958B-B335BBC3D468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1A696-FFA3-4102-83D4-414A34DE0420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B100-D53E-4D6D-9113-DB6A6158BD24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8134-1ED5-417A-B1EC-E0E4F025F15A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6825" y="2554069"/>
            <a:ext cx="8118348" cy="2525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E1A4-B4E5-4443-B689-76985516B2F2}" type="datetime1">
              <a:rPr lang="en-US" smtClean="0"/>
              <a:t>6/17/2023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35" y="6465214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2816" y="2362200"/>
            <a:ext cx="877125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800" dirty="0" smtClean="0">
                <a:latin typeface="Times New Roman"/>
                <a:cs typeface="Times New Roman"/>
              </a:rPr>
              <a:t>Интерпретация аппроксимирующих моделей машинного обучения 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5562600"/>
            <a:ext cx="766043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err="1" smtClean="0">
                <a:latin typeface="Times New Roman"/>
                <a:cs typeface="Times New Roman"/>
              </a:rPr>
              <a:t>Вып</a:t>
            </a:r>
            <a:r>
              <a:rPr sz="2400" spc="-30" dirty="0" err="1" smtClean="0">
                <a:latin typeface="Times New Roman"/>
                <a:cs typeface="Times New Roman"/>
              </a:rPr>
              <a:t>о</a:t>
            </a:r>
            <a:r>
              <a:rPr sz="2400" dirty="0" err="1" smtClean="0">
                <a:latin typeface="Times New Roman"/>
                <a:cs typeface="Times New Roman"/>
              </a:rPr>
              <a:t>лнил</a:t>
            </a:r>
            <a:r>
              <a:rPr sz="2400" dirty="0" smtClean="0">
                <a:latin typeface="Times New Roman"/>
                <a:cs typeface="Times New Roman"/>
              </a:rPr>
              <a:t>:</a:t>
            </a:r>
            <a:r>
              <a:rPr sz="2400" spc="5" dirty="0" smtClean="0">
                <a:latin typeface="Times New Roman"/>
                <a:cs typeface="Times New Roman"/>
              </a:rPr>
              <a:t> </a:t>
            </a:r>
            <a:r>
              <a:rPr lang="ru-RU" sz="2400" dirty="0" smtClean="0">
                <a:latin typeface="Times New Roman"/>
                <a:cs typeface="Times New Roman"/>
              </a:rPr>
              <a:t>Конов А.В.</a:t>
            </a:r>
          </a:p>
          <a:p>
            <a:pPr marL="12700">
              <a:lnSpc>
                <a:spcPct val="100000"/>
              </a:lnSpc>
            </a:pPr>
            <a:r>
              <a:rPr lang="ru-RU" sz="2400" dirty="0" smtClean="0">
                <a:latin typeface="Times New Roman"/>
                <a:cs typeface="Times New Roman"/>
              </a:rPr>
              <a:t>Консультант: к.т.н., доцент, </a:t>
            </a:r>
            <a:r>
              <a:rPr lang="ru-RU" sz="2400" dirty="0" err="1" smtClean="0">
                <a:latin typeface="Times New Roman"/>
                <a:cs typeface="Times New Roman"/>
              </a:rPr>
              <a:t>Агасиев</a:t>
            </a:r>
            <a:r>
              <a:rPr lang="ru-RU" sz="2400" dirty="0" smtClean="0">
                <a:latin typeface="Times New Roman"/>
                <a:cs typeface="Times New Roman"/>
              </a:rPr>
              <a:t> Т.А.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Н</a:t>
            </a:r>
            <a:r>
              <a:rPr sz="2400" spc="-100" dirty="0">
                <a:latin typeface="Times New Roman"/>
                <a:cs typeface="Times New Roman"/>
              </a:rPr>
              <a:t>а</a:t>
            </a:r>
            <a:r>
              <a:rPr sz="2400" spc="20" dirty="0">
                <a:latin typeface="Times New Roman"/>
                <a:cs typeface="Times New Roman"/>
              </a:rPr>
              <a:t>у</a:t>
            </a:r>
            <a:r>
              <a:rPr sz="2400" spc="-10" dirty="0">
                <a:latin typeface="Times New Roman"/>
                <a:cs typeface="Times New Roman"/>
              </a:rPr>
              <a:t>ч</a:t>
            </a:r>
            <a:r>
              <a:rPr sz="2400" dirty="0">
                <a:latin typeface="Times New Roman"/>
                <a:cs typeface="Times New Roman"/>
              </a:rPr>
              <a:t>ный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р</a:t>
            </a:r>
            <a:r>
              <a:rPr sz="2400" spc="20" dirty="0">
                <a:latin typeface="Times New Roman"/>
                <a:cs typeface="Times New Roman"/>
              </a:rPr>
              <a:t>у</a:t>
            </a:r>
            <a:r>
              <a:rPr sz="2400" spc="-100" dirty="0">
                <a:latin typeface="Times New Roman"/>
                <a:cs typeface="Times New Roman"/>
              </a:rPr>
              <a:t>к</a:t>
            </a:r>
            <a:r>
              <a:rPr sz="2400" dirty="0">
                <a:latin typeface="Times New Roman"/>
                <a:cs typeface="Times New Roman"/>
              </a:rPr>
              <a:t>о</a:t>
            </a:r>
            <a:r>
              <a:rPr sz="2400" spc="-15" dirty="0">
                <a:latin typeface="Times New Roman"/>
                <a:cs typeface="Times New Roman"/>
              </a:rPr>
              <a:t>в</a:t>
            </a:r>
            <a:r>
              <a:rPr sz="2400" spc="-50" dirty="0">
                <a:latin typeface="Times New Roman"/>
                <a:cs typeface="Times New Roman"/>
              </a:rPr>
              <a:t>о</a:t>
            </a:r>
            <a:r>
              <a:rPr sz="2400" spc="-10" dirty="0">
                <a:latin typeface="Times New Roman"/>
                <a:cs typeface="Times New Roman"/>
              </a:rPr>
              <a:t>д</a:t>
            </a:r>
            <a:r>
              <a:rPr sz="2400" dirty="0">
                <a:latin typeface="Times New Roman"/>
                <a:cs typeface="Times New Roman"/>
              </a:rPr>
              <a:t>итель: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lang="ru-RU" sz="2400" spc="-20" dirty="0" err="1" smtClean="0">
                <a:latin typeface="Times New Roman"/>
                <a:cs typeface="Times New Roman"/>
              </a:rPr>
              <a:t>д.ф-м.н</a:t>
            </a:r>
            <a:r>
              <a:rPr lang="ru-RU" sz="2400" spc="-20" dirty="0" smtClean="0">
                <a:latin typeface="Times New Roman"/>
                <a:cs typeface="Times New Roman"/>
              </a:rPr>
              <a:t>., профессор, </a:t>
            </a:r>
            <a:r>
              <a:rPr lang="ru-RU" sz="2400" spc="-110" dirty="0" smtClean="0">
                <a:latin typeface="Times New Roman"/>
                <a:cs typeface="Times New Roman"/>
              </a:rPr>
              <a:t>Карпенко А.П.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392621"/>
            <a:ext cx="1337604" cy="1410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3330" y="117915"/>
            <a:ext cx="8150225" cy="196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655" marR="412115" algn="ctr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Мин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стерс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spc="-15" dirty="0">
                <a:latin typeface="Times New Roman"/>
                <a:cs typeface="Times New Roman"/>
              </a:rPr>
              <a:t>в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н</a:t>
            </a:r>
            <a:r>
              <a:rPr sz="1800" b="1" spc="-105" dirty="0">
                <a:latin typeface="Times New Roman"/>
                <a:cs typeface="Times New Roman"/>
              </a:rPr>
              <a:t>а</a:t>
            </a:r>
            <a:r>
              <a:rPr sz="1800" b="1" spc="10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ки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и выс</a:t>
            </a:r>
            <a:r>
              <a:rPr sz="1800" b="1" spc="-15" dirty="0">
                <a:latin typeface="Times New Roman"/>
                <a:cs typeface="Times New Roman"/>
              </a:rPr>
              <a:t>ш</a:t>
            </a:r>
            <a:r>
              <a:rPr sz="1800" b="1" dirty="0">
                <a:latin typeface="Times New Roman"/>
                <a:cs typeface="Times New Roman"/>
              </a:rPr>
              <a:t>е</a:t>
            </a:r>
            <a:r>
              <a:rPr sz="1800" b="1" spc="-45" dirty="0">
                <a:latin typeface="Times New Roman"/>
                <a:cs typeface="Times New Roman"/>
              </a:rPr>
              <a:t>г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обра</a:t>
            </a:r>
            <a:r>
              <a:rPr sz="1800" b="1" spc="-20" dirty="0">
                <a:latin typeface="Times New Roman"/>
                <a:cs typeface="Times New Roman"/>
              </a:rPr>
              <a:t>з</a:t>
            </a:r>
            <a:r>
              <a:rPr sz="1800" b="1" spc="-50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ван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я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45" dirty="0">
                <a:latin typeface="Times New Roman"/>
                <a:cs typeface="Times New Roman"/>
              </a:rPr>
              <a:t>Р</a:t>
            </a:r>
            <a:r>
              <a:rPr sz="1800" b="1" dirty="0">
                <a:latin typeface="Times New Roman"/>
                <a:cs typeface="Times New Roman"/>
              </a:rPr>
              <a:t>ос</a:t>
            </a:r>
            <a:r>
              <a:rPr sz="1800" b="1" spc="5" dirty="0">
                <a:latin typeface="Times New Roman"/>
                <a:cs typeface="Times New Roman"/>
              </a:rPr>
              <a:t>с</a:t>
            </a:r>
            <a:r>
              <a:rPr sz="1800" b="1" dirty="0">
                <a:latin typeface="Times New Roman"/>
                <a:cs typeface="Times New Roman"/>
              </a:rPr>
              <a:t>и</a:t>
            </a:r>
            <a:r>
              <a:rPr sz="1800" b="1" spc="-10" dirty="0">
                <a:latin typeface="Times New Roman"/>
                <a:cs typeface="Times New Roman"/>
              </a:rPr>
              <a:t>й</a:t>
            </a:r>
            <a:r>
              <a:rPr sz="1800" b="1" dirty="0">
                <a:latin typeface="Times New Roman"/>
                <a:cs typeface="Times New Roman"/>
              </a:rPr>
              <a:t>с</a:t>
            </a:r>
            <a:r>
              <a:rPr sz="1800" b="1" spc="-25" dirty="0">
                <a:latin typeface="Times New Roman"/>
                <a:cs typeface="Times New Roman"/>
              </a:rPr>
              <a:t>к</a:t>
            </a:r>
            <a:r>
              <a:rPr sz="1800" b="1" dirty="0">
                <a:latin typeface="Times New Roman"/>
                <a:cs typeface="Times New Roman"/>
              </a:rPr>
              <a:t>ой Ф</a:t>
            </a:r>
            <a:r>
              <a:rPr sz="1800" b="1" spc="-20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дера</a:t>
            </a:r>
            <a:r>
              <a:rPr sz="1800" b="1" spc="-10" dirty="0">
                <a:latin typeface="Times New Roman"/>
                <a:cs typeface="Times New Roman"/>
              </a:rPr>
              <a:t>ц</a:t>
            </a:r>
            <a:r>
              <a:rPr sz="1800" b="1" dirty="0">
                <a:latin typeface="Times New Roman"/>
                <a:cs typeface="Times New Roman"/>
              </a:rPr>
              <a:t>ии Ф</a:t>
            </a:r>
            <a:r>
              <a:rPr sz="1800" b="1" spc="-20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дер</a:t>
            </a:r>
            <a:r>
              <a:rPr sz="1800" b="1" spc="5" dirty="0">
                <a:latin typeface="Times New Roman"/>
                <a:cs typeface="Times New Roman"/>
              </a:rPr>
              <a:t>а</a:t>
            </a:r>
            <a:r>
              <a:rPr sz="1800" b="1" dirty="0">
                <a:latin typeface="Times New Roman"/>
                <a:cs typeface="Times New Roman"/>
              </a:rPr>
              <a:t>льное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Times New Roman"/>
                <a:cs typeface="Times New Roman"/>
              </a:rPr>
              <a:t>г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-25" dirty="0">
                <a:latin typeface="Times New Roman"/>
                <a:cs typeface="Times New Roman"/>
              </a:rPr>
              <a:t>с</a:t>
            </a:r>
            <a:r>
              <a:rPr sz="1800" b="1" spc="-100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да</a:t>
            </a:r>
            <a:r>
              <a:rPr sz="1800" b="1" spc="-10" dirty="0">
                <a:latin typeface="Times New Roman"/>
                <a:cs typeface="Times New Roman"/>
              </a:rPr>
              <a:t>р</a:t>
            </a:r>
            <a:r>
              <a:rPr sz="1800" b="1" dirty="0">
                <a:latin typeface="Times New Roman"/>
                <a:cs typeface="Times New Roman"/>
              </a:rPr>
              <a:t>ст</a:t>
            </a:r>
            <a:r>
              <a:rPr sz="1800" b="1" spc="-10" dirty="0">
                <a:latin typeface="Times New Roman"/>
                <a:cs typeface="Times New Roman"/>
              </a:rPr>
              <a:t>в</a:t>
            </a:r>
            <a:r>
              <a:rPr sz="1800" b="1" dirty="0">
                <a:latin typeface="Times New Roman"/>
                <a:cs typeface="Times New Roman"/>
              </a:rPr>
              <a:t>ен</a:t>
            </a:r>
            <a:r>
              <a:rPr sz="1800" b="1" spc="-10" dirty="0">
                <a:latin typeface="Times New Roman"/>
                <a:cs typeface="Times New Roman"/>
              </a:rPr>
              <a:t>н</a:t>
            </a:r>
            <a:r>
              <a:rPr sz="1800" b="1" dirty="0">
                <a:latin typeface="Times New Roman"/>
                <a:cs typeface="Times New Roman"/>
              </a:rPr>
              <a:t>ое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б</a:t>
            </a:r>
            <a:r>
              <a:rPr sz="1800" b="1" spc="-110" dirty="0">
                <a:latin typeface="Times New Roman"/>
                <a:cs typeface="Times New Roman"/>
              </a:rPr>
              <a:t>ю</a:t>
            </a:r>
            <a:r>
              <a:rPr sz="1800" b="1" dirty="0">
                <a:latin typeface="Times New Roman"/>
                <a:cs typeface="Times New Roman"/>
              </a:rPr>
              <a:t>д</a:t>
            </a:r>
            <a:r>
              <a:rPr sz="1800" b="1" spc="-50" dirty="0">
                <a:latin typeface="Times New Roman"/>
                <a:cs typeface="Times New Roman"/>
              </a:rPr>
              <a:t>ж</a:t>
            </a:r>
            <a:r>
              <a:rPr sz="1800" b="1" dirty="0">
                <a:latin typeface="Times New Roman"/>
                <a:cs typeface="Times New Roman"/>
              </a:rPr>
              <a:t>ет</a:t>
            </a:r>
            <a:r>
              <a:rPr sz="1800" b="1" spc="-15" dirty="0">
                <a:latin typeface="Times New Roman"/>
                <a:cs typeface="Times New Roman"/>
              </a:rPr>
              <a:t>н</a:t>
            </a:r>
            <a:r>
              <a:rPr sz="1800" b="1" dirty="0">
                <a:latin typeface="Times New Roman"/>
                <a:cs typeface="Times New Roman"/>
              </a:rPr>
              <a:t>ое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об</a:t>
            </a:r>
            <a:r>
              <a:rPr sz="1800" b="1" spc="-10" dirty="0">
                <a:latin typeface="Times New Roman"/>
                <a:cs typeface="Times New Roman"/>
              </a:rPr>
              <a:t>р</a:t>
            </a:r>
            <a:r>
              <a:rPr sz="1800" b="1" dirty="0">
                <a:latin typeface="Times New Roman"/>
                <a:cs typeface="Times New Roman"/>
              </a:rPr>
              <a:t>а</a:t>
            </a:r>
            <a:r>
              <a:rPr sz="1800" b="1" spc="-20" dirty="0">
                <a:latin typeface="Times New Roman"/>
                <a:cs typeface="Times New Roman"/>
              </a:rPr>
              <a:t>з</a:t>
            </a:r>
            <a:r>
              <a:rPr sz="1800" b="1" spc="-50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в</a:t>
            </a:r>
            <a:r>
              <a:rPr sz="1800" b="1" spc="-55" dirty="0">
                <a:latin typeface="Times New Roman"/>
                <a:cs typeface="Times New Roman"/>
              </a:rPr>
              <a:t>а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dirty="0">
                <a:latin typeface="Times New Roman"/>
                <a:cs typeface="Times New Roman"/>
              </a:rPr>
              <a:t>ел</a:t>
            </a:r>
            <a:r>
              <a:rPr sz="1800" b="1" spc="5" dirty="0">
                <a:latin typeface="Times New Roman"/>
                <a:cs typeface="Times New Roman"/>
              </a:rPr>
              <a:t>ь</a:t>
            </a:r>
            <a:r>
              <a:rPr sz="1800" b="1" spc="-10" dirty="0">
                <a:latin typeface="Times New Roman"/>
                <a:cs typeface="Times New Roman"/>
              </a:rPr>
              <a:t>н</a:t>
            </a:r>
            <a:r>
              <a:rPr sz="1800" b="1" dirty="0">
                <a:latin typeface="Times New Roman"/>
                <a:cs typeface="Times New Roman"/>
              </a:rPr>
              <a:t>ое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чре</a:t>
            </a:r>
            <a:r>
              <a:rPr sz="1800" b="1" spc="-25" dirty="0">
                <a:latin typeface="Times New Roman"/>
                <a:cs typeface="Times New Roman"/>
              </a:rPr>
              <a:t>ж</a:t>
            </a:r>
            <a:r>
              <a:rPr sz="1800" b="1" dirty="0">
                <a:latin typeface="Times New Roman"/>
                <a:cs typeface="Times New Roman"/>
              </a:rPr>
              <a:t>ден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е выс</a:t>
            </a:r>
            <a:r>
              <a:rPr sz="1800" b="1" spc="-20" dirty="0">
                <a:latin typeface="Times New Roman"/>
                <a:cs typeface="Times New Roman"/>
              </a:rPr>
              <a:t>ш</a:t>
            </a:r>
            <a:r>
              <a:rPr sz="1800" b="1" dirty="0">
                <a:latin typeface="Times New Roman"/>
                <a:cs typeface="Times New Roman"/>
              </a:rPr>
              <a:t>е</a:t>
            </a:r>
            <a:r>
              <a:rPr sz="1800" b="1" spc="-45" dirty="0">
                <a:latin typeface="Times New Roman"/>
                <a:cs typeface="Times New Roman"/>
              </a:rPr>
              <a:t>г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обра</a:t>
            </a:r>
            <a:r>
              <a:rPr sz="1800" b="1" spc="-20" dirty="0">
                <a:latin typeface="Times New Roman"/>
                <a:cs typeface="Times New Roman"/>
              </a:rPr>
              <a:t>з</a:t>
            </a:r>
            <a:r>
              <a:rPr sz="1800" b="1" spc="-50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ван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я</a:t>
            </a:r>
            <a:endParaRPr sz="18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02200"/>
              </a:lnSpc>
              <a:spcBef>
                <a:spcPts val="145"/>
              </a:spcBef>
            </a:pPr>
            <a:r>
              <a:rPr sz="1800" b="1" dirty="0">
                <a:latin typeface="Times New Roman"/>
                <a:cs typeface="Times New Roman"/>
              </a:rPr>
              <a:t>«</a:t>
            </a:r>
            <a:r>
              <a:rPr sz="1800" b="1" spc="-20" dirty="0">
                <a:latin typeface="Times New Roman"/>
                <a:cs typeface="Times New Roman"/>
              </a:rPr>
              <a:t>М</a:t>
            </a:r>
            <a:r>
              <a:rPr sz="1800" b="1" dirty="0">
                <a:latin typeface="Times New Roman"/>
                <a:cs typeface="Times New Roman"/>
              </a:rPr>
              <a:t>ос</a:t>
            </a:r>
            <a:r>
              <a:rPr sz="1800" b="1" spc="-25" dirty="0">
                <a:latin typeface="Times New Roman"/>
                <a:cs typeface="Times New Roman"/>
              </a:rPr>
              <a:t>к</a:t>
            </a:r>
            <a:r>
              <a:rPr sz="1800" b="1" spc="-50" dirty="0">
                <a:latin typeface="Times New Roman"/>
                <a:cs typeface="Times New Roman"/>
              </a:rPr>
              <a:t>о</a:t>
            </a:r>
            <a:r>
              <a:rPr sz="1800" b="1" spc="20" dirty="0">
                <a:latin typeface="Times New Roman"/>
                <a:cs typeface="Times New Roman"/>
              </a:rPr>
              <a:t>в</a:t>
            </a:r>
            <a:r>
              <a:rPr sz="1800" b="1" dirty="0">
                <a:latin typeface="Times New Roman"/>
                <a:cs typeface="Times New Roman"/>
              </a:rPr>
              <a:t>ский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г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-20" dirty="0">
                <a:latin typeface="Times New Roman"/>
                <a:cs typeface="Times New Roman"/>
              </a:rPr>
              <a:t>с</a:t>
            </a:r>
            <a:r>
              <a:rPr sz="1800" b="1" spc="-100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дарс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dirty="0">
                <a:latin typeface="Times New Roman"/>
                <a:cs typeface="Times New Roman"/>
              </a:rPr>
              <a:t>венн</a:t>
            </a:r>
            <a:r>
              <a:rPr sz="1800" b="1" spc="-10" dirty="0">
                <a:latin typeface="Times New Roman"/>
                <a:cs typeface="Times New Roman"/>
              </a:rPr>
              <a:t>ы</a:t>
            </a:r>
            <a:r>
              <a:rPr sz="1800" b="1" dirty="0">
                <a:latin typeface="Times New Roman"/>
                <a:cs typeface="Times New Roman"/>
              </a:rPr>
              <a:t>й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spc="-35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хн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ч</a:t>
            </a:r>
            <a:r>
              <a:rPr sz="1800" b="1" spc="30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ский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верси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dirty="0">
                <a:latin typeface="Times New Roman"/>
                <a:cs typeface="Times New Roman"/>
              </a:rPr>
              <a:t>ет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имени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Н.Э.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Б</a:t>
            </a:r>
            <a:r>
              <a:rPr sz="1800" b="1" spc="-95" dirty="0">
                <a:latin typeface="Times New Roman"/>
                <a:cs typeface="Times New Roman"/>
              </a:rPr>
              <a:t>а</a:t>
            </a:r>
            <a:r>
              <a:rPr sz="1800" b="1" spc="-10" dirty="0">
                <a:latin typeface="Times New Roman"/>
                <a:cs typeface="Times New Roman"/>
              </a:rPr>
              <a:t>у</a:t>
            </a:r>
            <a:r>
              <a:rPr sz="1800" b="1" spc="-15" dirty="0">
                <a:latin typeface="Times New Roman"/>
                <a:cs typeface="Times New Roman"/>
              </a:rPr>
              <a:t>м</a:t>
            </a:r>
            <a:r>
              <a:rPr sz="1800" b="1" dirty="0">
                <a:latin typeface="Times New Roman"/>
                <a:cs typeface="Times New Roman"/>
              </a:rPr>
              <a:t>ана (на</a:t>
            </a:r>
            <a:r>
              <a:rPr sz="1800" b="1" spc="-10" dirty="0">
                <a:latin typeface="Times New Roman"/>
                <a:cs typeface="Times New Roman"/>
              </a:rPr>
              <a:t>ц</a:t>
            </a:r>
            <a:r>
              <a:rPr sz="1800" b="1" dirty="0">
                <a:latin typeface="Times New Roman"/>
                <a:cs typeface="Times New Roman"/>
              </a:rPr>
              <a:t>ио</a:t>
            </a:r>
            <a:r>
              <a:rPr sz="1800" b="1" spc="-10" dirty="0">
                <a:latin typeface="Times New Roman"/>
                <a:cs typeface="Times New Roman"/>
              </a:rPr>
              <a:t>н</a:t>
            </a:r>
            <a:r>
              <a:rPr sz="1800" b="1" spc="10" dirty="0">
                <a:latin typeface="Times New Roman"/>
                <a:cs typeface="Times New Roman"/>
              </a:rPr>
              <a:t>а</a:t>
            </a:r>
            <a:r>
              <a:rPr sz="1800" b="1" dirty="0">
                <a:latin typeface="Times New Roman"/>
                <a:cs typeface="Times New Roman"/>
              </a:rPr>
              <a:t>льн</a:t>
            </a:r>
            <a:r>
              <a:rPr sz="1800" b="1" spc="-10" dirty="0">
                <a:latin typeface="Times New Roman"/>
                <a:cs typeface="Times New Roman"/>
              </a:rPr>
              <a:t>ы</a:t>
            </a:r>
            <a:r>
              <a:rPr sz="1800" b="1" dirty="0">
                <a:latin typeface="Times New Roman"/>
                <a:cs typeface="Times New Roman"/>
              </a:rPr>
              <a:t>й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иссл</a:t>
            </a:r>
            <a:r>
              <a:rPr sz="1800" b="1" spc="-20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д</a:t>
            </a:r>
            <a:r>
              <a:rPr sz="1800" b="1" spc="-50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в</a:t>
            </a:r>
            <a:r>
              <a:rPr sz="1800" b="1" spc="-50" dirty="0">
                <a:latin typeface="Times New Roman"/>
                <a:cs typeface="Times New Roman"/>
              </a:rPr>
              <a:t>а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dirty="0">
                <a:latin typeface="Times New Roman"/>
                <a:cs typeface="Times New Roman"/>
              </a:rPr>
              <a:t>ел</a:t>
            </a:r>
            <a:r>
              <a:rPr sz="1800" b="1" spc="5" dirty="0">
                <a:latin typeface="Times New Roman"/>
                <a:cs typeface="Times New Roman"/>
              </a:rPr>
              <a:t>ь</a:t>
            </a:r>
            <a:r>
              <a:rPr sz="1800" b="1" dirty="0">
                <a:latin typeface="Times New Roman"/>
                <a:cs typeface="Times New Roman"/>
              </a:rPr>
              <a:t>ский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н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верси</a:t>
            </a:r>
            <a:r>
              <a:rPr sz="1800" b="1" spc="-10" dirty="0">
                <a:latin typeface="Times New Roman"/>
                <a:cs typeface="Times New Roman"/>
              </a:rPr>
              <a:t>т</a:t>
            </a:r>
            <a:r>
              <a:rPr sz="1800" b="1" dirty="0">
                <a:latin typeface="Times New Roman"/>
                <a:cs typeface="Times New Roman"/>
              </a:rPr>
              <a:t>ет)»</a:t>
            </a:r>
            <a:endParaRPr sz="1800" dirty="0">
              <a:latin typeface="Times New Roman"/>
              <a:cs typeface="Times New Roman"/>
            </a:endParaRPr>
          </a:p>
          <a:p>
            <a:pPr marL="8255" algn="ctr">
              <a:lnSpc>
                <a:spcPts val="2155"/>
              </a:lnSpc>
            </a:pPr>
            <a:r>
              <a:rPr sz="1800" b="1" dirty="0">
                <a:latin typeface="Times New Roman"/>
                <a:cs typeface="Times New Roman"/>
              </a:rPr>
              <a:t>Ф</a:t>
            </a:r>
            <a:r>
              <a:rPr sz="1800" b="1" spc="5" dirty="0">
                <a:latin typeface="Times New Roman"/>
                <a:cs typeface="Times New Roman"/>
              </a:rPr>
              <a:t>а</a:t>
            </a:r>
            <a:r>
              <a:rPr sz="1800" b="1" spc="-30" dirty="0">
                <a:latin typeface="Times New Roman"/>
                <a:cs typeface="Times New Roman"/>
              </a:rPr>
              <a:t>к</a:t>
            </a:r>
            <a:r>
              <a:rPr sz="1800" b="1" spc="-35" dirty="0">
                <a:latin typeface="Times New Roman"/>
                <a:cs typeface="Times New Roman"/>
              </a:rPr>
              <a:t>у</a:t>
            </a:r>
            <a:r>
              <a:rPr sz="1800" b="1" dirty="0">
                <a:latin typeface="Times New Roman"/>
                <a:cs typeface="Times New Roman"/>
              </a:rPr>
              <a:t>л</a:t>
            </a:r>
            <a:r>
              <a:rPr sz="1800" b="1" spc="-65" dirty="0">
                <a:latin typeface="Times New Roman"/>
                <a:cs typeface="Times New Roman"/>
              </a:rPr>
              <a:t>ь</a:t>
            </a:r>
            <a:r>
              <a:rPr sz="1800" b="1" dirty="0">
                <a:latin typeface="Times New Roman"/>
                <a:cs typeface="Times New Roman"/>
              </a:rPr>
              <a:t>тет: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45" dirty="0">
                <a:latin typeface="Times New Roman"/>
                <a:cs typeface="Times New Roman"/>
              </a:rPr>
              <a:t>Р</a:t>
            </a: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-20" dirty="0">
                <a:latin typeface="Times New Roman"/>
                <a:cs typeface="Times New Roman"/>
              </a:rPr>
              <a:t>б</a:t>
            </a:r>
            <a:r>
              <a:rPr sz="1800" b="1" spc="-25" dirty="0">
                <a:latin typeface="Times New Roman"/>
                <a:cs typeface="Times New Roman"/>
              </a:rPr>
              <a:t>о</a:t>
            </a:r>
            <a:r>
              <a:rPr sz="1800" b="1" spc="-30" dirty="0">
                <a:latin typeface="Times New Roman"/>
                <a:cs typeface="Times New Roman"/>
              </a:rPr>
              <a:t>т</a:t>
            </a:r>
            <a:r>
              <a:rPr sz="1800" b="1" spc="-25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т</a:t>
            </a:r>
            <a:r>
              <a:rPr sz="1800" b="1" spc="-35" dirty="0">
                <a:latin typeface="Times New Roman"/>
                <a:cs typeface="Times New Roman"/>
              </a:rPr>
              <a:t>е</a:t>
            </a:r>
            <a:r>
              <a:rPr sz="1800" b="1" dirty="0">
                <a:latin typeface="Times New Roman"/>
                <a:cs typeface="Times New Roman"/>
              </a:rPr>
              <a:t>хни</a:t>
            </a:r>
            <a:r>
              <a:rPr sz="1800" b="1" spc="-30" dirty="0">
                <a:latin typeface="Times New Roman"/>
                <a:cs typeface="Times New Roman"/>
              </a:rPr>
              <a:t>к</a:t>
            </a:r>
            <a:r>
              <a:rPr sz="1800" b="1" dirty="0">
                <a:latin typeface="Times New Roman"/>
                <a:cs typeface="Times New Roman"/>
              </a:rPr>
              <a:t>а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и </a:t>
            </a:r>
            <a:r>
              <a:rPr sz="1800" b="1" spc="-25" dirty="0">
                <a:latin typeface="Times New Roman"/>
                <a:cs typeface="Times New Roman"/>
              </a:rPr>
              <a:t>к</a:t>
            </a:r>
            <a:r>
              <a:rPr sz="1800" b="1" spc="-35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мпле</a:t>
            </a:r>
            <a:r>
              <a:rPr sz="1800" b="1" spc="-55" dirty="0">
                <a:latin typeface="Times New Roman"/>
                <a:cs typeface="Times New Roman"/>
              </a:rPr>
              <a:t>к</a:t>
            </a:r>
            <a:r>
              <a:rPr sz="1800" b="1" spc="5" dirty="0">
                <a:latin typeface="Times New Roman"/>
                <a:cs typeface="Times New Roman"/>
              </a:rPr>
              <a:t>с</a:t>
            </a:r>
            <a:r>
              <a:rPr sz="1800" b="1" dirty="0">
                <a:latin typeface="Times New Roman"/>
                <a:cs typeface="Times New Roman"/>
              </a:rPr>
              <a:t>ная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а</a:t>
            </a:r>
            <a:r>
              <a:rPr sz="1800" b="1" spc="-45" dirty="0">
                <a:latin typeface="Times New Roman"/>
                <a:cs typeface="Times New Roman"/>
              </a:rPr>
              <a:t>в</a:t>
            </a:r>
            <a:r>
              <a:rPr sz="1800" b="1" spc="-30" dirty="0">
                <a:latin typeface="Times New Roman"/>
                <a:cs typeface="Times New Roman"/>
              </a:rPr>
              <a:t>т</a:t>
            </a:r>
            <a:r>
              <a:rPr sz="1800" b="1" spc="-35" dirty="0">
                <a:latin typeface="Times New Roman"/>
                <a:cs typeface="Times New Roman"/>
              </a:rPr>
              <a:t>о</a:t>
            </a:r>
            <a:r>
              <a:rPr sz="1800" b="1" spc="-15" dirty="0">
                <a:latin typeface="Times New Roman"/>
                <a:cs typeface="Times New Roman"/>
              </a:rPr>
              <a:t>м</a:t>
            </a:r>
            <a:r>
              <a:rPr sz="1800" b="1" spc="-45" dirty="0">
                <a:latin typeface="Times New Roman"/>
                <a:cs typeface="Times New Roman"/>
              </a:rPr>
              <a:t>а</a:t>
            </a:r>
            <a:r>
              <a:rPr sz="1800" b="1" dirty="0">
                <a:latin typeface="Times New Roman"/>
                <a:cs typeface="Times New Roman"/>
              </a:rPr>
              <a:t>т</a:t>
            </a:r>
            <a:r>
              <a:rPr sz="1800" b="1" spc="-10" dirty="0">
                <a:latin typeface="Times New Roman"/>
                <a:cs typeface="Times New Roman"/>
              </a:rPr>
              <a:t>и</a:t>
            </a:r>
            <a:r>
              <a:rPr sz="1800" b="1" dirty="0">
                <a:latin typeface="Times New Roman"/>
                <a:cs typeface="Times New Roman"/>
              </a:rPr>
              <a:t>зация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ts val="2395"/>
              </a:lnSpc>
            </a:pPr>
            <a:r>
              <a:rPr sz="2000" b="1" spc="-30" dirty="0">
                <a:latin typeface="Times New Roman"/>
                <a:cs typeface="Times New Roman"/>
              </a:rPr>
              <a:t>К</a:t>
            </a:r>
            <a:r>
              <a:rPr sz="2000" b="1" dirty="0">
                <a:latin typeface="Times New Roman"/>
                <a:cs typeface="Times New Roman"/>
              </a:rPr>
              <a:t>а</a:t>
            </a:r>
            <a:r>
              <a:rPr sz="2000" b="1" spc="-20" dirty="0">
                <a:latin typeface="Times New Roman"/>
                <a:cs typeface="Times New Roman"/>
              </a:rPr>
              <a:t>ф</a:t>
            </a:r>
            <a:r>
              <a:rPr sz="2000" b="1" spc="-30" dirty="0">
                <a:latin typeface="Times New Roman"/>
                <a:cs typeface="Times New Roman"/>
              </a:rPr>
              <a:t>е</a:t>
            </a:r>
            <a:r>
              <a:rPr sz="2000" b="1" spc="-10" dirty="0">
                <a:latin typeface="Times New Roman"/>
                <a:cs typeface="Times New Roman"/>
              </a:rPr>
              <a:t>д</a:t>
            </a:r>
            <a:r>
              <a:rPr sz="2000" b="1" dirty="0">
                <a:latin typeface="Times New Roman"/>
                <a:cs typeface="Times New Roman"/>
              </a:rPr>
              <a:t>ра: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Сис</a:t>
            </a:r>
            <a:r>
              <a:rPr sz="2000" b="1" spc="-20" dirty="0">
                <a:latin typeface="Times New Roman"/>
                <a:cs typeface="Times New Roman"/>
              </a:rPr>
              <a:t>т</a:t>
            </a:r>
            <a:r>
              <a:rPr sz="2000" b="1" dirty="0">
                <a:latin typeface="Times New Roman"/>
                <a:cs typeface="Times New Roman"/>
              </a:rPr>
              <a:t>емы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а</a:t>
            </a:r>
            <a:r>
              <a:rPr sz="2000" b="1" spc="-55" dirty="0">
                <a:latin typeface="Times New Roman"/>
                <a:cs typeface="Times New Roman"/>
              </a:rPr>
              <a:t>в</a:t>
            </a:r>
            <a:r>
              <a:rPr sz="2000" b="1" spc="-40" dirty="0">
                <a:latin typeface="Times New Roman"/>
                <a:cs typeface="Times New Roman"/>
              </a:rPr>
              <a:t>т</a:t>
            </a:r>
            <a:r>
              <a:rPr sz="2000" b="1" spc="-35" dirty="0">
                <a:latin typeface="Times New Roman"/>
                <a:cs typeface="Times New Roman"/>
              </a:rPr>
              <a:t>о</a:t>
            </a:r>
            <a:r>
              <a:rPr sz="2000" b="1" spc="-10" dirty="0">
                <a:latin typeface="Times New Roman"/>
                <a:cs typeface="Times New Roman"/>
              </a:rPr>
              <a:t>м</a:t>
            </a:r>
            <a:r>
              <a:rPr sz="2000" b="1" spc="-45" dirty="0">
                <a:latin typeface="Times New Roman"/>
                <a:cs typeface="Times New Roman"/>
              </a:rPr>
              <a:t>а</a:t>
            </a:r>
            <a:r>
              <a:rPr sz="2000" b="1" spc="-15" dirty="0">
                <a:latin typeface="Times New Roman"/>
                <a:cs typeface="Times New Roman"/>
              </a:rPr>
              <a:t>т</a:t>
            </a:r>
            <a:r>
              <a:rPr sz="2000" b="1" dirty="0">
                <a:latin typeface="Times New Roman"/>
                <a:cs typeface="Times New Roman"/>
              </a:rPr>
              <a:t>и</a:t>
            </a:r>
            <a:r>
              <a:rPr sz="2000" b="1" spc="-10" dirty="0">
                <a:latin typeface="Times New Roman"/>
                <a:cs typeface="Times New Roman"/>
              </a:rPr>
              <a:t>з</a:t>
            </a:r>
            <a:r>
              <a:rPr sz="2000" b="1" dirty="0">
                <a:latin typeface="Times New Roman"/>
                <a:cs typeface="Times New Roman"/>
              </a:rPr>
              <a:t>ир</a:t>
            </a:r>
            <a:r>
              <a:rPr sz="2000" b="1" spc="-50" dirty="0">
                <a:latin typeface="Times New Roman"/>
                <a:cs typeface="Times New Roman"/>
              </a:rPr>
              <a:t>о</a:t>
            </a:r>
            <a:r>
              <a:rPr sz="2000" b="1" spc="-20" dirty="0">
                <a:latin typeface="Times New Roman"/>
                <a:cs typeface="Times New Roman"/>
              </a:rPr>
              <a:t>в</a:t>
            </a:r>
            <a:r>
              <a:rPr sz="2000" b="1" dirty="0">
                <a:latin typeface="Times New Roman"/>
                <a:cs typeface="Times New Roman"/>
              </a:rPr>
              <a:t>ан</a:t>
            </a:r>
            <a:r>
              <a:rPr sz="2000" b="1" spc="-15" dirty="0">
                <a:latin typeface="Times New Roman"/>
                <a:cs typeface="Times New Roman"/>
              </a:rPr>
              <a:t>н</a:t>
            </a:r>
            <a:r>
              <a:rPr sz="2000" b="1" dirty="0">
                <a:latin typeface="Times New Roman"/>
                <a:cs typeface="Times New Roman"/>
              </a:rPr>
              <a:t>о</a:t>
            </a:r>
            <a:r>
              <a:rPr sz="2000" b="1" spc="-45" dirty="0">
                <a:latin typeface="Times New Roman"/>
                <a:cs typeface="Times New Roman"/>
              </a:rPr>
              <a:t>г</a:t>
            </a:r>
            <a:r>
              <a:rPr sz="2000" b="1" dirty="0">
                <a:latin typeface="Times New Roman"/>
                <a:cs typeface="Times New Roman"/>
              </a:rPr>
              <a:t>о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проек</a:t>
            </a:r>
            <a:r>
              <a:rPr sz="2000" b="1" spc="-20" dirty="0">
                <a:latin typeface="Times New Roman"/>
                <a:cs typeface="Times New Roman"/>
              </a:rPr>
              <a:t>т</a:t>
            </a:r>
            <a:r>
              <a:rPr sz="2000" b="1" dirty="0">
                <a:latin typeface="Times New Roman"/>
                <a:cs typeface="Times New Roman"/>
              </a:rPr>
              <a:t>ир</a:t>
            </a:r>
            <a:r>
              <a:rPr sz="2000" b="1" spc="-50" dirty="0">
                <a:latin typeface="Times New Roman"/>
                <a:cs typeface="Times New Roman"/>
              </a:rPr>
              <a:t>о</a:t>
            </a:r>
            <a:r>
              <a:rPr sz="2000" b="1" dirty="0">
                <a:latin typeface="Times New Roman"/>
                <a:cs typeface="Times New Roman"/>
              </a:rPr>
              <a:t>ван</a:t>
            </a:r>
            <a:r>
              <a:rPr sz="2000" b="1" spc="-10" dirty="0">
                <a:latin typeface="Times New Roman"/>
                <a:cs typeface="Times New Roman"/>
              </a:rPr>
              <a:t>и</a:t>
            </a:r>
            <a:r>
              <a:rPr sz="2000" b="1" dirty="0">
                <a:latin typeface="Times New Roman"/>
                <a:cs typeface="Times New Roman"/>
              </a:rPr>
              <a:t>я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</a:t>
            </a:fld>
            <a:endParaRPr lang="ru-RU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15553"/>
          </a:xfrm>
        </p:spPr>
        <p:txBody>
          <a:bodyPr/>
          <a:lstStyle/>
          <a:p>
            <a:pPr algn="ctr"/>
            <a:r>
              <a:rPr lang="ru-RU" sz="4000" dirty="0" smtClean="0"/>
              <a:t>Метод </a:t>
            </a:r>
            <a:r>
              <a:rPr lang="en-US" sz="4000" dirty="0" smtClean="0"/>
              <a:t>PDP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3400" y="726109"/>
                <a:ext cx="11430000" cy="6724277"/>
              </a:xfrm>
            </p:spPr>
            <p:txBody>
              <a:bodyPr/>
              <a:lstStyle/>
              <a:p>
                <a:r>
                  <a:rPr lang="ru-RU" dirty="0" smtClean="0"/>
                  <a:t>В основе метода PDP лежит идея оценки среднего значения прогноза модели для всех объектов, при фиксированных значениях определенных признаков, варьируя значения всех остальных признаков.</a:t>
                </a:r>
                <a:endParaRPr lang="en-US" sz="1800" dirty="0"/>
              </a:p>
              <a:p>
                <a:r>
                  <a:rPr lang="ru-RU" dirty="0" smtClean="0"/>
                  <a:t>Математическое описание метода </a:t>
                </a:r>
                <a:r>
                  <a:rPr lang="en-US" dirty="0" smtClean="0"/>
                  <a:t>PDP:</a:t>
                </a:r>
                <a:endParaRPr lang="ru-RU" dirty="0" smtClean="0"/>
              </a:p>
              <a:p>
                <a:r>
                  <a:rPr lang="ru-RU" sz="1750" dirty="0"/>
                  <a:t>Частичная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ru-RU" sz="1750" dirty="0"/>
                  <a:t> оценивается путем расчета средних значений на тренировочных входных данных, также известный как метод Монте-Карло: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7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sz="175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ru-RU" sz="17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ru-RU" sz="17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7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7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75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17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7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175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75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ru-RU" sz="175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u-RU" sz="175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1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ru-RU" sz="175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ru-RU" sz="17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ru-RU" sz="17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 sz="175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1750" i="1" dirty="0" smtClean="0"/>
              </a:p>
              <a:p>
                <a:r>
                  <a:rPr lang="ru-RU" sz="1750" dirty="0"/>
                  <a:t>з</a:t>
                </a:r>
                <a:r>
                  <a:rPr lang="ru-RU" sz="1750" dirty="0" smtClean="0"/>
                  <a:t>десь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5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ru-RU" sz="1750" dirty="0"/>
                  <a:t> представляют собой признаки, для которых должна быть построена частичная функция </a:t>
                </a:r>
                <a:r>
                  <a:rPr lang="ru-RU" sz="1750" dirty="0" smtClean="0"/>
                  <a:t>зависимости,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7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sz="1750" dirty="0"/>
                  <a:t> представляют собой значения признаков из набора </a:t>
                </a:r>
                <a:r>
                  <a:rPr lang="ru-RU" sz="1750" dirty="0" smtClean="0"/>
                  <a:t>данных, </a:t>
                </a:r>
                <a:r>
                  <a:rPr lang="ru-RU" sz="1750" dirty="0"/>
                  <a:t>которые не рассматриваются, </a:t>
                </a:r>
                <a14:m>
                  <m:oMath xmlns:m="http://schemas.openxmlformats.org/officeDocument/2006/math">
                    <m:r>
                      <a:rPr lang="ru-RU" sz="175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750" dirty="0"/>
                  <a:t> - количество объектов в наборе данных. </a:t>
                </a:r>
                <a:endParaRPr lang="ru-RU" sz="1750" dirty="0" smtClean="0"/>
              </a:p>
              <a:p>
                <a:endParaRPr lang="ru-RU" sz="1750" dirty="0"/>
              </a:p>
              <a:p>
                <a:r>
                  <a:rPr lang="ru-RU" sz="1750" dirty="0" smtClean="0"/>
                  <a:t>Важность </a:t>
                </a:r>
                <a:r>
                  <a:rPr lang="ru-RU" sz="1750" dirty="0"/>
                  <a:t>определяется отклонением каждого уникального значения признака от средней кривой: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75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ru-RU" sz="17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ru-RU" sz="175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175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17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7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17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75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ru-RU" sz="175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7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sz="17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175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17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75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ru-RU" sz="175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sz="17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sz="175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ru-RU" sz="175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sz="175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ru-RU" sz="175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175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sz="17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175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ru-RU" sz="1750" i="1">
                                          <a:latin typeface="Cambria Math" panose="02040503050406030204" pitchFamily="18" charset="0"/>
                                        </a:rPr>
                                        <m:t>))    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ru-RU" sz="17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750" i="1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ru-RU" sz="1750" dirty="0"/>
              </a:p>
              <a:p>
                <a:r>
                  <a:rPr lang="ru-RU" sz="1750" dirty="0"/>
                  <a:t>здесь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7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ru-RU" sz="1750" dirty="0"/>
                  <a:t>  представляет собой </a:t>
                </a:r>
                <a14:m>
                  <m:oMath xmlns:m="http://schemas.openxmlformats.org/officeDocument/2006/math">
                    <m:r>
                      <a:rPr lang="ru-RU" sz="175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sz="1750" dirty="0"/>
                  <a:t> уникальных значений признака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175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ru-RU" sz="1750" dirty="0"/>
                  <a:t>. </a:t>
                </a:r>
              </a:p>
              <a:p>
                <a:endParaRPr lang="ru-RU" dirty="0"/>
              </a:p>
              <a:p>
                <a:endParaRPr lang="ru-RU" sz="28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726109"/>
                <a:ext cx="11430000" cy="6724277"/>
              </a:xfrm>
              <a:blipFill>
                <a:blip r:embed="rId2"/>
                <a:stretch>
                  <a:fillRect l="-1653" t="-1360" r="-11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11658601" y="6465214"/>
            <a:ext cx="278510" cy="2403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10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9269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1107996"/>
          </a:xfrm>
        </p:spPr>
        <p:txBody>
          <a:bodyPr/>
          <a:lstStyle/>
          <a:p>
            <a:r>
              <a:rPr lang="ru-RU" sz="3600" dirty="0" smtClean="0"/>
              <a:t>Алгоритм автоматизации процесса интерпретации аппроксимирующих моделей машинного обучения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974960"/>
            <a:ext cx="9372600" cy="4435239"/>
          </a:xfrm>
        </p:spPr>
        <p:txBody>
          <a:bodyPr/>
          <a:lstStyle/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Алгоритм автоматизации процесса интерпретации аппроксимирующих </a:t>
            </a:r>
            <a:r>
              <a:rPr lang="ru-RU" sz="2000" dirty="0"/>
              <a:t>моделей машинного обучения, включает в </a:t>
            </a:r>
            <a:r>
              <a:rPr lang="ru-RU" sz="2000" dirty="0" smtClean="0"/>
              <a:t>себя </a:t>
            </a:r>
            <a:r>
              <a:rPr lang="ru-RU" sz="2000" dirty="0" smtClean="0"/>
              <a:t>следующую функциональность: </a:t>
            </a:r>
            <a:endParaRPr lang="ru-RU" sz="2000" dirty="0"/>
          </a:p>
          <a:p>
            <a:pPr marL="457200" lvl="0" indent="-457200" algn="just">
              <a:buFont typeface="+mj-lt"/>
              <a:buAutoNum type="arabicParenR"/>
            </a:pPr>
            <a:r>
              <a:rPr lang="ru-RU" sz="2000" dirty="0"/>
              <a:t>создание и </a:t>
            </a:r>
            <a:r>
              <a:rPr lang="ru-RU" sz="2000" dirty="0" smtClean="0"/>
              <a:t>обучение </a:t>
            </a:r>
            <a:r>
              <a:rPr lang="ru-RU" sz="2000" dirty="0"/>
              <a:t>модели машинного обучения, которую необходимо интерпретировать;</a:t>
            </a:r>
          </a:p>
          <a:p>
            <a:pPr marL="457200" lvl="0" indent="-457200" algn="just">
              <a:buFont typeface="+mj-lt"/>
              <a:buAutoNum type="arabicParenR"/>
            </a:pPr>
            <a:r>
              <a:rPr lang="ru-RU" sz="2000" dirty="0"/>
              <a:t>интерпретация модели машинного обучения различными методами; </a:t>
            </a:r>
          </a:p>
          <a:p>
            <a:pPr marL="457200" lvl="0" indent="-457200" algn="just">
              <a:buFont typeface="+mj-lt"/>
              <a:buAutoNum type="arabicParenR"/>
            </a:pPr>
            <a:r>
              <a:rPr lang="ru-RU" sz="2000" dirty="0"/>
              <a:t>визуализация </a:t>
            </a:r>
            <a:r>
              <a:rPr lang="ru-RU" sz="2000" dirty="0" smtClean="0"/>
              <a:t>результатов </a:t>
            </a:r>
            <a:r>
              <a:rPr lang="ru-RU" sz="2000" dirty="0" smtClean="0"/>
              <a:t>интерпретации </a:t>
            </a:r>
            <a:r>
              <a:rPr lang="ru-RU" sz="2000" dirty="0"/>
              <a:t>модели машинного обучения.</a:t>
            </a:r>
          </a:p>
          <a:p>
            <a:pPr algn="just"/>
            <a:r>
              <a:rPr lang="ru-RU" sz="2000" dirty="0"/>
              <a:t>Алгоритм </a:t>
            </a:r>
            <a:r>
              <a:rPr lang="ru-RU" sz="2000" dirty="0" smtClean="0"/>
              <a:t>в </a:t>
            </a:r>
            <a:r>
              <a:rPr lang="ru-RU" sz="2000" dirty="0"/>
              <a:t>качестве входных </a:t>
            </a:r>
            <a:r>
              <a:rPr lang="ru-RU" sz="2000" dirty="0" smtClean="0"/>
              <a:t>параметров принимает набор данных, целевую переменную, номер объекта, который необходимо интерпретировать локально и тип решаемой задачи. Производится инициализация входных параметров, затем создается и обучается аппроксимирующая модель машинного обучения, затем модель интерпретируется </a:t>
            </a:r>
            <a:r>
              <a:rPr lang="ru-RU" sz="2000" dirty="0"/>
              <a:t>глобально</a:t>
            </a:r>
            <a:r>
              <a:rPr lang="ru-RU" sz="2000" dirty="0" smtClean="0"/>
              <a:t> и визуализируется результат интерпретации, затем модель интерпретируется </a:t>
            </a:r>
            <a:r>
              <a:rPr lang="ru-RU" sz="2000" dirty="0"/>
              <a:t>локально </a:t>
            </a:r>
            <a:r>
              <a:rPr lang="ru-RU" sz="2000" dirty="0" smtClean="0"/>
              <a:t>и визуализируется результат интерпретации. </a:t>
            </a:r>
            <a:endParaRPr lang="ru-RU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11582401" y="6465214"/>
            <a:ext cx="354710" cy="1641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11</a:t>
            </a:fld>
            <a:endParaRPr lang="ru-RU" spc="-1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215212"/>
            <a:ext cx="1055370" cy="533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4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74191" y="206529"/>
            <a:ext cx="102838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ru-RU" sz="4000" dirty="0" smtClean="0">
                <a:latin typeface="Times New Roman"/>
                <a:cs typeface="Times New Roman"/>
              </a:rPr>
              <a:t>Вычислительные эксперименты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80972"/>
            <a:ext cx="11506200" cy="5948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проведения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вычислительных экспериментов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демонстрация работы ПО для автоматизации интерпретации методов машинного обучения для задачи классификации.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эксперименты проводились на существующих наборах данных: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1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содержит медицинские данные, влияющие на риск развитие сахарного диабета. Набор данных состоит из 8 признаков и целевой переменной: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Pregnancies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беременностей;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Glucose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плазменные концентрации глюкозы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крови;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BloodPressure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диастолическое артериальное давление;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SkinThickness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толщина кожи в области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трицепса;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Insulin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инсулина в крови;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массы тела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DiabetesPedigreeFunction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оценка предрасположенности к диабету;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переменная, показывающая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предрасположенность к заболеванию сахарным диабетом в ближайшие пять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2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 </a:t>
            </a:r>
            <a:r>
              <a:rPr lang="ru-RU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содержит данные о средней стоимость домов в Калифорнии в зависимости от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квартала. Набор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состоит из 8 признаков и целевой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ongitude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долгота квартала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недвижимостью;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atitude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широта квартала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недвижимостью;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HouseAge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медиана возраста домов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квартале;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AveRooms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общее количество комнат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квартале;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AveBedrms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общее количество спален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opulation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население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квартала;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AveOccup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семей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квартале;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MedInc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медианный доход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MedHouseVal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елевая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переменная, показывающая медианную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дома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11658601" y="6465214"/>
            <a:ext cx="278510" cy="2403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12</a:t>
            </a:fld>
            <a:endParaRPr lang="ru-RU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Эксперимент </a:t>
            </a:r>
            <a:r>
              <a:rPr lang="ru-RU" dirty="0" smtClean="0"/>
              <a:t>1. Метод </a:t>
            </a:r>
            <a:r>
              <a:rPr lang="en-US" dirty="0" smtClean="0"/>
              <a:t>SHAP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3908996"/>
            <a:ext cx="11582400" cy="2769989"/>
          </a:xfrm>
        </p:spPr>
        <p:txBody>
          <a:bodyPr/>
          <a:lstStyle/>
          <a:p>
            <a:r>
              <a:rPr lang="ru-RU" sz="1800" dirty="0"/>
              <a:t>Из </a:t>
            </a:r>
            <a:r>
              <a:rPr lang="ru-RU" sz="1800" dirty="0" smtClean="0"/>
              <a:t>левого </a:t>
            </a:r>
            <a:r>
              <a:rPr lang="ru-RU" sz="1800" dirty="0"/>
              <a:t>рисунка можно сделать вывод, что самыми значимыми признаками, влияющими на развитие сахарного диабета в ближайшие пять лет, являются плазменные концентрации глюкозы в крови, индекс массы тела и возраст. Наименее значимыми признаками являются количество инсулина в крови и толщина кожи в области трицепса. Признаки оценка предрасположенности к диабету, диастолическое артериальное давление, количество инсулина в крови вносят умеренный вклад в риск развития сахарного диабета в ближайшие пять лет у объекта. </a:t>
            </a:r>
            <a:endParaRPr lang="ru-RU" sz="1800" dirty="0" smtClean="0"/>
          </a:p>
          <a:p>
            <a:r>
              <a:rPr lang="ru-RU" sz="1800" dirty="0" smtClean="0"/>
              <a:t>Из правого </a:t>
            </a:r>
            <a:r>
              <a:rPr lang="ru-RU" sz="1800" dirty="0" smtClean="0"/>
              <a:t>рисунка </a:t>
            </a:r>
            <a:r>
              <a:rPr lang="ru-RU" sz="1800" dirty="0"/>
              <a:t>можно сделать вывод, что чем выше значение таких признаков как плазменные концентрации глюкозы в крови, индекс массы тела, возраст, оценка предрасположенности к диабету, количество беременностей и толщина кожи в области трицепса, тем выше риск развития сахарного диабета в течении пяти лет. При этом, чем выше значения признаков количество инсулина в крови и диастолическое артериальное давление, тем риск развития сахарного диабета в течении пяти лет ниже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39452"/>
            <a:ext cx="5499538" cy="32487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43791"/>
            <a:ext cx="5411970" cy="3144423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11671738" y="6465213"/>
            <a:ext cx="265372" cy="213772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13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16753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55484"/>
            <a:ext cx="12080057" cy="4307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527" y="5764706"/>
            <a:ext cx="1187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рисунка можно сделать выводы аналогичные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выводам, представленным на предыдущем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левого рисунка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/>
              <a:t>Эксперимент 1. Метод </a:t>
            </a:r>
            <a:r>
              <a:rPr lang="en-US" dirty="0" smtClean="0"/>
              <a:t>PDP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>
          <a:xfrm>
            <a:off x="11658601" y="6465214"/>
            <a:ext cx="278510" cy="1641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14</a:t>
            </a:fld>
            <a:endParaRPr lang="ru-RU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Эксперимент </a:t>
            </a:r>
            <a:r>
              <a:rPr lang="ru-RU" dirty="0" smtClean="0"/>
              <a:t>1</a:t>
            </a:r>
            <a:r>
              <a:rPr lang="en-US" dirty="0" smtClean="0"/>
              <a:t>. </a:t>
            </a:r>
            <a:r>
              <a:rPr lang="ru-RU" dirty="0" smtClean="0"/>
              <a:t>Метод </a:t>
            </a:r>
            <a:r>
              <a:rPr lang="en-US" dirty="0" smtClean="0"/>
              <a:t>LIME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9" y="838200"/>
            <a:ext cx="9685859" cy="2865368"/>
          </a:xfrm>
          <a:prstGeom prst="rect">
            <a:avLst/>
          </a:prstGeom>
        </p:spPr>
      </p:pic>
      <p:sp>
        <p:nvSpPr>
          <p:cNvPr id="8" name="Текст 2"/>
          <p:cNvSpPr txBox="1">
            <a:spLocks/>
          </p:cNvSpPr>
          <p:nvPr/>
        </p:nvSpPr>
        <p:spPr>
          <a:xfrm>
            <a:off x="1447800" y="3779504"/>
            <a:ext cx="9753600" cy="2585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ru-RU" kern="0" dirty="0" smtClean="0"/>
              <a:t>Из рисунка можно сделать вывод, что несмотря на то что значения признаков оценка предрасположенности к диабету, диастолическое артериальное давление и количество инсулина в крови не приводят к риску развития сахарного диабета у объекта, значения остальных признаков показывают, что у объекта есть риск развития сахарного диабета в течении пяти лет.</a:t>
            </a:r>
          </a:p>
          <a:p>
            <a:endParaRPr lang="ru-RU" kern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11658601" y="6465214"/>
            <a:ext cx="278510" cy="2403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15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22575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Эксперимент </a:t>
            </a:r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Метод </a:t>
            </a:r>
            <a:r>
              <a:rPr lang="en-US" dirty="0" smtClean="0"/>
              <a:t>SHAP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513" y="778288"/>
            <a:ext cx="4863887" cy="29491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63" y="762264"/>
            <a:ext cx="4770737" cy="2775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727461"/>
            <a:ext cx="112904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левого рисунка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сделать вывод, что самыми значимыми признаками, влияющими медианную стоимость дома в квартале, являются широта квартала с недвижимостью, долгота квартала с недвижимостью, медианный доход в квартале и количество семей в квартале. Наименее значимыми признаками являются общее количество спален в квартале и население квартала. Признаки общее количество комнат в квартале и медиана возраста домов в квартале вносят умеренный вклад в медианную стоимость дома в квартале.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правого рисунка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сделать вывод, что чем выше значение таких признаков как общее количество комнат в квартале, медиана возраста домов в квартале, медианный доход в квартале тем выше медианная стоимость дома в квартале. При этом, чем выше значения признаков широта квартала с недвижимостью, долгота квартала с недвижимостью, количество семей в квартале, тем ниже медианная стоимость дома в квартале. Значения признаков количество спален в квартале и население квартала почти не влияют на медианная стоимость дома в квартале.</a:t>
            </a:r>
          </a:p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>
          <a:xfrm>
            <a:off x="11671449" y="6465214"/>
            <a:ext cx="265661" cy="2403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16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16428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Эксперимент </a:t>
            </a:r>
            <a:r>
              <a:rPr lang="ru-RU" dirty="0" smtClean="0"/>
              <a:t>2</a:t>
            </a:r>
            <a:r>
              <a:rPr lang="ru-RU" dirty="0" smtClean="0"/>
              <a:t>. Метод </a:t>
            </a:r>
            <a:r>
              <a:rPr lang="en-US" dirty="0" smtClean="0"/>
              <a:t>PDP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11553372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" y="5758670"/>
            <a:ext cx="1193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рисунка можно сделать выводы аналогичные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выводам, представленным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предыдущем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слайде для левого рисунка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>
          <a:xfrm>
            <a:off x="11658601" y="6465214"/>
            <a:ext cx="278510" cy="2403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17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564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Эксперимент </a:t>
            </a:r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/>
              <a:t>М</a:t>
            </a:r>
            <a:r>
              <a:rPr lang="ru-RU" dirty="0" smtClean="0"/>
              <a:t>етод </a:t>
            </a:r>
            <a:r>
              <a:rPr lang="en-US" dirty="0" smtClean="0"/>
              <a:t>LIME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52" y="926376"/>
            <a:ext cx="9624894" cy="28044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3872895"/>
            <a:ext cx="10134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сделать вывод, что на повышение медианной стоимости дома в квартале повлияли все признаки кроме долготы квартала с недвижимостью, общего количество комнат в квартале и населения квартала. Они снизили медианную стоимость дома в квартале.</a:t>
            </a: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>
          <a:xfrm>
            <a:off x="11658601" y="6465214"/>
            <a:ext cx="278510" cy="2403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18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15772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05000" y="1295400"/>
            <a:ext cx="8118348" cy="4308872"/>
          </a:xfrm>
        </p:spPr>
        <p:txBody>
          <a:bodyPr/>
          <a:lstStyle/>
          <a:p>
            <a:r>
              <a:rPr lang="ru-RU" sz="2800" dirty="0" smtClean="0"/>
              <a:t>В результате проведенной работы: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и</a:t>
            </a:r>
            <a:r>
              <a:rPr lang="ru-RU" sz="2800" dirty="0" smtClean="0"/>
              <a:t>зучены аппроксимирующие модели машинного обучения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и</a:t>
            </a:r>
            <a:r>
              <a:rPr lang="ru-RU" sz="2800" dirty="0" smtClean="0"/>
              <a:t>зучены методы </a:t>
            </a:r>
            <a:r>
              <a:rPr lang="ru-RU" sz="2800" dirty="0" smtClean="0"/>
              <a:t>интерпретации</a:t>
            </a:r>
            <a:r>
              <a:rPr lang="ru-RU" sz="2800" dirty="0"/>
              <a:t> </a:t>
            </a:r>
            <a:r>
              <a:rPr lang="ru-RU" sz="2800" dirty="0" smtClean="0"/>
              <a:t>аппроксимирующих </a:t>
            </a:r>
            <a:r>
              <a:rPr lang="ru-RU" sz="2800" dirty="0" smtClean="0"/>
              <a:t>моделей машинного обучения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ru-RU" sz="2800" dirty="0" smtClean="0"/>
              <a:t>разработано ПО, реализующее алгоритм автоматизации процесса интерпретации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ru-RU" sz="2800" dirty="0" smtClean="0"/>
              <a:t>проведены вычислительные эксперименты, показавшие </a:t>
            </a:r>
            <a:r>
              <a:rPr lang="ru-RU" sz="2800" dirty="0" smtClean="0"/>
              <a:t>эффективность </a:t>
            </a:r>
            <a:r>
              <a:rPr lang="ru-RU" sz="2800" dirty="0" smtClean="0"/>
              <a:t>разработанного ПО.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11582400" y="6477000"/>
            <a:ext cx="282575" cy="152400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19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12968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36825" y="1295400"/>
            <a:ext cx="8118348" cy="3693319"/>
          </a:xfrm>
        </p:spPr>
        <p:txBody>
          <a:bodyPr/>
          <a:lstStyle/>
          <a:p>
            <a:pPr algn="just"/>
            <a:r>
              <a:rPr lang="ru-RU" dirty="0" smtClean="0"/>
              <a:t>Интерпретация </a:t>
            </a:r>
            <a:r>
              <a:rPr lang="ru-RU" dirty="0"/>
              <a:t>аппроксимирующих моделей машинного обучения - это процесс объяснения того, как модель делает свои предсказания. Она включает анализ влияния признаков на предсказания </a:t>
            </a:r>
            <a:r>
              <a:rPr lang="ru-RU" dirty="0" smtClean="0"/>
              <a:t>модели и </a:t>
            </a:r>
            <a:r>
              <a:rPr lang="ru-RU" dirty="0"/>
              <a:t>выявление </a:t>
            </a:r>
            <a:r>
              <a:rPr lang="ru-RU" dirty="0" smtClean="0"/>
              <a:t>зависимостей</a:t>
            </a:r>
            <a:r>
              <a:rPr lang="ru-RU" dirty="0"/>
              <a:t>, а также предоставление понятных объяснений для решений, принимаемых моделью. Цель интерпретации заключается в том, чтобы облегчить понимание и доверие к модели, а также помочь выявить причинно-следственные связи и использовать модель для принятия решений.</a:t>
            </a:r>
            <a:endParaRPr lang="ru-RU" sz="3200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2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31377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2835402"/>
            <a:ext cx="8229600" cy="677108"/>
          </a:xfrm>
        </p:spPr>
        <p:txBody>
          <a:bodyPr/>
          <a:lstStyle/>
          <a:p>
            <a:r>
              <a:rPr lang="ru-RU" dirty="0" smtClean="0"/>
              <a:t>БЛАГОДАРЮ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>
          <a:xfrm>
            <a:off x="11582401" y="6465214"/>
            <a:ext cx="354710" cy="87986"/>
          </a:xfrm>
        </p:spPr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20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32495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9316" y="1174595"/>
            <a:ext cx="992251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400" dirty="0" err="1" smtClean="0">
                <a:latin typeface="Times New Roman"/>
                <a:cs typeface="Times New Roman"/>
              </a:rPr>
              <a:t>Цель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spc="-28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раб</a:t>
            </a:r>
            <a:r>
              <a:rPr sz="2400" spc="-35" dirty="0">
                <a:latin typeface="Times New Roman"/>
                <a:cs typeface="Times New Roman"/>
              </a:rPr>
              <a:t>о</a:t>
            </a:r>
            <a:r>
              <a:rPr sz="2400" dirty="0">
                <a:latin typeface="Times New Roman"/>
                <a:cs typeface="Times New Roman"/>
              </a:rPr>
              <a:t>ты 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lang="ru-RU" sz="2400" dirty="0" smtClean="0">
                <a:latin typeface="Times New Roman"/>
                <a:cs typeface="Times New Roman"/>
              </a:rPr>
              <a:t>разработка ПО для автоматизации процесса интерпретации аппроксимирующих моделей машинного обучения.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2438400"/>
            <a:ext cx="9922510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ru-RU" sz="2400" dirty="0">
                <a:latin typeface="Times New Roman"/>
                <a:cs typeface="Times New Roman"/>
              </a:rPr>
              <a:t>З</a:t>
            </a:r>
            <a:r>
              <a:rPr sz="2400" dirty="0" err="1" smtClean="0">
                <a:latin typeface="Times New Roman"/>
                <a:cs typeface="Times New Roman"/>
              </a:rPr>
              <a:t>ад</a:t>
            </a:r>
            <a:r>
              <a:rPr sz="2400" spc="-90" dirty="0" err="1" smtClean="0">
                <a:latin typeface="Times New Roman"/>
                <a:cs typeface="Times New Roman"/>
              </a:rPr>
              <a:t>а</a:t>
            </a:r>
            <a:r>
              <a:rPr sz="2400" dirty="0" err="1" smtClean="0">
                <a:latin typeface="Times New Roman"/>
                <a:cs typeface="Times New Roman"/>
              </a:rPr>
              <a:t>чи</a:t>
            </a:r>
            <a:r>
              <a:rPr sz="2400" dirty="0" smtClean="0">
                <a:latin typeface="Times New Roman"/>
                <a:cs typeface="Times New Roman"/>
              </a:rPr>
              <a:t>:</a:t>
            </a:r>
            <a:endParaRPr lang="ru-RU" sz="24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Изучить аппроксимирующие модели машинного обучения;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Изучить методы интерпретации </a:t>
            </a:r>
            <a:r>
              <a:rPr lang="ru-RU" sz="2400" dirty="0" smtClean="0">
                <a:latin typeface="Times New Roman"/>
                <a:cs typeface="Times New Roman"/>
              </a:rPr>
              <a:t>аппроксимирующих моделей </a:t>
            </a:r>
            <a:r>
              <a:rPr lang="ru-RU" sz="2400" dirty="0" smtClean="0">
                <a:latin typeface="Times New Roman"/>
                <a:cs typeface="Times New Roman"/>
              </a:rPr>
              <a:t>машинного обучения;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Изучить существующее ПО для интерпретации;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Реализовать ПО для </a:t>
            </a:r>
            <a:r>
              <a:rPr lang="ru-RU" sz="2400" dirty="0">
                <a:latin typeface="Times New Roman"/>
                <a:cs typeface="Times New Roman"/>
              </a:rPr>
              <a:t>автоматизации процесса интерпретации аппроксимирующих моделей машинного обучения;</a:t>
            </a:r>
            <a:endParaRPr lang="ru-RU" sz="24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/>
                <a:cs typeface="Times New Roman"/>
              </a:rPr>
              <a:t>Исследовать эффективность </a:t>
            </a:r>
            <a:r>
              <a:rPr lang="ru-RU" sz="2400" dirty="0" smtClean="0">
                <a:latin typeface="Times New Roman"/>
                <a:cs typeface="Times New Roman"/>
              </a:rPr>
              <a:t>работы </a:t>
            </a:r>
            <a:r>
              <a:rPr lang="ru-RU" sz="2400" dirty="0" smtClean="0">
                <a:latin typeface="Times New Roman"/>
                <a:cs typeface="Times New Roman"/>
              </a:rPr>
              <a:t>реализованного ПО.</a:t>
            </a: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278059" y="177095"/>
            <a:ext cx="10302240" cy="677108"/>
          </a:xfrm>
        </p:spPr>
        <p:txBody>
          <a:bodyPr/>
          <a:lstStyle/>
          <a:p>
            <a:pPr algn="ctr"/>
            <a:r>
              <a:rPr lang="ru-RU" dirty="0" smtClean="0"/>
              <a:t>Цели </a:t>
            </a:r>
            <a:r>
              <a:rPr lang="ru-RU" dirty="0"/>
              <a:t>и</a:t>
            </a:r>
            <a:r>
              <a:rPr lang="ru-RU" spc="-15" dirty="0"/>
              <a:t> </a:t>
            </a:r>
            <a:r>
              <a:rPr lang="ru-RU" dirty="0"/>
              <a:t>зад</a:t>
            </a:r>
            <a:r>
              <a:rPr lang="ru-RU" spc="-180" dirty="0"/>
              <a:t>а</a:t>
            </a:r>
            <a:r>
              <a:rPr lang="ru-RU" dirty="0"/>
              <a:t>чи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3</a:t>
            </a:fld>
            <a:endParaRPr lang="ru-RU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1066545" y="23961"/>
            <a:ext cx="10664190" cy="615553"/>
          </a:xfrm>
        </p:spPr>
        <p:txBody>
          <a:bodyPr/>
          <a:lstStyle/>
          <a:p>
            <a:pPr algn="ctr"/>
            <a:r>
              <a:rPr lang="ru-RU" sz="4000" spc="-130" dirty="0" smtClean="0"/>
              <a:t>Модели машинного обучения</a:t>
            </a:r>
            <a:endParaRPr lang="ru-RU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1" y="1780402"/>
            <a:ext cx="4191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Наивный байесовский классификатор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99827" y="1780402"/>
            <a:ext cx="3215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решающих деревьев: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Решающие деревья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6199" y="1766547"/>
            <a:ext cx="40345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Прямого распространения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Свёрточные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Реккурентные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4</a:t>
            </a:fld>
            <a:endParaRPr lang="ru-RU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задачи машинного обучения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28601" y="914400"/>
                <a:ext cx="11887200" cy="6000874"/>
              </a:xfrm>
            </p:spPr>
            <p:txBody>
              <a:bodyPr/>
              <a:lstStyle/>
              <a:p>
                <a:r>
                  <a:rPr lang="ru-RU" sz="1800" dirty="0" smtClean="0"/>
                  <a:t>В общем виде задача машинного обучения выглядит следующим образом:</a:t>
                </a:r>
                <a:endParaRPr lang="ru-RU" sz="1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r>
                  <a:rPr lang="ru-RU" sz="1800" dirty="0" smtClean="0"/>
                  <a:t>где</a:t>
                </a:r>
                <a14:m>
                  <m:oMath xmlns:m="http://schemas.openxmlformats.org/officeDocument/2006/math">
                    <m:r>
                      <a:rPr lang="ru-RU" sz="18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sz="1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1800" i="1" dirty="0">
                                <a:latin typeface="Cambria Math" panose="02040503050406030204" pitchFamily="18" charset="0"/>
                              </a:rPr>
                              <m:t>​,</m:t>
                            </m:r>
                            <m:sSub>
                              <m:sSubPr>
                                <m:ctrlP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1800" i="1" dirty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ru-RU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1800" i="1" dirty="0">
                                <a:latin typeface="Cambria Math" panose="02040503050406030204" pitchFamily="18" charset="0"/>
                              </a:rPr>
                              <m:t>​,</m:t>
                            </m:r>
                            <m:sSub>
                              <m:sSubPr>
                                <m:ctrlP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1800" i="1" dirty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ru-RU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800" i="1" dirty="0" err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ru-RU" sz="1800" i="1" dirty="0">
                                <a:latin typeface="Cambria Math" panose="02040503050406030204" pitchFamily="18" charset="0"/>
                              </a:rPr>
                              <m:t>​,</m:t>
                            </m:r>
                            <m:sSub>
                              <m:sSubPr>
                                <m:ctrlPr>
                                  <a:rPr lang="ru-RU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1800" i="1" dirty="0" err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ru-RU" sz="1800" i="1" dirty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1800" dirty="0" smtClean="0"/>
                  <a:t> - обучающая выборка,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/>
                  <a:t>​ - вектор признаков,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/>
                  <a:t>​ - </a:t>
                </a:r>
                <a:r>
                  <a:rPr lang="ru-RU" sz="1800" dirty="0"/>
                  <a:t>целевая переменная для </a:t>
                </a:r>
                <a:r>
                  <a:rPr lang="ru-RU" sz="1800" dirty="0"/>
                  <a:t>соответствующего вектора признаков</a:t>
                </a:r>
                <a:r>
                  <a:rPr lang="ru-RU" sz="1800" dirty="0" smtClean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1800" dirty="0" smtClean="0"/>
                  <a:t> - модель</a:t>
                </a:r>
                <a:r>
                  <a:rPr lang="ru-RU" sz="1800" dirty="0"/>
                  <a:t>, аппроксимирующая зависимость между признаками и </a:t>
                </a:r>
                <a:r>
                  <a:rPr lang="ru-RU" sz="1800" dirty="0" smtClean="0"/>
                  <a:t>целевой переменной,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sz="1800" dirty="0" smtClean="0"/>
                  <a:t> </a:t>
                </a:r>
                <a:r>
                  <a:rPr lang="ru-RU" sz="1800" dirty="0"/>
                  <a:t>- функция потерь, оценивающая расхождение между предсказанными значениями и фактическими значениями на обучающей </a:t>
                </a:r>
                <a:r>
                  <a:rPr lang="ru-RU" sz="1800" dirty="0" smtClean="0"/>
                  <a:t>выборке.</a:t>
                </a:r>
                <a:r>
                  <a:rPr lang="ru-RU" sz="1800" dirty="0"/>
                  <a:t> </a:t>
                </a:r>
                <a:r>
                  <a:rPr lang="ru-RU" sz="1800" dirty="0" smtClean="0"/>
                  <a:t>Оптимальная </a:t>
                </a:r>
                <a:r>
                  <a:rPr lang="ru-RU" sz="1800" dirty="0"/>
                  <a:t>модель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1800" dirty="0" smtClean="0"/>
                  <a:t>будет </a:t>
                </a:r>
                <a:r>
                  <a:rPr lang="ru-RU" sz="1800" dirty="0"/>
                  <a:t>выбрана таким образом, чтобы минимизировать функцию потерь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sz="1800" dirty="0" smtClean="0"/>
                  <a:t> </a:t>
                </a:r>
                <a:r>
                  <a:rPr lang="ru-RU" sz="1800" dirty="0"/>
                  <a:t>на </a:t>
                </a:r>
                <a:r>
                  <a:rPr lang="ru-RU" sz="1800" dirty="0" smtClean="0"/>
                  <a:t>обучающей</a:t>
                </a:r>
              </a:p>
              <a:p>
                <a:r>
                  <a:rPr lang="ru-RU" sz="1800" dirty="0" smtClean="0"/>
                  <a:t>выборке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sz="1800" dirty="0"/>
                  <a:t>.</a:t>
                </a:r>
              </a:p>
              <a:p>
                <a:endParaRPr lang="ru-RU" sz="1800" dirty="0" smtClean="0"/>
              </a:p>
              <a:p>
                <a:r>
                  <a:rPr lang="ru-RU" sz="1800" i="1" dirty="0" smtClean="0"/>
                  <a:t>Признак</a:t>
                </a:r>
                <a:r>
                  <a:rPr lang="ru-RU" sz="1800" dirty="0" smtClean="0"/>
                  <a:t> </a:t>
                </a:r>
                <a:r>
                  <a:rPr lang="ru-RU" sz="1800" dirty="0"/>
                  <a:t>- это свойство или атрибут объекта, который используется для описания объекта в виде числовых или категориальных значений, которые затем используются для обучения модели.         </a:t>
                </a:r>
              </a:p>
              <a:p>
                <a:r>
                  <a:rPr lang="ru-RU" sz="1800" i="1" dirty="0"/>
                  <a:t>Целевая переменная </a:t>
                </a:r>
                <a:r>
                  <a:rPr lang="ru-RU" sz="1800" dirty="0"/>
                  <a:t>- это переменная, значение которой модель пытается предсказать на основе входных данных.</a:t>
                </a:r>
              </a:p>
              <a:p>
                <a:r>
                  <a:rPr lang="ru-RU" sz="1800" i="1" dirty="0"/>
                  <a:t>Входные данные </a:t>
                </a:r>
                <a:r>
                  <a:rPr lang="ru-RU" sz="1800" dirty="0"/>
                  <a:t>- это набор признаков объекта, который используется для обучения модели и предсказания значения целевой переменной.</a:t>
                </a:r>
              </a:p>
              <a:p>
                <a:r>
                  <a:rPr lang="ru-RU" sz="1800" i="1" dirty="0"/>
                  <a:t>Выходные данные </a:t>
                </a:r>
                <a:r>
                  <a:rPr lang="ru-RU" sz="1800" dirty="0"/>
                  <a:t>- это результат предсказания модели на основе входных данных, то есть значения целевой переменной, которые модель выдает в ответ на входные данные.</a:t>
                </a:r>
              </a:p>
              <a:p>
                <a:r>
                  <a:rPr lang="ru-RU" sz="1800" i="1" dirty="0"/>
                  <a:t>Объект</a:t>
                </a:r>
                <a:r>
                  <a:rPr lang="ru-RU" sz="1800" dirty="0"/>
                  <a:t> - это элемент входных данных, который анализируется и на котором модель машинного обучения обучается.</a:t>
                </a:r>
              </a:p>
              <a:p>
                <a:r>
                  <a:rPr lang="ru-RU" sz="1800" i="1" dirty="0"/>
                  <a:t>Набор данных </a:t>
                </a:r>
                <a:r>
                  <a:rPr lang="ru-RU" sz="1800" dirty="0"/>
                  <a:t>- собрание информации, организованной в структурированную форму, которая содержит различные типы данных и используется для обучения модели машинного обучения.</a:t>
                </a:r>
              </a:p>
              <a:p>
                <a:endParaRPr lang="ru-RU" sz="1600" dirty="0"/>
              </a:p>
              <a:p>
                <a:endParaRPr lang="ru-RU" sz="1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28601" y="914400"/>
                <a:ext cx="11887200" cy="6000874"/>
              </a:xfrm>
              <a:blipFill>
                <a:blip r:embed="rId2"/>
                <a:stretch>
                  <a:fillRect l="-1231" t="-1321" r="-1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5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6364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677108"/>
          </a:xfrm>
        </p:spPr>
        <p:txBody>
          <a:bodyPr/>
          <a:lstStyle/>
          <a:p>
            <a:pPr algn="ctr"/>
            <a:r>
              <a:rPr lang="ru-RU" dirty="0" smtClean="0"/>
              <a:t>Решающее дерево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" y="1143000"/>
                <a:ext cx="10972800" cy="3186129"/>
              </a:xfrm>
            </p:spPr>
            <p:txBody>
              <a:bodyPr/>
              <a:lstStyle/>
              <a:p>
                <a:r>
                  <a:rPr lang="ru-RU" dirty="0" smtClean="0"/>
                  <a:t>Определение решающего дерева:</a:t>
                </a:r>
                <a:endParaRPr lang="ru-RU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каждой внутренней вершине 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000" dirty="0"/>
                  <a:t> приписан предикат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каждой листовой вершине 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000" dirty="0"/>
                  <a:t> приписан прогноз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2000" dirty="0"/>
                  <a:t>, где 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2000" dirty="0"/>
                  <a:t> — область значений целевой </a:t>
                </a:r>
                <a:r>
                  <a:rPr lang="ru-RU" sz="2000" dirty="0" smtClean="0"/>
                  <a:t>переменной.</a:t>
                </a:r>
                <a:endParaRPr lang="ru-RU" sz="2000" dirty="0" smtClean="0"/>
              </a:p>
              <a:p>
                <a:r>
                  <a:rPr lang="ru-RU" sz="2000" dirty="0"/>
                  <a:t>Предикат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ru-RU" sz="2000" dirty="0"/>
                  <a:t> может иметь, произвольную структуру, но, как правило, на практике используют сравнение с </a:t>
                </a:r>
                <a:r>
                  <a:rPr lang="ru-RU" sz="2000" dirty="0" smtClean="0"/>
                  <a:t>пороговым значением 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000" dirty="0"/>
                  <a:t> по произвольному 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000" dirty="0"/>
                  <a:t>-му признаку: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eqArr>
                    </m:oMath>
                  </m:oMathPara>
                </a14:m>
                <a:endParaRPr lang="ru-RU" sz="2000" dirty="0"/>
              </a:p>
              <a:p>
                <a:r>
                  <a:rPr lang="ru-RU" sz="2000" dirty="0"/>
                  <a:t>При проходе через узел дерева с данным предикатом объекты будут отправлены в правое поддерево, если значение 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000" dirty="0"/>
                  <a:t>-го признака у них меньше либо равно 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000" dirty="0"/>
                  <a:t>, и в левое — если больше. </a:t>
                </a:r>
                <a:endParaRPr lang="ru-RU" sz="2000" dirty="0" smtClean="0"/>
              </a:p>
              <a:p>
                <a:endParaRPr lang="ru-RU" sz="2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" y="1143000"/>
                <a:ext cx="10972800" cy="3186129"/>
              </a:xfrm>
              <a:blipFill>
                <a:blip r:embed="rId2"/>
                <a:stretch>
                  <a:fillRect l="-1667" t="-30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6</a:t>
            </a:fld>
            <a:endParaRPr lang="ru-RU" spc="-1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001414"/>
            <a:ext cx="22955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6886" y="247432"/>
            <a:ext cx="16573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u="heavy" dirty="0">
                <a:latin typeface="Times New Roman"/>
                <a:cs typeface="Times New Roman"/>
              </a:rPr>
              <a:t> 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769112" y="85156"/>
            <a:ext cx="10653775" cy="1354217"/>
          </a:xfrm>
        </p:spPr>
        <p:txBody>
          <a:bodyPr/>
          <a:lstStyle/>
          <a:p>
            <a:pPr algn="ctr"/>
            <a:r>
              <a:rPr lang="ru-RU" dirty="0" smtClean="0"/>
              <a:t>Методы интерпретации моделей машинного обучения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2036825" y="2554069"/>
            <a:ext cx="2839975" cy="2462213"/>
          </a:xfrm>
        </p:spPr>
        <p:txBody>
          <a:bodyPr/>
          <a:lstStyle/>
          <a:p>
            <a:r>
              <a:rPr lang="ru-RU" sz="4000" dirty="0" smtClean="0"/>
              <a:t>Локальные</a:t>
            </a:r>
            <a:r>
              <a:rPr lang="ru-RU" sz="4000" dirty="0"/>
              <a:t>:</a:t>
            </a:r>
            <a:endParaRPr lang="ru-RU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0000"/>
                </a:solidFill>
              </a:rPr>
              <a:t>LIME</a:t>
            </a:r>
            <a:endParaRPr lang="ru-RU" sz="40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0000"/>
                </a:solidFill>
              </a:rPr>
              <a:t>SHAP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ICE</a:t>
            </a:r>
            <a:endParaRPr lang="ru-RU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705600" y="2554069"/>
            <a:ext cx="292855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Глобальные: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PDP</a:t>
            </a:r>
            <a:endParaRPr lang="ru-RU" sz="40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7</a:t>
            </a:fld>
            <a:endParaRPr lang="ru-RU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586" y="217901"/>
            <a:ext cx="10302240" cy="615553"/>
          </a:xfrm>
        </p:spPr>
        <p:txBody>
          <a:bodyPr/>
          <a:lstStyle/>
          <a:p>
            <a:pPr algn="ctr"/>
            <a:r>
              <a:rPr lang="ru-RU" sz="4000" dirty="0" smtClean="0"/>
              <a:t>Метод </a:t>
            </a:r>
            <a:r>
              <a:rPr lang="en-US" sz="4000" dirty="0" smtClean="0"/>
              <a:t>LIME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06477" y="1219200"/>
            <a:ext cx="10336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LIME заключается в создании локальной модели, которая объясняет прогноз модели на конкретном объекте.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6477" y="2173307"/>
                <a:ext cx="9934887" cy="4742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Математическое описание метода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LIME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40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4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ru-RU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ru-RU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ru-RU" sz="4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ru-RU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ru-RU" sz="400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ru-RU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40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ru-RU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4000" dirty="0"/>
              </a:p>
              <a:p>
                <a:r>
                  <a:rPr lang="ru-RU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Модель </a:t>
                </a:r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объяснения для объекта </a:t>
                </a:r>
                <a14:m>
                  <m:oMath xmlns:m="http://schemas.openxmlformats.org/officeDocument/2006/math">
                    <m:r>
                      <a:rPr lang="ru-RU" sz="27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это локальная модель </a:t>
                </a:r>
                <a14:m>
                  <m:oMath xmlns:m="http://schemas.openxmlformats.org/officeDocument/2006/math">
                    <m:r>
                      <a:rPr lang="ru-RU" sz="27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которая минимизирует функцию потерь </a:t>
                </a:r>
                <a14:m>
                  <m:oMath xmlns:m="http://schemas.openxmlformats.org/officeDocument/2006/math">
                    <m:r>
                      <a:rPr lang="ru-RU" sz="27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которая измеряет, насколько близким является объяснение к прогнозу исходной модели машинного обучения </a:t>
                </a:r>
                <a14:m>
                  <m:oMath xmlns:m="http://schemas.openxmlformats.org/officeDocument/2006/math">
                    <m:r>
                      <a:rPr lang="ru-RU" sz="27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при этом сохраняя низкую сложность модели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700">
                        <a:latin typeface="Cambria Math" panose="02040503050406030204" pitchFamily="18" charset="0"/>
                      </a:rPr>
                      <m:t>Ω</m:t>
                    </m:r>
                    <m:r>
                      <a:rPr lang="ru-RU" sz="2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7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sz="2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ru-RU" sz="27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это семейство возможных </a:t>
                </a:r>
                <a:r>
                  <a:rPr lang="ru-RU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локальных моделей. </a:t>
                </a:r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Мера близости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7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ru-RU" sz="27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определяет размер окрестности вокруг объекта </a:t>
                </a:r>
                <a14:m>
                  <m:oMath xmlns:m="http://schemas.openxmlformats.org/officeDocument/2006/math">
                    <m:r>
                      <a:rPr lang="ru-RU" sz="27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которая рассматривается для объяснения.</a:t>
                </a:r>
                <a:endParaRPr lang="ru-RU" sz="27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477" y="2173307"/>
                <a:ext cx="9934887" cy="4742324"/>
              </a:xfrm>
              <a:prstGeom prst="rect">
                <a:avLst/>
              </a:prstGeom>
              <a:blipFill>
                <a:blip r:embed="rId2"/>
                <a:stretch>
                  <a:fillRect l="-1288" t="-1416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8</a:t>
            </a:fld>
            <a:endParaRPr lang="ru-RU" spc="-10" dirty="0"/>
          </a:p>
        </p:txBody>
      </p:sp>
    </p:spTree>
    <p:extLst>
      <p:ext uri="{BB962C8B-B14F-4D97-AF65-F5344CB8AC3E}">
        <p14:creationId xmlns:p14="http://schemas.microsoft.com/office/powerpoint/2010/main" val="21223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52400"/>
            <a:ext cx="10287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130300" algn="l"/>
              </a:tabLst>
            </a:pPr>
            <a:r>
              <a:rPr lang="ru-RU" sz="4000" dirty="0" smtClean="0">
                <a:latin typeface="Times New Roman"/>
                <a:cs typeface="Times New Roman"/>
              </a:rPr>
              <a:t>Метод </a:t>
            </a:r>
            <a:r>
              <a:rPr lang="en-US" sz="4000" dirty="0" smtClean="0">
                <a:latin typeface="Times New Roman"/>
                <a:cs typeface="Times New Roman"/>
              </a:rPr>
              <a:t>SHAP</a:t>
            </a:r>
            <a:endParaRPr sz="4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628012" y="990600"/>
                <a:ext cx="9573388" cy="5571590"/>
              </a:xfrm>
            </p:spPr>
            <p:txBody>
              <a:bodyPr/>
              <a:lstStyle/>
              <a:p>
                <a:r>
                  <a:rPr lang="ru-RU" sz="2800" dirty="0" smtClean="0"/>
                  <a:t>Суть метода SHAP заключается в вычислении значений Шепли для каждого признака и объединении их в одну величину, которая показывает важность признака для прогноза модели на конкретном объекте. </a:t>
                </a:r>
                <a:endParaRPr lang="en-US" sz="2800" dirty="0" smtClean="0"/>
              </a:p>
              <a:p>
                <a:r>
                  <a:rPr lang="ru-RU" sz="2800" dirty="0" smtClean="0"/>
                  <a:t>Математическое описание метода </a:t>
                </a:r>
                <a:r>
                  <a:rPr lang="en-US" sz="2800" dirty="0" smtClean="0"/>
                  <a:t>SHAP</a:t>
                </a:r>
                <a:r>
                  <a:rPr lang="ru-RU" sz="2800" dirty="0" smtClean="0"/>
                  <a:t>:</a:t>
                </a:r>
              </a:p>
              <a:p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3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3600" dirty="0" smtClean="0"/>
              </a:p>
              <a:p>
                <a:r>
                  <a:rPr lang="ru-RU" dirty="0"/>
                  <a:t>здесь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ru-RU" dirty="0" smtClean="0"/>
                  <a:t> - признаки</a:t>
                </a:r>
                <a:r>
                  <a:rPr lang="ru-RU" dirty="0"/>
                  <a:t>, для которых должна быть </a:t>
                </a:r>
                <a:r>
                  <a:rPr lang="ru-RU" dirty="0" smtClean="0"/>
                  <a:t>рассчитаны значения </a:t>
                </a:r>
                <a:r>
                  <a:rPr lang="en-US" dirty="0" smtClean="0"/>
                  <a:t>SHAP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- признаки, стоящие </a:t>
                </a:r>
                <a:r>
                  <a:rPr lang="ru-RU" dirty="0"/>
                  <a:t>перед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∆(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  - изменение в предсказании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между условным математическим ожиданием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 признака, для которого рассчитываются значения </a:t>
                </a:r>
                <a:r>
                  <a:rPr lang="en-US" dirty="0" smtClean="0"/>
                  <a:t>SHAP</a:t>
                </a:r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условным математических ожиданием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признаков, стоящих перед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4" name="Текс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28012" y="990600"/>
                <a:ext cx="9573388" cy="5571590"/>
              </a:xfrm>
              <a:blipFill>
                <a:blip r:embed="rId3"/>
                <a:stretch>
                  <a:fillRect l="-2228" t="-1972" r="-1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lang="ru-RU" spc="-10" smtClean="0"/>
              <a:t>9</a:t>
            </a:fld>
            <a:endParaRPr lang="ru-RU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</TotalTime>
  <Words>1159</Words>
  <Application>Microsoft Office PowerPoint</Application>
  <PresentationFormat>Широкоэкранный</PresentationFormat>
  <Paragraphs>138</Paragraphs>
  <Slides>20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Office Theme</vt:lpstr>
      <vt:lpstr>Презентация PowerPoint</vt:lpstr>
      <vt:lpstr>Введение</vt:lpstr>
      <vt:lpstr>Цели и задачи</vt:lpstr>
      <vt:lpstr>Модели машинного обучения</vt:lpstr>
      <vt:lpstr>Постановка задачи машинного обучения</vt:lpstr>
      <vt:lpstr>Решающее дерево</vt:lpstr>
      <vt:lpstr>Методы интерпретации моделей машинного обучения</vt:lpstr>
      <vt:lpstr>Метод LIME</vt:lpstr>
      <vt:lpstr>Презентация PowerPoint</vt:lpstr>
      <vt:lpstr>Метод PDP</vt:lpstr>
      <vt:lpstr>Алгоритм автоматизации процесса интерпретации аппроксимирующих моделей машинного обучения</vt:lpstr>
      <vt:lpstr>Презентация PowerPoint</vt:lpstr>
      <vt:lpstr>Эксперимент 1. Метод SHAP</vt:lpstr>
      <vt:lpstr>Эксперимент 1. Метод PDP</vt:lpstr>
      <vt:lpstr>Эксперимент 1. Метод LIME</vt:lpstr>
      <vt:lpstr>Эксперимент 2. Метод SHAP</vt:lpstr>
      <vt:lpstr>Эксперимент 2. Метод PDP</vt:lpstr>
      <vt:lpstr>Эксперимент 2. Метод LIME</vt:lpstr>
      <vt:lpstr>Заключение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Оля Мамченко</dc:creator>
  <cp:lastModifiedBy>Антон Конов</cp:lastModifiedBy>
  <cp:revision>57</cp:revision>
  <dcterms:created xsi:type="dcterms:W3CDTF">2023-06-12T16:41:33Z</dcterms:created>
  <dcterms:modified xsi:type="dcterms:W3CDTF">2023-06-17T01:40:23Z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2023-06-03T00:00:00Z</vt:filetime>
  </property>
  <property fmtid="{D5CDD505-2E9C-101B-9397-08002B2CF9AE}" pid="3" name="LastSaved">
    <vt:filetime>2023-06-12T00:00:00Z</vt:filetime>
  </property>
</Properties>
</file>