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57" r:id="rId4"/>
    <p:sldId id="282" r:id="rId5"/>
    <p:sldId id="258" r:id="rId6"/>
    <p:sldId id="281" r:id="rId7"/>
    <p:sldId id="259" r:id="rId8"/>
    <p:sldId id="268" r:id="rId9"/>
    <p:sldId id="278" r:id="rId10"/>
    <p:sldId id="283" r:id="rId11"/>
    <p:sldId id="262" r:id="rId12"/>
    <p:sldId id="271" r:id="rId13"/>
    <p:sldId id="267" r:id="rId14"/>
    <p:sldId id="272" r:id="rId15"/>
    <p:sldId id="274" r:id="rId16"/>
    <p:sldId id="273" r:id="rId17"/>
    <p:sldId id="275" r:id="rId18"/>
    <p:sldId id="276" r:id="rId19"/>
    <p:sldId id="269" r:id="rId2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83" d="100"/>
          <a:sy n="83" d="100"/>
        </p:scale>
        <p:origin x="65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68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DAC8-DA5C-4DB0-A0B7-586F5776EA6D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E9B6-B706-449E-958B-B335BBC3D468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A696-FFA3-4102-83D4-414A34DE0420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B100-D53E-4D6D-9113-DB6A6158BD24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8134-1ED5-417A-B1EC-E0E4F025F15A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6825" y="2554069"/>
            <a:ext cx="8118348" cy="252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E1A4-B4E5-4443-B689-76985516B2F2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35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2816" y="2362200"/>
            <a:ext cx="877125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800" dirty="0" smtClean="0">
                <a:latin typeface="Times New Roman"/>
                <a:cs typeface="Times New Roman"/>
              </a:rPr>
              <a:t>Интерпретация аппроксимирующих моделей машинного обучения 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5562600"/>
            <a:ext cx="766043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err="1" smtClean="0">
                <a:latin typeface="Times New Roman"/>
                <a:cs typeface="Times New Roman"/>
              </a:rPr>
              <a:t>Вып</a:t>
            </a:r>
            <a:r>
              <a:rPr sz="2400" spc="-30" dirty="0" err="1" smtClean="0">
                <a:latin typeface="Times New Roman"/>
                <a:cs typeface="Times New Roman"/>
              </a:rPr>
              <a:t>о</a:t>
            </a:r>
            <a:r>
              <a:rPr sz="2400" dirty="0" err="1" smtClean="0">
                <a:latin typeface="Times New Roman"/>
                <a:cs typeface="Times New Roman"/>
              </a:rPr>
              <a:t>лнил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r>
              <a:rPr sz="2400" spc="5" dirty="0" smtClean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Конов А.В.</a:t>
            </a:r>
          </a:p>
          <a:p>
            <a:pPr marL="12700">
              <a:lnSpc>
                <a:spcPct val="100000"/>
              </a:lnSpc>
            </a:pPr>
            <a:r>
              <a:rPr sz="2400" dirty="0" err="1" smtClean="0">
                <a:latin typeface="Times New Roman"/>
                <a:cs typeface="Times New Roman"/>
              </a:rPr>
              <a:t>Н</a:t>
            </a:r>
            <a:r>
              <a:rPr sz="2400" spc="-100" dirty="0" err="1" smtClean="0">
                <a:latin typeface="Times New Roman"/>
                <a:cs typeface="Times New Roman"/>
              </a:rPr>
              <a:t>а</a:t>
            </a:r>
            <a:r>
              <a:rPr sz="2400" spc="20" dirty="0" err="1" smtClean="0">
                <a:latin typeface="Times New Roman"/>
                <a:cs typeface="Times New Roman"/>
              </a:rPr>
              <a:t>у</a:t>
            </a:r>
            <a:r>
              <a:rPr sz="2400" spc="-10" dirty="0" err="1" smtClean="0">
                <a:latin typeface="Times New Roman"/>
                <a:cs typeface="Times New Roman"/>
              </a:rPr>
              <a:t>ч</a:t>
            </a:r>
            <a:r>
              <a:rPr sz="2400" dirty="0" err="1" smtClean="0">
                <a:latin typeface="Times New Roman"/>
                <a:cs typeface="Times New Roman"/>
              </a:rPr>
              <a:t>ный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р</a:t>
            </a:r>
            <a:r>
              <a:rPr sz="2400" spc="20" dirty="0">
                <a:latin typeface="Times New Roman"/>
                <a:cs typeface="Times New Roman"/>
              </a:rPr>
              <a:t>у</a:t>
            </a:r>
            <a:r>
              <a:rPr sz="2400" spc="-100" dirty="0">
                <a:latin typeface="Times New Roman"/>
                <a:cs typeface="Times New Roman"/>
              </a:rPr>
              <a:t>к</a:t>
            </a:r>
            <a:r>
              <a:rPr sz="2400" dirty="0">
                <a:latin typeface="Times New Roman"/>
                <a:cs typeface="Times New Roman"/>
              </a:rPr>
              <a:t>о</a:t>
            </a:r>
            <a:r>
              <a:rPr sz="2400" spc="-15" dirty="0">
                <a:latin typeface="Times New Roman"/>
                <a:cs typeface="Times New Roman"/>
              </a:rPr>
              <a:t>в</a:t>
            </a:r>
            <a:r>
              <a:rPr sz="2400" spc="-50" dirty="0">
                <a:latin typeface="Times New Roman"/>
                <a:cs typeface="Times New Roman"/>
              </a:rPr>
              <a:t>о</a:t>
            </a:r>
            <a:r>
              <a:rPr sz="2400" spc="-10" dirty="0">
                <a:latin typeface="Times New Roman"/>
                <a:cs typeface="Times New Roman"/>
              </a:rPr>
              <a:t>д</a:t>
            </a:r>
            <a:r>
              <a:rPr sz="2400" dirty="0">
                <a:latin typeface="Times New Roman"/>
                <a:cs typeface="Times New Roman"/>
              </a:rPr>
              <a:t>итель: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lang="ru-RU" sz="2400" spc="-20" dirty="0" err="1" smtClean="0">
                <a:latin typeface="Times New Roman"/>
                <a:cs typeface="Times New Roman"/>
              </a:rPr>
              <a:t>д.ф-м.н</a:t>
            </a:r>
            <a:r>
              <a:rPr lang="ru-RU" sz="2400" spc="-20" dirty="0" smtClean="0">
                <a:latin typeface="Times New Roman"/>
                <a:cs typeface="Times New Roman"/>
              </a:rPr>
              <a:t>., профессор, </a:t>
            </a:r>
            <a:r>
              <a:rPr lang="ru-RU" sz="2400" spc="-110" dirty="0" smtClean="0">
                <a:latin typeface="Times New Roman"/>
                <a:cs typeface="Times New Roman"/>
              </a:rPr>
              <a:t>Карпенко А.П.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92621"/>
            <a:ext cx="1337604" cy="141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3330" y="117915"/>
            <a:ext cx="8150225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55" marR="412115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Мин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стерс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spc="-15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5" dirty="0">
                <a:latin typeface="Times New Roman"/>
                <a:cs typeface="Times New Roman"/>
              </a:rPr>
              <a:t>а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ки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 выс</a:t>
            </a:r>
            <a:r>
              <a:rPr sz="1800" b="1" spc="-15" dirty="0">
                <a:latin typeface="Times New Roman"/>
                <a:cs typeface="Times New Roman"/>
              </a:rPr>
              <a:t>ш</a:t>
            </a:r>
            <a:r>
              <a:rPr sz="1800" b="1" dirty="0">
                <a:latin typeface="Times New Roman"/>
                <a:cs typeface="Times New Roman"/>
              </a:rPr>
              <a:t>е</a:t>
            </a:r>
            <a:r>
              <a:rPr sz="1800" b="1" spc="-4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обра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ван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я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ос</a:t>
            </a:r>
            <a:r>
              <a:rPr sz="1800" b="1" spc="5" dirty="0">
                <a:latin typeface="Times New Roman"/>
                <a:cs typeface="Times New Roman"/>
              </a:rPr>
              <a:t>с</a:t>
            </a:r>
            <a:r>
              <a:rPr sz="1800" b="1" dirty="0">
                <a:latin typeface="Times New Roman"/>
                <a:cs typeface="Times New Roman"/>
              </a:rPr>
              <a:t>и</a:t>
            </a:r>
            <a:r>
              <a:rPr sz="1800" b="1" spc="-10" dirty="0">
                <a:latin typeface="Times New Roman"/>
                <a:cs typeface="Times New Roman"/>
              </a:rPr>
              <a:t>й</a:t>
            </a:r>
            <a:r>
              <a:rPr sz="1800" b="1" dirty="0">
                <a:latin typeface="Times New Roman"/>
                <a:cs typeface="Times New Roman"/>
              </a:rPr>
              <a:t>с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dirty="0">
                <a:latin typeface="Times New Roman"/>
                <a:cs typeface="Times New Roman"/>
              </a:rPr>
              <a:t>ой Ф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дера</a:t>
            </a:r>
            <a:r>
              <a:rPr sz="1800" b="1" spc="-10" dirty="0">
                <a:latin typeface="Times New Roman"/>
                <a:cs typeface="Times New Roman"/>
              </a:rPr>
              <a:t>ц</a:t>
            </a:r>
            <a:r>
              <a:rPr sz="1800" b="1" dirty="0">
                <a:latin typeface="Times New Roman"/>
                <a:cs typeface="Times New Roman"/>
              </a:rPr>
              <a:t>ии Ф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дер</a:t>
            </a:r>
            <a:r>
              <a:rPr sz="1800" b="1" spc="5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льное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5" dirty="0">
                <a:latin typeface="Times New Roman"/>
                <a:cs typeface="Times New Roman"/>
              </a:rPr>
              <a:t>с</a:t>
            </a:r>
            <a:r>
              <a:rPr sz="1800" b="1" spc="-10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да</a:t>
            </a:r>
            <a:r>
              <a:rPr sz="1800" b="1" spc="-10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ст</a:t>
            </a:r>
            <a:r>
              <a:rPr sz="1800" b="1" spc="-10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ен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</a:t>
            </a:r>
            <a:r>
              <a:rPr sz="1800" b="1" spc="-110" dirty="0">
                <a:latin typeface="Times New Roman"/>
                <a:cs typeface="Times New Roman"/>
              </a:rPr>
              <a:t>ю</a:t>
            </a:r>
            <a:r>
              <a:rPr sz="1800" b="1" dirty="0">
                <a:latin typeface="Times New Roman"/>
                <a:cs typeface="Times New Roman"/>
              </a:rPr>
              <a:t>д</a:t>
            </a:r>
            <a:r>
              <a:rPr sz="1800" b="1" spc="-50" dirty="0">
                <a:latin typeface="Times New Roman"/>
                <a:cs typeface="Times New Roman"/>
              </a:rPr>
              <a:t>ж</a:t>
            </a:r>
            <a:r>
              <a:rPr sz="1800" b="1" dirty="0">
                <a:latin typeface="Times New Roman"/>
                <a:cs typeface="Times New Roman"/>
              </a:rPr>
              <a:t>ет</a:t>
            </a:r>
            <a:r>
              <a:rPr sz="1800" b="1" spc="-15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</a:t>
            </a:r>
            <a:r>
              <a:rPr sz="1800" b="1" spc="-10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</a:t>
            </a:r>
            <a:r>
              <a:rPr sz="1800" b="1" spc="-55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ел</a:t>
            </a:r>
            <a:r>
              <a:rPr sz="1800" b="1" spc="5" dirty="0">
                <a:latin typeface="Times New Roman"/>
                <a:cs typeface="Times New Roman"/>
              </a:rPr>
              <a:t>ь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чре</a:t>
            </a:r>
            <a:r>
              <a:rPr sz="1800" b="1" spc="-25" dirty="0">
                <a:latin typeface="Times New Roman"/>
                <a:cs typeface="Times New Roman"/>
              </a:rPr>
              <a:t>ж</a:t>
            </a:r>
            <a:r>
              <a:rPr sz="1800" b="1" dirty="0">
                <a:latin typeface="Times New Roman"/>
                <a:cs typeface="Times New Roman"/>
              </a:rPr>
              <a:t>ден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е выс</a:t>
            </a:r>
            <a:r>
              <a:rPr sz="1800" b="1" spc="-20" dirty="0">
                <a:latin typeface="Times New Roman"/>
                <a:cs typeface="Times New Roman"/>
              </a:rPr>
              <a:t>ш</a:t>
            </a:r>
            <a:r>
              <a:rPr sz="1800" b="1" dirty="0">
                <a:latin typeface="Times New Roman"/>
                <a:cs typeface="Times New Roman"/>
              </a:rPr>
              <a:t>е</a:t>
            </a:r>
            <a:r>
              <a:rPr sz="1800" b="1" spc="-4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обра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ван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я</a:t>
            </a:r>
            <a:endParaRPr sz="18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2200"/>
              </a:lnSpc>
              <a:spcBef>
                <a:spcPts val="145"/>
              </a:spcBef>
            </a:pPr>
            <a:r>
              <a:rPr sz="1800" b="1" dirty="0">
                <a:latin typeface="Times New Roman"/>
                <a:cs typeface="Times New Roman"/>
              </a:rPr>
              <a:t>«</a:t>
            </a:r>
            <a:r>
              <a:rPr sz="1800" b="1" spc="-20" dirty="0">
                <a:latin typeface="Times New Roman"/>
                <a:cs typeface="Times New Roman"/>
              </a:rPr>
              <a:t>М</a:t>
            </a:r>
            <a:r>
              <a:rPr sz="1800" b="1" dirty="0">
                <a:latin typeface="Times New Roman"/>
                <a:cs typeface="Times New Roman"/>
              </a:rPr>
              <a:t>ос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spc="20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0" dirty="0">
                <a:latin typeface="Times New Roman"/>
                <a:cs typeface="Times New Roman"/>
              </a:rPr>
              <a:t>с</a:t>
            </a:r>
            <a:r>
              <a:rPr sz="1800" b="1" spc="-10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дарс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венн</a:t>
            </a:r>
            <a:r>
              <a:rPr sz="1800" b="1" spc="-10" dirty="0">
                <a:latin typeface="Times New Roman"/>
                <a:cs typeface="Times New Roman"/>
              </a:rPr>
              <a:t>ы</a:t>
            </a:r>
            <a:r>
              <a:rPr sz="1800" b="1" dirty="0">
                <a:latin typeface="Times New Roman"/>
                <a:cs typeface="Times New Roman"/>
              </a:rPr>
              <a:t>й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хн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ч</a:t>
            </a:r>
            <a:r>
              <a:rPr sz="1800" b="1" spc="3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верси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ет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имени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Н.Э.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</a:t>
            </a:r>
            <a:r>
              <a:rPr sz="1800" b="1" spc="-95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у</a:t>
            </a:r>
            <a:r>
              <a:rPr sz="1800" b="1" spc="-15" dirty="0">
                <a:latin typeface="Times New Roman"/>
                <a:cs typeface="Times New Roman"/>
              </a:rPr>
              <a:t>м</a:t>
            </a:r>
            <a:r>
              <a:rPr sz="1800" b="1" dirty="0">
                <a:latin typeface="Times New Roman"/>
                <a:cs typeface="Times New Roman"/>
              </a:rPr>
              <a:t>ана (на</a:t>
            </a:r>
            <a:r>
              <a:rPr sz="1800" b="1" spc="-10" dirty="0">
                <a:latin typeface="Times New Roman"/>
                <a:cs typeface="Times New Roman"/>
              </a:rPr>
              <a:t>ц</a:t>
            </a:r>
            <a:r>
              <a:rPr sz="1800" b="1" dirty="0">
                <a:latin typeface="Times New Roman"/>
                <a:cs typeface="Times New Roman"/>
              </a:rPr>
              <a:t>ио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spc="10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льн</a:t>
            </a:r>
            <a:r>
              <a:rPr sz="1800" b="1" spc="-10" dirty="0">
                <a:latin typeface="Times New Roman"/>
                <a:cs typeface="Times New Roman"/>
              </a:rPr>
              <a:t>ы</a:t>
            </a:r>
            <a:r>
              <a:rPr sz="1800" b="1" dirty="0">
                <a:latin typeface="Times New Roman"/>
                <a:cs typeface="Times New Roman"/>
              </a:rPr>
              <a:t>й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иссл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</a:t>
            </a:r>
            <a:r>
              <a:rPr sz="1800" b="1" spc="-50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ел</a:t>
            </a:r>
            <a:r>
              <a:rPr sz="1800" b="1" spc="5" dirty="0">
                <a:latin typeface="Times New Roman"/>
                <a:cs typeface="Times New Roman"/>
              </a:rPr>
              <a:t>ь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верси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ет)»</a:t>
            </a:r>
            <a:endParaRPr sz="1800" dirty="0">
              <a:latin typeface="Times New Roman"/>
              <a:cs typeface="Times New Roman"/>
            </a:endParaRPr>
          </a:p>
          <a:p>
            <a:pPr marL="8255" algn="ctr">
              <a:lnSpc>
                <a:spcPts val="2155"/>
              </a:lnSpc>
            </a:pPr>
            <a:r>
              <a:rPr sz="1800" b="1" dirty="0">
                <a:latin typeface="Times New Roman"/>
                <a:cs typeface="Times New Roman"/>
              </a:rPr>
              <a:t>Ф</a:t>
            </a:r>
            <a:r>
              <a:rPr sz="1800" b="1" spc="5" dirty="0">
                <a:latin typeface="Times New Roman"/>
                <a:cs typeface="Times New Roman"/>
              </a:rPr>
              <a:t>а</a:t>
            </a:r>
            <a:r>
              <a:rPr sz="1800" b="1" spc="-30" dirty="0">
                <a:latin typeface="Times New Roman"/>
                <a:cs typeface="Times New Roman"/>
              </a:rPr>
              <a:t>к</a:t>
            </a:r>
            <a:r>
              <a:rPr sz="1800" b="1" spc="-35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л</a:t>
            </a:r>
            <a:r>
              <a:rPr sz="1800" b="1" spc="-65" dirty="0">
                <a:latin typeface="Times New Roman"/>
                <a:cs typeface="Times New Roman"/>
              </a:rPr>
              <a:t>ь</a:t>
            </a:r>
            <a:r>
              <a:rPr sz="1800" b="1" dirty="0">
                <a:latin typeface="Times New Roman"/>
                <a:cs typeface="Times New Roman"/>
              </a:rPr>
              <a:t>тет: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0" dirty="0">
                <a:latin typeface="Times New Roman"/>
                <a:cs typeface="Times New Roman"/>
              </a:rPr>
              <a:t>б</a:t>
            </a:r>
            <a:r>
              <a:rPr sz="1800" b="1" spc="-25" dirty="0">
                <a:latin typeface="Times New Roman"/>
                <a:cs typeface="Times New Roman"/>
              </a:rPr>
              <a:t>о</a:t>
            </a:r>
            <a:r>
              <a:rPr sz="1800" b="1" spc="-30" dirty="0">
                <a:latin typeface="Times New Roman"/>
                <a:cs typeface="Times New Roman"/>
              </a:rPr>
              <a:t>т</a:t>
            </a:r>
            <a:r>
              <a:rPr sz="1800" b="1" spc="-25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хни</a:t>
            </a:r>
            <a:r>
              <a:rPr sz="1800" b="1" spc="-30" dirty="0">
                <a:latin typeface="Times New Roman"/>
                <a:cs typeface="Times New Roman"/>
              </a:rPr>
              <a:t>к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 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spc="-35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мпле</a:t>
            </a:r>
            <a:r>
              <a:rPr sz="1800" b="1" spc="-55" dirty="0">
                <a:latin typeface="Times New Roman"/>
                <a:cs typeface="Times New Roman"/>
              </a:rPr>
              <a:t>к</a:t>
            </a:r>
            <a:r>
              <a:rPr sz="1800" b="1" spc="5" dirty="0">
                <a:latin typeface="Times New Roman"/>
                <a:cs typeface="Times New Roman"/>
              </a:rPr>
              <a:t>с</a:t>
            </a:r>
            <a:r>
              <a:rPr sz="1800" b="1" dirty="0">
                <a:latin typeface="Times New Roman"/>
                <a:cs typeface="Times New Roman"/>
              </a:rPr>
              <a:t>ная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-45" dirty="0">
                <a:latin typeface="Times New Roman"/>
                <a:cs typeface="Times New Roman"/>
              </a:rPr>
              <a:t>в</a:t>
            </a:r>
            <a:r>
              <a:rPr sz="1800" b="1" spc="-30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о</a:t>
            </a:r>
            <a:r>
              <a:rPr sz="1800" b="1" spc="-15" dirty="0">
                <a:latin typeface="Times New Roman"/>
                <a:cs typeface="Times New Roman"/>
              </a:rPr>
              <a:t>м</a:t>
            </a:r>
            <a:r>
              <a:rPr sz="1800" b="1" spc="-45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т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зация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2395"/>
              </a:lnSpc>
            </a:pPr>
            <a:r>
              <a:rPr sz="2000" b="1" spc="-30" dirty="0">
                <a:latin typeface="Times New Roman"/>
                <a:cs typeface="Times New Roman"/>
              </a:rPr>
              <a:t>К</a:t>
            </a:r>
            <a:r>
              <a:rPr sz="2000" b="1" dirty="0">
                <a:latin typeface="Times New Roman"/>
                <a:cs typeface="Times New Roman"/>
              </a:rPr>
              <a:t>а</a:t>
            </a:r>
            <a:r>
              <a:rPr sz="2000" b="1" spc="-20" dirty="0">
                <a:latin typeface="Times New Roman"/>
                <a:cs typeface="Times New Roman"/>
              </a:rPr>
              <a:t>ф</a:t>
            </a:r>
            <a:r>
              <a:rPr sz="2000" b="1" spc="-30" dirty="0">
                <a:latin typeface="Times New Roman"/>
                <a:cs typeface="Times New Roman"/>
              </a:rPr>
              <a:t>е</a:t>
            </a:r>
            <a:r>
              <a:rPr sz="2000" b="1" spc="-10" dirty="0">
                <a:latin typeface="Times New Roman"/>
                <a:cs typeface="Times New Roman"/>
              </a:rPr>
              <a:t>д</a:t>
            </a:r>
            <a:r>
              <a:rPr sz="2000" b="1" dirty="0">
                <a:latin typeface="Times New Roman"/>
                <a:cs typeface="Times New Roman"/>
              </a:rPr>
              <a:t>ра: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Сис</a:t>
            </a:r>
            <a:r>
              <a:rPr sz="2000" b="1" spc="-20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емы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а</a:t>
            </a:r>
            <a:r>
              <a:rPr sz="2000" b="1" spc="-55" dirty="0">
                <a:latin typeface="Times New Roman"/>
                <a:cs typeface="Times New Roman"/>
              </a:rPr>
              <a:t>в</a:t>
            </a:r>
            <a:r>
              <a:rPr sz="2000" b="1" spc="-40" dirty="0">
                <a:latin typeface="Times New Roman"/>
                <a:cs typeface="Times New Roman"/>
              </a:rPr>
              <a:t>т</a:t>
            </a:r>
            <a:r>
              <a:rPr sz="2000" b="1" spc="-35" dirty="0">
                <a:latin typeface="Times New Roman"/>
                <a:cs typeface="Times New Roman"/>
              </a:rPr>
              <a:t>о</a:t>
            </a:r>
            <a:r>
              <a:rPr sz="2000" b="1" spc="-10" dirty="0">
                <a:latin typeface="Times New Roman"/>
                <a:cs typeface="Times New Roman"/>
              </a:rPr>
              <a:t>м</a:t>
            </a:r>
            <a:r>
              <a:rPr sz="2000" b="1" spc="-45" dirty="0">
                <a:latin typeface="Times New Roman"/>
                <a:cs typeface="Times New Roman"/>
              </a:rPr>
              <a:t>а</a:t>
            </a:r>
            <a:r>
              <a:rPr sz="2000" b="1" spc="-15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и</a:t>
            </a:r>
            <a:r>
              <a:rPr sz="2000" b="1" spc="-10" dirty="0">
                <a:latin typeface="Times New Roman"/>
                <a:cs typeface="Times New Roman"/>
              </a:rPr>
              <a:t>з</a:t>
            </a:r>
            <a:r>
              <a:rPr sz="2000" b="1" dirty="0">
                <a:latin typeface="Times New Roman"/>
                <a:cs typeface="Times New Roman"/>
              </a:rPr>
              <a:t>ир</a:t>
            </a:r>
            <a:r>
              <a:rPr sz="2000" b="1" spc="-50" dirty="0">
                <a:latin typeface="Times New Roman"/>
                <a:cs typeface="Times New Roman"/>
              </a:rPr>
              <a:t>о</a:t>
            </a:r>
            <a:r>
              <a:rPr sz="2000" b="1" spc="-20" dirty="0">
                <a:latin typeface="Times New Roman"/>
                <a:cs typeface="Times New Roman"/>
              </a:rPr>
              <a:t>в</a:t>
            </a:r>
            <a:r>
              <a:rPr sz="2000" b="1" dirty="0">
                <a:latin typeface="Times New Roman"/>
                <a:cs typeface="Times New Roman"/>
              </a:rPr>
              <a:t>ан</a:t>
            </a:r>
            <a:r>
              <a:rPr sz="2000" b="1" spc="-15" dirty="0">
                <a:latin typeface="Times New Roman"/>
                <a:cs typeface="Times New Roman"/>
              </a:rPr>
              <a:t>н</a:t>
            </a:r>
            <a:r>
              <a:rPr sz="2000" b="1" dirty="0">
                <a:latin typeface="Times New Roman"/>
                <a:cs typeface="Times New Roman"/>
              </a:rPr>
              <a:t>о</a:t>
            </a:r>
            <a:r>
              <a:rPr sz="2000" b="1" spc="-45" dirty="0">
                <a:latin typeface="Times New Roman"/>
                <a:cs typeface="Times New Roman"/>
              </a:rPr>
              <a:t>г</a:t>
            </a:r>
            <a:r>
              <a:rPr sz="2000" b="1" dirty="0">
                <a:latin typeface="Times New Roman"/>
                <a:cs typeface="Times New Roman"/>
              </a:rPr>
              <a:t>о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проек</a:t>
            </a:r>
            <a:r>
              <a:rPr sz="2000" b="1" spc="-20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ир</a:t>
            </a:r>
            <a:r>
              <a:rPr sz="2000" b="1" spc="-50" dirty="0">
                <a:latin typeface="Times New Roman"/>
                <a:cs typeface="Times New Roman"/>
              </a:rPr>
              <a:t>о</a:t>
            </a:r>
            <a:r>
              <a:rPr sz="2000" b="1" dirty="0">
                <a:latin typeface="Times New Roman"/>
                <a:cs typeface="Times New Roman"/>
              </a:rPr>
              <a:t>ван</a:t>
            </a:r>
            <a:r>
              <a:rPr sz="2000" b="1" spc="-10" dirty="0">
                <a:latin typeface="Times New Roman"/>
                <a:cs typeface="Times New Roman"/>
              </a:rPr>
              <a:t>и</a:t>
            </a:r>
            <a:r>
              <a:rPr sz="2000" b="1" dirty="0">
                <a:latin typeface="Times New Roman"/>
                <a:cs typeface="Times New Roman"/>
              </a:rPr>
              <a:t>я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Программная реализация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47800" y="948690"/>
            <a:ext cx="9975087" cy="5170646"/>
          </a:xfrm>
        </p:spPr>
        <p:txBody>
          <a:bodyPr/>
          <a:lstStyle/>
          <a:p>
            <a:r>
              <a:rPr lang="ru-RU" dirty="0" smtClean="0"/>
              <a:t>Для реализации предложенного алгоритма использовался язык программирования </a:t>
            </a:r>
            <a:r>
              <a:rPr lang="en-US" i="1" dirty="0" smtClean="0"/>
              <a:t>Python</a:t>
            </a:r>
            <a:r>
              <a:rPr lang="en-US" dirty="0" smtClean="0"/>
              <a:t>.</a:t>
            </a:r>
          </a:p>
          <a:p>
            <a:r>
              <a:rPr lang="ru-RU" dirty="0"/>
              <a:t>Для реализации </a:t>
            </a:r>
            <a:r>
              <a:rPr lang="ru-RU" dirty="0"/>
              <a:t>предложенного алгоритма</a:t>
            </a:r>
            <a:r>
              <a:rPr lang="ru-RU" dirty="0" smtClean="0"/>
              <a:t> </a:t>
            </a:r>
            <a:r>
              <a:rPr lang="ru-RU" dirty="0"/>
              <a:t>создан класс </a:t>
            </a:r>
            <a:r>
              <a:rPr lang="en-US" i="1" dirty="0"/>
              <a:t>Inter</a:t>
            </a:r>
            <a:r>
              <a:rPr lang="ru-RU" dirty="0"/>
              <a:t>, включающий в себя методы класса, реализующие поставленные задачи. В качестве входных параметров класс </a:t>
            </a:r>
            <a:r>
              <a:rPr lang="en-US" i="1" dirty="0"/>
              <a:t>Inter </a:t>
            </a:r>
            <a:r>
              <a:rPr lang="ru-RU" dirty="0"/>
              <a:t>принимает набор данных </a:t>
            </a:r>
            <a:r>
              <a:rPr lang="en-US" i="1" dirty="0"/>
              <a:t>data</a:t>
            </a:r>
            <a:r>
              <a:rPr lang="ru-RU" dirty="0"/>
              <a:t>, целевую переменную </a:t>
            </a:r>
            <a:r>
              <a:rPr lang="en-US" i="1" dirty="0" err="1"/>
              <a:t>metka</a:t>
            </a:r>
            <a:r>
              <a:rPr lang="ru-RU" dirty="0"/>
              <a:t>, номер объекта </a:t>
            </a:r>
            <a:r>
              <a:rPr lang="en-US" i="1" dirty="0" err="1"/>
              <a:t>idd</a:t>
            </a:r>
            <a:r>
              <a:rPr lang="ru-RU" dirty="0"/>
              <a:t>, который необходимо интерпретировать локально, тип решаемой задачи </a:t>
            </a:r>
            <a:r>
              <a:rPr lang="en-US" i="1" dirty="0"/>
              <a:t>model</a:t>
            </a:r>
            <a:r>
              <a:rPr lang="ru-RU" i="1" dirty="0"/>
              <a:t>_</a:t>
            </a:r>
            <a:r>
              <a:rPr lang="en-US" i="1" dirty="0"/>
              <a:t>type</a:t>
            </a:r>
            <a:r>
              <a:rPr lang="ru-RU" dirty="0"/>
              <a:t>. Метод класса </a:t>
            </a:r>
            <a:r>
              <a:rPr lang="ru-RU" i="1" dirty="0"/>
              <a:t>__</a:t>
            </a:r>
            <a:r>
              <a:rPr lang="en-US" i="1" dirty="0" err="1"/>
              <a:t>init</a:t>
            </a:r>
            <a:r>
              <a:rPr lang="ru-RU" i="1" dirty="0"/>
              <a:t>__</a:t>
            </a:r>
            <a:r>
              <a:rPr lang="ru-RU" dirty="0"/>
              <a:t> производит инициализацию входных параметров. Метод класса </a:t>
            </a:r>
            <a:r>
              <a:rPr lang="en-US" i="1" dirty="0"/>
              <a:t>model</a:t>
            </a:r>
            <a:r>
              <a:rPr lang="en-US" dirty="0"/>
              <a:t> </a:t>
            </a:r>
            <a:r>
              <a:rPr lang="ru-RU" dirty="0"/>
              <a:t>создает и обучает модель машинного обучения с помощью </a:t>
            </a:r>
            <a:r>
              <a:rPr lang="ru-RU" dirty="0" smtClean="0"/>
              <a:t>модели случайного леса. </a:t>
            </a:r>
            <a:r>
              <a:rPr lang="ru-RU" dirty="0"/>
              <a:t>Метод класса </a:t>
            </a:r>
            <a:r>
              <a:rPr lang="en-US" i="1" dirty="0"/>
              <a:t>inter</a:t>
            </a:r>
            <a:r>
              <a:rPr lang="ru-RU" i="1" dirty="0"/>
              <a:t>_</a:t>
            </a:r>
            <a:r>
              <a:rPr lang="en-US" i="1" dirty="0"/>
              <a:t>global</a:t>
            </a:r>
            <a:r>
              <a:rPr lang="ru-RU" dirty="0"/>
              <a:t> глобально </a:t>
            </a:r>
            <a:r>
              <a:rPr lang="ru-RU" dirty="0" smtClean="0"/>
              <a:t>интерпретирует обученную модель </a:t>
            </a:r>
            <a:r>
              <a:rPr lang="ru-RU" dirty="0"/>
              <a:t>машинного обучения методами </a:t>
            </a:r>
            <a:r>
              <a:rPr lang="en-US" dirty="0"/>
              <a:t>SHAP </a:t>
            </a:r>
            <a:r>
              <a:rPr lang="ru-RU" dirty="0"/>
              <a:t>и </a:t>
            </a:r>
            <a:r>
              <a:rPr lang="en-US" dirty="0"/>
              <a:t>PDP</a:t>
            </a:r>
            <a:r>
              <a:rPr lang="ru-RU" dirty="0"/>
              <a:t> и затем визуализирует результаты интерпретации. Метод класса </a:t>
            </a:r>
            <a:r>
              <a:rPr lang="en-US" i="1" dirty="0"/>
              <a:t>inter</a:t>
            </a:r>
            <a:r>
              <a:rPr lang="ru-RU" i="1" dirty="0"/>
              <a:t>_</a:t>
            </a:r>
            <a:r>
              <a:rPr lang="en-US" i="1" dirty="0"/>
              <a:t>local</a:t>
            </a:r>
            <a:r>
              <a:rPr lang="ru-RU" dirty="0"/>
              <a:t> локально интерпретирует </a:t>
            </a:r>
            <a:r>
              <a:rPr lang="ru-RU" dirty="0" smtClean="0"/>
              <a:t>обученную модель </a:t>
            </a:r>
            <a:r>
              <a:rPr lang="ru-RU" dirty="0"/>
              <a:t>машинного обучения методом </a:t>
            </a:r>
            <a:r>
              <a:rPr lang="en-US" dirty="0"/>
              <a:t>LIME</a:t>
            </a:r>
            <a:r>
              <a:rPr lang="ru-RU" dirty="0"/>
              <a:t> и затем визуализирует результаты интерпретации.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10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255143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74191" y="206529"/>
            <a:ext cx="1028382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3600" dirty="0" smtClean="0">
                <a:latin typeface="Times New Roman"/>
                <a:cs typeface="Times New Roman"/>
              </a:rPr>
              <a:t>Вычислительные эксперименты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80972"/>
            <a:ext cx="11506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Вычислительные эксперименты проводились на существующих наборах данных: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для э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ксперимента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содержит медицинские данные, влияющие на риск развитие сахарного диабета.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набора данных состоят из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признаков и целевой переменной: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Pregnancies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беременностей;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плазменные концентрации глюкозы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крови;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диастолическое артериальное давление;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толщина кожи в области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трицепса;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Insulin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инсулина в крови;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массы тела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DiabetesPedigreeFunction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оценка предрасположенности к диабету;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переменная, показывающая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предрасположенность к заболеванию сахарным диабетом в ближайшие пять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лет. Набор данных состоит из 768 объектов.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для эксперимента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данные о средней стоимость домов в Калифорнии в зависимости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квартала. Объекты набора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8 признаков и целевой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ongitude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долгота квартала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недвижимостью;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atitude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широта квартала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недвижимостью;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HouseAge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медиана возраста домов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AveRooms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общее количество комнат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AveBedrms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общее количество спален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opulation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население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квартала;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AveOccup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семей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MedInc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медианный доход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MedHouseVal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елевая переменная, показывающая медианную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дома в квартале. Набор данных состоит из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20640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11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1. Метод </a:t>
            </a:r>
            <a:r>
              <a:rPr lang="en-US" dirty="0" smtClean="0"/>
              <a:t>SHAP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3908996"/>
            <a:ext cx="11582400" cy="2708434"/>
          </a:xfrm>
        </p:spPr>
        <p:txBody>
          <a:bodyPr/>
          <a:lstStyle/>
          <a:p>
            <a:r>
              <a:rPr lang="ru-RU" sz="2200" dirty="0" smtClean="0"/>
              <a:t>Из левого рисунка можно сделать вывод о важности признаков для модели: чем больше значение по оси абсцисс</a:t>
            </a:r>
            <a:r>
              <a:rPr lang="ru-RU" sz="2200" dirty="0" smtClean="0"/>
              <a:t>, тем более значимым является признак при оценке предрасположенности развития сахарного диабета в течении ближайших пяти лет.</a:t>
            </a:r>
          </a:p>
          <a:p>
            <a:r>
              <a:rPr lang="ru-RU" sz="2200" dirty="0" smtClean="0"/>
              <a:t>Из правого рисунка можно сделать вывод о том какой вклад в </a:t>
            </a:r>
            <a:r>
              <a:rPr lang="ru-RU" sz="2200" dirty="0"/>
              <a:t>оценку </a:t>
            </a:r>
            <a:r>
              <a:rPr lang="ru-RU" sz="2200" dirty="0" smtClean="0"/>
              <a:t>предрасположенности  развития </a:t>
            </a:r>
            <a:r>
              <a:rPr lang="ru-RU" sz="2200" dirty="0"/>
              <a:t>сахарного диабета в течении ближайших пяти лет </a:t>
            </a:r>
            <a:r>
              <a:rPr lang="ru-RU" sz="2200" dirty="0" smtClean="0"/>
              <a:t>вносят значения признаков: отрицательный вклад вносят значения расположенные в левой полуплоскости, положительный вклад вносят значения расположенные в правой полуплоскости, </a:t>
            </a:r>
            <a:r>
              <a:rPr lang="ru-RU" sz="2200" dirty="0"/>
              <a:t>цвет точек отражает значение признака (чем краснее цвет, тем выше значение признака</a:t>
            </a:r>
            <a:r>
              <a:rPr lang="ru-RU" sz="2200" dirty="0" smtClean="0"/>
              <a:t>).</a:t>
            </a:r>
            <a:endParaRPr lang="ru-RU" sz="2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39452"/>
            <a:ext cx="5499538" cy="32487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3791"/>
            <a:ext cx="5411970" cy="314442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71738" y="6465213"/>
            <a:ext cx="265372" cy="213772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12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16753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080057" cy="4307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27" y="5764706"/>
            <a:ext cx="118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рисунка можно сделать выводы аналогичные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выводам, представленным на предыдущем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слайде для левого рисунка.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/>
              <a:t>Эксперимент 1. Метод </a:t>
            </a:r>
            <a:r>
              <a:rPr lang="en-US" dirty="0" smtClean="0"/>
              <a:t>PDP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1641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13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1</a:t>
            </a:r>
            <a:r>
              <a:rPr lang="en-US" dirty="0" smtClean="0"/>
              <a:t>. </a:t>
            </a:r>
            <a:r>
              <a:rPr lang="ru-RU" dirty="0" smtClean="0"/>
              <a:t>Метод </a:t>
            </a:r>
            <a:r>
              <a:rPr lang="en-US" dirty="0" smtClean="0"/>
              <a:t>LIME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9" y="838200"/>
            <a:ext cx="9685859" cy="2865368"/>
          </a:xfrm>
          <a:prstGeom prst="rect">
            <a:avLst/>
          </a:prstGeom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1447800" y="3779504"/>
            <a:ext cx="97536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kern="0" dirty="0" smtClean="0"/>
              <a:t>Из рисунка можно сделать </a:t>
            </a:r>
            <a:r>
              <a:rPr lang="ru-RU" kern="0" dirty="0" smtClean="0"/>
              <a:t>вывод о том какие признаки вносят вклад </a:t>
            </a:r>
            <a:r>
              <a:rPr lang="ru-RU" kern="0" dirty="0"/>
              <a:t>в риск развития сахарного диабета в течении ближайших пяти лет : </a:t>
            </a:r>
            <a:r>
              <a:rPr lang="ru-RU" kern="0" dirty="0" smtClean="0"/>
              <a:t>признаки выделенные оранжевым цветом вносят положительный вклад</a:t>
            </a:r>
            <a:r>
              <a:rPr lang="ru-RU" kern="0" dirty="0" smtClean="0"/>
              <a:t>, признаки </a:t>
            </a:r>
            <a:r>
              <a:rPr lang="ru-RU" kern="0" dirty="0"/>
              <a:t>выделенные </a:t>
            </a:r>
            <a:r>
              <a:rPr lang="ru-RU" kern="0" dirty="0" smtClean="0"/>
              <a:t>синим </a:t>
            </a:r>
            <a:r>
              <a:rPr lang="ru-RU" kern="0" dirty="0"/>
              <a:t>цветом </a:t>
            </a:r>
            <a:r>
              <a:rPr lang="ru-RU" kern="0" dirty="0" smtClean="0"/>
              <a:t>вносят отрицательный вклад.</a:t>
            </a:r>
            <a:endParaRPr lang="ru-RU" kern="0" dirty="0"/>
          </a:p>
          <a:p>
            <a:endParaRPr lang="ru-RU" kern="0" dirty="0" smtClean="0"/>
          </a:p>
          <a:p>
            <a:endParaRPr lang="ru-RU" kern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14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22575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2</a:t>
            </a:r>
            <a:r>
              <a:rPr lang="en-US" dirty="0" smtClean="0"/>
              <a:t>. </a:t>
            </a:r>
            <a:r>
              <a:rPr lang="ru-RU" dirty="0" smtClean="0"/>
              <a:t>Метод </a:t>
            </a:r>
            <a:r>
              <a:rPr lang="en-US" dirty="0" smtClean="0"/>
              <a:t>SHAP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13" y="778288"/>
            <a:ext cx="4863887" cy="29491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3" y="762264"/>
            <a:ext cx="4770737" cy="2775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727461"/>
            <a:ext cx="1129044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левого рисунка можно сделать вывод о важности признаков для модели: чем больше значение по оси абсцисс, тем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значимым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признак при оценке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медианной стоимости дома в зависимости от квартала.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правого рисунка можно сделать вывод о том какой вклад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оценку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медианной стоимости дома в зависимости от квартала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вносят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признаков: отрицательный вклад вносят значения расположенные в левой полуплоскости, положительный вклад вносят значения расположенные в правой полуплоскости, цвет точек отражает значение признака (чем краснее цвет, тем выше значение признака).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>
          <a:xfrm>
            <a:off x="11671449" y="6465214"/>
            <a:ext cx="265661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15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16428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2. Метод </a:t>
            </a:r>
            <a:r>
              <a:rPr lang="en-US" dirty="0" smtClean="0"/>
              <a:t>PDP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11553372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5758670"/>
            <a:ext cx="119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рисунка можно сделать выводы аналогичные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выводам, представленным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предыдущем слайде для левого рисунка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16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564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2</a:t>
            </a:r>
            <a:r>
              <a:rPr lang="en-US" dirty="0" smtClean="0"/>
              <a:t>. </a:t>
            </a:r>
            <a:r>
              <a:rPr lang="ru-RU" dirty="0"/>
              <a:t>М</a:t>
            </a:r>
            <a:r>
              <a:rPr lang="ru-RU" dirty="0" smtClean="0"/>
              <a:t>етод </a:t>
            </a:r>
            <a:r>
              <a:rPr lang="en-US" dirty="0" smtClean="0"/>
              <a:t>LIME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872895"/>
            <a:ext cx="10134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/>
              <a:t>Из рисунка можно сделать </a:t>
            </a:r>
            <a:r>
              <a:rPr lang="ru-RU" sz="2400" kern="0" dirty="0" smtClean="0"/>
              <a:t>вывод о том какой вклад в медианную стоимость дома вносят признаки: признаки </a:t>
            </a:r>
            <a:r>
              <a:rPr lang="ru-RU" sz="2400" kern="0" dirty="0"/>
              <a:t>выделенные оранжевым цветом вносят положительный </a:t>
            </a:r>
            <a:r>
              <a:rPr lang="ru-RU" sz="2400" kern="0" dirty="0" smtClean="0"/>
              <a:t>вклад, признаки </a:t>
            </a:r>
            <a:r>
              <a:rPr lang="ru-RU" sz="2400" kern="0" dirty="0"/>
              <a:t>выделенные синим цветом вносят отрицательный </a:t>
            </a:r>
            <a:r>
              <a:rPr lang="ru-RU" sz="2400" kern="0" dirty="0" smtClean="0"/>
              <a:t>вклад.</a:t>
            </a:r>
            <a:endParaRPr lang="ru-RU" sz="2400" kern="0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17</a:t>
            </a:fld>
            <a:endParaRPr lang="ru-RU" spc="-1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58220"/>
            <a:ext cx="9163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05000" y="1295400"/>
            <a:ext cx="8118348" cy="4739759"/>
          </a:xfrm>
        </p:spPr>
        <p:txBody>
          <a:bodyPr/>
          <a:lstStyle/>
          <a:p>
            <a:r>
              <a:rPr lang="ru-RU" sz="2800" dirty="0" smtClean="0"/>
              <a:t>В результате проведенной работы: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и</a:t>
            </a:r>
            <a:r>
              <a:rPr lang="ru-RU" sz="2800" dirty="0" smtClean="0"/>
              <a:t>зучены аппроксимирующие модели машинного обучения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и</a:t>
            </a:r>
            <a:r>
              <a:rPr lang="ru-RU" sz="2800" dirty="0" smtClean="0"/>
              <a:t>зучены методы интерпретации</a:t>
            </a:r>
            <a:r>
              <a:rPr lang="ru-RU" sz="2800" dirty="0"/>
              <a:t> </a:t>
            </a:r>
            <a:r>
              <a:rPr lang="ru-RU" sz="2800" dirty="0" smtClean="0"/>
              <a:t>аппроксимирующих моделей машинного обучения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разработано ПО, реализующее предложенный алгоритм автоматизации процесса интерпретации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проведены вычислительные эксперименты, показавшие эффективность разработанного ПО.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582400" y="6477000"/>
            <a:ext cx="282575" cy="152400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18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12968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835402"/>
            <a:ext cx="8229600" cy="677108"/>
          </a:xfrm>
        </p:spPr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>
          <a:xfrm>
            <a:off x="11582401" y="6465214"/>
            <a:ext cx="354710" cy="879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19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32495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36825" y="1295400"/>
            <a:ext cx="8118348" cy="3693319"/>
          </a:xfrm>
        </p:spPr>
        <p:txBody>
          <a:bodyPr/>
          <a:lstStyle/>
          <a:p>
            <a:pPr algn="just"/>
            <a:r>
              <a:rPr lang="ru-RU" dirty="0" smtClean="0"/>
              <a:t>Интерпретация </a:t>
            </a:r>
            <a:r>
              <a:rPr lang="ru-RU" dirty="0"/>
              <a:t>аппроксимирующих моделей машинного обучения - это процесс объяснения того, как модель делает свои предсказания. </a:t>
            </a:r>
            <a:r>
              <a:rPr lang="ru-RU" dirty="0" smtClean="0"/>
              <a:t>Интерпретация </a:t>
            </a:r>
            <a:r>
              <a:rPr lang="ru-RU" dirty="0" smtClean="0"/>
              <a:t>включает </a:t>
            </a:r>
            <a:r>
              <a:rPr lang="ru-RU" dirty="0"/>
              <a:t>анализ влияния признаков на предсказания </a:t>
            </a:r>
            <a:r>
              <a:rPr lang="ru-RU" dirty="0" smtClean="0"/>
              <a:t>модели, выявление зависимостей и предоставление </a:t>
            </a:r>
            <a:r>
              <a:rPr lang="ru-RU" dirty="0"/>
              <a:t>понятных объяснений для решений, принимаемых моделью. Цель </a:t>
            </a:r>
            <a:r>
              <a:rPr lang="ru-RU" dirty="0" smtClean="0"/>
              <a:t>- обеспечить </a:t>
            </a:r>
            <a:r>
              <a:rPr lang="ru-RU" dirty="0"/>
              <a:t>понимание и доверие к модели, а также помочь выявить причинно-следственные связи и использовать модель для принятия решений.</a:t>
            </a:r>
            <a:endParaRPr lang="ru-RU" sz="3200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2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31377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879603"/>
            <a:ext cx="992251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dirty="0" err="1" smtClean="0">
                <a:latin typeface="Times New Roman"/>
                <a:cs typeface="Times New Roman"/>
              </a:rPr>
              <a:t>Цель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spc="-28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раб</a:t>
            </a:r>
            <a:r>
              <a:rPr sz="2400" spc="-35" dirty="0">
                <a:latin typeface="Times New Roman"/>
                <a:cs typeface="Times New Roman"/>
              </a:rPr>
              <a:t>о</a:t>
            </a:r>
            <a:r>
              <a:rPr sz="2400" dirty="0">
                <a:latin typeface="Times New Roman"/>
                <a:cs typeface="Times New Roman"/>
              </a:rPr>
              <a:t>ты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разработка ПО для автоматизации процесса интерпретации аппроксимирующих моделей машинного обучения на основе существующих методов интерпретации.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2438400"/>
            <a:ext cx="992251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ru-RU" sz="2400" dirty="0">
                <a:latin typeface="Times New Roman"/>
                <a:cs typeface="Times New Roman"/>
              </a:rPr>
              <a:t>З</a:t>
            </a:r>
            <a:r>
              <a:rPr sz="2400" dirty="0" err="1" smtClean="0">
                <a:latin typeface="Times New Roman"/>
                <a:cs typeface="Times New Roman"/>
              </a:rPr>
              <a:t>ад</a:t>
            </a:r>
            <a:r>
              <a:rPr sz="2400" spc="-90" dirty="0" err="1" smtClean="0">
                <a:latin typeface="Times New Roman"/>
                <a:cs typeface="Times New Roman"/>
              </a:rPr>
              <a:t>а</a:t>
            </a:r>
            <a:r>
              <a:rPr sz="2400" dirty="0" err="1" smtClean="0">
                <a:latin typeface="Times New Roman"/>
                <a:cs typeface="Times New Roman"/>
              </a:rPr>
              <a:t>чи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endParaRPr lang="ru-R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Изучить аппроксимирующие модели машинного обучения;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Изучить методы интерпретации аппроксимирующих моделей машинного обучения;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Предложить алгоритм для </a:t>
            </a:r>
            <a:r>
              <a:rPr lang="ru-RU" sz="2400" dirty="0">
                <a:latin typeface="Times New Roman"/>
                <a:cs typeface="Times New Roman"/>
              </a:rPr>
              <a:t>автоматизации процесса интерпретации аппроксимирующих моделей машинного </a:t>
            </a:r>
            <a:r>
              <a:rPr lang="ru-RU" sz="2400" dirty="0" smtClean="0">
                <a:latin typeface="Times New Roman"/>
                <a:cs typeface="Times New Roman"/>
              </a:rPr>
              <a:t>обучения;</a:t>
            </a:r>
            <a:endParaRPr lang="ru-R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Реализовать предложенный алгоритм и исследовать его эффективность.</a:t>
            </a:r>
            <a:endParaRPr lang="ru-RU" sz="2400" dirty="0" smtClean="0">
              <a:latin typeface="Times New Roman"/>
              <a:cs typeface="Times New Roman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278059" y="177095"/>
            <a:ext cx="10302240" cy="677108"/>
          </a:xfrm>
        </p:spPr>
        <p:txBody>
          <a:bodyPr/>
          <a:lstStyle/>
          <a:p>
            <a:pPr algn="ctr"/>
            <a:r>
              <a:rPr lang="ru-RU" dirty="0" smtClean="0"/>
              <a:t>Цели </a:t>
            </a:r>
            <a:r>
              <a:rPr lang="ru-RU" dirty="0"/>
              <a:t>и</a:t>
            </a:r>
            <a:r>
              <a:rPr lang="ru-RU" spc="-15" dirty="0"/>
              <a:t> </a:t>
            </a:r>
            <a:r>
              <a:rPr lang="ru-RU" dirty="0"/>
              <a:t>зад</a:t>
            </a:r>
            <a:r>
              <a:rPr lang="ru-RU" spc="-180" dirty="0"/>
              <a:t>а</a:t>
            </a:r>
            <a:r>
              <a:rPr lang="ru-RU" dirty="0"/>
              <a:t>чи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3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 машинного обучения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1" y="914400"/>
                <a:ext cx="11887200" cy="6392647"/>
              </a:xfrm>
            </p:spPr>
            <p:txBody>
              <a:bodyPr/>
              <a:lstStyle/>
              <a:p>
                <a:r>
                  <a:rPr lang="ru-RU" dirty="0" smtClean="0"/>
                  <a:t>В общем виде задача машинного обучения выглядит следующим образом: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</m:oMath>
                  </m:oMathPara>
                </a14:m>
                <a:endParaRPr lang="ru-RU" sz="2800" dirty="0" smtClean="0"/>
              </a:p>
              <a:p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​,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​,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​,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 - обучающая выборка</a:t>
                </a:r>
                <a:r>
                  <a:rPr lang="en-US" dirty="0" smtClean="0"/>
                  <a:t>;</a:t>
                </a: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​ - вектор </a:t>
                </a:r>
                <a:r>
                  <a:rPr lang="ru-RU" dirty="0" smtClean="0"/>
                  <a:t>признаков</a:t>
                </a:r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​ - целевая переменная для соответствующего вектора </a:t>
                </a:r>
                <a:r>
                  <a:rPr lang="ru-RU" dirty="0" smtClean="0"/>
                  <a:t>признаков</a:t>
                </a:r>
                <a:r>
                  <a:rPr lang="en-US" dirty="0"/>
                  <a:t>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- модель</a:t>
                </a:r>
                <a:r>
                  <a:rPr lang="ru-RU" dirty="0"/>
                  <a:t>, аппроксимирующая зависимость между признаками и </a:t>
                </a:r>
                <a:r>
                  <a:rPr lang="ru-RU" dirty="0" smtClean="0"/>
                  <a:t>целевой переменной,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функция потерь, оценивающая расхождение между </a:t>
                </a:r>
                <a:r>
                  <a:rPr lang="ru-RU" dirty="0" smtClean="0"/>
                  <a:t>предсказанными </a:t>
                </a:r>
                <a:r>
                  <a:rPr lang="ru-RU" dirty="0"/>
                  <a:t>и фактическими </a:t>
                </a:r>
                <a:r>
                  <a:rPr lang="ru-RU" dirty="0" smtClean="0"/>
                  <a:t>значениями целевой переменной </a:t>
                </a:r>
                <a:r>
                  <a:rPr lang="ru-RU" dirty="0"/>
                  <a:t>на обучающей </a:t>
                </a:r>
                <a:r>
                  <a:rPr lang="ru-RU" dirty="0" smtClean="0"/>
                  <a:t>выборке</a:t>
                </a:r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- оптимальная </a:t>
                </a:r>
                <a:r>
                  <a:rPr lang="ru-RU" dirty="0" smtClean="0"/>
                  <a:t>модель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endParaRPr lang="ru-RU" dirty="0" smtClean="0"/>
              </a:p>
              <a:p>
                <a:r>
                  <a:rPr lang="ru-RU" i="1" dirty="0" smtClean="0"/>
                  <a:t>Вектор признаков </a:t>
                </a:r>
                <a:r>
                  <a:rPr lang="ru-RU" dirty="0" smtClean="0"/>
                  <a:t>- </a:t>
                </a:r>
                <a:r>
                  <a:rPr lang="ru-RU" dirty="0"/>
                  <a:t>это числовое представление </a:t>
                </a:r>
                <a:r>
                  <a:rPr lang="ru-RU" dirty="0" smtClean="0"/>
                  <a:t>объекта, </a:t>
                </a:r>
                <a:r>
                  <a:rPr lang="ru-RU" dirty="0"/>
                  <a:t>где каждая компонента вектора соответствует определенному признаку и описывает его характеристику или значение.</a:t>
                </a:r>
                <a:endParaRPr lang="ru-RU" dirty="0" smtClean="0"/>
              </a:p>
              <a:p>
                <a:r>
                  <a:rPr lang="ru-RU" i="1" dirty="0" smtClean="0"/>
                  <a:t>Целевая переменная </a:t>
                </a:r>
                <a:r>
                  <a:rPr lang="ru-RU" dirty="0" smtClean="0"/>
                  <a:t>- </a:t>
                </a:r>
                <a:r>
                  <a:rPr lang="ru-RU" dirty="0"/>
                  <a:t>это </a:t>
                </a:r>
                <a:r>
                  <a:rPr lang="ru-RU" dirty="0" smtClean="0"/>
                  <a:t>значение</a:t>
                </a:r>
                <a:r>
                  <a:rPr lang="ru-RU" dirty="0"/>
                  <a:t>, которое модель машинного обучения пытается предсказать или оценить на основе доступных признаков и обучающих данных</a:t>
                </a:r>
                <a:r>
                  <a:rPr lang="ru-RU" dirty="0" smtClean="0"/>
                  <a:t>.</a:t>
                </a:r>
              </a:p>
              <a:p>
                <a:r>
                  <a:rPr lang="ru-RU" i="1" dirty="0"/>
                  <a:t>Обучающая выборка </a:t>
                </a:r>
                <a:r>
                  <a:rPr lang="ru-RU" dirty="0"/>
                  <a:t>- это набор примеров данных, которые используются для обучения модели машинного обучения, состоящий из входных признаков и соответствующих им целевых переменных или меток.</a:t>
                </a:r>
              </a:p>
              <a:p>
                <a:endParaRPr lang="ru-RU" dirty="0"/>
              </a:p>
              <a:p>
                <a:endParaRPr lang="ru-RU" sz="1800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1" y="914400"/>
                <a:ext cx="11887200" cy="6392647"/>
              </a:xfrm>
              <a:blipFill>
                <a:blip r:embed="rId2"/>
                <a:stretch>
                  <a:fillRect l="-1590" t="-1430" r="-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4</a:t>
            </a:fld>
            <a:endParaRPr lang="ru-RU" spc="-10" dirty="0"/>
          </a:p>
        </p:txBody>
      </p:sp>
      <p:sp>
        <p:nvSpPr>
          <p:cNvPr id="7" name="TextBox 6"/>
          <p:cNvSpPr txBox="1"/>
          <p:nvPr/>
        </p:nvSpPr>
        <p:spPr>
          <a:xfrm>
            <a:off x="81056" y="2743200"/>
            <a:ext cx="55834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i="1" dirty="0"/>
          </a:p>
          <a:p>
            <a:endParaRPr lang="ru-RU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4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1066545" y="23961"/>
            <a:ext cx="10664190" cy="615553"/>
          </a:xfrm>
        </p:spPr>
        <p:txBody>
          <a:bodyPr/>
          <a:lstStyle/>
          <a:p>
            <a:pPr algn="ctr"/>
            <a:r>
              <a:rPr lang="ru-RU" sz="4000" spc="-130" dirty="0" smtClean="0"/>
              <a:t>Модели машинного обучения</a:t>
            </a:r>
            <a:endParaRPr lang="ru-RU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061063"/>
            <a:ext cx="4191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Наивный байесовский классификатор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62400" y="1061063"/>
            <a:ext cx="3215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решающих деревьев: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Решающие деревья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0" y="1061063"/>
            <a:ext cx="40345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Прямого распространения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Свёрточные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Реккурентные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5</a:t>
            </a:fld>
            <a:endParaRPr lang="ru-RU" spc="-10" dirty="0"/>
          </a:p>
        </p:txBody>
      </p:sp>
      <p:sp>
        <p:nvSpPr>
          <p:cNvPr id="5" name="TextBox 4"/>
          <p:cNvSpPr txBox="1"/>
          <p:nvPr/>
        </p:nvSpPr>
        <p:spPr>
          <a:xfrm>
            <a:off x="417066" y="3486344"/>
            <a:ext cx="11470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на основе решающих деревьев обладают рядом преимуществ перед остальными моделями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орошо интерпретируемы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огут обрабатывать категориальные и числовые значения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орошо подходят как для работы с малым, так и для работы с большим количеством данных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стойчивы к выбросам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бладают высокой скоростью обучения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107996"/>
          </a:xfrm>
        </p:spPr>
        <p:txBody>
          <a:bodyPr/>
          <a:lstStyle/>
          <a:p>
            <a:pPr algn="ctr"/>
            <a:r>
              <a:rPr lang="ru-RU" sz="3600" spc="-130" dirty="0"/>
              <a:t>Модели машинного </a:t>
            </a:r>
            <a:r>
              <a:rPr lang="ru-RU" sz="3600" spc="-130" dirty="0" smtClean="0"/>
              <a:t>обучения. </a:t>
            </a:r>
            <a:r>
              <a:rPr lang="ru-RU" sz="3600" dirty="0" smtClean="0"/>
              <a:t>Решающее </a:t>
            </a:r>
            <a:r>
              <a:rPr lang="ru-RU" sz="3600" dirty="0" smtClean="0"/>
              <a:t>дерево и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61122" y="4353875"/>
            <a:ext cx="10972800" cy="2123658"/>
          </a:xfrm>
        </p:spPr>
        <p:txBody>
          <a:bodyPr/>
          <a:lstStyle/>
          <a:p>
            <a:r>
              <a:rPr lang="ru-RU" sz="2300" dirty="0"/>
              <a:t>Решающее дерево представляет собой иерархическую структуру в виде дерева, в которой каждый узел представляет условие, а каждый листовой узел представляет класс или числовое значение для задач </a:t>
            </a:r>
            <a:r>
              <a:rPr lang="ru-RU" sz="2300" dirty="0" smtClean="0"/>
              <a:t>регрессии.</a:t>
            </a:r>
          </a:p>
          <a:p>
            <a:r>
              <a:rPr lang="ru-RU" sz="2300" dirty="0" smtClean="0"/>
              <a:t>Случайный лес </a:t>
            </a:r>
            <a:r>
              <a:rPr lang="ru-RU" sz="2300" dirty="0"/>
              <a:t>- ансамбль решающих деревьев, которые обучаются независимо и </a:t>
            </a:r>
            <a:r>
              <a:rPr lang="ru-RU" sz="2300" dirty="0" smtClean="0"/>
              <a:t>комбинируются путем голосования </a:t>
            </a:r>
            <a:r>
              <a:rPr lang="ru-RU" sz="2300" dirty="0"/>
              <a:t>для получения более точных прогнозов, устойчивых к переобучению и способных обрабатывать разнообразные типы данных.</a:t>
            </a:r>
            <a:endParaRPr lang="ru-RU" sz="23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6</a:t>
            </a:fld>
            <a:endParaRPr lang="ru-RU" spc="-1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13187"/>
            <a:ext cx="3657600" cy="303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re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3187"/>
            <a:ext cx="3305162" cy="314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886" y="247432"/>
            <a:ext cx="16573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u="heavy" dirty="0">
                <a:latin typeface="Times New Roman"/>
                <a:cs typeface="Times New Roman"/>
              </a:rPr>
              <a:t> 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354217"/>
          </a:xfrm>
        </p:spPr>
        <p:txBody>
          <a:bodyPr/>
          <a:lstStyle/>
          <a:p>
            <a:pPr algn="ctr"/>
            <a:r>
              <a:rPr lang="ru-RU" dirty="0" smtClean="0"/>
              <a:t>Методы интерпретации моделей машинного обучения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981200" y="1736468"/>
            <a:ext cx="2839975" cy="1292662"/>
          </a:xfrm>
        </p:spPr>
        <p:txBody>
          <a:bodyPr/>
          <a:lstStyle/>
          <a:p>
            <a:r>
              <a:rPr lang="ru-RU" sz="2800" dirty="0" smtClean="0"/>
              <a:t>Локальные</a:t>
            </a:r>
            <a:r>
              <a:rPr lang="ru-RU" sz="2800" dirty="0"/>
              <a:t>: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LIME</a:t>
            </a:r>
            <a:endParaRPr lang="ru-RU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ICE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1736468"/>
            <a:ext cx="210525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</a:t>
            </a:r>
            <a:endParaRPr lang="ru-RU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7</a:t>
            </a:fld>
            <a:endParaRPr lang="ru-RU" spc="-10" dirty="0"/>
          </a:p>
        </p:txBody>
      </p:sp>
      <p:sp>
        <p:nvSpPr>
          <p:cNvPr id="3" name="TextBox 2"/>
          <p:cNvSpPr txBox="1"/>
          <p:nvPr/>
        </p:nvSpPr>
        <p:spPr>
          <a:xfrm>
            <a:off x="1004535" y="3657600"/>
            <a:ext cx="1018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Локальные методы интерпретации относятся к методам, которые позволяют анализировать, какие признаки были наиболее важны для принятия решения моделью для конкретного объекта данных.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интерпретации относятся к методам, которые позволяют анализировать важность признаков в модели в целом.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586" y="217901"/>
            <a:ext cx="10302240" cy="984885"/>
          </a:xfrm>
        </p:spPr>
        <p:txBody>
          <a:bodyPr/>
          <a:lstStyle/>
          <a:p>
            <a:pPr algn="ctr"/>
            <a:r>
              <a:rPr lang="ru-RU" sz="3200" dirty="0"/>
              <a:t>Методы интерпретации моделей машинного </a:t>
            </a:r>
            <a:r>
              <a:rPr lang="ru-RU" sz="3200" dirty="0" smtClean="0"/>
              <a:t>обучения. </a:t>
            </a:r>
            <a:r>
              <a:rPr lang="ru-RU" sz="3200" dirty="0" smtClean="0"/>
              <a:t>Описание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06477" y="1219200"/>
            <a:ext cx="10336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LIME заключается в создании локальной модели, которая объясняет прогноз модели на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SHAP использует теорию кооперативных игр для объяснения важности каждого признака в модели, учитывая его взаимодействие с другими признаками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метода PDP лежит идея оценки среднего значения прогноза модели для всех объектов, при фиксированных значениях определенных признаков, варьируя значения всех остальных признаков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8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21223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861774"/>
          </a:xfrm>
        </p:spPr>
        <p:txBody>
          <a:bodyPr/>
          <a:lstStyle/>
          <a:p>
            <a:r>
              <a:rPr lang="ru-RU" sz="2800" dirty="0" smtClean="0"/>
              <a:t>Предлагаемый алгоритм автоматизации процесса интерпретации аппроксимирующих моделей машинного обучения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02874" y="1219200"/>
            <a:ext cx="9372600" cy="3877985"/>
          </a:xfrm>
        </p:spPr>
        <p:txBody>
          <a:bodyPr/>
          <a:lstStyle/>
          <a:p>
            <a:pPr algn="just"/>
            <a:r>
              <a:rPr lang="ru-RU" sz="2800" dirty="0"/>
              <a:t>Алгоритм автоматизации процесса интерпретации аппроксимирующих моделей машинного </a:t>
            </a:r>
            <a:r>
              <a:rPr lang="ru-RU" sz="2800" dirty="0" smtClean="0"/>
              <a:t>обучения</a:t>
            </a:r>
            <a:r>
              <a:rPr lang="en-US" sz="2800" dirty="0" smtClean="0"/>
              <a:t>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800" dirty="0"/>
              <a:t>с</a:t>
            </a:r>
            <a:r>
              <a:rPr lang="ru-RU" sz="2800" dirty="0" smtClean="0"/>
              <a:t>оздает и обучает модель на основе решающего дерева, которую в дальнейшем интерпретирует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ru-RU" sz="2800" dirty="0"/>
              <a:t>и</a:t>
            </a:r>
            <a:r>
              <a:rPr lang="ru-RU" sz="2800" dirty="0" smtClean="0"/>
              <a:t>нтерпретирует полученную модель глобально методами </a:t>
            </a:r>
            <a:r>
              <a:rPr lang="en-US" sz="2800" dirty="0" smtClean="0"/>
              <a:t>SHAP </a:t>
            </a:r>
            <a:r>
              <a:rPr lang="ru-RU" sz="2800" dirty="0" smtClean="0"/>
              <a:t>и </a:t>
            </a:r>
            <a:r>
              <a:rPr lang="en-US" sz="2800" dirty="0" smtClean="0"/>
              <a:t>PDP</a:t>
            </a:r>
            <a:r>
              <a:rPr lang="ru-RU" sz="2800" dirty="0" smtClean="0"/>
              <a:t>, затем визуализирует результаты интерпретации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ru-RU" sz="2800" dirty="0"/>
              <a:t>и</a:t>
            </a:r>
            <a:r>
              <a:rPr lang="ru-RU" sz="2800" dirty="0" smtClean="0"/>
              <a:t>нтерпретирует </a:t>
            </a:r>
            <a:r>
              <a:rPr lang="ru-RU" sz="2800" dirty="0"/>
              <a:t>полученную модель </a:t>
            </a:r>
            <a:r>
              <a:rPr lang="ru-RU" sz="2800" dirty="0" smtClean="0"/>
              <a:t>локально методам </a:t>
            </a:r>
            <a:r>
              <a:rPr lang="en-US" sz="2800" dirty="0" smtClean="0"/>
              <a:t>LIME</a:t>
            </a:r>
            <a:r>
              <a:rPr lang="ru-RU" sz="2800" dirty="0" smtClean="0"/>
              <a:t>, </a:t>
            </a:r>
            <a:r>
              <a:rPr lang="ru-RU" sz="2800" dirty="0"/>
              <a:t>затем визуализирует результаты </a:t>
            </a:r>
            <a:r>
              <a:rPr lang="ru-RU" sz="2800" dirty="0" smtClean="0"/>
              <a:t>интерпретации</a:t>
            </a:r>
            <a:r>
              <a:rPr lang="en-US" sz="2800" dirty="0"/>
              <a:t>.</a:t>
            </a:r>
            <a:endParaRPr lang="ru-RU" sz="28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582401" y="6465214"/>
            <a:ext cx="354710" cy="1641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9</a:t>
            </a:fld>
            <a:endParaRPr lang="ru-RU" spc="-1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1219200" cy="53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Words>1186</Words>
  <Application>Microsoft Office PowerPoint</Application>
  <PresentationFormat>Широкоэкранный</PresentationFormat>
  <Paragraphs>117</Paragraphs>
  <Slides>19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Theme</vt:lpstr>
      <vt:lpstr>Презентация PowerPoint</vt:lpstr>
      <vt:lpstr>Введение</vt:lpstr>
      <vt:lpstr>Цели и задачи</vt:lpstr>
      <vt:lpstr>Постановка задачи машинного обучения</vt:lpstr>
      <vt:lpstr>Модели машинного обучения</vt:lpstr>
      <vt:lpstr>Модели машинного обучения. Решающее дерево и случайный лес</vt:lpstr>
      <vt:lpstr>Методы интерпретации моделей машинного обучения</vt:lpstr>
      <vt:lpstr>Методы интерпретации моделей машинного обучения. Описание</vt:lpstr>
      <vt:lpstr>Предлагаемый алгоритм автоматизации процесса интерпретации аппроксимирующих моделей машинного обучения</vt:lpstr>
      <vt:lpstr>Программная реализация </vt:lpstr>
      <vt:lpstr>Презентация PowerPoint</vt:lpstr>
      <vt:lpstr>Эксперимент 1. Метод SHAP</vt:lpstr>
      <vt:lpstr>Эксперимент 1. Метод PDP</vt:lpstr>
      <vt:lpstr>Эксперимент 1. Метод LIME</vt:lpstr>
      <vt:lpstr>Эксперимент 2. Метод SHAP</vt:lpstr>
      <vt:lpstr>Эксперимент 2. Метод PDP</vt:lpstr>
      <vt:lpstr>Эксперимент 2. Метод LIME</vt:lpstr>
      <vt:lpstr>Заключение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Антон Конов</dc:creator>
  <cp:lastModifiedBy>Антон Конов</cp:lastModifiedBy>
  <cp:revision>99</cp:revision>
  <dcterms:created xsi:type="dcterms:W3CDTF">2023-06-12T16:41:33Z</dcterms:created>
  <dcterms:modified xsi:type="dcterms:W3CDTF">2023-06-18T02:40:08Z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2023-06-03T00:00:00Z</vt:filetime>
  </property>
  <property fmtid="{D5CDD505-2E9C-101B-9397-08002B2CF9AE}" pid="3" name="LastSaved">
    <vt:filetime>2023-06-12T00:00:00Z</vt:filetime>
  </property>
</Properties>
</file>