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77" r:id="rId6"/>
    <p:sldId id="278" r:id="rId7"/>
    <p:sldId id="279" r:id="rId8"/>
    <p:sldId id="280" r:id="rId9"/>
    <p:sldId id="262" r:id="rId10"/>
    <p:sldId id="263" r:id="rId11"/>
    <p:sldId id="264" r:id="rId12"/>
    <p:sldId id="265" r:id="rId13"/>
    <p:sldId id="266" r:id="rId14"/>
    <p:sldId id="268" r:id="rId15"/>
    <p:sldId id="281" r:id="rId16"/>
    <p:sldId id="267" r:id="rId17"/>
    <p:sldId id="269" r:id="rId18"/>
    <p:sldId id="272" r:id="rId19"/>
    <p:sldId id="271" r:id="rId20"/>
    <p:sldId id="273" r:id="rId21"/>
    <p:sldId id="274" r:id="rId22"/>
  </p:sldIdLst>
  <p:sldSz cx="12192000" cy="6858000"/>
  <p:notesSz cx="6858000" cy="9144000"/>
  <p:embeddedFontLst>
    <p:embeddedFont>
      <p:font typeface="Galmuri11 Bold" panose="020B0803020202000000" pitchFamily="50" charset="-127"/>
      <p:bold r:id="rId23"/>
    </p:embeddedFont>
    <p:embeddedFont>
      <p:font typeface="Galmuri11 Regular" panose="020B0503020202000000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에스코어 드림 3 Light" panose="020B0303030302020204" pitchFamily="34" charset="-127"/>
      <p:regular r:id="rId27"/>
    </p:embeddedFont>
    <p:embeddedFont>
      <p:font typeface="에스코어 드림 4 Regular" panose="020B0503030302020204" pitchFamily="34" charset="-127"/>
      <p:regular r:id="rId28"/>
    </p:embeddedFont>
    <p:embeddedFont>
      <p:font typeface="에스코어 드림 5 Medium" panose="020B0503030302020204" pitchFamily="34" charset="-127"/>
      <p:regular r:id="rId29"/>
    </p:embeddedFont>
    <p:embeddedFont>
      <p:font typeface="에스코어 드림 6 Bold" panose="020B0703030302020204" pitchFamily="34" charset="-127"/>
      <p:bold r:id="rId30"/>
    </p:embeddedFont>
    <p:embeddedFont>
      <p:font typeface="에스코어 드림 7 ExtraBold" panose="020B0803030302020204" pitchFamily="34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F22B6-7715-CCC2-61C8-866A439E3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54E914-0F11-87CE-1492-E964566A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FF5B-D312-5679-FBD5-7B605EEF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C720B-5D3F-9577-5170-8C384483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E724D-0BF0-D18B-64FB-7023B2F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0F16-050E-6A92-B0D6-5A65F38E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0AC9A-F87E-7B0F-6142-DFFFE736E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DA24C-67D1-B382-ABD3-D88D3E21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C0562-71E5-41BA-29B2-FD20100C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C77A6-374D-D7B2-A6DD-335A9C71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2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49529-2887-5BCF-EBE8-61032245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61042-31D1-6CE8-4839-580FF500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917F2-3DE3-3993-B077-9CE1883E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607C2-1C1A-206F-9309-0EE8235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1ED4C-08F5-65F5-B7BB-74DA612C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35A39-3108-3B62-97EE-C539B056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6C7C2-824B-7074-31AE-CC4DF3E5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269CC-887F-7D69-0837-A3544AA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DB318-1CE3-1338-BCEC-846A7EF3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90B55-AF08-DCE4-A7F3-23172756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B015-8E65-8381-5E73-1D2DFC11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EC253-6FCD-B873-193A-4D9CD0B7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714AC-C774-994B-A028-9A95526F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9751D-AA51-8B7C-336C-B2B17BE5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21FD-9577-79C4-FB53-9AA280C1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2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6E45-F88A-BC38-C84D-2E6724C1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5A739-0099-40F9-9066-866012C5F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5BC39-A6F8-5213-89DD-6A735F3D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A68B-B3D2-7B96-3BBE-0613A2AD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B6500-4D38-5FF2-0F81-4D737C5F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8B1C-318B-15C3-A233-7396EA6C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F3AE-875E-B19E-FCA9-08919E40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AEBC2-7DD7-3A0A-6651-D4F17829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0BD9C-2F43-ADC0-1204-A2A353C7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3679EA-4584-E366-877A-5AA18E065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98A9D-BC42-67E3-4D69-E6AA5E06F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5FE7A9-1425-BBD7-E837-4A32D2E9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7CAFDC-CAF1-45F8-19AF-7E6FC191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D082EB-1B37-B2F7-E2EF-8185381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8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924F1-157D-EE8B-03D7-1DB0112B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D05462-4DEA-BAB4-623D-B75A962E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68621-5279-771C-0AF0-E0B38B9C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B57F2-4DA5-AD12-DA9F-4044D77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9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9CB924-81A9-A01F-4ECF-EEAF13C3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E7F6A-8839-D9CF-34E0-6013D679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36AB1-7785-BE3C-F9F7-A21FE26B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7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B3E9C-3DD1-B5C1-AA60-9076B280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F0E0D-DEA3-D6B5-2F7B-8F5B550E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64823-C412-045C-F22E-A17E51983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F6DAB-2997-992E-A229-A4FD56D7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DB4B5-4896-9C2B-4F3B-A9D76F6E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ECFC5-9DBF-342F-DD2C-B3EFD508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221CD-4C3A-CBC9-66A6-4A786A37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AB4AE-5D0D-6665-A0D3-D27D70773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0436E-449D-9F77-65F4-B3F26930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2457A-B466-FD49-CEBA-BD74040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C183C-AF63-862D-C384-EAA601C6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CD3AB-E9FC-7194-B9C8-58674BD5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C61577-705A-7DE8-0B20-8F86F0F9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B69AC-A264-C21F-0593-5E13613B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C7CDC-1853-74C3-618F-263ADB8DA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384D-F671-4165-9D26-8E7D11445B2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B53BE-6635-E238-3014-0F32F64CB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637CA-B61B-DE00-512A-5ECC76731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8BCF-A353-4147-BFF3-9FC7768C9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3.png"/><Relationship Id="rId4" Type="http://schemas.microsoft.com/office/2007/relationships/hdphoto" Target="../media/hdphoto4.wdp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9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14.wdp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781CBC3-B559-75E9-8096-31CAED18ED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85" y="0"/>
            <a:ext cx="12234570" cy="6858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0C614-AFD8-5420-C793-ACF73E4F71C5}"/>
              </a:ext>
            </a:extLst>
          </p:cNvPr>
          <p:cNvSpPr txBox="1"/>
          <p:nvPr/>
        </p:nvSpPr>
        <p:spPr>
          <a:xfrm flipH="1">
            <a:off x="3980178" y="1722903"/>
            <a:ext cx="42316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gradFill>
                  <a:gsLst>
                    <a:gs pos="27000">
                      <a:schemeClr val="accent1">
                        <a:lumMod val="5000"/>
                        <a:lumOff val="95000"/>
                      </a:schemeClr>
                    </a:gs>
                    <a:gs pos="77000">
                      <a:schemeClr val="accent1">
                        <a:lumMod val="75000"/>
                      </a:schemeClr>
                    </a:gs>
                    <a:gs pos="87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latin typeface="Galmuri11 Bold" panose="020B0803020202000000" pitchFamily="50" charset="-127"/>
                <a:ea typeface="Galmuri11 Bold" panose="020B0803020202000000" pitchFamily="50" charset="-127"/>
              </a:rPr>
              <a:t>TINO WORLD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251F9-BA61-F0CD-8190-2C74C5F7EE47}"/>
              </a:ext>
            </a:extLst>
          </p:cNvPr>
          <p:cNvSpPr txBox="1"/>
          <p:nvPr/>
        </p:nvSpPr>
        <p:spPr>
          <a:xfrm>
            <a:off x="4845198" y="1333437"/>
            <a:ext cx="250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2024</a:t>
            </a:r>
            <a:r>
              <a:rPr lang="ko-KR" altLang="en-US" sz="20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년도</a:t>
            </a:r>
            <a:r>
              <a:rPr lang="en-US" altLang="ko-KR" sz="20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졸업작품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E8DD5-CF6F-74DF-05F8-1620768DE210}"/>
              </a:ext>
            </a:extLst>
          </p:cNvPr>
          <p:cNvSpPr txBox="1"/>
          <p:nvPr/>
        </p:nvSpPr>
        <p:spPr>
          <a:xfrm>
            <a:off x="3803647" y="5119318"/>
            <a:ext cx="458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akkal Majalla" panose="020B0604020202020204" pitchFamily="2" charset="-78"/>
              </a:rPr>
              <a:t>이시영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akkal Majalla" panose="020B0604020202020204" pitchFamily="2" charset="-78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akkal Majalla" panose="020B0604020202020204" pitchFamily="2" charset="-78"/>
              </a:rPr>
              <a:t>엄미영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akkal Majalla" panose="020B0604020202020204" pitchFamily="2" charset="-78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akkal Majalla" panose="020B0604020202020204" pitchFamily="2" charset="-78"/>
              </a:rPr>
              <a:t>황유림</a:t>
            </a:r>
            <a:endParaRPr lang="ko-KR" altLang="en-US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akkal Majalla" panose="020B0604020202020204" pitchFamily="2" charset="-78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1CC057-A691-F3F4-0766-CE5188E64DD0}"/>
              </a:ext>
            </a:extLst>
          </p:cNvPr>
          <p:cNvCxnSpPr>
            <a:cxnSpLocks/>
          </p:cNvCxnSpPr>
          <p:nvPr/>
        </p:nvCxnSpPr>
        <p:spPr>
          <a:xfrm>
            <a:off x="5419165" y="4643719"/>
            <a:ext cx="135367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5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컨셉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72AF9F-9FD7-EE02-6C68-97B9658B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18" y="2278886"/>
            <a:ext cx="5552351" cy="310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6D6861-7BC8-BCCA-184F-5EBC373231CE}"/>
              </a:ext>
            </a:extLst>
          </p:cNvPr>
          <p:cNvSpPr txBox="1"/>
          <p:nvPr/>
        </p:nvSpPr>
        <p:spPr>
          <a:xfrm>
            <a:off x="933449" y="5586611"/>
            <a:ext cx="51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팀과 협동하여 몬스터를 </a:t>
            </a:r>
            <a:r>
              <a:rPr lang="ko-KR" altLang="en-US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처치하고 미션을 완수하라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79A8F-165E-2069-38AE-2100F5AD5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15211">
            <a:off x="3954613" y="4475017"/>
            <a:ext cx="687645" cy="69232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3FFA17-C684-E133-EA7F-B19A04F9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2964" flipH="1">
            <a:off x="614306" y="3026138"/>
            <a:ext cx="907594" cy="89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CAFA848-F789-55A5-7AAE-96254B3B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93" b="89944" l="9890" r="89560">
                        <a14:foregroundMark x1="17964" y1="40836" x2="16402" y2="37081"/>
                        <a14:foregroundMark x1="21429" y1="49162" x2="19621" y2="44817"/>
                        <a14:foregroundMark x1="19510" y1="27729" x2="15934" y2="2793"/>
                        <a14:foregroundMark x1="45604" y1="14525" x2="41758" y2="2793"/>
                        <a14:backgroundMark x1="25275" y1="36313" x2="25275" y2="36313"/>
                        <a14:backgroundMark x1="15385" y1="36313" x2="15385" y2="36313"/>
                        <a14:backgroundMark x1="15934" y1="36313" x2="12088" y2="33520"/>
                        <a14:backgroundMark x1="14835" y1="35196" x2="17582" y2="35196"/>
                        <a14:backgroundMark x1="26923" y1="35754" x2="24176" y2="6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83" y="4646611"/>
            <a:ext cx="750560" cy="7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D306817-D38D-5A22-D9AD-7E744B93F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5797"/>
          <a:stretch/>
        </p:blipFill>
        <p:spPr bwMode="auto">
          <a:xfrm>
            <a:off x="6473603" y="2445523"/>
            <a:ext cx="5309973" cy="27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70EACA-2C13-AB17-9029-1C073690CC0E}"/>
              </a:ext>
            </a:extLst>
          </p:cNvPr>
          <p:cNvSpPr txBox="1"/>
          <p:nvPr/>
        </p:nvSpPr>
        <p:spPr>
          <a:xfrm>
            <a:off x="6577617" y="5406548"/>
            <a:ext cx="510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보스 몬스터는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약점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가지며 각 약점마다</a:t>
            </a:r>
            <a:b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보스에게 추가 피해를 주거나 공격을 막을 수 있다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6A6A2A-C725-4781-F3EC-CFC63932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3430">
            <a:off x="10008364" y="3624355"/>
            <a:ext cx="991157" cy="997899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995A8C63-1D63-145D-C977-C0B1F4E9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93" b="89944" l="9890" r="89560">
                        <a14:foregroundMark x1="17964" y1="40836" x2="16402" y2="37081"/>
                        <a14:foregroundMark x1="21429" y1="49162" x2="19621" y2="44817"/>
                        <a14:foregroundMark x1="19510" y1="27729" x2="15934" y2="2793"/>
                        <a14:foregroundMark x1="45604" y1="14525" x2="41758" y2="2793"/>
                        <a14:backgroundMark x1="25275" y1="36313" x2="25275" y2="36313"/>
                        <a14:backgroundMark x1="15385" y1="36313" x2="15385" y2="36313"/>
                        <a14:backgroundMark x1="15934" y1="36313" x2="12088" y2="33520"/>
                        <a14:backgroundMark x1="14835" y1="35196" x2="17582" y2="35196"/>
                        <a14:backgroundMark x1="26923" y1="35754" x2="24176" y2="6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1662" y="3956981"/>
            <a:ext cx="1364529" cy="13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5D2F7B2-D931-B038-D5CE-16E799891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176" y="3077712"/>
            <a:ext cx="981667" cy="9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BF30E-BE1A-8C56-F46F-AE45DE92048B}"/>
              </a:ext>
            </a:extLst>
          </p:cNvPr>
          <p:cNvSpPr txBox="1"/>
          <p:nvPr/>
        </p:nvSpPr>
        <p:spPr>
          <a:xfrm>
            <a:off x="968188" y="151289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플레이 컨셉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던전</a:t>
            </a:r>
          </a:p>
        </p:txBody>
      </p:sp>
    </p:spTree>
    <p:extLst>
      <p:ext uri="{BB962C8B-B14F-4D97-AF65-F5344CB8AC3E}">
        <p14:creationId xmlns:p14="http://schemas.microsoft.com/office/powerpoint/2010/main" val="165507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컨셉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8627BB4-CEF6-9F12-DEBB-F15B38EF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30" y="2238685"/>
            <a:ext cx="4308556" cy="23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721D5F8-763A-436B-CC0C-8E85EABF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85" y="2897618"/>
            <a:ext cx="3171668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F9D1A252-3C71-25F5-F64B-45FEF10B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39" y="1414530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FE3E1-8D9D-2778-3ABB-7DA4E068FC85}"/>
              </a:ext>
            </a:extLst>
          </p:cNvPr>
          <p:cNvSpPr txBox="1"/>
          <p:nvPr/>
        </p:nvSpPr>
        <p:spPr>
          <a:xfrm>
            <a:off x="968188" y="1512899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사운드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31A10-D931-E5E9-B71B-8FC3FB587324}"/>
              </a:ext>
            </a:extLst>
          </p:cNvPr>
          <p:cNvSpPr txBox="1"/>
          <p:nvPr/>
        </p:nvSpPr>
        <p:spPr>
          <a:xfrm>
            <a:off x="8202706" y="176403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플레이어들의 보이스는 코믹하고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귀여운 느낌을 줄 수 있는 </a:t>
            </a:r>
            <a:r>
              <a:rPr lang="ko-KR" altLang="en-US" sz="14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크롱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소리 느낌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1B511-3F2B-78E4-C085-942E50E3E924}"/>
              </a:ext>
            </a:extLst>
          </p:cNvPr>
          <p:cNvSpPr txBox="1"/>
          <p:nvPr/>
        </p:nvSpPr>
        <p:spPr>
          <a:xfrm>
            <a:off x="1359647" y="4765487"/>
            <a:ext cx="3611886" cy="1159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마을 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포근하고 쾌활한 분위기를 목표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ex)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메이플 스토리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헤네시스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느낌 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BGM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지브리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느낌의 경쾌한 피아노 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BGM</a:t>
            </a:r>
            <a:endParaRPr lang="ko-KR" altLang="en-US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59FEE-D324-254F-C193-9222D38036E2}"/>
              </a:ext>
            </a:extLst>
          </p:cNvPr>
          <p:cNvSpPr txBox="1"/>
          <p:nvPr/>
        </p:nvSpPr>
        <p:spPr>
          <a:xfrm>
            <a:off x="6856306" y="5431528"/>
            <a:ext cx="45544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전투 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톰과 제리에서 느낄 수 있는 강렬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짧은 소리</a:t>
            </a:r>
          </a:p>
        </p:txBody>
      </p:sp>
    </p:spTree>
    <p:extLst>
      <p:ext uri="{BB962C8B-B14F-4D97-AF65-F5344CB8AC3E}">
        <p14:creationId xmlns:p14="http://schemas.microsoft.com/office/powerpoint/2010/main" val="404935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컨셉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7F94337-9E7D-DA5E-F832-DF82434D5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63" y="2145707"/>
            <a:ext cx="5189902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CE15414-BB4A-4744-4B5D-9915CD88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5706"/>
            <a:ext cx="5224194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F8F76-106F-5AE7-120D-FDE14DD85606}"/>
              </a:ext>
            </a:extLst>
          </p:cNvPr>
          <p:cNvSpPr txBox="1"/>
          <p:nvPr/>
        </p:nvSpPr>
        <p:spPr>
          <a:xfrm>
            <a:off x="1099663" y="5109359"/>
            <a:ext cx="4871847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귀엽고 </a:t>
            </a:r>
            <a:r>
              <a:rPr lang="ko-KR" altLang="en-US" sz="14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코믹스러운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학교 캐릭터와 어울리는 </a:t>
            </a:r>
            <a:r>
              <a:rPr lang="ko-KR" altLang="en-US" sz="14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카툰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그래픽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2F572-7AFD-54D7-88D6-713CF3C2434E}"/>
              </a:ext>
            </a:extLst>
          </p:cNvPr>
          <p:cNvSpPr txBox="1"/>
          <p:nvPr/>
        </p:nvSpPr>
        <p:spPr>
          <a:xfrm>
            <a:off x="968188" y="1512899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그래픽 컨셉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A8F54-698C-895F-A41A-6FD30AB95B18}"/>
              </a:ext>
            </a:extLst>
          </p:cNvPr>
          <p:cNvSpPr txBox="1"/>
          <p:nvPr/>
        </p:nvSpPr>
        <p:spPr>
          <a:xfrm>
            <a:off x="6220492" y="5172112"/>
            <a:ext cx="3430747" cy="1025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기본적으로 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3~4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단계로 이루어진 음영처리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전체적으로 밝은 명도를 가진 색채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명확한 윤곽선 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테두리선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96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컨셉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C20092-744A-F257-21DA-8DC18FBF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53" y="2374306"/>
            <a:ext cx="6246494" cy="349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BC14B6-BAE5-E416-3CC0-3E25526DF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041" y="4409510"/>
            <a:ext cx="1277453" cy="1286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61E8D6-8C1E-EF1D-6BE6-0A0891CB5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63029" y="4283426"/>
            <a:ext cx="1277453" cy="12861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656666-4BAE-F9CB-CFFB-94DBEA13F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21036" y="4283426"/>
            <a:ext cx="1277453" cy="12861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585F74-679F-295D-AAC8-0579E755E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86" b="95000" l="8130" r="89431">
                        <a14:foregroundMark x1="18699" y1="47857" x2="10569" y2="67857"/>
                        <a14:foregroundMark x1="15447" y1="67857" x2="24390" y2="72143"/>
                        <a14:foregroundMark x1="14634" y1="72143" x2="38211" y2="72857"/>
                        <a14:foregroundMark x1="31707" y1="81429" x2="39024" y2="90000"/>
                        <a14:foregroundMark x1="33333" y1="93571" x2="40650" y2="95714"/>
                        <a14:foregroundMark x1="63415" y1="95714" x2="62602" y2="74286"/>
                        <a14:foregroundMark x1="83740" y1="85000" x2="60163" y2="66429"/>
                        <a14:foregroundMark x1="48780" y1="9286" x2="48780" y2="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4911" y="4466457"/>
            <a:ext cx="1029907" cy="11722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841DCF-84D1-40FB-493F-89D761BC6B98}"/>
              </a:ext>
            </a:extLst>
          </p:cNvPr>
          <p:cNvSpPr/>
          <p:nvPr/>
        </p:nvSpPr>
        <p:spPr>
          <a:xfrm>
            <a:off x="6877050" y="2571648"/>
            <a:ext cx="2057400" cy="1047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 현황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준비된 팀원 등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2005EE-D315-FA01-34AE-1EF36BBA73E3}"/>
              </a:ext>
            </a:extLst>
          </p:cNvPr>
          <p:cNvSpPr/>
          <p:nvPr/>
        </p:nvSpPr>
        <p:spPr>
          <a:xfrm>
            <a:off x="3129641" y="2571648"/>
            <a:ext cx="866775" cy="704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맵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31BE83-1226-DCD0-CFB5-698679DC2E87}"/>
              </a:ext>
            </a:extLst>
          </p:cNvPr>
          <p:cNvSpPr/>
          <p:nvPr/>
        </p:nvSpPr>
        <p:spPr>
          <a:xfrm>
            <a:off x="3125038" y="5219573"/>
            <a:ext cx="1046723" cy="464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채팅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17176-0861-C3EB-6433-2BD1F7E556B7}"/>
              </a:ext>
            </a:extLst>
          </p:cNvPr>
          <p:cNvSpPr txBox="1"/>
          <p:nvPr/>
        </p:nvSpPr>
        <p:spPr>
          <a:xfrm>
            <a:off x="3837850" y="4169218"/>
            <a:ext cx="90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엄미영</a:t>
            </a:r>
            <a:endParaRPr lang="ko-KR" altLang="en-US" sz="1400" b="1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46EC5-63DA-D43D-CC72-4BA086596563}"/>
              </a:ext>
            </a:extLst>
          </p:cNvPr>
          <p:cNvSpPr txBox="1"/>
          <p:nvPr/>
        </p:nvSpPr>
        <p:spPr>
          <a:xfrm>
            <a:off x="4724392" y="4169217"/>
            <a:ext cx="90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황유림</a:t>
            </a:r>
            <a:endParaRPr lang="ko-KR" altLang="en-US" sz="1400" b="1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FFBBE-B091-1D59-7679-6AF85B01FBE1}"/>
              </a:ext>
            </a:extLst>
          </p:cNvPr>
          <p:cNvSpPr txBox="1"/>
          <p:nvPr/>
        </p:nvSpPr>
        <p:spPr>
          <a:xfrm>
            <a:off x="5370614" y="4283425"/>
            <a:ext cx="90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이시영</a:t>
            </a:r>
            <a:endParaRPr lang="ko-KR" altLang="en-US" sz="1400" b="1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5C0CBC-E2D6-8234-C665-F5DBDD569912}"/>
              </a:ext>
            </a:extLst>
          </p:cNvPr>
          <p:cNvSpPr txBox="1"/>
          <p:nvPr/>
        </p:nvSpPr>
        <p:spPr>
          <a:xfrm>
            <a:off x="6378349" y="4236044"/>
            <a:ext cx="1069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총장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NPC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7DCE3B-A247-FEDC-D8F8-42B836B6C3CC}"/>
              </a:ext>
            </a:extLst>
          </p:cNvPr>
          <p:cNvSpPr/>
          <p:nvPr/>
        </p:nvSpPr>
        <p:spPr>
          <a:xfrm>
            <a:off x="3129641" y="3381390"/>
            <a:ext cx="1277455" cy="199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활성 퀘스트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AA06C0-148C-3BA2-CAF9-275C958B2B58}"/>
              </a:ext>
            </a:extLst>
          </p:cNvPr>
          <p:cNvSpPr/>
          <p:nvPr/>
        </p:nvSpPr>
        <p:spPr>
          <a:xfrm>
            <a:off x="7835795" y="5052582"/>
            <a:ext cx="1291395" cy="683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정보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레벨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돈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F067DB-35C9-470F-5049-AA32CF72BE96}"/>
              </a:ext>
            </a:extLst>
          </p:cNvPr>
          <p:cNvSpPr/>
          <p:nvPr/>
        </p:nvSpPr>
        <p:spPr>
          <a:xfrm>
            <a:off x="3125038" y="3664500"/>
            <a:ext cx="1277454" cy="221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나의 던전 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A99B4-87D4-D574-5214-B8F54FE2C122}"/>
              </a:ext>
            </a:extLst>
          </p:cNvPr>
          <p:cNvSpPr txBox="1"/>
          <p:nvPr/>
        </p:nvSpPr>
        <p:spPr>
          <a:xfrm>
            <a:off x="968188" y="1512899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마을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88134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요소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2F021B-61F3-2F8C-B96A-0D5A245A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060587"/>
            <a:ext cx="5637213" cy="50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8D5E16-19E0-5562-CA4F-1CC19CA0793E}"/>
              </a:ext>
            </a:extLst>
          </p:cNvPr>
          <p:cNvSpPr/>
          <p:nvPr/>
        </p:nvSpPr>
        <p:spPr>
          <a:xfrm>
            <a:off x="7582296" y="1947198"/>
            <a:ext cx="685800" cy="331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FF784F-3440-FDFE-3DD3-611CA327B4B0}"/>
              </a:ext>
            </a:extLst>
          </p:cNvPr>
          <p:cNvSpPr/>
          <p:nvPr/>
        </p:nvSpPr>
        <p:spPr>
          <a:xfrm>
            <a:off x="6329439" y="1895405"/>
            <a:ext cx="87709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퀘스트</a:t>
            </a:r>
            <a:r>
              <a:rPr lang="en-US" altLang="ko-KR" sz="120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NPC</a:t>
            </a:r>
            <a:endParaRPr lang="ko-KR" altLang="en-US" sz="1200" b="1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2F5DD0-2A9A-746B-9DD5-52058835BC0D}"/>
              </a:ext>
            </a:extLst>
          </p:cNvPr>
          <p:cNvSpPr/>
          <p:nvPr/>
        </p:nvSpPr>
        <p:spPr>
          <a:xfrm>
            <a:off x="5333206" y="3200400"/>
            <a:ext cx="559594" cy="800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촌</a:t>
            </a:r>
            <a:endParaRPr lang="en-US" altLang="ko-KR" sz="1200" b="1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53744C-7B97-9474-7131-06A855B130BC}"/>
              </a:ext>
            </a:extLst>
          </p:cNvPr>
          <p:cNvSpPr/>
          <p:nvPr/>
        </p:nvSpPr>
        <p:spPr>
          <a:xfrm>
            <a:off x="6299202" y="2806699"/>
            <a:ext cx="2311400" cy="1790701"/>
          </a:xfrm>
          <a:prstGeom prst="roundRect">
            <a:avLst/>
          </a:prstGeom>
          <a:solidFill>
            <a:schemeClr val="tx2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유저 </a:t>
            </a:r>
            <a:r>
              <a:rPr lang="ko-KR" altLang="en-US" b="1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리스폰</a:t>
            </a:r>
            <a:r>
              <a:rPr lang="ko-KR" altLang="en-US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B1D08-9406-9659-6358-48A929E4051A}"/>
              </a:ext>
            </a:extLst>
          </p:cNvPr>
          <p:cNvSpPr/>
          <p:nvPr/>
        </p:nvSpPr>
        <p:spPr>
          <a:xfrm>
            <a:off x="7047706" y="3200400"/>
            <a:ext cx="877094" cy="800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시계탑</a:t>
            </a:r>
            <a:br>
              <a:rPr lang="en-US" altLang="ko-KR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중심</a:t>
            </a:r>
            <a:r>
              <a:rPr lang="en-US" altLang="ko-KR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2856D3-893E-EC67-05E5-070B69360440}"/>
              </a:ext>
            </a:extLst>
          </p:cNvPr>
          <p:cNvSpPr/>
          <p:nvPr/>
        </p:nvSpPr>
        <p:spPr>
          <a:xfrm>
            <a:off x="7413812" y="1801906"/>
            <a:ext cx="986117" cy="6454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CBEDDB-66CF-3A19-DA04-BF7C94BD6DAC}"/>
              </a:ext>
            </a:extLst>
          </p:cNvPr>
          <p:cNvSpPr/>
          <p:nvPr/>
        </p:nvSpPr>
        <p:spPr>
          <a:xfrm>
            <a:off x="9905998" y="257058"/>
            <a:ext cx="2032701" cy="397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F1444-F496-701D-DE62-6F43284C0ED5}"/>
              </a:ext>
            </a:extLst>
          </p:cNvPr>
          <p:cNvSpPr txBox="1"/>
          <p:nvPr/>
        </p:nvSpPr>
        <p:spPr>
          <a:xfrm>
            <a:off x="10368350" y="274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추가구현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B0FBD-135A-6E80-2C36-4B269E325037}"/>
              </a:ext>
            </a:extLst>
          </p:cNvPr>
          <p:cNvSpPr txBox="1"/>
          <p:nvPr/>
        </p:nvSpPr>
        <p:spPr>
          <a:xfrm>
            <a:off x="968188" y="15128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마을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MAP</a:t>
            </a:r>
            <a:endParaRPr lang="ko-KR" altLang="en-US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37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컨셉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8A563B-EEDE-2979-F0D0-887B31C7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06" y="2223282"/>
            <a:ext cx="6338128" cy="35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4910EB-6BEE-4CF1-77FA-1B56F7A94B2F}"/>
              </a:ext>
            </a:extLst>
          </p:cNvPr>
          <p:cNvCxnSpPr>
            <a:cxnSpLocks/>
          </p:cNvCxnSpPr>
          <p:nvPr/>
        </p:nvCxnSpPr>
        <p:spPr>
          <a:xfrm flipH="1" flipV="1">
            <a:off x="2520111" y="2446784"/>
            <a:ext cx="1239089" cy="35963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9CB8F8-8E6D-391E-3F05-6BECC00DFFFB}"/>
              </a:ext>
            </a:extLst>
          </p:cNvPr>
          <p:cNvCxnSpPr>
            <a:cxnSpLocks/>
          </p:cNvCxnSpPr>
          <p:nvPr/>
        </p:nvCxnSpPr>
        <p:spPr>
          <a:xfrm flipH="1">
            <a:off x="2475010" y="2594802"/>
            <a:ext cx="1463288" cy="1395667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49D257-A253-7CF4-C357-DD87A515F890}"/>
              </a:ext>
            </a:extLst>
          </p:cNvPr>
          <p:cNvCxnSpPr>
            <a:cxnSpLocks/>
          </p:cNvCxnSpPr>
          <p:nvPr/>
        </p:nvCxnSpPr>
        <p:spPr>
          <a:xfrm flipH="1">
            <a:off x="2297693" y="5170741"/>
            <a:ext cx="1258307" cy="351492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222F3F-0C69-717A-26DC-74AD0379AD57}"/>
              </a:ext>
            </a:extLst>
          </p:cNvPr>
          <p:cNvCxnSpPr>
            <a:cxnSpLocks/>
          </p:cNvCxnSpPr>
          <p:nvPr/>
        </p:nvCxnSpPr>
        <p:spPr>
          <a:xfrm>
            <a:off x="8749195" y="5269447"/>
            <a:ext cx="1360325" cy="145852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605B93-949F-AC9D-C724-1384657E13F8}"/>
              </a:ext>
            </a:extLst>
          </p:cNvPr>
          <p:cNvSpPr txBox="1"/>
          <p:nvPr/>
        </p:nvSpPr>
        <p:spPr>
          <a:xfrm>
            <a:off x="968188" y="1512899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던전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컨셉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DEEA3-0068-8FBE-F7A6-C3C4F4FBFC89}"/>
              </a:ext>
            </a:extLst>
          </p:cNvPr>
          <p:cNvSpPr txBox="1"/>
          <p:nvPr/>
        </p:nvSpPr>
        <p:spPr>
          <a:xfrm>
            <a:off x="9021419" y="206539"/>
            <a:ext cx="2829621" cy="1708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아군 정보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기력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채팅창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전투점수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전투시간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보스 </a:t>
            </a:r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체력바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F6EAE-3696-943A-64B0-EC075914A717}"/>
              </a:ext>
            </a:extLst>
          </p:cNvPr>
          <p:cNvSpPr txBox="1"/>
          <p:nvPr/>
        </p:nvSpPr>
        <p:spPr>
          <a:xfrm>
            <a:off x="1626701" y="2171471"/>
            <a:ext cx="84830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체력바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4D46A-4766-1196-AD9D-BA36B4492F7B}"/>
              </a:ext>
            </a:extLst>
          </p:cNvPr>
          <p:cNvSpPr txBox="1"/>
          <p:nvPr/>
        </p:nvSpPr>
        <p:spPr>
          <a:xfrm>
            <a:off x="1054492" y="3750338"/>
            <a:ext cx="1358064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기력 게이지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CBC35-51B0-521B-522F-7C836C9D8979}"/>
              </a:ext>
            </a:extLst>
          </p:cNvPr>
          <p:cNvSpPr txBox="1"/>
          <p:nvPr/>
        </p:nvSpPr>
        <p:spPr>
          <a:xfrm>
            <a:off x="1326765" y="5254758"/>
            <a:ext cx="84830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미니맵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7D23A-8C4E-A862-29BE-5CA2F5182242}"/>
              </a:ext>
            </a:extLst>
          </p:cNvPr>
          <p:cNvSpPr txBox="1"/>
          <p:nvPr/>
        </p:nvSpPr>
        <p:spPr>
          <a:xfrm>
            <a:off x="10170166" y="5177107"/>
            <a:ext cx="1136850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아이템 창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48FC2-CB8F-6523-A5AB-5D99B7DB8728}"/>
              </a:ext>
            </a:extLst>
          </p:cNvPr>
          <p:cNvSpPr txBox="1"/>
          <p:nvPr/>
        </p:nvSpPr>
        <p:spPr>
          <a:xfrm>
            <a:off x="533453" y="2594802"/>
            <a:ext cx="1941557" cy="61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몬스터의 공격을 맞은 경우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줄어드는 게이지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5E131-6D86-ABBF-E858-A1851EA7A145}"/>
              </a:ext>
            </a:extLst>
          </p:cNvPr>
          <p:cNvSpPr txBox="1"/>
          <p:nvPr/>
        </p:nvSpPr>
        <p:spPr>
          <a:xfrm>
            <a:off x="131161" y="4169094"/>
            <a:ext cx="2281395" cy="892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기술 또는 </a:t>
            </a:r>
            <a:r>
              <a:rPr lang="ko-KR" altLang="en-US" sz="12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사용하면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줄어드는 게이지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걷거나 가만히 있어야 다시 증가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2CBEF-068C-423E-0B1E-9A06708D70A3}"/>
              </a:ext>
            </a:extLst>
          </p:cNvPr>
          <p:cNvSpPr txBox="1"/>
          <p:nvPr/>
        </p:nvSpPr>
        <p:spPr>
          <a:xfrm>
            <a:off x="548432" y="5654473"/>
            <a:ext cx="1749261" cy="61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몬스터와 동료의 위치를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전략적으로 표시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A5B0B-B62E-2EAE-77D3-EB6CC56A6541}"/>
              </a:ext>
            </a:extLst>
          </p:cNvPr>
          <p:cNvSpPr txBox="1"/>
          <p:nvPr/>
        </p:nvSpPr>
        <p:spPr>
          <a:xfrm>
            <a:off x="10095641" y="5623727"/>
            <a:ext cx="1794081" cy="338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보유 중인 아이템을 표시</a:t>
            </a:r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6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요소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E426E-F55A-AD6F-F348-06C75D0B3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7" b="91703" l="9569" r="89952">
                        <a14:foregroundMark x1="39234" y1="14847" x2="42105" y2="45415"/>
                        <a14:foregroundMark x1="42105" y1="45415" x2="55502" y2="54585"/>
                        <a14:foregroundMark x1="44019" y1="11354" x2="33493" y2="37555"/>
                        <a14:foregroundMark x1="33493" y1="37555" x2="46890" y2="62882"/>
                        <a14:foregroundMark x1="46890" y1="62882" x2="54545" y2="63755"/>
                        <a14:foregroundMark x1="33971" y1="12227" x2="44019" y2="44541"/>
                        <a14:foregroundMark x1="44019" y1="44541" x2="45933" y2="45415"/>
                        <a14:foregroundMark x1="35885" y1="20087" x2="68900" y2="46288"/>
                        <a14:foregroundMark x1="68900" y1="46288" x2="68900" y2="47162"/>
                        <a14:foregroundMark x1="35885" y1="22707" x2="43062" y2="57642"/>
                        <a14:foregroundMark x1="29665" y1="19214" x2="38278" y2="48908"/>
                        <a14:foregroundMark x1="21053" y1="71616" x2="38278" y2="38865"/>
                        <a14:foregroundMark x1="24880" y1="52838" x2="28230" y2="43668"/>
                        <a14:foregroundMark x1="22967" y1="47598" x2="22488" y2="59389"/>
                        <a14:foregroundMark x1="41148" y1="78603" x2="41148" y2="89956"/>
                        <a14:foregroundMark x1="33493" y1="89083" x2="36364" y2="68996"/>
                        <a14:foregroundMark x1="62201" y1="89520" x2="66986" y2="70306"/>
                        <a14:foregroundMark x1="68421" y1="89956" x2="70813" y2="68996"/>
                        <a14:foregroundMark x1="64593" y1="91703" x2="58373" y2="89956"/>
                        <a14:foregroundMark x1="68421" y1="62882" x2="87081" y2="77729"/>
                        <a14:foregroundMark x1="59330" y1="61572" x2="87556" y2="84470"/>
                        <a14:backgroundMark x1="87081" y1="87773" x2="96651" y2="86463"/>
                        <a14:backgroundMark x1="85646" y1="87336" x2="98565" y2="864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63" y="2309988"/>
            <a:ext cx="2192497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BF3E9D2-EAD7-21BB-45AD-4A25D4853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1748" l="9091" r="95257">
                        <a14:foregroundMark x1="44664" y1="27670" x2="16206" y2="79612"/>
                        <a14:foregroundMark x1="13043" y1="81553" x2="32016" y2="88835"/>
                        <a14:foregroundMark x1="32016" y1="88835" x2="31621" y2="70388"/>
                        <a14:foregroundMark x1="41502" y1="89320" x2="42688" y2="21359"/>
                        <a14:foregroundMark x1="28063" y1="91748" x2="27273" y2="89806"/>
                        <a14:foregroundMark x1="23715" y1="59223" x2="26482" y2="85922"/>
                        <a14:foregroundMark x1="51779" y1="50485" x2="58893" y2="47087"/>
                        <a14:foregroundMark x1="85771" y1="26214" x2="88538" y2="25243"/>
                        <a14:foregroundMark x1="82609" y1="22330" x2="82609" y2="18447"/>
                        <a14:foregroundMark x1="93281" y1="29612" x2="94466" y2="27670"/>
                        <a14:foregroundMark x1="95257" y1="19417" x2="95257" y2="1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114" y="2309988"/>
            <a:ext cx="2950402" cy="240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97E425FD-90AE-5433-EB4F-0DB42136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7396" y1="26840" x2="36458" y2="70130"/>
                        <a14:foregroundMark x1="42708" y1="27706" x2="26042" y2="71861"/>
                        <a14:foregroundMark x1="34896" y1="29870" x2="65625" y2="51948"/>
                        <a14:foregroundMark x1="65625" y1="51948" x2="64583" y2="60606"/>
                        <a14:foregroundMark x1="49479" y1="19481" x2="77083" y2="67532"/>
                        <a14:foregroundMark x1="77083" y1="67532" x2="77083" y2="70130"/>
                        <a14:foregroundMark x1="44792" y1="68398" x2="64063" y2="79654"/>
                        <a14:foregroundMark x1="41667" y1="74892" x2="34896" y2="78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63" y="2185273"/>
            <a:ext cx="2192497" cy="263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CE1DC-A6DF-29C2-6028-1278F1D5CE74}"/>
              </a:ext>
            </a:extLst>
          </p:cNvPr>
          <p:cNvSpPr txBox="1"/>
          <p:nvPr/>
        </p:nvSpPr>
        <p:spPr>
          <a:xfrm>
            <a:off x="2089959" y="487785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촌장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C9999-42D2-45B8-30A5-8C72B6F0E96B}"/>
              </a:ext>
            </a:extLst>
          </p:cNvPr>
          <p:cNvSpPr txBox="1"/>
          <p:nvPr/>
        </p:nvSpPr>
        <p:spPr>
          <a:xfrm>
            <a:off x="9127076" y="488479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상점 주인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1045D-D669-B616-2D72-E5E8B2981F47}"/>
              </a:ext>
            </a:extLst>
          </p:cNvPr>
          <p:cNvSpPr txBox="1"/>
          <p:nvPr/>
        </p:nvSpPr>
        <p:spPr>
          <a:xfrm>
            <a:off x="5305287" y="4877849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퀘스트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NPC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D41FFF1-4A3B-4EE5-DA02-C3A0F5C1F5A1}"/>
              </a:ext>
            </a:extLst>
          </p:cNvPr>
          <p:cNvCxnSpPr>
            <a:cxnSpLocks/>
          </p:cNvCxnSpPr>
          <p:nvPr/>
        </p:nvCxnSpPr>
        <p:spPr>
          <a:xfrm>
            <a:off x="4135959" y="2540000"/>
            <a:ext cx="0" cy="2627014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6B3EA9-C86E-24A8-D218-078E82ED9A6C}"/>
              </a:ext>
            </a:extLst>
          </p:cNvPr>
          <p:cNvCxnSpPr>
            <a:cxnSpLocks/>
          </p:cNvCxnSpPr>
          <p:nvPr/>
        </p:nvCxnSpPr>
        <p:spPr>
          <a:xfrm>
            <a:off x="7928863" y="2540000"/>
            <a:ext cx="0" cy="2627014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730A57-73F1-39CD-E97F-F686ACB387CB}"/>
              </a:ext>
            </a:extLst>
          </p:cNvPr>
          <p:cNvSpPr txBox="1"/>
          <p:nvPr/>
        </p:nvSpPr>
        <p:spPr>
          <a:xfrm>
            <a:off x="1427918" y="542481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 만들기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/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68F356-2640-76F3-20F7-D015C4161440}"/>
              </a:ext>
            </a:extLst>
          </p:cNvPr>
          <p:cNvSpPr txBox="1"/>
          <p:nvPr/>
        </p:nvSpPr>
        <p:spPr>
          <a:xfrm>
            <a:off x="8920288" y="542334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아이템 구매 가능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7B2E2-03EF-A219-601A-BA22FD571EFB}"/>
              </a:ext>
            </a:extLst>
          </p:cNvPr>
          <p:cNvSpPr txBox="1"/>
          <p:nvPr/>
        </p:nvSpPr>
        <p:spPr>
          <a:xfrm>
            <a:off x="5160534" y="541640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퀘스트 </a:t>
            </a:r>
            <a:r>
              <a:rPr lang="ko-KR" altLang="en-US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수락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거절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CE300-C411-067D-AC3F-20CE8D785375}"/>
              </a:ext>
            </a:extLst>
          </p:cNvPr>
          <p:cNvSpPr/>
          <p:nvPr/>
        </p:nvSpPr>
        <p:spPr>
          <a:xfrm>
            <a:off x="9905998" y="257058"/>
            <a:ext cx="2032701" cy="397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D98FD-0F45-EC62-2DB1-17D7EA5EFA79}"/>
              </a:ext>
            </a:extLst>
          </p:cNvPr>
          <p:cNvSpPr txBox="1"/>
          <p:nvPr/>
        </p:nvSpPr>
        <p:spPr>
          <a:xfrm>
            <a:off x="10368350" y="274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추가구현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850DD0-D6EC-B014-5C83-855681FD6F44}"/>
              </a:ext>
            </a:extLst>
          </p:cNvPr>
          <p:cNvSpPr/>
          <p:nvPr/>
        </p:nvSpPr>
        <p:spPr>
          <a:xfrm>
            <a:off x="8226534" y="2309988"/>
            <a:ext cx="3249810" cy="36693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E2B20-AD74-E0A3-CAFC-4014885D52BA}"/>
              </a:ext>
            </a:extLst>
          </p:cNvPr>
          <p:cNvSpPr txBox="1"/>
          <p:nvPr/>
        </p:nvSpPr>
        <p:spPr>
          <a:xfrm>
            <a:off x="968188" y="151289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NPC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22941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요소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7381F8-8721-870F-F544-EEAD3A30A7C1}"/>
              </a:ext>
            </a:extLst>
          </p:cNvPr>
          <p:cNvGrpSpPr/>
          <p:nvPr/>
        </p:nvGrpSpPr>
        <p:grpSpPr>
          <a:xfrm>
            <a:off x="4778349" y="4832044"/>
            <a:ext cx="5395877" cy="996667"/>
            <a:chOff x="4772064" y="4166475"/>
            <a:chExt cx="6146390" cy="123076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22195A0-660C-F194-1460-C03698E33BBA}"/>
                </a:ext>
              </a:extLst>
            </p:cNvPr>
            <p:cNvGrpSpPr/>
            <p:nvPr/>
          </p:nvGrpSpPr>
          <p:grpSpPr>
            <a:xfrm>
              <a:off x="4772064" y="4166475"/>
              <a:ext cx="2718122" cy="1215017"/>
              <a:chOff x="493280" y="3844823"/>
              <a:chExt cx="2718122" cy="1215017"/>
            </a:xfrm>
          </p:grpSpPr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85ABC2F9-1E13-F489-1EA6-C175108DD09A}"/>
                  </a:ext>
                </a:extLst>
              </p:cNvPr>
              <p:cNvSpPr txBox="1"/>
              <p:nvPr/>
            </p:nvSpPr>
            <p:spPr>
              <a:xfrm>
                <a:off x="493280" y="4566867"/>
                <a:ext cx="2718122" cy="492973"/>
              </a:xfrm>
              <a:prstGeom prst="rect">
                <a:avLst/>
              </a:prstGeom>
              <a:noFill/>
            </p:spPr>
            <p:txBody>
              <a:bodyPr wrap="square" lIns="91374" tIns="45685" rIns="91374" bIns="45685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2813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defRPr/>
                </a:pPr>
                <a:endParaRPr lang="en-US" altLang="ko-KR" dirty="0">
                  <a:ln>
                    <a:solidFill>
                      <a:srgbClr val="FFFFFF">
                        <a:lumMod val="85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Arial"/>
                </a:endParaRPr>
              </a:p>
            </p:txBody>
          </p:sp>
          <p:sp>
            <p:nvSpPr>
              <p:cNvPr id="21" name="TextBox 13">
                <a:extLst>
                  <a:ext uri="{FF2B5EF4-FFF2-40B4-BE49-F238E27FC236}">
                    <a16:creationId xmlns:a16="http://schemas.microsoft.com/office/drawing/2014/main" id="{E97DEA76-8DC4-AA3D-685E-D5BBABEDD63C}"/>
                  </a:ext>
                </a:extLst>
              </p:cNvPr>
              <p:cNvSpPr txBox="1"/>
              <p:nvPr/>
            </p:nvSpPr>
            <p:spPr>
              <a:xfrm>
                <a:off x="2330560" y="3844823"/>
                <a:ext cx="210272" cy="722043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endParaRPr lang="en-US" altLang="ko-KR" sz="3200" dirty="0">
                  <a:ln>
                    <a:solidFill>
                      <a:srgbClr val="FFFFFF">
                        <a:lumMod val="85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4FDE873-DCCD-1E88-807B-774162F16217}"/>
                </a:ext>
              </a:extLst>
            </p:cNvPr>
            <p:cNvGrpSpPr/>
            <p:nvPr/>
          </p:nvGrpSpPr>
          <p:grpSpPr>
            <a:xfrm>
              <a:off x="8376117" y="4190220"/>
              <a:ext cx="2542337" cy="1207024"/>
              <a:chOff x="595168" y="3943407"/>
              <a:chExt cx="2542337" cy="1207024"/>
            </a:xfrm>
          </p:grpSpPr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75A54F64-5473-1FB7-8BC5-AF645615094E}"/>
                  </a:ext>
                </a:extLst>
              </p:cNvPr>
              <p:cNvSpPr txBox="1"/>
              <p:nvPr/>
            </p:nvSpPr>
            <p:spPr>
              <a:xfrm>
                <a:off x="772276" y="4657458"/>
                <a:ext cx="2260880" cy="492973"/>
              </a:xfrm>
              <a:prstGeom prst="rect">
                <a:avLst/>
              </a:prstGeom>
              <a:noFill/>
            </p:spPr>
            <p:txBody>
              <a:bodyPr wrap="square" lIns="91374" tIns="45685" rIns="91374" bIns="45685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2813" fontAlgn="base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defRPr/>
                </a:pPr>
                <a:endParaRPr lang="en-US" altLang="ko-KR" dirty="0">
                  <a:ln>
                    <a:solidFill>
                      <a:srgbClr val="FFFFFF">
                        <a:lumMod val="85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Arial"/>
                </a:endParaRPr>
              </a:p>
            </p:txBody>
          </p:sp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F46C5655-2D65-AF3E-B23B-F92E6BF3FC5C}"/>
                  </a:ext>
                </a:extLst>
              </p:cNvPr>
              <p:cNvSpPr txBox="1"/>
              <p:nvPr/>
            </p:nvSpPr>
            <p:spPr>
              <a:xfrm>
                <a:off x="595168" y="3943407"/>
                <a:ext cx="2542337" cy="722042"/>
              </a:xfrm>
              <a:prstGeom prst="rect">
                <a:avLst/>
              </a:prstGeom>
              <a:noFill/>
            </p:spPr>
            <p:txBody>
              <a:bodyPr wrap="square" lIns="91374" tIns="45685" rIns="91374" bIns="45685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endParaRPr lang="en-US" altLang="ko-KR" sz="3200" dirty="0">
                  <a:ln>
                    <a:solidFill>
                      <a:srgbClr val="FFFFFF">
                        <a:lumMod val="85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/>
                </a:endParaRPr>
              </a:p>
            </p:txBody>
          </p:sp>
        </p:grpSp>
      </p:grpSp>
      <p:pic>
        <p:nvPicPr>
          <p:cNvPr id="57" name="그림 56" descr="도표이(가) 표시된 사진&#10;&#10;자동 생성된 설명">
            <a:extLst>
              <a:ext uri="{FF2B5EF4-FFF2-40B4-BE49-F238E27FC236}">
                <a16:creationId xmlns:a16="http://schemas.microsoft.com/office/drawing/2014/main" id="{A9CD8AC9-04D7-B53F-2103-783F246B3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275" b="70098" l="36601" r="63399">
                        <a14:foregroundMark x1="48745" y1="34357" x2="48693" y2="33824"/>
                        <a14:foregroundMark x1="48121" y1="27966" x2="48312" y2="29925"/>
                        <a14:foregroundMark x1="46732" y1="13725" x2="48025" y2="26977"/>
                        <a14:foregroundMark x1="41033" y1="40659" x2="41176" y2="42157"/>
                        <a14:foregroundMark x1="40401" y1="34024" x2="40939" y2="39672"/>
                        <a14:foregroundMark x1="39619" y1="25811" x2="39893" y2="28689"/>
                        <a14:foregroundMark x1="38235" y1="11275" x2="39329" y2="22762"/>
                        <a14:foregroundMark x1="40196" y1="47059" x2="40850" y2="50980"/>
                        <a14:backgroundMark x1="43464" y1="42647" x2="43137" y2="43137"/>
                        <a14:backgroundMark x1="42810" y1="39216" x2="43464" y2="20098"/>
                        <a14:backgroundMark x1="41503" y1="39216" x2="41503" y2="36275"/>
                        <a14:backgroundMark x1="41830" y1="35784" x2="40850" y2="29412"/>
                        <a14:backgroundMark x1="47059" y1="30392" x2="47712" y2="29412"/>
                        <a14:backgroundMark x1="47059" y1="29412" x2="47059" y2="24020"/>
                        <a14:backgroundMark x1="47386" y1="28431" x2="45425" y2="19118"/>
                        <a14:backgroundMark x1="47059" y1="24020" x2="46405" y2="19608"/>
                        <a14:backgroundMark x1="46732" y1="21569" x2="46078" y2="15686"/>
                        <a14:backgroundMark x1="41503" y1="27941" x2="40523" y2="27941"/>
                      </a14:backgroundRemoval>
                    </a14:imgEffect>
                  </a14:imgLayer>
                </a14:imgProps>
              </a:ext>
            </a:extLst>
          </a:blip>
          <a:srcRect l="33862" t="7954" r="32804" b="23895"/>
          <a:stretch/>
        </p:blipFill>
        <p:spPr>
          <a:xfrm>
            <a:off x="2043817" y="2145707"/>
            <a:ext cx="1982357" cy="2627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107084-0403-7B3F-32FE-CD643F0FFB14}"/>
              </a:ext>
            </a:extLst>
          </p:cNvPr>
          <p:cNvSpPr/>
          <p:nvPr/>
        </p:nvSpPr>
        <p:spPr>
          <a:xfrm>
            <a:off x="9905998" y="257058"/>
            <a:ext cx="2032701" cy="397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25E00-3AAC-AA0E-B107-2F49443593A6}"/>
              </a:ext>
            </a:extLst>
          </p:cNvPr>
          <p:cNvSpPr txBox="1"/>
          <p:nvPr/>
        </p:nvSpPr>
        <p:spPr>
          <a:xfrm>
            <a:off x="10368350" y="274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추가구현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F63E9E-8D2E-C56B-AF4A-C5F786721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52"/>
          <a:stretch/>
        </p:blipFill>
        <p:spPr>
          <a:xfrm>
            <a:off x="7946842" y="2435206"/>
            <a:ext cx="2572683" cy="3551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B5BD3-B30C-676E-8615-D49032FCA61C}"/>
              </a:ext>
            </a:extLst>
          </p:cNvPr>
          <p:cNvSpPr txBox="1"/>
          <p:nvPr/>
        </p:nvSpPr>
        <p:spPr>
          <a:xfrm>
            <a:off x="968188" y="1512899"/>
            <a:ext cx="195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Player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캐릭터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5BB3F-5E45-9AD4-79B8-6CF763F9A5DF}"/>
              </a:ext>
            </a:extLst>
          </p:cNvPr>
          <p:cNvSpPr txBox="1"/>
          <p:nvPr/>
        </p:nvSpPr>
        <p:spPr>
          <a:xfrm>
            <a:off x="1808580" y="4713031"/>
            <a:ext cx="245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프로그래머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BD5C3-9540-62A8-6A70-BB436CB4617F}"/>
              </a:ext>
            </a:extLst>
          </p:cNvPr>
          <p:cNvSpPr txBox="1"/>
          <p:nvPr/>
        </p:nvSpPr>
        <p:spPr>
          <a:xfrm>
            <a:off x="2198326" y="5345101"/>
            <a:ext cx="168347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근거리 메인 딜러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5B4793-69E7-38A3-A17D-1F22954E5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521" y="2610129"/>
            <a:ext cx="2123873" cy="20859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0D4555-162A-EBC1-AEA3-A90F162E3BB0}"/>
              </a:ext>
            </a:extLst>
          </p:cNvPr>
          <p:cNvSpPr txBox="1"/>
          <p:nvPr/>
        </p:nvSpPr>
        <p:spPr>
          <a:xfrm>
            <a:off x="5078276" y="4780257"/>
            <a:ext cx="245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화학자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3DB8A-82A1-6294-5C68-F6A6816E7270}"/>
              </a:ext>
            </a:extLst>
          </p:cNvPr>
          <p:cNvSpPr txBox="1"/>
          <p:nvPr/>
        </p:nvSpPr>
        <p:spPr>
          <a:xfrm>
            <a:off x="5449328" y="5309073"/>
            <a:ext cx="171072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힐러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원거리 딜러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F4B246-1D18-03BC-81BA-F1BB61406FFB}"/>
              </a:ext>
            </a:extLst>
          </p:cNvPr>
          <p:cNvSpPr/>
          <p:nvPr/>
        </p:nvSpPr>
        <p:spPr>
          <a:xfrm>
            <a:off x="8202706" y="2606338"/>
            <a:ext cx="2316819" cy="32058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0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요소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69563F5-7F74-6AB1-8BC4-725C75A6229D}"/>
              </a:ext>
            </a:extLst>
          </p:cNvPr>
          <p:cNvCxnSpPr>
            <a:cxnSpLocks/>
          </p:cNvCxnSpPr>
          <p:nvPr/>
        </p:nvCxnSpPr>
        <p:spPr>
          <a:xfrm>
            <a:off x="4015281" y="2593432"/>
            <a:ext cx="0" cy="3397793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A41EAB-E6A9-8044-4A67-1988E03E4A88}"/>
              </a:ext>
            </a:extLst>
          </p:cNvPr>
          <p:cNvSpPr/>
          <p:nvPr/>
        </p:nvSpPr>
        <p:spPr>
          <a:xfrm>
            <a:off x="4561404" y="2636054"/>
            <a:ext cx="977361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7EDAB5-A9E0-AE96-7F03-5679B796ABC7}"/>
              </a:ext>
            </a:extLst>
          </p:cNvPr>
          <p:cNvSpPr/>
          <p:nvPr/>
        </p:nvSpPr>
        <p:spPr>
          <a:xfrm>
            <a:off x="4561469" y="3566045"/>
            <a:ext cx="976057" cy="33745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90E920-51BF-7814-2F1B-0FC3246109EB}"/>
              </a:ext>
            </a:extLst>
          </p:cNvPr>
          <p:cNvSpPr/>
          <p:nvPr/>
        </p:nvSpPr>
        <p:spPr>
          <a:xfrm>
            <a:off x="4560100" y="3098076"/>
            <a:ext cx="970104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B23DF-F261-C168-07BC-9C34220683D0}"/>
              </a:ext>
            </a:extLst>
          </p:cNvPr>
          <p:cNvSpPr/>
          <p:nvPr/>
        </p:nvSpPr>
        <p:spPr>
          <a:xfrm>
            <a:off x="8383990" y="2864236"/>
            <a:ext cx="762483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FAA85A-948B-FF04-A157-2E0AC3DF30B4}"/>
              </a:ext>
            </a:extLst>
          </p:cNvPr>
          <p:cNvSpPr/>
          <p:nvPr/>
        </p:nvSpPr>
        <p:spPr>
          <a:xfrm>
            <a:off x="4563615" y="4193748"/>
            <a:ext cx="980196" cy="38825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8C2F55-FE58-34AF-2967-084886C39C8E}"/>
              </a:ext>
            </a:extLst>
          </p:cNvPr>
          <p:cNvSpPr/>
          <p:nvPr/>
        </p:nvSpPr>
        <p:spPr>
          <a:xfrm>
            <a:off x="4563616" y="4739791"/>
            <a:ext cx="1552548" cy="32702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30991A-D311-6013-D42E-782A2C6B6923}"/>
              </a:ext>
            </a:extLst>
          </p:cNvPr>
          <p:cNvSpPr/>
          <p:nvPr/>
        </p:nvSpPr>
        <p:spPr>
          <a:xfrm>
            <a:off x="4557662" y="5192229"/>
            <a:ext cx="1552548" cy="32702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102C59-2534-851E-FD95-764CBDCB2E70}"/>
              </a:ext>
            </a:extLst>
          </p:cNvPr>
          <p:cNvSpPr/>
          <p:nvPr/>
        </p:nvSpPr>
        <p:spPr>
          <a:xfrm>
            <a:off x="4557661" y="5674431"/>
            <a:ext cx="1552548" cy="32702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7CFE1B1B-2FB9-0095-02C1-0925D939D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275" b="70098" l="36601" r="63399">
                        <a14:foregroundMark x1="48745" y1="34357" x2="48693" y2="33824"/>
                        <a14:foregroundMark x1="48121" y1="27966" x2="48312" y2="29925"/>
                        <a14:foregroundMark x1="46732" y1="13725" x2="48025" y2="26977"/>
                        <a14:foregroundMark x1="41033" y1="40659" x2="41176" y2="42157"/>
                        <a14:foregroundMark x1="40401" y1="34024" x2="40939" y2="39672"/>
                        <a14:foregroundMark x1="39619" y1="25811" x2="39893" y2="28689"/>
                        <a14:foregroundMark x1="38235" y1="11275" x2="39329" y2="22762"/>
                        <a14:foregroundMark x1="40196" y1="47059" x2="40850" y2="50980"/>
                        <a14:backgroundMark x1="43464" y1="42647" x2="43137" y2="43137"/>
                        <a14:backgroundMark x1="42810" y1="39216" x2="43464" y2="20098"/>
                        <a14:backgroundMark x1="41503" y1="39216" x2="41503" y2="36275"/>
                        <a14:backgroundMark x1="41830" y1="35784" x2="40850" y2="29412"/>
                        <a14:backgroundMark x1="47059" y1="30392" x2="47712" y2="29412"/>
                        <a14:backgroundMark x1="47059" y1="29412" x2="47059" y2="24020"/>
                        <a14:backgroundMark x1="47386" y1="28431" x2="45425" y2="19118"/>
                        <a14:backgroundMark x1="47059" y1="24020" x2="46405" y2="19608"/>
                        <a14:backgroundMark x1="46732" y1="21569" x2="46078" y2="15686"/>
                        <a14:backgroundMark x1="41503" y1="27941" x2="40523" y2="27941"/>
                      </a14:backgroundRemoval>
                    </a14:imgEffect>
                  </a14:imgLayer>
                </a14:imgProps>
              </a:ext>
            </a:extLst>
          </a:blip>
          <a:srcRect l="33862" t="7954" r="32804" b="23895"/>
          <a:stretch/>
        </p:blipFill>
        <p:spPr>
          <a:xfrm>
            <a:off x="1525499" y="2421266"/>
            <a:ext cx="1982357" cy="2627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E4D774-54DD-9253-269E-A5F6FC717483}"/>
              </a:ext>
            </a:extLst>
          </p:cNvPr>
          <p:cNvSpPr txBox="1"/>
          <p:nvPr/>
        </p:nvSpPr>
        <p:spPr>
          <a:xfrm>
            <a:off x="968188" y="1512899"/>
            <a:ext cx="195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Player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캐릭터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B0F3B-FB1B-C03B-2B24-80E588D1664F}"/>
              </a:ext>
            </a:extLst>
          </p:cNvPr>
          <p:cNvSpPr txBox="1"/>
          <p:nvPr/>
        </p:nvSpPr>
        <p:spPr>
          <a:xfrm>
            <a:off x="1205059" y="5087184"/>
            <a:ext cx="245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프로그래머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C549F-A651-795A-914C-7F7583761B26}"/>
              </a:ext>
            </a:extLst>
          </p:cNvPr>
          <p:cNvSpPr txBox="1"/>
          <p:nvPr/>
        </p:nvSpPr>
        <p:spPr>
          <a:xfrm>
            <a:off x="1576328" y="5601360"/>
            <a:ext cx="168347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근거리 메인 딜러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A450A-67A9-4D05-0EB0-ACAFF9A1905A}"/>
              </a:ext>
            </a:extLst>
          </p:cNvPr>
          <p:cNvSpPr txBox="1"/>
          <p:nvPr/>
        </p:nvSpPr>
        <p:spPr>
          <a:xfrm>
            <a:off x="4440273" y="2013965"/>
            <a:ext cx="245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캐릭터 특성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6FD33-FB9C-CF47-CB95-355002FBB051}"/>
              </a:ext>
            </a:extLst>
          </p:cNvPr>
          <p:cNvSpPr txBox="1"/>
          <p:nvPr/>
        </p:nvSpPr>
        <p:spPr>
          <a:xfrm>
            <a:off x="4721986" y="2623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체력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292AD-D2BF-93ED-B8E9-738487607EA5}"/>
              </a:ext>
            </a:extLst>
          </p:cNvPr>
          <p:cNvSpPr txBox="1"/>
          <p:nvPr/>
        </p:nvSpPr>
        <p:spPr>
          <a:xfrm>
            <a:off x="4617068" y="310728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공격력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D6A808-31D3-D34C-23D5-D1C93F73C6F6}"/>
              </a:ext>
            </a:extLst>
          </p:cNvPr>
          <p:cNvSpPr txBox="1"/>
          <p:nvPr/>
        </p:nvSpPr>
        <p:spPr>
          <a:xfrm>
            <a:off x="4687503" y="4193748"/>
            <a:ext cx="70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Keys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76636-97AA-810E-8948-AAA87AF550B2}"/>
              </a:ext>
            </a:extLst>
          </p:cNvPr>
          <p:cNvSpPr txBox="1"/>
          <p:nvPr/>
        </p:nvSpPr>
        <p:spPr>
          <a:xfrm>
            <a:off x="4625342" y="35474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방어력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4117DE-C6A0-A318-BC8C-0C6150B38239}"/>
              </a:ext>
            </a:extLst>
          </p:cNvPr>
          <p:cNvSpPr txBox="1"/>
          <p:nvPr/>
        </p:nvSpPr>
        <p:spPr>
          <a:xfrm>
            <a:off x="8447903" y="285561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D7EF69-48D8-9AF6-F10B-F1400E59D4B0}"/>
              </a:ext>
            </a:extLst>
          </p:cNvPr>
          <p:cNvSpPr txBox="1"/>
          <p:nvPr/>
        </p:nvSpPr>
        <p:spPr>
          <a:xfrm>
            <a:off x="5596586" y="2552901"/>
            <a:ext cx="603050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7EE9C-C207-53D4-A7BD-272FCD513989}"/>
              </a:ext>
            </a:extLst>
          </p:cNvPr>
          <p:cNvSpPr txBox="1"/>
          <p:nvPr/>
        </p:nvSpPr>
        <p:spPr>
          <a:xfrm>
            <a:off x="5670680" y="3008532"/>
            <a:ext cx="46358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EAC4F5-9310-29EB-C327-B6BE357F1270}"/>
              </a:ext>
            </a:extLst>
          </p:cNvPr>
          <p:cNvSpPr txBox="1"/>
          <p:nvPr/>
        </p:nvSpPr>
        <p:spPr>
          <a:xfrm>
            <a:off x="5669308" y="3476621"/>
            <a:ext cx="46358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9E4EFF-CC93-8A6A-C9F0-D5055B8C8D73}"/>
              </a:ext>
            </a:extLst>
          </p:cNvPr>
          <p:cNvSpPr txBox="1"/>
          <p:nvPr/>
        </p:nvSpPr>
        <p:spPr>
          <a:xfrm>
            <a:off x="6138730" y="4666620"/>
            <a:ext cx="150874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가드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튕겨내기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C7C68-3369-4782-C003-59A092B19124}"/>
              </a:ext>
            </a:extLst>
          </p:cNvPr>
          <p:cNvSpPr txBox="1"/>
          <p:nvPr/>
        </p:nvSpPr>
        <p:spPr>
          <a:xfrm>
            <a:off x="6132897" y="5127409"/>
            <a:ext cx="176522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평타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 휘두르기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CE0FDC-F8C7-85B1-BE01-D35712748E50}"/>
              </a:ext>
            </a:extLst>
          </p:cNvPr>
          <p:cNvSpPr txBox="1"/>
          <p:nvPr/>
        </p:nvSpPr>
        <p:spPr>
          <a:xfrm>
            <a:off x="6145012" y="5596946"/>
            <a:ext cx="267252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대쉬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특정 위치 빠르게 이동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43F6C-4D68-1926-F827-5B39EC88B15A}"/>
              </a:ext>
            </a:extLst>
          </p:cNvPr>
          <p:cNvSpPr txBox="1"/>
          <p:nvPr/>
        </p:nvSpPr>
        <p:spPr>
          <a:xfrm>
            <a:off x="8382618" y="3189592"/>
            <a:ext cx="2029723" cy="1159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 딜러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 어려운 캐릭터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근거리 공격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DE553E-01C7-2C8E-A772-E9A1EB2E12EE}"/>
              </a:ext>
            </a:extLst>
          </p:cNvPr>
          <p:cNvSpPr txBox="1"/>
          <p:nvPr/>
        </p:nvSpPr>
        <p:spPr>
          <a:xfrm>
            <a:off x="4777392" y="4697353"/>
            <a:ext cx="1101584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 버튼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8E270F-ABA2-B79B-6D7C-7C70CD13EFF8}"/>
              </a:ext>
            </a:extLst>
          </p:cNvPr>
          <p:cNvSpPr txBox="1"/>
          <p:nvPr/>
        </p:nvSpPr>
        <p:spPr>
          <a:xfrm>
            <a:off x="4863955" y="5165977"/>
            <a:ext cx="928459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왼쪽 버튼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D9FA5-3C74-1292-4836-4D658B2948D8}"/>
              </a:ext>
            </a:extLst>
          </p:cNvPr>
          <p:cNvSpPr txBox="1"/>
          <p:nvPr/>
        </p:nvSpPr>
        <p:spPr>
          <a:xfrm>
            <a:off x="4950516" y="5643205"/>
            <a:ext cx="755335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스킬 키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6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69563F5-7F74-6AB1-8BC4-725C75A6229D}"/>
              </a:ext>
            </a:extLst>
          </p:cNvPr>
          <p:cNvCxnSpPr>
            <a:cxnSpLocks/>
          </p:cNvCxnSpPr>
          <p:nvPr/>
        </p:nvCxnSpPr>
        <p:spPr>
          <a:xfrm>
            <a:off x="4015281" y="2593432"/>
            <a:ext cx="0" cy="3397793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3649B26-92DC-18C1-F233-C92BC206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1938" y="2750791"/>
            <a:ext cx="2123873" cy="2085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E1BC-1FA2-A5D1-F14C-A1FCA34E3507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요소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E1849-17B2-8B5D-3E11-340C2207C8B5}"/>
              </a:ext>
            </a:extLst>
          </p:cNvPr>
          <p:cNvSpPr txBox="1"/>
          <p:nvPr/>
        </p:nvSpPr>
        <p:spPr>
          <a:xfrm>
            <a:off x="968188" y="1512899"/>
            <a:ext cx="195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Player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캐릭터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CF19E-BC6F-AF98-179A-C41313E51264}"/>
              </a:ext>
            </a:extLst>
          </p:cNvPr>
          <p:cNvSpPr txBox="1"/>
          <p:nvPr/>
        </p:nvSpPr>
        <p:spPr>
          <a:xfrm>
            <a:off x="1097693" y="4920919"/>
            <a:ext cx="245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화학자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2788A-3AC5-6184-E4EC-7F1BF52B2789}"/>
              </a:ext>
            </a:extLst>
          </p:cNvPr>
          <p:cNvSpPr txBox="1"/>
          <p:nvPr/>
        </p:nvSpPr>
        <p:spPr>
          <a:xfrm>
            <a:off x="1468745" y="5449735"/>
            <a:ext cx="171072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힐러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원거리 딜러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6D856F-A98D-949E-DA39-37B0A80EEFF9}"/>
              </a:ext>
            </a:extLst>
          </p:cNvPr>
          <p:cNvSpPr/>
          <p:nvPr/>
        </p:nvSpPr>
        <p:spPr>
          <a:xfrm>
            <a:off x="4561404" y="2636054"/>
            <a:ext cx="977361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18C220-C369-0FE6-CB45-C5F4EDBD8D90}"/>
              </a:ext>
            </a:extLst>
          </p:cNvPr>
          <p:cNvSpPr/>
          <p:nvPr/>
        </p:nvSpPr>
        <p:spPr>
          <a:xfrm>
            <a:off x="4561469" y="3566045"/>
            <a:ext cx="976057" cy="33745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1056EB-BED4-7A74-C4C0-043DFAE9E0CA}"/>
              </a:ext>
            </a:extLst>
          </p:cNvPr>
          <p:cNvSpPr/>
          <p:nvPr/>
        </p:nvSpPr>
        <p:spPr>
          <a:xfrm>
            <a:off x="4560100" y="3098076"/>
            <a:ext cx="970104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A1AC20-84C5-61C0-852F-0361F74EA346}"/>
              </a:ext>
            </a:extLst>
          </p:cNvPr>
          <p:cNvSpPr/>
          <p:nvPr/>
        </p:nvSpPr>
        <p:spPr>
          <a:xfrm>
            <a:off x="8383990" y="2864236"/>
            <a:ext cx="762483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32FD89-9BFF-703A-BE8D-9A2547C7F3CC}"/>
              </a:ext>
            </a:extLst>
          </p:cNvPr>
          <p:cNvSpPr/>
          <p:nvPr/>
        </p:nvSpPr>
        <p:spPr>
          <a:xfrm>
            <a:off x="4563615" y="4193748"/>
            <a:ext cx="980196" cy="38825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F47E5E-DE6F-0BCB-09DA-F4C7D50D554D}"/>
              </a:ext>
            </a:extLst>
          </p:cNvPr>
          <p:cNvSpPr/>
          <p:nvPr/>
        </p:nvSpPr>
        <p:spPr>
          <a:xfrm>
            <a:off x="4563616" y="4739791"/>
            <a:ext cx="1552548" cy="32702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2978A0-3BD1-4639-B50D-E992D3CE5F3D}"/>
              </a:ext>
            </a:extLst>
          </p:cNvPr>
          <p:cNvSpPr/>
          <p:nvPr/>
        </p:nvSpPr>
        <p:spPr>
          <a:xfrm>
            <a:off x="4557662" y="5192229"/>
            <a:ext cx="1552548" cy="32702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B55405-A3C0-59A8-ABCA-17D8A83A5671}"/>
              </a:ext>
            </a:extLst>
          </p:cNvPr>
          <p:cNvSpPr/>
          <p:nvPr/>
        </p:nvSpPr>
        <p:spPr>
          <a:xfrm>
            <a:off x="4557661" y="5674431"/>
            <a:ext cx="1552548" cy="32702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F80FE-124A-342D-059D-A87349EBD4D1}"/>
              </a:ext>
            </a:extLst>
          </p:cNvPr>
          <p:cNvSpPr txBox="1"/>
          <p:nvPr/>
        </p:nvSpPr>
        <p:spPr>
          <a:xfrm>
            <a:off x="4440273" y="2013965"/>
            <a:ext cx="245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캐릭터 특성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8D21AC-2665-AB69-BA3A-F6FBBD5ADC55}"/>
              </a:ext>
            </a:extLst>
          </p:cNvPr>
          <p:cNvSpPr txBox="1"/>
          <p:nvPr/>
        </p:nvSpPr>
        <p:spPr>
          <a:xfrm>
            <a:off x="4721986" y="2623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체력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9FA189-3210-694C-CBE8-2B5A2D554014}"/>
              </a:ext>
            </a:extLst>
          </p:cNvPr>
          <p:cNvSpPr txBox="1"/>
          <p:nvPr/>
        </p:nvSpPr>
        <p:spPr>
          <a:xfrm>
            <a:off x="4617068" y="310728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공격력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17ED79-18D9-B829-75B2-301A9308A29E}"/>
              </a:ext>
            </a:extLst>
          </p:cNvPr>
          <p:cNvSpPr txBox="1"/>
          <p:nvPr/>
        </p:nvSpPr>
        <p:spPr>
          <a:xfrm>
            <a:off x="4687503" y="4193748"/>
            <a:ext cx="70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Keys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287641-780E-D170-44FE-F2F7A6919265}"/>
              </a:ext>
            </a:extLst>
          </p:cNvPr>
          <p:cNvSpPr txBox="1"/>
          <p:nvPr/>
        </p:nvSpPr>
        <p:spPr>
          <a:xfrm>
            <a:off x="4625342" y="35474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방어력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78BD05-A791-E447-A435-6DE03137C137}"/>
              </a:ext>
            </a:extLst>
          </p:cNvPr>
          <p:cNvSpPr txBox="1"/>
          <p:nvPr/>
        </p:nvSpPr>
        <p:spPr>
          <a:xfrm>
            <a:off x="8447903" y="285561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C9B58E-8E8B-D602-86C0-0265FA3B89A8}"/>
              </a:ext>
            </a:extLst>
          </p:cNvPr>
          <p:cNvSpPr txBox="1"/>
          <p:nvPr/>
        </p:nvSpPr>
        <p:spPr>
          <a:xfrm>
            <a:off x="5596586" y="2552901"/>
            <a:ext cx="603050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F8B53E-6F91-E6FC-EA12-80CC3F255EAE}"/>
              </a:ext>
            </a:extLst>
          </p:cNvPr>
          <p:cNvSpPr txBox="1"/>
          <p:nvPr/>
        </p:nvSpPr>
        <p:spPr>
          <a:xfrm>
            <a:off x="5670680" y="3008532"/>
            <a:ext cx="46358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EC56F5-2F60-0F9A-49A8-A2AA5CC49D81}"/>
              </a:ext>
            </a:extLst>
          </p:cNvPr>
          <p:cNvSpPr txBox="1"/>
          <p:nvPr/>
        </p:nvSpPr>
        <p:spPr>
          <a:xfrm>
            <a:off x="5669308" y="3476621"/>
            <a:ext cx="46358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34F80-81FE-487C-5178-48E25B1C46C4}"/>
              </a:ext>
            </a:extLst>
          </p:cNvPr>
          <p:cNvSpPr txBox="1"/>
          <p:nvPr/>
        </p:nvSpPr>
        <p:spPr>
          <a:xfrm>
            <a:off x="6189867" y="4666620"/>
            <a:ext cx="140647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ZOOM +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조준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7899D-47E2-69D2-19FF-E6059BA917BF}"/>
              </a:ext>
            </a:extLst>
          </p:cNvPr>
          <p:cNvSpPr txBox="1"/>
          <p:nvPr/>
        </p:nvSpPr>
        <p:spPr>
          <a:xfrm>
            <a:off x="6181681" y="5123075"/>
            <a:ext cx="103265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물약 투척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646C5-D436-C24C-B60B-BB5516BDF03F}"/>
              </a:ext>
            </a:extLst>
          </p:cNvPr>
          <p:cNvSpPr txBox="1"/>
          <p:nvPr/>
        </p:nvSpPr>
        <p:spPr>
          <a:xfrm>
            <a:off x="6168666" y="5622686"/>
            <a:ext cx="14863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종류 변경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0E6763-89D5-23A8-AEBB-28BC8AF798CE}"/>
              </a:ext>
            </a:extLst>
          </p:cNvPr>
          <p:cNvSpPr txBox="1"/>
          <p:nvPr/>
        </p:nvSpPr>
        <p:spPr>
          <a:xfrm>
            <a:off x="8382618" y="3189592"/>
            <a:ext cx="2226892" cy="1159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물약은 포물선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난이도가 있는 캐릭터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원거리 공격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BECB2A-833A-B9AE-B793-72E1229B20F5}"/>
              </a:ext>
            </a:extLst>
          </p:cNvPr>
          <p:cNvSpPr txBox="1"/>
          <p:nvPr/>
        </p:nvSpPr>
        <p:spPr>
          <a:xfrm>
            <a:off x="4777392" y="4697353"/>
            <a:ext cx="1101584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 버튼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968DB5-8D9B-0881-B322-2DD027B05810}"/>
              </a:ext>
            </a:extLst>
          </p:cNvPr>
          <p:cNvSpPr txBox="1"/>
          <p:nvPr/>
        </p:nvSpPr>
        <p:spPr>
          <a:xfrm>
            <a:off x="4863955" y="5165977"/>
            <a:ext cx="928459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왼쪽 버튼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212B6-F637-F5E8-80F8-E095A7E75D17}"/>
              </a:ext>
            </a:extLst>
          </p:cNvPr>
          <p:cNvSpPr txBox="1"/>
          <p:nvPr/>
        </p:nvSpPr>
        <p:spPr>
          <a:xfrm>
            <a:off x="4950516" y="5643205"/>
            <a:ext cx="755335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스킬 키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AC0C7-0809-4983-1488-31988DEE7528}"/>
              </a:ext>
            </a:extLst>
          </p:cNvPr>
          <p:cNvSpPr txBox="1"/>
          <p:nvPr/>
        </p:nvSpPr>
        <p:spPr>
          <a:xfrm>
            <a:off x="3344686" y="496600"/>
            <a:ext cx="5502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55CFD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CONTENTS</a:t>
            </a:r>
            <a:endParaRPr lang="ko-KR" altLang="en-US" sz="6000" dirty="0">
              <a:solidFill>
                <a:srgbClr val="55CFD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1145E1-B51D-9121-BCCA-8FFA2ABE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02" b="93162" l="10000" r="90000">
                        <a14:foregroundMark x1="48182" y1="22222" x2="38182" y2="61966"/>
                        <a14:foregroundMark x1="61818" y1="21795" x2="52273" y2="68376"/>
                        <a14:foregroundMark x1="67273" y1="29915" x2="56818" y2="74786"/>
                        <a14:foregroundMark x1="78636" y1="53419" x2="23636" y2="79060"/>
                        <a14:foregroundMark x1="23636" y1="79060" x2="23636" y2="79060"/>
                        <a14:foregroundMark x1="35909" y1="55983" x2="15909" y2="78205"/>
                        <a14:foregroundMark x1="40455" y1="77778" x2="38182" y2="88034"/>
                        <a14:foregroundMark x1="33182" y1="91880" x2="39545" y2="92735"/>
                        <a14:foregroundMark x1="55000" y1="93162" x2="64545" y2="735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9964" y="4027759"/>
            <a:ext cx="2095792" cy="2229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996DFC-0841-4E46-DEDE-AE1ECFA1D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90" b="93897" l="6393" r="89498">
                        <a14:foregroundMark x1="13242" y1="21596" x2="12329" y2="21127"/>
                        <a14:foregroundMark x1="14155" y1="26291" x2="15525" y2="23944"/>
                        <a14:foregroundMark x1="16438" y1="25822" x2="19635" y2="23474"/>
                        <a14:foregroundMark x1="16895" y1="12676" x2="21005" y2="18779"/>
                        <a14:foregroundMark x1="18721" y1="11737" x2="9132" y2="22535"/>
                        <a14:foregroundMark x1="9132" y1="20188" x2="13699" y2="13146"/>
                        <a14:foregroundMark x1="14155" y1="11737" x2="6393" y2="21127"/>
                        <a14:foregroundMark x1="16895" y1="29108" x2="32420" y2="49296"/>
                        <a14:foregroundMark x1="22831" y1="39437" x2="50228" y2="46479"/>
                        <a14:foregroundMark x1="20091" y1="39437" x2="21918" y2="48826"/>
                        <a14:foregroundMark x1="36530" y1="50235" x2="39269" y2="16901"/>
                        <a14:foregroundMark x1="39269" y1="16901" x2="39726" y2="15493"/>
                        <a14:foregroundMark x1="33790" y1="19249" x2="55251" y2="28638"/>
                        <a14:foregroundMark x1="55251" y1="28638" x2="54795" y2="56338"/>
                        <a14:foregroundMark x1="32877" y1="20657" x2="47489" y2="16432"/>
                        <a14:foregroundMark x1="39726" y1="16901" x2="59361" y2="32394"/>
                        <a14:foregroundMark x1="59361" y1="32394" x2="59361" y2="32394"/>
                        <a14:foregroundMark x1="52055" y1="20657" x2="52055" y2="20657"/>
                        <a14:foregroundMark x1="46119" y1="14085" x2="61187" y2="27700"/>
                        <a14:foregroundMark x1="59361" y1="30986" x2="61187" y2="68075"/>
                        <a14:foregroundMark x1="35160" y1="52113" x2="39269" y2="81221"/>
                        <a14:foregroundMark x1="39269" y1="81221" x2="44292" y2="90610"/>
                        <a14:foregroundMark x1="45662" y1="87324" x2="33790" y2="58685"/>
                        <a14:foregroundMark x1="33790" y1="58685" x2="34703" y2="45070"/>
                        <a14:foregroundMark x1="37443" y1="91549" x2="42922" y2="91549"/>
                        <a14:foregroundMark x1="38813" y1="93427" x2="44749" y2="93897"/>
                        <a14:foregroundMark x1="45205" y1="86854" x2="52968" y2="39906"/>
                        <a14:foregroundMark x1="52968" y1="39906" x2="72146" y2="80751"/>
                        <a14:foregroundMark x1="72146" y1="80751" x2="67580" y2="84507"/>
                        <a14:foregroundMark x1="65753" y1="90141" x2="62557" y2="56338"/>
                        <a14:foregroundMark x1="84475" y1="81221" x2="70776" y2="61972"/>
                        <a14:foregroundMark x1="70776" y1="61972" x2="63014" y2="39437"/>
                        <a14:foregroundMark x1="78082" y1="36620" x2="52968" y2="4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706364" y="4247230"/>
            <a:ext cx="2086266" cy="20291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9A9D6D-A589-B72C-CAD6-26EB414FA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90" b="94366" l="4103" r="89744">
                        <a14:foregroundMark x1="14872" y1="29108" x2="9064" y2="32146"/>
                        <a14:foregroundMark x1="13504" y1="36067" x2="23590" y2="57746"/>
                        <a14:foregroundMark x1="27179" y1="53991" x2="41026" y2="20188"/>
                        <a14:foregroundMark x1="41026" y1="20188" x2="41026" y2="19249"/>
                        <a14:foregroundMark x1="34359" y1="47887" x2="36410" y2="77465"/>
                        <a14:foregroundMark x1="36410" y1="77465" x2="37949" y2="80282"/>
                        <a14:foregroundMark x1="36923" y1="94366" x2="52308" y2="78404"/>
                        <a14:foregroundMark x1="58974" y1="86854" x2="66154" y2="34742"/>
                        <a14:foregroundMark x1="66154" y1="34742" x2="62564" y2="30516"/>
                        <a14:foregroundMark x1="57436" y1="52113" x2="66154" y2="86854"/>
                        <a14:foregroundMark x1="68718" y1="90610" x2="77949" y2="76056"/>
                        <a14:foregroundMark x1="88205" y1="79812" x2="60513" y2="64319"/>
                        <a14:foregroundMark x1="45641" y1="44131" x2="53333" y2="43662"/>
                        <a14:foregroundMark x1="52308" y1="38967" x2="57436" y2="53991"/>
                        <a14:foregroundMark x1="42564" y1="14085" x2="37949" y2="21596"/>
                        <a14:backgroundMark x1="6154" y1="36620" x2="0" y2="30047"/>
                        <a14:backgroundMark x1="4615" y1="33333" x2="6154" y2="38028"/>
                        <a14:backgroundMark x1="7692" y1="38028" x2="3077" y2="347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7243" y="4247230"/>
            <a:ext cx="1857634" cy="202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B885C-38EE-1E0C-891C-2B71ECB44F9E}"/>
              </a:ext>
            </a:extLst>
          </p:cNvPr>
          <p:cNvSpPr txBox="1"/>
          <p:nvPr/>
        </p:nvSpPr>
        <p:spPr>
          <a:xfrm>
            <a:off x="2525628" y="2278674"/>
            <a:ext cx="1784463" cy="1528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게임소개 </a:t>
            </a: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&amp;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장르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주요 이용자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흐름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 범위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037F1-7539-FAAF-33FB-DEAEC69885F2}"/>
              </a:ext>
            </a:extLst>
          </p:cNvPr>
          <p:cNvSpPr txBox="1"/>
          <p:nvPr/>
        </p:nvSpPr>
        <p:spPr>
          <a:xfrm>
            <a:off x="2259529" y="1696288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55CFD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F8048-EBD6-7C91-4908-C2C9E7AAEE11}"/>
              </a:ext>
            </a:extLst>
          </p:cNvPr>
          <p:cNvSpPr txBox="1"/>
          <p:nvPr/>
        </p:nvSpPr>
        <p:spPr>
          <a:xfrm>
            <a:off x="5289925" y="2278674"/>
            <a:ext cx="1380506" cy="1528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플레이 컨셉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그래픽 컨셉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사운드 컨셉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UI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컨셉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2B637-1E46-3E06-19DF-648C4A0DF96B}"/>
              </a:ext>
            </a:extLst>
          </p:cNvPr>
          <p:cNvSpPr txBox="1"/>
          <p:nvPr/>
        </p:nvSpPr>
        <p:spPr>
          <a:xfrm>
            <a:off x="5040261" y="1696288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55CFD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컨셉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9F2BF-097A-CF7A-BC9C-E1E121251FAF}"/>
              </a:ext>
            </a:extLst>
          </p:cNvPr>
          <p:cNvSpPr txBox="1"/>
          <p:nvPr/>
        </p:nvSpPr>
        <p:spPr>
          <a:xfrm>
            <a:off x="7706659" y="1696288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55CFD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요소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3C57B-964F-DAD3-411E-4708A260E00D}"/>
              </a:ext>
            </a:extLst>
          </p:cNvPr>
          <p:cNvSpPr txBox="1"/>
          <p:nvPr/>
        </p:nvSpPr>
        <p:spPr>
          <a:xfrm>
            <a:off x="7994711" y="2278674"/>
            <a:ext cx="1380506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마을 특징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캐릭터 특징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던전 특징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몬스터 특징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 구현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733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2FFD9-4A6C-0D15-D897-71867E144F31}"/>
              </a:ext>
            </a:extLst>
          </p:cNvPr>
          <p:cNvSpPr txBox="1"/>
          <p:nvPr/>
        </p:nvSpPr>
        <p:spPr>
          <a:xfrm>
            <a:off x="2901357" y="513959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원숭이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4BE0D-B1DF-06A0-7D51-F92D43CBDE20}"/>
              </a:ext>
            </a:extLst>
          </p:cNvPr>
          <p:cNvSpPr txBox="1"/>
          <p:nvPr/>
        </p:nvSpPr>
        <p:spPr>
          <a:xfrm>
            <a:off x="5413761" y="4954924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용암</a:t>
            </a:r>
            <a:b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괴생물체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D4C58-1DB5-957F-111E-B74C4B58407C}"/>
              </a:ext>
            </a:extLst>
          </p:cNvPr>
          <p:cNvSpPr txBox="1"/>
          <p:nvPr/>
        </p:nvSpPr>
        <p:spPr>
          <a:xfrm>
            <a:off x="8002655" y="5139591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외계 생명체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D54F7BB-1316-816A-0704-D82D7BA7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306" l="7985" r="89734">
                        <a14:foregroundMark x1="33080" y1="11111" x2="34601" y2="0"/>
                        <a14:foregroundMark x1="41065" y1="13131" x2="57795" y2="19529"/>
                        <a14:foregroundMark x1="64639" y1="22896" x2="60076" y2="673"/>
                        <a14:foregroundMark x1="71483" y1="19865" x2="68441" y2="10774"/>
                        <a14:foregroundMark x1="19772" y1="22559" x2="18631" y2="1684"/>
                        <a14:foregroundMark x1="8745" y1="59259" x2="9125" y2="47811"/>
                        <a14:foregroundMark x1="22814" y1="92256" x2="38023" y2="92256"/>
                        <a14:foregroundMark x1="59316" y1="95286" x2="73764" y2="973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9613" y="2419350"/>
            <a:ext cx="2032771" cy="229556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20900F1-0C6D-7DAB-8DD2-E81326F37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49" b="94498" l="9766" r="89844">
                        <a14:foregroundMark x1="44531" y1="8414" x2="48047" y2="6472"/>
                        <a14:foregroundMark x1="32031" y1="90615" x2="28906" y2="94498"/>
                        <a14:foregroundMark x1="77344" y1="94498" x2="79688" y2="9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0635" y="2334498"/>
            <a:ext cx="2170967" cy="26204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DFAD771-B938-8BEC-5887-63B994334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4" b="98319" l="8564" r="99724">
                        <a14:foregroundMark x1="61326" y1="10588" x2="64641" y2="5042"/>
                        <a14:foregroundMark x1="18508" y1="91597" x2="31215" y2="91933"/>
                        <a14:foregroundMark x1="9669" y1="89076" x2="8564" y2="89412"/>
                        <a14:foregroundMark x1="64641" y1="98487" x2="74033" y2="96303"/>
                        <a14:foregroundMark x1="88950" y1="94454" x2="99724" y2="89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897" y="1820964"/>
            <a:ext cx="1906712" cy="31339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4A3D3E-4740-EE25-2B3C-A812B24A1860}"/>
              </a:ext>
            </a:extLst>
          </p:cNvPr>
          <p:cNvSpPr/>
          <p:nvPr/>
        </p:nvSpPr>
        <p:spPr>
          <a:xfrm>
            <a:off x="9905998" y="257058"/>
            <a:ext cx="2032701" cy="397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94C85-7951-9FC0-8181-4A42AA52024A}"/>
              </a:ext>
            </a:extLst>
          </p:cNvPr>
          <p:cNvSpPr txBox="1"/>
          <p:nvPr/>
        </p:nvSpPr>
        <p:spPr>
          <a:xfrm>
            <a:off x="10368350" y="274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추가구현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9AC328-120B-7768-8ED2-2C0B172FDDAD}"/>
              </a:ext>
            </a:extLst>
          </p:cNvPr>
          <p:cNvSpPr/>
          <p:nvPr/>
        </p:nvSpPr>
        <p:spPr>
          <a:xfrm>
            <a:off x="4782393" y="1780118"/>
            <a:ext cx="5585957" cy="42531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AEE14-4F10-2DDE-4B3D-AF94A2142567}"/>
              </a:ext>
            </a:extLst>
          </p:cNvPr>
          <p:cNvSpPr txBox="1"/>
          <p:nvPr/>
        </p:nvSpPr>
        <p:spPr>
          <a:xfrm>
            <a:off x="968188" y="1512899"/>
            <a:ext cx="139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Monster</a:t>
            </a:r>
            <a:endParaRPr lang="ko-KR" altLang="en-US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2FFD9-4A6C-0D15-D897-71867E144F31}"/>
              </a:ext>
            </a:extLst>
          </p:cNvPr>
          <p:cNvSpPr txBox="1"/>
          <p:nvPr/>
        </p:nvSpPr>
        <p:spPr>
          <a:xfrm>
            <a:off x="1650385" y="533009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원숭이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20900F1-0C6D-7DAB-8DD2-E81326F3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49" b="94498" l="9766" r="89844">
                        <a14:foregroundMark x1="44531" y1="8414" x2="48047" y2="6472"/>
                        <a14:foregroundMark x1="32031" y1="90615" x2="28906" y2="94498"/>
                        <a14:foregroundMark x1="77344" y1="94498" x2="79688" y2="9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9663" y="2524998"/>
            <a:ext cx="2170967" cy="2620426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85344123-189D-673D-164F-BED9D232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45" y="1118494"/>
            <a:ext cx="4283895" cy="50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2635CB-C8EB-24E6-3EC7-D5A2A1F96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6667" l="0" r="97933">
                        <a14:foregroundMark x1="23692" y1="11979" x2="28424" y2="2500"/>
                        <a14:foregroundMark x1="22739" y1="13889" x2="23077" y2="13211"/>
                        <a14:foregroundMark x1="17054" y1="25278" x2="20465" y2="18444"/>
                        <a14:foregroundMark x1="28424" y1="2500" x2="44186" y2="7222"/>
                        <a14:foregroundMark x1="44186" y1="7222" x2="49612" y2="12500"/>
                        <a14:foregroundMark x1="35401" y1="6389" x2="25323" y2="2778"/>
                        <a14:foregroundMark x1="38501" y1="4167" x2="25840" y2="5833"/>
                        <a14:foregroundMark x1="11370" y1="55833" x2="4651" y2="76944"/>
                        <a14:foregroundMark x1="4651" y1="76944" x2="6460" y2="90000"/>
                        <a14:foregroundMark x1="3101" y1="94722" x2="2842" y2="91389"/>
                        <a14:foregroundMark x1="4134" y1="75000" x2="258" y2="60556"/>
                        <a14:foregroundMark x1="258" y1="60556" x2="258" y2="58333"/>
                        <a14:foregroundMark x1="38760" y1="96667" x2="40827" y2="91111"/>
                        <a14:foregroundMark x1="69624" y1="62705" x2="71059" y2="52500"/>
                        <a14:foregroundMark x1="68965" y1="67394" x2="69415" y2="64194"/>
                        <a14:foregroundMark x1="67700" y1="76389" x2="68906" y2="67817"/>
                        <a14:foregroundMark x1="71059" y1="52500" x2="82429" y2="65833"/>
                        <a14:foregroundMark x1="82429" y1="65833" x2="79070" y2="71111"/>
                        <a14:foregroundMark x1="97933" y1="76944" x2="91990" y2="63333"/>
                        <a14:backgroundMark x1="21705" y1="16944" x2="23514" y2="14167"/>
                        <a14:backgroundMark x1="22481" y1="13889" x2="22481" y2="17222"/>
                        <a14:backgroundMark x1="22739" y1="15000" x2="22481" y2="18611"/>
                        <a14:backgroundMark x1="21964" y1="18611" x2="23773" y2="13611"/>
                        <a14:backgroundMark x1="23773" y1="13333" x2="23256" y2="13333"/>
                        <a14:backgroundMark x1="23514" y1="13889" x2="22997" y2="13056"/>
                        <a14:backgroundMark x1="66667" y1="63333" x2="66925" y2="64722"/>
                        <a14:backgroundMark x1="69509" y1="68889" x2="68992" y2="68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1543" y="5047432"/>
            <a:ext cx="1231550" cy="1145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81E08-02AB-8BAD-7688-40AD80BADE22}"/>
              </a:ext>
            </a:extLst>
          </p:cNvPr>
          <p:cNvSpPr txBox="1"/>
          <p:nvPr/>
        </p:nvSpPr>
        <p:spPr>
          <a:xfrm>
            <a:off x="968188" y="1512899"/>
            <a:ext cx="139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Monster</a:t>
            </a:r>
            <a:endParaRPr lang="ko-KR" altLang="en-US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A5BA46-6EBA-CB2A-F5F7-BEF3DB1E22D1}"/>
              </a:ext>
            </a:extLst>
          </p:cNvPr>
          <p:cNvSpPr/>
          <p:nvPr/>
        </p:nvSpPr>
        <p:spPr>
          <a:xfrm>
            <a:off x="3516144" y="2430318"/>
            <a:ext cx="977361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81646-410C-5F79-5B6A-C9FDB3459C1E}"/>
              </a:ext>
            </a:extLst>
          </p:cNvPr>
          <p:cNvSpPr txBox="1"/>
          <p:nvPr/>
        </p:nvSpPr>
        <p:spPr>
          <a:xfrm>
            <a:off x="3676726" y="241780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7B94F-11BE-06C7-51F4-72921BAA7BF3}"/>
              </a:ext>
            </a:extLst>
          </p:cNvPr>
          <p:cNvSpPr/>
          <p:nvPr/>
        </p:nvSpPr>
        <p:spPr>
          <a:xfrm>
            <a:off x="3496908" y="3630772"/>
            <a:ext cx="977361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FA3FB-6BA8-6B19-2CA7-17F7914EF75F}"/>
              </a:ext>
            </a:extLst>
          </p:cNvPr>
          <p:cNvSpPr txBox="1"/>
          <p:nvPr/>
        </p:nvSpPr>
        <p:spPr>
          <a:xfrm>
            <a:off x="3657490" y="361825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390C1A-C7C9-860D-8526-EE100AB3A1CA}"/>
              </a:ext>
            </a:extLst>
          </p:cNvPr>
          <p:cNvSpPr/>
          <p:nvPr/>
        </p:nvSpPr>
        <p:spPr>
          <a:xfrm>
            <a:off x="3487026" y="5069872"/>
            <a:ext cx="977361" cy="3302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rgbClr val="FF8E32">
                    <a:alpha val="0"/>
                  </a:srgbClr>
                </a:solidFill>
              </a:ln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2CAAA-ADB4-AF7A-DAAF-5C9CFF498567}"/>
              </a:ext>
            </a:extLst>
          </p:cNvPr>
          <p:cNvSpPr txBox="1"/>
          <p:nvPr/>
        </p:nvSpPr>
        <p:spPr>
          <a:xfrm>
            <a:off x="3647608" y="505735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잡몹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5BC8C-F64E-9E40-E490-73AA9DB8E9E4}"/>
              </a:ext>
            </a:extLst>
          </p:cNvPr>
          <p:cNvSpPr txBox="1"/>
          <p:nvPr/>
        </p:nvSpPr>
        <p:spPr>
          <a:xfrm>
            <a:off x="3545164" y="2795437"/>
            <a:ext cx="311495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살짝 어두운 배경의 숲 </a:t>
            </a: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해안가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EBDC9-2D81-BE69-EE79-622756CD4F21}"/>
              </a:ext>
            </a:extLst>
          </p:cNvPr>
          <p:cNvSpPr txBox="1"/>
          <p:nvPr/>
        </p:nvSpPr>
        <p:spPr>
          <a:xfrm>
            <a:off x="3516144" y="4014172"/>
            <a:ext cx="2286203" cy="789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나무 타고 다니기 가능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돌이나 나무 던져 공격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97CAB-8FEE-507D-C79A-0123E8F6C548}"/>
              </a:ext>
            </a:extLst>
          </p:cNvPr>
          <p:cNvSpPr txBox="1"/>
          <p:nvPr/>
        </p:nvSpPr>
        <p:spPr>
          <a:xfrm>
            <a:off x="3516144" y="5424070"/>
            <a:ext cx="143821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원숭이 떼 등</a:t>
            </a:r>
            <a:endParaRPr lang="en-US" altLang="ko-KR" sz="16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2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48489-C9B1-2A08-1684-E30DE568C898}"/>
              </a:ext>
            </a:extLst>
          </p:cNvPr>
          <p:cNvSpPr txBox="1"/>
          <p:nvPr/>
        </p:nvSpPr>
        <p:spPr>
          <a:xfrm>
            <a:off x="7112246" y="2616791"/>
            <a:ext cx="4252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TINO World</a:t>
            </a:r>
            <a:r>
              <a:rPr lang="ko-KR" altLang="en-US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window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게임으로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어느 날 이상한 세계에 떨어진 주인공이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원래의 세계로 돌아가기 위해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탐험하며 펼쳐지는 </a:t>
            </a: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현실감 있는 전투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협동 플레이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위주의 게임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장르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액션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RPG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415C7B05-007E-B25A-E3BA-6546FA3DA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63" y="2083098"/>
            <a:ext cx="41052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C681569F-6733-3E4D-DFE5-0E311D6E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70" y="3890403"/>
            <a:ext cx="38862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DD18C-848E-0999-9D1C-14A20BE7FA4F}"/>
              </a:ext>
            </a:extLst>
          </p:cNvPr>
          <p:cNvSpPr txBox="1"/>
          <p:nvPr/>
        </p:nvSpPr>
        <p:spPr>
          <a:xfrm>
            <a:off x="968188" y="1512899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소개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&amp;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19528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게임개요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EF1388B3-3EB7-2788-D4B1-A4AB7EA4605F}"/>
              </a:ext>
            </a:extLst>
          </p:cNvPr>
          <p:cNvSpPr/>
          <p:nvPr/>
        </p:nvSpPr>
        <p:spPr>
          <a:xfrm>
            <a:off x="4565478" y="1414530"/>
            <a:ext cx="3061043" cy="2894395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48489-C9B1-2A08-1684-E30DE568C898}"/>
              </a:ext>
            </a:extLst>
          </p:cNvPr>
          <p:cNvSpPr txBox="1"/>
          <p:nvPr/>
        </p:nvSpPr>
        <p:spPr>
          <a:xfrm>
            <a:off x="5162090" y="263089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액션 </a:t>
            </a:r>
            <a:r>
              <a:rPr lang="en-US" altLang="ko-KR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RPG </a:t>
            </a: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층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A56A78A-3AE8-3CAC-617F-C54881BEE65C}"/>
              </a:ext>
            </a:extLst>
          </p:cNvPr>
          <p:cNvSpPr/>
          <p:nvPr/>
        </p:nvSpPr>
        <p:spPr>
          <a:xfrm>
            <a:off x="2925096" y="2931942"/>
            <a:ext cx="3061043" cy="2894395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69985-EF6E-3D8B-DF72-0FA6F882525D}"/>
              </a:ext>
            </a:extLst>
          </p:cNvPr>
          <p:cNvSpPr txBox="1"/>
          <p:nvPr/>
        </p:nvSpPr>
        <p:spPr>
          <a:xfrm>
            <a:off x="3564988" y="3917474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한국공학대학교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재학생 및 직원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예비 신입생층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A2782308-F1E8-7E70-BA51-66086706F86E}"/>
              </a:ext>
            </a:extLst>
          </p:cNvPr>
          <p:cNvSpPr/>
          <p:nvPr/>
        </p:nvSpPr>
        <p:spPr>
          <a:xfrm>
            <a:off x="6205860" y="2965018"/>
            <a:ext cx="3061043" cy="2894395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EC4BA-20C4-F203-2A6E-8E4CE3F629CD}"/>
              </a:ext>
            </a:extLst>
          </p:cNvPr>
          <p:cNvSpPr txBox="1"/>
          <p:nvPr/>
        </p:nvSpPr>
        <p:spPr>
          <a:xfrm>
            <a:off x="6802471" y="4055973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모험과 팀 게임에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관심이 많은 층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86151-F464-E224-6D04-5A887AEEFEA1}"/>
              </a:ext>
            </a:extLst>
          </p:cNvPr>
          <p:cNvSpPr txBox="1"/>
          <p:nvPr/>
        </p:nvSpPr>
        <p:spPr>
          <a:xfrm>
            <a:off x="968188" y="1512899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주요 이용자</a:t>
            </a:r>
          </a:p>
        </p:txBody>
      </p:sp>
    </p:spTree>
    <p:extLst>
      <p:ext uri="{BB962C8B-B14F-4D97-AF65-F5344CB8AC3E}">
        <p14:creationId xmlns:p14="http://schemas.microsoft.com/office/powerpoint/2010/main" val="2268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게임개요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89A47AB-3267-8E3F-7FAA-EEB0E84C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98807"/>
              </p:ext>
            </p:extLst>
          </p:nvPr>
        </p:nvGraphicFramePr>
        <p:xfrm>
          <a:off x="1099663" y="2207261"/>
          <a:ext cx="10262160" cy="401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165">
                  <a:extLst>
                    <a:ext uri="{9D8B030D-6E8A-4147-A177-3AD203B41FA5}">
                      <a16:colId xmlns:a16="http://schemas.microsoft.com/office/drawing/2014/main" val="6579081"/>
                    </a:ext>
                  </a:extLst>
                </a:gridCol>
                <a:gridCol w="7600995">
                  <a:extLst>
                    <a:ext uri="{9D8B030D-6E8A-4147-A177-3AD203B41FA5}">
                      <a16:colId xmlns:a16="http://schemas.microsoft.com/office/drawing/2014/main" val="2657213843"/>
                    </a:ext>
                  </a:extLst>
                </a:gridCol>
              </a:tblGrid>
              <a:tr h="1003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Needs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한국공학대학교가 밀고 있는 마스코트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학교의 홍보를 기대하는 입장에서 수요가 있을 것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협동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RPG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게임으로 혼자 하는 플레이보다 단순 성취가 아닌 여러 재미를 느낄 것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351258"/>
                  </a:ext>
                </a:extLst>
              </a:tr>
              <a:tr h="1003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Approach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TUK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마스코트를 주인공으로 설정해 한국공학대 학생들에게 친근하게 다가갈 수 있음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귀여운 공룡 캐릭터로 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고등학생들에게도 쉽게 접근 가능함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5275"/>
                  </a:ext>
                </a:extLst>
              </a:tr>
              <a:tr h="1003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Benefit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한국공학대학교 홍보효과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1007"/>
                  </a:ext>
                </a:extLst>
              </a:tr>
              <a:tr h="1003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Competition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메시 절단을 응용한 부위 파괴를 구현하여 전략적인 있는 게임 플레이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타이밍을 맞추어 반격하는 시스템을 넣어서 성취감과 경쟁력 있는 게임 플레이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955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2DA639-138A-AD7C-634E-98834AE9B656}"/>
              </a:ext>
            </a:extLst>
          </p:cNvPr>
          <p:cNvSpPr txBox="1"/>
          <p:nvPr/>
        </p:nvSpPr>
        <p:spPr>
          <a:xfrm>
            <a:off x="968188" y="1512899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NABC</a:t>
            </a:r>
            <a:endParaRPr lang="ko-KR" altLang="en-US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02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DB6E9-ED8E-8324-6939-7FD263FE6BF3}"/>
              </a:ext>
            </a:extLst>
          </p:cNvPr>
          <p:cNvSpPr txBox="1"/>
          <p:nvPr/>
        </p:nvSpPr>
        <p:spPr>
          <a:xfrm>
            <a:off x="2455835" y="2244856"/>
            <a:ext cx="1122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Login</a:t>
            </a:r>
            <a:endParaRPr lang="ko-KR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EE418E-EBF3-3998-A02C-EEC6FED2476D}"/>
              </a:ext>
            </a:extLst>
          </p:cNvPr>
          <p:cNvCxnSpPr>
            <a:cxnSpLocks/>
          </p:cNvCxnSpPr>
          <p:nvPr/>
        </p:nvCxnSpPr>
        <p:spPr>
          <a:xfrm>
            <a:off x="3649366" y="2506466"/>
            <a:ext cx="806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56E9F7-DFA7-3D22-313F-42B4E891047A}"/>
              </a:ext>
            </a:extLst>
          </p:cNvPr>
          <p:cNvSpPr txBox="1"/>
          <p:nvPr/>
        </p:nvSpPr>
        <p:spPr>
          <a:xfrm>
            <a:off x="4623202" y="2244856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마을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1A24B3-F9A6-92CE-6A55-5EFE4A282E1F}"/>
              </a:ext>
            </a:extLst>
          </p:cNvPr>
          <p:cNvCxnSpPr>
            <a:cxnSpLocks/>
          </p:cNvCxnSpPr>
          <p:nvPr/>
        </p:nvCxnSpPr>
        <p:spPr>
          <a:xfrm>
            <a:off x="5671664" y="2520426"/>
            <a:ext cx="806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401F14-E1BC-9685-8A91-7CF54F37F787}"/>
              </a:ext>
            </a:extLst>
          </p:cNvPr>
          <p:cNvSpPr txBox="1"/>
          <p:nvPr/>
        </p:nvSpPr>
        <p:spPr>
          <a:xfrm>
            <a:off x="6653046" y="2244856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던전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EDFDF5-8663-94FD-C2DE-D32CCCC05FE6}"/>
              </a:ext>
            </a:extLst>
          </p:cNvPr>
          <p:cNvCxnSpPr>
            <a:cxnSpLocks/>
          </p:cNvCxnSpPr>
          <p:nvPr/>
        </p:nvCxnSpPr>
        <p:spPr>
          <a:xfrm>
            <a:off x="7671914" y="2520426"/>
            <a:ext cx="9101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813CE-4AC8-F404-DF81-A1F35C810EBB}"/>
              </a:ext>
            </a:extLst>
          </p:cNvPr>
          <p:cNvSpPr txBox="1"/>
          <p:nvPr/>
        </p:nvSpPr>
        <p:spPr>
          <a:xfrm>
            <a:off x="8759090" y="2258816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마을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72044-96D5-F150-7746-681CA6BA90E7}"/>
              </a:ext>
            </a:extLst>
          </p:cNvPr>
          <p:cNvSpPr txBox="1"/>
          <p:nvPr/>
        </p:nvSpPr>
        <p:spPr>
          <a:xfrm>
            <a:off x="2576669" y="31480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ID/PW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650EB-BAE2-8421-3DEB-804244C9CFA8}"/>
              </a:ext>
            </a:extLst>
          </p:cNvPr>
          <p:cNvSpPr txBox="1"/>
          <p:nvPr/>
        </p:nvSpPr>
        <p:spPr>
          <a:xfrm>
            <a:off x="2202866" y="3804446"/>
            <a:ext cx="162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EDF5F-1120-BDC3-D966-3F1F4BD454C2}"/>
              </a:ext>
            </a:extLst>
          </p:cNvPr>
          <p:cNvSpPr txBox="1"/>
          <p:nvPr/>
        </p:nvSpPr>
        <p:spPr>
          <a:xfrm>
            <a:off x="4266533" y="3109877"/>
            <a:ext cx="158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퀘스트 수락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 만들기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팀원 모으기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F8BF3-D3FF-CF6A-32E7-0D8109F3EC58}"/>
              </a:ext>
            </a:extLst>
          </p:cNvPr>
          <p:cNvSpPr txBox="1"/>
          <p:nvPr/>
        </p:nvSpPr>
        <p:spPr>
          <a:xfrm>
            <a:off x="6156117" y="3085649"/>
            <a:ext cx="18678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잡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몬스터 처치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아이템 획득 가능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포션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협동 미션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퍼즐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보스와의 전투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보상획득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경험치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돈 등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4B081-E8C4-3EAA-BCF8-43444F87E653}"/>
              </a:ext>
            </a:extLst>
          </p:cNvPr>
          <p:cNvSpPr txBox="1"/>
          <p:nvPr/>
        </p:nvSpPr>
        <p:spPr>
          <a:xfrm>
            <a:off x="8119491" y="3109877"/>
            <a:ext cx="215315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퀘스트 보상 받기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보상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상점 구매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상점시스템 </a:t>
            </a:r>
            <a:r>
              <a:rPr lang="en-US" altLang="ko-KR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-&gt; </a:t>
            </a:r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추가구현</a:t>
            </a:r>
            <a:r>
              <a:rPr lang="en-US" altLang="ko-KR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다시 </a:t>
            </a:r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던전팟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구하기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CB347C-3C07-174F-09E3-37E091267DA3}"/>
              </a:ext>
            </a:extLst>
          </p:cNvPr>
          <p:cNvSpPr/>
          <p:nvPr/>
        </p:nvSpPr>
        <p:spPr>
          <a:xfrm>
            <a:off x="6634968" y="2096891"/>
            <a:ext cx="910111" cy="8191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2F7AFA-3E59-E07B-927D-0B340382ACB0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7411796" y="1288784"/>
            <a:ext cx="692213" cy="9280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67B754-F790-6D2C-7E96-23E5FF5778CA}"/>
              </a:ext>
            </a:extLst>
          </p:cNvPr>
          <p:cNvSpPr txBox="1"/>
          <p:nvPr/>
        </p:nvSpPr>
        <p:spPr>
          <a:xfrm>
            <a:off x="8104009" y="706644"/>
            <a:ext cx="3534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상위 던전까지 열려 있으나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초급자가 바로 깰 수 없는 난이도로 구성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레벨 높은 사람한테 버스 타기 가능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(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번 클리어한 던전의 보상은 받을 수 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X)</a:t>
            </a:r>
            <a:endParaRPr lang="ko-KR" altLang="en-US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D8FB9F-76BD-CC3B-E0FC-F2479E392836}"/>
              </a:ext>
            </a:extLst>
          </p:cNvPr>
          <p:cNvSpPr/>
          <p:nvPr/>
        </p:nvSpPr>
        <p:spPr>
          <a:xfrm>
            <a:off x="6606347" y="5548466"/>
            <a:ext cx="991879" cy="33570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BBB45B9-ABF1-B4EE-BB85-249359FAAE9D}"/>
              </a:ext>
            </a:extLst>
          </p:cNvPr>
          <p:cNvCxnSpPr>
            <a:cxnSpLocks/>
          </p:cNvCxnSpPr>
          <p:nvPr/>
        </p:nvCxnSpPr>
        <p:spPr>
          <a:xfrm>
            <a:off x="7019365" y="5866039"/>
            <a:ext cx="724266" cy="3946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31A580-B3D7-A07F-331B-FB5ED6A90FCA}"/>
              </a:ext>
            </a:extLst>
          </p:cNvPr>
          <p:cNvSpPr txBox="1"/>
          <p:nvPr/>
        </p:nvSpPr>
        <p:spPr>
          <a:xfrm>
            <a:off x="7666592" y="6219364"/>
            <a:ext cx="286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레벨에 따라서 기본 공격 지수 오름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6EC801-0F6A-C36A-520D-C8E1F4D6E09E}"/>
              </a:ext>
            </a:extLst>
          </p:cNvPr>
          <p:cNvCxnSpPr>
            <a:cxnSpLocks/>
          </p:cNvCxnSpPr>
          <p:nvPr/>
        </p:nvCxnSpPr>
        <p:spPr>
          <a:xfrm>
            <a:off x="3010367" y="4453146"/>
            <a:ext cx="0" cy="348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76027B-9BA0-C735-8725-F0B0C5A40E0C}"/>
              </a:ext>
            </a:extLst>
          </p:cNvPr>
          <p:cNvSpPr txBox="1"/>
          <p:nvPr/>
        </p:nvSpPr>
        <p:spPr>
          <a:xfrm>
            <a:off x="1837610" y="4975179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유저 별 게임 정보 저장 기능</a:t>
            </a: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레벨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돈 등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77B78-85EC-A450-6399-43A3F89AB0D8}"/>
              </a:ext>
            </a:extLst>
          </p:cNvPr>
          <p:cNvSpPr txBox="1"/>
          <p:nvPr/>
        </p:nvSpPr>
        <p:spPr>
          <a:xfrm>
            <a:off x="968188" y="151289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전체적인 게임 흐름</a:t>
            </a:r>
          </a:p>
        </p:txBody>
      </p:sp>
    </p:spTree>
    <p:extLst>
      <p:ext uri="{BB962C8B-B14F-4D97-AF65-F5344CB8AC3E}">
        <p14:creationId xmlns:p14="http://schemas.microsoft.com/office/powerpoint/2010/main" val="199328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게임개요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1D2A985-5F0D-AAF9-2409-52E48C5A9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77465"/>
              </p:ext>
            </p:extLst>
          </p:nvPr>
        </p:nvGraphicFramePr>
        <p:xfrm>
          <a:off x="1420812" y="2431413"/>
          <a:ext cx="9350376" cy="371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92">
                  <a:extLst>
                    <a:ext uri="{9D8B030D-6E8A-4147-A177-3AD203B41FA5}">
                      <a16:colId xmlns:a16="http://schemas.microsoft.com/office/drawing/2014/main" val="4056584520"/>
                    </a:ext>
                  </a:extLst>
                </a:gridCol>
                <a:gridCol w="3116792">
                  <a:extLst>
                    <a:ext uri="{9D8B030D-6E8A-4147-A177-3AD203B41FA5}">
                      <a16:colId xmlns:a16="http://schemas.microsoft.com/office/drawing/2014/main" val="2865843019"/>
                    </a:ext>
                  </a:extLst>
                </a:gridCol>
                <a:gridCol w="3116792">
                  <a:extLst>
                    <a:ext uri="{9D8B030D-6E8A-4147-A177-3AD203B41FA5}">
                      <a16:colId xmlns:a16="http://schemas.microsoft.com/office/drawing/2014/main" val="47288388"/>
                    </a:ext>
                  </a:extLst>
                </a:gridCol>
              </a:tblGrid>
              <a:tr h="5646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필수 개발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추가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29935"/>
                  </a:ext>
                </a:extLst>
              </a:tr>
              <a:tr h="78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공격수 캐릭터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화학형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힐러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탱커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30196"/>
                  </a:ext>
                </a:extLst>
              </a:tr>
              <a:tr h="78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조작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WASD,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마우스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공격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추가 공격에 따른 조작 추가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64361"/>
                  </a:ext>
                </a:extLst>
              </a:tr>
              <a:tr h="78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능력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공격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마우스 왼쪽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기본공격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마우스 오른쪽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캐릭터별 스킬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와이어 이동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빠르게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패링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65544"/>
                  </a:ext>
                </a:extLst>
              </a:tr>
              <a:tr h="78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몬스터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스테이지 고릴라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잡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몬스터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나무 타며 이동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돌 투척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추가 스테이지에 따른 추가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217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D64B01-12C2-8D3B-2E46-E1FFB412007C}"/>
              </a:ext>
            </a:extLst>
          </p:cNvPr>
          <p:cNvSpPr txBox="1"/>
          <p:nvPr/>
        </p:nvSpPr>
        <p:spPr>
          <a:xfrm>
            <a:off x="968188" y="1512899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399906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게임개요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1D2A985-5F0D-AAF9-2409-52E48C5A9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27276"/>
              </p:ext>
            </p:extLst>
          </p:nvPr>
        </p:nvGraphicFramePr>
        <p:xfrm>
          <a:off x="1420812" y="2077999"/>
          <a:ext cx="9350376" cy="407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92">
                  <a:extLst>
                    <a:ext uri="{9D8B030D-6E8A-4147-A177-3AD203B41FA5}">
                      <a16:colId xmlns:a16="http://schemas.microsoft.com/office/drawing/2014/main" val="4056584520"/>
                    </a:ext>
                  </a:extLst>
                </a:gridCol>
                <a:gridCol w="3116792">
                  <a:extLst>
                    <a:ext uri="{9D8B030D-6E8A-4147-A177-3AD203B41FA5}">
                      <a16:colId xmlns:a16="http://schemas.microsoft.com/office/drawing/2014/main" val="2865843019"/>
                    </a:ext>
                  </a:extLst>
                </a:gridCol>
                <a:gridCol w="3116792">
                  <a:extLst>
                    <a:ext uri="{9D8B030D-6E8A-4147-A177-3AD203B41FA5}">
                      <a16:colId xmlns:a16="http://schemas.microsoft.com/office/drawing/2014/main" val="47288388"/>
                    </a:ext>
                  </a:extLst>
                </a:gridCol>
              </a:tblGrid>
              <a:tr h="6183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필수 개발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추가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29935"/>
                  </a:ext>
                </a:extLst>
              </a:tr>
              <a:tr h="863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전투 요소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잡몹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처치 시 아이템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협동 미션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오브젝트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몬스터 공격 회피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전투 점수 측정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30196"/>
                  </a:ext>
                </a:extLst>
              </a:tr>
              <a:tr h="863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난이도 조절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몬스터 공격지수와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플레이어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스텟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조절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맵 구조 등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64361"/>
                  </a:ext>
                </a:extLst>
              </a:tr>
              <a:tr h="863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마을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촌장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NPC –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방 찾기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만들기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퀘스트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NPC –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퀘스트 수락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보상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상점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npc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룸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보유 장비 확인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65544"/>
                  </a:ext>
                </a:extLst>
              </a:tr>
              <a:tr h="863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 요소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레벨시스템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레벨에 따른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스텟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UP)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채팅 시스템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플레이어 정보 저장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장비 시스템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상점 시스템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217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C10DFD-C25D-04A9-C470-07F4C84C606B}"/>
              </a:ext>
            </a:extLst>
          </p:cNvPr>
          <p:cNvSpPr txBox="1"/>
          <p:nvPr/>
        </p:nvSpPr>
        <p:spPr>
          <a:xfrm>
            <a:off x="968188" y="1512899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188482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CE7603-3C57-132B-EF90-458B966CB9B4}"/>
              </a:ext>
            </a:extLst>
          </p:cNvPr>
          <p:cNvSpPr txBox="1"/>
          <p:nvPr/>
        </p:nvSpPr>
        <p:spPr>
          <a:xfrm>
            <a:off x="694466" y="706644"/>
            <a:ext cx="365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02. 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컨셉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5212FB-997B-6F7F-D2B6-F50F24E2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6" y="2145707"/>
            <a:ext cx="5648492" cy="315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9C25CE-FE46-568B-E3D3-2A6045F44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549" y="3855637"/>
            <a:ext cx="1155157" cy="1163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1D170F-8DDB-A207-C568-A416FCB83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84744" y="3725009"/>
            <a:ext cx="1155157" cy="11630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265269-6361-3ED5-6C3F-898D08E89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87601" y="3855637"/>
            <a:ext cx="1155157" cy="11630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93DF06-702F-DCD8-853C-11DFEB7F2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86" b="95000" l="8130" r="89431">
                        <a14:foregroundMark x1="18699" y1="47857" x2="10569" y2="67857"/>
                        <a14:foregroundMark x1="15447" y1="67857" x2="24390" y2="72143"/>
                        <a14:foregroundMark x1="14634" y1="72143" x2="38211" y2="72857"/>
                        <a14:foregroundMark x1="31707" y1="81429" x2="39024" y2="90000"/>
                        <a14:foregroundMark x1="33333" y1="93571" x2="40650" y2="95714"/>
                        <a14:foregroundMark x1="63415" y1="95714" x2="62602" y2="74286"/>
                        <a14:foregroundMark x1="83740" y1="85000" x2="60163" y2="66429"/>
                        <a14:foregroundMark x1="48780" y1="9286" x2="48780" y2="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0190" y="3855637"/>
            <a:ext cx="931310" cy="1060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3956C-5C32-E262-CB8C-7C31E8B28115}"/>
              </a:ext>
            </a:extLst>
          </p:cNvPr>
          <p:cNvSpPr txBox="1"/>
          <p:nvPr/>
        </p:nvSpPr>
        <p:spPr>
          <a:xfrm>
            <a:off x="1486745" y="5522776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공룡 마을에서 모인 플레이어 공룡들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….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C92AED8-89C3-74F1-9D5F-F98C85D1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5707"/>
            <a:ext cx="5614091" cy="315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9540A1-F70D-46C1-006E-A3BC7CBC2376}"/>
              </a:ext>
            </a:extLst>
          </p:cNvPr>
          <p:cNvSpPr txBox="1"/>
          <p:nvPr/>
        </p:nvSpPr>
        <p:spPr>
          <a:xfrm>
            <a:off x="6818165" y="5522776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원래 세계로 돌아가기 위해 동료를 모아 </a:t>
            </a:r>
            <a:b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NPC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접촉해서 퀘스트를 받아 수행하라</a:t>
            </a:r>
            <a:endParaRPr lang="en-US" altLang="ko-KR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0AC8011-479D-1170-40C5-075DDC18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07" b="91703" l="9569" r="89952">
                        <a14:foregroundMark x1="39234" y1="14847" x2="42105" y2="45415"/>
                        <a14:foregroundMark x1="42105" y1="45415" x2="55502" y2="54585"/>
                        <a14:foregroundMark x1="44019" y1="11354" x2="33493" y2="37555"/>
                        <a14:foregroundMark x1="33493" y1="37555" x2="46890" y2="62882"/>
                        <a14:foregroundMark x1="46890" y1="62882" x2="54545" y2="63755"/>
                        <a14:foregroundMark x1="33971" y1="12227" x2="44019" y2="44541"/>
                        <a14:foregroundMark x1="44019" y1="44541" x2="45933" y2="45415"/>
                        <a14:foregroundMark x1="35885" y1="20087" x2="68900" y2="46288"/>
                        <a14:foregroundMark x1="68900" y1="46288" x2="68900" y2="47162"/>
                        <a14:foregroundMark x1="35885" y1="22707" x2="43062" y2="57642"/>
                        <a14:foregroundMark x1="29665" y1="19214" x2="38278" y2="48908"/>
                        <a14:foregroundMark x1="21053" y1="71616" x2="38278" y2="38865"/>
                        <a14:foregroundMark x1="24880" y1="52838" x2="28230" y2="43668"/>
                        <a14:foregroundMark x1="22967" y1="47598" x2="22488" y2="59389"/>
                        <a14:foregroundMark x1="41148" y1="78603" x2="41148" y2="89956"/>
                        <a14:foregroundMark x1="33493" y1="89083" x2="36364" y2="68996"/>
                        <a14:foregroundMark x1="62201" y1="89520" x2="66986" y2="70306"/>
                        <a14:foregroundMark x1="68421" y1="89956" x2="70813" y2="68996"/>
                        <a14:foregroundMark x1="64593" y1="91703" x2="58373" y2="89956"/>
                        <a14:foregroundMark x1="68421" y1="62882" x2="87081" y2="77729"/>
                        <a14:foregroundMark x1="59330" y1="61572" x2="87556" y2="84470"/>
                        <a14:backgroundMark x1="87081" y1="87773" x2="96651" y2="86463"/>
                        <a14:backgroundMark x1="85646" y1="87336" x2="98565" y2="864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96" y="3234587"/>
            <a:ext cx="1888960" cy="20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3A2D66-68D5-A49D-4D66-A98151C21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4" b="92568" l="9524" r="89796">
                        <a14:foregroundMark x1="34239" y1="31081" x2="44898" y2="33784"/>
                        <a14:foregroundMark x1="26246" y1="29054" x2="34239" y2="31081"/>
                        <a14:foregroundMark x1="23792" y1="28432" x2="26246" y2="29054"/>
                        <a14:foregroundMark x1="12925" y1="25676" x2="22956" y2="28220"/>
                        <a14:foregroundMark x1="19048" y1="39189" x2="31293" y2="52027"/>
                        <a14:foregroundMark x1="36557" y1="37162" x2="39456" y2="70270"/>
                        <a14:foregroundMark x1="35374" y1="23649" x2="36557" y2="37162"/>
                        <a14:foregroundMark x1="38776" y1="23649" x2="56463" y2="56757"/>
                        <a14:foregroundMark x1="56463" y1="56757" x2="55782" y2="62838"/>
                        <a14:foregroundMark x1="37415" y1="18919" x2="65986" y2="54054"/>
                        <a14:foregroundMark x1="65986" y1="54054" x2="69388" y2="71622"/>
                        <a14:foregroundMark x1="38776" y1="45946" x2="42177" y2="85135"/>
                        <a14:foregroundMark x1="27891" y1="43919" x2="36735" y2="79054"/>
                        <a14:foregroundMark x1="36735" y1="79054" x2="38095" y2="80405"/>
                        <a14:foregroundMark x1="39456" y1="91216" x2="36735" y2="72297"/>
                        <a14:foregroundMark x1="36735" y1="91892" x2="41497" y2="92568"/>
                        <a14:foregroundMark x1="57823" y1="91892" x2="63265" y2="62162"/>
                        <a14:foregroundMark x1="72789" y1="74324" x2="85034" y2="78378"/>
                        <a14:foregroundMark x1="26531" y1="29054" x2="25850" y2="23649"/>
                        <a14:foregroundMark x1="26531" y1="23649" x2="26531" y2="27027"/>
                        <a14:foregroundMark x1="25850" y1="25676" x2="25850" y2="25676"/>
                        <a14:foregroundMark x1="25850" y1="28378" x2="25170" y2="25676"/>
                        <a14:backgroundMark x1="25850" y1="37162" x2="25850" y2="37162"/>
                        <a14:backgroundMark x1="23810" y1="31081" x2="23810" y2="31081"/>
                        <a14:backgroundMark x1="23129" y1="29054" x2="23129" y2="29054"/>
                        <a14:backgroundMark x1="23810" y1="28378" x2="24004" y2="27027"/>
                      </a14:backgroundRemoval>
                    </a14:imgEffect>
                  </a14:imgLayer>
                </a14:imgProps>
              </a:ext>
            </a:extLst>
          </a:blip>
          <a:srcRect l="123" t="-4111" r="-123" b="21670"/>
          <a:stretch/>
        </p:blipFill>
        <p:spPr>
          <a:xfrm flipH="1">
            <a:off x="6448507" y="3586838"/>
            <a:ext cx="2069190" cy="1717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84171D-FD01-CD91-B1B4-815FD5B8187F}"/>
              </a:ext>
            </a:extLst>
          </p:cNvPr>
          <p:cNvSpPr txBox="1"/>
          <p:nvPr/>
        </p:nvSpPr>
        <p:spPr>
          <a:xfrm>
            <a:off x="968188" y="151289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플레이 컨셉 </a:t>
            </a:r>
            <a:r>
              <a:rPr lang="en-US" altLang="ko-KR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마을</a:t>
            </a:r>
          </a:p>
        </p:txBody>
      </p:sp>
    </p:spTree>
    <p:extLst>
      <p:ext uri="{BB962C8B-B14F-4D97-AF65-F5344CB8AC3E}">
        <p14:creationId xmlns:p14="http://schemas.microsoft.com/office/powerpoint/2010/main" val="232729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897</Words>
  <Application>Microsoft Office PowerPoint</Application>
  <PresentationFormat>와이드스크린</PresentationFormat>
  <Paragraphs>275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에스코어 드림 3 Light</vt:lpstr>
      <vt:lpstr>Galmuri11 Bold</vt:lpstr>
      <vt:lpstr>맑은 고딕</vt:lpstr>
      <vt:lpstr>에스코어 드림 4 Regular</vt:lpstr>
      <vt:lpstr>Galmuri11 Regular</vt:lpstr>
      <vt:lpstr>에스코어 드림 6 Bold</vt:lpstr>
      <vt:lpstr>에스코어 드림 5 Medium</vt:lpstr>
      <vt:lpstr>Arial</vt:lpstr>
      <vt:lpstr>에스코어 드림 7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미영</dc:creator>
  <cp:lastModifiedBy>미영 엄</cp:lastModifiedBy>
  <cp:revision>21</cp:revision>
  <dcterms:created xsi:type="dcterms:W3CDTF">2023-04-10T08:23:41Z</dcterms:created>
  <dcterms:modified xsi:type="dcterms:W3CDTF">2023-09-26T10:28:58Z</dcterms:modified>
</cp:coreProperties>
</file>