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4" r:id="rId2"/>
    <p:sldId id="268" r:id="rId3"/>
    <p:sldId id="270" r:id="rId4"/>
    <p:sldId id="256" r:id="rId5"/>
    <p:sldId id="257" r:id="rId6"/>
    <p:sldId id="258" r:id="rId7"/>
    <p:sldId id="260" r:id="rId8"/>
    <p:sldId id="261" r:id="rId9"/>
    <p:sldId id="263" r:id="rId10"/>
    <p:sldId id="265" r:id="rId11"/>
    <p:sldId id="266" r:id="rId12"/>
    <p:sldId id="267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509B6-6BAC-453C-92C8-295DDC6896D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B88B-6A3C-4602-B2D9-C7334981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7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8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6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9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5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5D73-F7A4-4108-968F-A4691769A9D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2D64-0F65-4DAE-9409-BAFA51825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hyperlink" Target="http://172.21.10.49/GitServer/&#49324;&#48264;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2019-12-23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327628" y="1452395"/>
            <a:ext cx="7262316" cy="740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◎</a:t>
            </a:r>
            <a:r>
              <a:rPr lang="en-US" altLang="ko-KR" sz="1600" b="1" smtClean="0">
                <a:latin typeface="+mj-ea"/>
                <a:ea typeface="+mj-ea"/>
              </a:rPr>
              <a:t> Git</a:t>
            </a:r>
          </a:p>
          <a:p>
            <a:r>
              <a:rPr lang="en-US" altLang="ko-KR" sz="1050" b="1"/>
              <a:t> </a:t>
            </a:r>
            <a:r>
              <a:rPr lang="en-US" altLang="ko-KR" sz="1050" b="1" smtClean="0"/>
              <a:t>            </a:t>
            </a:r>
            <a:r>
              <a:rPr lang="ko-KR" altLang="en-US" sz="1050" b="1" smtClean="0"/>
              <a:t>컴퓨터 파일에 대한 변경사항을 추적하고</a:t>
            </a:r>
            <a:r>
              <a:rPr lang="en-US" altLang="ko-KR" sz="1050" b="1" smtClean="0"/>
              <a:t>, </a:t>
            </a:r>
            <a:r>
              <a:rPr lang="ko-KR" altLang="en-US" sz="1050" b="1" smtClean="0"/>
              <a:t>여러명의사용자가 내용을 공유할 수 있도록 지원</a:t>
            </a:r>
            <a:r>
              <a:rPr lang="en-US" altLang="ko-KR" sz="1050" b="1" smtClean="0"/>
              <a:t>,</a:t>
            </a:r>
          </a:p>
          <a:p>
            <a:r>
              <a:rPr lang="en-US" altLang="ko-KR" sz="1050" b="1"/>
              <a:t> </a:t>
            </a:r>
            <a:r>
              <a:rPr lang="en-US" altLang="ko-KR" sz="1050" b="1" smtClean="0"/>
              <a:t>            </a:t>
            </a:r>
            <a:r>
              <a:rPr lang="ko-KR" altLang="en-US" sz="1050" b="1" smtClean="0"/>
              <a:t>버전 관리 시스템</a:t>
            </a:r>
            <a:r>
              <a:rPr lang="en-US" altLang="ko-KR" sz="1050" b="1" smtClean="0"/>
              <a:t>, </a:t>
            </a:r>
            <a:r>
              <a:rPr lang="ko-KR" altLang="en-US" sz="1050" b="1" smtClean="0"/>
              <a:t>형상 관리</a:t>
            </a:r>
            <a:r>
              <a:rPr lang="en-US" altLang="ko-KR" sz="1050" b="1" smtClean="0"/>
              <a:t>, </a:t>
            </a:r>
            <a:r>
              <a:rPr lang="ko-KR" altLang="en-US" sz="1050" b="1" smtClean="0"/>
              <a:t>소스 관리 등 같은 의미로 다양하게 불린다</a:t>
            </a:r>
            <a:r>
              <a:rPr lang="en-US" altLang="ko-KR" sz="1050" b="1" smtClean="0"/>
              <a:t>.</a:t>
            </a:r>
            <a:endParaRPr lang="en-US" altLang="ko-KR" sz="105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76" y="2173674"/>
            <a:ext cx="7029450" cy="3381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8335" y="4847163"/>
            <a:ext cx="107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endParaRPr lang="ko-KR" altLang="en-US" sz="4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5909" y="4847163"/>
            <a:ext cx="218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endParaRPr lang="ko-KR" altLang="en-US" sz="4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213360" y="1317854"/>
            <a:ext cx="8739550" cy="5579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8</a:t>
            </a:r>
            <a:r>
              <a:rPr lang="en-US" altLang="ko-KR" sz="1100" b="1" smtClean="0"/>
              <a:t>. </a:t>
            </a:r>
            <a:r>
              <a:rPr lang="ko-KR" altLang="en-US" sz="1100" b="1" smtClean="0"/>
              <a:t>충돌 해결 및 최소화 방법</a:t>
            </a:r>
            <a:endParaRPr lang="en-US" altLang="ko-KR" sz="1100" b="1" smtClean="0">
              <a:latin typeface="+mn-ea"/>
            </a:endParaRPr>
          </a:p>
          <a:p>
            <a:r>
              <a:rPr lang="en-US" altLang="ko-KR" sz="1100" b="1">
                <a:latin typeface="+mn-ea"/>
              </a:rPr>
              <a:t> </a:t>
            </a:r>
            <a:r>
              <a:rPr lang="en-US" altLang="ko-KR" sz="1100" b="1" smtClean="0">
                <a:latin typeface="+mn-ea"/>
              </a:rPr>
              <a:t>   8.1 master branch</a:t>
            </a:r>
            <a:r>
              <a:rPr lang="ko-KR" altLang="en-US" sz="1100" b="1" smtClean="0">
                <a:latin typeface="+mn-ea"/>
              </a:rPr>
              <a:t>와 </a:t>
            </a:r>
            <a:r>
              <a:rPr lang="en-US" altLang="ko-KR" sz="1100" b="1" smtClean="0">
                <a:latin typeface="+mn-ea"/>
              </a:rPr>
              <a:t> </a:t>
            </a:r>
            <a:r>
              <a:rPr lang="ko-KR" altLang="en-US" sz="1100" b="1" smtClean="0">
                <a:latin typeface="+mn-ea"/>
              </a:rPr>
              <a:t>생성한 </a:t>
            </a:r>
            <a:r>
              <a:rPr lang="en-US" altLang="ko-KR" sz="1100" b="1" smtClean="0">
                <a:latin typeface="+mn-ea"/>
              </a:rPr>
              <a:t>branch</a:t>
            </a:r>
            <a:r>
              <a:rPr lang="ko-KR" altLang="en-US" sz="1100" b="1" smtClean="0">
                <a:latin typeface="+mn-ea"/>
              </a:rPr>
              <a:t>들을 주기적인 동기화를 통해 충돌 최소화</a:t>
            </a:r>
            <a:endParaRPr lang="en-US" altLang="ko-KR" sz="1100" b="1" smtClean="0">
              <a:latin typeface="+mj-ea"/>
              <a:ea typeface="+mj-ea"/>
            </a:endParaRPr>
          </a:p>
          <a:p>
            <a:r>
              <a:rPr lang="ko-KR" altLang="en-US" sz="1100" smtClean="0">
                <a:latin typeface="+mj-ea"/>
                <a:ea typeface="+mj-ea"/>
              </a:rPr>
              <a:t>           동기화할 </a:t>
            </a:r>
            <a:r>
              <a:rPr lang="en-US" altLang="ko-KR" sz="1100" smtClean="0">
                <a:latin typeface="+mj-ea"/>
                <a:ea typeface="+mj-ea"/>
              </a:rPr>
              <a:t>branch</a:t>
            </a:r>
            <a:r>
              <a:rPr lang="ko-KR" altLang="en-US" sz="1100" smtClean="0">
                <a:latin typeface="+mj-ea"/>
                <a:ea typeface="+mj-ea"/>
              </a:rPr>
              <a:t> 클릭 </a:t>
            </a:r>
            <a:r>
              <a:rPr lang="en-US" altLang="ko-KR" sz="1050" smtClean="0">
                <a:latin typeface="+mj-ea"/>
                <a:ea typeface="+mj-ea"/>
              </a:rPr>
              <a:t>→ master branch</a:t>
            </a:r>
            <a:r>
              <a:rPr lang="ko-KR" altLang="en-US" sz="1050" smtClean="0">
                <a:latin typeface="+mj-ea"/>
                <a:ea typeface="+mj-ea"/>
              </a:rPr>
              <a:t> 우클릭하여 병합 클릭</a:t>
            </a:r>
            <a:endParaRPr lang="en-US" altLang="ko-KR" sz="1050" smtClean="0">
              <a:latin typeface="+mj-ea"/>
              <a:ea typeface="+mj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r>
              <a:rPr lang="en-US" altLang="ko-KR" sz="1100" b="1" smtClean="0">
                <a:latin typeface="+mj-ea"/>
                <a:ea typeface="+mj-ea"/>
              </a:rPr>
              <a:t>    8.2 branch </a:t>
            </a:r>
            <a:r>
              <a:rPr lang="ko-KR" altLang="en-US" sz="1100" b="1" smtClean="0">
                <a:latin typeface="+mj-ea"/>
                <a:ea typeface="+mj-ea"/>
              </a:rPr>
              <a:t>병합에 있어서 충돌 해결하고 최소화 하기</a:t>
            </a:r>
            <a:endParaRPr lang="en-US" altLang="ko-KR" sz="1100" b="1">
              <a:latin typeface="+mj-ea"/>
              <a:ea typeface="+mj-ea"/>
            </a:endParaRPr>
          </a:p>
          <a:p>
            <a:r>
              <a:rPr lang="en-US" altLang="ko-KR" sz="1050" b="1"/>
              <a:t>   </a:t>
            </a:r>
            <a:r>
              <a:rPr lang="en-US" altLang="ko-KR" sz="1050">
                <a:latin typeface="+mn-ea"/>
              </a:rPr>
              <a:t>     </a:t>
            </a:r>
            <a:r>
              <a:rPr lang="en-US" altLang="ko-KR" sz="1050" smtClean="0">
                <a:latin typeface="+mn-ea"/>
              </a:rPr>
              <a:t> </a:t>
            </a:r>
            <a:r>
              <a:rPr lang="ko-KR" altLang="en-US" sz="1050" smtClean="0">
                <a:latin typeface="+mn-ea"/>
              </a:rPr>
              <a:t>충돌이 일어나는 원인 </a:t>
            </a:r>
            <a:r>
              <a:rPr lang="en-US" altLang="ko-KR" sz="1050" smtClean="0">
                <a:latin typeface="+mn-ea"/>
              </a:rPr>
              <a:t>: </a:t>
            </a:r>
            <a:r>
              <a:rPr lang="ko-KR" altLang="en-US" sz="1050" smtClean="0">
                <a:latin typeface="+mn-ea"/>
              </a:rPr>
              <a:t>두 </a:t>
            </a:r>
            <a:r>
              <a:rPr lang="en-US" altLang="ko-KR" sz="1050" smtClean="0">
                <a:latin typeface="+mn-ea"/>
              </a:rPr>
              <a:t>branch</a:t>
            </a:r>
            <a:r>
              <a:rPr lang="ko-KR" altLang="en-US" sz="1050" smtClean="0">
                <a:latin typeface="+mn-ea"/>
              </a:rPr>
              <a:t>에</a:t>
            </a:r>
            <a:r>
              <a:rPr lang="ko-KR" altLang="en-US" sz="1050">
                <a:latin typeface="+mn-ea"/>
              </a:rPr>
              <a:t>서</a:t>
            </a:r>
            <a:r>
              <a:rPr lang="ko-KR" altLang="en-US" sz="1050" smtClean="0">
                <a:latin typeface="+mn-ea"/>
              </a:rPr>
              <a:t> </a:t>
            </a:r>
            <a:r>
              <a:rPr lang="ko-KR" altLang="en-US" sz="1050" smtClean="0">
                <a:solidFill>
                  <a:srgbClr val="FF0000"/>
                </a:solidFill>
                <a:latin typeface="+mn-ea"/>
              </a:rPr>
              <a:t>같은 곳을 수정</a:t>
            </a:r>
            <a:r>
              <a:rPr lang="ko-KR" altLang="en-US" sz="1050" smtClean="0">
                <a:latin typeface="+mn-ea"/>
              </a:rPr>
              <a:t>하게 되면</a:t>
            </a:r>
            <a:r>
              <a:rPr lang="en-US" altLang="ko-KR" sz="1050" smtClean="0">
                <a:latin typeface="+mn-ea"/>
              </a:rPr>
              <a:t>, </a:t>
            </a:r>
            <a:r>
              <a:rPr lang="ko-KR" altLang="en-US" sz="1050" smtClean="0">
                <a:solidFill>
                  <a:srgbClr val="FF0000"/>
                </a:solidFill>
                <a:latin typeface="+mn-ea"/>
              </a:rPr>
              <a:t>충돌이 발생</a:t>
            </a:r>
            <a:r>
              <a:rPr lang="ko-KR" altLang="en-US" sz="1050" smtClean="0">
                <a:latin typeface="+mn-ea"/>
              </a:rPr>
              <a:t>한다</a:t>
            </a:r>
            <a:r>
              <a:rPr lang="en-US" altLang="ko-KR" sz="1050" smtClean="0">
                <a:latin typeface="+mn-ea"/>
              </a:rPr>
              <a:t>. (</a:t>
            </a:r>
            <a:r>
              <a:rPr lang="ko-KR" altLang="en-US" sz="1050" smtClean="0">
                <a:latin typeface="+mn-ea"/>
              </a:rPr>
              <a:t>두 브랜치를 </a:t>
            </a:r>
            <a:r>
              <a:rPr lang="ko-KR" altLang="en-US" sz="1050">
                <a:latin typeface="+mn-ea"/>
              </a:rPr>
              <a:t>위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 smtClean="0">
                <a:latin typeface="+mn-ea"/>
              </a:rPr>
              <a:t>아래로 수정하면 충돌 발생 </a:t>
            </a:r>
            <a:r>
              <a:rPr lang="en-US" altLang="ko-KR" sz="1050">
                <a:latin typeface="+mn-ea"/>
              </a:rPr>
              <a:t>X</a:t>
            </a:r>
            <a:r>
              <a:rPr lang="en-US" altLang="ko-KR" sz="1050" smtClean="0">
                <a:latin typeface="+mn-ea"/>
              </a:rPr>
              <a:t>)</a:t>
            </a:r>
            <a:endParaRPr lang="ko-KR" altLang="en-US" sz="105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4" y="1876655"/>
            <a:ext cx="4308353" cy="2112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1875768"/>
            <a:ext cx="4297845" cy="21306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" y="4477485"/>
            <a:ext cx="4308351" cy="22246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4477485"/>
            <a:ext cx="4297845" cy="22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2019-12-25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89790" y="1317854"/>
            <a:ext cx="8739550" cy="2789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>
                <a:latin typeface="+mn-ea"/>
              </a:rPr>
              <a:t>▣ </a:t>
            </a:r>
            <a:r>
              <a:rPr lang="ko-KR" altLang="en-US" sz="1050" smtClean="0">
                <a:latin typeface="+mn-ea"/>
              </a:rPr>
              <a:t>마스</a:t>
            </a:r>
            <a:r>
              <a:rPr lang="ko-KR" altLang="en-US" sz="1050">
                <a:latin typeface="+mn-ea"/>
              </a:rPr>
              <a:t>터</a:t>
            </a:r>
            <a:r>
              <a:rPr lang="ko-KR" altLang="en-US" sz="1050" smtClean="0">
                <a:latin typeface="+mn-ea"/>
              </a:rPr>
              <a:t> 브랜치에 충돌 브랜치 내용을 병합 </a:t>
            </a:r>
            <a:r>
              <a:rPr lang="en-US" altLang="ko-KR" sz="1050" smtClean="0">
                <a:latin typeface="+mn-ea"/>
              </a:rPr>
              <a:t>(</a:t>
            </a:r>
            <a:r>
              <a:rPr lang="ko-KR" altLang="en-US" sz="1050" smtClean="0">
                <a:latin typeface="+mn-ea"/>
              </a:rPr>
              <a:t>마스터 브랜치 클릭 후 충돌 브랜치 우클릭 </a:t>
            </a:r>
            <a:r>
              <a:rPr lang="en-US" altLang="ko-KR" sz="1050">
                <a:latin typeface="+mn-ea"/>
              </a:rPr>
              <a:t>→</a:t>
            </a:r>
            <a:r>
              <a:rPr lang="en-US" altLang="ko-KR" sz="1050" smtClean="0">
                <a:latin typeface="+mn-ea"/>
              </a:rPr>
              <a:t> </a:t>
            </a:r>
            <a:r>
              <a:rPr lang="ko-KR" altLang="en-US" sz="1050" smtClean="0">
                <a:latin typeface="+mn-ea"/>
              </a:rPr>
              <a:t>병합 클릭 </a:t>
            </a:r>
            <a:r>
              <a:rPr lang="en-US" altLang="ko-KR" sz="1050" smtClean="0">
                <a:latin typeface="+mn-ea"/>
              </a:rPr>
              <a:t>→ </a:t>
            </a:r>
            <a:r>
              <a:rPr lang="ko-KR" altLang="en-US" sz="1050" smtClean="0">
                <a:latin typeface="+mn-ea"/>
              </a:rPr>
              <a:t>충돌 발생</a:t>
            </a:r>
            <a:r>
              <a:rPr lang="en-US" altLang="ko-KR" sz="1050" smtClean="0">
                <a:latin typeface="+mn-ea"/>
              </a:rPr>
              <a:t>)</a:t>
            </a:r>
            <a:endParaRPr lang="en-US" altLang="ko-KR" sz="105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" y="1575061"/>
            <a:ext cx="4308351" cy="1983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19" y="1575061"/>
            <a:ext cx="2370253" cy="10939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30537" y="1548711"/>
            <a:ext cx="18486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+mj-ea"/>
                <a:ea typeface="+mj-ea"/>
              </a:rPr>
              <a:t>1. </a:t>
            </a:r>
            <a:r>
              <a:rPr lang="ko-KR" altLang="en-US" sz="1100" b="1" smtClean="0">
                <a:latin typeface="+mj-ea"/>
                <a:ea typeface="+mj-ea"/>
              </a:rPr>
              <a:t>충돌 사유</a:t>
            </a:r>
            <a:endParaRPr lang="en-US" altLang="ko-KR" sz="1100" b="1" smtClean="0">
              <a:latin typeface="+mj-ea"/>
              <a:ea typeface="+mj-ea"/>
            </a:endParaRPr>
          </a:p>
          <a:p>
            <a:r>
              <a:rPr lang="ko-KR" altLang="en-US" sz="1050" smtClean="0">
                <a:solidFill>
                  <a:srgbClr val="FF0000"/>
                </a:solidFill>
                <a:latin typeface="+mj-ea"/>
                <a:ea typeface="+mj-ea"/>
              </a:rPr>
              <a:t>하나의 파일에서 </a:t>
            </a:r>
            <a:r>
              <a:rPr lang="en-US" altLang="ko-KR" sz="105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050" smtClean="0">
                <a:solidFill>
                  <a:srgbClr val="FF0000"/>
                </a:solidFill>
                <a:latin typeface="+mj-ea"/>
                <a:ea typeface="+mj-ea"/>
              </a:rPr>
              <a:t>개의 </a:t>
            </a:r>
            <a:endParaRPr lang="en-US" altLang="ko-KR" sz="105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50" smtClean="0">
                <a:solidFill>
                  <a:srgbClr val="FF0000"/>
                </a:solidFill>
                <a:latin typeface="+mj-ea"/>
                <a:ea typeface="+mj-ea"/>
              </a:rPr>
              <a:t>브랜치가 같은 위치의 </a:t>
            </a:r>
            <a:endParaRPr lang="en-US" altLang="ko-KR" sz="105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50" smtClean="0">
                <a:solidFill>
                  <a:srgbClr val="FF0000"/>
                </a:solidFill>
                <a:latin typeface="+mj-ea"/>
                <a:ea typeface="+mj-ea"/>
              </a:rPr>
              <a:t>내용을 수정</a:t>
            </a:r>
            <a:r>
              <a:rPr lang="ko-KR" altLang="en-US" sz="1050" smtClean="0">
                <a:latin typeface="+mj-ea"/>
                <a:ea typeface="+mj-ea"/>
              </a:rPr>
              <a:t>하여</a:t>
            </a:r>
            <a:endParaRPr lang="en-US" altLang="ko-KR" sz="1050" smtClean="0">
              <a:latin typeface="+mj-ea"/>
              <a:ea typeface="+mj-ea"/>
            </a:endParaRPr>
          </a:p>
          <a:p>
            <a:r>
              <a:rPr lang="ko-KR" altLang="en-US" sz="1050" smtClean="0">
                <a:latin typeface="+mj-ea"/>
                <a:ea typeface="+mj-ea"/>
              </a:rPr>
              <a:t>사람에게  처리를 요구</a:t>
            </a:r>
            <a:endParaRPr lang="ko-KR" altLang="en-US" sz="105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3353387"/>
            <a:ext cx="2060618" cy="22781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50183" y="3105672"/>
            <a:ext cx="425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/>
              <a:t>2. </a:t>
            </a:r>
            <a:r>
              <a:rPr lang="ko-KR" altLang="en-US" sz="1100" b="1" smtClean="0"/>
              <a:t>충돌 발생 파일 확인 및 수정</a:t>
            </a:r>
            <a:endParaRPr lang="ko-KR" altLang="en-US" sz="1100" b="1"/>
          </a:p>
        </p:txBody>
      </p:sp>
      <p:sp>
        <p:nvSpPr>
          <p:cNvPr id="20" name="TextBox 19"/>
          <p:cNvSpPr txBox="1"/>
          <p:nvPr/>
        </p:nvSpPr>
        <p:spPr>
          <a:xfrm>
            <a:off x="6466701" y="3785485"/>
            <a:ext cx="26113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atin typeface="+mj-ea"/>
                <a:ea typeface="+mj-ea"/>
              </a:rPr>
              <a:t>====== </a:t>
            </a:r>
            <a:r>
              <a:rPr lang="ko-KR" altLang="en-US" sz="1050" smtClean="0">
                <a:latin typeface="+mj-ea"/>
                <a:ea typeface="+mj-ea"/>
              </a:rPr>
              <a:t>기준으로 </a:t>
            </a:r>
            <a:endParaRPr lang="en-US" altLang="ko-KR" sz="1050" smtClean="0">
              <a:latin typeface="+mj-ea"/>
              <a:ea typeface="+mj-ea"/>
            </a:endParaRPr>
          </a:p>
          <a:p>
            <a:r>
              <a:rPr lang="ko-KR" altLang="en-US" sz="1050" b="1" smtClean="0">
                <a:solidFill>
                  <a:srgbClr val="002060"/>
                </a:solidFill>
                <a:latin typeface="+mj-ea"/>
                <a:ea typeface="+mj-ea"/>
              </a:rPr>
              <a:t>위쪽 </a:t>
            </a:r>
            <a:r>
              <a:rPr lang="en-US" altLang="ko-KR" sz="1050" b="1" smtClean="0">
                <a:solidFill>
                  <a:srgbClr val="002060"/>
                </a:solidFill>
                <a:latin typeface="+mj-ea"/>
                <a:ea typeface="+mj-ea"/>
              </a:rPr>
              <a:t>HEAD</a:t>
            </a:r>
            <a:r>
              <a:rPr lang="ko-KR" altLang="en-US" sz="1050" smtClean="0">
                <a:latin typeface="+mj-ea"/>
                <a:ea typeface="+mj-ea"/>
              </a:rPr>
              <a:t>는 현재 선택된 브랜치</a:t>
            </a:r>
            <a:endParaRPr lang="en-US" altLang="ko-KR" sz="1050" smtClean="0">
              <a:latin typeface="+mj-ea"/>
              <a:ea typeface="+mj-ea"/>
            </a:endParaRPr>
          </a:p>
          <a:p>
            <a:r>
              <a:rPr lang="ko-KR" altLang="en-US" sz="1050" smtClean="0">
                <a:latin typeface="+mj-ea"/>
                <a:ea typeface="+mj-ea"/>
              </a:rPr>
              <a:t>즉</a:t>
            </a:r>
            <a:r>
              <a:rPr lang="en-US" altLang="ko-KR" sz="1050" smtClean="0">
                <a:latin typeface="+mj-ea"/>
                <a:ea typeface="+mj-ea"/>
              </a:rPr>
              <a:t>, </a:t>
            </a:r>
            <a:r>
              <a:rPr lang="en-US" altLang="ko-KR" sz="1050" b="1" smtClean="0">
                <a:solidFill>
                  <a:srgbClr val="002060"/>
                </a:solidFill>
                <a:latin typeface="+mj-ea"/>
                <a:ea typeface="+mj-ea"/>
              </a:rPr>
              <a:t>master </a:t>
            </a:r>
            <a:r>
              <a:rPr lang="ko-KR" altLang="en-US" sz="1050" b="1" smtClean="0">
                <a:solidFill>
                  <a:srgbClr val="002060"/>
                </a:solidFill>
                <a:latin typeface="+mj-ea"/>
                <a:ea typeface="+mj-ea"/>
              </a:rPr>
              <a:t>브랜치에서 수정한 내용</a:t>
            </a:r>
            <a:r>
              <a:rPr lang="ko-KR" altLang="en-US" sz="1050" smtClean="0">
                <a:latin typeface="+mj-ea"/>
                <a:ea typeface="+mj-ea"/>
              </a:rPr>
              <a:t>이고</a:t>
            </a:r>
            <a:r>
              <a:rPr lang="en-US" altLang="ko-KR" sz="1050" smtClean="0">
                <a:latin typeface="+mj-ea"/>
                <a:ea typeface="+mj-ea"/>
              </a:rPr>
              <a:t>,</a:t>
            </a:r>
          </a:p>
          <a:p>
            <a:r>
              <a:rPr lang="en-US" altLang="ko-KR" sz="1050">
                <a:latin typeface="+mj-ea"/>
              </a:rPr>
              <a:t>====== </a:t>
            </a:r>
            <a:r>
              <a:rPr lang="ko-KR" altLang="en-US" sz="1050" smtClean="0">
                <a:latin typeface="+mj-ea"/>
              </a:rPr>
              <a:t>기준 아래쪽은 적혀있는</a:t>
            </a:r>
            <a:endParaRPr lang="en-US" altLang="ko-KR" sz="1050" smtClean="0">
              <a:latin typeface="+mj-ea"/>
            </a:endParaRPr>
          </a:p>
          <a:p>
            <a:r>
              <a:rPr lang="ko-KR" altLang="en-US" sz="1050" smtClean="0">
                <a:latin typeface="+mj-ea"/>
                <a:ea typeface="+mj-ea"/>
              </a:rPr>
              <a:t>충돌</a:t>
            </a:r>
            <a:r>
              <a:rPr lang="en-US" altLang="ko-KR" sz="1050" smtClean="0">
                <a:latin typeface="+mj-ea"/>
                <a:ea typeface="+mj-ea"/>
              </a:rPr>
              <a:t>1 </a:t>
            </a:r>
            <a:r>
              <a:rPr lang="ko-KR" altLang="en-US" sz="1050" smtClean="0">
                <a:latin typeface="+mj-ea"/>
                <a:ea typeface="+mj-ea"/>
              </a:rPr>
              <a:t>브랜치에서 수정된 내용</a:t>
            </a:r>
            <a:endParaRPr lang="en-US" altLang="ko-KR" sz="1050" smtClean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571" y="5631548"/>
            <a:ext cx="4339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* </a:t>
            </a:r>
            <a:r>
              <a:rPr lang="ko-KR" altLang="en-US" sz="1050" smtClean="0"/>
              <a:t>만약 모두 필요한 코드이면 </a:t>
            </a:r>
            <a:r>
              <a:rPr lang="en-US" altLang="ko-KR" sz="1050" smtClean="0"/>
              <a:t>&lt;&lt;&lt;&lt;&lt;, =====, &gt;&gt;&gt;&gt;&gt;  </a:t>
            </a:r>
            <a:r>
              <a:rPr lang="ko-KR" altLang="en-US" sz="1050" smtClean="0"/>
              <a:t>삭제 후 저장</a:t>
            </a:r>
            <a:endParaRPr lang="ko-KR" altLang="en-US" sz="105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849943"/>
            <a:ext cx="4296857" cy="28260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490" y="3551112"/>
            <a:ext cx="8739550" cy="2789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>
                <a:latin typeface="+mn-ea"/>
              </a:rPr>
              <a:t>▣ </a:t>
            </a:r>
            <a:r>
              <a:rPr lang="ko-KR" altLang="en-US" sz="1050" smtClean="0">
                <a:latin typeface="+mn-ea"/>
              </a:rPr>
              <a:t>충돌난 파일 직접 수정 후 충돌난 파일 우클릭 </a:t>
            </a:r>
            <a:r>
              <a:rPr lang="en-US" altLang="ko-KR" sz="1050" smtClean="0">
                <a:latin typeface="+mn-ea"/>
              </a:rPr>
              <a:t>→ </a:t>
            </a:r>
            <a:r>
              <a:rPr lang="ko-KR" altLang="en-US" sz="1050" smtClean="0">
                <a:latin typeface="+mn-ea"/>
              </a:rPr>
              <a:t>충돌 해결 </a:t>
            </a:r>
            <a:r>
              <a:rPr lang="en-US" altLang="ko-KR" sz="1050" smtClean="0">
                <a:latin typeface="+mn-ea"/>
              </a:rPr>
              <a:t>→ </a:t>
            </a:r>
            <a:r>
              <a:rPr lang="ko-KR" altLang="en-US" sz="1050" smtClean="0">
                <a:latin typeface="+mn-ea"/>
              </a:rPr>
              <a:t>해결로 표시 </a:t>
            </a:r>
            <a:endParaRPr lang="en-US" altLang="ko-KR" sz="1050">
              <a:latin typeface="+mn-ea"/>
            </a:endParaRPr>
          </a:p>
        </p:txBody>
      </p:sp>
      <p:cxnSp>
        <p:nvCxnSpPr>
          <p:cNvPr id="25" name="직선 화살표 연결선 24"/>
          <p:cNvCxnSpPr>
            <a:endCxn id="9" idx="1"/>
          </p:cNvCxnSpPr>
          <p:nvPr/>
        </p:nvCxnSpPr>
        <p:spPr>
          <a:xfrm>
            <a:off x="4572000" y="2122060"/>
            <a:ext cx="45051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207645" y="2669059"/>
            <a:ext cx="0" cy="43661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2019-12-25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213360" y="1317854"/>
            <a:ext cx="8739550" cy="2789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>
                <a:latin typeface="+mn-ea"/>
              </a:rPr>
              <a:t>▣</a:t>
            </a:r>
            <a:r>
              <a:rPr lang="ko-KR" altLang="en-US" sz="1050" smtClean="0">
                <a:latin typeface="+mn-ea"/>
              </a:rPr>
              <a:t>충돌 해결시 아이콘이 </a:t>
            </a:r>
            <a:r>
              <a:rPr lang="en-US" altLang="ko-KR" sz="1050" smtClean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sz="1050" smtClean="0">
                <a:solidFill>
                  <a:srgbClr val="FFC000"/>
                </a:solidFill>
                <a:latin typeface="+mn-ea"/>
              </a:rPr>
              <a:t>느낌표 삼각형</a:t>
            </a:r>
            <a:r>
              <a:rPr lang="en-US" altLang="ko-KR" sz="1050" smtClean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rgbClr val="FFC000"/>
                </a:solidFill>
                <a:latin typeface="+mn-ea"/>
              </a:rPr>
              <a:t>충돌</a:t>
            </a:r>
            <a:r>
              <a:rPr lang="en-US" altLang="ko-KR" sz="1050" smtClean="0">
                <a:solidFill>
                  <a:srgbClr val="FFC000"/>
                </a:solidFill>
                <a:latin typeface="+mn-ea"/>
              </a:rPr>
              <a:t>)]</a:t>
            </a:r>
            <a:r>
              <a:rPr lang="ko-KR" altLang="en-US" sz="1050" smtClean="0">
                <a:latin typeface="+mn-ea"/>
              </a:rPr>
              <a:t>에서 </a:t>
            </a:r>
            <a:r>
              <a:rPr lang="en-US" altLang="ko-KR" sz="1050" smtClean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sz="1050" smtClean="0">
                <a:solidFill>
                  <a:srgbClr val="FFC000"/>
                </a:solidFill>
                <a:latin typeface="+mn-ea"/>
              </a:rPr>
              <a:t>연필 네모</a:t>
            </a:r>
            <a:r>
              <a:rPr lang="en-US" altLang="ko-KR" sz="1050" smtClean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rgbClr val="FFC000"/>
                </a:solidFill>
                <a:latin typeface="+mn-ea"/>
              </a:rPr>
              <a:t>수정</a:t>
            </a:r>
            <a:r>
              <a:rPr lang="en-US" altLang="ko-KR" sz="1050" smtClean="0">
                <a:solidFill>
                  <a:srgbClr val="FFC000"/>
                </a:solidFill>
                <a:latin typeface="+mn-ea"/>
              </a:rPr>
              <a:t>)]</a:t>
            </a:r>
            <a:r>
              <a:rPr lang="ko-KR" altLang="en-US" sz="1050" smtClean="0">
                <a:latin typeface="+mn-ea"/>
              </a:rPr>
              <a:t>로 바뀌면서 자동으로 </a:t>
            </a:r>
            <a:r>
              <a:rPr lang="en-US" altLang="ko-KR" sz="1050" smtClean="0">
                <a:latin typeface="+mn-ea"/>
              </a:rPr>
              <a:t>Stage</a:t>
            </a:r>
            <a:r>
              <a:rPr lang="ko-KR" altLang="en-US" sz="1050" smtClean="0">
                <a:latin typeface="+mn-ea"/>
              </a:rPr>
              <a:t>에 올라온다</a:t>
            </a:r>
            <a:r>
              <a:rPr lang="en-US" altLang="ko-KR" sz="1050" smtClean="0">
                <a:latin typeface="+mn-ea"/>
              </a:rPr>
              <a:t>.</a:t>
            </a:r>
            <a:r>
              <a:rPr lang="ko-KR" altLang="en-US" sz="1050" smtClean="0">
                <a:latin typeface="+mn-ea"/>
              </a:rPr>
              <a:t>  </a:t>
            </a:r>
            <a:endParaRPr lang="en-US" altLang="ko-KR" sz="105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7" y="1596811"/>
            <a:ext cx="4174430" cy="1983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18" y="1879377"/>
            <a:ext cx="4212897" cy="20240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9662" y="1621525"/>
            <a:ext cx="411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충돌을 해결하고 </a:t>
            </a:r>
            <a:r>
              <a:rPr lang="en-US" altLang="ko-KR" sz="1100" b="1" smtClean="0"/>
              <a:t>commit </a:t>
            </a:r>
            <a:r>
              <a:rPr lang="ko-KR" altLang="en-US" sz="1100" b="1" smtClean="0"/>
              <a:t>하면 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정상적으로 병합되어 버전이 생성 </a:t>
            </a:r>
            <a:endParaRPr lang="ko-KR" altLang="en-US" sz="1100" b="1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376297" y="2743200"/>
            <a:ext cx="35222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7" y="4273590"/>
            <a:ext cx="4174429" cy="24073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9238" y="3958130"/>
            <a:ext cx="8739550" cy="2789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>
                <a:latin typeface="+mn-ea"/>
              </a:rPr>
              <a:t>▣ </a:t>
            </a:r>
            <a:r>
              <a:rPr lang="ko-KR" altLang="en-US" sz="1050" smtClean="0">
                <a:latin typeface="+mn-ea"/>
              </a:rPr>
              <a:t>직접 파일 수정 없이 </a:t>
            </a:r>
            <a:r>
              <a:rPr lang="en-US" altLang="ko-KR" sz="1050" smtClean="0">
                <a:latin typeface="+mn-ea"/>
              </a:rPr>
              <a:t>SourceTree</a:t>
            </a:r>
            <a:r>
              <a:rPr lang="ko-KR" altLang="en-US" sz="1050" smtClean="0">
                <a:latin typeface="+mn-ea"/>
              </a:rPr>
              <a:t>를 이용한 충돌 해결</a:t>
            </a:r>
            <a:endParaRPr lang="en-US" altLang="ko-KR" sz="105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988" y="5672149"/>
            <a:ext cx="4339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상황 </a:t>
            </a:r>
            <a:r>
              <a:rPr lang="en-US" altLang="ko-KR" sz="1100" b="1" smtClean="0"/>
              <a:t>: </a:t>
            </a:r>
            <a:r>
              <a:rPr lang="ko-KR" altLang="en-US" sz="1100" b="1" smtClean="0"/>
              <a:t>마스터 브랜치에 충돌</a:t>
            </a:r>
            <a:r>
              <a:rPr lang="en-US" altLang="ko-KR" sz="1100" b="1" smtClean="0"/>
              <a:t>1 </a:t>
            </a:r>
            <a:r>
              <a:rPr lang="ko-KR" altLang="en-US" sz="1100" b="1" smtClean="0"/>
              <a:t>브랜치 병합으로 인한 충돌 발생 발생</a:t>
            </a:r>
            <a:endParaRPr lang="en-US" altLang="ko-KR" sz="1100" b="1" smtClean="0"/>
          </a:p>
          <a:p>
            <a:r>
              <a:rPr lang="en-US" altLang="ko-KR" sz="1100" b="1" smtClean="0"/>
              <a:t>* </a:t>
            </a:r>
            <a:r>
              <a:rPr lang="ko-KR" altLang="en-US" sz="1100" b="1" smtClean="0"/>
              <a:t>파일 수정 없이 해결 방법</a:t>
            </a:r>
            <a:endParaRPr lang="en-US" altLang="ko-KR" sz="1100" b="1"/>
          </a:p>
          <a:p>
            <a:r>
              <a:rPr lang="en-US" altLang="ko-KR" sz="1100" b="1" smtClean="0"/>
              <a:t>     ‘</a:t>
            </a:r>
            <a:r>
              <a:rPr lang="ko-KR" altLang="en-US" sz="1100" b="1" smtClean="0"/>
              <a:t>내 것</a:t>
            </a:r>
            <a:r>
              <a:rPr lang="en-US" altLang="ko-KR" sz="1100" b="1" smtClean="0"/>
              <a:t>’</a:t>
            </a:r>
            <a:r>
              <a:rPr lang="ko-KR" altLang="en-US" sz="1100" b="1"/>
              <a:t>을</a:t>
            </a:r>
            <a:r>
              <a:rPr lang="ko-KR" altLang="en-US" sz="1100" b="1" smtClean="0"/>
              <a:t> 선택한 해결 </a:t>
            </a:r>
            <a:r>
              <a:rPr lang="en-US" altLang="ko-KR" sz="1100" b="1" smtClean="0"/>
              <a:t>: </a:t>
            </a:r>
            <a:r>
              <a:rPr lang="ko-KR" altLang="en-US" sz="1100" b="1" smtClean="0">
                <a:solidFill>
                  <a:srgbClr val="FF0000"/>
                </a:solidFill>
              </a:rPr>
              <a:t>병합 받는 쪽 </a:t>
            </a:r>
            <a:r>
              <a:rPr lang="en-US" altLang="ko-KR" sz="1100" b="1" smtClean="0">
                <a:solidFill>
                  <a:srgbClr val="FF0000"/>
                </a:solidFill>
              </a:rPr>
              <a:t>(master) </a:t>
            </a:r>
            <a:r>
              <a:rPr lang="ko-KR" altLang="en-US" sz="1100" b="1" smtClean="0">
                <a:solidFill>
                  <a:srgbClr val="FF0000"/>
                </a:solidFill>
              </a:rPr>
              <a:t>내용으로 수정</a:t>
            </a:r>
            <a:endParaRPr lang="en-US" altLang="ko-KR" sz="1100" b="1" smtClean="0">
              <a:solidFill>
                <a:srgbClr val="FF0000"/>
              </a:solidFill>
            </a:endParaRPr>
          </a:p>
          <a:p>
            <a:r>
              <a:rPr lang="en-US" altLang="ko-KR" sz="1100" b="1" smtClean="0"/>
              <a:t>     ‘</a:t>
            </a:r>
            <a:r>
              <a:rPr lang="ko-KR" altLang="en-US" sz="1100" b="1" smtClean="0"/>
              <a:t>저장</a:t>
            </a:r>
            <a:r>
              <a:rPr lang="ko-KR" altLang="en-US" sz="1100" b="1"/>
              <a:t>소</a:t>
            </a:r>
            <a:r>
              <a:rPr lang="en-US" altLang="ko-KR" sz="1100" b="1" smtClean="0"/>
              <a:t>’</a:t>
            </a:r>
            <a:r>
              <a:rPr lang="ko-KR" altLang="en-US" sz="1100" b="1" smtClean="0"/>
              <a:t>를 선택한 </a:t>
            </a:r>
            <a:r>
              <a:rPr lang="ko-KR" altLang="en-US" sz="1100" b="1"/>
              <a:t>해결 </a:t>
            </a:r>
            <a:r>
              <a:rPr lang="en-US" altLang="ko-KR" sz="1100" b="1"/>
              <a:t>: </a:t>
            </a:r>
            <a:r>
              <a:rPr lang="ko-KR" altLang="en-US" sz="1100" b="1">
                <a:solidFill>
                  <a:srgbClr val="FF0000"/>
                </a:solidFill>
              </a:rPr>
              <a:t>병합 </a:t>
            </a:r>
            <a:r>
              <a:rPr lang="ko-KR" altLang="en-US" sz="1100" b="1" smtClean="0">
                <a:solidFill>
                  <a:srgbClr val="FF0000"/>
                </a:solidFill>
              </a:rPr>
              <a:t>되</a:t>
            </a:r>
            <a:r>
              <a:rPr lang="ko-KR" altLang="en-US" sz="1100" b="1">
                <a:solidFill>
                  <a:srgbClr val="FF0000"/>
                </a:solidFill>
              </a:rPr>
              <a:t>는</a:t>
            </a:r>
            <a:r>
              <a:rPr lang="ko-KR" altLang="en-US" sz="1100" b="1" smtClean="0">
                <a:solidFill>
                  <a:srgbClr val="FF0000"/>
                </a:solidFill>
              </a:rPr>
              <a:t> </a:t>
            </a:r>
            <a:r>
              <a:rPr lang="ko-KR" altLang="en-US" sz="1100" b="1">
                <a:solidFill>
                  <a:srgbClr val="FF0000"/>
                </a:solidFill>
              </a:rPr>
              <a:t>쪽 </a:t>
            </a:r>
            <a:r>
              <a:rPr lang="en-US" altLang="ko-KR" sz="1100" b="1" smtClean="0">
                <a:solidFill>
                  <a:srgbClr val="FF0000"/>
                </a:solidFill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</a:rPr>
              <a:t>충돌</a:t>
            </a:r>
            <a:r>
              <a:rPr lang="en-US" altLang="ko-KR" sz="1100" b="1" smtClean="0">
                <a:solidFill>
                  <a:srgbClr val="FF0000"/>
                </a:solidFill>
              </a:rPr>
              <a:t>1) </a:t>
            </a:r>
            <a:r>
              <a:rPr lang="ko-KR" altLang="en-US" sz="1100" b="1">
                <a:solidFill>
                  <a:srgbClr val="FF0000"/>
                </a:solidFill>
              </a:rPr>
              <a:t>내용으로 수정</a:t>
            </a:r>
          </a:p>
        </p:txBody>
      </p:sp>
    </p:spTree>
    <p:extLst>
      <p:ext uri="{BB962C8B-B14F-4D97-AF65-F5344CB8AC3E}">
        <p14:creationId xmlns:p14="http://schemas.microsoft.com/office/powerpoint/2010/main" val="27549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2019-12-25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213360" y="1317853"/>
            <a:ext cx="8739550" cy="261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9. Stash – </a:t>
            </a:r>
            <a:r>
              <a:rPr lang="ko-KR" altLang="en-US" sz="1100" b="1" smtClean="0"/>
              <a:t>임시 저장소에 업데이트 된 내용 저장</a:t>
            </a:r>
            <a:r>
              <a:rPr lang="en-US" altLang="ko-KR" sz="1100" b="1" smtClean="0">
                <a:latin typeface="+mn-ea"/>
              </a:rPr>
              <a:t>    </a:t>
            </a:r>
          </a:p>
          <a:p>
            <a:endParaRPr lang="en-US" altLang="ko-KR" sz="1100" b="1">
              <a:latin typeface="+mn-ea"/>
            </a:endParaRPr>
          </a:p>
          <a:p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5" y="1587840"/>
            <a:ext cx="4308352" cy="21508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1585563"/>
            <a:ext cx="4297845" cy="215315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3360" y="4094085"/>
            <a:ext cx="4296857" cy="2503487"/>
            <a:chOff x="0" y="1118419"/>
            <a:chExt cx="9144000" cy="499032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8419"/>
              <a:ext cx="9144000" cy="499032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026" y="2267927"/>
              <a:ext cx="5695950" cy="3152774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4643571" y="4094085"/>
            <a:ext cx="4297845" cy="2503487"/>
            <a:chOff x="-202584" y="1161634"/>
            <a:chExt cx="9144000" cy="499032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2584" y="1161634"/>
              <a:ext cx="9144000" cy="499032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181" y="2501036"/>
              <a:ext cx="3264647" cy="20794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15287" y="3831488"/>
            <a:ext cx="8739550" cy="261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10. Tag – </a:t>
            </a:r>
            <a:r>
              <a:rPr lang="ko-KR" altLang="en-US" sz="1100" b="1" smtClean="0"/>
              <a:t>버전에 대한 추가 설명</a:t>
            </a:r>
            <a:endParaRPr lang="en-US" altLang="ko-KR" sz="1100" b="1">
              <a:latin typeface="+mn-ea"/>
            </a:endParaRPr>
          </a:p>
          <a:p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0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2019-12-25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213360" y="1317853"/>
            <a:ext cx="8739550" cy="261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11. Remote – </a:t>
            </a:r>
            <a:r>
              <a:rPr lang="ko-KR" altLang="en-US" sz="1100" b="1" smtClean="0"/>
              <a:t>원격 저장소에 저장하기</a:t>
            </a:r>
            <a:r>
              <a:rPr lang="en-US" altLang="ko-KR" sz="1100" b="1" smtClean="0">
                <a:latin typeface="+mn-ea"/>
              </a:rPr>
              <a:t>    </a:t>
            </a:r>
          </a:p>
          <a:p>
            <a:endParaRPr lang="en-US" altLang="ko-KR" sz="1100" b="1">
              <a:latin typeface="+mn-ea"/>
            </a:endParaRPr>
          </a:p>
          <a:p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287" y="4641713"/>
            <a:ext cx="4161009" cy="32666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11.1 SourceTree</a:t>
            </a:r>
            <a:r>
              <a:rPr lang="ko-KR" altLang="en-US" sz="1100" b="1" smtClean="0"/>
              <a:t>에서 </a:t>
            </a:r>
            <a:r>
              <a:rPr lang="en-US" altLang="ko-KR" sz="1100" b="1" smtClean="0"/>
              <a:t>Push</a:t>
            </a:r>
            <a:r>
              <a:rPr lang="ko-KR" altLang="en-US" sz="1100" b="1" smtClean="0"/>
              <a:t>를 하면 원격 저장소에 파일 저장</a:t>
            </a:r>
            <a:endParaRPr lang="en-US" altLang="ko-KR" sz="1100" b="1">
              <a:latin typeface="+mn-ea"/>
            </a:endParaRPr>
          </a:p>
          <a:p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038" y="1534879"/>
            <a:ext cx="4339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1) </a:t>
            </a:r>
            <a:endParaRPr lang="ko-KR" altLang="en-US" sz="10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" y="1534879"/>
            <a:ext cx="4296857" cy="22953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1534879"/>
            <a:ext cx="4297845" cy="22953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" y="4972508"/>
            <a:ext cx="4293809" cy="16594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43571" y="4641713"/>
            <a:ext cx="4161009" cy="32666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11.2 </a:t>
            </a:r>
            <a:r>
              <a:rPr lang="ko-KR" altLang="en-US" sz="1100" b="1" smtClean="0"/>
              <a:t>브랜치를 생성하고 원격 저장소에 파일 저장</a:t>
            </a:r>
            <a:endParaRPr lang="en-US" altLang="ko-KR" sz="1100" b="1">
              <a:latin typeface="+mn-ea"/>
            </a:endParaRPr>
          </a:p>
          <a:p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63" y="4972508"/>
            <a:ext cx="4297845" cy="16345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7216" y="4113789"/>
            <a:ext cx="8724200" cy="40080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ko-KR" altLang="en-US" sz="1050" smtClean="0">
                <a:latin typeface="+mn-ea"/>
              </a:rPr>
              <a:t>● 테스트 원격지 주소 정보 </a:t>
            </a:r>
            <a:r>
              <a:rPr lang="en-US" altLang="ko-KR" sz="1050">
                <a:latin typeface="+mn-ea"/>
              </a:rPr>
              <a:t>:  </a:t>
            </a:r>
            <a:r>
              <a:rPr lang="en-US" altLang="ko-KR" sz="1050">
                <a:latin typeface="+mn-ea"/>
                <a:hlinkClick r:id="rId7"/>
              </a:rPr>
              <a:t>http://172.21.10.49/GitServer/</a:t>
            </a:r>
            <a:r>
              <a:rPr lang="ko-KR" altLang="en-US" sz="1050">
                <a:latin typeface="+mn-ea"/>
                <a:hlinkClick r:id="rId7"/>
              </a:rPr>
              <a:t>사번</a:t>
            </a:r>
            <a:r>
              <a:rPr lang="en-US" altLang="ko-KR" sz="1050">
                <a:latin typeface="+mn-ea"/>
                <a:hlinkClick r:id="rId7"/>
              </a:rPr>
              <a:t>.</a:t>
            </a:r>
            <a:r>
              <a:rPr lang="en-US" altLang="ko-KR" sz="1050" smtClean="0">
                <a:latin typeface="+mn-ea"/>
                <a:hlinkClick r:id="rId7"/>
              </a:rPr>
              <a:t>git</a:t>
            </a:r>
            <a:r>
              <a:rPr lang="en-US" altLang="ko-KR" sz="1050" smtClean="0">
                <a:latin typeface="+mn-ea"/>
              </a:rPr>
              <a:t>,   </a:t>
            </a:r>
          </a:p>
          <a:p>
            <a:r>
              <a:rPr lang="ko-KR" altLang="en-US" sz="1050">
                <a:latin typeface="+mn-ea"/>
              </a:rPr>
              <a:t>● </a:t>
            </a:r>
            <a:r>
              <a:rPr lang="en-US" altLang="ko-KR" sz="1050" smtClean="0">
                <a:latin typeface="+mn-ea"/>
              </a:rPr>
              <a:t>Git Server </a:t>
            </a:r>
            <a:r>
              <a:rPr lang="ko-KR" altLang="en-US" sz="1050" smtClean="0">
                <a:latin typeface="+mn-ea"/>
              </a:rPr>
              <a:t>로컬 저장 경로 </a:t>
            </a:r>
            <a:r>
              <a:rPr lang="en-US" altLang="ko-KR" sz="1050">
                <a:latin typeface="+mn-ea"/>
              </a:rPr>
              <a:t>: C:\</a:t>
            </a:r>
            <a:r>
              <a:rPr lang="en-US" altLang="ko-KR" sz="1050" smtClean="0">
                <a:latin typeface="+mn-ea"/>
              </a:rPr>
              <a:t>inetpub\wwwroot\GitServer\App_Data\Repositories\</a:t>
            </a:r>
            <a:r>
              <a:rPr lang="ko-KR" altLang="en-US" sz="1050" smtClean="0">
                <a:latin typeface="+mn-ea"/>
              </a:rPr>
              <a:t>사번 </a:t>
            </a:r>
            <a:endParaRPr lang="en-US" altLang="ko-KR" sz="105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4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2019-12-25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213360" y="1317853"/>
            <a:ext cx="8739550" cy="261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11.3 </a:t>
            </a:r>
            <a:r>
              <a:rPr lang="ko-KR" altLang="en-US" sz="1100" b="1" smtClean="0"/>
              <a:t>새로운 소스 코드 경로에 원격 저장소 연결</a:t>
            </a:r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038" y="1534879"/>
            <a:ext cx="86787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50" smtClean="0"/>
              <a:t>원격 저장소에 파일이 올려져 있으면 모든 파일의 정보를 자동으로 가져온다</a:t>
            </a:r>
            <a:r>
              <a:rPr lang="en-US" altLang="ko-KR" sz="1050" smtClean="0"/>
              <a:t>.</a:t>
            </a:r>
          </a:p>
          <a:p>
            <a:r>
              <a:rPr lang="en-US" altLang="ko-KR" sz="1000" smtClean="0"/>
              <a:t>(But. </a:t>
            </a:r>
            <a:r>
              <a:rPr lang="ko-KR" altLang="en-US" sz="1000" smtClean="0"/>
              <a:t>변경된 모든 정보는 가져오지만 브랜치</a:t>
            </a:r>
            <a:r>
              <a:rPr lang="en-US" altLang="ko-KR" sz="1000" smtClean="0"/>
              <a:t> </a:t>
            </a:r>
            <a:r>
              <a:rPr lang="ko-KR" altLang="en-US" sz="1000" smtClean="0"/>
              <a:t>자체는 생성되지 않음</a:t>
            </a:r>
            <a:r>
              <a:rPr lang="en-US" altLang="ko-KR" sz="1000" smtClean="0"/>
              <a:t>. </a:t>
            </a:r>
            <a:r>
              <a:rPr lang="ko-KR" altLang="en-US" sz="1000" smtClean="0"/>
              <a:t>그림에서 </a:t>
            </a:r>
            <a:r>
              <a:rPr lang="en-US" altLang="ko-KR" sz="1000"/>
              <a:t>master </a:t>
            </a:r>
            <a:r>
              <a:rPr lang="ko-KR" altLang="en-US" sz="1000"/>
              <a:t>브랜치에 </a:t>
            </a:r>
            <a:r>
              <a:rPr lang="ko-KR" altLang="en-US" sz="1000" smtClean="0"/>
              <a:t> 구분 기호 추가라는 브랜치 정보가 버전에 관리되지만</a:t>
            </a:r>
            <a:r>
              <a:rPr lang="en-US" altLang="ko-KR" sz="1000" smtClean="0"/>
              <a:t>,</a:t>
            </a:r>
          </a:p>
          <a:p>
            <a:r>
              <a:rPr lang="ko-KR" altLang="en-US" sz="1000" smtClean="0"/>
              <a:t>  브랜치는 </a:t>
            </a:r>
            <a:r>
              <a:rPr lang="en-US" altLang="ko-KR" sz="1000" smtClean="0"/>
              <a:t>master </a:t>
            </a:r>
            <a:r>
              <a:rPr lang="ko-KR" altLang="en-US" sz="1000" smtClean="0"/>
              <a:t>브랜치만 원격 저장소에서 가져왔다</a:t>
            </a:r>
            <a:r>
              <a:rPr lang="en-US" altLang="ko-KR" sz="1000" smtClean="0"/>
              <a:t>.)</a:t>
            </a:r>
          </a:p>
          <a:p>
            <a:pPr marL="228600" indent="-228600">
              <a:buAutoNum type="arabicParenR"/>
            </a:pPr>
            <a:endParaRPr lang="ko-KR" altLang="en-US" sz="1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69" y="1951283"/>
            <a:ext cx="4325747" cy="2325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096355"/>
            <a:ext cx="4282315" cy="2137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8" y="4639855"/>
            <a:ext cx="4739901" cy="1934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67" y="4850960"/>
            <a:ext cx="3451064" cy="15338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3360" y="4329513"/>
            <a:ext cx="8739550" cy="261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11.4 </a:t>
            </a:r>
            <a:r>
              <a:rPr lang="ko-KR" altLang="en-US" sz="1100" b="1" smtClean="0"/>
              <a:t>원격 저장소에서 브랜치 가져오기 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체크아웃</a:t>
            </a:r>
            <a:r>
              <a:rPr lang="en-US" altLang="ko-KR" sz="1100">
                <a:latin typeface="+mn-ea"/>
              </a:rPr>
              <a:t> </a:t>
            </a:r>
            <a:r>
              <a:rPr lang="en-US" altLang="ko-KR" sz="1100" smtClean="0">
                <a:latin typeface="+mn-ea"/>
              </a:rPr>
              <a:t>→ </a:t>
            </a:r>
            <a:r>
              <a:rPr lang="ko-KR" altLang="en-US" sz="1100" smtClean="0">
                <a:latin typeface="+mn-ea"/>
              </a:rPr>
              <a:t>새 브랜치 체크아웃 </a:t>
            </a:r>
            <a:r>
              <a:rPr lang="en-US" altLang="ko-KR" sz="1100" smtClean="0">
                <a:latin typeface="+mn-ea"/>
              </a:rPr>
              <a:t>→ </a:t>
            </a:r>
            <a:r>
              <a:rPr lang="ko-KR" altLang="en-US" sz="1100" smtClean="0">
                <a:latin typeface="+mn-ea"/>
              </a:rPr>
              <a:t>원하는 브랜치 가져오기</a:t>
            </a:r>
            <a:r>
              <a:rPr lang="en-US" altLang="ko-KR" sz="1100" b="1" smtClean="0"/>
              <a:t>)</a:t>
            </a:r>
            <a:endParaRPr lang="en-US" altLang="ko-KR" sz="1100" b="1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  <a:p>
            <a:endParaRPr lang="en-US" altLang="ko-KR" sz="1050">
              <a:latin typeface="+mn-ea"/>
            </a:endParaRPr>
          </a:p>
          <a:p>
            <a:endParaRPr lang="en-US" altLang="ko-KR" sz="105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2019-12-25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22" name="TextBox 21"/>
          <p:cNvSpPr txBox="1"/>
          <p:nvPr/>
        </p:nvSpPr>
        <p:spPr>
          <a:xfrm>
            <a:off x="245258" y="1579199"/>
            <a:ext cx="8739550" cy="157357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400" b="1" smtClean="0"/>
              <a:t>12. </a:t>
            </a:r>
            <a:r>
              <a:rPr lang="ko-KR" altLang="en-US" sz="1400" b="1" smtClean="0"/>
              <a:t>하나의 원격 저장소를 두고 여러 사람이 작업을 할 때 작업 순서 </a:t>
            </a:r>
            <a:endParaRPr lang="en-US" altLang="ko-KR" sz="1400" b="1" smtClean="0"/>
          </a:p>
          <a:p>
            <a:r>
              <a:rPr lang="en-US" altLang="ko-KR" sz="1100" b="1" smtClean="0">
                <a:latin typeface="+mj-ea"/>
                <a:ea typeface="+mj-ea"/>
              </a:rPr>
              <a:t>   1) </a:t>
            </a:r>
            <a:r>
              <a:rPr lang="ko-KR" altLang="en-US" sz="1100" b="1" smtClean="0">
                <a:latin typeface="+mj-ea"/>
                <a:ea typeface="+mj-ea"/>
              </a:rPr>
              <a:t>업데이트 된 내용을 커밋</a:t>
            </a:r>
            <a:endParaRPr lang="en-US" altLang="ko-KR" sz="1100" b="1" smtClean="0">
              <a:latin typeface="+mj-ea"/>
              <a:ea typeface="+mj-ea"/>
            </a:endParaRPr>
          </a:p>
          <a:p>
            <a:r>
              <a:rPr lang="en-US" altLang="ko-KR" sz="1100" b="1">
                <a:latin typeface="+mj-ea"/>
                <a:ea typeface="+mj-ea"/>
              </a:rPr>
              <a:t> </a:t>
            </a:r>
            <a:r>
              <a:rPr lang="en-US" altLang="ko-KR" sz="1100" b="1" smtClean="0">
                <a:latin typeface="+mj-ea"/>
                <a:ea typeface="+mj-ea"/>
              </a:rPr>
              <a:t>  2) </a:t>
            </a:r>
            <a:r>
              <a:rPr lang="ko-KR" altLang="en-US" sz="1100" b="1" smtClean="0">
                <a:latin typeface="+mj-ea"/>
                <a:ea typeface="+mj-ea"/>
              </a:rPr>
              <a:t>패치하여 원격 저장소의 변경이 있는지 확인</a:t>
            </a:r>
            <a:endParaRPr lang="en-US" altLang="ko-KR" sz="1100" b="1" smtClean="0">
              <a:latin typeface="+mj-ea"/>
              <a:ea typeface="+mj-ea"/>
            </a:endParaRPr>
          </a:p>
          <a:p>
            <a:r>
              <a:rPr lang="en-US" altLang="ko-KR" sz="1100" b="1" smtClean="0">
                <a:latin typeface="+mj-ea"/>
                <a:ea typeface="+mj-ea"/>
              </a:rPr>
              <a:t>   3) </a:t>
            </a:r>
            <a:r>
              <a:rPr lang="ko-KR" altLang="en-US" sz="1100" b="1" smtClean="0">
                <a:latin typeface="+mj-ea"/>
                <a:ea typeface="+mj-ea"/>
              </a:rPr>
              <a:t>원격 저장소의 변경이 있다면 변경 사항을 확인하고 로컬 브랜치와 원격 브랜치를 병합</a:t>
            </a:r>
            <a:endParaRPr lang="en-US" altLang="ko-KR" sz="1100" b="1" smtClean="0">
              <a:latin typeface="+mj-ea"/>
              <a:ea typeface="+mj-ea"/>
            </a:endParaRPr>
          </a:p>
          <a:p>
            <a:r>
              <a:rPr lang="en-US" altLang="ko-KR" sz="1100" b="1">
                <a:latin typeface="+mj-ea"/>
                <a:ea typeface="+mj-ea"/>
              </a:rPr>
              <a:t> </a:t>
            </a:r>
            <a:r>
              <a:rPr lang="en-US" altLang="ko-KR" sz="1100" b="1" smtClean="0">
                <a:latin typeface="+mj-ea"/>
                <a:ea typeface="+mj-ea"/>
              </a:rPr>
              <a:t>  4) </a:t>
            </a:r>
            <a:r>
              <a:rPr lang="ko-KR" altLang="en-US" sz="1100" b="1" smtClean="0">
                <a:latin typeface="+mj-ea"/>
                <a:ea typeface="+mj-ea"/>
              </a:rPr>
              <a:t>병합한 내용을 커밋</a:t>
            </a:r>
            <a:endParaRPr lang="en-US" altLang="ko-KR" sz="1100" b="1" smtClean="0">
              <a:latin typeface="+mj-ea"/>
              <a:ea typeface="+mj-ea"/>
            </a:endParaRPr>
          </a:p>
          <a:p>
            <a:r>
              <a:rPr lang="en-US" altLang="ko-KR" sz="1100" b="1">
                <a:latin typeface="+mj-ea"/>
                <a:ea typeface="+mj-ea"/>
              </a:rPr>
              <a:t> </a:t>
            </a:r>
            <a:r>
              <a:rPr lang="en-US" altLang="ko-KR" sz="1100" b="1" smtClean="0">
                <a:latin typeface="+mj-ea"/>
                <a:ea typeface="+mj-ea"/>
              </a:rPr>
              <a:t>  5) </a:t>
            </a:r>
            <a:r>
              <a:rPr lang="ko-KR" altLang="en-US" sz="1100" b="1" smtClean="0">
                <a:latin typeface="+mj-ea"/>
                <a:ea typeface="+mj-ea"/>
              </a:rPr>
              <a:t>원격 저장소로 푸쉬</a:t>
            </a:r>
            <a:endParaRPr lang="en-US" altLang="ko-KR" sz="1200" b="1" smtClean="0">
              <a:latin typeface="+mj-ea"/>
              <a:ea typeface="+mj-ea"/>
            </a:endParaRPr>
          </a:p>
          <a:p>
            <a:endParaRPr lang="en-US" altLang="ko-KR" sz="1200" b="1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225" y="2917451"/>
            <a:ext cx="8739550" cy="50308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400" b="1" smtClean="0"/>
              <a:t>13. Git </a:t>
            </a:r>
            <a:r>
              <a:rPr lang="ko-KR" altLang="en-US" sz="1400" b="1" smtClean="0"/>
              <a:t>설치 경로</a:t>
            </a:r>
            <a:endParaRPr lang="en-US" altLang="ko-KR" sz="1400" b="1" smtClean="0"/>
          </a:p>
          <a:p>
            <a:r>
              <a:rPr lang="en-US" altLang="ko-KR" sz="1200" b="1" smtClean="0">
                <a:latin typeface="+mj-ea"/>
                <a:ea typeface="+mj-ea"/>
              </a:rPr>
              <a:t>  </a:t>
            </a:r>
            <a:r>
              <a:rPr lang="ko-KR" altLang="en-US" sz="1200"/>
              <a:t>\\172.21.0.89\mes_filesvr\Utility\GIT 설치</a:t>
            </a:r>
          </a:p>
          <a:p>
            <a:r>
              <a:rPr lang="en-US" altLang="ko-KR" sz="1200" b="1" smtClean="0">
                <a:latin typeface="+mj-ea"/>
                <a:ea typeface="+mj-ea"/>
              </a:rPr>
              <a:t>`</a:t>
            </a:r>
            <a:endParaRPr lang="en-US" altLang="ko-KR" sz="1200" b="1" smtClean="0">
              <a:latin typeface="+mj-ea"/>
              <a:ea typeface="+mj-ea"/>
            </a:endParaRPr>
          </a:p>
          <a:p>
            <a:endParaRPr lang="en-US" altLang="ko-KR" sz="1200" b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2019-12-23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grpSp>
        <p:nvGrpSpPr>
          <p:cNvPr id="2" name="그룹 1"/>
          <p:cNvGrpSpPr/>
          <p:nvPr/>
        </p:nvGrpSpPr>
        <p:grpSpPr>
          <a:xfrm>
            <a:off x="289367" y="4618299"/>
            <a:ext cx="8530542" cy="2043231"/>
            <a:chOff x="521741" y="1833530"/>
            <a:chExt cx="8506513" cy="156393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521741" y="1833530"/>
              <a:ext cx="8506513" cy="156393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450" y="1949159"/>
              <a:ext cx="4397534" cy="13843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100" b="1" smtClean="0">
                  <a:latin typeface="+mn-ea"/>
                </a:rPr>
                <a:t>1. </a:t>
              </a:r>
              <a:r>
                <a:rPr lang="en-US" altLang="ko-KR" sz="1100" b="1">
                  <a:latin typeface="+mn-ea"/>
                </a:rPr>
                <a:t>C</a:t>
              </a:r>
              <a:r>
                <a:rPr lang="en-US" altLang="ko-KR" sz="1100" b="1" smtClean="0">
                  <a:latin typeface="+mn-ea"/>
                </a:rPr>
                <a:t>ommit</a:t>
              </a:r>
            </a:p>
            <a:p>
              <a:r>
                <a:rPr lang="en-US" altLang="ko-KR" sz="1050" smtClean="0"/>
                <a:t>       </a:t>
              </a:r>
              <a:r>
                <a:rPr lang="ko-KR" altLang="en-US" sz="1050" smtClean="0"/>
                <a:t>작업한 내용을 로컬 저장소에 반영</a:t>
              </a:r>
              <a:endParaRPr lang="en-US" altLang="ko-KR" sz="1050" smtClean="0"/>
            </a:p>
            <a:p>
              <a:r>
                <a:rPr lang="en-US" altLang="ko-KR" sz="1050" b="1" smtClean="0">
                  <a:latin typeface="+mn-ea"/>
                </a:rPr>
                <a:t>2. Pull (fetch + merge)</a:t>
              </a:r>
            </a:p>
            <a:p>
              <a:r>
                <a:rPr lang="en-US" altLang="ko-KR" sz="1050" smtClean="0"/>
                <a:t>       </a:t>
              </a:r>
              <a:r>
                <a:rPr lang="ko-KR" altLang="en-US" sz="1050" smtClean="0"/>
                <a:t>원격 저장소의 내용을 내려받기 </a:t>
              </a:r>
              <a:r>
                <a:rPr lang="en-US" altLang="ko-KR" sz="1050" smtClean="0"/>
                <a:t>(</a:t>
              </a:r>
              <a:r>
                <a:rPr lang="ko-KR" altLang="en-US" sz="1050" smtClean="0"/>
                <a:t>자동으로 병합 작업을 실행</a:t>
              </a:r>
              <a:r>
                <a:rPr lang="en-US" altLang="ko-KR" sz="1050" smtClean="0"/>
                <a:t>)</a:t>
              </a:r>
            </a:p>
            <a:p>
              <a:r>
                <a:rPr lang="en-US" altLang="ko-KR" sz="1050" b="1" smtClean="0">
                  <a:latin typeface="+mn-ea"/>
                </a:rPr>
                <a:t>3. Push</a:t>
              </a:r>
              <a:endParaRPr lang="en-US" altLang="ko-KR" sz="1050" b="1">
                <a:latin typeface="+mn-ea"/>
              </a:endParaRPr>
            </a:p>
            <a:p>
              <a:r>
                <a:rPr lang="en-US" altLang="ko-KR" sz="1050"/>
                <a:t>       </a:t>
              </a:r>
              <a:r>
                <a:rPr lang="ko-KR" altLang="en-US" sz="1050" smtClean="0"/>
                <a:t>로컬 저장소의 내용을 원격 저장소에 반영</a:t>
              </a:r>
              <a:endParaRPr lang="en-US" altLang="ko-KR" sz="1050" smtClean="0"/>
            </a:p>
            <a:p>
              <a:r>
                <a:rPr lang="en-US" altLang="ko-KR" sz="1050" b="1" smtClean="0">
                  <a:latin typeface="+mn-ea"/>
                </a:rPr>
                <a:t>4. Fetch</a:t>
              </a:r>
              <a:endParaRPr lang="en-US" altLang="ko-KR" sz="1050" b="1">
                <a:latin typeface="+mn-ea"/>
              </a:endParaRPr>
            </a:p>
            <a:p>
              <a:r>
                <a:rPr lang="en-US" altLang="ko-KR" sz="1050" smtClean="0"/>
                <a:t>       </a:t>
              </a:r>
              <a:r>
                <a:rPr lang="ko-KR" altLang="en-US" sz="1050" smtClean="0"/>
                <a:t>원격 </a:t>
              </a:r>
              <a:r>
                <a:rPr lang="ko-KR" altLang="en-US" sz="1050"/>
                <a:t>저장소의 내용을 </a:t>
              </a:r>
              <a:r>
                <a:rPr lang="ko-KR" altLang="en-US" sz="1050" smtClean="0"/>
                <a:t>내려받기 </a:t>
              </a:r>
              <a:r>
                <a:rPr lang="en-US" altLang="ko-KR" sz="1050" smtClean="0"/>
                <a:t>(</a:t>
              </a:r>
              <a:r>
                <a:rPr lang="ko-KR" altLang="en-US" sz="1050" smtClean="0"/>
                <a:t>원격 데이터를 로컬에 가져오기만</a:t>
              </a:r>
              <a:r>
                <a:rPr lang="en-US" altLang="ko-KR" sz="1050" smtClean="0"/>
                <a:t>)</a:t>
              </a:r>
            </a:p>
            <a:p>
              <a:r>
                <a:rPr lang="en-US" altLang="ko-KR" sz="1100" b="1">
                  <a:latin typeface="+mn-ea"/>
                </a:rPr>
                <a:t>5. Branch</a:t>
              </a:r>
            </a:p>
            <a:p>
              <a:r>
                <a:rPr lang="en-US" altLang="ko-KR" sz="1050"/>
                <a:t>       </a:t>
              </a:r>
              <a:r>
                <a:rPr lang="ko-KR" altLang="en-US" sz="1050" smtClean="0"/>
                <a:t>동일한 </a:t>
              </a:r>
              <a:r>
                <a:rPr lang="ko-KR" altLang="en-US" sz="1050"/>
                <a:t>파일에서 독립적인 작업을 할 수 있도록 지원</a:t>
              </a:r>
              <a:endParaRPr lang="en-US" altLang="ko-KR" sz="1050"/>
            </a:p>
            <a:p>
              <a:endParaRPr lang="en-US" altLang="ko-KR" sz="105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2" y="1359541"/>
            <a:ext cx="7558268" cy="30896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20228" y="4720529"/>
            <a:ext cx="4364580" cy="1892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050" b="1" smtClean="0">
                <a:latin typeface="+mn-ea"/>
              </a:rPr>
              <a:t>6. Merge</a:t>
            </a:r>
          </a:p>
          <a:p>
            <a:r>
              <a:rPr lang="ko-KR" altLang="en-US" sz="1050" smtClean="0"/>
              <a:t>        변경된 사항을 하나의 파일에 통합</a:t>
            </a:r>
            <a:endParaRPr lang="en-US" altLang="ko-KR" sz="1050" smtClean="0"/>
          </a:p>
          <a:p>
            <a:r>
              <a:rPr lang="en-US" altLang="ko-KR" sz="1050" b="1" smtClean="0">
                <a:latin typeface="+mn-ea"/>
              </a:rPr>
              <a:t>7. Stash </a:t>
            </a:r>
          </a:p>
          <a:p>
            <a:r>
              <a:rPr lang="en-US" altLang="ko-KR" sz="1050" b="1">
                <a:latin typeface="+mn-ea"/>
              </a:rPr>
              <a:t> </a:t>
            </a:r>
            <a:r>
              <a:rPr lang="en-US" altLang="ko-KR" sz="1050" b="1" smtClean="0">
                <a:latin typeface="+mn-ea"/>
              </a:rPr>
              <a:t>    </a:t>
            </a:r>
            <a:r>
              <a:rPr lang="ko-KR" altLang="en-US" sz="1050" smtClean="0"/>
              <a:t>작업하던 내용을 커밋하지 않고 임시 저장소에 저장</a:t>
            </a:r>
            <a:r>
              <a:rPr lang="en-US" altLang="ko-KR" sz="1050" smtClean="0"/>
              <a:t>,</a:t>
            </a:r>
          </a:p>
          <a:p>
            <a:r>
              <a:rPr lang="ko-KR" altLang="en-US" sz="1050" smtClean="0"/>
              <a:t>        스태시에 저장하면 커밋해야 되는 </a:t>
            </a:r>
            <a:r>
              <a:rPr lang="en-US" altLang="ko-KR" sz="1050" smtClean="0"/>
              <a:t>(</a:t>
            </a:r>
            <a:r>
              <a:rPr lang="ko-KR" altLang="en-US" sz="1050" smtClean="0"/>
              <a:t>업데이트 된 것</a:t>
            </a:r>
            <a:r>
              <a:rPr lang="en-US" altLang="ko-KR" sz="1050" smtClean="0"/>
              <a:t>) </a:t>
            </a:r>
            <a:r>
              <a:rPr lang="ko-KR" altLang="en-US" sz="1050" smtClean="0"/>
              <a:t>내용  모두 </a:t>
            </a:r>
            <a:endParaRPr lang="en-US" altLang="ko-KR" sz="1050" smtClean="0"/>
          </a:p>
          <a:p>
            <a:r>
              <a:rPr lang="en-US" altLang="ko-KR" sz="1050"/>
              <a:t> </a:t>
            </a:r>
            <a:r>
              <a:rPr lang="en-US" altLang="ko-KR" sz="1050" smtClean="0"/>
              <a:t>       </a:t>
            </a:r>
            <a:r>
              <a:rPr lang="ko-KR" altLang="en-US" sz="1050" smtClean="0"/>
              <a:t>임시 저장되어 사라짐</a:t>
            </a:r>
            <a:r>
              <a:rPr lang="en-US" altLang="ko-KR" sz="1050" smtClean="0"/>
              <a:t>,</a:t>
            </a:r>
          </a:p>
          <a:p>
            <a:r>
              <a:rPr lang="ko-KR" altLang="en-US" sz="1050" smtClean="0"/>
              <a:t>        스태시 </a:t>
            </a:r>
            <a:r>
              <a:rPr lang="ko-KR" altLang="en-US" sz="1050"/>
              <a:t>내용에 특수기호</a:t>
            </a:r>
            <a:r>
              <a:rPr lang="en-US" altLang="ko-KR" sz="1050"/>
              <a:t>( _ , . ) </a:t>
            </a:r>
            <a:r>
              <a:rPr lang="ko-KR" altLang="en-US" sz="1050"/>
              <a:t>지원 문제로 오류 발생 가능</a:t>
            </a:r>
            <a:endParaRPr lang="en-US" altLang="ko-KR" sz="1050" smtClean="0"/>
          </a:p>
          <a:p>
            <a:r>
              <a:rPr lang="en-US" altLang="ko-KR" sz="1050" b="1">
                <a:latin typeface="+mn-ea"/>
              </a:rPr>
              <a:t>8</a:t>
            </a:r>
            <a:r>
              <a:rPr lang="en-US" altLang="ko-KR" sz="1050" b="1" smtClean="0">
                <a:latin typeface="+mn-ea"/>
              </a:rPr>
              <a:t>. Tag</a:t>
            </a:r>
            <a:endParaRPr lang="en-US" altLang="ko-KR" sz="1050" b="1">
              <a:latin typeface="+mn-ea"/>
            </a:endParaRPr>
          </a:p>
          <a:p>
            <a:r>
              <a:rPr lang="en-US" altLang="ko-KR" sz="1050" smtClean="0"/>
              <a:t>         </a:t>
            </a:r>
            <a:r>
              <a:rPr lang="ko-KR" altLang="en-US" sz="1050" smtClean="0"/>
              <a:t>버전 관리를 수월하게 할 수 있도록 도와주는 기능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4933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2019-12-23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213359" y="1343741"/>
            <a:ext cx="3421091" cy="32778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400" b="1" smtClean="0"/>
              <a:t>● SourceTree </a:t>
            </a:r>
            <a:r>
              <a:rPr lang="ko-KR" altLang="en-US" sz="1400" b="1" smtClean="0"/>
              <a:t>한글 깨짐 문제 해결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" y="1937693"/>
            <a:ext cx="4305409" cy="38149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410" y="1676083"/>
            <a:ext cx="4166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- Sourcetree </a:t>
            </a:r>
            <a:r>
              <a:rPr lang="ko-KR" altLang="en-US" sz="1100" smtClean="0"/>
              <a:t>도구 </a:t>
            </a:r>
            <a:r>
              <a:rPr lang="en-US" altLang="ko-KR" sz="1100" smtClean="0"/>
              <a:t>→ </a:t>
            </a:r>
            <a:r>
              <a:rPr lang="ko-KR" altLang="en-US" sz="1100" smtClean="0"/>
              <a:t>옵션 </a:t>
            </a:r>
            <a:r>
              <a:rPr lang="en-US" altLang="ko-KR" sz="1100" smtClean="0"/>
              <a:t>→ </a:t>
            </a:r>
            <a:r>
              <a:rPr lang="ko-KR" altLang="en-US" sz="1100" smtClean="0"/>
              <a:t>일반에서 기본 텍스트 인코딩 변경</a:t>
            </a:r>
            <a:endParaRPr lang="ko-KR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4583135" y="1676083"/>
            <a:ext cx="4166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- Sourcetree  </a:t>
            </a:r>
            <a:r>
              <a:rPr lang="ko-KR" altLang="en-US" sz="1100" smtClean="0"/>
              <a:t>설정 </a:t>
            </a:r>
            <a:r>
              <a:rPr lang="en-US" altLang="ko-KR" sz="1100" smtClean="0"/>
              <a:t>→ </a:t>
            </a:r>
            <a:r>
              <a:rPr lang="ko-KR" altLang="en-US" sz="1100" smtClean="0"/>
              <a:t>설정파일 편집 </a:t>
            </a:r>
            <a:r>
              <a:rPr lang="en-US" altLang="ko-KR" sz="1100" smtClean="0"/>
              <a:t>→ </a:t>
            </a:r>
            <a:r>
              <a:rPr lang="ko-KR" altLang="en-US" sz="1100" smtClean="0"/>
              <a:t>텍스트 편집기로 열기</a:t>
            </a:r>
            <a:endParaRPr lang="ko-KR" altLang="en-US" sz="11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96" y="1902968"/>
            <a:ext cx="4341944" cy="24838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7996" y="4583571"/>
            <a:ext cx="4122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다음을 추가해준다</a:t>
            </a:r>
            <a:r>
              <a:rPr lang="en-US" altLang="ko-KR" sz="1050" b="1" smtClean="0"/>
              <a:t>.</a:t>
            </a:r>
          </a:p>
          <a:p>
            <a:endParaRPr lang="en-US" altLang="ko-KR" sz="1050" b="1" smtClean="0"/>
          </a:p>
          <a:p>
            <a:r>
              <a:rPr lang="en-US" altLang="ko-KR" sz="1050" b="1" smtClean="0">
                <a:solidFill>
                  <a:srgbClr val="00B050"/>
                </a:solidFill>
              </a:rPr>
              <a:t>[</a:t>
            </a:r>
            <a:r>
              <a:rPr lang="en-US" altLang="ko-KR" sz="1050" b="1">
                <a:solidFill>
                  <a:srgbClr val="00B050"/>
                </a:solidFill>
              </a:rPr>
              <a:t>i18n]</a:t>
            </a:r>
            <a:r>
              <a:rPr lang="en-US" altLang="ko-KR" sz="1050">
                <a:solidFill>
                  <a:srgbClr val="00B050"/>
                </a:solidFill>
              </a:rPr>
              <a:t/>
            </a:r>
            <a:br>
              <a:rPr lang="en-US" altLang="ko-KR" sz="1050">
                <a:solidFill>
                  <a:srgbClr val="00B050"/>
                </a:solidFill>
              </a:rPr>
            </a:br>
            <a:r>
              <a:rPr lang="en-US" altLang="ko-KR" sz="1050" b="1">
                <a:solidFill>
                  <a:srgbClr val="00B050"/>
                </a:solidFill>
              </a:rPr>
              <a:t>  commitEncoding = UTF-8</a:t>
            </a:r>
            <a:endParaRPr lang="en-US" altLang="ko-KR" sz="1050">
              <a:solidFill>
                <a:srgbClr val="00B050"/>
              </a:solidFill>
            </a:endParaRPr>
          </a:p>
          <a:p>
            <a:r>
              <a:rPr lang="en-US" altLang="ko-KR" sz="1050" b="1">
                <a:solidFill>
                  <a:srgbClr val="00B050"/>
                </a:solidFill>
              </a:rPr>
              <a:t>  logOutputEncoding = UTF-8</a:t>
            </a:r>
            <a:endParaRPr lang="en-US" altLang="ko-KR" sz="1050">
              <a:solidFill>
                <a:srgbClr val="00B050"/>
              </a:solidFill>
            </a:endParaRPr>
          </a:p>
          <a:p>
            <a:r>
              <a:rPr lang="en-US" altLang="ko-KR" sz="1050"/>
              <a:t> </a:t>
            </a:r>
          </a:p>
          <a:p>
            <a:r>
              <a:rPr lang="en-US" altLang="ko-KR" sz="1050"/>
              <a:t>[core] </a:t>
            </a:r>
            <a:br>
              <a:rPr lang="en-US" altLang="ko-KR" sz="1050"/>
            </a:br>
            <a:r>
              <a:rPr lang="en-US" altLang="ko-KR" sz="1050"/>
              <a:t>  symlinks = false </a:t>
            </a:r>
            <a:br>
              <a:rPr lang="en-US" altLang="ko-KR" sz="1050"/>
            </a:br>
            <a:r>
              <a:rPr lang="en-US" altLang="ko-KR" sz="1050"/>
              <a:t>  repositoryformatversion = 0 </a:t>
            </a:r>
            <a:br>
              <a:rPr lang="en-US" altLang="ko-KR" sz="1050"/>
            </a:br>
            <a:r>
              <a:rPr lang="en-US" altLang="ko-KR" sz="1050"/>
              <a:t>  filemode = false </a:t>
            </a:r>
            <a:br>
              <a:rPr lang="en-US" altLang="ko-KR" sz="1050"/>
            </a:br>
            <a:r>
              <a:rPr lang="en-US" altLang="ko-KR" sz="1050"/>
              <a:t>  logallrefupdates = true</a:t>
            </a:r>
          </a:p>
          <a:p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557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213360" y="1343740"/>
            <a:ext cx="8739550" cy="5885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1100" b="1" smtClean="0"/>
              <a:t>버전 </a:t>
            </a:r>
            <a:r>
              <a:rPr lang="ko-KR" altLang="en-US" sz="1100" b="1" smtClean="0"/>
              <a:t>관리를 위한 파일 경로 및 파일 </a:t>
            </a:r>
            <a:r>
              <a:rPr lang="ko-KR" altLang="en-US" sz="1100" b="1" smtClean="0"/>
              <a:t>생성</a:t>
            </a:r>
            <a:endParaRPr lang="en-US" altLang="ko-KR" sz="1100" b="1" smtClean="0"/>
          </a:p>
          <a:p>
            <a:endParaRPr lang="fr-FR" altLang="ko-KR" sz="1050"/>
          </a:p>
          <a:p>
            <a:r>
              <a:rPr lang="fr-FR" altLang="ko-KR" sz="1100" b="1" smtClean="0"/>
              <a:t>2. SourceTree</a:t>
            </a:r>
            <a:r>
              <a:rPr lang="ko-KR" altLang="en-US" sz="1100" b="1" smtClean="0"/>
              <a:t>에서 저장소 만들기</a:t>
            </a:r>
            <a:r>
              <a:rPr lang="en-US" altLang="ko-KR" sz="1050" smtClean="0"/>
              <a:t> </a:t>
            </a:r>
            <a:endParaRPr lang="ko-KR" altLang="en-US" sz="105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32317"/>
            <a:ext cx="4193531" cy="25501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57" y="3411527"/>
            <a:ext cx="7031953" cy="32994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9" y="2738512"/>
            <a:ext cx="1145683" cy="1614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99469" y="2667131"/>
            <a:ext cx="1360908" cy="198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</a:rPr>
              <a:t>Git </a:t>
            </a:r>
            <a:r>
              <a:rPr lang="ko-KR" altLang="en-US" sz="1200" smtClean="0">
                <a:solidFill>
                  <a:srgbClr val="002060"/>
                </a:solidFill>
              </a:rPr>
              <a:t>추적 전</a:t>
            </a:r>
            <a:endParaRPr lang="ko-KR" altLang="en-US" sz="1200">
              <a:solidFill>
                <a:srgbClr val="00206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945" y="3048059"/>
            <a:ext cx="1197130" cy="1457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04488" y="2961483"/>
            <a:ext cx="1285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</a:rPr>
              <a:t>Git </a:t>
            </a:r>
            <a:r>
              <a:rPr lang="ko-KR" altLang="en-US" sz="1200" smtClean="0">
                <a:solidFill>
                  <a:srgbClr val="002060"/>
                </a:solidFill>
              </a:rPr>
              <a:t>추적 후</a:t>
            </a:r>
            <a:endParaRPr lang="ko-KR" altLang="en-US" sz="1200">
              <a:solidFill>
                <a:srgbClr val="00206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61080" y="2520894"/>
            <a:ext cx="1681479" cy="2767386"/>
            <a:chOff x="3561080" y="2952722"/>
            <a:chExt cx="2095608" cy="2335558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5296622" y="2952722"/>
              <a:ext cx="360066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296622" y="2952722"/>
              <a:ext cx="0" cy="23355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561080" y="5288280"/>
              <a:ext cx="1735542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5269590" y="1744071"/>
            <a:ext cx="3656289" cy="15639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11275" y="1846059"/>
            <a:ext cx="3370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Staging Area : Git </a:t>
            </a:r>
            <a:r>
              <a:rPr lang="ko-KR" altLang="en-US" sz="1100" smtClean="0"/>
              <a:t>추적 공간 </a:t>
            </a:r>
            <a:endParaRPr lang="en-US" altLang="ko-KR" sz="1100"/>
          </a:p>
          <a:p>
            <a:r>
              <a:rPr lang="en-US" altLang="ko-KR" sz="1100" smtClean="0"/>
              <a:t>                            -&gt; commit</a:t>
            </a:r>
            <a:r>
              <a:rPr lang="ko-KR" altLang="en-US" sz="1100" smtClean="0"/>
              <a:t>을 위한</a:t>
            </a:r>
            <a:r>
              <a:rPr lang="en-US" altLang="ko-KR" sz="1100" smtClean="0"/>
              <a:t> </a:t>
            </a:r>
            <a:r>
              <a:rPr lang="ko-KR" altLang="en-US" sz="1100" smtClean="0"/>
              <a:t>파일</a:t>
            </a:r>
            <a:endParaRPr lang="en-US" altLang="ko-KR" sz="1100" smtClean="0"/>
          </a:p>
          <a:p>
            <a:r>
              <a:rPr lang="en-US" altLang="ko-KR" sz="1100" smtClean="0"/>
              <a:t>Working Directory </a:t>
            </a:r>
            <a:r>
              <a:rPr lang="en-US" altLang="ko-KR" sz="1100"/>
              <a:t>: </a:t>
            </a:r>
            <a:r>
              <a:rPr lang="ko-KR" altLang="en-US" sz="1100" smtClean="0"/>
              <a:t> </a:t>
            </a:r>
            <a:r>
              <a:rPr lang="en-US" altLang="ko-KR" sz="1100" smtClean="0"/>
              <a:t>Git</a:t>
            </a:r>
            <a:r>
              <a:rPr lang="ko-KR" altLang="en-US" sz="1100" smtClean="0"/>
              <a:t>에게 추적되지 않는 공간</a:t>
            </a:r>
            <a:endParaRPr lang="en-US" altLang="ko-KR" sz="1100"/>
          </a:p>
          <a:p>
            <a:r>
              <a:rPr lang="en-US" altLang="ko-KR" sz="1100"/>
              <a:t>                            -&gt; </a:t>
            </a:r>
            <a:r>
              <a:rPr lang="en-US" altLang="ko-KR" sz="1100" smtClean="0"/>
              <a:t>commit</a:t>
            </a:r>
            <a:r>
              <a:rPr lang="ko-KR" altLang="en-US" sz="1100" smtClean="0"/>
              <a:t>에 영향을 받지 않음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993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213360" y="1343740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 smtClean="0"/>
              <a:t>3. </a:t>
            </a:r>
            <a:r>
              <a:rPr lang="ko-KR" altLang="en-US" sz="1100" b="1" smtClean="0"/>
              <a:t>버전 만들기 </a:t>
            </a:r>
            <a:r>
              <a:rPr lang="en-US" altLang="ko-KR" sz="1100" b="1" smtClean="0"/>
              <a:t>(commit </a:t>
            </a:r>
            <a:r>
              <a:rPr lang="ko-KR" altLang="en-US" sz="1100" b="1" smtClean="0"/>
              <a:t>명령어</a:t>
            </a:r>
            <a:r>
              <a:rPr lang="en-US" altLang="ko-KR" sz="1100" b="1" smtClean="0"/>
              <a:t>)</a:t>
            </a:r>
            <a:r>
              <a:rPr lang="en-US" altLang="ko-KR" sz="1050" smtClean="0"/>
              <a:t> </a:t>
            </a:r>
            <a:endParaRPr lang="ko-KR" altLang="en-US" sz="105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23" y="1625499"/>
            <a:ext cx="4299887" cy="24375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1866" y="4084060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4</a:t>
            </a:r>
            <a:r>
              <a:rPr lang="en-US" altLang="ko-KR" sz="1100" b="1" smtClean="0"/>
              <a:t>. commit </a:t>
            </a:r>
            <a:r>
              <a:rPr lang="ko-KR" altLang="en-US" sz="1100" b="1" smtClean="0"/>
              <a:t>이후 소스 파일 변경 시 </a:t>
            </a:r>
            <a:r>
              <a:rPr lang="en-US" altLang="ko-KR" sz="1100" b="1" smtClean="0"/>
              <a:t>git</a:t>
            </a:r>
            <a:r>
              <a:rPr lang="ko-KR" altLang="en-US" sz="1100" b="1" smtClean="0"/>
              <a:t>에 의한 추적 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안보일 경우 </a:t>
            </a:r>
            <a:r>
              <a:rPr lang="en-US" altLang="ko-KR" sz="1100" b="1" smtClean="0"/>
              <a:t>F5 </a:t>
            </a:r>
            <a:r>
              <a:rPr lang="ko-KR" altLang="en-US" sz="1100" b="1" smtClean="0"/>
              <a:t>새로고침</a:t>
            </a:r>
            <a:r>
              <a:rPr lang="en-US" altLang="ko-KR" sz="1100" b="1" smtClean="0"/>
              <a:t>)</a:t>
            </a:r>
            <a:r>
              <a:rPr lang="en-US" altLang="ko-KR" sz="1050" smtClean="0"/>
              <a:t> 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7" y="4326332"/>
            <a:ext cx="4286768" cy="23505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614451"/>
            <a:ext cx="4276500" cy="24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213360" y="1343740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5</a:t>
            </a:r>
            <a:r>
              <a:rPr lang="en-US" altLang="ko-KR" sz="1100" b="1" smtClean="0"/>
              <a:t>-1. </a:t>
            </a:r>
            <a:r>
              <a:rPr lang="ko-KR" altLang="en-US" sz="1100" b="1" smtClean="0"/>
              <a:t> 되돌리기 </a:t>
            </a:r>
            <a:r>
              <a:rPr lang="en-US" altLang="ko-KR" sz="1100" b="1" smtClean="0"/>
              <a:t>( discard </a:t>
            </a:r>
            <a:r>
              <a:rPr lang="ko-KR" altLang="en-US" sz="1100" b="1" smtClean="0"/>
              <a:t>명령어 </a:t>
            </a:r>
            <a:r>
              <a:rPr lang="en-US" altLang="ko-KR" sz="1100" b="1"/>
              <a:t>: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커밋하기 전</a:t>
            </a:r>
            <a:r>
              <a:rPr lang="en-US" altLang="ko-KR" sz="1100" b="1" smtClean="0"/>
              <a:t>,</a:t>
            </a:r>
            <a:r>
              <a:rPr lang="ko-KR" altLang="en-US" sz="1100" b="1" smtClean="0"/>
              <a:t> 되돌리기 </a:t>
            </a:r>
            <a:r>
              <a:rPr lang="en-US" altLang="ko-KR" sz="1100" b="1" smtClean="0"/>
              <a:t>)</a:t>
            </a:r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5</a:t>
            </a:r>
            <a:r>
              <a:rPr lang="en-US" altLang="ko-KR" sz="1100" b="1" smtClean="0"/>
              <a:t>-2. </a:t>
            </a:r>
            <a:r>
              <a:rPr lang="ko-KR" altLang="en-US" sz="1100" b="1" smtClean="0"/>
              <a:t> </a:t>
            </a:r>
            <a:r>
              <a:rPr lang="ko-KR" altLang="en-US" sz="1100" b="1"/>
              <a:t>되돌리기 </a:t>
            </a:r>
            <a:r>
              <a:rPr lang="en-US" altLang="ko-KR" sz="1100" b="1"/>
              <a:t>( </a:t>
            </a:r>
            <a:r>
              <a:rPr lang="en-US" altLang="ko-KR" sz="1100" b="1" smtClean="0"/>
              <a:t>reset </a:t>
            </a:r>
            <a:r>
              <a:rPr lang="ko-KR" altLang="en-US" sz="1100" b="1"/>
              <a:t>명령어 </a:t>
            </a:r>
            <a:r>
              <a:rPr lang="en-US" altLang="ko-KR" sz="1100" b="1"/>
              <a:t>: </a:t>
            </a:r>
            <a:r>
              <a:rPr lang="ko-KR" altLang="en-US" sz="1100" b="1" smtClean="0"/>
              <a:t>커밋해버린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후</a:t>
            </a:r>
            <a:r>
              <a:rPr lang="en-US" altLang="ko-KR" sz="1100" b="1" smtClean="0"/>
              <a:t>, </a:t>
            </a:r>
            <a:r>
              <a:rPr lang="ko-KR" altLang="en-US" sz="1100" b="1" smtClean="0"/>
              <a:t>버전을 제거하고 되돌리기 </a:t>
            </a:r>
            <a:r>
              <a:rPr lang="en-US" altLang="ko-KR" sz="1100" b="1"/>
              <a:t>)</a:t>
            </a:r>
            <a:r>
              <a:rPr lang="en-US" altLang="ko-KR" sz="1050"/>
              <a:t> </a:t>
            </a:r>
            <a:endParaRPr lang="ko-KR" altLang="en-US" sz="10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7" y="1606715"/>
            <a:ext cx="4299729" cy="23988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3" y="1606716"/>
            <a:ext cx="4288235" cy="2399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7" y="4268513"/>
            <a:ext cx="2794283" cy="118933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" y="4284640"/>
            <a:ext cx="4299729" cy="24083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41687" y="5572664"/>
            <a:ext cx="4299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altLang="ko-KR" sz="1100" smtClean="0"/>
              <a:t>Soft </a:t>
            </a:r>
            <a:r>
              <a:rPr lang="ko-KR" altLang="en-US" sz="1100" smtClean="0"/>
              <a:t>모드     </a:t>
            </a:r>
            <a:r>
              <a:rPr lang="en-US" altLang="ko-KR" sz="1100" smtClean="0"/>
              <a:t>: </a:t>
            </a:r>
            <a:r>
              <a:rPr lang="ko-KR" altLang="en-US" sz="1100"/>
              <a:t>선택한 버전 이후 모든 버전 삭제되지만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en-US" altLang="ko-KR" sz="1100"/>
              <a:t>                    </a:t>
            </a:r>
            <a:r>
              <a:rPr lang="en-US" altLang="ko-KR" sz="1100" smtClean="0"/>
              <a:t>    </a:t>
            </a:r>
            <a:r>
              <a:rPr lang="en-US" altLang="ko-KR" sz="1100" smtClean="0">
                <a:solidFill>
                  <a:srgbClr val="FF0000"/>
                </a:solidFill>
              </a:rPr>
              <a:t>Staging Directory</a:t>
            </a:r>
            <a:r>
              <a:rPr lang="ko-KR" altLang="en-US" sz="1100">
                <a:solidFill>
                  <a:srgbClr val="FF0000"/>
                </a:solidFill>
              </a:rPr>
              <a:t>에 남겨진다</a:t>
            </a:r>
            <a:r>
              <a:rPr lang="en-US" altLang="ko-KR" sz="1100">
                <a:solidFill>
                  <a:srgbClr val="FF0000"/>
                </a:solidFill>
              </a:rPr>
              <a:t>. </a:t>
            </a:r>
            <a:r>
              <a:rPr lang="ko-KR" altLang="en-US" sz="1100">
                <a:solidFill>
                  <a:srgbClr val="FF0000"/>
                </a:solidFill>
              </a:rPr>
              <a:t>현재 작업 상태 </a:t>
            </a:r>
            <a:r>
              <a:rPr lang="ko-KR" altLang="en-US" sz="1100" smtClean="0">
                <a:solidFill>
                  <a:srgbClr val="FF0000"/>
                </a:solidFill>
              </a:rPr>
              <a:t>유지</a:t>
            </a:r>
            <a:endParaRPr lang="en-US" altLang="ko-KR" sz="1100" smtClean="0"/>
          </a:p>
          <a:p>
            <a:pPr marL="228600" indent="-228600">
              <a:buFont typeface="+mj-lt"/>
              <a:buAutoNum type="alphaUcPeriod"/>
            </a:pPr>
            <a:r>
              <a:rPr lang="en-US" altLang="ko-KR" sz="1100" smtClean="0"/>
              <a:t>Mixed </a:t>
            </a:r>
            <a:r>
              <a:rPr lang="ko-KR" altLang="en-US" sz="1100" smtClean="0"/>
              <a:t>모드 </a:t>
            </a:r>
            <a:r>
              <a:rPr lang="en-US" altLang="ko-KR" sz="1100" smtClean="0"/>
              <a:t>: </a:t>
            </a:r>
            <a:r>
              <a:rPr lang="ko-KR" altLang="en-US" sz="1100" smtClean="0"/>
              <a:t>선택한 버전 이후 모든 버전 삭제되지만</a:t>
            </a:r>
            <a:r>
              <a:rPr lang="en-US" altLang="ko-KR" sz="1100" smtClean="0"/>
              <a:t>, </a:t>
            </a:r>
            <a:br>
              <a:rPr lang="en-US" altLang="ko-KR" sz="1100" smtClean="0"/>
            </a:br>
            <a:r>
              <a:rPr lang="en-US" altLang="ko-KR" sz="1100" smtClean="0"/>
              <a:t>                         </a:t>
            </a:r>
            <a:r>
              <a:rPr lang="en-US" altLang="ko-KR" sz="1100" smtClean="0">
                <a:solidFill>
                  <a:srgbClr val="FF0000"/>
                </a:solidFill>
              </a:rPr>
              <a:t>Working Directory</a:t>
            </a:r>
            <a:r>
              <a:rPr lang="ko-KR" altLang="en-US" sz="1100" smtClean="0">
                <a:solidFill>
                  <a:srgbClr val="FF0000"/>
                </a:solidFill>
              </a:rPr>
              <a:t>에 남겨진다</a:t>
            </a:r>
            <a:r>
              <a:rPr lang="en-US" altLang="ko-KR" sz="1100" smtClean="0">
                <a:solidFill>
                  <a:srgbClr val="FF0000"/>
                </a:solidFill>
              </a:rPr>
              <a:t>. </a:t>
            </a:r>
            <a:r>
              <a:rPr lang="ko-KR" altLang="en-US" sz="1100" smtClean="0">
                <a:solidFill>
                  <a:srgbClr val="FF0000"/>
                </a:solidFill>
              </a:rPr>
              <a:t>현재 작업 상태 유지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altLang="ko-KR" sz="1100" smtClean="0"/>
              <a:t>Hard </a:t>
            </a:r>
            <a:r>
              <a:rPr lang="ko-KR" altLang="en-US" sz="1100" smtClean="0"/>
              <a:t>모드   </a:t>
            </a:r>
            <a:r>
              <a:rPr lang="en-US" altLang="ko-KR" sz="1100" smtClean="0"/>
              <a:t>: </a:t>
            </a:r>
            <a:r>
              <a:rPr lang="ko-KR" altLang="en-US" sz="1100" smtClean="0"/>
              <a:t>선택한 버전 이후 모든 버전 삭제</a:t>
            </a:r>
            <a:r>
              <a:rPr lang="en-US" altLang="ko-KR" sz="1100" smtClean="0"/>
              <a:t>, </a:t>
            </a:r>
          </a:p>
          <a:p>
            <a:r>
              <a:rPr lang="en-US" altLang="ko-KR" sz="1100" smtClean="0">
                <a:solidFill>
                  <a:srgbClr val="FF0000"/>
                </a:solidFill>
              </a:rPr>
              <a:t>                                </a:t>
            </a:r>
            <a:r>
              <a:rPr lang="ko-KR" altLang="en-US" sz="1100" smtClean="0">
                <a:solidFill>
                  <a:srgbClr val="FF0000"/>
                </a:solidFill>
              </a:rPr>
              <a:t>커밋하지 않은 현재 작업 중인 변경 사항 모두 삭제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213360" y="1343740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5</a:t>
            </a:r>
            <a:r>
              <a:rPr lang="en-US" altLang="ko-KR" sz="1100" b="1" smtClean="0"/>
              <a:t>-3. </a:t>
            </a:r>
            <a:r>
              <a:rPr lang="ko-KR" altLang="en-US" sz="1100" b="1" smtClean="0"/>
              <a:t> 되돌리기 </a:t>
            </a:r>
            <a:r>
              <a:rPr lang="en-US" altLang="ko-KR" sz="1100" b="1" smtClean="0"/>
              <a:t>( revert </a:t>
            </a:r>
            <a:r>
              <a:rPr lang="ko-KR" altLang="en-US" sz="1100" b="1" smtClean="0"/>
              <a:t>명령어 </a:t>
            </a:r>
            <a:r>
              <a:rPr lang="en-US" altLang="ko-KR" sz="1100" b="1"/>
              <a:t>: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커밋해버린 후</a:t>
            </a:r>
            <a:r>
              <a:rPr lang="en-US" altLang="ko-KR" sz="1100" b="1" smtClean="0"/>
              <a:t>, </a:t>
            </a:r>
            <a:r>
              <a:rPr lang="ko-KR" altLang="en-US" sz="1100" b="1" smtClean="0"/>
              <a:t>버전을 제거하지 않고 되돌리기 </a:t>
            </a:r>
            <a:r>
              <a:rPr lang="en-US" altLang="ko-KR" sz="1100" b="1" smtClean="0"/>
              <a:t>)</a:t>
            </a:r>
            <a:r>
              <a:rPr lang="en-US" altLang="ko-KR" sz="1050" smtClean="0"/>
              <a:t> </a:t>
            </a:r>
            <a:endParaRPr lang="ko-KR" altLang="en-US" sz="105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590590"/>
            <a:ext cx="4288235" cy="24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213360" y="1343740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6</a:t>
            </a:r>
            <a:r>
              <a:rPr lang="en-US" altLang="ko-KR" sz="1100" b="1" smtClean="0"/>
              <a:t>. </a:t>
            </a:r>
            <a:r>
              <a:rPr lang="en-US" altLang="ko-KR" sz="1100" b="1"/>
              <a:t>B</a:t>
            </a:r>
            <a:r>
              <a:rPr lang="en-US" altLang="ko-KR" sz="1100" b="1" smtClean="0"/>
              <a:t>ranch</a:t>
            </a:r>
            <a:r>
              <a:rPr lang="ko-KR" altLang="en-US" sz="1100" b="1" smtClean="0"/>
              <a:t>생성 </a:t>
            </a:r>
            <a:r>
              <a:rPr lang="en-US" altLang="ko-KR" sz="1100" b="1" smtClean="0"/>
              <a:t>(branch </a:t>
            </a:r>
            <a:r>
              <a:rPr lang="ko-KR" altLang="en-US" sz="1100" b="1" smtClean="0"/>
              <a:t>명령어 </a:t>
            </a:r>
            <a:r>
              <a:rPr lang="en-US" altLang="ko-KR" sz="1100" b="1" smtClean="0"/>
              <a:t>: </a:t>
            </a:r>
            <a:r>
              <a:rPr lang="ko-KR" altLang="en-US" sz="1100" b="1" smtClean="0"/>
              <a:t>소스코드를 원본과 분리해서 관리할 때 사용</a:t>
            </a:r>
            <a:r>
              <a:rPr lang="en-US" altLang="ko-KR" sz="1100" b="1" smtClean="0"/>
              <a:t>) </a:t>
            </a:r>
            <a:r>
              <a:rPr lang="ko-KR" altLang="en-US" sz="1100" b="1" smtClean="0"/>
              <a:t> 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grpSp>
        <p:nvGrpSpPr>
          <p:cNvPr id="11" name="그룹 10"/>
          <p:cNvGrpSpPr/>
          <p:nvPr/>
        </p:nvGrpSpPr>
        <p:grpSpPr>
          <a:xfrm>
            <a:off x="210491" y="1606715"/>
            <a:ext cx="4291103" cy="2398823"/>
            <a:chOff x="210491" y="1606715"/>
            <a:chExt cx="4291103" cy="23988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91" y="1606715"/>
              <a:ext cx="4291103" cy="239882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27" y="2367982"/>
              <a:ext cx="3062018" cy="1150304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6" y="1606715"/>
            <a:ext cx="4308355" cy="23988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8735" y="4011282"/>
            <a:ext cx="42911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smtClean="0">
                <a:latin typeface="+mn-ea"/>
              </a:rPr>
              <a:t>* Master Branch / ChangeCustomerName Branch</a:t>
            </a:r>
            <a:r>
              <a:rPr lang="ko-KR" altLang="en-US" sz="1050" b="1" smtClean="0">
                <a:latin typeface="+mn-ea"/>
              </a:rPr>
              <a:t> 코드 수정 </a:t>
            </a:r>
            <a:endParaRPr lang="en-US" altLang="ko-KR" sz="1050" b="1" smtClean="0">
              <a:latin typeface="+mn-ea"/>
            </a:endParaRPr>
          </a:p>
          <a:p>
            <a:r>
              <a:rPr lang="en-US" altLang="ko-KR" sz="1050" smtClean="0">
                <a:latin typeface="+mn-ea"/>
              </a:rPr>
              <a:t>SourceTree</a:t>
            </a:r>
            <a:r>
              <a:rPr lang="ko-KR" altLang="en-US" sz="1050" smtClean="0">
                <a:latin typeface="+mn-ea"/>
              </a:rPr>
              <a:t>에서 </a:t>
            </a:r>
            <a:r>
              <a:rPr lang="en-US" altLang="ko-KR" sz="1050" smtClean="0">
                <a:latin typeface="+mn-ea"/>
              </a:rPr>
              <a:t>ChangeCustomerName </a:t>
            </a:r>
            <a:r>
              <a:rPr lang="ko-KR" altLang="en-US" sz="1050" smtClean="0">
                <a:latin typeface="+mn-ea"/>
              </a:rPr>
              <a:t>브랜</a:t>
            </a:r>
            <a:r>
              <a:rPr lang="ko-KR" altLang="en-US" sz="1050">
                <a:latin typeface="+mn-ea"/>
              </a:rPr>
              <a:t>치</a:t>
            </a:r>
            <a:r>
              <a:rPr lang="ko-KR" altLang="en-US" sz="1050" smtClean="0">
                <a:latin typeface="+mn-ea"/>
              </a:rPr>
              <a:t>선택 후 </a:t>
            </a:r>
            <a:endParaRPr lang="en-US" altLang="ko-KR" sz="1050">
              <a:latin typeface="+mn-ea"/>
            </a:endParaRPr>
          </a:p>
          <a:p>
            <a:r>
              <a:rPr lang="ko-KR" altLang="en-US" sz="1050" smtClean="0">
                <a:latin typeface="+mn-ea"/>
              </a:rPr>
              <a:t>코드를 수정하고 </a:t>
            </a:r>
            <a:r>
              <a:rPr lang="en-US" altLang="ko-KR" sz="1050" smtClean="0">
                <a:latin typeface="+mn-ea"/>
              </a:rPr>
              <a:t>commit </a:t>
            </a:r>
            <a:r>
              <a:rPr lang="ko-KR" altLang="en-US" sz="1050" smtClean="0">
                <a:latin typeface="+mn-ea"/>
              </a:rPr>
              <a:t>한다</a:t>
            </a:r>
            <a:r>
              <a:rPr lang="en-US" altLang="ko-KR" sz="1050" smtClean="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0219" y="4080294"/>
            <a:ext cx="44745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atin typeface="+mn-ea"/>
              </a:rPr>
              <a:t>SourceTree</a:t>
            </a:r>
            <a:r>
              <a:rPr lang="ko-KR" altLang="en-US" sz="1050" smtClean="0">
                <a:latin typeface="+mn-ea"/>
              </a:rPr>
              <a:t>에서 </a:t>
            </a:r>
            <a:r>
              <a:rPr lang="en-US" altLang="ko-KR" sz="1050" smtClean="0">
                <a:latin typeface="+mn-ea"/>
              </a:rPr>
              <a:t>Master </a:t>
            </a:r>
            <a:r>
              <a:rPr lang="ko-KR" altLang="en-US" sz="1050" smtClean="0">
                <a:latin typeface="+mn-ea"/>
              </a:rPr>
              <a:t>브랜치 선택 후 코드를 수정하고 </a:t>
            </a:r>
            <a:r>
              <a:rPr lang="en-US" altLang="ko-KR" sz="1050" smtClean="0">
                <a:latin typeface="+mn-ea"/>
              </a:rPr>
              <a:t>commit </a:t>
            </a:r>
            <a:r>
              <a:rPr lang="ko-KR" altLang="en-US" sz="1050" smtClean="0">
                <a:latin typeface="+mn-ea"/>
              </a:rPr>
              <a:t>한다</a:t>
            </a:r>
            <a:r>
              <a:rPr lang="en-US" altLang="ko-KR" sz="1050" smtClean="0">
                <a:latin typeface="+mn-ea"/>
              </a:rPr>
              <a:t>.</a:t>
            </a:r>
          </a:p>
          <a:p>
            <a:r>
              <a:rPr lang="en-US" altLang="ko-KR" sz="1050" smtClean="0">
                <a:latin typeface="+mn-ea"/>
              </a:rPr>
              <a:t>Master </a:t>
            </a:r>
            <a:r>
              <a:rPr lang="ko-KR" altLang="en-US" sz="1050" smtClean="0">
                <a:latin typeface="+mn-ea"/>
              </a:rPr>
              <a:t>브랜치 선택할 경우 </a:t>
            </a:r>
            <a:r>
              <a:rPr lang="en-US" altLang="ko-KR" sz="1050" smtClean="0">
                <a:latin typeface="+mn-ea"/>
              </a:rPr>
              <a:t>ChangeCustomerName</a:t>
            </a:r>
            <a:r>
              <a:rPr lang="ko-KR" altLang="en-US" sz="1050" smtClean="0">
                <a:latin typeface="+mn-ea"/>
              </a:rPr>
              <a:t>에서 수정한 내용은 사라진다</a:t>
            </a:r>
            <a:r>
              <a:rPr lang="en-US" altLang="ko-KR" sz="1050" smtClean="0">
                <a:latin typeface="+mn-ea"/>
              </a:rPr>
              <a:t>.</a:t>
            </a:r>
            <a:r>
              <a:rPr lang="ko-KR" altLang="en-US" sz="1050" smtClean="0">
                <a:latin typeface="+mn-ea"/>
              </a:rPr>
              <a:t> </a:t>
            </a:r>
            <a:endParaRPr lang="ko-KR" altLang="en-US" sz="105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" y="4606622"/>
            <a:ext cx="4308353" cy="20624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6" y="4606621"/>
            <a:ext cx="4308355" cy="20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44" y="282550"/>
            <a:ext cx="1362966" cy="570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20007"/>
            <a:ext cx="821484" cy="7147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Git </a:t>
            </a:r>
            <a:r>
              <a:rPr lang="ko-KR" altLang="en-US" sz="1050" smtClean="0"/>
              <a:t>학습</a:t>
            </a:r>
            <a:endParaRPr lang="en-US" altLang="ko-KR" sz="1050"/>
          </a:p>
          <a:p>
            <a:pPr algn="ctr"/>
            <a:r>
              <a:rPr lang="en-US" altLang="ko-KR" sz="1050" smtClean="0"/>
              <a:t>Git GUI </a:t>
            </a:r>
            <a:r>
              <a:rPr lang="ko-KR" altLang="en-US" sz="1050" smtClean="0"/>
              <a:t>툴사용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52826" y="224488"/>
            <a:ext cx="1071501" cy="36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52826" y="590209"/>
            <a:ext cx="1071501" cy="3546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2019-12-24</a:t>
            </a:r>
            <a:endParaRPr lang="ko-KR" altLang="en-US" sz="1050"/>
          </a:p>
        </p:txBody>
      </p:sp>
      <p:sp>
        <p:nvSpPr>
          <p:cNvPr id="12" name="TextBox 11"/>
          <p:cNvSpPr txBox="1"/>
          <p:nvPr/>
        </p:nvSpPr>
        <p:spPr>
          <a:xfrm>
            <a:off x="127824" y="22000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/>
              <a:t> </a:t>
            </a:r>
            <a:r>
              <a:rPr lang="en-US" altLang="ko-KR" b="1" smtClean="0"/>
              <a:t>Git &amp; SourceTree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005840" y="945768"/>
            <a:ext cx="470260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Git &amp; SourceTree </a:t>
            </a:r>
            <a:r>
              <a:rPr lang="ko-KR" altLang="en-US" sz="1050" smtClean="0"/>
              <a:t>설명 및 사용법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6464528" y="94588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SourceTree</a:t>
            </a:r>
            <a:endParaRPr lang="ko-KR" alt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201866" y="4006426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050" smtClean="0"/>
              <a:t> </a:t>
            </a:r>
            <a:endParaRPr lang="ko-KR" altLang="en-US" sz="1050"/>
          </a:p>
        </p:txBody>
      </p:sp>
      <p:sp>
        <p:nvSpPr>
          <p:cNvPr id="20" name="TextBox 19"/>
          <p:cNvSpPr txBox="1"/>
          <p:nvPr/>
        </p:nvSpPr>
        <p:spPr>
          <a:xfrm>
            <a:off x="244996" y="1321485"/>
            <a:ext cx="8295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latin typeface="+mn-ea"/>
              </a:rPr>
              <a:t>* </a:t>
            </a:r>
            <a:r>
              <a:rPr lang="ko-KR" altLang="en-US" sz="1050" smtClean="0">
                <a:latin typeface="+mn-ea"/>
              </a:rPr>
              <a:t>서로 다른 버전 생성 확인 가능</a:t>
            </a:r>
            <a:endParaRPr lang="ko-KR" altLang="en-US" sz="105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6" y="1605827"/>
            <a:ext cx="4308353" cy="23997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360" y="4061052"/>
            <a:ext cx="8739550" cy="2707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ko-KR" sz="1100" b="1"/>
              <a:t>7</a:t>
            </a:r>
            <a:r>
              <a:rPr lang="en-US" altLang="ko-KR" sz="1100" b="1" smtClean="0"/>
              <a:t>. </a:t>
            </a:r>
            <a:r>
              <a:rPr lang="ko-KR" altLang="en-US" sz="1100" b="1" smtClean="0"/>
              <a:t>병합 하기 </a:t>
            </a:r>
            <a:r>
              <a:rPr lang="en-US" altLang="ko-KR" sz="1100" b="1" smtClean="0"/>
              <a:t>( </a:t>
            </a:r>
            <a:r>
              <a:rPr lang="ko-KR" altLang="en-US" sz="1100" b="1" smtClean="0"/>
              <a:t>브랜치 합치기 </a:t>
            </a:r>
            <a:r>
              <a:rPr lang="en-US" altLang="ko-KR" sz="1100" b="1" smtClean="0"/>
              <a:t>: merge </a:t>
            </a:r>
            <a:r>
              <a:rPr lang="ko-KR" altLang="en-US" sz="1100" b="1" smtClean="0"/>
              <a:t>명령어 </a:t>
            </a:r>
            <a:r>
              <a:rPr lang="en-US" altLang="ko-KR" sz="1100" b="1" smtClean="0"/>
              <a:t>)</a:t>
            </a:r>
            <a:endParaRPr lang="ko-KR" altLang="en-US" sz="105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5" y="4284944"/>
            <a:ext cx="4308353" cy="24232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40" y="4294258"/>
            <a:ext cx="4322270" cy="24139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40" y="1605826"/>
            <a:ext cx="4354168" cy="11489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0640" y="1368812"/>
            <a:ext cx="4310776" cy="261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smtClean="0"/>
              <a:t>Branch </a:t>
            </a:r>
            <a:r>
              <a:rPr lang="ko-KR" altLang="en-US" sz="1100" b="1" smtClean="0"/>
              <a:t>삭제 오류</a:t>
            </a:r>
            <a:endParaRPr lang="ko-KR" altLang="en-US" sz="105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0640" y="2847372"/>
            <a:ext cx="4310776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+mn-ea"/>
              </a:rPr>
              <a:t>오류 원인은 현재 선택한 </a:t>
            </a:r>
            <a:r>
              <a:rPr lang="en-US" altLang="ko-KR" sz="1050">
                <a:latin typeface="+mn-ea"/>
              </a:rPr>
              <a:t>branch</a:t>
            </a:r>
            <a:r>
              <a:rPr lang="ko-KR" altLang="en-US" sz="1050">
                <a:latin typeface="+mn-ea"/>
              </a:rPr>
              <a:t>를 삭제할 때 오류 발생</a:t>
            </a:r>
            <a:endParaRPr lang="en-US" altLang="ko-KR" sz="105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다른 </a:t>
            </a:r>
            <a:r>
              <a:rPr lang="en-US" altLang="ko-KR" sz="1000">
                <a:latin typeface="+mn-ea"/>
              </a:rPr>
              <a:t>branch</a:t>
            </a:r>
            <a:r>
              <a:rPr lang="ko-KR" altLang="en-US" sz="1000">
                <a:latin typeface="+mn-ea"/>
              </a:rPr>
              <a:t>를 선택 후 다시 </a:t>
            </a:r>
            <a:r>
              <a:rPr lang="en-US" altLang="ko-KR" sz="1000" smtClean="0">
                <a:latin typeface="+mn-ea"/>
              </a:rPr>
              <a:t>branch</a:t>
            </a:r>
            <a:r>
              <a:rPr lang="ko-KR" altLang="en-US" sz="100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삭제 시도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4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1183</Words>
  <Application>Microsoft Office PowerPoint</Application>
  <PresentationFormat>화면 슬라이드 쇼(4:3)</PresentationFormat>
  <Paragraphs>335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ㅅㄷㄴㅅ</dc:title>
  <dc:creator>Administrator</dc:creator>
  <cp:lastModifiedBy>Administrator</cp:lastModifiedBy>
  <cp:revision>78</cp:revision>
  <dcterms:created xsi:type="dcterms:W3CDTF">2019-12-24T00:02:04Z</dcterms:created>
  <dcterms:modified xsi:type="dcterms:W3CDTF">2019-12-27T03:42:55Z</dcterms:modified>
</cp:coreProperties>
</file>