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F"/>
    <a:srgbClr val="E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6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A346D-B489-40FD-9804-76FC360A51EC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0E762-19B4-48CB-B08F-D6A974CBB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0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7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7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2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F28B-480F-4FFB-B811-3AA46B884545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EE4B-07F6-4F71-9E39-62E7C224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91"/>
            <a:ext cx="9144000" cy="6835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26064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 smtClean="0"/>
              <a:t>Database Partitioning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860032" y="260647"/>
            <a:ext cx="828092" cy="725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DB </a:t>
            </a:r>
            <a:r>
              <a:rPr lang="ko-KR" altLang="en-US" sz="1050" smtClean="0"/>
              <a:t>학습</a:t>
            </a:r>
            <a:endParaRPr lang="en-US" altLang="ko-KR" sz="1050" smtClean="0"/>
          </a:p>
          <a:p>
            <a:pPr algn="ctr"/>
            <a:r>
              <a:rPr lang="ko-KR" altLang="en-US" sz="1050" smtClean="0"/>
              <a:t>기능 분석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44208" y="25496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44208" y="62068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2019-12-16</a:t>
            </a:r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1014730" y="986408"/>
            <a:ext cx="467339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Database </a:t>
            </a:r>
            <a:r>
              <a:rPr lang="ko-KR" altLang="en-US" sz="1050" smtClean="0"/>
              <a:t>파티셔닝</a:t>
            </a:r>
            <a:r>
              <a:rPr lang="en-US" altLang="ko-KR" sz="1050"/>
              <a:t> </a:t>
            </a:r>
            <a:r>
              <a:rPr lang="en-US" altLang="ko-KR" sz="1050" smtClean="0"/>
              <a:t>/ </a:t>
            </a:r>
            <a:r>
              <a:rPr lang="ko-KR" altLang="en-US" sz="1050" smtClean="0"/>
              <a:t>샤딩 소개와 시연</a:t>
            </a:r>
            <a:endParaRPr lang="ko-KR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6444208" y="98652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Database Partitioning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4" y="343511"/>
            <a:ext cx="1296144" cy="542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520" y="1357240"/>
            <a:ext cx="8591873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100" b="1" smtClean="0"/>
              <a:t>DB </a:t>
            </a:r>
            <a:r>
              <a:rPr lang="ko-KR" altLang="en-US" sz="1100" b="1" smtClean="0"/>
              <a:t>파티셔닝</a:t>
            </a:r>
            <a:r>
              <a:rPr lang="en-US" altLang="ko-KR" sz="1100" b="1" smtClean="0"/>
              <a:t>(Partitioning)</a:t>
            </a:r>
            <a:r>
              <a:rPr lang="ko-KR" altLang="en-US" sz="1100" b="1" smtClean="0"/>
              <a:t>이란</a:t>
            </a:r>
            <a:endParaRPr lang="en-US" altLang="ko-KR" sz="1100" b="1" smtClean="0"/>
          </a:p>
          <a:p>
            <a:pPr>
              <a:lnSpc>
                <a:spcPct val="150000"/>
              </a:lnSpc>
            </a:pPr>
            <a:r>
              <a:rPr lang="ko-KR" altLang="en-US" sz="1050" smtClean="0"/>
              <a:t>     데이터의 </a:t>
            </a:r>
            <a:r>
              <a:rPr lang="ko-KR" altLang="en-US" sz="1050" smtClean="0"/>
              <a:t>규모가 커지면서 </a:t>
            </a:r>
            <a:r>
              <a:rPr lang="ko-KR" altLang="en-US" sz="1050" smtClean="0"/>
              <a:t>기존 </a:t>
            </a:r>
            <a:r>
              <a:rPr lang="en-US" altLang="ko-KR" sz="1050" smtClean="0"/>
              <a:t>DB </a:t>
            </a:r>
            <a:r>
              <a:rPr lang="ko-KR" altLang="en-US" sz="1050" smtClean="0"/>
              <a:t>시스템의 용량</a:t>
            </a:r>
            <a:r>
              <a:rPr lang="en-US" altLang="ko-KR" sz="1050" smtClean="0"/>
              <a:t>(Storage)</a:t>
            </a:r>
            <a:r>
              <a:rPr lang="ko-KR" altLang="en-US" sz="1050" smtClean="0"/>
              <a:t>의 한계와 성능</a:t>
            </a:r>
            <a:r>
              <a:rPr lang="en-US" altLang="ko-KR" sz="1050" smtClean="0"/>
              <a:t>(Performance)</a:t>
            </a:r>
            <a:r>
              <a:rPr lang="ko-KR" altLang="en-US" sz="1050" smtClean="0"/>
              <a:t>의 저하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/>
                </a:solidFill>
              </a:rPr>
              <a:t> </a:t>
            </a:r>
            <a:r>
              <a:rPr lang="en-US" altLang="ko-KR" sz="1050" smtClean="0">
                <a:solidFill>
                  <a:prstClr val="black"/>
                </a:solidFill>
              </a:rPr>
              <a:t>    </a:t>
            </a:r>
            <a:r>
              <a:rPr lang="ko-KR" altLang="en-US" sz="1050" smtClean="0">
                <a:solidFill>
                  <a:prstClr val="black"/>
                </a:solidFill>
              </a:rPr>
              <a:t>해결 방안으로 </a:t>
            </a:r>
            <a:r>
              <a:rPr lang="en-US" altLang="ko-KR" sz="1050" smtClean="0">
                <a:solidFill>
                  <a:prstClr val="black"/>
                </a:solidFill>
              </a:rPr>
              <a:t>table</a:t>
            </a:r>
            <a:r>
              <a:rPr lang="ko-KR" altLang="en-US" sz="1050" smtClean="0">
                <a:solidFill>
                  <a:prstClr val="black"/>
                </a:solidFill>
              </a:rPr>
              <a:t>을 파티션</a:t>
            </a:r>
            <a:r>
              <a:rPr lang="en-US" altLang="ko-KR" sz="1050" smtClean="0">
                <a:solidFill>
                  <a:prstClr val="black"/>
                </a:solidFill>
              </a:rPr>
              <a:t>(partition)</a:t>
            </a:r>
            <a:r>
              <a:rPr lang="ko-KR" altLang="en-US" sz="1050" smtClean="0">
                <a:solidFill>
                  <a:prstClr val="black"/>
                </a:solidFill>
              </a:rPr>
              <a:t>이라는 작은 단위로 나누어 관리하는 </a:t>
            </a:r>
            <a:r>
              <a:rPr lang="en-US" altLang="ko-KR" sz="1050" smtClean="0">
                <a:solidFill>
                  <a:prstClr val="black"/>
                </a:solidFill>
              </a:rPr>
              <a:t>‘</a:t>
            </a:r>
            <a:r>
              <a:rPr lang="ko-KR" altLang="en-US" sz="1050" smtClean="0">
                <a:solidFill>
                  <a:prstClr val="black"/>
                </a:solidFill>
              </a:rPr>
              <a:t>파티셔닝</a:t>
            </a:r>
            <a:r>
              <a:rPr lang="en-US" altLang="ko-KR" sz="1050" smtClean="0">
                <a:solidFill>
                  <a:prstClr val="black"/>
                </a:solidFill>
              </a:rPr>
              <a:t>(Partitioning)’</a:t>
            </a:r>
            <a:r>
              <a:rPr lang="ko-KR" altLang="en-US" sz="1050" smtClean="0">
                <a:solidFill>
                  <a:prstClr val="black"/>
                </a:solidFill>
              </a:rPr>
              <a:t>기법  사용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</a:endParaRPr>
          </a:p>
          <a:p>
            <a:pPr marL="180975" indent="-180975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100" b="1" smtClean="0"/>
              <a:t>DB </a:t>
            </a:r>
            <a:r>
              <a:rPr lang="ko-KR" altLang="en-US" sz="1100" b="1" smtClean="0"/>
              <a:t>파티셔닝</a:t>
            </a:r>
            <a:r>
              <a:rPr lang="en-US" altLang="ko-KR" sz="1100" b="1" smtClean="0"/>
              <a:t>(Partitioning)</a:t>
            </a:r>
            <a:r>
              <a:rPr lang="ko-KR" altLang="en-US" sz="1100" b="1" smtClean="0"/>
              <a:t>의 장단점</a:t>
            </a:r>
            <a:endParaRPr lang="en-US" altLang="ko-KR" sz="1100" b="1" smtClean="0"/>
          </a:p>
          <a:p>
            <a:pPr>
              <a:lnSpc>
                <a:spcPct val="150000"/>
              </a:lnSpc>
            </a:pPr>
            <a:r>
              <a:rPr lang="en-US" altLang="ko-KR" sz="1050" b="1" smtClean="0"/>
              <a:t>      </a:t>
            </a:r>
            <a:r>
              <a:rPr lang="ko-KR" altLang="en-US" sz="1050" b="1" smtClean="0"/>
              <a:t>장점 </a:t>
            </a:r>
            <a:r>
              <a:rPr lang="en-US" altLang="ko-KR" sz="1050" b="1" smtClean="0"/>
              <a:t>: </a:t>
            </a:r>
            <a:r>
              <a:rPr lang="ko-KR" altLang="en-US" sz="1050" b="1" smtClean="0"/>
              <a:t>데이터 조회시</a:t>
            </a:r>
            <a:r>
              <a:rPr lang="en-US" altLang="ko-KR" sz="1050" b="1" smtClean="0"/>
              <a:t>(Full Scan) </a:t>
            </a:r>
            <a:r>
              <a:rPr lang="ko-KR" altLang="en-US" sz="1050" b="1" smtClean="0"/>
              <a:t>데이터 </a:t>
            </a:r>
            <a:r>
              <a:rPr lang="en-US" altLang="ko-KR" sz="1050" b="1" smtClean="0"/>
              <a:t>Access</a:t>
            </a:r>
            <a:r>
              <a:rPr lang="ko-KR" altLang="en-US" sz="1050" b="1" smtClean="0"/>
              <a:t>의 범위를 줄여 성능 향상</a:t>
            </a:r>
            <a:endParaRPr lang="en-US" altLang="ko-KR" sz="1050" b="1" smtClean="0"/>
          </a:p>
          <a:p>
            <a:pPr>
              <a:lnSpc>
                <a:spcPct val="150000"/>
              </a:lnSpc>
            </a:pPr>
            <a:r>
              <a:rPr lang="en-US" altLang="ko-KR" sz="1050" b="1"/>
              <a:t> </a:t>
            </a:r>
            <a:r>
              <a:rPr lang="en-US" altLang="ko-KR" sz="1050" b="1" smtClean="0"/>
              <a:t>             Partition </a:t>
            </a:r>
            <a:r>
              <a:rPr lang="ko-KR" altLang="en-US" sz="1050" b="1" smtClean="0"/>
              <a:t>단위 백업</a:t>
            </a:r>
            <a:r>
              <a:rPr lang="en-US" altLang="ko-KR" sz="1050" b="1" smtClean="0"/>
              <a:t>, </a:t>
            </a:r>
            <a:r>
              <a:rPr lang="ko-KR" altLang="en-US" sz="1050" b="1" smtClean="0"/>
              <a:t>추가</a:t>
            </a:r>
            <a:r>
              <a:rPr lang="en-US" altLang="ko-KR" sz="1050" b="1" smtClean="0"/>
              <a:t>, </a:t>
            </a:r>
            <a:r>
              <a:rPr lang="ko-KR" altLang="en-US" sz="1050" b="1" smtClean="0"/>
              <a:t>수정</a:t>
            </a:r>
            <a:r>
              <a:rPr lang="en-US" altLang="ko-KR" sz="1050" b="1" smtClean="0"/>
              <a:t>, </a:t>
            </a:r>
            <a:r>
              <a:rPr lang="ko-KR" altLang="en-US" sz="1050" b="1" smtClean="0"/>
              <a:t>삭제</a:t>
            </a:r>
            <a:endParaRPr lang="en-US" altLang="ko-KR" sz="1050" b="1" smtClean="0"/>
          </a:p>
          <a:p>
            <a:pPr>
              <a:lnSpc>
                <a:spcPct val="150000"/>
              </a:lnSpc>
            </a:pPr>
            <a:r>
              <a:rPr lang="en-US" altLang="ko-KR" sz="1050" b="1">
                <a:solidFill>
                  <a:prstClr val="black"/>
                </a:solidFill>
              </a:rPr>
              <a:t> </a:t>
            </a:r>
            <a:r>
              <a:rPr lang="en-US" altLang="ko-KR" sz="1050" b="1" smtClean="0">
                <a:solidFill>
                  <a:prstClr val="black"/>
                </a:solidFill>
              </a:rPr>
              <a:t>               -&gt; </a:t>
            </a:r>
            <a:r>
              <a:rPr lang="ko-KR" altLang="en-US" sz="1050" b="1" smtClean="0">
                <a:solidFill>
                  <a:prstClr val="black"/>
                </a:solidFill>
              </a:rPr>
              <a:t>실수에 의한 전체 데이터 손실 가능성이 낮아진다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b="1" smtClean="0"/>
              <a:t>      단점 </a:t>
            </a:r>
            <a:r>
              <a:rPr lang="en-US" altLang="ko-KR" sz="1050" b="1" smtClean="0"/>
              <a:t>: </a:t>
            </a:r>
            <a:r>
              <a:rPr lang="en-US" altLang="ko-KR" sz="1050" b="1" smtClean="0">
                <a:solidFill>
                  <a:prstClr val="black"/>
                </a:solidFill>
              </a:rPr>
              <a:t>Table </a:t>
            </a:r>
            <a:r>
              <a:rPr lang="ko-KR" altLang="en-US" sz="1050" b="1" smtClean="0">
                <a:solidFill>
                  <a:prstClr val="black"/>
                </a:solidFill>
              </a:rPr>
              <a:t>간 </a:t>
            </a:r>
            <a:r>
              <a:rPr lang="en-US" altLang="ko-KR" sz="1050" b="1" smtClean="0">
                <a:solidFill>
                  <a:prstClr val="black"/>
                </a:solidFill>
              </a:rPr>
              <a:t>JOIN</a:t>
            </a:r>
            <a:r>
              <a:rPr lang="ko-KR" altLang="en-US" sz="1050" b="1">
                <a:solidFill>
                  <a:prstClr val="black"/>
                </a:solidFill>
              </a:rPr>
              <a:t> </a:t>
            </a:r>
            <a:r>
              <a:rPr lang="ko-KR" altLang="en-US" sz="1050" b="1" smtClean="0">
                <a:solidFill>
                  <a:prstClr val="black"/>
                </a:solidFill>
              </a:rPr>
              <a:t>사용이 빈번히 발생</a:t>
            </a:r>
            <a:endParaRPr lang="en-US" altLang="ko-KR" sz="1050" b="1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prstClr val="black"/>
                </a:solidFill>
              </a:rPr>
              <a:t>              </a:t>
            </a:r>
            <a:r>
              <a:rPr lang="ko-KR" altLang="en-US" sz="1050" b="1" smtClean="0">
                <a:solidFill>
                  <a:prstClr val="black"/>
                </a:solidFill>
              </a:rPr>
              <a:t>하나의 테이블의 세분화로 인해 관리비용이 증가</a:t>
            </a:r>
            <a:endParaRPr lang="en-US" altLang="ko-KR" sz="1050">
              <a:solidFill>
                <a:prstClr val="black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81773" y="2708920"/>
            <a:ext cx="1538358" cy="1280916"/>
            <a:chOff x="4049829" y="1556792"/>
            <a:chExt cx="1386266" cy="130265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829" y="1910253"/>
              <a:ext cx="1386266" cy="94919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4894" y="1556792"/>
              <a:ext cx="709106" cy="8280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403648" y="4005064"/>
            <a:ext cx="1224136" cy="5423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Master Database</a:t>
            </a:r>
          </a:p>
          <a:p>
            <a:r>
              <a:rPr lang="ko-KR" altLang="en-US" sz="1050" smtClean="0"/>
              <a:t>모든 데이터 스</a:t>
            </a:r>
            <a:r>
              <a:rPr lang="ko-KR" altLang="en-US" sz="1050"/>
              <a:t>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317958" y="2489188"/>
            <a:ext cx="911025" cy="867804"/>
            <a:chOff x="4049829" y="1556792"/>
            <a:chExt cx="1386266" cy="13026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829" y="1910253"/>
              <a:ext cx="1386266" cy="94919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4894" y="1556792"/>
              <a:ext cx="709106" cy="828084"/>
            </a:xfrm>
            <a:prstGeom prst="rect">
              <a:avLst/>
            </a:prstGeom>
          </p:spPr>
        </p:pic>
      </p:grpSp>
      <p:cxnSp>
        <p:nvCxnSpPr>
          <p:cNvPr id="34" name="직선 화살표 연결선 33"/>
          <p:cNvCxnSpPr/>
          <p:nvPr/>
        </p:nvCxnSpPr>
        <p:spPr>
          <a:xfrm>
            <a:off x="2843808" y="3573016"/>
            <a:ext cx="2376264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92081" y="3372477"/>
            <a:ext cx="911024" cy="216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  Partition 1</a:t>
            </a:r>
            <a:endParaRPr lang="ko-KR" altLang="en-US" sz="1050"/>
          </a:p>
        </p:txBody>
      </p:sp>
      <p:grpSp>
        <p:nvGrpSpPr>
          <p:cNvPr id="45" name="그룹 44"/>
          <p:cNvGrpSpPr/>
          <p:nvPr/>
        </p:nvGrpSpPr>
        <p:grpSpPr>
          <a:xfrm>
            <a:off x="6716686" y="2474666"/>
            <a:ext cx="911025" cy="867804"/>
            <a:chOff x="4049829" y="1556792"/>
            <a:chExt cx="1386266" cy="1302656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829" y="1910253"/>
              <a:ext cx="1386266" cy="949195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4894" y="1556792"/>
              <a:ext cx="709106" cy="828084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6690809" y="3357955"/>
            <a:ext cx="911024" cy="216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  Partition 2</a:t>
            </a:r>
            <a:endParaRPr lang="ko-KR" altLang="en-US" sz="1050"/>
          </a:p>
        </p:txBody>
      </p:sp>
      <p:grpSp>
        <p:nvGrpSpPr>
          <p:cNvPr id="49" name="그룹 48"/>
          <p:cNvGrpSpPr/>
          <p:nvPr/>
        </p:nvGrpSpPr>
        <p:grpSpPr>
          <a:xfrm>
            <a:off x="5317957" y="3679616"/>
            <a:ext cx="911025" cy="867804"/>
            <a:chOff x="4049829" y="1556792"/>
            <a:chExt cx="1386266" cy="1302656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829" y="1910253"/>
              <a:ext cx="1386266" cy="949195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4894" y="1556792"/>
              <a:ext cx="709106" cy="82808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5292080" y="4562905"/>
            <a:ext cx="911024" cy="216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  Partition 3</a:t>
            </a:r>
            <a:endParaRPr lang="ko-KR" altLang="en-US" sz="1050"/>
          </a:p>
        </p:txBody>
      </p:sp>
      <p:grpSp>
        <p:nvGrpSpPr>
          <p:cNvPr id="53" name="그룹 52"/>
          <p:cNvGrpSpPr/>
          <p:nvPr/>
        </p:nvGrpSpPr>
        <p:grpSpPr>
          <a:xfrm>
            <a:off x="6716685" y="3665094"/>
            <a:ext cx="911025" cy="867804"/>
            <a:chOff x="4049829" y="1556792"/>
            <a:chExt cx="1386266" cy="130265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829" y="1910253"/>
              <a:ext cx="1386266" cy="949195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4894" y="1556792"/>
              <a:ext cx="709106" cy="828084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6690808" y="4548383"/>
            <a:ext cx="911024" cy="216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  Partition 4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9678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75"/>
            <a:ext cx="9144000" cy="6835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260647"/>
            <a:ext cx="828092" cy="725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DB </a:t>
            </a:r>
            <a:r>
              <a:rPr lang="ko-KR" altLang="en-US" sz="1050" smtClean="0"/>
              <a:t>학습</a:t>
            </a:r>
            <a:endParaRPr lang="en-US" altLang="ko-KR" sz="1050" smtClean="0"/>
          </a:p>
          <a:p>
            <a:pPr algn="ctr"/>
            <a:r>
              <a:rPr lang="ko-KR" altLang="en-US" sz="1050" smtClean="0"/>
              <a:t>기능 분석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44208" y="25496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44208" y="62068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2019-12-16</a:t>
            </a:r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1014730" y="986408"/>
            <a:ext cx="467339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</a:t>
            </a:r>
            <a:r>
              <a:rPr lang="ko-KR" altLang="en-US" sz="1050"/>
              <a:t>파티셔닝</a:t>
            </a:r>
            <a:r>
              <a:rPr lang="en-US" altLang="ko-KR" sz="1050"/>
              <a:t> / </a:t>
            </a:r>
            <a:r>
              <a:rPr lang="ko-KR" altLang="en-US" sz="1050"/>
              <a:t>샤딩 소개와 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98652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Partitioning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4" y="343511"/>
            <a:ext cx="1296144" cy="54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6064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 smtClean="0"/>
              <a:t>Database Partitioning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51520" y="1357240"/>
            <a:ext cx="859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100" b="1" smtClean="0"/>
              <a:t>Database </a:t>
            </a:r>
            <a:r>
              <a:rPr lang="ko-KR" altLang="en-US" sz="1100" b="1" smtClean="0"/>
              <a:t>파티셔닝</a:t>
            </a:r>
            <a:r>
              <a:rPr lang="en-US" altLang="ko-KR" sz="1100" b="1" smtClean="0"/>
              <a:t>(Partitioning)</a:t>
            </a:r>
            <a:r>
              <a:rPr lang="ko-KR" altLang="en-US" sz="1100" b="1" smtClean="0"/>
              <a:t>의 종류</a:t>
            </a:r>
            <a:endParaRPr lang="en-US" altLang="ko-KR" sz="1100" b="1" smtClean="0"/>
          </a:p>
          <a:p>
            <a:pPr>
              <a:lnSpc>
                <a:spcPct val="150000"/>
              </a:lnSpc>
            </a:pPr>
            <a:r>
              <a:rPr lang="en-US" altLang="ko-KR" sz="1050" b="1">
                <a:solidFill>
                  <a:prstClr val="black"/>
                </a:solidFill>
              </a:rPr>
              <a:t> </a:t>
            </a:r>
            <a:r>
              <a:rPr lang="en-US" altLang="ko-KR" sz="1050" b="1" smtClean="0">
                <a:solidFill>
                  <a:prstClr val="black"/>
                </a:solidFill>
              </a:rPr>
              <a:t>     </a:t>
            </a:r>
            <a:r>
              <a:rPr lang="en-US" altLang="ko-KR" sz="1050" smtClean="0">
                <a:solidFill>
                  <a:prstClr val="black"/>
                </a:solidFill>
              </a:rPr>
              <a:t>1. </a:t>
            </a:r>
            <a:r>
              <a:rPr lang="ko-KR" altLang="en-US" sz="1050" smtClean="0">
                <a:solidFill>
                  <a:prstClr val="black"/>
                </a:solidFill>
              </a:rPr>
              <a:t>수평</a:t>
            </a:r>
            <a:r>
              <a:rPr lang="en-US" altLang="ko-KR" sz="1050" smtClean="0">
                <a:solidFill>
                  <a:prstClr val="black"/>
                </a:solidFill>
              </a:rPr>
              <a:t>(Horizontal) </a:t>
            </a:r>
            <a:r>
              <a:rPr lang="ko-KR" altLang="en-US" sz="1050" smtClean="0">
                <a:solidFill>
                  <a:prstClr val="black"/>
                </a:solidFill>
              </a:rPr>
              <a:t>파티셔닝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/>
                </a:solidFill>
              </a:rPr>
              <a:t> </a:t>
            </a:r>
            <a:r>
              <a:rPr lang="en-US" altLang="ko-KR" sz="1050" smtClean="0">
                <a:solidFill>
                  <a:prstClr val="black"/>
                </a:solidFill>
              </a:rPr>
              <a:t>        </a:t>
            </a:r>
            <a:r>
              <a:rPr lang="ko-KR" altLang="en-US" sz="1050" smtClean="0">
                <a:solidFill>
                  <a:prstClr val="black"/>
                </a:solidFill>
              </a:rPr>
              <a:t>하나의 테이블에서 각 행을 조건에 따라 다른 테이블에 분산시키는 파티셔닝 기법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5907092"/>
              </p:ext>
            </p:extLst>
          </p:nvPr>
        </p:nvGraphicFramePr>
        <p:xfrm>
          <a:off x="431167" y="2927321"/>
          <a:ext cx="3852801" cy="258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67"/>
                <a:gridCol w="1284267"/>
                <a:gridCol w="1284267"/>
              </a:tblGrid>
              <a:tr h="304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김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박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윤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양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구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59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이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43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김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지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66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20606"/>
              </p:ext>
            </p:extLst>
          </p:nvPr>
        </p:nvGraphicFramePr>
        <p:xfrm>
          <a:off x="4788024" y="5445224"/>
          <a:ext cx="388843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윤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51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남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59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여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지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66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남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82599"/>
              </p:ext>
            </p:extLst>
          </p:nvPr>
        </p:nvGraphicFramePr>
        <p:xfrm>
          <a:off x="4788024" y="2420888"/>
          <a:ext cx="3888432" cy="81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김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24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여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양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16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여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89992"/>
              </p:ext>
            </p:extLst>
          </p:nvPr>
        </p:nvGraphicFramePr>
        <p:xfrm>
          <a:off x="4788024" y="4617132"/>
          <a:ext cx="3888432" cy="5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이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43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여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63320"/>
              </p:ext>
            </p:extLst>
          </p:nvPr>
        </p:nvGraphicFramePr>
        <p:xfrm>
          <a:off x="4788024" y="3573016"/>
          <a:ext cx="3888432" cy="81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박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남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김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34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남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788024" y="2188237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Partition1 (</a:t>
            </a:r>
            <a:r>
              <a:rPr lang="en-US" altLang="ko-KR" sz="1000" smtClean="0"/>
              <a:t>0 </a:t>
            </a:r>
            <a:r>
              <a:rPr lang="en-US" altLang="ko-KR" sz="1000" smtClean="0"/>
              <a:t>~ 29 </a:t>
            </a:r>
            <a:r>
              <a:rPr lang="ko-KR" altLang="en-US" sz="1000" smtClean="0"/>
              <a:t>까지 고객 </a:t>
            </a:r>
            <a:r>
              <a:rPr lang="ko-KR" altLang="en-US" sz="1000" smtClean="0"/>
              <a:t>관리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4788024" y="3326795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Partition12 (30 </a:t>
            </a:r>
            <a:r>
              <a:rPr lang="en-US" altLang="ko-KR" sz="1000" smtClean="0"/>
              <a:t>~ 39 </a:t>
            </a:r>
            <a:r>
              <a:rPr lang="ko-KR" altLang="en-US" sz="1000" smtClean="0"/>
              <a:t>까지 고객 </a:t>
            </a:r>
            <a:r>
              <a:rPr lang="ko-KR" altLang="en-US" sz="1000" smtClean="0"/>
              <a:t>관리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788024" y="4406915"/>
            <a:ext cx="281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Partition13 (40 </a:t>
            </a:r>
            <a:r>
              <a:rPr lang="en-US" altLang="ko-KR" sz="1000" smtClean="0"/>
              <a:t>~ 49 </a:t>
            </a:r>
            <a:r>
              <a:rPr lang="ko-KR" altLang="en-US" sz="1000" smtClean="0"/>
              <a:t>까지 고객 </a:t>
            </a:r>
            <a:r>
              <a:rPr lang="ko-KR" altLang="en-US" sz="1000" smtClean="0"/>
              <a:t>관리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4788024" y="522920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Partition14 (50 </a:t>
            </a:r>
            <a:r>
              <a:rPr lang="ko-KR" altLang="en-US" sz="1000" smtClean="0"/>
              <a:t>이상 고객 </a:t>
            </a:r>
            <a:r>
              <a:rPr lang="ko-KR" altLang="en-US" sz="1000" smtClean="0"/>
              <a:t>관리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912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4" y="49775"/>
            <a:ext cx="9144000" cy="6835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260647"/>
            <a:ext cx="828092" cy="725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DB </a:t>
            </a:r>
            <a:r>
              <a:rPr lang="ko-KR" altLang="en-US" sz="1050" smtClean="0"/>
              <a:t>학습</a:t>
            </a:r>
            <a:endParaRPr lang="en-US" altLang="ko-KR" sz="1050" smtClean="0"/>
          </a:p>
          <a:p>
            <a:pPr algn="ctr"/>
            <a:r>
              <a:rPr lang="ko-KR" altLang="en-US" sz="1050" smtClean="0"/>
              <a:t>기능 분석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44208" y="25496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44208" y="62068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2019-12-16</a:t>
            </a:r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1014730" y="986408"/>
            <a:ext cx="467339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</a:t>
            </a:r>
            <a:r>
              <a:rPr lang="ko-KR" altLang="en-US" sz="1050"/>
              <a:t>파티셔닝</a:t>
            </a:r>
            <a:r>
              <a:rPr lang="en-US" altLang="ko-KR" sz="1050"/>
              <a:t> / </a:t>
            </a:r>
            <a:r>
              <a:rPr lang="ko-KR" altLang="en-US" sz="1050"/>
              <a:t>샤딩 소개와 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98652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Partitioning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4" y="343511"/>
            <a:ext cx="1296144" cy="54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6064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 smtClean="0"/>
              <a:t>Database Partitioning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51520" y="1357240"/>
            <a:ext cx="859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100" b="1" smtClean="0"/>
              <a:t>Database </a:t>
            </a:r>
            <a:r>
              <a:rPr lang="ko-KR" altLang="en-US" sz="1100" b="1" smtClean="0"/>
              <a:t>파티셔닝</a:t>
            </a:r>
            <a:r>
              <a:rPr lang="en-US" altLang="ko-KR" sz="1100" b="1" smtClean="0"/>
              <a:t>(Partitioning)</a:t>
            </a:r>
            <a:r>
              <a:rPr lang="ko-KR" altLang="en-US" sz="1100" b="1" smtClean="0"/>
              <a:t>의 종류</a:t>
            </a:r>
            <a:endParaRPr lang="en-US" altLang="ko-KR" sz="1100" b="1" smtClean="0"/>
          </a:p>
          <a:p>
            <a:pPr>
              <a:lnSpc>
                <a:spcPct val="150000"/>
              </a:lnSpc>
            </a:pPr>
            <a:r>
              <a:rPr lang="en-US" altLang="ko-KR" sz="1050" b="1">
                <a:solidFill>
                  <a:prstClr val="black"/>
                </a:solidFill>
              </a:rPr>
              <a:t> </a:t>
            </a:r>
            <a:r>
              <a:rPr lang="en-US" altLang="ko-KR" sz="1050" b="1" smtClean="0">
                <a:solidFill>
                  <a:prstClr val="black"/>
                </a:solidFill>
              </a:rPr>
              <a:t>     </a:t>
            </a:r>
            <a:r>
              <a:rPr lang="en-US" altLang="ko-KR" sz="1050">
                <a:solidFill>
                  <a:prstClr val="black"/>
                </a:solidFill>
              </a:rPr>
              <a:t>2</a:t>
            </a:r>
            <a:r>
              <a:rPr lang="en-US" altLang="ko-KR" sz="1050" smtClean="0">
                <a:solidFill>
                  <a:prstClr val="black"/>
                </a:solidFill>
              </a:rPr>
              <a:t>. </a:t>
            </a:r>
            <a:r>
              <a:rPr lang="ko-KR" altLang="en-US" sz="1050" smtClean="0">
                <a:solidFill>
                  <a:prstClr val="black"/>
                </a:solidFill>
              </a:rPr>
              <a:t>수직</a:t>
            </a:r>
            <a:r>
              <a:rPr lang="en-US" altLang="ko-KR" sz="1050" smtClean="0">
                <a:solidFill>
                  <a:prstClr val="black"/>
                </a:solidFill>
              </a:rPr>
              <a:t>(Vertical) </a:t>
            </a:r>
            <a:r>
              <a:rPr lang="ko-KR" altLang="en-US" sz="1050" smtClean="0">
                <a:solidFill>
                  <a:prstClr val="black"/>
                </a:solidFill>
              </a:rPr>
              <a:t>파티셔닝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/>
                </a:solidFill>
              </a:rPr>
              <a:t> </a:t>
            </a:r>
            <a:r>
              <a:rPr lang="en-US" altLang="ko-KR" sz="1050" smtClean="0">
                <a:solidFill>
                  <a:prstClr val="black"/>
                </a:solidFill>
              </a:rPr>
              <a:t>        </a:t>
            </a:r>
            <a:r>
              <a:rPr lang="ko-KR" altLang="en-US" sz="1050" smtClean="0">
                <a:solidFill>
                  <a:prstClr val="black"/>
                </a:solidFill>
              </a:rPr>
              <a:t>테이블의 일부 열을 다른 테이블로 빼내는 파티셔닝 기법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54018807"/>
              </p:ext>
            </p:extLst>
          </p:nvPr>
        </p:nvGraphicFramePr>
        <p:xfrm>
          <a:off x="395535" y="2557761"/>
          <a:ext cx="8352929" cy="14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500"/>
                <a:gridCol w="1183409"/>
                <a:gridCol w="1183409"/>
                <a:gridCol w="1183409"/>
                <a:gridCol w="1183409"/>
                <a:gridCol w="2032793"/>
              </a:tblGrid>
              <a:tr h="304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Car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910101-2XXXXXX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김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29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쏘나타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010-1234-1111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901203-1XXXXXX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박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아반떼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010-2233-7755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690522-1XXXXXX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윤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K7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010-5511-1212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920505-2XXXXXX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양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28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아반떼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010-9898-8877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5536" y="4581128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 1</a:t>
            </a:r>
            <a:endParaRPr lang="ko-KR" altLang="en-US" sz="1000"/>
          </a:p>
        </p:txBody>
      </p:sp>
      <p:cxnSp>
        <p:nvCxnSpPr>
          <p:cNvPr id="3" name="직선 연결선 2"/>
          <p:cNvCxnSpPr/>
          <p:nvPr/>
        </p:nvCxnSpPr>
        <p:spPr>
          <a:xfrm>
            <a:off x="5530586" y="2039943"/>
            <a:ext cx="0" cy="24691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40101"/>
              </p:ext>
            </p:extLst>
          </p:nvPr>
        </p:nvGraphicFramePr>
        <p:xfrm>
          <a:off x="395536" y="4869160"/>
          <a:ext cx="4126921" cy="14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895587"/>
                <a:gridCol w="895587"/>
                <a:gridCol w="895587"/>
              </a:tblGrid>
              <a:tr h="304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910101-2XXXXXX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김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29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901203-1XXXXXX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박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690522-1XXXXXX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윤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920505-2XXXXXX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양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28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253257"/>
              </p:ext>
            </p:extLst>
          </p:nvPr>
        </p:nvGraphicFramePr>
        <p:xfrm>
          <a:off x="5051512" y="4869160"/>
          <a:ext cx="3696952" cy="14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688"/>
                <a:gridCol w="864096"/>
                <a:gridCol w="1512168"/>
              </a:tblGrid>
              <a:tr h="304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Car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910101-2XXXXXX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쏘나타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010-1234-1111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901203-1XXXXXX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아반떼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010-2233-7755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690522-1XXXXXX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K7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010-5511-1212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920505-2XXXXXX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아반떼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010-9898-8877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76056" y="4581128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 2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505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54" y="22391"/>
            <a:ext cx="9144000" cy="6835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260647"/>
            <a:ext cx="828092" cy="725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DB </a:t>
            </a:r>
            <a:r>
              <a:rPr lang="ko-KR" altLang="en-US" sz="1050" smtClean="0"/>
              <a:t>학습</a:t>
            </a:r>
            <a:endParaRPr lang="en-US" altLang="ko-KR" sz="1050" smtClean="0"/>
          </a:p>
          <a:p>
            <a:pPr algn="ctr"/>
            <a:r>
              <a:rPr lang="ko-KR" altLang="en-US" sz="1050" smtClean="0"/>
              <a:t>기능 분석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6444208" y="25496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44208" y="62068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2019-12-18</a:t>
            </a:r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1014730" y="986408"/>
            <a:ext cx="467339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</a:t>
            </a:r>
            <a:r>
              <a:rPr lang="ko-KR" altLang="en-US" sz="1050"/>
              <a:t>파티셔닝</a:t>
            </a:r>
            <a:r>
              <a:rPr lang="en-US" altLang="ko-KR" sz="1050"/>
              <a:t> / </a:t>
            </a:r>
            <a:r>
              <a:rPr lang="ko-KR" altLang="en-US" sz="1050"/>
              <a:t>샤딩 소개와 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98652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Partitioning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4" y="343511"/>
            <a:ext cx="1296144" cy="54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6064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 smtClean="0"/>
              <a:t>Database Partitioning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251519" y="1340768"/>
            <a:ext cx="859187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050" b="1" smtClean="0"/>
              <a:t>Database </a:t>
            </a:r>
            <a:r>
              <a:rPr lang="ko-KR" altLang="en-US" sz="1050" b="1" smtClean="0"/>
              <a:t>파티셔닝</a:t>
            </a:r>
            <a:r>
              <a:rPr lang="en-US" altLang="ko-KR" sz="1050" b="1" smtClean="0"/>
              <a:t>(Partitioning)</a:t>
            </a:r>
            <a:r>
              <a:rPr lang="ko-KR" altLang="en-US" sz="1050" b="1" smtClean="0"/>
              <a:t>의 분할 기준</a:t>
            </a:r>
            <a:endParaRPr lang="en-US" altLang="ko-KR" sz="1050" b="1" dirty="0" smtClean="0"/>
          </a:p>
          <a:p>
            <a:pPr marL="685800" lvl="1" indent="-2286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smtClean="0"/>
              <a:t>범위 분할 </a:t>
            </a:r>
            <a:r>
              <a:rPr lang="en-US" altLang="ko-KR" sz="1050" smtClean="0"/>
              <a:t>(Range Partitioning)</a:t>
            </a:r>
            <a:endParaRPr lang="en-US" altLang="ko-KR" sz="1050" dirty="0"/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연속적인 숫자나 날짜 또는 특정 값이 범위 내에 있는지 여부로 구분</a:t>
            </a:r>
            <a:endParaRPr lang="en-US" altLang="ko-KR" sz="1050" dirty="0" smtClean="0"/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예를 들어</a:t>
            </a:r>
            <a:r>
              <a:rPr lang="en-US" altLang="ko-KR" sz="1050" smtClean="0"/>
              <a:t>, </a:t>
            </a:r>
            <a:r>
              <a:rPr lang="ko-KR" altLang="en-US" sz="1050" smtClean="0"/>
              <a:t>年</a:t>
            </a:r>
            <a:r>
              <a:rPr lang="en-US" altLang="ko-KR" sz="1050" smtClean="0"/>
              <a:t>, </a:t>
            </a:r>
            <a:r>
              <a:rPr lang="ko-KR" altLang="en-US" sz="1050"/>
              <a:t>月</a:t>
            </a:r>
            <a:r>
              <a:rPr lang="ko-KR" altLang="en-US" sz="1050" smtClean="0"/>
              <a:t> 별로 수평 분할하는 경우에 해당 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smtClean="0"/>
              <a:t>목록 분할 </a:t>
            </a:r>
            <a:r>
              <a:rPr lang="en-US" altLang="ko-KR" sz="1050" smtClean="0"/>
              <a:t>(List Partitioning)</a:t>
            </a:r>
            <a:endParaRPr lang="en-US" altLang="ko-KR" sz="1050" dirty="0"/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특정 컬럼을 기준으로 파티션을 할당</a:t>
            </a:r>
            <a:endParaRPr lang="en-US" altLang="ko-KR" sz="1050" smtClean="0"/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예를 들어</a:t>
            </a:r>
            <a:r>
              <a:rPr lang="en-US" altLang="ko-KR" sz="1050" smtClean="0"/>
              <a:t>, ‘</a:t>
            </a:r>
            <a:r>
              <a:rPr lang="ko-KR" altLang="en-US" sz="1050" smtClean="0"/>
              <a:t>국</a:t>
            </a:r>
            <a:r>
              <a:rPr lang="ko-KR" altLang="en-US" sz="1050"/>
              <a:t>가</a:t>
            </a:r>
            <a:r>
              <a:rPr lang="en-US" altLang="ko-KR" sz="1050" smtClean="0"/>
              <a:t>’</a:t>
            </a:r>
            <a:r>
              <a:rPr lang="ko-KR" altLang="en-US" sz="1050" smtClean="0"/>
              <a:t>라는 </a:t>
            </a:r>
            <a:r>
              <a:rPr lang="en-US" altLang="ko-KR" sz="1050" smtClean="0"/>
              <a:t>Column</a:t>
            </a:r>
            <a:r>
              <a:rPr lang="ko-KR" altLang="en-US" sz="1050" smtClean="0"/>
              <a:t>에 한국</a:t>
            </a:r>
            <a:r>
              <a:rPr lang="en-US" altLang="ko-KR" sz="1050" smtClean="0"/>
              <a:t>, </a:t>
            </a:r>
            <a:r>
              <a:rPr lang="ko-KR" altLang="en-US" sz="1050" smtClean="0"/>
              <a:t>일본</a:t>
            </a:r>
            <a:r>
              <a:rPr lang="en-US" altLang="ko-KR" sz="1050" smtClean="0"/>
              <a:t>, </a:t>
            </a:r>
            <a:r>
              <a:rPr lang="ko-KR" altLang="en-US" sz="1050" smtClean="0"/>
              <a:t>중국</a:t>
            </a:r>
            <a:r>
              <a:rPr lang="en-US" altLang="ko-KR" sz="1050" smtClean="0"/>
              <a:t>, </a:t>
            </a:r>
            <a:r>
              <a:rPr lang="ko-KR" altLang="en-US" sz="1050" smtClean="0"/>
              <a:t>스페인</a:t>
            </a:r>
            <a:r>
              <a:rPr lang="en-US" altLang="ko-KR" sz="1050" smtClean="0"/>
              <a:t>, </a:t>
            </a:r>
            <a:r>
              <a:rPr lang="ko-KR" altLang="en-US" sz="1050" smtClean="0"/>
              <a:t>스웨덴 등 값이 있을 때</a:t>
            </a:r>
            <a:endParaRPr lang="en-US" altLang="ko-KR" sz="1050" smtClean="0"/>
          </a:p>
          <a:p>
            <a:pPr lvl="2">
              <a:lnSpc>
                <a:spcPct val="150000"/>
              </a:lnSpc>
            </a:pPr>
            <a:r>
              <a:rPr lang="en-US" altLang="ko-KR" sz="1050"/>
              <a:t> </a:t>
            </a:r>
            <a:r>
              <a:rPr lang="en-US" altLang="ko-KR" sz="1050" smtClean="0"/>
              <a:t>    [</a:t>
            </a:r>
            <a:r>
              <a:rPr lang="ko-KR" altLang="en-US" sz="1050" smtClean="0"/>
              <a:t>한국</a:t>
            </a:r>
            <a:r>
              <a:rPr lang="en-US" altLang="ko-KR" sz="1050" smtClean="0"/>
              <a:t>, </a:t>
            </a:r>
            <a:r>
              <a:rPr lang="ko-KR" altLang="en-US" sz="1050" smtClean="0"/>
              <a:t>일본</a:t>
            </a:r>
            <a:r>
              <a:rPr lang="en-US" altLang="ko-KR" sz="1050" smtClean="0"/>
              <a:t>, </a:t>
            </a:r>
            <a:r>
              <a:rPr lang="ko-KR" altLang="en-US" sz="1050" smtClean="0"/>
              <a:t>중국</a:t>
            </a:r>
            <a:r>
              <a:rPr lang="en-US" altLang="ko-KR" sz="1050" smtClean="0"/>
              <a:t>] -&gt; </a:t>
            </a:r>
            <a:r>
              <a:rPr lang="ko-KR" altLang="en-US" sz="1050" smtClean="0"/>
              <a:t>아시아 파티션</a:t>
            </a:r>
            <a:r>
              <a:rPr lang="en-US" altLang="ko-KR" sz="1050" smtClean="0"/>
              <a:t>, [</a:t>
            </a:r>
            <a:r>
              <a:rPr lang="ko-KR" altLang="en-US" sz="1050" smtClean="0"/>
              <a:t>노르웨</a:t>
            </a:r>
            <a:r>
              <a:rPr lang="ko-KR" altLang="en-US" sz="1050"/>
              <a:t>이</a:t>
            </a:r>
            <a:r>
              <a:rPr lang="en-US" altLang="ko-KR" sz="1050" smtClean="0"/>
              <a:t>, </a:t>
            </a:r>
            <a:r>
              <a:rPr lang="ko-KR" altLang="en-US" sz="1050" smtClean="0"/>
              <a:t>스웨덴</a:t>
            </a:r>
            <a:r>
              <a:rPr lang="en-US" altLang="ko-KR" sz="1050" smtClean="0"/>
              <a:t>] -&gt; </a:t>
            </a:r>
            <a:r>
              <a:rPr lang="ko-KR" altLang="en-US" sz="1050" smtClean="0"/>
              <a:t>북유럽 파티션 으로 파티션 구축</a:t>
            </a:r>
            <a:endParaRPr lang="en-US" altLang="ko-KR" sz="1050" smtClean="0"/>
          </a:p>
          <a:p>
            <a:pPr marL="685800" lvl="1" indent="-2286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smtClean="0"/>
              <a:t>해시 분할 </a:t>
            </a:r>
            <a:r>
              <a:rPr lang="en-US" altLang="ko-KR" sz="1050" smtClean="0"/>
              <a:t>(Hash Partitioning)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데이터가 삽입되면 어느 파티션으로 삽입될지 알 수 없다</a:t>
            </a:r>
            <a:endParaRPr lang="en-US" altLang="ko-KR" sz="1050" smtClean="0"/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데이터의 관리 목적보다는 성능향상의 목적으로 나온 개념 </a:t>
            </a:r>
            <a:r>
              <a:rPr lang="en-US" altLang="ko-KR" sz="1050" smtClean="0"/>
              <a:t>(</a:t>
            </a:r>
            <a:r>
              <a:rPr lang="ko-KR" altLang="en-US" sz="1050" smtClean="0"/>
              <a:t>균등한 데이터를 각 파티션에 분할</a:t>
            </a:r>
            <a:r>
              <a:rPr lang="en-US" altLang="ko-KR" sz="1050" smtClean="0"/>
              <a:t>)</a:t>
            </a:r>
            <a:endParaRPr lang="en-US" altLang="ko-KR" sz="1050"/>
          </a:p>
          <a:p>
            <a:pPr lvl="1">
              <a:lnSpc>
                <a:spcPct val="150000"/>
              </a:lnSpc>
            </a:pPr>
            <a:r>
              <a:rPr lang="en-US" altLang="ko-KR" sz="1050" smtClean="0"/>
              <a:t>           </a:t>
            </a:r>
            <a:endParaRPr lang="en-US" altLang="ko-KR" sz="105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53607" y="5157192"/>
            <a:ext cx="864096" cy="86409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날</a:t>
            </a:r>
            <a:r>
              <a:rPr lang="ko-KR" altLang="en-US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1403648" y="5445224"/>
            <a:ext cx="504056" cy="288032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07704" y="4869160"/>
            <a:ext cx="612068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r>
              <a:rPr lang="ko-KR" altLang="en-US" sz="1400" smtClean="0">
                <a:solidFill>
                  <a:schemeClr val="tx1"/>
                </a:solidFill>
              </a:rPr>
              <a:t>월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7704" y="5877272"/>
            <a:ext cx="612068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11</a:t>
            </a:r>
            <a:r>
              <a:rPr lang="ko-KR" altLang="en-US" sz="1400" smtClean="0">
                <a:solidFill>
                  <a:schemeClr val="tx1"/>
                </a:solidFill>
              </a:rPr>
              <a:t>월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27784" y="4869160"/>
            <a:ext cx="612068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 smtClean="0">
                <a:solidFill>
                  <a:schemeClr val="tx1"/>
                </a:solidFill>
              </a:rPr>
              <a:t>월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7784" y="5877272"/>
            <a:ext cx="612068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12</a:t>
            </a:r>
            <a:r>
              <a:rPr lang="ko-KR" altLang="en-US" sz="1400" smtClean="0">
                <a:solidFill>
                  <a:schemeClr val="tx1"/>
                </a:solidFill>
              </a:rPr>
              <a:t>월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5368280"/>
            <a:ext cx="7200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smtClean="0">
                <a:latin typeface="Arial Unicode MS"/>
                <a:ea typeface="Arial Unicode MS"/>
                <a:cs typeface="Arial Unicode MS"/>
              </a:rPr>
              <a:t>·····</a:t>
            </a:r>
            <a:endParaRPr lang="ko-KR" altLang="en-US" sz="2800" b="1"/>
          </a:p>
        </p:txBody>
      </p:sp>
      <p:sp>
        <p:nvSpPr>
          <p:cNvPr id="35" name="직사각형 34"/>
          <p:cNvSpPr/>
          <p:nvPr/>
        </p:nvSpPr>
        <p:spPr>
          <a:xfrm>
            <a:off x="3491880" y="5157192"/>
            <a:ext cx="864096" cy="86409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</a:t>
            </a:r>
            <a:r>
              <a:rPr lang="ko-KR" altLang="en-US">
                <a:solidFill>
                  <a:schemeClr val="tx1"/>
                </a:solidFill>
              </a:rPr>
              <a:t>람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4499992" y="5445224"/>
            <a:ext cx="504056" cy="288032"/>
          </a:xfrm>
          <a:prstGeom prst="rightArrow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12060" y="4653136"/>
            <a:ext cx="900100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북유</a:t>
            </a:r>
            <a:r>
              <a:rPr lang="ko-KR" altLang="en-US" sz="1400">
                <a:solidFill>
                  <a:schemeClr val="tx1"/>
                </a:solidFill>
              </a:rPr>
              <a:t>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112060" y="5949280"/>
            <a:ext cx="900100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서유</a:t>
            </a:r>
            <a:r>
              <a:rPr lang="ko-KR" altLang="en-US" sz="1400">
                <a:solidFill>
                  <a:schemeClr val="tx1"/>
                </a:solidFill>
              </a:rPr>
              <a:t>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112060" y="5301208"/>
            <a:ext cx="900100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아시아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92280" y="4653136"/>
            <a:ext cx="864096" cy="86409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02312" y="5949280"/>
            <a:ext cx="720080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Hash1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64288" y="5949280"/>
            <a:ext cx="720080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Hash1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28384" y="5949280"/>
            <a:ext cx="720080" cy="504056"/>
          </a:xfrm>
          <a:prstGeom prst="rect">
            <a:avLst/>
          </a:prstGeom>
          <a:solidFill>
            <a:srgbClr val="EBF3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Hash1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6662352" y="5517232"/>
            <a:ext cx="1726072" cy="432048"/>
            <a:chOff x="6662352" y="5517232"/>
            <a:chExt cx="1726072" cy="432048"/>
          </a:xfrm>
        </p:grpSpPr>
        <p:cxnSp>
          <p:nvCxnSpPr>
            <p:cNvPr id="46" name="직선 화살표 연결선 45"/>
            <p:cNvCxnSpPr>
              <a:stCxn id="40" idx="2"/>
              <a:endCxn id="44" idx="0"/>
            </p:cNvCxnSpPr>
            <p:nvPr/>
          </p:nvCxnSpPr>
          <p:spPr>
            <a:xfrm>
              <a:off x="7524328" y="5517232"/>
              <a:ext cx="0" cy="432048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662352" y="5733256"/>
              <a:ext cx="1726072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41" idx="0"/>
            </p:cNvCxnSpPr>
            <p:nvPr/>
          </p:nvCxnSpPr>
          <p:spPr>
            <a:xfrm>
              <a:off x="6662352" y="5733256"/>
              <a:ext cx="0" cy="216024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8388424" y="5733256"/>
              <a:ext cx="0" cy="216024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331640" y="429309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범위 분할</a:t>
            </a:r>
            <a:endParaRPr lang="ko-KR" altLang="en-US" sz="1400"/>
          </a:p>
        </p:txBody>
      </p:sp>
      <p:sp>
        <p:nvSpPr>
          <p:cNvPr id="67" name="TextBox 66"/>
          <p:cNvSpPr txBox="1"/>
          <p:nvPr/>
        </p:nvSpPr>
        <p:spPr>
          <a:xfrm>
            <a:off x="4139952" y="429309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목록 분할</a:t>
            </a:r>
            <a:endParaRPr lang="ko-KR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7020272" y="429309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해</a:t>
            </a:r>
            <a:r>
              <a:rPr lang="ko-KR" altLang="en-US" sz="1400"/>
              <a:t>시</a:t>
            </a:r>
            <a:r>
              <a:rPr lang="ko-KR" altLang="en-US" sz="1400" smtClean="0"/>
              <a:t> 분할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804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75"/>
            <a:ext cx="9144000" cy="6835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260647"/>
            <a:ext cx="828092" cy="725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DB </a:t>
            </a:r>
            <a:r>
              <a:rPr lang="ko-KR" altLang="en-US" sz="1050" smtClean="0"/>
              <a:t>학습</a:t>
            </a:r>
            <a:endParaRPr lang="en-US" altLang="ko-KR" sz="1050" smtClean="0"/>
          </a:p>
          <a:p>
            <a:pPr algn="ctr"/>
            <a:r>
              <a:rPr lang="ko-KR" altLang="en-US" sz="1050" smtClean="0"/>
              <a:t>기능 분석</a:t>
            </a:r>
            <a:endParaRPr lang="en-US" altLang="ko-KR" sz="1050" smtClean="0"/>
          </a:p>
        </p:txBody>
      </p:sp>
      <p:sp>
        <p:nvSpPr>
          <p:cNvPr id="7" name="TextBox 6"/>
          <p:cNvSpPr txBox="1"/>
          <p:nvPr/>
        </p:nvSpPr>
        <p:spPr>
          <a:xfrm>
            <a:off x="6444208" y="25496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44208" y="62068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2019-12-18</a:t>
            </a:r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1014730" y="986408"/>
            <a:ext cx="467339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</a:t>
            </a:r>
            <a:r>
              <a:rPr lang="ko-KR" altLang="en-US" sz="1050"/>
              <a:t>파티셔닝</a:t>
            </a:r>
            <a:r>
              <a:rPr lang="en-US" altLang="ko-KR" sz="1050"/>
              <a:t> / </a:t>
            </a:r>
            <a:r>
              <a:rPr lang="ko-KR" altLang="en-US" sz="1050"/>
              <a:t>샤딩 소개와 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98652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Partitioning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4" y="343511"/>
            <a:ext cx="1296144" cy="54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6064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 smtClean="0"/>
              <a:t>Database Partitioning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51520" y="1357240"/>
            <a:ext cx="859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100" b="1" smtClean="0"/>
              <a:t>해시 분할 </a:t>
            </a:r>
            <a:r>
              <a:rPr lang="en-US" altLang="ko-KR" sz="1100" b="1" smtClean="0"/>
              <a:t>(Hash Partitioning)</a:t>
            </a:r>
          </a:p>
          <a:p>
            <a:pPr>
              <a:lnSpc>
                <a:spcPct val="150000"/>
              </a:lnSpc>
            </a:pPr>
            <a:r>
              <a:rPr lang="en-US" altLang="ko-KR" sz="1050" b="1">
                <a:solidFill>
                  <a:prstClr val="black"/>
                </a:solidFill>
              </a:rPr>
              <a:t> </a:t>
            </a:r>
            <a:r>
              <a:rPr lang="en-US" altLang="ko-KR" sz="1050" b="1" smtClean="0">
                <a:solidFill>
                  <a:prstClr val="black"/>
                </a:solidFill>
              </a:rPr>
              <a:t>     </a:t>
            </a:r>
            <a:r>
              <a:rPr lang="ko-KR" altLang="en-US" sz="1050" b="1" smtClean="0">
                <a:solidFill>
                  <a:prstClr val="black"/>
                </a:solidFill>
              </a:rPr>
              <a:t>해시 값에 따라서 </a:t>
            </a:r>
            <a:r>
              <a:rPr lang="en-US" altLang="ko-KR" sz="1050" b="1" smtClean="0">
                <a:solidFill>
                  <a:prstClr val="black"/>
                </a:solidFill>
              </a:rPr>
              <a:t>Partition</a:t>
            </a:r>
            <a:r>
              <a:rPr lang="ko-KR" altLang="en-US" sz="1050" b="1" smtClean="0">
                <a:solidFill>
                  <a:prstClr val="black"/>
                </a:solidFill>
              </a:rPr>
              <a:t> 지정</a:t>
            </a:r>
            <a:endParaRPr lang="en-US" altLang="ko-KR" sz="1050" b="1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>
                <a:solidFill>
                  <a:prstClr val="black"/>
                </a:solidFill>
              </a:rPr>
              <a:t> </a:t>
            </a:r>
            <a:r>
              <a:rPr lang="en-US" altLang="ko-KR" sz="1050" b="1" smtClean="0">
                <a:solidFill>
                  <a:prstClr val="black"/>
                </a:solidFill>
              </a:rPr>
              <a:t>     </a:t>
            </a:r>
            <a:r>
              <a:rPr lang="ko-KR" altLang="en-US" sz="1050" b="1" smtClean="0">
                <a:solidFill>
                  <a:prstClr val="black"/>
                </a:solidFill>
              </a:rPr>
              <a:t>최대한 모든 파티션에 균등한 데이터 개수가 분포되어 성능 향상 기대 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36436275"/>
              </p:ext>
            </p:extLst>
          </p:nvPr>
        </p:nvGraphicFramePr>
        <p:xfrm>
          <a:off x="431167" y="2927321"/>
          <a:ext cx="3852801" cy="258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67"/>
                <a:gridCol w="1284267"/>
                <a:gridCol w="1284267"/>
              </a:tblGrid>
              <a:tr h="304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김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박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윤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양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구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59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이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43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여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김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지</a:t>
                      </a:r>
                      <a:r>
                        <a:rPr lang="en-US" altLang="ko-KR" sz="900" smtClean="0"/>
                        <a:t>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66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77976"/>
              </p:ext>
            </p:extLst>
          </p:nvPr>
        </p:nvGraphicFramePr>
        <p:xfrm>
          <a:off x="4788024" y="5445224"/>
          <a:ext cx="388843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윤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51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남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59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여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지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66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남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32438"/>
              </p:ext>
            </p:extLst>
          </p:nvPr>
        </p:nvGraphicFramePr>
        <p:xfrm>
          <a:off x="4788024" y="2420888"/>
          <a:ext cx="3888432" cy="81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김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24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여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양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16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여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49546"/>
              </p:ext>
            </p:extLst>
          </p:nvPr>
        </p:nvGraphicFramePr>
        <p:xfrm>
          <a:off x="4788024" y="4905164"/>
          <a:ext cx="3888432" cy="27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5486"/>
              </p:ext>
            </p:extLst>
          </p:nvPr>
        </p:nvGraphicFramePr>
        <p:xfrm>
          <a:off x="4788024" y="3573016"/>
          <a:ext cx="388843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Hash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박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남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김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34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남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이</a:t>
                      </a:r>
                      <a:r>
                        <a:rPr lang="en-US" altLang="ko-KR" sz="1000" smtClean="0"/>
                        <a:t>XX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43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여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788024" y="2188237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 1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4788024" y="332679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 2</a:t>
            </a:r>
            <a:endParaRPr lang="ko-KR" altLang="en-US" sz="1000"/>
          </a:p>
        </p:txBody>
      </p:sp>
      <p:sp>
        <p:nvSpPr>
          <p:cNvPr id="28" name="TextBox 27"/>
          <p:cNvSpPr txBox="1"/>
          <p:nvPr/>
        </p:nvSpPr>
        <p:spPr>
          <a:xfrm>
            <a:off x="4788024" y="4653136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 3</a:t>
            </a:r>
            <a:endParaRPr lang="ko-KR" alt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4788024" y="5199003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Partition 4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6075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75"/>
            <a:ext cx="9144000" cy="6835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260647"/>
            <a:ext cx="828092" cy="725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DB </a:t>
            </a:r>
            <a:r>
              <a:rPr lang="ko-KR" altLang="en-US" sz="1050" smtClean="0"/>
              <a:t>학습</a:t>
            </a:r>
            <a:endParaRPr lang="en-US" altLang="ko-KR" sz="1050" smtClean="0"/>
          </a:p>
          <a:p>
            <a:pPr algn="ctr"/>
            <a:r>
              <a:rPr lang="ko-KR" altLang="en-US" sz="1050" smtClean="0"/>
              <a:t>기능 분석</a:t>
            </a:r>
            <a:endParaRPr lang="en-US" altLang="ko-KR" sz="1050" smtClean="0"/>
          </a:p>
        </p:txBody>
      </p:sp>
      <p:sp>
        <p:nvSpPr>
          <p:cNvPr id="7" name="TextBox 6"/>
          <p:cNvSpPr txBox="1"/>
          <p:nvPr/>
        </p:nvSpPr>
        <p:spPr>
          <a:xfrm>
            <a:off x="6444208" y="25496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44208" y="62068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2019-12-19</a:t>
            </a:r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1014730" y="986408"/>
            <a:ext cx="467339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</a:t>
            </a:r>
            <a:r>
              <a:rPr lang="ko-KR" altLang="en-US" sz="1050"/>
              <a:t>파티셔닝</a:t>
            </a:r>
            <a:r>
              <a:rPr lang="en-US" altLang="ko-KR" sz="1050"/>
              <a:t> / </a:t>
            </a:r>
            <a:r>
              <a:rPr lang="ko-KR" altLang="en-US" sz="1050"/>
              <a:t>샤딩 소개와 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98652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</a:t>
            </a:r>
            <a:r>
              <a:rPr lang="en-US" altLang="ko-KR" sz="1050" smtClean="0"/>
              <a:t>Sharding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4" y="343511"/>
            <a:ext cx="1296144" cy="54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6064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 smtClean="0"/>
              <a:t>Database Sharding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51520" y="1357240"/>
            <a:ext cx="859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100" b="1" smtClean="0"/>
              <a:t>샤딩 </a:t>
            </a:r>
            <a:r>
              <a:rPr lang="en-US" altLang="ko-KR" sz="1100" b="1" smtClean="0"/>
              <a:t>(Sharding)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prstClr val="black"/>
                </a:solidFill>
              </a:rPr>
              <a:t>      </a:t>
            </a:r>
            <a:r>
              <a:rPr lang="ko-KR" altLang="en-US" sz="1050" b="1" smtClean="0">
                <a:solidFill>
                  <a:prstClr val="black"/>
                </a:solidFill>
              </a:rPr>
              <a:t>대량 데이터 분산처리를 목적으로 스키마가 같은 데이터를 두 개 이상의 테이블에 나누어 저장</a:t>
            </a:r>
            <a:endParaRPr lang="en-US" altLang="ko-KR" sz="1050" b="1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prstClr val="black"/>
                </a:solidFill>
              </a:rPr>
              <a:t>      </a:t>
            </a:r>
            <a:r>
              <a:rPr lang="ko-KR" altLang="en-US" sz="1050" b="1" smtClean="0">
                <a:solidFill>
                  <a:prstClr val="black"/>
                </a:solidFill>
              </a:rPr>
              <a:t>다수의 데이터베이스에 동일한 테이블을 생성하고 저장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851921" y="2704392"/>
            <a:ext cx="2397214" cy="940632"/>
            <a:chOff x="4677519" y="2564904"/>
            <a:chExt cx="2846809" cy="86409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624" y="2636912"/>
              <a:ext cx="2630185" cy="665468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4677519" y="2564904"/>
              <a:ext cx="2846809" cy="864096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434847" y="2693470"/>
            <a:ext cx="2404639" cy="951554"/>
            <a:chOff x="4461495" y="3429000"/>
            <a:chExt cx="2846809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193" y="3573980"/>
              <a:ext cx="2381250" cy="590550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4461495" y="3429000"/>
              <a:ext cx="2846809" cy="864096"/>
            </a:xfrm>
            <a:prstGeom prst="roundRect">
              <a:avLst/>
            </a:prstGeom>
            <a:solidFill>
              <a:schemeClr val="accent2">
                <a:alpha val="1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51921" y="4149080"/>
            <a:ext cx="2397213" cy="1008112"/>
            <a:chOff x="4543573" y="3955963"/>
            <a:chExt cx="2846809" cy="86409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95" y="4127770"/>
              <a:ext cx="2381250" cy="581025"/>
            </a:xfrm>
            <a:prstGeom prst="rect">
              <a:avLst/>
            </a:prstGeom>
          </p:spPr>
        </p:pic>
        <p:sp>
          <p:nvSpPr>
            <p:cNvPr id="37" name="모서리가 둥근 직사각형 36"/>
            <p:cNvSpPr/>
            <p:nvPr/>
          </p:nvSpPr>
          <p:spPr>
            <a:xfrm>
              <a:off x="4543573" y="3955963"/>
              <a:ext cx="2846809" cy="864096"/>
            </a:xfrm>
            <a:prstGeom prst="roundRect">
              <a:avLst/>
            </a:prstGeom>
            <a:solidFill>
              <a:schemeClr val="accent4">
                <a:alpha val="1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44208" y="4149080"/>
            <a:ext cx="2411679" cy="1008112"/>
            <a:chOff x="4355976" y="3748697"/>
            <a:chExt cx="2846809" cy="86409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679" y="3899758"/>
              <a:ext cx="2371725" cy="561975"/>
            </a:xfrm>
            <a:prstGeom prst="rect">
              <a:avLst/>
            </a:prstGeom>
          </p:spPr>
        </p:pic>
        <p:sp>
          <p:nvSpPr>
            <p:cNvPr id="38" name="모서리가 둥근 직사각형 37"/>
            <p:cNvSpPr/>
            <p:nvPr/>
          </p:nvSpPr>
          <p:spPr>
            <a:xfrm>
              <a:off x="4355976" y="3748697"/>
              <a:ext cx="2846809" cy="864096"/>
            </a:xfrm>
            <a:prstGeom prst="roundRect">
              <a:avLst/>
            </a:prstGeom>
            <a:solidFill>
              <a:srgbClr val="FFFF00">
                <a:alpha val="1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1520" y="2564904"/>
            <a:ext cx="3240360" cy="2592288"/>
            <a:chOff x="539552" y="2564904"/>
            <a:chExt cx="2952328" cy="246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0" y="2796490"/>
              <a:ext cx="2590107" cy="1963137"/>
            </a:xfrm>
            <a:prstGeom prst="rect">
              <a:avLst/>
            </a:prstGeom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539552" y="2564904"/>
              <a:ext cx="2952328" cy="2463722"/>
            </a:xfrm>
            <a:prstGeom prst="roundRect">
              <a:avLst/>
            </a:prstGeom>
            <a:solidFill>
              <a:schemeClr val="bg1">
                <a:lumMod val="50000"/>
                <a:alpha val="12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25428" y="2447249"/>
            <a:ext cx="2145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Database01   Shard 1</a:t>
            </a:r>
            <a:endParaRPr lang="ko-KR" altLang="en-US" sz="1000" b="1"/>
          </a:p>
        </p:txBody>
      </p:sp>
      <p:sp>
        <p:nvSpPr>
          <p:cNvPr id="43" name="TextBox 42"/>
          <p:cNvSpPr txBox="1"/>
          <p:nvPr/>
        </p:nvSpPr>
        <p:spPr>
          <a:xfrm>
            <a:off x="6547767" y="2449766"/>
            <a:ext cx="1950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Database02   </a:t>
            </a:r>
            <a:r>
              <a:rPr lang="en-US" altLang="ko-KR" sz="1000" b="1"/>
              <a:t>Shard </a:t>
            </a:r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44" name="TextBox 43"/>
          <p:cNvSpPr txBox="1"/>
          <p:nvPr/>
        </p:nvSpPr>
        <p:spPr>
          <a:xfrm>
            <a:off x="6547767" y="3919714"/>
            <a:ext cx="1950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Database04   </a:t>
            </a:r>
            <a:r>
              <a:rPr lang="en-US" altLang="ko-KR" sz="1000" b="1"/>
              <a:t>Shard </a:t>
            </a:r>
            <a:r>
              <a:rPr lang="en-US" altLang="ko-KR" sz="1000" b="1" smtClean="0"/>
              <a:t>4</a:t>
            </a:r>
            <a:endParaRPr lang="ko-KR" altLang="en-US" sz="1000" b="1"/>
          </a:p>
        </p:txBody>
      </p:sp>
      <p:sp>
        <p:nvSpPr>
          <p:cNvPr id="45" name="TextBox 44"/>
          <p:cNvSpPr txBox="1"/>
          <p:nvPr/>
        </p:nvSpPr>
        <p:spPr>
          <a:xfrm>
            <a:off x="3923928" y="3945592"/>
            <a:ext cx="1950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Database03   </a:t>
            </a:r>
            <a:r>
              <a:rPr lang="en-US" altLang="ko-KR" sz="1000" b="1"/>
              <a:t>Shard </a:t>
            </a:r>
            <a:r>
              <a:rPr lang="en-US" altLang="ko-KR" sz="1000" b="1" smtClean="0"/>
              <a:t>3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42198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75"/>
            <a:ext cx="9144000" cy="6835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0032" y="260647"/>
            <a:ext cx="828092" cy="725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50" smtClean="0"/>
              <a:t>DB </a:t>
            </a:r>
            <a:r>
              <a:rPr lang="ko-KR" altLang="en-US" sz="1050" smtClean="0"/>
              <a:t>학습</a:t>
            </a:r>
            <a:endParaRPr lang="en-US" altLang="ko-KR" sz="1050" smtClean="0"/>
          </a:p>
          <a:p>
            <a:pPr algn="ctr"/>
            <a:r>
              <a:rPr lang="ko-KR" altLang="en-US" sz="1050" smtClean="0"/>
              <a:t>기능 분석</a:t>
            </a:r>
            <a:endParaRPr lang="en-US" altLang="ko-KR" sz="1050" smtClean="0"/>
          </a:p>
        </p:txBody>
      </p:sp>
      <p:sp>
        <p:nvSpPr>
          <p:cNvPr id="7" name="TextBox 6"/>
          <p:cNvSpPr txBox="1"/>
          <p:nvPr/>
        </p:nvSpPr>
        <p:spPr>
          <a:xfrm>
            <a:off x="6444208" y="25496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smtClean="0"/>
              <a:t>사원 윤태원</a:t>
            </a:r>
            <a:endParaRPr lang="ko-KR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6444208" y="620688"/>
            <a:ext cx="108012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 smtClean="0"/>
              <a:t>2019-12-19</a:t>
            </a:r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1014730" y="986408"/>
            <a:ext cx="4673394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</a:t>
            </a:r>
            <a:r>
              <a:rPr lang="ko-KR" altLang="en-US" sz="1050"/>
              <a:t>파티셔닝</a:t>
            </a:r>
            <a:r>
              <a:rPr lang="en-US" altLang="ko-KR" sz="1050"/>
              <a:t> / </a:t>
            </a:r>
            <a:r>
              <a:rPr lang="ko-KR" altLang="en-US" sz="1050"/>
              <a:t>샤딩 소개와 시연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986529"/>
            <a:ext cx="2520280" cy="365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050"/>
              <a:t>Database Sharding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4" y="343511"/>
            <a:ext cx="1296144" cy="54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60648"/>
            <a:ext cx="4248472" cy="72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b="1" smtClean="0"/>
              <a:t>Database Sharding</a:t>
            </a:r>
            <a:endParaRPr lang="ko-KR" altLang="en-US" b="1"/>
          </a:p>
        </p:txBody>
      </p:sp>
      <p:grpSp>
        <p:nvGrpSpPr>
          <p:cNvPr id="87" name="그룹 86"/>
          <p:cNvGrpSpPr/>
          <p:nvPr/>
        </p:nvGrpSpPr>
        <p:grpSpPr>
          <a:xfrm>
            <a:off x="611560" y="1484784"/>
            <a:ext cx="7848872" cy="3528392"/>
            <a:chOff x="611560" y="1556792"/>
            <a:chExt cx="7848872" cy="3672408"/>
          </a:xfrm>
        </p:grpSpPr>
        <p:sp>
          <p:nvSpPr>
            <p:cNvPr id="13" name="직사각형 12"/>
            <p:cNvSpPr/>
            <p:nvPr/>
          </p:nvSpPr>
          <p:spPr>
            <a:xfrm>
              <a:off x="611560" y="1556792"/>
              <a:ext cx="7848872" cy="3672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1600" y="1700808"/>
              <a:ext cx="4248472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1600" y="2819507"/>
              <a:ext cx="4248472" cy="11135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71600" y="4221088"/>
              <a:ext cx="4248472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259632" y="1796566"/>
              <a:ext cx="1152128" cy="648072"/>
              <a:chOff x="1259632" y="1796566"/>
              <a:chExt cx="1152128" cy="64807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259632" y="1796566"/>
                <a:ext cx="1152128" cy="64807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259632" y="1988840"/>
                <a:ext cx="1152128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259632" y="1988840"/>
                <a:ext cx="115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/>
                  <a:t>Application</a:t>
                </a:r>
                <a:endParaRPr lang="ko-KR" altLang="en-US" sz="110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779912" y="1796566"/>
              <a:ext cx="1152128" cy="648072"/>
              <a:chOff x="1259632" y="1796566"/>
              <a:chExt cx="1152128" cy="648072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1259632" y="1796566"/>
                <a:ext cx="1152128" cy="64807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1259632" y="1988840"/>
                <a:ext cx="1152128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1259632" y="1988840"/>
                <a:ext cx="115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/>
                  <a:t>Application</a:t>
                </a:r>
                <a:endParaRPr lang="ko-KR" altLang="en-US" sz="11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735796" y="1797437"/>
              <a:ext cx="720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smtClean="0">
                  <a:latin typeface="Arial Unicode MS"/>
                  <a:ea typeface="Arial Unicode MS"/>
                  <a:cs typeface="Arial Unicode MS"/>
                </a:rPr>
                <a:t>···</a:t>
              </a:r>
              <a:endParaRPr lang="ko-KR" altLang="en-US" sz="3600" b="1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519772" y="3052245"/>
              <a:ext cx="1152128" cy="648072"/>
              <a:chOff x="1259632" y="1796566"/>
              <a:chExt cx="1152128" cy="648072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1259632" y="1796566"/>
                <a:ext cx="1152128" cy="64807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1259632" y="1988840"/>
                <a:ext cx="1152128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259632" y="1988840"/>
                <a:ext cx="115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/>
                  <a:t>Broker</a:t>
                </a:r>
                <a:endParaRPr lang="ko-KR" altLang="en-US" sz="110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187624" y="4329100"/>
              <a:ext cx="936104" cy="648072"/>
              <a:chOff x="1259632" y="1796566"/>
              <a:chExt cx="1152128" cy="648072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1259632" y="1796566"/>
                <a:ext cx="1152128" cy="64807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1259632" y="1988840"/>
                <a:ext cx="1152128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259632" y="1988840"/>
                <a:ext cx="115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/>
                  <a:t>Shard 1</a:t>
                </a:r>
                <a:endParaRPr lang="ko-KR" altLang="en-US" sz="110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339752" y="4328721"/>
              <a:ext cx="936104" cy="648072"/>
              <a:chOff x="1259632" y="1796566"/>
              <a:chExt cx="1152128" cy="648072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259632" y="1796566"/>
                <a:ext cx="1152128" cy="64807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259632" y="1988840"/>
                <a:ext cx="1152128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259632" y="1988840"/>
                <a:ext cx="115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/>
                  <a:t>Shard 2</a:t>
                </a:r>
                <a:endParaRPr lang="ko-KR" altLang="en-US" sz="1100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4139952" y="4328721"/>
              <a:ext cx="936104" cy="648072"/>
              <a:chOff x="1259632" y="1796566"/>
              <a:chExt cx="1152128" cy="648072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259632" y="1796566"/>
                <a:ext cx="1152128" cy="64807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1259632" y="1988840"/>
                <a:ext cx="1152128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259632" y="1988840"/>
                <a:ext cx="115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smtClean="0"/>
                  <a:t>Shard 3</a:t>
                </a:r>
                <a:endParaRPr lang="ko-KR" altLang="en-US" sz="110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3359739" y="4328634"/>
              <a:ext cx="7200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smtClean="0">
                  <a:latin typeface="Arial Unicode MS"/>
                  <a:ea typeface="Arial Unicode MS"/>
                  <a:cs typeface="Arial Unicode MS"/>
                </a:rPr>
                <a:t>···</a:t>
              </a:r>
              <a:endParaRPr lang="ko-KR" altLang="en-US" sz="3600" b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64374" y="1833062"/>
              <a:ext cx="2196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mtClean="0">
                  <a:solidFill>
                    <a:schemeClr val="bg1"/>
                  </a:solidFill>
                </a:rPr>
                <a:t>응용 계층</a:t>
              </a:r>
              <a:endParaRPr lang="ko-KR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52120" y="3060249"/>
              <a:ext cx="2196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mtClean="0">
                  <a:solidFill>
                    <a:schemeClr val="bg1"/>
                  </a:solidFill>
                </a:rPr>
                <a:t>중계 계층</a:t>
              </a:r>
              <a:endParaRPr lang="ko-KR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52120" y="4284385"/>
              <a:ext cx="259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mtClean="0">
                  <a:solidFill>
                    <a:schemeClr val="bg1"/>
                  </a:solidFill>
                </a:rPr>
                <a:t>데이터 계층</a:t>
              </a:r>
              <a:endParaRPr lang="ko-KR" altLang="en-US" sz="320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>
              <a:endCxn id="53" idx="0"/>
            </p:cNvCxnSpPr>
            <p:nvPr/>
          </p:nvCxnSpPr>
          <p:spPr>
            <a:xfrm>
              <a:off x="1835696" y="2444638"/>
              <a:ext cx="1260140" cy="6076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53" idx="0"/>
            </p:cNvCxnSpPr>
            <p:nvPr/>
          </p:nvCxnSpPr>
          <p:spPr>
            <a:xfrm flipH="1">
              <a:off x="3095836" y="2444638"/>
              <a:ext cx="1260140" cy="6076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53" idx="2"/>
              <a:endCxn id="61" idx="0"/>
            </p:cNvCxnSpPr>
            <p:nvPr/>
          </p:nvCxnSpPr>
          <p:spPr>
            <a:xfrm flipH="1">
              <a:off x="1655676" y="3700317"/>
              <a:ext cx="1440160" cy="6287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endCxn id="73" idx="0"/>
            </p:cNvCxnSpPr>
            <p:nvPr/>
          </p:nvCxnSpPr>
          <p:spPr>
            <a:xfrm flipH="1">
              <a:off x="2807804" y="3700317"/>
              <a:ext cx="288032" cy="6284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53" idx="2"/>
            </p:cNvCxnSpPr>
            <p:nvPr/>
          </p:nvCxnSpPr>
          <p:spPr>
            <a:xfrm>
              <a:off x="3095836" y="3700317"/>
              <a:ext cx="1512168" cy="6287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444623" y="5122783"/>
            <a:ext cx="859187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smtClean="0"/>
              <a:t>형태에 따른 분류</a:t>
            </a:r>
            <a:endParaRPr lang="en-US" altLang="ko-KR" sz="1050" smtClean="0"/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데이터 유형에 따라 저장될 테이블을 분류</a:t>
            </a:r>
            <a:endParaRPr lang="en-US" altLang="ko-KR" sz="1050" b="1" smtClean="0"/>
          </a:p>
          <a:p>
            <a:pPr marL="685800" lvl="1" indent="-2286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smtClean="0"/>
              <a:t>키 기반 분류</a:t>
            </a:r>
            <a:endParaRPr lang="en-US" altLang="ko-KR" sz="1050" smtClean="0"/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특정 필드를 기준으로 필드 값의 범위에 따라 테이블 분류</a:t>
            </a:r>
            <a:endParaRPr lang="en-US" altLang="ko-KR" sz="1050" smtClean="0"/>
          </a:p>
          <a:p>
            <a:pPr marL="685800" lvl="1" indent="-228600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1050" smtClean="0"/>
              <a:t>Look-Up </a:t>
            </a:r>
            <a:r>
              <a:rPr lang="ko-KR" altLang="en-US" sz="1050" smtClean="0"/>
              <a:t>테이블 기반 분류</a:t>
            </a:r>
            <a:endParaRPr lang="en-US" altLang="ko-KR" sz="1050" smtClean="0"/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50" smtClean="0"/>
              <a:t>해쉬 키를 이용하여 데이터를 각 샤드에 균등 분배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2927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838</Words>
  <Application>Microsoft Office PowerPoint</Application>
  <PresentationFormat>화면 슬라이드 쇼(4:3)</PresentationFormat>
  <Paragraphs>350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TAEWON</dc:creator>
  <cp:lastModifiedBy>TAEWON</cp:lastModifiedBy>
  <cp:revision>50</cp:revision>
  <dcterms:created xsi:type="dcterms:W3CDTF">2019-12-14T10:48:55Z</dcterms:created>
  <dcterms:modified xsi:type="dcterms:W3CDTF">2019-12-22T10:47:58Z</dcterms:modified>
</cp:coreProperties>
</file>