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8" r:id="rId6"/>
    <p:sldId id="269" r:id="rId7"/>
    <p:sldId id="270" r:id="rId8"/>
    <p:sldId id="271" r:id="rId9"/>
    <p:sldId id="260" r:id="rId10"/>
    <p:sldId id="272" r:id="rId11"/>
    <p:sldId id="274" r:id="rId12"/>
    <p:sldId id="267" r:id="rId13"/>
    <p:sldId id="277" r:id="rId14"/>
    <p:sldId id="278" r:id="rId15"/>
    <p:sldId id="279" r:id="rId16"/>
    <p:sldId id="280" r:id="rId17"/>
    <p:sldId id="275" r:id="rId18"/>
    <p:sldId id="287" r:id="rId19"/>
    <p:sldId id="282" r:id="rId20"/>
    <p:sldId id="283" r:id="rId21"/>
    <p:sldId id="281" r:id="rId22"/>
    <p:sldId id="286" r:id="rId23"/>
    <p:sldId id="288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4F624-AD54-4B84-9F12-A3880D379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62C0D9-38C3-470D-86B8-C449FEF17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7FAA3-71E2-4682-B6C4-D8C753E0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B195-7E55-4FBB-8FFC-64E2061E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DECC4-2846-4D44-A799-B2833583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B26DC-B9B2-4AFC-9F30-9AD67DC1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D6A5F-61F8-4851-90C3-BCE5E844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C5813-BFC1-432B-BCF2-D694D16F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36139-E62B-4731-8829-6A977CA0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8F893-6322-451C-9CC5-DB78F2E4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C888D6-8368-45E0-B086-A17ADD55D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FBBD95-21B0-4D0B-ACDD-AF6B34192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46D42-B13D-4EA3-9A9C-CE0FE922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C7697-47D5-46EE-A123-9026BDF6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DF2D6-C056-42E8-9856-4BFD54A4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0C96-2806-4685-B05B-14EF3C05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A385F-69D1-4B14-AD0E-9EAFF9CA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9B8E-B1EB-4745-B3A8-4D602548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1FC4-0901-4455-BE84-6595FDC5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A40E7-59C3-4597-A854-9E000F28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3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2EE6A-115B-40DD-B9A8-5A619815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ACD18-6040-4753-9694-7C6BEA4C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835D6-15BD-48F8-8AB6-B46D84BC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60313-2EA2-40D9-84EC-EE186B07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3529E-A2E9-4DD4-868F-D37B6DC1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0DB30-CC0C-4165-8560-63CDA317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0AB41-D772-49FF-923D-7741003F1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4B56B-7857-423A-BF2B-DE7430E5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6816F-BED1-423C-97BC-13EBE45F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78065-734F-4869-97A1-EB6B7482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9EFE8-1A2D-4D45-B44E-8F06F32F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7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B88A6-A4FC-45F1-ADF6-E2F62468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B6978-9976-49F0-995B-A3C11EE0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8C800-21B4-4BF8-8824-3F52AC12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CBC0E7-BA08-44E3-B15F-447EB1E23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B1D83-2D70-4396-A176-3FCAF42B9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953635-7C00-4D87-8EB4-10473836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1C7685-E783-4031-BA10-5EF0337E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02072B-B66B-4B56-AA36-44A976B9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3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F690F-8535-47E7-A121-D53612F5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30A57-7EA4-43C7-929B-7ABB161B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CA5124-1917-45A3-942C-AB179D7F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D88190-24C5-404B-9E8C-828AE66B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43C3FB-F119-4B94-80F8-65671F17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514D3F-299D-4350-BE49-6817A7B7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CC466F-4B0E-4856-81EB-9E2D4A76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5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82EBD-1B01-4BAC-822C-23CCBD4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61CB0-F686-403F-AF59-A51DE2A3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B8520-B43E-4707-B12A-2D1118677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782E2-F982-418F-A83F-93F8B0F8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B3E07-7022-4CE4-964C-EC9B1012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053BF-31FA-4DA4-B232-9B88B98F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F7F88-C955-4DF6-B3E6-25E28968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3B039E-9B6C-420D-A655-4AE8F5BB0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FF8966-8FA3-4887-9AC1-7B1EE5D0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E9DE1-FCAF-4C13-AFB4-AAFB10FE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69882-6C88-4DE4-A0A9-A79A13E8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A5BE9-CEEE-4BAD-81C7-EB151A87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809D6-B75F-44D8-A405-F2E383D9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EB8C5-7D16-46B1-BEF6-424268C9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48105-2231-4CE3-B50F-7EEC1B026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2035-7197-4B0C-98E8-C8164812106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7F72D-A3DF-4FB2-8858-632F02B7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F0D4B-B9F9-475A-9E0E-995ADD0DE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86AF-4ED8-483A-B8AA-6ED33F3A2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61E603-57FD-407C-BB19-772D8B181378}"/>
              </a:ext>
            </a:extLst>
          </p:cNvPr>
          <p:cNvSpPr txBox="1"/>
          <p:nvPr/>
        </p:nvSpPr>
        <p:spPr>
          <a:xfrm>
            <a:off x="1339441" y="545285"/>
            <a:ext cx="9513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C</a:t>
            </a:r>
            <a:r>
              <a:rPr lang="ko-KR" altLang="en-US" sz="4800" b="1" dirty="0"/>
              <a:t>언어 발표</a:t>
            </a:r>
          </a:p>
        </p:txBody>
      </p:sp>
      <p:pic>
        <p:nvPicPr>
          <p:cNvPr id="7" name="Picture 2" descr="C 언어 코드 snippet - gaussian37">
            <a:extLst>
              <a:ext uri="{FF2B5EF4-FFF2-40B4-BE49-F238E27FC236}">
                <a16:creationId xmlns:a16="http://schemas.microsoft.com/office/drawing/2014/main" id="{F82974C3-2C6B-47C9-8AB4-FC201596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42051"/>
            <a:ext cx="12192001" cy="4051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768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775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다중 채팅 프로그램 기본 개념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D0F371-132F-4131-9DE9-081C69D3FE63}"/>
              </a:ext>
            </a:extLst>
          </p:cNvPr>
          <p:cNvGrpSpPr/>
          <p:nvPr/>
        </p:nvGrpSpPr>
        <p:grpSpPr>
          <a:xfrm>
            <a:off x="1639376" y="2225159"/>
            <a:ext cx="1297858" cy="1626632"/>
            <a:chOff x="2114550" y="2171700"/>
            <a:chExt cx="1297858" cy="16266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5E3AE6-AB4C-42C2-90A9-CBD572D4E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32" b="93226" l="10000" r="90000">
                          <a14:foregroundMark x1="41563" y1="50323" x2="41563" y2="50323"/>
                          <a14:foregroundMark x1="34063" y1="50000" x2="34063" y2="50000"/>
                          <a14:foregroundMark x1="22813" y1="51290" x2="22813" y2="51290"/>
                          <a14:foregroundMark x1="32813" y1="40000" x2="32813" y2="40000"/>
                          <a14:foregroundMark x1="70313" y1="52581" x2="70313" y2="52581"/>
                          <a14:foregroundMark x1="70313" y1="81935" x2="70313" y2="81935"/>
                          <a14:foregroundMark x1="68438" y1="93226" x2="68438" y2="93226"/>
                          <a14:foregroundMark x1="41563" y1="79677" x2="41563" y2="79677"/>
                          <a14:foregroundMark x1="30312" y1="80645" x2="30312" y2="80645"/>
                          <a14:foregroundMark x1="25000" y1="81613" x2="25000" y2="81613"/>
                          <a14:foregroundMark x1="17188" y1="9032" x2="17188" y2="9032"/>
                          <a14:foregroundMark x1="23125" y1="19032" x2="23125" y2="19032"/>
                          <a14:foregroundMark x1="31250" y1="20000" x2="31250" y2="20000"/>
                          <a14:foregroundMark x1="41250" y1="20645" x2="41250" y2="20645"/>
                          <a14:foregroundMark x1="68750" y1="21613" x2="68750" y2="2161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14550" y="2171700"/>
              <a:ext cx="1297858" cy="12573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EAE862-76F9-4F07-B3F8-DFB5199C7B71}"/>
                </a:ext>
              </a:extLst>
            </p:cNvPr>
            <p:cNvSpPr txBox="1"/>
            <p:nvPr/>
          </p:nvSpPr>
          <p:spPr>
            <a:xfrm>
              <a:off x="2225316" y="3429000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4AFFB6-26E1-4E72-AABC-18640B0C7F6A}"/>
              </a:ext>
            </a:extLst>
          </p:cNvPr>
          <p:cNvGrpSpPr/>
          <p:nvPr/>
        </p:nvGrpSpPr>
        <p:grpSpPr>
          <a:xfrm>
            <a:off x="8870233" y="2110859"/>
            <a:ext cx="1571625" cy="1874282"/>
            <a:chOff x="8044451" y="2286000"/>
            <a:chExt cx="1571625" cy="187428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9DAC75F-E9AB-4AAA-B84E-6E8EDE6D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10" b="90823" l="10000" r="90000">
                          <a14:foregroundMark x1="62424" y1="38924" x2="62424" y2="38924"/>
                          <a14:foregroundMark x1="62424" y1="90823" x2="62424" y2="90823"/>
                          <a14:foregroundMark x1="35152" y1="54747" x2="35152" y2="54747"/>
                          <a14:foregroundMark x1="39697" y1="12025" x2="39697" y2="120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44451" y="2286000"/>
              <a:ext cx="1571625" cy="15049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5DAFB3-6072-46F6-8571-3686A508664E}"/>
                </a:ext>
              </a:extLst>
            </p:cNvPr>
            <p:cNvSpPr txBox="1"/>
            <p:nvPr/>
          </p:nvSpPr>
          <p:spPr>
            <a:xfrm>
              <a:off x="8387991" y="3790950"/>
              <a:ext cx="107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CLIENT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6203F38-CF6F-4530-BDAC-79CBA7CBB353}"/>
              </a:ext>
            </a:extLst>
          </p:cNvPr>
          <p:cNvGrpSpPr/>
          <p:nvPr/>
        </p:nvGrpSpPr>
        <p:grpSpPr>
          <a:xfrm>
            <a:off x="5119072" y="4593606"/>
            <a:ext cx="1376364" cy="1495487"/>
            <a:chOff x="4402930" y="3917332"/>
            <a:chExt cx="1376364" cy="149548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CBB8FBA-B832-4824-8136-A200FA825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35" b="91150" l="9877" r="89815">
                          <a14:foregroundMark x1="44444" y1="51032" x2="44444" y2="51032"/>
                          <a14:foregroundMark x1="54630" y1="71386" x2="54630" y2="71386"/>
                          <a14:foregroundMark x1="52160" y1="91150" x2="52160" y2="911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52950" y="3917332"/>
              <a:ext cx="1076325" cy="112615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8971BE-DB63-4F57-ABE9-15DF90503086}"/>
                </a:ext>
              </a:extLst>
            </p:cNvPr>
            <p:cNvSpPr txBox="1"/>
            <p:nvPr/>
          </p:nvSpPr>
          <p:spPr>
            <a:xfrm>
              <a:off x="4402930" y="5043487"/>
              <a:ext cx="1376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DATABASE</a:t>
              </a:r>
              <a:endParaRPr lang="ko-KR" altLang="en-US" b="1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4AF6143-92A5-42F7-936E-A69BE56FEB91}"/>
              </a:ext>
            </a:extLst>
          </p:cNvPr>
          <p:cNvCxnSpPr>
            <a:cxnSpLocks/>
          </p:cNvCxnSpPr>
          <p:nvPr/>
        </p:nvCxnSpPr>
        <p:spPr>
          <a:xfrm flipH="1">
            <a:off x="2937234" y="2531513"/>
            <a:ext cx="57400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CD2440-9A3A-4848-AAC4-F21A1BB35594}"/>
              </a:ext>
            </a:extLst>
          </p:cNvPr>
          <p:cNvSpPr txBox="1"/>
          <p:nvPr/>
        </p:nvSpPr>
        <p:spPr>
          <a:xfrm>
            <a:off x="4883944" y="2040493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message </a:t>
            </a:r>
            <a:r>
              <a:rPr lang="ko-KR" altLang="en-US" b="1" dirty="0"/>
              <a:t>전송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F9D5C6-DEA3-4B05-B3A6-CBEF7C4A4C74}"/>
              </a:ext>
            </a:extLst>
          </p:cNvPr>
          <p:cNvCxnSpPr>
            <a:cxnSpLocks/>
          </p:cNvCxnSpPr>
          <p:nvPr/>
        </p:nvCxnSpPr>
        <p:spPr>
          <a:xfrm>
            <a:off x="2162176" y="3985141"/>
            <a:ext cx="2721768" cy="1083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CF1958-38AA-459C-A08D-E8E844DE8558}"/>
              </a:ext>
            </a:extLst>
          </p:cNvPr>
          <p:cNvSpPr txBox="1"/>
          <p:nvPr/>
        </p:nvSpPr>
        <p:spPr>
          <a:xfrm>
            <a:off x="2162176" y="4972018"/>
            <a:ext cx="21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message Log </a:t>
            </a:r>
            <a:r>
              <a:rPr lang="ko-KR" altLang="en-US" b="1" dirty="0"/>
              <a:t>저장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F1827D-785F-49F3-BB0D-E1019648BCC5}"/>
              </a:ext>
            </a:extLst>
          </p:cNvPr>
          <p:cNvCxnSpPr>
            <a:cxnSpLocks/>
          </p:cNvCxnSpPr>
          <p:nvPr/>
        </p:nvCxnSpPr>
        <p:spPr>
          <a:xfrm>
            <a:off x="2937233" y="3057525"/>
            <a:ext cx="5740043" cy="37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D41219-E739-491C-8EA9-7A38B8B70E37}"/>
              </a:ext>
            </a:extLst>
          </p:cNvPr>
          <p:cNvSpPr txBox="1"/>
          <p:nvPr/>
        </p:nvSpPr>
        <p:spPr>
          <a:xfrm>
            <a:off x="3732688" y="3209342"/>
            <a:ext cx="45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연결된 모든 </a:t>
            </a:r>
            <a:r>
              <a:rPr lang="en-US" altLang="ko-KR" b="1" dirty="0"/>
              <a:t>Client</a:t>
            </a:r>
            <a:r>
              <a:rPr lang="ko-KR" altLang="en-US" b="1" dirty="0"/>
              <a:t>에게 </a:t>
            </a:r>
            <a:r>
              <a:rPr lang="en-US" altLang="ko-KR" b="1" dirty="0"/>
              <a:t>message </a:t>
            </a:r>
            <a:r>
              <a:rPr lang="ko-KR" altLang="en-US" b="1" dirty="0"/>
              <a:t>전송 </a:t>
            </a:r>
          </a:p>
        </p:txBody>
      </p:sp>
    </p:spTree>
    <p:extLst>
      <p:ext uri="{BB962C8B-B14F-4D97-AF65-F5344CB8AC3E}">
        <p14:creationId xmlns:p14="http://schemas.microsoft.com/office/powerpoint/2010/main" val="378913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멀티 스레드 구현</a:t>
            </a:r>
          </a:p>
        </p:txBody>
      </p:sp>
      <p:pic>
        <p:nvPicPr>
          <p:cNvPr id="2050" name="Picture 2" descr="post-thumbnail">
            <a:extLst>
              <a:ext uri="{FF2B5EF4-FFF2-40B4-BE49-F238E27FC236}">
                <a16:creationId xmlns:a16="http://schemas.microsoft.com/office/drawing/2014/main" id="{F5492DCD-EFAD-4B38-A965-4967C1B4A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t="3863" r="1748" b="2575"/>
          <a:stretch/>
        </p:blipFill>
        <p:spPr bwMode="auto">
          <a:xfrm>
            <a:off x="1791601" y="1161590"/>
            <a:ext cx="8608797" cy="488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0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4423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Server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상세 코드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94B923-F2EB-4AA6-8E93-604C911DD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51"/>
          <a:stretch/>
        </p:blipFill>
        <p:spPr>
          <a:xfrm>
            <a:off x="566737" y="1161590"/>
            <a:ext cx="5076825" cy="53291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2FCE25-844C-43BF-ABB0-C935A82D925C}"/>
              </a:ext>
            </a:extLst>
          </p:cNvPr>
          <p:cNvSpPr txBox="1"/>
          <p:nvPr/>
        </p:nvSpPr>
        <p:spPr>
          <a:xfrm>
            <a:off x="6216651" y="2140815"/>
            <a:ext cx="5261798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소켓을 생성하고 </a:t>
            </a:r>
            <a:r>
              <a:rPr lang="en-US" altLang="ko-KR" dirty="0"/>
              <a:t>mutex </a:t>
            </a:r>
            <a:r>
              <a:rPr lang="ko-KR" altLang="en-US" dirty="0"/>
              <a:t>초기화 선언을 진행하는 부분이다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소켓을 생성 후 서버의 </a:t>
            </a:r>
            <a:r>
              <a:rPr lang="en-US" altLang="ko-KR" dirty="0"/>
              <a:t>IP</a:t>
            </a:r>
            <a:r>
              <a:rPr lang="ko-KR" altLang="en-US" dirty="0"/>
              <a:t>를 받아와 주소 정보 역시 초기화를 진행하였으며</a:t>
            </a:r>
            <a:r>
              <a:rPr lang="en-US" altLang="ko-KR" dirty="0"/>
              <a:t>, </a:t>
            </a:r>
            <a:r>
              <a:rPr lang="ko-KR" altLang="en-US" dirty="0"/>
              <a:t>전역 변수로 선언한 포트 번호로 접속 포트번호 역시 초기화를 진행하였다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38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4423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Server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상세 코드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2FCE25-844C-43BF-ABB0-C935A82D925C}"/>
              </a:ext>
            </a:extLst>
          </p:cNvPr>
          <p:cNvSpPr txBox="1"/>
          <p:nvPr/>
        </p:nvSpPr>
        <p:spPr>
          <a:xfrm>
            <a:off x="6216651" y="2140815"/>
            <a:ext cx="5261798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무한반복문을 이용하여 클라이언트들이 접속할 시 소켓을 생성 후 스레드를 할당한다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스레드는 하나의 프로세스의 자원을 공유하기에 공유자원에 접근할 시 </a:t>
            </a:r>
            <a:r>
              <a:rPr lang="en-US" altLang="ko-KR" dirty="0"/>
              <a:t>mutex</a:t>
            </a:r>
            <a:r>
              <a:rPr lang="ko-KR" altLang="en-US" dirty="0"/>
              <a:t>를 이용해 현재 자원을 </a:t>
            </a:r>
            <a:r>
              <a:rPr lang="ko-KR" altLang="en-US" dirty="0" err="1"/>
              <a:t>사용중</a:t>
            </a:r>
            <a:r>
              <a:rPr lang="ko-KR" altLang="en-US" dirty="0"/>
              <a:t> 이라는 것을 다른 스레드에 알려줘야 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AF0503-8766-4741-B551-F620611F5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14" b="496"/>
          <a:stretch/>
        </p:blipFill>
        <p:spPr>
          <a:xfrm>
            <a:off x="293611" y="1514193"/>
            <a:ext cx="5459489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9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297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Client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상세 코드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2FCE25-844C-43BF-ABB0-C935A82D925C}"/>
              </a:ext>
            </a:extLst>
          </p:cNvPr>
          <p:cNvSpPr txBox="1"/>
          <p:nvPr/>
        </p:nvSpPr>
        <p:spPr>
          <a:xfrm>
            <a:off x="6216651" y="2140815"/>
            <a:ext cx="526179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클라이언트 역시 소켓을 생성하여 소켓 정보들을 초기화 해준다</a:t>
            </a:r>
            <a:r>
              <a:rPr lang="en-US" altLang="ko-KR" dirty="0"/>
              <a:t>. </a:t>
            </a:r>
            <a:r>
              <a:rPr lang="ko-KR" altLang="en-US" dirty="0"/>
              <a:t>이때 소켓의 정보에는 서버의 </a:t>
            </a:r>
            <a:r>
              <a:rPr lang="en-US" altLang="ko-KR" dirty="0"/>
              <a:t>IP</a:t>
            </a:r>
            <a:r>
              <a:rPr lang="ko-KR" altLang="en-US" dirty="0"/>
              <a:t>와 포트번호를 기반으로 소켓을 초기화한다</a:t>
            </a:r>
            <a:r>
              <a:rPr lang="en-US" altLang="ko-KR" dirty="0"/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소켓 초기화가 완료되면 동작하고 있는 서버에 연결을 시도하고 연결이 정상적으로 되면 스레드를 생성한다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7823F6-6AEC-4F72-905F-AD2339108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08"/>
          <a:stretch/>
        </p:blipFill>
        <p:spPr>
          <a:xfrm>
            <a:off x="527632" y="1094418"/>
            <a:ext cx="5109770" cy="53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5096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채팅 프로그램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DFD793-003A-4756-9FA9-BE34B7B39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2"/>
          <a:stretch/>
        </p:blipFill>
        <p:spPr>
          <a:xfrm>
            <a:off x="922876" y="2062162"/>
            <a:ext cx="4829175" cy="2733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64B286-1659-4134-A960-69FF9C0A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327" y="1364039"/>
            <a:ext cx="48291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395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DBMS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기본 개념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A2CFB62-96D0-4D3D-B548-BAC2221FF0FA}"/>
              </a:ext>
            </a:extLst>
          </p:cNvPr>
          <p:cNvGrpSpPr/>
          <p:nvPr/>
        </p:nvGrpSpPr>
        <p:grpSpPr>
          <a:xfrm>
            <a:off x="553632" y="1652632"/>
            <a:ext cx="5704556" cy="3691155"/>
            <a:chOff x="654299" y="1702966"/>
            <a:chExt cx="7180830" cy="40224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C11C2A-FF45-44F4-8BAD-711AE6AFA3F5}"/>
                </a:ext>
              </a:extLst>
            </p:cNvPr>
            <p:cNvSpPr/>
            <p:nvPr/>
          </p:nvSpPr>
          <p:spPr>
            <a:xfrm>
              <a:off x="654299" y="1702966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root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4A6B1F-5F4E-4590-B6B4-7451A22253A1}"/>
                </a:ext>
              </a:extLst>
            </p:cNvPr>
            <p:cNvSpPr/>
            <p:nvPr/>
          </p:nvSpPr>
          <p:spPr>
            <a:xfrm>
              <a:off x="654299" y="2575637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DataBase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2741936-DD4D-41C7-958A-E98E42CBE437}"/>
                </a:ext>
              </a:extLst>
            </p:cNvPr>
            <p:cNvSpPr/>
            <p:nvPr/>
          </p:nvSpPr>
          <p:spPr>
            <a:xfrm>
              <a:off x="2541759" y="2575636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856A9E7-5FED-4C9A-8674-D401DE973F1B}"/>
                </a:ext>
              </a:extLst>
            </p:cNvPr>
            <p:cNvSpPr/>
            <p:nvPr/>
          </p:nvSpPr>
          <p:spPr>
            <a:xfrm>
              <a:off x="2541759" y="3448307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Table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B58111E-C655-446F-8B69-1C358DC305DC}"/>
                </a:ext>
              </a:extLst>
            </p:cNvPr>
            <p:cNvSpPr/>
            <p:nvPr/>
          </p:nvSpPr>
          <p:spPr>
            <a:xfrm>
              <a:off x="654299" y="3448308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Table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7D2E1C5-C46A-4804-8FDE-A76F7FA3B83C}"/>
                </a:ext>
              </a:extLst>
            </p:cNvPr>
            <p:cNvSpPr/>
            <p:nvPr/>
          </p:nvSpPr>
          <p:spPr>
            <a:xfrm>
              <a:off x="2541759" y="4320978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Colum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2E21A4D-06ED-445E-BD65-57718927F6B7}"/>
                </a:ext>
              </a:extLst>
            </p:cNvPr>
            <p:cNvSpPr/>
            <p:nvPr/>
          </p:nvSpPr>
          <p:spPr>
            <a:xfrm>
              <a:off x="654299" y="4320977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Colum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B7896A2-AB19-4202-B5DA-F3277D12DF36}"/>
                </a:ext>
              </a:extLst>
            </p:cNvPr>
            <p:cNvSpPr/>
            <p:nvPr/>
          </p:nvSpPr>
          <p:spPr>
            <a:xfrm>
              <a:off x="654299" y="5193646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Value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2D92D4-4DE2-462E-A11A-E3266E601549}"/>
                </a:ext>
              </a:extLst>
            </p:cNvPr>
            <p:cNvSpPr/>
            <p:nvPr/>
          </p:nvSpPr>
          <p:spPr>
            <a:xfrm>
              <a:off x="2565570" y="1702966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43A5958-0705-4C5B-B9E3-E85279FDB569}"/>
                </a:ext>
              </a:extLst>
            </p:cNvPr>
            <p:cNvSpPr/>
            <p:nvPr/>
          </p:nvSpPr>
          <p:spPr>
            <a:xfrm>
              <a:off x="4429219" y="3448307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NULL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2FD3857-2BFC-414C-B96B-4ACBD088562F}"/>
                </a:ext>
              </a:extLst>
            </p:cNvPr>
            <p:cNvSpPr/>
            <p:nvPr/>
          </p:nvSpPr>
          <p:spPr>
            <a:xfrm>
              <a:off x="2541759" y="5180987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Value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9919C1-53E3-49BE-984F-42911B4764D5}"/>
                </a:ext>
              </a:extLst>
            </p:cNvPr>
            <p:cNvSpPr/>
            <p:nvPr/>
          </p:nvSpPr>
          <p:spPr>
            <a:xfrm>
              <a:off x="4429219" y="4320977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Colum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C2B4EB-4C5B-4E1B-8E87-A3C4D64606C7}"/>
                </a:ext>
              </a:extLst>
            </p:cNvPr>
            <p:cNvSpPr/>
            <p:nvPr/>
          </p:nvSpPr>
          <p:spPr>
            <a:xfrm>
              <a:off x="6316679" y="4320977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Colum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CCEA5B6-1D44-4125-973F-FB775AAA71DD}"/>
                </a:ext>
              </a:extLst>
            </p:cNvPr>
            <p:cNvSpPr/>
            <p:nvPr/>
          </p:nvSpPr>
          <p:spPr>
            <a:xfrm>
              <a:off x="4429219" y="5193645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Value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A66B2CC-92F6-4426-B8DA-354CD6517332}"/>
                </a:ext>
              </a:extLst>
            </p:cNvPr>
            <p:cNvSpPr/>
            <p:nvPr/>
          </p:nvSpPr>
          <p:spPr>
            <a:xfrm>
              <a:off x="6316679" y="5193644"/>
              <a:ext cx="1518450" cy="531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Value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FED7228-9160-4484-9C7A-A4B1E589561A}"/>
                </a:ext>
              </a:extLst>
            </p:cNvPr>
            <p:cNvCxnSpPr>
              <a:cxnSpLocks/>
              <a:stCxn id="5" idx="2"/>
              <a:endCxn id="30" idx="0"/>
            </p:cNvCxnSpPr>
            <p:nvPr/>
          </p:nvCxnSpPr>
          <p:spPr>
            <a:xfrm>
              <a:off x="1413524" y="2234735"/>
              <a:ext cx="0" cy="340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8618F30-577B-4C71-9876-A10549897AE5}"/>
                </a:ext>
              </a:extLst>
            </p:cNvPr>
            <p:cNvCxnSpPr>
              <a:cxnSpLocks/>
              <a:stCxn id="5" idx="3"/>
              <a:endCxn id="19" idx="1"/>
            </p:cNvCxnSpPr>
            <p:nvPr/>
          </p:nvCxnSpPr>
          <p:spPr>
            <a:xfrm>
              <a:off x="2172749" y="1968851"/>
              <a:ext cx="3928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E86010B-34C9-4419-9341-565C673EBD86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 flipV="1">
              <a:off x="2172749" y="2841521"/>
              <a:ext cx="3690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C4413C3-119F-41E0-AD74-C0F0459BF81B}"/>
                </a:ext>
              </a:extLst>
            </p:cNvPr>
            <p:cNvCxnSpPr>
              <a:cxnSpLocks/>
              <a:stCxn id="30" idx="2"/>
              <a:endCxn id="35" idx="0"/>
            </p:cNvCxnSpPr>
            <p:nvPr/>
          </p:nvCxnSpPr>
          <p:spPr>
            <a:xfrm>
              <a:off x="1413524" y="3107406"/>
              <a:ext cx="0" cy="340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F07AD20-D920-4B7B-835B-550CE175EA4E}"/>
                </a:ext>
              </a:extLst>
            </p:cNvPr>
            <p:cNvCxnSpPr>
              <a:cxnSpLocks/>
              <a:stCxn id="35" idx="3"/>
              <a:endCxn id="34" idx="1"/>
            </p:cNvCxnSpPr>
            <p:nvPr/>
          </p:nvCxnSpPr>
          <p:spPr>
            <a:xfrm flipV="1">
              <a:off x="2172749" y="3714192"/>
              <a:ext cx="3690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4AD8A75-59E9-42BD-9360-BA2D1843B9B3}"/>
                </a:ext>
              </a:extLst>
            </p:cNvPr>
            <p:cNvCxnSpPr>
              <a:cxnSpLocks/>
              <a:stCxn id="34" idx="3"/>
              <a:endCxn id="20" idx="1"/>
            </p:cNvCxnSpPr>
            <p:nvPr/>
          </p:nvCxnSpPr>
          <p:spPr>
            <a:xfrm>
              <a:off x="4060209" y="3714192"/>
              <a:ext cx="3690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995B1CA-10D1-4628-BBF8-8726254FED7F}"/>
                </a:ext>
              </a:extLst>
            </p:cNvPr>
            <p:cNvCxnSpPr>
              <a:cxnSpLocks/>
              <a:stCxn id="35" idx="2"/>
              <a:endCxn id="40" idx="0"/>
            </p:cNvCxnSpPr>
            <p:nvPr/>
          </p:nvCxnSpPr>
          <p:spPr>
            <a:xfrm>
              <a:off x="1413524" y="3980077"/>
              <a:ext cx="0" cy="340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FA1539F-6806-4EBF-96D7-EC87267A1035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1413524" y="4852746"/>
              <a:ext cx="0" cy="340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1A55DF7-FC51-4566-94CB-295FD0C703D9}"/>
                </a:ext>
              </a:extLst>
            </p:cNvPr>
            <p:cNvCxnSpPr>
              <a:cxnSpLocks/>
              <a:stCxn id="40" idx="3"/>
              <a:endCxn id="38" idx="1"/>
            </p:cNvCxnSpPr>
            <p:nvPr/>
          </p:nvCxnSpPr>
          <p:spPr>
            <a:xfrm>
              <a:off x="2172749" y="4586862"/>
              <a:ext cx="3690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A40E69B-AE58-4474-8D67-0F01913E749D}"/>
                </a:ext>
              </a:extLst>
            </p:cNvPr>
            <p:cNvCxnSpPr>
              <a:cxnSpLocks/>
              <a:stCxn id="38" idx="3"/>
              <a:endCxn id="27" idx="1"/>
            </p:cNvCxnSpPr>
            <p:nvPr/>
          </p:nvCxnSpPr>
          <p:spPr>
            <a:xfrm flipV="1">
              <a:off x="4060209" y="4586862"/>
              <a:ext cx="3690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ED11193-57F5-4C6F-A63F-7ABFCB0BB654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>
              <a:off x="5947669" y="4586862"/>
              <a:ext cx="3690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3D4FE424-569B-4903-B7EC-5C5910C78426}"/>
                </a:ext>
              </a:extLst>
            </p:cNvPr>
            <p:cNvCxnSpPr>
              <a:cxnSpLocks/>
              <a:stCxn id="38" idx="2"/>
              <a:endCxn id="22" idx="0"/>
            </p:cNvCxnSpPr>
            <p:nvPr/>
          </p:nvCxnSpPr>
          <p:spPr>
            <a:xfrm>
              <a:off x="3300984" y="4852747"/>
              <a:ext cx="0" cy="328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BEF5F3D-2361-4691-BA96-A96CDBC4F35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5188444" y="4852746"/>
              <a:ext cx="0" cy="340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DC814C2-CABF-4A35-9D78-9177315AB399}"/>
                </a:ext>
              </a:extLst>
            </p:cNvPr>
            <p:cNvCxnSpPr>
              <a:cxnSpLocks/>
              <a:stCxn id="28" idx="2"/>
              <a:endCxn id="31" idx="0"/>
            </p:cNvCxnSpPr>
            <p:nvPr/>
          </p:nvCxnSpPr>
          <p:spPr>
            <a:xfrm>
              <a:off x="7075904" y="4852746"/>
              <a:ext cx="0" cy="340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FF19591-D10C-4741-8108-972AE02F1188}"/>
              </a:ext>
            </a:extLst>
          </p:cNvPr>
          <p:cNvSpPr txBox="1"/>
          <p:nvPr/>
        </p:nvSpPr>
        <p:spPr>
          <a:xfrm>
            <a:off x="6912060" y="1557467"/>
            <a:ext cx="4666587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하나의 유저가 있으면 해당 유저는 여러 개의 </a:t>
            </a:r>
            <a:r>
              <a:rPr lang="en-US" altLang="ko-KR" sz="1600" dirty="0"/>
              <a:t>DB</a:t>
            </a:r>
            <a:r>
              <a:rPr lang="ko-KR" altLang="en-US" sz="1600" dirty="0"/>
              <a:t>를 가질 수 있으며 하나의 </a:t>
            </a:r>
            <a:r>
              <a:rPr lang="en-US" altLang="ko-KR" sz="1600" dirty="0"/>
              <a:t>DB</a:t>
            </a:r>
            <a:r>
              <a:rPr lang="ko-KR" altLang="en-US" sz="1600" dirty="0"/>
              <a:t>는 다수의 </a:t>
            </a:r>
            <a:r>
              <a:rPr lang="en-US" altLang="ko-KR" sz="1600" dirty="0"/>
              <a:t>Table</a:t>
            </a:r>
            <a:r>
              <a:rPr lang="ko-KR" altLang="en-US" sz="1600" dirty="0"/>
              <a:t>을 가질 수 있어야한다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마찬가지로 하나의 </a:t>
            </a:r>
            <a:r>
              <a:rPr lang="en-US" altLang="ko-KR" sz="1600" dirty="0"/>
              <a:t>Table</a:t>
            </a:r>
            <a:r>
              <a:rPr lang="ko-KR" altLang="en-US" sz="1600" dirty="0"/>
              <a:t>에는 다수의 </a:t>
            </a:r>
            <a:r>
              <a:rPr lang="en-US" altLang="ko-KR" sz="1600" dirty="0"/>
              <a:t>Colum</a:t>
            </a:r>
            <a:r>
              <a:rPr lang="ko-KR" altLang="en-US" sz="1600" dirty="0"/>
              <a:t>이 존재하며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컬럼에는 다수의 </a:t>
            </a:r>
            <a:r>
              <a:rPr lang="en-US" altLang="ko-KR" sz="1600" dirty="0"/>
              <a:t>Value</a:t>
            </a:r>
            <a:r>
              <a:rPr lang="ko-KR" altLang="en-US" sz="1600" dirty="0"/>
              <a:t>가 존재한다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구조를 연결리스트로 구현하였으며</a:t>
            </a:r>
            <a:r>
              <a:rPr lang="en-US" altLang="ko-KR" sz="1600" dirty="0"/>
              <a:t>, </a:t>
            </a:r>
            <a:r>
              <a:rPr lang="ko-KR" altLang="en-US" sz="1600" dirty="0"/>
              <a:t>실제 데이터를 저장하기 위해 파일 입출력을 이용한 폴더 구조로 구현하였다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95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395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DBMS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상세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F577C-9513-494F-A995-33132336EC33}"/>
              </a:ext>
            </a:extLst>
          </p:cNvPr>
          <p:cNvSpPr txBox="1"/>
          <p:nvPr/>
        </p:nvSpPr>
        <p:spPr>
          <a:xfrm>
            <a:off x="6273326" y="1183046"/>
            <a:ext cx="5261798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한 명의 유저를 기준으로 해당 유저의 </a:t>
            </a:r>
            <a:r>
              <a:rPr lang="en-US" altLang="ko-KR" dirty="0"/>
              <a:t>DB</a:t>
            </a:r>
            <a:r>
              <a:rPr lang="ko-KR" altLang="en-US" dirty="0"/>
              <a:t>가 있고 </a:t>
            </a:r>
            <a:r>
              <a:rPr lang="en-US" altLang="ko-KR" dirty="0"/>
              <a:t>DB</a:t>
            </a:r>
            <a:r>
              <a:rPr lang="ko-KR" altLang="en-US" dirty="0"/>
              <a:t>에는 다음 </a:t>
            </a:r>
            <a:r>
              <a:rPr lang="en-US" altLang="ko-KR" dirty="0"/>
              <a:t>DB </a:t>
            </a:r>
            <a:r>
              <a:rPr lang="ko-KR" altLang="en-US" dirty="0"/>
              <a:t>정보와 해당 </a:t>
            </a:r>
            <a:r>
              <a:rPr lang="en-US" altLang="ko-KR" dirty="0"/>
              <a:t>TB</a:t>
            </a:r>
            <a:r>
              <a:rPr lang="ko-KR" altLang="en-US" dirty="0"/>
              <a:t>의 </a:t>
            </a:r>
            <a:r>
              <a:rPr lang="en-US" altLang="ko-KR" dirty="0"/>
              <a:t>Table 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하나의 </a:t>
            </a:r>
            <a:r>
              <a:rPr lang="en-US" altLang="ko-KR" dirty="0"/>
              <a:t>table</a:t>
            </a:r>
            <a:r>
              <a:rPr lang="ko-KR" altLang="en-US" dirty="0"/>
              <a:t>에는 다음 </a:t>
            </a:r>
            <a:r>
              <a:rPr lang="en-US" altLang="ko-KR" dirty="0"/>
              <a:t>table</a:t>
            </a:r>
            <a:r>
              <a:rPr lang="ko-KR" altLang="en-US" dirty="0"/>
              <a:t>과 </a:t>
            </a:r>
            <a:r>
              <a:rPr lang="en-US" altLang="ko-KR" dirty="0" err="1"/>
              <a:t>colum</a:t>
            </a:r>
            <a:r>
              <a:rPr lang="ko-KR" altLang="en-US" dirty="0"/>
              <a:t>이 있으며 </a:t>
            </a:r>
            <a:r>
              <a:rPr lang="en-US" altLang="ko-KR" dirty="0" err="1"/>
              <a:t>colum</a:t>
            </a:r>
            <a:r>
              <a:rPr lang="ko-KR" altLang="en-US" dirty="0"/>
              <a:t>에는 해당 </a:t>
            </a:r>
            <a:r>
              <a:rPr lang="en-US" altLang="ko-KR" dirty="0" err="1"/>
              <a:t>colum</a:t>
            </a:r>
            <a:r>
              <a:rPr lang="ko-KR" altLang="en-US" dirty="0"/>
              <a:t>의 </a:t>
            </a:r>
            <a:r>
              <a:rPr lang="en-US" altLang="ko-KR" dirty="0" err="1"/>
              <a:t>dataType</a:t>
            </a:r>
            <a:r>
              <a:rPr lang="ko-KR" altLang="en-US" dirty="0"/>
              <a:t>과 </a:t>
            </a:r>
            <a:r>
              <a:rPr lang="en-US" altLang="ko-KR" dirty="0"/>
              <a:t>size, </a:t>
            </a:r>
            <a:r>
              <a:rPr lang="ko-KR" altLang="en-US" dirty="0"/>
              <a:t>해당 </a:t>
            </a:r>
            <a:r>
              <a:rPr lang="en-US" altLang="ko-KR" dirty="0" err="1"/>
              <a:t>colum</a:t>
            </a:r>
            <a:r>
              <a:rPr lang="ko-KR" altLang="en-US" dirty="0"/>
              <a:t>의 </a:t>
            </a:r>
            <a:r>
              <a:rPr lang="en-US" altLang="ko-KR" dirty="0"/>
              <a:t>data, </a:t>
            </a:r>
            <a:r>
              <a:rPr lang="ko-KR" altLang="en-US" dirty="0"/>
              <a:t>다음 </a:t>
            </a:r>
            <a:r>
              <a:rPr lang="en-US" altLang="ko-KR" dirty="0" err="1"/>
              <a:t>colum</a:t>
            </a:r>
            <a:r>
              <a:rPr lang="en-US" altLang="ko-KR" dirty="0"/>
              <a:t> </a:t>
            </a:r>
            <a:r>
              <a:rPr lang="ko-KR" altLang="en-US" dirty="0"/>
              <a:t>정보를 가지고 있다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 구조체에는 실제 값이 들어가는데 해당 컬럼의 </a:t>
            </a:r>
            <a:r>
              <a:rPr lang="en-US" altLang="ko-KR" dirty="0" err="1"/>
              <a:t>dataType</a:t>
            </a:r>
            <a:r>
              <a:rPr lang="ko-KR" altLang="en-US" dirty="0"/>
              <a:t>에 따라 </a:t>
            </a:r>
            <a:r>
              <a:rPr lang="en-US" altLang="ko-KR" dirty="0"/>
              <a:t>int, double, char[] </a:t>
            </a:r>
            <a:r>
              <a:rPr lang="ko-KR" altLang="en-US" dirty="0"/>
              <a:t>중 알맞은 데이터 형에 </a:t>
            </a:r>
            <a:r>
              <a:rPr lang="en-US" altLang="ko-KR" dirty="0"/>
              <a:t>value</a:t>
            </a:r>
            <a:r>
              <a:rPr lang="ko-KR" altLang="en-US" dirty="0"/>
              <a:t>를 넣는다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7DE563-E3B4-49BE-8EA3-8177CA445180}"/>
              </a:ext>
            </a:extLst>
          </p:cNvPr>
          <p:cNvGrpSpPr/>
          <p:nvPr/>
        </p:nvGrpSpPr>
        <p:grpSpPr>
          <a:xfrm>
            <a:off x="327413" y="1859660"/>
            <a:ext cx="5473254" cy="3671547"/>
            <a:chOff x="631752" y="970427"/>
            <a:chExt cx="5473254" cy="36715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F39ECA-A8F2-429A-B24F-681264B6D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7800"/>
            <a:stretch/>
          </p:blipFill>
          <p:spPr>
            <a:xfrm>
              <a:off x="631752" y="970427"/>
              <a:ext cx="2835417" cy="367154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7BA124A-77CE-481E-9DDD-837F9D283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142"/>
            <a:stretch/>
          </p:blipFill>
          <p:spPr>
            <a:xfrm>
              <a:off x="3273725" y="975783"/>
              <a:ext cx="2831281" cy="3666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11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395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DBMS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상세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F577C-9513-494F-A995-33132336EC33}"/>
              </a:ext>
            </a:extLst>
          </p:cNvPr>
          <p:cNvSpPr txBox="1"/>
          <p:nvPr/>
        </p:nvSpPr>
        <p:spPr>
          <a:xfrm>
            <a:off x="6298450" y="2165982"/>
            <a:ext cx="5261798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사용자가 입력한 </a:t>
            </a:r>
            <a:r>
              <a:rPr lang="en-US" altLang="ko-KR" dirty="0"/>
              <a:t>SQL</a:t>
            </a:r>
            <a:r>
              <a:rPr lang="ko-KR" altLang="en-US" dirty="0"/>
              <a:t>문을 </a:t>
            </a:r>
            <a:r>
              <a:rPr lang="ko-KR" altLang="en-US" dirty="0" err="1"/>
              <a:t>파싱하는</a:t>
            </a:r>
            <a:r>
              <a:rPr lang="ko-KR" altLang="en-US" dirty="0"/>
              <a:t> 함수이다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사용 가능한 </a:t>
            </a:r>
            <a:r>
              <a:rPr lang="en-US" altLang="ko-KR" dirty="0"/>
              <a:t>SQL</a:t>
            </a:r>
            <a:r>
              <a:rPr lang="ko-KR" altLang="en-US" dirty="0"/>
              <a:t>문은 </a:t>
            </a:r>
            <a:r>
              <a:rPr lang="en-US" altLang="ko-KR" dirty="0"/>
              <a:t>CREATE, INSERT, UPDATE, USE, SHOW, SELECT, DESC, DELETE, DROP 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사용자가 입력한 </a:t>
            </a:r>
            <a:r>
              <a:rPr lang="en-US" altLang="ko-KR" dirty="0"/>
              <a:t>SQL</a:t>
            </a:r>
            <a:r>
              <a:rPr lang="ko-KR" altLang="en-US" dirty="0"/>
              <a:t>문을 순차적으로 </a:t>
            </a:r>
            <a:r>
              <a:rPr lang="ko-KR" altLang="en-US" dirty="0" err="1"/>
              <a:t>파싱하여</a:t>
            </a:r>
            <a:r>
              <a:rPr lang="ko-KR" altLang="en-US" dirty="0"/>
              <a:t> 해당 동작을 수행하는 함수들을 불러와 실행한다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B46862-05F1-4015-85C1-76B810F2A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631"/>
          <a:stretch/>
        </p:blipFill>
        <p:spPr>
          <a:xfrm>
            <a:off x="631752" y="1041108"/>
            <a:ext cx="5057775" cy="56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1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395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DBMS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상세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F577C-9513-494F-A995-33132336EC33}"/>
              </a:ext>
            </a:extLst>
          </p:cNvPr>
          <p:cNvSpPr txBox="1"/>
          <p:nvPr/>
        </p:nvSpPr>
        <p:spPr>
          <a:xfrm>
            <a:off x="6298450" y="2165982"/>
            <a:ext cx="526179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프로그램이 메모리에서 돌아가는 동안 </a:t>
            </a:r>
            <a:r>
              <a:rPr lang="en-US" altLang="ko-KR" dirty="0"/>
              <a:t>DB</a:t>
            </a:r>
            <a:r>
              <a:rPr lang="ko-KR" altLang="en-US" dirty="0"/>
              <a:t>에 데이터를 넣어도 프로그램이 종료된 후에는 해당 데이터들은 모두 사라진다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 입출력을 이용해 사용자가 메모리에 올린 데이터들을 파일로 만들어 저장하지 않으면 다음에 해당 사용자가 접속하여 전에 사용하던 </a:t>
            </a:r>
            <a:r>
              <a:rPr lang="en-US" altLang="ko-KR" dirty="0"/>
              <a:t>DB</a:t>
            </a:r>
            <a:r>
              <a:rPr lang="ko-KR" altLang="en-US" dirty="0"/>
              <a:t>를 그대로 이용할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8B8978-C673-49EB-9427-873FEAE7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20" y="1652368"/>
            <a:ext cx="4963705" cy="39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8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B231C-D561-4A32-BA58-68FF3AB8F7B4}"/>
              </a:ext>
            </a:extLst>
          </p:cNvPr>
          <p:cNvSpPr txBox="1"/>
          <p:nvPr/>
        </p:nvSpPr>
        <p:spPr>
          <a:xfrm>
            <a:off x="3931059" y="1234706"/>
            <a:ext cx="417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 of Contents.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713F5E-A490-4A99-A9FD-A57D31307567}"/>
              </a:ext>
            </a:extLst>
          </p:cNvPr>
          <p:cNvGrpSpPr/>
          <p:nvPr/>
        </p:nvGrpSpPr>
        <p:grpSpPr>
          <a:xfrm>
            <a:off x="3247059" y="2574814"/>
            <a:ext cx="5435137" cy="523220"/>
            <a:chOff x="686289" y="1796902"/>
            <a:chExt cx="5435137" cy="5232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D2F0AB-F557-4C57-A2C6-3D43A0F7E60C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9CA1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C5DB35-0998-4CDD-BC0E-19317DA08047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BFCD8A-8A04-4538-9023-FB6FD10454E0}"/>
                </a:ext>
              </a:extLst>
            </p:cNvPr>
            <p:cNvSpPr txBox="1"/>
            <p:nvPr/>
          </p:nvSpPr>
          <p:spPr>
            <a:xfrm>
              <a:off x="1605446" y="1796902"/>
              <a:ext cx="4515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계산기 프로그램 구현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01DA1D-0301-4C23-8A3A-B64F3221AD4B}"/>
              </a:ext>
            </a:extLst>
          </p:cNvPr>
          <p:cNvGrpSpPr/>
          <p:nvPr/>
        </p:nvGrpSpPr>
        <p:grpSpPr>
          <a:xfrm>
            <a:off x="3261078" y="3671647"/>
            <a:ext cx="6074736" cy="523220"/>
            <a:chOff x="686289" y="1796902"/>
            <a:chExt cx="6074736" cy="5232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8D4C69-A56B-4129-8219-50267218EAEE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9CA1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D4670-6E13-4342-BC28-87BB3B8DA376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BF37B9-A69B-4133-A43C-16DE276EF758}"/>
                </a:ext>
              </a:extLst>
            </p:cNvPr>
            <p:cNvSpPr txBox="1"/>
            <p:nvPr/>
          </p:nvSpPr>
          <p:spPr>
            <a:xfrm>
              <a:off x="1605446" y="1796902"/>
              <a:ext cx="5155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다중 채팅 프로그램 구현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6A7DF2-03A5-46BF-B090-04034A3129E2}"/>
              </a:ext>
            </a:extLst>
          </p:cNvPr>
          <p:cNvGrpSpPr/>
          <p:nvPr/>
        </p:nvGrpSpPr>
        <p:grpSpPr>
          <a:xfrm>
            <a:off x="3247059" y="4719684"/>
            <a:ext cx="5427122" cy="523220"/>
            <a:chOff x="686289" y="1796902"/>
            <a:chExt cx="5427122" cy="52322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1E7ADC0-FACE-4DEC-933E-37D34E303299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solidFill>
              <a:srgbClr val="9CA1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4DE3D-F1CC-4500-8811-B5BCB2DB0A00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83F0E1-13C0-414D-8B9A-95502C944611}"/>
                </a:ext>
              </a:extLst>
            </p:cNvPr>
            <p:cNvSpPr txBox="1"/>
            <p:nvPr/>
          </p:nvSpPr>
          <p:spPr>
            <a:xfrm>
              <a:off x="1605446" y="1796902"/>
              <a:ext cx="45079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DBMS </a:t>
              </a:r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프로그램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972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395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DBMS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상세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F577C-9513-494F-A995-33132336EC33}"/>
              </a:ext>
            </a:extLst>
          </p:cNvPr>
          <p:cNvSpPr txBox="1"/>
          <p:nvPr/>
        </p:nvSpPr>
        <p:spPr>
          <a:xfrm>
            <a:off x="6298450" y="2165982"/>
            <a:ext cx="5261798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사용자가 </a:t>
            </a:r>
            <a:r>
              <a:rPr lang="en-US" altLang="ko-KR" dirty="0"/>
              <a:t>DB</a:t>
            </a:r>
            <a:r>
              <a:rPr lang="ko-KR" altLang="en-US" dirty="0"/>
              <a:t>에 접속하거나 프로그램이 실행될 시 파일과 폴더에 있는 데이터들을 메모리 상에 올리는 작업을 하는 함수이다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홈 디렉터리 경로를 기반으로 파일들을 찾아 들어가 데이터가 들어있는 파일을 열어 해당 데이터들을 메모리상에 올린다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2A23BA-282E-4507-BEA4-83B4458C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2" b="5325"/>
          <a:stretch/>
        </p:blipFill>
        <p:spPr>
          <a:xfrm>
            <a:off x="457148" y="1437285"/>
            <a:ext cx="5436403" cy="48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395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DBMS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실행 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16E623-49D6-4DDE-B5B3-D874C6885992}"/>
              </a:ext>
            </a:extLst>
          </p:cNvPr>
          <p:cNvGrpSpPr/>
          <p:nvPr/>
        </p:nvGrpSpPr>
        <p:grpSpPr>
          <a:xfrm>
            <a:off x="1725828" y="1388203"/>
            <a:ext cx="9086850" cy="3838138"/>
            <a:chOff x="762961" y="1388203"/>
            <a:chExt cx="9086850" cy="38381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4397C35-0553-455B-BB0C-6568F07E4004}"/>
                </a:ext>
              </a:extLst>
            </p:cNvPr>
            <p:cNvGrpSpPr/>
            <p:nvPr/>
          </p:nvGrpSpPr>
          <p:grpSpPr>
            <a:xfrm>
              <a:off x="762961" y="1388203"/>
              <a:ext cx="6694678" cy="3838138"/>
              <a:chOff x="746183" y="1757319"/>
              <a:chExt cx="6694678" cy="383813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A87860A-BB76-463A-B703-C7AD4696F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183" y="1757319"/>
                <a:ext cx="6694677" cy="18669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0F875C4-E067-433F-B499-3B35AAB57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84" y="3624219"/>
                <a:ext cx="6694677" cy="1971238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266B02D-ED62-4B0A-81E6-D155030E7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4761" y="2731315"/>
              <a:ext cx="6115050" cy="224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272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구현에 어려웠던 부분들</a:t>
            </a:r>
            <a:endParaRPr lang="en-US" altLang="ko-KR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21956-8377-4626-96B9-770AD693E662}"/>
              </a:ext>
            </a:extLst>
          </p:cNvPr>
          <p:cNvSpPr txBox="1"/>
          <p:nvPr/>
        </p:nvSpPr>
        <p:spPr>
          <a:xfrm>
            <a:off x="7330442" y="815296"/>
            <a:ext cx="4087121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OR,</a:t>
            </a:r>
            <a:r>
              <a:rPr lang="ko-KR" altLang="en-US" sz="1600" dirty="0"/>
              <a:t> </a:t>
            </a:r>
            <a:r>
              <a:rPr lang="en-US" altLang="ko-KR" sz="1600" dirty="0"/>
              <a:t>AND</a:t>
            </a:r>
            <a:r>
              <a:rPr lang="ko-KR" altLang="en-US" sz="1600" dirty="0"/>
              <a:t> 구현 및 파싱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WHERE</a:t>
            </a:r>
            <a:r>
              <a:rPr lang="ko-KR" altLang="en-US" sz="1600" dirty="0"/>
              <a:t>를 구현하면서 </a:t>
            </a:r>
            <a:r>
              <a:rPr lang="en-US" altLang="ko-KR" sz="1600" dirty="0"/>
              <a:t>AND</a:t>
            </a:r>
            <a:r>
              <a:rPr lang="ko-KR" altLang="en-US" sz="1600" dirty="0"/>
              <a:t>와 </a:t>
            </a:r>
            <a:r>
              <a:rPr lang="en-US" altLang="ko-KR" sz="1600" dirty="0"/>
              <a:t>OR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data</a:t>
            </a:r>
            <a:r>
              <a:rPr lang="ko-KR" altLang="en-US" sz="1600" dirty="0"/>
              <a:t> 구조체에 </a:t>
            </a:r>
            <a:r>
              <a:rPr lang="en-US" altLang="ko-KR" sz="1600" dirty="0"/>
              <a:t>count </a:t>
            </a:r>
            <a:r>
              <a:rPr lang="ko-KR" altLang="en-US" sz="1600" dirty="0"/>
              <a:t>변수를 만들어 활용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조건에 부합하면 </a:t>
            </a:r>
            <a:r>
              <a:rPr lang="en-US" altLang="ko-KR" sz="1600" dirty="0"/>
              <a:t>count</a:t>
            </a:r>
            <a:r>
              <a:rPr lang="ko-KR" altLang="en-US" sz="1600" dirty="0"/>
              <a:t>에 </a:t>
            </a:r>
            <a:r>
              <a:rPr lang="en-US" altLang="ko-KR" sz="1600" dirty="0"/>
              <a:t>+1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하는 방식으로 이를 기반으로 출력 혹은 값을</a:t>
            </a:r>
            <a:r>
              <a:rPr lang="en-US" altLang="ko-KR" sz="1600" dirty="0"/>
              <a:t> </a:t>
            </a:r>
            <a:r>
              <a:rPr lang="ko-KR" altLang="en-US" sz="1600" dirty="0"/>
              <a:t>변경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방식으로 구현할 경우 </a:t>
            </a:r>
            <a:r>
              <a:rPr lang="en-US" altLang="ko-KR" sz="1600" dirty="0"/>
              <a:t>if</a:t>
            </a:r>
            <a:r>
              <a:rPr lang="ko-KR" altLang="en-US" sz="1600" dirty="0"/>
              <a:t>문의 조건만 다르지만 같은 함수에서 동작 시 원하는 결과값을 얻을 수 없어 </a:t>
            </a:r>
            <a:r>
              <a:rPr lang="en-US" altLang="ko-KR" sz="1600" dirty="0"/>
              <a:t>if</a:t>
            </a:r>
            <a:r>
              <a:rPr lang="ko-KR" altLang="en-US" sz="1600" dirty="0"/>
              <a:t>문만 다른 함수를 다시 만들어 사용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143F9F-F243-4D43-8281-3CC8A0CAA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23" b="29016"/>
          <a:stretch/>
        </p:blipFill>
        <p:spPr>
          <a:xfrm>
            <a:off x="134224" y="1074559"/>
            <a:ext cx="3771243" cy="26165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B0B9CC-F3CE-41A1-A3FF-75F8C66D5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88" b="46594"/>
          <a:stretch/>
        </p:blipFill>
        <p:spPr>
          <a:xfrm>
            <a:off x="134224" y="3691157"/>
            <a:ext cx="3771243" cy="22585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F17CBA-99B9-4CDE-8C40-03D2AC899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749"/>
          <a:stretch/>
        </p:blipFill>
        <p:spPr>
          <a:xfrm>
            <a:off x="3905467" y="1074560"/>
            <a:ext cx="2895600" cy="15128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839764-2EE7-4D96-9E61-68296E84F6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940"/>
          <a:stretch/>
        </p:blipFill>
        <p:spPr>
          <a:xfrm>
            <a:off x="3819742" y="2587418"/>
            <a:ext cx="2981325" cy="168316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12ECB-8692-4CC7-B142-A170DFD9AED8}"/>
              </a:ext>
            </a:extLst>
          </p:cNvPr>
          <p:cNvSpPr/>
          <p:nvPr/>
        </p:nvSpPr>
        <p:spPr>
          <a:xfrm>
            <a:off x="4174060" y="1389540"/>
            <a:ext cx="2084126" cy="296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1395FA-FC66-4C6F-AF74-CDB07291DA7E}"/>
              </a:ext>
            </a:extLst>
          </p:cNvPr>
          <p:cNvSpPr/>
          <p:nvPr/>
        </p:nvSpPr>
        <p:spPr>
          <a:xfrm>
            <a:off x="4157282" y="2912185"/>
            <a:ext cx="2084126" cy="296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13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47575A-9541-4815-951A-0EDD1D389737}"/>
              </a:ext>
            </a:extLst>
          </p:cNvPr>
          <p:cNvGrpSpPr/>
          <p:nvPr/>
        </p:nvGrpSpPr>
        <p:grpSpPr>
          <a:xfrm>
            <a:off x="601108" y="1371600"/>
            <a:ext cx="5254408" cy="4718807"/>
            <a:chOff x="601108" y="1371600"/>
            <a:chExt cx="5254408" cy="47188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DAF957-20A8-4765-A547-38AE7EF87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1835"/>
            <a:stretch/>
          </p:blipFill>
          <p:spPr>
            <a:xfrm>
              <a:off x="601108" y="1371600"/>
              <a:ext cx="5254408" cy="260580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F84C5E-76D8-4210-8474-BCCD1E515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108" y="3340673"/>
              <a:ext cx="5254408" cy="21457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77FB4BA-496C-4D3D-BCF2-450BCF7DA1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8473"/>
            <a:stretch/>
          </p:blipFill>
          <p:spPr>
            <a:xfrm>
              <a:off x="601108" y="4010958"/>
              <a:ext cx="5254408" cy="2079449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구현에 어려웠던 부분들</a:t>
            </a:r>
            <a:endParaRPr lang="en-US" altLang="ko-KR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21956-8377-4626-96B9-770AD693E662}"/>
              </a:ext>
            </a:extLst>
          </p:cNvPr>
          <p:cNvSpPr txBox="1"/>
          <p:nvPr/>
        </p:nvSpPr>
        <p:spPr>
          <a:xfrm>
            <a:off x="6726434" y="970428"/>
            <a:ext cx="4579233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DROP</a:t>
            </a:r>
            <a:r>
              <a:rPr lang="ko-KR" altLang="en-US" sz="1600" dirty="0"/>
              <a:t> 구현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drop</a:t>
            </a:r>
            <a:r>
              <a:rPr lang="ko-KR" altLang="en-US" sz="1600" dirty="0"/>
              <a:t>을 구현하는데 있어 모든 부분을 일일이 나누어 구현을 </a:t>
            </a:r>
            <a:r>
              <a:rPr lang="ko-KR" altLang="en-US" sz="1600" dirty="0" err="1"/>
              <a:t>하다보니</a:t>
            </a:r>
            <a:r>
              <a:rPr lang="ko-KR" altLang="en-US" sz="1600" dirty="0"/>
              <a:t> 함수가 생각보다 너무 많이 나왔다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Table</a:t>
            </a:r>
            <a:r>
              <a:rPr lang="ko-KR" altLang="en-US" sz="1600" dirty="0"/>
              <a:t> 하나를 </a:t>
            </a:r>
            <a:r>
              <a:rPr lang="en-US" altLang="ko-KR" sz="1600" dirty="0"/>
              <a:t>DROP </a:t>
            </a:r>
            <a:r>
              <a:rPr lang="ko-KR" altLang="en-US" sz="1600" dirty="0"/>
              <a:t>한다고 했을 때 메모리에서만 </a:t>
            </a:r>
            <a:r>
              <a:rPr lang="en-US" altLang="ko-KR" sz="1600" dirty="0"/>
              <a:t>DROP</a:t>
            </a:r>
            <a:r>
              <a:rPr lang="ko-KR" altLang="en-US" sz="1600" dirty="0"/>
              <a:t>하는 함수 하나</a:t>
            </a:r>
            <a:r>
              <a:rPr lang="en-US" altLang="ko-KR" sz="1600" dirty="0"/>
              <a:t>, </a:t>
            </a:r>
            <a:r>
              <a:rPr lang="ko-KR" altLang="en-US" sz="1600" dirty="0"/>
              <a:t>파일과 폴더를 삭제하는 함수 하나</a:t>
            </a:r>
            <a:r>
              <a:rPr lang="en-US" altLang="ko-KR" sz="1600" dirty="0"/>
              <a:t>, </a:t>
            </a:r>
            <a:r>
              <a:rPr lang="ko-KR" altLang="en-US" sz="1600" dirty="0"/>
              <a:t>이런 식으로 두개의 함수를 작성하였다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문제는 모든 구조체가 이런 식으로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en-US" altLang="ko-KR" sz="1600" dirty="0"/>
              <a:t>DROP </a:t>
            </a:r>
            <a:r>
              <a:rPr lang="ko-KR" altLang="en-US" sz="1600" dirty="0"/>
              <a:t>함수를 만들어 </a:t>
            </a:r>
            <a:r>
              <a:rPr lang="ko-KR" altLang="en-US" sz="1600" dirty="0" err="1"/>
              <a:t>해결하다보니</a:t>
            </a:r>
            <a:r>
              <a:rPr lang="ko-KR" altLang="en-US" sz="1600" dirty="0"/>
              <a:t> 의도한 것보다 더욱 많은 함수가 생성되었다</a:t>
            </a:r>
            <a:r>
              <a:rPr lang="en-US" altLang="ko-KR" sz="1600" dirty="0"/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887CDA-D598-4FE1-A0AD-2DAC330C023F}"/>
              </a:ext>
            </a:extLst>
          </p:cNvPr>
          <p:cNvSpPr/>
          <p:nvPr/>
        </p:nvSpPr>
        <p:spPr>
          <a:xfrm>
            <a:off x="634663" y="1405156"/>
            <a:ext cx="4457453" cy="296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AD26CC-9DBB-49DE-BBAD-5967CEDB36B9}"/>
              </a:ext>
            </a:extLst>
          </p:cNvPr>
          <p:cNvSpPr/>
          <p:nvPr/>
        </p:nvSpPr>
        <p:spPr>
          <a:xfrm>
            <a:off x="601108" y="3280676"/>
            <a:ext cx="4717512" cy="296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FBE0D5-CE01-4D61-B515-2312279BCE63}"/>
              </a:ext>
            </a:extLst>
          </p:cNvPr>
          <p:cNvSpPr/>
          <p:nvPr/>
        </p:nvSpPr>
        <p:spPr>
          <a:xfrm>
            <a:off x="601108" y="4223267"/>
            <a:ext cx="4038004" cy="296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81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DDD0037-F15B-46CD-BC96-ABD6CB7DDDDA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3C3D46"/>
                </a:solidFill>
              </a:rPr>
              <a:t>Thank You </a:t>
            </a:r>
            <a:r>
              <a:rPr lang="en-US" altLang="ko-KR" sz="6000" b="1" dirty="0">
                <a:solidFill>
                  <a:srgbClr val="3C3D46"/>
                </a:solidFill>
                <a:sym typeface="Wingdings" panose="05000000000000000000" pitchFamily="2" charset="2"/>
              </a:rPr>
              <a:t></a:t>
            </a:r>
            <a:endParaRPr lang="ko-KR" altLang="en-US" sz="6000" b="1" dirty="0">
              <a:solidFill>
                <a:srgbClr val="3C3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50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6987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계산기 프로그램 기본 개념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308C0-D17B-4EBB-8D41-73EB7951807A}"/>
              </a:ext>
            </a:extLst>
          </p:cNvPr>
          <p:cNvSpPr txBox="1"/>
          <p:nvPr/>
        </p:nvSpPr>
        <p:spPr>
          <a:xfrm>
            <a:off x="1901503" y="2398820"/>
            <a:ext cx="838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“-(20+40)/5-10/(10-(-4*6)+1)*7/9-2*5/(-2*5/(-(10+6)*2)+1)”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24076-740E-4EC0-BB6D-12CC2D93104C}"/>
              </a:ext>
            </a:extLst>
          </p:cNvPr>
          <p:cNvSpPr txBox="1"/>
          <p:nvPr/>
        </p:nvSpPr>
        <p:spPr>
          <a:xfrm>
            <a:off x="4190650" y="1643918"/>
            <a:ext cx="3810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문자열 수식을 입력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A85B72F-08F5-4F16-A1DD-D37B6D9D7355}"/>
              </a:ext>
            </a:extLst>
          </p:cNvPr>
          <p:cNvSpPr/>
          <p:nvPr/>
        </p:nvSpPr>
        <p:spPr>
          <a:xfrm>
            <a:off x="5991834" y="3030612"/>
            <a:ext cx="208327" cy="6376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B6A7C-DF1A-4D3D-9087-A763B4AAB6BF}"/>
              </a:ext>
            </a:extLst>
          </p:cNvPr>
          <p:cNvSpPr txBox="1"/>
          <p:nvPr/>
        </p:nvSpPr>
        <p:spPr>
          <a:xfrm>
            <a:off x="3102846" y="3838410"/>
            <a:ext cx="598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문자열을 </a:t>
            </a:r>
            <a:r>
              <a:rPr lang="ko-KR" altLang="en-US" sz="3200" dirty="0" err="1"/>
              <a:t>파싱하여</a:t>
            </a:r>
            <a:r>
              <a:rPr lang="ko-KR" altLang="en-US" sz="3200" dirty="0"/>
              <a:t> 결과값 도출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8BC2EC1-2324-4C81-B4CD-51C81F2FB005}"/>
              </a:ext>
            </a:extLst>
          </p:cNvPr>
          <p:cNvSpPr/>
          <p:nvPr/>
        </p:nvSpPr>
        <p:spPr>
          <a:xfrm>
            <a:off x="5991833" y="4593312"/>
            <a:ext cx="208327" cy="6376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D67E2-BBAE-44D8-AA86-2EB40A5C8829}"/>
              </a:ext>
            </a:extLst>
          </p:cNvPr>
          <p:cNvSpPr txBox="1"/>
          <p:nvPr/>
        </p:nvSpPr>
        <p:spPr>
          <a:xfrm>
            <a:off x="5152234" y="5401110"/>
            <a:ext cx="188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-19.841270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100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스택 연결리스트 구현</a:t>
            </a:r>
          </a:p>
        </p:txBody>
      </p:sp>
      <p:pic>
        <p:nvPicPr>
          <p:cNvPr id="1028" name="Picture 4" descr="9.2 스택을 이용한 수식 파서 [디딤돌 자료구조와 알고리즘 with C++]">
            <a:extLst>
              <a:ext uri="{FF2B5EF4-FFF2-40B4-BE49-F238E27FC236}">
                <a16:creationId xmlns:a16="http://schemas.microsoft.com/office/drawing/2014/main" id="{C65DC1F0-F894-421F-8DAE-3023612A7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502" y="1257896"/>
            <a:ext cx="5361265" cy="25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4E773D-F85E-46ED-9271-D02E8CBE7323}"/>
              </a:ext>
            </a:extLst>
          </p:cNvPr>
          <p:cNvSpPr txBox="1"/>
          <p:nvPr/>
        </p:nvSpPr>
        <p:spPr>
          <a:xfrm>
            <a:off x="960010" y="3809652"/>
            <a:ext cx="998824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연산은 스택 연결리스트를 이용한 후위 연산을 이용한다</a:t>
            </a:r>
            <a:r>
              <a:rPr lang="en-US" altLang="ko-KR" dirty="0"/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입력받은</a:t>
            </a:r>
            <a:r>
              <a:rPr lang="ko-KR" altLang="en-US" dirty="0"/>
              <a:t> 문자열을 파싱을 이용해 식을 후위 연산식으로 변경한 후 후위연산식을 계산하는 식으로 구현한다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연결리스트를 이용하여 숫자를 만나면 동적할당을 통해 새로운 노드와 기존 노드를 연결 후 연산자를 만나면 상단의 값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en-US" altLang="ko-KR" dirty="0"/>
              <a:t>POP</a:t>
            </a:r>
            <a:r>
              <a:rPr lang="ko-KR" altLang="en-US" dirty="0"/>
              <a:t>하여 계산 후 다시 스택에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870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계산기 상세 코드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D987A8-AA07-4F83-B6A2-9715D06E7A66}"/>
              </a:ext>
            </a:extLst>
          </p:cNvPr>
          <p:cNvGrpSpPr/>
          <p:nvPr/>
        </p:nvGrpSpPr>
        <p:grpSpPr>
          <a:xfrm>
            <a:off x="701998" y="1527377"/>
            <a:ext cx="4857090" cy="4377597"/>
            <a:chOff x="6658635" y="1746978"/>
            <a:chExt cx="4133189" cy="360575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5AE6F0F-BA36-48E3-9601-DC2C2A6450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055" r="56303" b="48874"/>
            <a:stretch/>
          </p:blipFill>
          <p:spPr>
            <a:xfrm>
              <a:off x="6658635" y="1746978"/>
              <a:ext cx="4133189" cy="360575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CC77AB-FD7F-48F4-AE1D-5263B529CA30}"/>
                </a:ext>
              </a:extLst>
            </p:cNvPr>
            <p:cNvSpPr/>
            <p:nvPr/>
          </p:nvSpPr>
          <p:spPr>
            <a:xfrm>
              <a:off x="6727905" y="1895474"/>
              <a:ext cx="3273345" cy="295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13285BD-F56C-47F3-8552-306E0426E760}"/>
                </a:ext>
              </a:extLst>
            </p:cNvPr>
            <p:cNvSpPr/>
            <p:nvPr/>
          </p:nvSpPr>
          <p:spPr>
            <a:xfrm>
              <a:off x="6727904" y="3269724"/>
              <a:ext cx="2959021" cy="295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488DD1-C19D-48F7-ACC2-9CBAADACF41B}"/>
              </a:ext>
            </a:extLst>
          </p:cNvPr>
          <p:cNvSpPr txBox="1"/>
          <p:nvPr/>
        </p:nvSpPr>
        <p:spPr>
          <a:xfrm>
            <a:off x="6228204" y="2150930"/>
            <a:ext cx="5261798" cy="280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initStack</a:t>
            </a:r>
            <a:r>
              <a:rPr lang="en-US" altLang="ko-KR" dirty="0"/>
              <a:t> </a:t>
            </a:r>
            <a:r>
              <a:rPr lang="ko-KR" altLang="en-US" dirty="0"/>
              <a:t>함수는 스택을 초기화하는 함수로 처음 스택을 </a:t>
            </a:r>
            <a:r>
              <a:rPr lang="ko-KR" altLang="en-US" dirty="0" err="1"/>
              <a:t>생성할때</a:t>
            </a:r>
            <a:r>
              <a:rPr lang="ko-KR" altLang="en-US" dirty="0"/>
              <a:t> 같이 실행하여 스택 내부를 초기화해준다</a:t>
            </a:r>
            <a:r>
              <a:rPr lang="en-US" altLang="ko-KR" dirty="0"/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isEmpty</a:t>
            </a:r>
            <a:r>
              <a:rPr lang="en-US" altLang="ko-KR" dirty="0"/>
              <a:t> </a:t>
            </a:r>
            <a:r>
              <a:rPr lang="ko-KR" altLang="en-US" dirty="0"/>
              <a:t>함수는 스택이 </a:t>
            </a:r>
            <a:r>
              <a:rPr lang="ko-KR" altLang="en-US" dirty="0" err="1"/>
              <a:t>비어있는지</a:t>
            </a:r>
            <a:r>
              <a:rPr lang="ko-KR" altLang="en-US" dirty="0"/>
              <a:t> 확인해주는 함수이다</a:t>
            </a:r>
            <a:r>
              <a:rPr lang="en-US" altLang="ko-KR" dirty="0"/>
              <a:t>. </a:t>
            </a:r>
            <a:r>
              <a:rPr lang="ko-KR" altLang="en-US" dirty="0"/>
              <a:t>스택이 </a:t>
            </a:r>
            <a:r>
              <a:rPr lang="ko-KR" altLang="en-US" dirty="0" err="1"/>
              <a:t>비어있다면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err="1"/>
              <a:t>리턴해주며</a:t>
            </a:r>
            <a:r>
              <a:rPr lang="ko-KR" altLang="en-US" dirty="0"/>
              <a:t> </a:t>
            </a:r>
            <a:r>
              <a:rPr lang="ko-KR" altLang="en-US" dirty="0" err="1"/>
              <a:t>비어있지</a:t>
            </a:r>
            <a:r>
              <a:rPr lang="ko-KR" altLang="en-US" dirty="0"/>
              <a:t> 않다면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ko-KR" altLang="en-US" dirty="0" err="1"/>
              <a:t>리턴해준다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91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계산기 상세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88DD1-C19D-48F7-ACC2-9CBAADACF41B}"/>
              </a:ext>
            </a:extLst>
          </p:cNvPr>
          <p:cNvSpPr txBox="1"/>
          <p:nvPr/>
        </p:nvSpPr>
        <p:spPr>
          <a:xfrm>
            <a:off x="6311901" y="2588490"/>
            <a:ext cx="5261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/>
              <a:t>push</a:t>
            </a:r>
            <a:r>
              <a:rPr lang="ko-KR" altLang="en-US" dirty="0"/>
              <a:t> 함수는 새로운 노드를 생성하여 스택에 연결해주는 함수이다</a:t>
            </a:r>
            <a:r>
              <a:rPr lang="en-US" altLang="ko-KR" dirty="0"/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pop</a:t>
            </a:r>
            <a:r>
              <a:rPr lang="ko-KR" altLang="en-US" dirty="0"/>
              <a:t> 함수는 전달받은 스택이 </a:t>
            </a:r>
            <a:r>
              <a:rPr lang="ko-KR" altLang="en-US" dirty="0" err="1"/>
              <a:t>비어있는지</a:t>
            </a:r>
            <a:r>
              <a:rPr lang="ko-KR" altLang="en-US" dirty="0"/>
              <a:t> 확인하고 </a:t>
            </a:r>
            <a:r>
              <a:rPr lang="ko-KR" altLang="en-US" dirty="0" err="1"/>
              <a:t>비어있지</a:t>
            </a:r>
            <a:r>
              <a:rPr lang="ko-KR" altLang="en-US" dirty="0"/>
              <a:t> 않다면 스택의 가장 상단의 값을 전달해주고 그 값이 들어있는 노드를 스택에서 제거하는 함수이다</a:t>
            </a:r>
            <a:r>
              <a:rPr lang="en-US" altLang="ko-KR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277AE05-DAFA-4112-B1F6-EB140AC42709}"/>
              </a:ext>
            </a:extLst>
          </p:cNvPr>
          <p:cNvGrpSpPr/>
          <p:nvPr/>
        </p:nvGrpSpPr>
        <p:grpSpPr>
          <a:xfrm>
            <a:off x="618301" y="1344118"/>
            <a:ext cx="4791899" cy="5162550"/>
            <a:chOff x="618301" y="1344118"/>
            <a:chExt cx="4791899" cy="516255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EAF770-E6A8-48FB-BC7A-3C27FB3EAAD2}"/>
                </a:ext>
              </a:extLst>
            </p:cNvPr>
            <p:cNvGrpSpPr/>
            <p:nvPr/>
          </p:nvGrpSpPr>
          <p:grpSpPr>
            <a:xfrm>
              <a:off x="618301" y="1344118"/>
              <a:ext cx="4791899" cy="5162550"/>
              <a:chOff x="532576" y="1219438"/>
              <a:chExt cx="5261798" cy="5514737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1A2E4AB-F023-4043-952D-18BA7EB17F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6" t="57758" r="38904" b="17253"/>
              <a:stretch/>
            </p:blipFill>
            <p:spPr>
              <a:xfrm>
                <a:off x="532576" y="1219438"/>
                <a:ext cx="5261798" cy="2162978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3F7AA75-03E4-4013-9561-8D06525437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2446" r="48087" b="37109"/>
              <a:stretch/>
            </p:blipFill>
            <p:spPr>
              <a:xfrm>
                <a:off x="532576" y="3382416"/>
                <a:ext cx="3805896" cy="3351759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6BBB96-EA0F-4672-B47B-B7ACB11EACCE}"/>
                </a:ext>
              </a:extLst>
            </p:cNvPr>
            <p:cNvSpPr/>
            <p:nvPr/>
          </p:nvSpPr>
          <p:spPr>
            <a:xfrm>
              <a:off x="618301" y="3384171"/>
              <a:ext cx="2277299" cy="3584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347D627-5AF2-40CF-A4E0-1FEBF7EF6A89}"/>
                </a:ext>
              </a:extLst>
            </p:cNvPr>
            <p:cNvSpPr/>
            <p:nvPr/>
          </p:nvSpPr>
          <p:spPr>
            <a:xfrm>
              <a:off x="618301" y="1347959"/>
              <a:ext cx="3058349" cy="3584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43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계산기 상세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88DD1-C19D-48F7-ACC2-9CBAADACF41B}"/>
              </a:ext>
            </a:extLst>
          </p:cNvPr>
          <p:cNvSpPr txBox="1"/>
          <p:nvPr/>
        </p:nvSpPr>
        <p:spPr>
          <a:xfrm>
            <a:off x="6216651" y="2140815"/>
            <a:ext cx="526179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selfDigit</a:t>
            </a:r>
            <a:r>
              <a:rPr lang="en-US" altLang="ko-KR" dirty="0"/>
              <a:t> </a:t>
            </a:r>
            <a:r>
              <a:rPr lang="ko-KR" altLang="en-US" dirty="0"/>
              <a:t>함수는 전달받은 문자가 숫자인지를 판단해주는 함수이다</a:t>
            </a:r>
            <a:r>
              <a:rPr lang="en-US" altLang="ko-KR" dirty="0"/>
              <a:t>. 0 ~ 9 </a:t>
            </a:r>
            <a:r>
              <a:rPr lang="ko-KR" altLang="en-US" dirty="0"/>
              <a:t>사이의 문자를 전달 받으면 </a:t>
            </a:r>
            <a:r>
              <a:rPr lang="en-US" altLang="ko-KR" dirty="0"/>
              <a:t>1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selfAtoi</a:t>
            </a:r>
            <a:r>
              <a:rPr lang="en-US" altLang="ko-KR" dirty="0"/>
              <a:t> </a:t>
            </a:r>
            <a:r>
              <a:rPr lang="ko-KR" altLang="en-US" dirty="0"/>
              <a:t>함수는 전달받은 문자열을 숫자로 변환해주는 함수이다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 err="1"/>
              <a:t>minusFlag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경우 변환한 숫자가 음수라고 판단하여 </a:t>
            </a:r>
            <a:r>
              <a:rPr lang="en-US" altLang="ko-KR" dirty="0"/>
              <a:t>-1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곱한 값을 반환한다</a:t>
            </a:r>
            <a:r>
              <a:rPr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6B8C6D-9374-4F90-B1B7-1AF5E58B0701}"/>
              </a:ext>
            </a:extLst>
          </p:cNvPr>
          <p:cNvGrpSpPr/>
          <p:nvPr/>
        </p:nvGrpSpPr>
        <p:grpSpPr>
          <a:xfrm>
            <a:off x="485844" y="1152333"/>
            <a:ext cx="5019606" cy="5504680"/>
            <a:chOff x="1009719" y="1476375"/>
            <a:chExt cx="4190931" cy="51806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F6EE73-DB00-45BD-BACD-EFD7884EA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55" r="3297" b="74012"/>
            <a:stretch/>
          </p:blipFill>
          <p:spPr>
            <a:xfrm>
              <a:off x="1009719" y="1476375"/>
              <a:ext cx="4190930" cy="135255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3CB3BEC-BD6A-4B50-A101-7754F346FD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220" t="34934" r="3517" b="990"/>
            <a:stretch/>
          </p:blipFill>
          <p:spPr>
            <a:xfrm>
              <a:off x="1009719" y="2793662"/>
              <a:ext cx="4190931" cy="3863351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425895-5BE6-4BCA-87F7-0D30EB93E6AD}"/>
              </a:ext>
            </a:extLst>
          </p:cNvPr>
          <p:cNvSpPr/>
          <p:nvPr/>
        </p:nvSpPr>
        <p:spPr>
          <a:xfrm>
            <a:off x="549078" y="1161858"/>
            <a:ext cx="2277299" cy="266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FA8EE3-DC14-42F9-8C4B-17D5A45E89FB}"/>
              </a:ext>
            </a:extLst>
          </p:cNvPr>
          <p:cNvSpPr/>
          <p:nvPr/>
        </p:nvSpPr>
        <p:spPr>
          <a:xfrm>
            <a:off x="487646" y="2505075"/>
            <a:ext cx="3017554" cy="351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5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계산기 상세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88DD1-C19D-48F7-ACC2-9CBAADACF41B}"/>
              </a:ext>
            </a:extLst>
          </p:cNvPr>
          <p:cNvSpPr txBox="1"/>
          <p:nvPr/>
        </p:nvSpPr>
        <p:spPr>
          <a:xfrm>
            <a:off x="6216651" y="2140815"/>
            <a:ext cx="526179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postFix</a:t>
            </a:r>
            <a:r>
              <a:rPr lang="ko-KR" altLang="en-US" dirty="0"/>
              <a:t> 함수는 사용자가 입력한 수식을 후위연산식으로 변경해주는 함수이다</a:t>
            </a:r>
            <a:r>
              <a:rPr lang="en-US" altLang="ko-KR" dirty="0"/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사용자가 입력한 문자열을 한 </a:t>
            </a:r>
            <a:r>
              <a:rPr lang="ko-KR" altLang="en-US" dirty="0" err="1"/>
              <a:t>글자씩</a:t>
            </a:r>
            <a:r>
              <a:rPr lang="ko-KR" altLang="en-US" dirty="0"/>
              <a:t> 확인하여 연산자일 경우 우선순위에 따라 </a:t>
            </a:r>
            <a:r>
              <a:rPr lang="en-US" altLang="ko-KR" dirty="0"/>
              <a:t>push </a:t>
            </a:r>
            <a:r>
              <a:rPr lang="ko-KR" altLang="en-US" dirty="0"/>
              <a:t>혹은 </a:t>
            </a:r>
            <a:r>
              <a:rPr lang="en-US" altLang="ko-KR" dirty="0"/>
              <a:t>pop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숫자일 경우에는 스택에 </a:t>
            </a:r>
            <a:r>
              <a:rPr lang="en-US" altLang="ko-KR" dirty="0"/>
              <a:t>push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82A08A-BD84-4290-A601-2FDCCCD1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126630"/>
            <a:ext cx="4867275" cy="53911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EC228C-B86F-4C9E-A9B4-944DF48A6F11}"/>
              </a:ext>
            </a:extLst>
          </p:cNvPr>
          <p:cNvSpPr/>
          <p:nvPr/>
        </p:nvSpPr>
        <p:spPr>
          <a:xfrm>
            <a:off x="585787" y="1362075"/>
            <a:ext cx="2090738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6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D7A3A8-82BA-45B2-AFEE-BC9870ED4289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9C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6359-D5A7-4A8C-95C2-5AADC9BBE358}"/>
              </a:ext>
            </a:extLst>
          </p:cNvPr>
          <p:cNvSpPr txBox="1"/>
          <p:nvPr/>
        </p:nvSpPr>
        <p:spPr>
          <a:xfrm>
            <a:off x="293611" y="200987"/>
            <a:ext cx="6423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계산기 프로그램 결과값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188B8E0-E2BC-4A2E-8CFF-76004BAFDBA1}"/>
              </a:ext>
            </a:extLst>
          </p:cNvPr>
          <p:cNvGrpSpPr/>
          <p:nvPr/>
        </p:nvGrpSpPr>
        <p:grpSpPr>
          <a:xfrm>
            <a:off x="938535" y="1979954"/>
            <a:ext cx="10314930" cy="2898091"/>
            <a:chOff x="938535" y="1979954"/>
            <a:chExt cx="10314930" cy="289809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BF3EA9E-9C31-4F79-9A54-BE847A149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" r="-1"/>
            <a:stretch/>
          </p:blipFill>
          <p:spPr>
            <a:xfrm>
              <a:off x="938535" y="1979954"/>
              <a:ext cx="10314930" cy="2898091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8D85555-0648-4E4F-A59A-A740DD7FA37D}"/>
                </a:ext>
              </a:extLst>
            </p:cNvPr>
            <p:cNvSpPr/>
            <p:nvPr/>
          </p:nvSpPr>
          <p:spPr>
            <a:xfrm>
              <a:off x="948061" y="3067050"/>
              <a:ext cx="8034014" cy="419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F5136E3-1C94-4C69-9720-09B1F43CC184}"/>
                </a:ext>
              </a:extLst>
            </p:cNvPr>
            <p:cNvSpPr/>
            <p:nvPr/>
          </p:nvSpPr>
          <p:spPr>
            <a:xfrm>
              <a:off x="938537" y="4295651"/>
              <a:ext cx="2776214" cy="419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86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800</Words>
  <Application>Microsoft Office PowerPoint</Application>
  <PresentationFormat>와이드스크린</PresentationFormat>
  <Paragraphs>118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neo</dc:creator>
  <cp:lastModifiedBy>neo</cp:lastModifiedBy>
  <cp:revision>44</cp:revision>
  <dcterms:created xsi:type="dcterms:W3CDTF">2021-09-10T00:13:42Z</dcterms:created>
  <dcterms:modified xsi:type="dcterms:W3CDTF">2021-09-10T05:30:09Z</dcterms:modified>
</cp:coreProperties>
</file>