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4" r:id="rId2"/>
    <p:sldId id="285" r:id="rId3"/>
    <p:sldId id="297" r:id="rId4"/>
    <p:sldId id="307" r:id="rId5"/>
    <p:sldId id="298" r:id="rId6"/>
    <p:sldId id="300" r:id="rId7"/>
    <p:sldId id="299" r:id="rId8"/>
    <p:sldId id="308" r:id="rId9"/>
    <p:sldId id="301" r:id="rId10"/>
    <p:sldId id="302" r:id="rId11"/>
    <p:sldId id="303" r:id="rId12"/>
    <p:sldId id="309" r:id="rId13"/>
    <p:sldId id="304" r:id="rId14"/>
    <p:sldId id="306" r:id="rId15"/>
    <p:sldId id="305" r:id="rId16"/>
    <p:sldId id="311" r:id="rId17"/>
    <p:sldId id="312" r:id="rId18"/>
    <p:sldId id="313" r:id="rId19"/>
    <p:sldId id="31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3A67-5868-4628-A30F-E8346B07CF5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EB0-E8F2-4F95-BA73-C125FC5C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mcorp.co.kr/" TargetMode="External"/><Relationship Id="rId4" Type="http://schemas.openxmlformats.org/officeDocument/2006/relationships/hyperlink" Target="https://www.hmcorp.co.k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5" y="0"/>
            <a:ext cx="4031479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128" y="2428276"/>
            <a:ext cx="44868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Google </a:t>
            </a:r>
            <a:r>
              <a:rPr lang="en-US" altLang="ko-KR" sz="3600" spc="-300" smtClean="0">
                <a:solidFill>
                  <a:schemeClr val="bg1"/>
                </a:solidFill>
              </a:rPr>
              <a:t>Analytics </a:t>
            </a:r>
            <a:r>
              <a:rPr lang="ko-KR" altLang="en-US" sz="3600" spc="-300" smtClean="0">
                <a:solidFill>
                  <a:schemeClr val="bg1"/>
                </a:solidFill>
              </a:rPr>
              <a:t>가이드</a:t>
            </a:r>
            <a:r>
              <a:rPr lang="en-US" altLang="ko-KR" sz="3600" spc="-300" smtClean="0">
                <a:solidFill>
                  <a:schemeClr val="bg1"/>
                </a:solidFill>
              </a:rPr>
              <a:t/>
            </a:r>
            <a:br>
              <a:rPr lang="en-US" altLang="ko-KR" sz="3600" spc="-300" smtClean="0">
                <a:solidFill>
                  <a:schemeClr val="bg1"/>
                </a:solidFill>
              </a:rPr>
            </a:br>
            <a:r>
              <a:rPr lang="en-US" altLang="ko-KR" sz="2000" spc="-300" smtClean="0">
                <a:solidFill>
                  <a:schemeClr val="bg1"/>
                </a:solidFill>
              </a:rPr>
              <a:t>(  </a:t>
            </a:r>
            <a:r>
              <a:rPr lang="ko-KR" altLang="en-US" sz="2000" spc="-300" smtClean="0">
                <a:solidFill>
                  <a:schemeClr val="bg1"/>
                </a:solidFill>
              </a:rPr>
              <a:t>임대</a:t>
            </a:r>
            <a:r>
              <a:rPr lang="ko-KR" altLang="en-US" sz="2000" spc="-300" smtClean="0">
                <a:solidFill>
                  <a:schemeClr val="bg1"/>
                </a:solidFill>
              </a:rPr>
              <a:t>형 사이트 </a:t>
            </a:r>
            <a:r>
              <a:rPr lang="en-US" altLang="ko-KR" sz="2000" spc="-300" smtClean="0">
                <a:solidFill>
                  <a:schemeClr val="bg1"/>
                </a:solidFill>
              </a:rPr>
              <a:t>- </a:t>
            </a:r>
            <a:r>
              <a:rPr lang="ko-KR" altLang="en-US" sz="2000" spc="-300" smtClean="0">
                <a:solidFill>
                  <a:schemeClr val="bg1"/>
                </a:solidFill>
              </a:rPr>
              <a:t>추적코드 설치편</a:t>
            </a:r>
            <a:r>
              <a:rPr lang="en-US" altLang="ko-KR" sz="2000" spc="-300" smtClean="0">
                <a:solidFill>
                  <a:schemeClr val="bg1"/>
                </a:solidFill>
              </a:rPr>
              <a:t>) 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63535" y="3706513"/>
            <a:ext cx="279307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3798088"/>
            <a:ext cx="2425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</a:t>
            </a:r>
            <a:r>
              <a:rPr lang="ko-KR" altLang="en-US" sz="1050" smtClean="0">
                <a:solidFill>
                  <a:schemeClr val="bg1"/>
                </a:solidFill>
              </a:rPr>
              <a:t>데이터분석팀 </a:t>
            </a:r>
            <a:r>
              <a:rPr lang="ko-KR" altLang="en-US" sz="1050" dirty="0" smtClean="0">
                <a:solidFill>
                  <a:schemeClr val="bg1"/>
                </a:solidFill>
              </a:rPr>
              <a:t>엄태영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</a:t>
            </a:r>
            <a:r>
              <a:rPr lang="en-US" altLang="ko-KR" sz="1050" smtClean="0">
                <a:solidFill>
                  <a:schemeClr val="bg1"/>
                </a:solidFill>
              </a:rPr>
              <a:t>2023-02-09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고도몰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494" t="7194"/>
          <a:stretch/>
        </p:blipFill>
        <p:spPr>
          <a:xfrm>
            <a:off x="505378" y="796329"/>
            <a:ext cx="8974628" cy="47911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315768" y="1967210"/>
            <a:ext cx="1722519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46812" y="185677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48" y="3617748"/>
            <a:ext cx="5848350" cy="20764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81290" y="2371978"/>
            <a:ext cx="709841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751" y="3022949"/>
            <a:ext cx="1259954" cy="2235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1153" y="3455620"/>
            <a:ext cx="3343755" cy="19023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7721" y="3617748"/>
            <a:ext cx="1162136" cy="52798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12334" y="23625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7960" y="297412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3542" y="337889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73243" y="34815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0655" y="5940260"/>
            <a:ext cx="7670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외부 스크립트 등록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서비스명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사용함 체크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공통영역 체크 </a:t>
            </a:r>
            <a:r>
              <a:rPr lang="en-US" altLang="ko-KR" sz="1000" b="1" smtClean="0"/>
              <a:t>-&gt; PC</a:t>
            </a:r>
            <a:r>
              <a:rPr lang="ko-KR" altLang="en-US" sz="1000" b="1" smtClean="0"/>
              <a:t>쇼핑몰</a:t>
            </a:r>
            <a:r>
              <a:rPr lang="en-US" altLang="ko-KR" sz="1000" b="1" smtClean="0"/>
              <a:t>/</a:t>
            </a:r>
            <a:r>
              <a:rPr lang="ko-KR" altLang="en-US" sz="1000" b="1" smtClean="0"/>
              <a:t>모바일쇼핑몰 둘 다 코드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238179" y="5572465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고도몰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257184"/>
            <a:ext cx="6429572" cy="3644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463" b="32999"/>
          <a:stretch/>
        </p:blipFill>
        <p:spPr>
          <a:xfrm>
            <a:off x="991170" y="1041737"/>
            <a:ext cx="6845206" cy="1193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63" y="737114"/>
            <a:ext cx="2095500" cy="532447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413117" y="1494916"/>
            <a:ext cx="974374" cy="3912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27534" y="142604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2329" y="3085653"/>
            <a:ext cx="1437114" cy="2035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46746" y="30167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6346" y="4249436"/>
            <a:ext cx="1158406" cy="3787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900763" y="41805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76753" y="5760339"/>
            <a:ext cx="821972" cy="1415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91170" y="562949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3695" y="6397497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07208" y="6007506"/>
            <a:ext cx="5628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전체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우측상단 디자인 페이지 저장 클릭</a:t>
            </a:r>
            <a:endParaRPr lang="en-US" altLang="ko-KR" sz="1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91" y="5088184"/>
            <a:ext cx="4209500" cy="684131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0438585" y="5240854"/>
            <a:ext cx="1158406" cy="2455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304107" y="502830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4798209" y="2998113"/>
            <a:ext cx="2595582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메이크샵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메이크샵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en-US" altLang="ko-KR" sz="2800" spc="-160" smtClean="0">
                <a:solidFill>
                  <a:srgbClr val="000000"/>
                </a:solidFill>
              </a:rPr>
              <a:t>PC)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0" y="808275"/>
            <a:ext cx="9238440" cy="49880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04860" y="5940260"/>
            <a:ext cx="3182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개별디자인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스킨관리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7226" y="1137469"/>
            <a:ext cx="777392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82748" y="9052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8375" y="3767061"/>
            <a:ext cx="1988280" cy="3560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243897" y="35348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51021" y="4039488"/>
            <a:ext cx="974127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916544" y="380725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메이크샵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</a:t>
            </a:r>
            <a:r>
              <a:rPr lang="ko-KR" altLang="en-US" sz="2800" spc="-160">
                <a:solidFill>
                  <a:srgbClr val="000000"/>
                </a:solidFill>
              </a:rPr>
              <a:t>기능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(M)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245" b="12805"/>
          <a:stretch/>
        </p:blipFill>
        <p:spPr>
          <a:xfrm>
            <a:off x="1805464" y="881079"/>
            <a:ext cx="8602071" cy="479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3416" y="5940260"/>
            <a:ext cx="3445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모바일샵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모바일 </a:t>
            </a:r>
            <a:r>
              <a:rPr lang="en-US" altLang="ko-KR" sz="1000" b="1" smtClean="0"/>
              <a:t>D4(</a:t>
            </a:r>
            <a:r>
              <a:rPr lang="ko-KR" altLang="en-US" sz="1000" b="1" smtClean="0"/>
              <a:t>개별디자인</a:t>
            </a:r>
            <a:r>
              <a:rPr lang="en-US" altLang="ko-KR" sz="1000" b="1" smtClean="0"/>
              <a:t>)</a:t>
            </a:r>
            <a:r>
              <a:rPr lang="ko-KR" altLang="en-US" sz="1000" b="1" smtClean="0"/>
              <a:t>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44135" y="4531832"/>
            <a:ext cx="1822025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09657" y="4299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387" y="1113315"/>
            <a:ext cx="904854" cy="5326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52908" y="8810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85655" y="5095181"/>
            <a:ext cx="1370367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1177" y="48629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메이크샵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" y="1061257"/>
            <a:ext cx="7082356" cy="5445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1371" y="3152001"/>
            <a:ext cx="3214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다지인 편집창 진입 후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디자인 환경설정 </a:t>
            </a:r>
            <a:r>
              <a:rPr lang="en-US" altLang="ko-KR" sz="1000" b="1" smtClean="0"/>
              <a:t>-&gt; HEAD</a:t>
            </a:r>
            <a:r>
              <a:rPr lang="ko-KR" altLang="en-US" sz="1000" b="1" smtClean="0"/>
              <a:t>입력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93270" y="969351"/>
            <a:ext cx="915938" cy="2358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8791" y="73711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3269" y="5221789"/>
            <a:ext cx="3310004" cy="8132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58791" y="498955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15393" y="6131659"/>
            <a:ext cx="816185" cy="37525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80915" y="589942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4496845" y="2998113"/>
            <a:ext cx="3198311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워드프레스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5928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워드프레스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45" y="1019991"/>
            <a:ext cx="9643911" cy="48180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17699" y="5940260"/>
            <a:ext cx="6556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워드프레스 </a:t>
            </a:r>
            <a:r>
              <a:rPr lang="ko-KR" altLang="en-US" sz="1000" smtClean="0"/>
              <a:t>관리자 </a:t>
            </a:r>
            <a:r>
              <a:rPr lang="ko-KR" altLang="en-US" sz="1000" dirty="0" smtClean="0"/>
              <a:t>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설정 </a:t>
            </a:r>
            <a:r>
              <a:rPr lang="en-US" altLang="ko-KR" sz="1000" b="1" smtClean="0"/>
              <a:t>-&gt; Header and Footer Scripts -&gt; Scripts in header</a:t>
            </a:r>
            <a:r>
              <a:rPr lang="ko-KR" altLang="en-US" sz="1000" b="1" smtClean="0"/>
              <a:t>영역 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하단 </a:t>
            </a:r>
            <a:r>
              <a:rPr lang="en-US" altLang="ko-KR" sz="1000" b="1" smtClean="0"/>
              <a:t>save settings </a:t>
            </a:r>
            <a:r>
              <a:rPr lang="ko-KR" altLang="en-US" sz="1000" b="1" smtClean="0"/>
              <a:t>클릭하여 저장</a:t>
            </a:r>
            <a:endParaRPr lang="en-US" altLang="ko-KR" sz="1000" b="1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90716" y="5367193"/>
            <a:ext cx="1510920" cy="37690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14574" y="521870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97843" y="3094872"/>
            <a:ext cx="4916368" cy="1660007"/>
          </a:xfrm>
          <a:prstGeom prst="roundRect">
            <a:avLst>
              <a:gd name="adj" fmla="val 965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21701" y="294638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2621700" y="1486350"/>
            <a:ext cx="2981077" cy="37690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45559" y="133786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5928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워드프레스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0" y="1056732"/>
            <a:ext cx="11304880" cy="464381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07140" y="3192088"/>
            <a:ext cx="997711" cy="2909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0998" y="30823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140" y="4137059"/>
            <a:ext cx="997711" cy="2104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0998" y="398856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952922" y="2166721"/>
            <a:ext cx="1601769" cy="2104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76780" y="201823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221879" y="5504691"/>
            <a:ext cx="750922" cy="2104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45736" y="5356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1497" y="5940260"/>
            <a:ext cx="762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워드프레스 </a:t>
            </a:r>
            <a:r>
              <a:rPr lang="ko-KR" altLang="en-US" sz="1000" smtClean="0"/>
              <a:t>관리자 </a:t>
            </a:r>
            <a:r>
              <a:rPr lang="ko-KR" altLang="en-US" sz="1000" dirty="0" smtClean="0"/>
              <a:t>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외모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테마 편집기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편집할 테마 선택 </a:t>
            </a:r>
            <a:r>
              <a:rPr lang="en-US" altLang="ko-KR" sz="1000" b="1" smtClean="0"/>
              <a:t>-&gt; header.php -&gt; head</a:t>
            </a:r>
            <a:r>
              <a:rPr lang="ko-KR" altLang="en-US" sz="1000" b="1" smtClean="0"/>
              <a:t>태그 안에 소스코드 작성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파일 업데이트버튼 클릭하여 저장</a:t>
            </a:r>
            <a:endParaRPr lang="en-US" altLang="ko-KR" sz="1000" b="1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557067" y="3632753"/>
            <a:ext cx="4353282" cy="206779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514751" y="179993"/>
            <a:ext cx="5237331" cy="1400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500" spc="-300" smtClean="0">
                <a:solidFill>
                  <a:schemeClr val="bg1"/>
                </a:solidFill>
              </a:rPr>
              <a:t>감사합니다</a:t>
            </a:r>
            <a:endParaRPr lang="en-US" altLang="ko-KR" sz="4500" spc="-300" smtClean="0">
              <a:solidFill>
                <a:schemeClr val="bg1"/>
              </a:solidFill>
            </a:endParaRPr>
          </a:p>
          <a:p>
            <a:endParaRPr lang="en-US" altLang="ko-KR" sz="2000" spc="-300" smtClean="0">
              <a:solidFill>
                <a:schemeClr val="bg1"/>
              </a:solidFill>
            </a:endParaRPr>
          </a:p>
          <a:p>
            <a:r>
              <a:rPr lang="ko-KR" altLang="en-US" sz="2000" spc="-300" smtClean="0">
                <a:solidFill>
                  <a:schemeClr val="bg1"/>
                </a:solidFill>
              </a:rPr>
              <a:t>트리플하이엠 구글 애널리틱스 추적코드 설치가이드 </a:t>
            </a:r>
            <a:endParaRPr lang="en-US" altLang="ko-KR" sz="2000" spc="-30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750" y="2006441"/>
            <a:ext cx="6733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</a:rPr>
              <a:t>주식회사 트리플하이엠 연구소 엄태영 </a:t>
            </a:r>
            <a:r>
              <a:rPr lang="en-US" altLang="ko-KR" sz="1300" smtClean="0">
                <a:solidFill>
                  <a:schemeClr val="bg1"/>
                </a:solidFill>
              </a:rPr>
              <a:t>PM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Address 		</a:t>
            </a:r>
            <a:r>
              <a:rPr lang="ko-KR" altLang="en-US" sz="1300" smtClean="0">
                <a:solidFill>
                  <a:schemeClr val="bg1"/>
                </a:solidFill>
              </a:rPr>
              <a:t>서울시 금천구 디지털로 </a:t>
            </a:r>
            <a:r>
              <a:rPr lang="en-US" altLang="ko-KR" sz="1300" smtClean="0">
                <a:solidFill>
                  <a:schemeClr val="bg1"/>
                </a:solidFill>
              </a:rPr>
              <a:t>121 </a:t>
            </a:r>
            <a:r>
              <a:rPr lang="ko-KR" altLang="en-US" sz="1300" smtClean="0">
                <a:solidFill>
                  <a:schemeClr val="bg1"/>
                </a:solidFill>
              </a:rPr>
              <a:t>에이스 가산타워</a:t>
            </a:r>
            <a:r>
              <a:rPr lang="en-US" altLang="ko-KR" sz="1300" smtClean="0">
                <a:solidFill>
                  <a:schemeClr val="bg1"/>
                </a:solidFill>
              </a:rPr>
              <a:t>10</a:t>
            </a:r>
            <a:r>
              <a:rPr lang="ko-KR" altLang="en-US" sz="1300" smtClean="0">
                <a:solidFill>
                  <a:schemeClr val="bg1"/>
                </a:solidFill>
              </a:rPr>
              <a:t>층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e-mail 		xodud2972@hmcorp.co.kr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Homepage	 	</a:t>
            </a:r>
            <a:r>
              <a:rPr lang="en-US" altLang="ko-KR" sz="1300" smtClean="0">
                <a:solidFill>
                  <a:schemeClr val="bg1"/>
                </a:solidFill>
                <a:hlinkClick r:id="rId4"/>
              </a:rPr>
              <a:t>https://www.hmcorp.co.kr</a:t>
            </a:r>
            <a:endParaRPr lang="en-US" altLang="ko-KR" sz="1300" spc="-3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261956"/>
            <a:ext cx="12192000" cy="159604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4880090" y="6475615"/>
            <a:ext cx="2431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hlinkClick r:id="rId5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hlinkClick r:id="rId5"/>
              </a:rPr>
              <a:t>www.hmcorp.co.kr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750" y="5508455"/>
            <a:ext cx="1109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COPYRIGHT(C) TRIPLE HM. ALL RIGHTS </a:t>
            </a:r>
            <a:r>
              <a:rPr lang="en-US" altLang="ko-KR" sz="1000">
                <a:solidFill>
                  <a:schemeClr val="bg1"/>
                </a:solidFill>
              </a:rPr>
              <a:t>RESERVED</a:t>
            </a:r>
            <a:r>
              <a:rPr lang="en-US" altLang="ko-KR" sz="100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이문서는</a:t>
            </a:r>
            <a:r>
              <a:rPr lang="en-US" altLang="ko-KR" sz="1000">
                <a:solidFill>
                  <a:schemeClr val="bg1"/>
                </a:solidFill>
              </a:rPr>
              <a:t>(</a:t>
            </a:r>
            <a:r>
              <a:rPr lang="ko-KR" altLang="en-US" sz="1000">
                <a:solidFill>
                  <a:schemeClr val="bg1"/>
                </a:solidFill>
              </a:rPr>
              <a:t>주</a:t>
            </a:r>
            <a:r>
              <a:rPr lang="en-US" altLang="ko-KR" sz="1000" smtClean="0">
                <a:solidFill>
                  <a:schemeClr val="bg1"/>
                </a:solidFill>
              </a:rPr>
              <a:t>)</a:t>
            </a:r>
            <a:r>
              <a:rPr lang="ko-KR" altLang="en-US" sz="1000" smtClean="0">
                <a:solidFill>
                  <a:schemeClr val="bg1"/>
                </a:solidFill>
              </a:rPr>
              <a:t>크리플하이엠의 지적재산이므로 어떠한 경우에도 ㈜트리플하이엠의공식적인 허가없이 이 문서의 일부 또는 전체를 변경하여 복제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>
                <a:solidFill>
                  <a:schemeClr val="bg1"/>
                </a:solidFill>
              </a:rPr>
              <a:t>전송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배포할 수 없습니다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 문서는 정보 제공의 목적으로 제공되며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이 문서의 사용 혹은 사용결과에 따른 책임은 전적으로 사용자에게 있습니다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3271" y="172030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목차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526" y="2613392"/>
            <a:ext cx="24801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설치 전 공통 가이드</a:t>
            </a:r>
            <a:endParaRPr lang="en-US" altLang="ko-KR" sz="2000" spc="-3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카페</a:t>
            </a:r>
            <a:r>
              <a:rPr lang="en-US" altLang="ko-KR" sz="2000" spc="-300" smtClean="0">
                <a:solidFill>
                  <a:schemeClr val="bg1"/>
                </a:solidFill>
              </a:rPr>
              <a:t>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고도몰</a:t>
            </a:r>
            <a:endParaRPr lang="en-US" altLang="ko-KR" sz="2000" spc="-3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메이크샵</a:t>
            </a:r>
            <a:endParaRPr lang="en-US" altLang="ko-KR" sz="2000" spc="-3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워드프레스</a:t>
            </a:r>
            <a:endParaRPr lang="en-US" altLang="ko-KR" sz="2000" spc="-3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5486" y="749903"/>
            <a:ext cx="7541028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구글 애널리틱스 </a:t>
            </a:r>
            <a:r>
              <a:rPr lang="ko-KR" altLang="en-US" sz="1200"/>
              <a:t>추적 </a:t>
            </a:r>
            <a:r>
              <a:rPr lang="ko-KR" altLang="en-US" sz="1200" smtClean="0"/>
              <a:t>코드 </a:t>
            </a:r>
            <a:r>
              <a:rPr lang="en-US" altLang="ko-KR" sz="1200" smtClean="0"/>
              <a:t>(</a:t>
            </a:r>
            <a:r>
              <a:rPr lang="ko-KR" altLang="en-US" sz="1200" smtClean="0"/>
              <a:t>공통태그</a:t>
            </a:r>
            <a:r>
              <a:rPr lang="en-US" altLang="ko-KR" sz="1200" smtClean="0"/>
              <a:t>)</a:t>
            </a:r>
            <a:r>
              <a:rPr lang="ko-KR" altLang="en-US" sz="1200" smtClean="0"/>
              <a:t>는 모든 페이지에서 항상 실행되어야 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이를 </a:t>
            </a:r>
            <a:r>
              <a:rPr lang="ko-KR" altLang="en-US" sz="1200"/>
              <a:t>위해 </a:t>
            </a:r>
            <a:r>
              <a:rPr lang="ko-KR" altLang="en-US" sz="1200" smtClean="0"/>
              <a:t>일반적으로는 공통 </a:t>
            </a:r>
            <a:r>
              <a:rPr lang="ko-KR" altLang="en-US" sz="1200"/>
              <a:t>레이아웃의 </a:t>
            </a:r>
            <a:r>
              <a:rPr lang="ko-KR" altLang="en-US" sz="1200" smtClean="0"/>
              <a:t>헤드</a:t>
            </a:r>
            <a:r>
              <a:rPr lang="en-US" altLang="ko-KR" sz="1200" smtClean="0"/>
              <a:t>(head)</a:t>
            </a:r>
            <a:r>
              <a:rPr lang="ko-KR" altLang="en-US" sz="1200" smtClean="0"/>
              <a:t>영역에 코드를 설치합니다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공통 레이아웃 이외에도 공통 </a:t>
            </a:r>
            <a:r>
              <a:rPr lang="en-US" altLang="ko-KR" sz="1200" smtClean="0"/>
              <a:t>header</a:t>
            </a:r>
            <a:r>
              <a:rPr lang="ko-KR" altLang="en-US" sz="1200" smtClean="0"/>
              <a:t> 혹은 </a:t>
            </a:r>
            <a:r>
              <a:rPr lang="en-US" altLang="ko-KR" sz="1200" smtClean="0"/>
              <a:t>footer</a:t>
            </a:r>
            <a:r>
              <a:rPr lang="ko-KR" altLang="en-US" sz="1200" smtClean="0"/>
              <a:t>파일에도 설치 가능합니다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디자인 편집 </a:t>
            </a:r>
            <a:r>
              <a:rPr lang="ko-KR" altLang="en-US" sz="1200"/>
              <a:t>기능 내 </a:t>
            </a:r>
            <a:r>
              <a:rPr lang="en-US" altLang="ko-KR" sz="1200"/>
              <a:t>(</a:t>
            </a:r>
            <a:r>
              <a:rPr lang="ko-KR" altLang="en-US" sz="1200"/>
              <a:t>상단</a:t>
            </a:r>
            <a:r>
              <a:rPr lang="en-US" altLang="ko-KR" sz="1200"/>
              <a:t>) </a:t>
            </a:r>
            <a:r>
              <a:rPr lang="ko-KR" altLang="en-US" sz="1200"/>
              <a:t>공통 </a:t>
            </a:r>
            <a:r>
              <a:rPr lang="ko-KR" altLang="en-US" sz="1200" smtClean="0"/>
              <a:t>레이아웃이 존재하므로 이곳에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혹은 스크립트 관리 메뉴를 이용하여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구글애널리틱스 추적코드 예시는 아래와 같습니다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000"/>
              <a:t>&lt;!-- Global site tag (gtag.js) - Google Analytics --&gt;</a:t>
            </a:r>
          </a:p>
          <a:p>
            <a:r>
              <a:rPr lang="en-US" altLang="ko-KR" sz="1000"/>
              <a:t>&lt;script async src="https://</a:t>
            </a:r>
            <a:r>
              <a:rPr lang="en-US" altLang="ko-KR" sz="1000" smtClean="0"/>
              <a:t>www.googletagmanager.com/gtag/js?id=UA-XXXXXXXX-X"&gt;&lt;/</a:t>
            </a:r>
            <a:r>
              <a:rPr lang="en-US" altLang="ko-KR" sz="1000"/>
              <a:t>script&gt;</a:t>
            </a:r>
          </a:p>
          <a:p>
            <a:r>
              <a:rPr lang="en-US" altLang="ko-KR" sz="1000"/>
              <a:t>&lt;script&gt;</a:t>
            </a:r>
          </a:p>
          <a:p>
            <a:r>
              <a:rPr lang="en-US" altLang="ko-KR" sz="1000"/>
              <a:t>  window.dataLayer = window.dataLayer || [];</a:t>
            </a:r>
          </a:p>
          <a:p>
            <a:r>
              <a:rPr lang="en-US" altLang="ko-KR" sz="1000"/>
              <a:t>  function gtag(){dataLayer.push(arguments);}</a:t>
            </a:r>
          </a:p>
          <a:p>
            <a:r>
              <a:rPr lang="en-US" altLang="ko-KR" sz="1000"/>
              <a:t>  gtag("js", new Date());</a:t>
            </a:r>
          </a:p>
          <a:p>
            <a:r>
              <a:rPr lang="en-US" altLang="ko-KR" sz="1000"/>
              <a:t>  gtag("config", </a:t>
            </a:r>
            <a:r>
              <a:rPr lang="en-US" altLang="ko-KR" sz="1000" smtClean="0"/>
              <a:t>"</a:t>
            </a:r>
            <a:r>
              <a:rPr lang="en-US" altLang="ko-KR" sz="1000"/>
              <a:t>UA-XXXXXXXX-X</a:t>
            </a:r>
            <a:r>
              <a:rPr lang="en-US" altLang="ko-KR" sz="1000" smtClean="0"/>
              <a:t>");</a:t>
            </a:r>
            <a:endParaRPr lang="en-US" altLang="ko-KR" sz="1000"/>
          </a:p>
          <a:p>
            <a:r>
              <a:rPr lang="en-US" altLang="ko-KR" sz="1000"/>
              <a:t>&lt;/script&gt;</a:t>
            </a:r>
            <a:endParaRPr lang="ko-KR" altLang="en-US" sz="100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위 추적코드 중 </a:t>
            </a:r>
            <a:r>
              <a:rPr lang="en-US" altLang="ko-KR" sz="1200" smtClean="0"/>
              <a:t>UA-XXXXXXXX-X </a:t>
            </a:r>
            <a:r>
              <a:rPr lang="ko-KR" altLang="en-US" sz="1200" smtClean="0"/>
              <a:t>는 구글애널리틱스 고유 </a:t>
            </a:r>
            <a:r>
              <a:rPr lang="en-US" altLang="ko-KR" sz="1200" smtClean="0"/>
              <a:t>ID</a:t>
            </a:r>
            <a:r>
              <a:rPr lang="ko-KR" altLang="en-US" sz="1200" smtClean="0"/>
              <a:t>입니다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7. UA</a:t>
            </a:r>
            <a:r>
              <a:rPr lang="ko-KR" altLang="en-US" sz="1200" smtClean="0"/>
              <a:t>로 시작하는 경우는 유니버셜 버전 </a:t>
            </a:r>
            <a:r>
              <a:rPr lang="en-US" altLang="ko-KR" sz="1200" smtClean="0"/>
              <a:t>G</a:t>
            </a:r>
            <a:r>
              <a:rPr lang="ko-KR" altLang="en-US" sz="1200" smtClean="0"/>
              <a:t>로 시작하는 경우는 </a:t>
            </a:r>
            <a:r>
              <a:rPr lang="en-US" altLang="ko-KR" sz="1200" smtClean="0"/>
              <a:t>GA4 </a:t>
            </a:r>
            <a:r>
              <a:rPr lang="ko-KR" altLang="en-US" sz="1200" smtClean="0"/>
              <a:t>버전입니다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8. </a:t>
            </a:r>
            <a:r>
              <a:rPr lang="ko-KR" altLang="en-US" sz="1200" smtClean="0"/>
              <a:t>유니버셜 버전과 </a:t>
            </a:r>
            <a:r>
              <a:rPr lang="en-US" altLang="ko-KR" sz="1200" smtClean="0"/>
              <a:t>GA4 </a:t>
            </a:r>
            <a:r>
              <a:rPr lang="ko-KR" altLang="en-US" sz="1200" smtClean="0"/>
              <a:t>버전의 추적코드 설치 방법은 동일합니다</a:t>
            </a:r>
            <a:r>
              <a:rPr lang="en-US" altLang="ko-KR" sz="1200" smtClean="0"/>
              <a:t>.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9. </a:t>
            </a:r>
            <a:r>
              <a:rPr lang="ko-KR" altLang="en-US" sz="1200" smtClean="0"/>
              <a:t>설치이후 정상 설치 여부는 </a:t>
            </a:r>
            <a:r>
              <a:rPr lang="en-US" altLang="ko-KR" sz="1200" smtClean="0"/>
              <a:t>GA</a:t>
            </a:r>
            <a:r>
              <a:rPr lang="ko-KR" altLang="en-US" sz="1200" smtClean="0"/>
              <a:t>에 접속하여 확인 할 수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10. </a:t>
            </a:r>
            <a:r>
              <a:rPr lang="ko-KR" altLang="en-US" sz="1200" smtClean="0"/>
              <a:t>또는</a:t>
            </a:r>
            <a:r>
              <a:rPr lang="en-US" altLang="ko-KR" sz="1200" smtClean="0"/>
              <a:t>, chrome </a:t>
            </a:r>
            <a:r>
              <a:rPr lang="ko-KR" altLang="en-US" sz="1200" smtClean="0"/>
              <a:t>확장 프로그램 중 </a:t>
            </a:r>
            <a:r>
              <a:rPr lang="en-US" altLang="ko-KR" sz="1200" smtClean="0"/>
              <a:t>GoogleTagAssistantLegacy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omnibug</a:t>
            </a:r>
            <a:r>
              <a:rPr lang="ko-KR" altLang="en-US" sz="1200" smtClean="0"/>
              <a:t>를 이용할 수도 있습니다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3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5086750" y="2998114"/>
            <a:ext cx="2018501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카페</a:t>
            </a:r>
            <a:r>
              <a:rPr lang="en-US" altLang="ko-KR" sz="5000" spc="-300" smtClean="0">
                <a:solidFill>
                  <a:schemeClr val="bg1"/>
                </a:solidFill>
              </a:rPr>
              <a:t>24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 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424757" y="862225"/>
            <a:ext cx="5356598" cy="4636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88" y="862225"/>
            <a:ext cx="5850467" cy="480195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4509" y="1076088"/>
            <a:ext cx="547990" cy="536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57" y="2448000"/>
            <a:ext cx="742265" cy="1244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37090" y="4852533"/>
            <a:ext cx="2638799" cy="7510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43624" y="3486900"/>
            <a:ext cx="542975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65524" y="94091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040" y="481541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64998" y="33108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9159" y="5915321"/>
            <a:ext cx="5141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카페</a:t>
            </a:r>
            <a:r>
              <a:rPr lang="en-US" altLang="ko-KR" sz="1000" dirty="0" smtClean="0"/>
              <a:t>24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dirty="0" err="1" smtClean="0"/>
              <a:t>상점관리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검색엔진최적화</a:t>
            </a:r>
            <a:r>
              <a:rPr lang="en-US" altLang="ko-KR" sz="1000" b="1" dirty="0" smtClean="0"/>
              <a:t>(SEO)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고급설정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코드직접입력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공통 </a:t>
            </a:r>
            <a:r>
              <a:rPr lang="en-US" altLang="ko-KR" sz="1000" b="1" dirty="0" smtClean="0"/>
              <a:t>Header </a:t>
            </a:r>
            <a:r>
              <a:rPr lang="ko-KR" altLang="en-US" sz="1000" b="1" dirty="0" smtClean="0"/>
              <a:t>영역</a:t>
            </a:r>
            <a:endParaRPr lang="en-US" altLang="ko-KR" sz="1000" b="1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3624" y="2982960"/>
            <a:ext cx="829241" cy="2724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64998" y="28467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5613" y="228266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6599" y="3486900"/>
            <a:ext cx="683866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04340" y="329521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3816" y="5601933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62407" y="3755155"/>
            <a:ext cx="4516548" cy="12009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" y="1221959"/>
            <a:ext cx="7391124" cy="3614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8" y="871076"/>
            <a:ext cx="4524480" cy="439989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66517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94237" y="1165305"/>
            <a:ext cx="360602" cy="3646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52" y="2029573"/>
            <a:ext cx="1064655" cy="1908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839" y="17712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0197" y="2798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22600" y="1766542"/>
            <a:ext cx="726305" cy="2774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32" y="1650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4173" y="5917371"/>
            <a:ext cx="5623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카페</a:t>
            </a:r>
            <a:r>
              <a:rPr lang="en-US" altLang="ko-KR" sz="1000"/>
              <a:t>24 </a:t>
            </a:r>
            <a:r>
              <a:rPr lang="ko-KR" altLang="en-US" sz="1000"/>
              <a:t>관리자 </a:t>
            </a:r>
            <a:r>
              <a:rPr lang="ko-KR" altLang="en-US" sz="1000"/>
              <a:t>로그인 </a:t>
            </a:r>
            <a:r>
              <a:rPr lang="ko-KR" altLang="en-US" sz="1000" smtClean="0"/>
              <a:t>후</a:t>
            </a:r>
            <a:endParaRPr lang="en-US" altLang="ko-KR" sz="1000" b="1" smtClean="0"/>
          </a:p>
          <a:p>
            <a:endParaRPr lang="en-US" altLang="ko-KR" sz="1000" b="1"/>
          </a:p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 dirty="0"/>
              <a:t>-&gt; </a:t>
            </a:r>
            <a:r>
              <a:rPr lang="ko-KR" altLang="en-US" sz="1000" b="1" dirty="0" smtClean="0"/>
              <a:t>기본레이아웃 </a:t>
            </a:r>
            <a:endParaRPr lang="en-US" altLang="ko-KR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08206" y="930699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76789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610" t="939" b="-1"/>
          <a:stretch/>
        </p:blipFill>
        <p:spPr>
          <a:xfrm>
            <a:off x="6190125" y="1023043"/>
            <a:ext cx="6001875" cy="302883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422113" y="3491923"/>
            <a:ext cx="632535" cy="19852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" r="1867" b="27317"/>
          <a:stretch/>
        </p:blipFill>
        <p:spPr>
          <a:xfrm>
            <a:off x="1650698" y="1439019"/>
            <a:ext cx="2928805" cy="240914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919654" y="1752906"/>
            <a:ext cx="2058741" cy="2432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73374" y="174088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0399" y="1470424"/>
            <a:ext cx="2217997" cy="2510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90247" y="133421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41118" y="2871508"/>
            <a:ext cx="2246800" cy="27468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85176" y="280308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6252" y="5522528"/>
            <a:ext cx="6819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/>
              <a:t>-&gt; </a:t>
            </a:r>
            <a:r>
              <a:rPr lang="ko-KR" altLang="en-US" sz="1000" b="1" smtClean="0"/>
              <a:t>기본레이아웃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958070" y="6045888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42" name="타원 41"/>
          <p:cNvSpPr/>
          <p:nvPr/>
        </p:nvSpPr>
        <p:spPr>
          <a:xfrm>
            <a:off x="6190125" y="33604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97" y="4280533"/>
            <a:ext cx="5457825" cy="80962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101385" y="4689834"/>
            <a:ext cx="506339" cy="3083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869397" y="45583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5099574" y="2998113"/>
            <a:ext cx="1992853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고도몰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고도몰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</a:t>
            </a:r>
            <a:r>
              <a:rPr lang="ko-KR" altLang="en-US" sz="2800" spc="-160" smtClean="0">
                <a:solidFill>
                  <a:srgbClr val="000000"/>
                </a:solidFill>
              </a:rPr>
              <a:t>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1221972"/>
            <a:ext cx="11301109" cy="39999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6247" y="1383455"/>
            <a:ext cx="601775" cy="3239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769" y="132848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95716" y="3051924"/>
            <a:ext cx="1076340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61238" y="299695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247" y="4043528"/>
            <a:ext cx="876095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769" y="39885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6153" y="5915321"/>
            <a:ext cx="3227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기본설정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외부서비스 설정</a:t>
            </a:r>
            <a:r>
              <a:rPr lang="en-US" altLang="ko-KR" sz="1000" b="1" smtClean="0"/>
              <a:t>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외부 스크립트 등록</a:t>
            </a:r>
            <a:endParaRPr lang="en-US" altLang="ko-KR" sz="1000" b="1" dirty="0" smtClean="0"/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8279476" y="358278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8279476" y="3835709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279476" y="4116904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는 잘리고 다른 쪽 모서리는 둥근 사각형 19"/>
          <p:cNvSpPr/>
          <p:nvPr/>
        </p:nvSpPr>
        <p:spPr>
          <a:xfrm>
            <a:off x="8279476" y="438462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8279476" y="4686902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657</Words>
  <Application>Microsoft Office PowerPoint</Application>
  <PresentationFormat>와이드스크린</PresentationFormat>
  <Paragraphs>149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설치 전 공통 가이드</vt:lpstr>
      <vt:lpstr>PowerPoint 프레젠테이션</vt:lpstr>
      <vt:lpstr>카페24 – 스크립트 관리 기능</vt:lpstr>
      <vt:lpstr>카페24 – 디자인 편집 기능</vt:lpstr>
      <vt:lpstr>카페24 – 디자인 편집 기능</vt:lpstr>
      <vt:lpstr>PowerPoint 프레젠테이션</vt:lpstr>
      <vt:lpstr>고도몰 – 스크립트 관리 기능</vt:lpstr>
      <vt:lpstr>고도몰 – 스크립트 관리 기능</vt:lpstr>
      <vt:lpstr>고도몰 – 디자인 편집 기능</vt:lpstr>
      <vt:lpstr>PowerPoint 프레젠테이션</vt:lpstr>
      <vt:lpstr>메이크샵 – 디자인 편집 기능 (PC)</vt:lpstr>
      <vt:lpstr>메이크샵 – 디자인 편집 기능 (M)</vt:lpstr>
      <vt:lpstr>메이크샵 – 디자인 편집 기능 (PC/M)</vt:lpstr>
      <vt:lpstr>PowerPoint 프레젠테이션</vt:lpstr>
      <vt:lpstr>워드프레스 – 디자인 편집 기능 (PC/M)</vt:lpstr>
      <vt:lpstr>워드프레스 – 디자인 편집 기능 (PC/M)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97</cp:revision>
  <dcterms:created xsi:type="dcterms:W3CDTF">2022-06-30T08:10:59Z</dcterms:created>
  <dcterms:modified xsi:type="dcterms:W3CDTF">2023-02-08T05:08:50Z</dcterms:modified>
</cp:coreProperties>
</file>