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9"/>
  </p:notesMasterIdLst>
  <p:sldIdLst>
    <p:sldId id="284" r:id="rId2"/>
    <p:sldId id="404" r:id="rId3"/>
    <p:sldId id="405" r:id="rId4"/>
    <p:sldId id="409" r:id="rId5"/>
    <p:sldId id="422" r:id="rId6"/>
    <p:sldId id="423" r:id="rId7"/>
    <p:sldId id="424" r:id="rId8"/>
    <p:sldId id="410" r:id="rId9"/>
    <p:sldId id="426" r:id="rId10"/>
    <p:sldId id="406" r:id="rId11"/>
    <p:sldId id="411" r:id="rId12"/>
    <p:sldId id="285" r:id="rId13"/>
    <p:sldId id="376" r:id="rId14"/>
    <p:sldId id="377" r:id="rId15"/>
    <p:sldId id="378" r:id="rId16"/>
    <p:sldId id="369" r:id="rId17"/>
    <p:sldId id="379" r:id="rId18"/>
    <p:sldId id="380" r:id="rId19"/>
    <p:sldId id="381" r:id="rId20"/>
    <p:sldId id="370" r:id="rId21"/>
    <p:sldId id="382" r:id="rId22"/>
    <p:sldId id="383" r:id="rId23"/>
    <p:sldId id="384" r:id="rId24"/>
    <p:sldId id="407" r:id="rId25"/>
    <p:sldId id="385" r:id="rId26"/>
    <p:sldId id="427" r:id="rId27"/>
    <p:sldId id="387" r:id="rId28"/>
    <p:sldId id="388" r:id="rId29"/>
    <p:sldId id="389" r:id="rId30"/>
    <p:sldId id="390" r:id="rId31"/>
    <p:sldId id="391" r:id="rId32"/>
    <p:sldId id="428" r:id="rId33"/>
    <p:sldId id="386" r:id="rId34"/>
    <p:sldId id="392" r:id="rId35"/>
    <p:sldId id="394" r:id="rId36"/>
    <p:sldId id="395" r:id="rId37"/>
    <p:sldId id="396" r:id="rId38"/>
    <p:sldId id="397" r:id="rId39"/>
    <p:sldId id="398" r:id="rId40"/>
    <p:sldId id="393" r:id="rId41"/>
    <p:sldId id="399" r:id="rId42"/>
    <p:sldId id="400" r:id="rId43"/>
    <p:sldId id="401" r:id="rId44"/>
    <p:sldId id="402" r:id="rId45"/>
    <p:sldId id="403" r:id="rId46"/>
    <p:sldId id="408" r:id="rId47"/>
    <p:sldId id="412" r:id="rId48"/>
    <p:sldId id="417" r:id="rId49"/>
    <p:sldId id="413" r:id="rId50"/>
    <p:sldId id="414" r:id="rId51"/>
    <p:sldId id="415" r:id="rId52"/>
    <p:sldId id="416" r:id="rId53"/>
    <p:sldId id="418" r:id="rId54"/>
    <p:sldId id="419" r:id="rId55"/>
    <p:sldId id="420" r:id="rId56"/>
    <p:sldId id="421" r:id="rId57"/>
    <p:sldId id="310" r:id="rId5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25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99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2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243A67-5868-4628-A30F-E8346B07CF51}" type="datetimeFigureOut">
              <a:rPr lang="ko-KR" altLang="en-US" smtClean="0"/>
              <a:t>2023-02-13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AAAEB0-E8F2-4F95-BA73-C125FC5CD3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00349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AF6F1-474D-42C5-B251-2D3182D68B6E}" type="datetimeFigureOut">
              <a:rPr lang="ko-KR" altLang="en-US" smtClean="0"/>
              <a:t>2023-02-13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EAB0C-3553-4F5C-A487-95DD786B4D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8720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AF6F1-474D-42C5-B251-2D3182D68B6E}" type="datetimeFigureOut">
              <a:rPr lang="ko-KR" altLang="en-US" smtClean="0"/>
              <a:t>2023-02-13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EAB0C-3553-4F5C-A487-95DD786B4D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8594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AF6F1-474D-42C5-B251-2D3182D68B6E}" type="datetimeFigureOut">
              <a:rPr lang="ko-KR" altLang="en-US" smtClean="0"/>
              <a:t>2023-02-13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EAB0C-3553-4F5C-A487-95DD786B4D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5812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AF6F1-474D-42C5-B251-2D3182D68B6E}" type="datetimeFigureOut">
              <a:rPr lang="ko-KR" altLang="en-US" smtClean="0"/>
              <a:t>2023-02-13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EAB0C-3553-4F5C-A487-95DD786B4D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8086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AF6F1-474D-42C5-B251-2D3182D68B6E}" type="datetimeFigureOut">
              <a:rPr lang="ko-KR" altLang="en-US" smtClean="0"/>
              <a:t>2023-02-13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EAB0C-3553-4F5C-A487-95DD786B4D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8740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AF6F1-474D-42C5-B251-2D3182D68B6E}" type="datetimeFigureOut">
              <a:rPr lang="ko-KR" altLang="en-US" smtClean="0"/>
              <a:t>2023-02-13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EAB0C-3553-4F5C-A487-95DD786B4D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4865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AF6F1-474D-42C5-B251-2D3182D68B6E}" type="datetimeFigureOut">
              <a:rPr lang="ko-KR" altLang="en-US" smtClean="0"/>
              <a:t>2023-02-13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EAB0C-3553-4F5C-A487-95DD786B4D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1304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AF6F1-474D-42C5-B251-2D3182D68B6E}" type="datetimeFigureOut">
              <a:rPr lang="ko-KR" altLang="en-US" smtClean="0"/>
              <a:t>2023-02-13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EAB0C-3553-4F5C-A487-95DD786B4D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06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AF6F1-474D-42C5-B251-2D3182D68B6E}" type="datetimeFigureOut">
              <a:rPr lang="ko-KR" altLang="en-US" smtClean="0"/>
              <a:t>2023-02-13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EAB0C-3553-4F5C-A487-95DD786B4D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3140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AF6F1-474D-42C5-B251-2D3182D68B6E}" type="datetimeFigureOut">
              <a:rPr lang="ko-KR" altLang="en-US" smtClean="0"/>
              <a:t>2023-02-13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EAB0C-3553-4F5C-A487-95DD786B4D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0179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AF6F1-474D-42C5-B251-2D3182D68B6E}" type="datetimeFigureOut">
              <a:rPr lang="ko-KR" altLang="en-US" smtClean="0"/>
              <a:t>2023-02-13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EAB0C-3553-4F5C-A487-95DD786B4D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9082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3AF6F1-474D-42C5-B251-2D3182D68B6E}" type="datetimeFigureOut">
              <a:rPr lang="ko-KR" altLang="en-US" smtClean="0"/>
              <a:t>2023-02-13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BEAB0C-3553-4F5C-A487-95DD786B4D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9715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microsoft.com/office/2007/relationships/hdphoto" Target="../media/hdphoto6.wdp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8.wdp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microsoft.com/office/2007/relationships/hdphoto" Target="../media/hdphoto9.wdp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microsoft.com/office/2007/relationships/hdphoto" Target="../media/hdphoto4.wdp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7" Type="http://schemas.openxmlformats.org/officeDocument/2006/relationships/image" Target="../media/image5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34.xml.rels><?xml version="1.0" encoding="UTF-8" standalone="yes"?>
<Relationships xmlns="http://schemas.openxmlformats.org/package/2006/relationships"><Relationship Id="rId3" Type="http://schemas.microsoft.com/office/2007/relationships/hdphoto" Target="../media/hdphoto8.wdp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nalytics.google.com/analytics/web/#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microsoft.com/office/2007/relationships/hdphoto" Target="../media/hdphoto10.wdp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hmcorp.co.kr/" TargetMode="External"/><Relationship Id="rId5" Type="http://schemas.openxmlformats.org/officeDocument/2006/relationships/hyperlink" Target="https://hmcorp.co.kr/" TargetMode="Externa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tagmanager.google.com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 descr="Event Naming Considerations for Google Analytics 4 Properties | Bounteous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3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1998" y="6353493"/>
            <a:ext cx="242566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>
                <a:solidFill>
                  <a:schemeClr val="bg1"/>
                </a:solidFill>
              </a:rPr>
              <a:t>작성자 </a:t>
            </a:r>
            <a:r>
              <a:rPr lang="en-US" altLang="ko-KR" sz="1050" dirty="0" smtClean="0">
                <a:solidFill>
                  <a:schemeClr val="bg1"/>
                </a:solidFill>
              </a:rPr>
              <a:t>: </a:t>
            </a:r>
            <a:r>
              <a:rPr lang="ko-KR" altLang="en-US" sz="1050" smtClean="0">
                <a:solidFill>
                  <a:schemeClr val="bg1"/>
                </a:solidFill>
              </a:rPr>
              <a:t>연구소 데이터분석팀 </a:t>
            </a:r>
            <a:r>
              <a:rPr lang="ko-KR" altLang="en-US" sz="1050" dirty="0" smtClean="0">
                <a:solidFill>
                  <a:schemeClr val="bg1"/>
                </a:solidFill>
              </a:rPr>
              <a:t>엄태영</a:t>
            </a:r>
            <a:endParaRPr lang="en-US" altLang="ko-KR" sz="1050" dirty="0" smtClean="0">
              <a:solidFill>
                <a:schemeClr val="bg1"/>
              </a:solidFill>
            </a:endParaRPr>
          </a:p>
          <a:p>
            <a:r>
              <a:rPr lang="ko-KR" altLang="en-US" sz="1050" dirty="0" smtClean="0">
                <a:solidFill>
                  <a:schemeClr val="bg1"/>
                </a:solidFill>
              </a:rPr>
              <a:t>작성일 </a:t>
            </a:r>
            <a:r>
              <a:rPr lang="en-US" altLang="ko-KR" sz="1050" smtClean="0">
                <a:solidFill>
                  <a:schemeClr val="bg1"/>
                </a:solidFill>
              </a:rPr>
              <a:t>: 2023-02-28</a:t>
            </a:r>
            <a:endParaRPr lang="en-US" altLang="ko-KR" sz="1050" dirty="0" smtClean="0">
              <a:solidFill>
                <a:schemeClr val="bg1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3560" y="6313170"/>
            <a:ext cx="2529840" cy="28638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9440" y="5650865"/>
            <a:ext cx="2423795" cy="61658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3852566" y="983514"/>
            <a:ext cx="470327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smtClean="0">
                <a:solidFill>
                  <a:schemeClr val="bg1"/>
                </a:solidFill>
              </a:rPr>
              <a:t>Google Analytics4 </a:t>
            </a:r>
            <a:r>
              <a:rPr lang="ko-KR" altLang="en-US" sz="3600" spc="-300" smtClean="0">
                <a:solidFill>
                  <a:schemeClr val="bg1"/>
                </a:solidFill>
              </a:rPr>
              <a:t>가이드</a:t>
            </a:r>
            <a:r>
              <a:rPr lang="en-US" altLang="ko-KR" sz="3600" spc="-300" smtClean="0">
                <a:solidFill>
                  <a:schemeClr val="bg1"/>
                </a:solidFill>
              </a:rPr>
              <a:t/>
            </a:r>
            <a:br>
              <a:rPr lang="en-US" altLang="ko-KR" sz="3600" spc="-300" smtClean="0">
                <a:solidFill>
                  <a:schemeClr val="bg1"/>
                </a:solidFill>
              </a:rPr>
            </a:br>
            <a:r>
              <a:rPr lang="en-US" altLang="ko-KR" sz="2000" spc="-300" smtClean="0">
                <a:solidFill>
                  <a:schemeClr val="bg1"/>
                </a:solidFill>
              </a:rPr>
              <a:t>(  </a:t>
            </a:r>
            <a:r>
              <a:rPr lang="ko-KR" altLang="en-US" sz="2000" spc="-300" smtClean="0">
                <a:solidFill>
                  <a:schemeClr val="bg1"/>
                </a:solidFill>
              </a:rPr>
              <a:t>임대형 사이트 </a:t>
            </a:r>
            <a:r>
              <a:rPr lang="en-US" altLang="ko-KR" sz="2000" spc="-300" smtClean="0">
                <a:solidFill>
                  <a:schemeClr val="bg1"/>
                </a:solidFill>
              </a:rPr>
              <a:t>- </a:t>
            </a:r>
            <a:r>
              <a:rPr lang="ko-KR" altLang="en-US" sz="2000" spc="-300" smtClean="0">
                <a:solidFill>
                  <a:schemeClr val="bg1"/>
                </a:solidFill>
              </a:rPr>
              <a:t>전자상거래 설치편</a:t>
            </a:r>
            <a:r>
              <a:rPr lang="en-US" altLang="ko-KR" sz="2000" spc="-300" smtClean="0">
                <a:solidFill>
                  <a:schemeClr val="bg1"/>
                </a:solidFill>
              </a:rPr>
              <a:t>) </a:t>
            </a:r>
            <a:endParaRPr lang="ko-KR" altLang="en-US" sz="2000" spc="-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061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3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" y="-1"/>
            <a:ext cx="12179111" cy="6856239"/>
          </a:xfrm>
          <a:prstGeom prst="rect">
            <a:avLst/>
          </a:prstGeom>
        </p:spPr>
      </p:pic>
      <p:pic>
        <p:nvPicPr>
          <p:cNvPr id="3076" name="Picture 4" descr="구글 태그 매니저 (Google Tag Manager) 개요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5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800" y="1406786"/>
            <a:ext cx="10566400" cy="528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228499" y="2688657"/>
            <a:ext cx="3722109" cy="63094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3500" spc="-300" smtClean="0">
                <a:solidFill>
                  <a:schemeClr val="bg1"/>
                </a:solidFill>
              </a:rPr>
              <a:t>GTM </a:t>
            </a:r>
            <a:r>
              <a:rPr lang="ko-KR" altLang="en-US" sz="3500" spc="-300" smtClean="0">
                <a:solidFill>
                  <a:schemeClr val="bg1"/>
                </a:solidFill>
              </a:rPr>
              <a:t>추적코드 설치</a:t>
            </a:r>
            <a:endParaRPr lang="ko-KR" altLang="en-US" sz="3500" spc="-300" dirty="0">
              <a:solidFill>
                <a:schemeClr val="bg1"/>
              </a:solidFill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531" y="6588146"/>
            <a:ext cx="800019" cy="203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406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737114"/>
            <a:ext cx="12192000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" name="object 20"/>
          <p:cNvSpPr txBox="1">
            <a:spLocks noGrp="1"/>
          </p:cNvSpPr>
          <p:nvPr>
            <p:ph type="title"/>
          </p:nvPr>
        </p:nvSpPr>
        <p:spPr>
          <a:xfrm>
            <a:off x="407140" y="141030"/>
            <a:ext cx="55225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ko-KR" altLang="en-US" sz="2800" spc="-160" smtClean="0">
                <a:solidFill>
                  <a:srgbClr val="000000"/>
                </a:solidFill>
              </a:rPr>
              <a:t>설치 전 공통 가이드</a:t>
            </a:r>
            <a:endParaRPr sz="280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531" y="6588146"/>
            <a:ext cx="800019" cy="20369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21196" y="994897"/>
            <a:ext cx="7541028" cy="504753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smtClean="0"/>
              <a:t>1. </a:t>
            </a:r>
            <a:r>
              <a:rPr lang="ko-KR" altLang="en-US" sz="1200" smtClean="0"/>
              <a:t>구글태그매니저 추적코드 </a:t>
            </a:r>
            <a:r>
              <a:rPr lang="en-US" altLang="ko-KR" sz="1200" smtClean="0"/>
              <a:t>(</a:t>
            </a:r>
            <a:r>
              <a:rPr lang="ko-KR" altLang="en-US" sz="1200" smtClean="0"/>
              <a:t>공통태그</a:t>
            </a:r>
            <a:r>
              <a:rPr lang="en-US" altLang="ko-KR" sz="1200" smtClean="0"/>
              <a:t>)</a:t>
            </a:r>
            <a:r>
              <a:rPr lang="ko-KR" altLang="en-US" sz="1200" smtClean="0"/>
              <a:t>는 모든 페이지에서 항상 실행되어야 합니다</a:t>
            </a:r>
            <a:r>
              <a:rPr lang="en-US" altLang="ko-KR" sz="1200" smtClean="0"/>
              <a:t>.</a:t>
            </a:r>
            <a:endParaRPr lang="en-US" altLang="ko-KR" sz="1200"/>
          </a:p>
          <a:p>
            <a:endParaRPr lang="en-US" altLang="ko-KR" sz="1200" smtClean="0"/>
          </a:p>
          <a:p>
            <a:r>
              <a:rPr lang="en-US" altLang="ko-KR" sz="1200" smtClean="0"/>
              <a:t>2. </a:t>
            </a:r>
            <a:r>
              <a:rPr lang="ko-KR" altLang="en-US" sz="1200" smtClean="0"/>
              <a:t>이를 </a:t>
            </a:r>
            <a:r>
              <a:rPr lang="ko-KR" altLang="en-US" sz="1200"/>
              <a:t>위해 </a:t>
            </a:r>
            <a:r>
              <a:rPr lang="ko-KR" altLang="en-US" sz="1200" smtClean="0"/>
              <a:t>일반적으로는 공통 </a:t>
            </a:r>
            <a:r>
              <a:rPr lang="ko-KR" altLang="en-US" sz="1200"/>
              <a:t>레이아웃의 </a:t>
            </a:r>
            <a:r>
              <a:rPr lang="ko-KR" altLang="en-US" sz="1200" smtClean="0"/>
              <a:t>헤드</a:t>
            </a:r>
            <a:r>
              <a:rPr lang="en-US" altLang="ko-KR" sz="1200" smtClean="0"/>
              <a:t>(head)</a:t>
            </a:r>
            <a:r>
              <a:rPr lang="ko-KR" altLang="en-US" sz="1200" smtClean="0"/>
              <a:t>영역에 코드를 설치합니다</a:t>
            </a:r>
            <a:r>
              <a:rPr lang="en-US" altLang="ko-KR" sz="1200" smtClean="0"/>
              <a:t>.</a:t>
            </a:r>
          </a:p>
          <a:p>
            <a:endParaRPr lang="en-US" altLang="ko-KR" sz="1200"/>
          </a:p>
          <a:p>
            <a:r>
              <a:rPr lang="en-US" altLang="ko-KR" sz="1200" smtClean="0"/>
              <a:t>3. </a:t>
            </a:r>
            <a:r>
              <a:rPr lang="ko-KR" altLang="en-US" sz="1200" smtClean="0"/>
              <a:t>공통 레이아웃 이외에도 공통 </a:t>
            </a:r>
            <a:r>
              <a:rPr lang="en-US" altLang="ko-KR" sz="1200" smtClean="0"/>
              <a:t>header</a:t>
            </a:r>
            <a:r>
              <a:rPr lang="ko-KR" altLang="en-US" sz="1200" smtClean="0"/>
              <a:t> 혹은 </a:t>
            </a:r>
            <a:r>
              <a:rPr lang="en-US" altLang="ko-KR" sz="1200" smtClean="0"/>
              <a:t>footer</a:t>
            </a:r>
            <a:r>
              <a:rPr lang="ko-KR" altLang="en-US" sz="1200" smtClean="0"/>
              <a:t>파일에도 설치 가능합니다</a:t>
            </a:r>
            <a:r>
              <a:rPr lang="en-US" altLang="ko-KR" sz="1200" smtClean="0"/>
              <a:t>.</a:t>
            </a:r>
            <a:endParaRPr lang="en-US" altLang="ko-KR" sz="1200"/>
          </a:p>
          <a:p>
            <a:endParaRPr lang="en-US" altLang="ko-KR" sz="1200" smtClean="0"/>
          </a:p>
          <a:p>
            <a:r>
              <a:rPr lang="en-US" altLang="ko-KR" sz="1200" smtClean="0"/>
              <a:t>4. </a:t>
            </a:r>
            <a:r>
              <a:rPr lang="ko-KR" altLang="en-US" sz="1200" smtClean="0"/>
              <a:t>디자인 편집 </a:t>
            </a:r>
            <a:r>
              <a:rPr lang="ko-KR" altLang="en-US" sz="1200"/>
              <a:t>기능 내 </a:t>
            </a:r>
            <a:r>
              <a:rPr lang="en-US" altLang="ko-KR" sz="1200"/>
              <a:t>(</a:t>
            </a:r>
            <a:r>
              <a:rPr lang="ko-KR" altLang="en-US" sz="1200"/>
              <a:t>상단</a:t>
            </a:r>
            <a:r>
              <a:rPr lang="en-US" altLang="ko-KR" sz="1200"/>
              <a:t>) </a:t>
            </a:r>
            <a:r>
              <a:rPr lang="ko-KR" altLang="en-US" sz="1200"/>
              <a:t>공통 </a:t>
            </a:r>
            <a:r>
              <a:rPr lang="ko-KR" altLang="en-US" sz="1200" smtClean="0"/>
              <a:t>레이아웃이 존재하므로 이곳에 스크립트를 추가합니다</a:t>
            </a:r>
            <a:r>
              <a:rPr lang="en-US" altLang="ko-KR" sz="1200" smtClean="0"/>
              <a:t>.</a:t>
            </a:r>
          </a:p>
          <a:p>
            <a:endParaRPr lang="en-US" altLang="ko-KR" sz="1200"/>
          </a:p>
          <a:p>
            <a:r>
              <a:rPr lang="en-US" altLang="ko-KR" sz="1200" smtClean="0"/>
              <a:t>5. </a:t>
            </a:r>
            <a:r>
              <a:rPr lang="ko-KR" altLang="en-US" sz="1200" smtClean="0"/>
              <a:t>혹은 스크립트 관리 메뉴를 이용하여 스크립트를 추가합니다</a:t>
            </a:r>
            <a:r>
              <a:rPr lang="en-US" altLang="ko-KR" sz="1200" smtClean="0"/>
              <a:t>.</a:t>
            </a:r>
          </a:p>
          <a:p>
            <a:endParaRPr lang="en-US" altLang="ko-KR" sz="1200"/>
          </a:p>
          <a:p>
            <a:r>
              <a:rPr lang="en-US" altLang="ko-KR" sz="1200" smtClean="0"/>
              <a:t>6. </a:t>
            </a:r>
            <a:r>
              <a:rPr lang="ko-KR" altLang="en-US" sz="1200"/>
              <a:t>구글태그매니저 </a:t>
            </a:r>
            <a:r>
              <a:rPr lang="ko-KR" altLang="en-US" sz="1200" smtClean="0"/>
              <a:t>추적코드 예시는 아래와 같습니다</a:t>
            </a:r>
            <a:r>
              <a:rPr lang="en-US" altLang="ko-KR" sz="1200" smtClean="0"/>
              <a:t>.</a:t>
            </a:r>
          </a:p>
          <a:p>
            <a:endParaRPr lang="en-US" altLang="ko-KR" sz="1200" smtClean="0"/>
          </a:p>
          <a:p>
            <a:endParaRPr lang="en-US" altLang="ko-KR" sz="1200" smtClean="0"/>
          </a:p>
          <a:p>
            <a:r>
              <a:rPr lang="en-US" altLang="ko-KR" sz="1000"/>
              <a:t>&lt;!-- Google Tag Manager --&gt;</a:t>
            </a:r>
          </a:p>
          <a:p>
            <a:r>
              <a:rPr lang="en-US" altLang="ko-KR" sz="1000"/>
              <a:t>&lt;script&gt;(function(w,d,s,l,i){w[l]=w[l]||[];w[l].push({'gtm.start':</a:t>
            </a:r>
          </a:p>
          <a:p>
            <a:r>
              <a:rPr lang="en-US" altLang="ko-KR" sz="1000"/>
              <a:t>new Date().getTime(),event:'gtm.js'});var f=d.getElementsByTagName(s)[0],</a:t>
            </a:r>
          </a:p>
          <a:p>
            <a:r>
              <a:rPr lang="en-US" altLang="ko-KR" sz="1000"/>
              <a:t>j=d.createElement(s),dl=l!='dataLayer'?'&amp;l='+l:'';j.async=true;j.src=</a:t>
            </a:r>
          </a:p>
          <a:p>
            <a:r>
              <a:rPr lang="en-US" altLang="ko-KR" sz="1000"/>
              <a:t>'https://www.googletagmanager.com/gtm.js?id='+i+dl;f.parentNode.insertBefore(j,f);</a:t>
            </a:r>
          </a:p>
          <a:p>
            <a:r>
              <a:rPr lang="en-US" altLang="ko-KR" sz="1000"/>
              <a:t>})(window,document,'script','dataLayer',</a:t>
            </a:r>
            <a:r>
              <a:rPr lang="en-US" altLang="ko-KR" sz="1000" smtClean="0"/>
              <a:t>'GTM-XXXXXXX');&lt;/</a:t>
            </a:r>
            <a:r>
              <a:rPr lang="en-US" altLang="ko-KR" sz="1000"/>
              <a:t>script&gt;</a:t>
            </a:r>
          </a:p>
          <a:p>
            <a:r>
              <a:rPr lang="en-US" altLang="ko-KR" sz="1000"/>
              <a:t>&lt;!-- End Google Tag Manager </a:t>
            </a:r>
            <a:r>
              <a:rPr lang="en-US" altLang="ko-KR" sz="1000" smtClean="0"/>
              <a:t>--&gt;</a:t>
            </a:r>
          </a:p>
          <a:p>
            <a:endParaRPr lang="en-US" altLang="ko-KR" sz="1200" smtClean="0"/>
          </a:p>
          <a:p>
            <a:endParaRPr lang="en-US" altLang="ko-KR" sz="1200"/>
          </a:p>
          <a:p>
            <a:r>
              <a:rPr lang="en-US" altLang="ko-KR" sz="1200" smtClean="0"/>
              <a:t>7. </a:t>
            </a:r>
            <a:r>
              <a:rPr lang="ko-KR" altLang="en-US" sz="1200" smtClean="0"/>
              <a:t>설치이후 정상 설치 여부는 </a:t>
            </a:r>
            <a:r>
              <a:rPr lang="en-US" altLang="ko-KR" sz="1200" smtClean="0"/>
              <a:t>GTM</a:t>
            </a:r>
            <a:r>
              <a:rPr lang="ko-KR" altLang="en-US" sz="1200" smtClean="0"/>
              <a:t>에 접속하여 확인 할 수 있습니다</a:t>
            </a:r>
            <a:r>
              <a:rPr lang="en-US" altLang="ko-KR" sz="1200" smtClean="0"/>
              <a:t>.</a:t>
            </a:r>
          </a:p>
          <a:p>
            <a:endParaRPr lang="en-US" altLang="ko-KR" sz="1200"/>
          </a:p>
          <a:p>
            <a:r>
              <a:rPr lang="en-US" altLang="ko-KR" sz="1200"/>
              <a:t>8</a:t>
            </a:r>
            <a:r>
              <a:rPr lang="en-US" altLang="ko-KR" sz="1200" smtClean="0"/>
              <a:t>. </a:t>
            </a:r>
            <a:r>
              <a:rPr lang="ko-KR" altLang="en-US" sz="1200" smtClean="0"/>
              <a:t>또는</a:t>
            </a:r>
            <a:r>
              <a:rPr lang="en-US" altLang="ko-KR" sz="1200" smtClean="0"/>
              <a:t>, chrome </a:t>
            </a:r>
            <a:r>
              <a:rPr lang="ko-KR" altLang="en-US" sz="1200" smtClean="0"/>
              <a:t>확장 프로그램 중 </a:t>
            </a:r>
            <a:r>
              <a:rPr lang="en-US" altLang="ko-KR" sz="1200" smtClean="0"/>
              <a:t>GoogleTagAssistantLegacy </a:t>
            </a:r>
            <a:r>
              <a:rPr lang="ko-KR" altLang="en-US" sz="1200" smtClean="0"/>
              <a:t>혹은 </a:t>
            </a:r>
            <a:r>
              <a:rPr lang="en-US" altLang="ko-KR" sz="1200" smtClean="0"/>
              <a:t>omnibug</a:t>
            </a:r>
            <a:r>
              <a:rPr lang="ko-KR" altLang="en-US" sz="1200" smtClean="0"/>
              <a:t>를 이용할 수도 있습니다</a:t>
            </a:r>
            <a:r>
              <a:rPr lang="en-US" altLang="ko-KR" sz="1200" smtClean="0"/>
              <a:t>.</a:t>
            </a:r>
          </a:p>
          <a:p>
            <a:endParaRPr lang="en-US" altLang="ko-KR" sz="1200"/>
          </a:p>
          <a:p>
            <a:r>
              <a:rPr lang="en-US" altLang="ko-KR" sz="1200" smtClean="0"/>
              <a:t>※ GTM</a:t>
            </a:r>
            <a:r>
              <a:rPr lang="ko-KR" altLang="en-US" sz="1200" smtClean="0"/>
              <a:t> </a:t>
            </a:r>
            <a:r>
              <a:rPr lang="ko-KR" altLang="en-US" sz="1200"/>
              <a:t>자세한 내용은 </a:t>
            </a:r>
            <a:r>
              <a:rPr lang="ko-KR" altLang="en-US" sz="1200" smtClean="0"/>
              <a:t>구글에서 </a:t>
            </a:r>
            <a:r>
              <a:rPr lang="ko-KR" altLang="en-US" sz="1200"/>
              <a:t>제공하는 관련 </a:t>
            </a:r>
            <a:r>
              <a:rPr lang="en-US" altLang="ko-KR" sz="1200"/>
              <a:t>document </a:t>
            </a:r>
            <a:r>
              <a:rPr lang="ko-KR" altLang="en-US" sz="1200"/>
              <a:t>를</a:t>
            </a:r>
            <a:r>
              <a:rPr lang="en-US" altLang="ko-KR" sz="1200"/>
              <a:t> </a:t>
            </a:r>
            <a:r>
              <a:rPr lang="ko-KR" altLang="en-US" sz="1200"/>
              <a:t>통해 확인 할 수 있습니다</a:t>
            </a:r>
            <a:r>
              <a:rPr lang="en-US" altLang="ko-KR" sz="1200" smtClean="0"/>
              <a:t>.</a:t>
            </a:r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1183555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실시간 예약, 할인 쿠폰 제공 등이 가능한 여행/숙박 홈페이지 만들기 | 카페24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5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1"/>
            <a:ext cx="1220977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3401384" y="1406027"/>
            <a:ext cx="5389232" cy="63094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3500" spc="-300" smtClean="0">
                <a:solidFill>
                  <a:schemeClr val="bg1"/>
                </a:solidFill>
              </a:rPr>
              <a:t>카페</a:t>
            </a:r>
            <a:r>
              <a:rPr lang="en-US" altLang="ko-KR" sz="3500" spc="-300" smtClean="0">
                <a:solidFill>
                  <a:schemeClr val="bg1"/>
                </a:solidFill>
              </a:rPr>
              <a:t>24 – GTM </a:t>
            </a:r>
            <a:r>
              <a:rPr lang="ko-KR" altLang="en-US" sz="3500" spc="-300" smtClean="0">
                <a:solidFill>
                  <a:schemeClr val="bg1"/>
                </a:solidFill>
              </a:rPr>
              <a:t>추적코드 설치</a:t>
            </a:r>
            <a:endParaRPr lang="ko-KR" altLang="en-US" sz="3500" spc="-300" dirty="0">
              <a:solidFill>
                <a:schemeClr val="bg1"/>
              </a:solidFill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531" y="6588146"/>
            <a:ext cx="800019" cy="203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979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737114"/>
            <a:ext cx="12192000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" name="object 20"/>
          <p:cNvSpPr txBox="1">
            <a:spLocks noGrp="1"/>
          </p:cNvSpPr>
          <p:nvPr>
            <p:ph type="title"/>
          </p:nvPr>
        </p:nvSpPr>
        <p:spPr>
          <a:xfrm>
            <a:off x="407140" y="145555"/>
            <a:ext cx="8512416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ko-KR" sz="2800" spc="-160" smtClean="0">
                <a:solidFill>
                  <a:srgbClr val="000000"/>
                </a:solidFill>
              </a:rPr>
              <a:t>[</a:t>
            </a:r>
            <a:r>
              <a:rPr lang="ko-KR" altLang="en-US" sz="2800" spc="-160">
                <a:solidFill>
                  <a:srgbClr val="000000"/>
                </a:solidFill>
              </a:rPr>
              <a:t>카페</a:t>
            </a:r>
            <a:r>
              <a:rPr lang="en-US" altLang="ko-KR" sz="2800" spc="-160" smtClean="0">
                <a:solidFill>
                  <a:srgbClr val="000000"/>
                </a:solidFill>
              </a:rPr>
              <a:t>24] GTM</a:t>
            </a:r>
            <a:r>
              <a:rPr lang="ko-KR" altLang="en-US" sz="2800" spc="-160" smtClean="0">
                <a:solidFill>
                  <a:srgbClr val="000000"/>
                </a:solidFill>
              </a:rPr>
              <a:t>추적코드설치</a:t>
            </a:r>
            <a:r>
              <a:rPr lang="en-US" altLang="ko-KR" sz="2800" spc="-160" smtClean="0">
                <a:solidFill>
                  <a:srgbClr val="000000"/>
                </a:solidFill>
              </a:rPr>
              <a:t> – </a:t>
            </a:r>
            <a:r>
              <a:rPr lang="ko-KR" altLang="en-US" sz="2800" spc="-160" smtClean="0">
                <a:solidFill>
                  <a:srgbClr val="000000"/>
                </a:solidFill>
              </a:rPr>
              <a:t>스크립트 관리 기능</a:t>
            </a:r>
            <a:endParaRPr sz="280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rcRect l="-1" t="8284" r="19686" b="678"/>
          <a:stretch/>
        </p:blipFill>
        <p:spPr>
          <a:xfrm>
            <a:off x="424757" y="862225"/>
            <a:ext cx="5356598" cy="463621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8488" y="862225"/>
            <a:ext cx="5850467" cy="4801957"/>
          </a:xfrm>
          <a:prstGeom prst="rect">
            <a:avLst/>
          </a:prstGeom>
        </p:spPr>
      </p:pic>
      <p:sp>
        <p:nvSpPr>
          <p:cNvPr id="10" name="모서리가 둥근 직사각형 9"/>
          <p:cNvSpPr/>
          <p:nvPr/>
        </p:nvSpPr>
        <p:spPr>
          <a:xfrm>
            <a:off x="384509" y="1076088"/>
            <a:ext cx="547990" cy="536957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424757" y="2448000"/>
            <a:ext cx="742265" cy="124491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1737090" y="4852533"/>
            <a:ext cx="2638799" cy="751025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7443624" y="3486900"/>
            <a:ext cx="542975" cy="184418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165524" y="940918"/>
            <a:ext cx="268956" cy="27242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chemeClr val="bg1"/>
                </a:solidFill>
              </a:rPr>
              <a:t>1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1493040" y="4815412"/>
            <a:ext cx="268956" cy="27242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chemeClr val="bg1"/>
                </a:solidFill>
              </a:rPr>
              <a:t>3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7264998" y="3310854"/>
            <a:ext cx="268956" cy="27242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chemeClr val="bg1"/>
                </a:solidFill>
              </a:rPr>
              <a:t>5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359159" y="5915321"/>
            <a:ext cx="514115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/>
              <a:t>카페</a:t>
            </a:r>
            <a:r>
              <a:rPr lang="en-US" altLang="ko-KR" sz="1000" dirty="0" smtClean="0"/>
              <a:t>24 </a:t>
            </a:r>
            <a:r>
              <a:rPr lang="ko-KR" altLang="en-US" sz="1000" dirty="0" smtClean="0"/>
              <a:t>관리자 로그인 후</a:t>
            </a:r>
            <a:endParaRPr lang="en-US" altLang="ko-KR" sz="1000" dirty="0" smtClean="0"/>
          </a:p>
          <a:p>
            <a:endParaRPr lang="en-US" altLang="ko-KR" sz="1000" dirty="0" smtClean="0"/>
          </a:p>
          <a:p>
            <a:r>
              <a:rPr lang="ko-KR" altLang="en-US" sz="1000" b="1" dirty="0" err="1" smtClean="0"/>
              <a:t>상점관리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-&gt; </a:t>
            </a:r>
            <a:r>
              <a:rPr lang="ko-KR" altLang="en-US" sz="1000" b="1" dirty="0" smtClean="0"/>
              <a:t>검색엔진최적화</a:t>
            </a:r>
            <a:r>
              <a:rPr lang="en-US" altLang="ko-KR" sz="1000" b="1" dirty="0" smtClean="0"/>
              <a:t>(SEO) </a:t>
            </a:r>
            <a:r>
              <a:rPr lang="en-US" altLang="ko-KR" sz="1000" dirty="0" smtClean="0"/>
              <a:t>-&gt; </a:t>
            </a:r>
            <a:r>
              <a:rPr lang="ko-KR" altLang="en-US" sz="1000" b="1" dirty="0" smtClean="0"/>
              <a:t>고급설정</a:t>
            </a:r>
            <a:r>
              <a:rPr lang="en-US" altLang="ko-KR" sz="1000" dirty="0"/>
              <a:t> </a:t>
            </a:r>
            <a:r>
              <a:rPr lang="en-US" altLang="ko-KR" sz="1000" dirty="0" smtClean="0"/>
              <a:t>-&gt; </a:t>
            </a:r>
            <a:r>
              <a:rPr lang="ko-KR" altLang="en-US" sz="1000" b="1" dirty="0" smtClean="0"/>
              <a:t>코드직접입력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-&gt; </a:t>
            </a:r>
            <a:r>
              <a:rPr lang="ko-KR" altLang="en-US" sz="1000" b="1" dirty="0" smtClean="0"/>
              <a:t>공통 </a:t>
            </a:r>
            <a:r>
              <a:rPr lang="en-US" altLang="ko-KR" sz="1000" b="1" dirty="0" smtClean="0"/>
              <a:t>Header </a:t>
            </a:r>
            <a:r>
              <a:rPr lang="ko-KR" altLang="en-US" sz="1000" b="1" dirty="0" smtClean="0"/>
              <a:t>영역</a:t>
            </a:r>
            <a:endParaRPr lang="en-US" altLang="ko-KR" sz="1000" b="1" dirty="0" smtClean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7443624" y="2982960"/>
            <a:ext cx="829241" cy="272426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7264998" y="2846747"/>
            <a:ext cx="268956" cy="27242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chemeClr val="bg1"/>
                </a:solidFill>
              </a:rPr>
              <a:t>4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205613" y="2282666"/>
            <a:ext cx="268956" cy="27242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chemeClr val="bg1"/>
                </a:solidFill>
              </a:rPr>
              <a:t>2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7986599" y="3486900"/>
            <a:ext cx="683866" cy="184418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7804340" y="3295219"/>
            <a:ext cx="268956" cy="27242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>
                <a:solidFill>
                  <a:schemeClr val="bg1"/>
                </a:solidFill>
              </a:rPr>
              <a:t>6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0653816" y="5601933"/>
            <a:ext cx="13933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/>
              <a:t>※ PC / M </a:t>
            </a:r>
            <a:r>
              <a:rPr lang="ko-KR" altLang="en-US" sz="1000" smtClean="0"/>
              <a:t>둘 다 적용</a:t>
            </a:r>
            <a:endParaRPr lang="ko-KR" altLang="en-US" sz="1000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7462407" y="3755155"/>
            <a:ext cx="4516548" cy="1200934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531" y="6588146"/>
            <a:ext cx="800019" cy="203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54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737114"/>
            <a:ext cx="12192000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" name="object 20"/>
          <p:cNvSpPr txBox="1">
            <a:spLocks noGrp="1"/>
          </p:cNvSpPr>
          <p:nvPr>
            <p:ph type="title"/>
          </p:nvPr>
        </p:nvSpPr>
        <p:spPr>
          <a:xfrm>
            <a:off x="407140" y="145555"/>
            <a:ext cx="7815460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ko-KR" sz="2800" spc="-160">
                <a:solidFill>
                  <a:srgbClr val="000000"/>
                </a:solidFill>
              </a:rPr>
              <a:t>[</a:t>
            </a:r>
            <a:r>
              <a:rPr lang="ko-KR" altLang="en-US" sz="2800" spc="-160">
                <a:solidFill>
                  <a:srgbClr val="000000"/>
                </a:solidFill>
              </a:rPr>
              <a:t>카페</a:t>
            </a:r>
            <a:r>
              <a:rPr lang="en-US" altLang="ko-KR" sz="2800" spc="-160">
                <a:solidFill>
                  <a:srgbClr val="000000"/>
                </a:solidFill>
              </a:rPr>
              <a:t>24] GTM</a:t>
            </a:r>
            <a:r>
              <a:rPr lang="ko-KR" altLang="en-US" sz="2800" spc="-160" smtClean="0">
                <a:solidFill>
                  <a:srgbClr val="000000"/>
                </a:solidFill>
              </a:rPr>
              <a:t>추적코드설치 </a:t>
            </a:r>
            <a:r>
              <a:rPr lang="en-US" altLang="ko-KR" sz="2800" spc="-160" smtClean="0">
                <a:solidFill>
                  <a:srgbClr val="000000"/>
                </a:solidFill>
              </a:rPr>
              <a:t>– </a:t>
            </a:r>
            <a:r>
              <a:rPr lang="ko-KR" altLang="en-US" sz="2800" spc="-160" smtClean="0">
                <a:solidFill>
                  <a:srgbClr val="000000"/>
                </a:solidFill>
              </a:rPr>
              <a:t>디자인 편집 기능</a:t>
            </a:r>
            <a:endParaRPr sz="280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57" y="1221959"/>
            <a:ext cx="7391124" cy="3614133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1448" y="871076"/>
            <a:ext cx="4524480" cy="4399893"/>
          </a:xfrm>
          <a:prstGeom prst="rect">
            <a:avLst/>
          </a:prstGeom>
        </p:spPr>
      </p:pic>
      <p:sp>
        <p:nvSpPr>
          <p:cNvPr id="12" name="모서리가 둥근 직사각형 11"/>
          <p:cNvSpPr/>
          <p:nvPr/>
        </p:nvSpPr>
        <p:spPr>
          <a:xfrm>
            <a:off x="3266517" y="1446831"/>
            <a:ext cx="698653" cy="592322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2994237" y="1165305"/>
            <a:ext cx="360602" cy="364601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chemeClr val="bg1"/>
                </a:solidFill>
              </a:rPr>
              <a:t>1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149052" y="2029573"/>
            <a:ext cx="1064655" cy="190885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26839" y="1771254"/>
            <a:ext cx="268956" cy="27242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chemeClr val="bg1"/>
                </a:solidFill>
              </a:rPr>
              <a:t>2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2040197" y="2798596"/>
            <a:ext cx="268956" cy="27242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chemeClr val="bg1"/>
                </a:solidFill>
              </a:rPr>
              <a:t>3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8222600" y="1766542"/>
            <a:ext cx="726305" cy="277483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8046332" y="1650200"/>
            <a:ext cx="268956" cy="27242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284173" y="5917371"/>
            <a:ext cx="562365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/>
              <a:t>카페</a:t>
            </a:r>
            <a:r>
              <a:rPr lang="en-US" altLang="ko-KR" sz="1000"/>
              <a:t>24 </a:t>
            </a:r>
            <a:r>
              <a:rPr lang="ko-KR" altLang="en-US" sz="1000"/>
              <a:t>관리자 로그인 </a:t>
            </a:r>
            <a:r>
              <a:rPr lang="ko-KR" altLang="en-US" sz="1000" smtClean="0"/>
              <a:t>후</a:t>
            </a:r>
            <a:endParaRPr lang="en-US" altLang="ko-KR" sz="1000" b="1" smtClean="0"/>
          </a:p>
          <a:p>
            <a:endParaRPr lang="en-US" altLang="ko-KR" sz="1000" b="1"/>
          </a:p>
          <a:p>
            <a:r>
              <a:rPr lang="ko-KR" altLang="en-US" sz="1000" b="1" smtClean="0"/>
              <a:t>디자인관리</a:t>
            </a:r>
            <a:r>
              <a:rPr lang="ko-KR" altLang="en-US" sz="1000" smtClean="0"/>
              <a:t> </a:t>
            </a:r>
            <a:r>
              <a:rPr lang="en-US" altLang="ko-KR" sz="1000" dirty="0" smtClean="0"/>
              <a:t>-&gt; </a:t>
            </a:r>
            <a:r>
              <a:rPr lang="ko-KR" altLang="en-US" sz="1000" b="1" dirty="0" err="1" smtClean="0"/>
              <a:t>쇼핑몰선택</a:t>
            </a:r>
            <a:r>
              <a:rPr lang="en-US" altLang="ko-KR" sz="1000" b="1" dirty="0" smtClean="0"/>
              <a:t> </a:t>
            </a:r>
            <a:r>
              <a:rPr lang="en-US" altLang="ko-KR" sz="1000" dirty="0" smtClean="0"/>
              <a:t>-&gt; </a:t>
            </a:r>
            <a:r>
              <a:rPr lang="ko-KR" altLang="en-US" sz="1000" b="1" dirty="0" smtClean="0"/>
              <a:t>디자인편집하기</a:t>
            </a:r>
            <a:r>
              <a:rPr lang="en-US" altLang="ko-KR" sz="1000" dirty="0" smtClean="0"/>
              <a:t> -&gt; </a:t>
            </a:r>
            <a:r>
              <a:rPr lang="ko-KR" altLang="en-US" sz="1000" b="1" dirty="0" smtClean="0"/>
              <a:t>전체화면보기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-&gt; </a:t>
            </a:r>
            <a:r>
              <a:rPr lang="ko-KR" altLang="en-US" sz="1000" b="1" dirty="0" smtClean="0"/>
              <a:t>레이아웃 </a:t>
            </a:r>
            <a:r>
              <a:rPr lang="en-US" altLang="ko-KR" sz="1000" dirty="0"/>
              <a:t>-&gt; </a:t>
            </a:r>
            <a:r>
              <a:rPr lang="ko-KR" altLang="en-US" sz="1000" b="1" dirty="0" smtClean="0"/>
              <a:t>기본레이아웃 </a:t>
            </a:r>
            <a:endParaRPr lang="en-US" altLang="ko-KR" sz="1000" b="1" dirty="0" smtClean="0"/>
          </a:p>
        </p:txBody>
      </p:sp>
      <p:sp>
        <p:nvSpPr>
          <p:cNvPr id="28" name="TextBox 27"/>
          <p:cNvSpPr txBox="1"/>
          <p:nvPr/>
        </p:nvSpPr>
        <p:spPr>
          <a:xfrm>
            <a:off x="3408206" y="930699"/>
            <a:ext cx="13933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/>
              <a:t>※ PC / M </a:t>
            </a:r>
            <a:r>
              <a:rPr lang="ko-KR" altLang="en-US" sz="1000" smtClean="0"/>
              <a:t>둘 다 적용</a:t>
            </a:r>
            <a:endParaRPr lang="ko-KR" altLang="en-US" sz="1000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3976789" y="1446831"/>
            <a:ext cx="698653" cy="592322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531" y="6588146"/>
            <a:ext cx="800019" cy="203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714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737114"/>
            <a:ext cx="12192000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" name="object 20"/>
          <p:cNvSpPr txBox="1">
            <a:spLocks noGrp="1"/>
          </p:cNvSpPr>
          <p:nvPr>
            <p:ph type="title"/>
          </p:nvPr>
        </p:nvSpPr>
        <p:spPr>
          <a:xfrm>
            <a:off x="407140" y="145555"/>
            <a:ext cx="7589704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ko-KR" sz="2800" spc="-160">
                <a:solidFill>
                  <a:srgbClr val="000000"/>
                </a:solidFill>
              </a:rPr>
              <a:t>[</a:t>
            </a:r>
            <a:r>
              <a:rPr lang="ko-KR" altLang="en-US" sz="2800" spc="-160">
                <a:solidFill>
                  <a:srgbClr val="000000"/>
                </a:solidFill>
              </a:rPr>
              <a:t>카페</a:t>
            </a:r>
            <a:r>
              <a:rPr lang="en-US" altLang="ko-KR" sz="2800" spc="-160">
                <a:solidFill>
                  <a:srgbClr val="000000"/>
                </a:solidFill>
              </a:rPr>
              <a:t>24] </a:t>
            </a:r>
            <a:r>
              <a:rPr lang="en-US" altLang="ko-KR" sz="2800" spc="-160" smtClean="0">
                <a:solidFill>
                  <a:srgbClr val="000000"/>
                </a:solidFill>
              </a:rPr>
              <a:t>GTM</a:t>
            </a:r>
            <a:r>
              <a:rPr lang="ko-KR" altLang="en-US" sz="2800" spc="-160">
                <a:solidFill>
                  <a:srgbClr val="000000"/>
                </a:solidFill>
              </a:rPr>
              <a:t>추적코드설치 </a:t>
            </a:r>
            <a:r>
              <a:rPr lang="en-US" altLang="ko-KR" sz="2800" spc="-160">
                <a:solidFill>
                  <a:srgbClr val="000000"/>
                </a:solidFill>
              </a:rPr>
              <a:t>– </a:t>
            </a:r>
            <a:r>
              <a:rPr lang="ko-KR" altLang="en-US" sz="2800" spc="-160">
                <a:solidFill>
                  <a:srgbClr val="000000"/>
                </a:solidFill>
              </a:rPr>
              <a:t>디자인 편집 기능</a:t>
            </a:r>
            <a:endParaRPr sz="2800"/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 rotWithShape="1">
          <a:blip r:embed="rId2"/>
          <a:srcRect l="2610" t="939" b="-1"/>
          <a:stretch/>
        </p:blipFill>
        <p:spPr>
          <a:xfrm>
            <a:off x="6190125" y="1023043"/>
            <a:ext cx="6001875" cy="3028837"/>
          </a:xfrm>
          <a:prstGeom prst="rect">
            <a:avLst/>
          </a:prstGeom>
        </p:spPr>
      </p:pic>
      <p:sp>
        <p:nvSpPr>
          <p:cNvPr id="31" name="모서리가 둥근 직사각형 30"/>
          <p:cNvSpPr/>
          <p:nvPr/>
        </p:nvSpPr>
        <p:spPr>
          <a:xfrm>
            <a:off x="6422113" y="3491923"/>
            <a:ext cx="632535" cy="198527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 rotWithShape="1">
          <a:blip r:embed="rId3"/>
          <a:srcRect l="1" r="1867" b="27317"/>
          <a:stretch/>
        </p:blipFill>
        <p:spPr>
          <a:xfrm>
            <a:off x="1650698" y="1439019"/>
            <a:ext cx="2928805" cy="2409145"/>
          </a:xfrm>
          <a:prstGeom prst="rect">
            <a:avLst/>
          </a:prstGeom>
        </p:spPr>
      </p:pic>
      <p:sp>
        <p:nvSpPr>
          <p:cNvPr id="34" name="모서리가 둥근 직사각형 33"/>
          <p:cNvSpPr/>
          <p:nvPr/>
        </p:nvSpPr>
        <p:spPr>
          <a:xfrm>
            <a:off x="1919654" y="1752906"/>
            <a:ext cx="2058741" cy="243277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/>
          <p:cNvSpPr/>
          <p:nvPr/>
        </p:nvSpPr>
        <p:spPr>
          <a:xfrm>
            <a:off x="1673374" y="1740881"/>
            <a:ext cx="268956" cy="27242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smtClean="0">
                <a:solidFill>
                  <a:schemeClr val="bg1"/>
                </a:solidFill>
              </a:rPr>
              <a:t>2</a:t>
            </a:r>
            <a:endParaRPr lang="en-US" altLang="ko-KR" sz="1300" dirty="0" smtClean="0">
              <a:solidFill>
                <a:schemeClr val="bg1"/>
              </a:solidFill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1760399" y="1470424"/>
            <a:ext cx="2217997" cy="251078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/>
          <p:cNvSpPr/>
          <p:nvPr/>
        </p:nvSpPr>
        <p:spPr>
          <a:xfrm>
            <a:off x="1590247" y="1334210"/>
            <a:ext cx="268956" cy="27242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smtClean="0">
                <a:solidFill>
                  <a:schemeClr val="bg1"/>
                </a:solidFill>
              </a:rPr>
              <a:t>1</a:t>
            </a:r>
            <a:endParaRPr lang="en-US" altLang="ko-KR" sz="1300" dirty="0" smtClean="0">
              <a:solidFill>
                <a:schemeClr val="bg1"/>
              </a:solidFill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2041118" y="2871508"/>
            <a:ext cx="2246800" cy="274681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/>
          <p:cNvSpPr/>
          <p:nvPr/>
        </p:nvSpPr>
        <p:spPr>
          <a:xfrm>
            <a:off x="1785176" y="2803084"/>
            <a:ext cx="268956" cy="27242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smtClean="0">
                <a:solidFill>
                  <a:schemeClr val="bg1"/>
                </a:solidFill>
              </a:rPr>
              <a:t>3</a:t>
            </a:r>
            <a:endParaRPr lang="en-US" altLang="ko-KR" sz="1300" dirty="0" smtClean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686252" y="5522528"/>
            <a:ext cx="68194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smtClean="0"/>
              <a:t>디자인관리</a:t>
            </a:r>
            <a:r>
              <a:rPr lang="ko-KR" altLang="en-US" sz="1000" smtClean="0"/>
              <a:t> </a:t>
            </a:r>
            <a:r>
              <a:rPr lang="en-US" altLang="ko-KR" sz="1000" dirty="0" smtClean="0"/>
              <a:t>-&gt; </a:t>
            </a:r>
            <a:r>
              <a:rPr lang="ko-KR" altLang="en-US" sz="1000" b="1" dirty="0" err="1" smtClean="0"/>
              <a:t>쇼핑몰선택</a:t>
            </a:r>
            <a:r>
              <a:rPr lang="en-US" altLang="ko-KR" sz="1000" b="1" dirty="0" smtClean="0"/>
              <a:t> </a:t>
            </a:r>
            <a:r>
              <a:rPr lang="en-US" altLang="ko-KR" sz="1000" dirty="0" smtClean="0"/>
              <a:t>-&gt; </a:t>
            </a:r>
            <a:r>
              <a:rPr lang="ko-KR" altLang="en-US" sz="1000" b="1" dirty="0" smtClean="0"/>
              <a:t>디자인편집하기</a:t>
            </a:r>
            <a:r>
              <a:rPr lang="en-US" altLang="ko-KR" sz="1000" dirty="0" smtClean="0"/>
              <a:t> -&gt; </a:t>
            </a:r>
            <a:r>
              <a:rPr lang="ko-KR" altLang="en-US" sz="1000" b="1" dirty="0" smtClean="0"/>
              <a:t>전체화면보기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-&gt; </a:t>
            </a:r>
            <a:r>
              <a:rPr lang="ko-KR" altLang="en-US" sz="1000" b="1" dirty="0" smtClean="0"/>
              <a:t>레이아웃 </a:t>
            </a:r>
            <a:r>
              <a:rPr lang="en-US" altLang="ko-KR" sz="1000"/>
              <a:t>-&gt; </a:t>
            </a:r>
            <a:r>
              <a:rPr lang="ko-KR" altLang="en-US" sz="1000" b="1" smtClean="0"/>
              <a:t>기본레이아웃 </a:t>
            </a:r>
            <a:r>
              <a:rPr lang="en-US" altLang="ko-KR" sz="1000" b="1" smtClean="0"/>
              <a:t>-&gt; </a:t>
            </a:r>
            <a:r>
              <a:rPr lang="ko-KR" altLang="en-US" sz="1000" b="1" smtClean="0"/>
              <a:t>코드작성 </a:t>
            </a:r>
            <a:r>
              <a:rPr lang="en-US" altLang="ko-KR" sz="1000" b="1" smtClean="0"/>
              <a:t>-&gt; </a:t>
            </a:r>
            <a:r>
              <a:rPr lang="ko-KR" altLang="en-US" sz="1000" b="1" smtClean="0"/>
              <a:t>저장</a:t>
            </a:r>
            <a:endParaRPr lang="en-US" altLang="ko-KR" sz="1000" b="1" dirty="0" smtClean="0"/>
          </a:p>
        </p:txBody>
      </p:sp>
      <p:sp>
        <p:nvSpPr>
          <p:cNvPr id="41" name="TextBox 40"/>
          <p:cNvSpPr txBox="1"/>
          <p:nvPr/>
        </p:nvSpPr>
        <p:spPr>
          <a:xfrm>
            <a:off x="2958070" y="6045888"/>
            <a:ext cx="55354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/>
              <a:t>※ Head</a:t>
            </a:r>
            <a:r>
              <a:rPr lang="ko-KR" altLang="en-US" sz="1000" smtClean="0"/>
              <a:t>태그 안에 작성하면 되지만 가능한</a:t>
            </a:r>
            <a:r>
              <a:rPr lang="en-US" altLang="ko-KR" sz="1000" smtClean="0"/>
              <a:t>, &lt;/head&gt; </a:t>
            </a:r>
            <a:r>
              <a:rPr lang="ko-KR" altLang="en-US" sz="1000" smtClean="0"/>
              <a:t>태그 바로 위에 작성하는 것이 좋습니다</a:t>
            </a:r>
            <a:r>
              <a:rPr lang="en-US" altLang="ko-KR" sz="1000" smtClean="0"/>
              <a:t>.</a:t>
            </a:r>
            <a:endParaRPr lang="en-US" altLang="ko-KR" sz="1000" dirty="0" smtClean="0"/>
          </a:p>
        </p:txBody>
      </p:sp>
      <p:sp>
        <p:nvSpPr>
          <p:cNvPr id="42" name="타원 41"/>
          <p:cNvSpPr/>
          <p:nvPr/>
        </p:nvSpPr>
        <p:spPr>
          <a:xfrm>
            <a:off x="6190125" y="3360485"/>
            <a:ext cx="268956" cy="27242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>
                <a:solidFill>
                  <a:schemeClr val="bg1"/>
                </a:solidFill>
              </a:rPr>
              <a:t>4</a:t>
            </a:r>
            <a:endParaRPr lang="en-US" altLang="ko-KR" sz="1300" dirty="0" smtClean="0">
              <a:solidFill>
                <a:schemeClr val="bg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69397" y="4280533"/>
            <a:ext cx="5457825" cy="809625"/>
          </a:xfrm>
          <a:prstGeom prst="rect">
            <a:avLst/>
          </a:prstGeom>
        </p:spPr>
      </p:pic>
      <p:sp>
        <p:nvSpPr>
          <p:cNvPr id="43" name="모서리가 둥근 직사각형 42"/>
          <p:cNvSpPr/>
          <p:nvPr/>
        </p:nvSpPr>
        <p:spPr>
          <a:xfrm>
            <a:off x="3101385" y="4689834"/>
            <a:ext cx="506339" cy="308336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2869397" y="4558396"/>
            <a:ext cx="268956" cy="27242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smtClean="0">
                <a:solidFill>
                  <a:schemeClr val="bg1"/>
                </a:solidFill>
              </a:rPr>
              <a:t>5</a:t>
            </a:r>
            <a:endParaRPr lang="en-US" altLang="ko-KR" sz="1300" dirty="0" smtClean="0">
              <a:solidFill>
                <a:schemeClr val="bg1"/>
              </a:solidFill>
            </a:endParaRPr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531" y="6588146"/>
            <a:ext cx="800019" cy="203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388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 descr="고도몰 | 5 Pro 관리자 화면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249" t="2" r="15394" b="91"/>
          <a:stretch/>
        </p:blipFill>
        <p:spPr bwMode="auto">
          <a:xfrm>
            <a:off x="-25400" y="-22724"/>
            <a:ext cx="12217400" cy="6874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3404590" y="1406027"/>
            <a:ext cx="5382820" cy="63094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3500" spc="-300" smtClean="0">
                <a:solidFill>
                  <a:schemeClr val="bg1"/>
                </a:solidFill>
              </a:rPr>
              <a:t>고도몰</a:t>
            </a:r>
            <a:r>
              <a:rPr lang="en-US" altLang="ko-KR" sz="3500" spc="-300" smtClean="0">
                <a:solidFill>
                  <a:schemeClr val="bg1"/>
                </a:solidFill>
              </a:rPr>
              <a:t> – GTM </a:t>
            </a:r>
            <a:r>
              <a:rPr lang="ko-KR" altLang="en-US" sz="3500" spc="-300" smtClean="0">
                <a:solidFill>
                  <a:schemeClr val="bg1"/>
                </a:solidFill>
              </a:rPr>
              <a:t>추적코드 설치</a:t>
            </a:r>
            <a:endParaRPr lang="ko-KR" altLang="en-US" sz="3500" spc="-300" dirty="0">
              <a:solidFill>
                <a:schemeClr val="bg1"/>
              </a:solidFill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531" y="6588146"/>
            <a:ext cx="800019" cy="203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349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737114"/>
            <a:ext cx="12192000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" name="object 20"/>
          <p:cNvSpPr txBox="1">
            <a:spLocks noGrp="1"/>
          </p:cNvSpPr>
          <p:nvPr>
            <p:ph type="title"/>
          </p:nvPr>
        </p:nvSpPr>
        <p:spPr>
          <a:xfrm>
            <a:off x="407139" y="145555"/>
            <a:ext cx="7930525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ko-KR" sz="2800" spc="-160" smtClean="0">
                <a:solidFill>
                  <a:srgbClr val="000000"/>
                </a:solidFill>
              </a:rPr>
              <a:t>[</a:t>
            </a:r>
            <a:r>
              <a:rPr lang="ko-KR" altLang="en-US" sz="2800" spc="-160" smtClean="0">
                <a:solidFill>
                  <a:srgbClr val="000000"/>
                </a:solidFill>
              </a:rPr>
              <a:t>고도몰</a:t>
            </a:r>
            <a:r>
              <a:rPr lang="en-US" altLang="ko-KR" sz="2800" spc="-160" smtClean="0">
                <a:solidFill>
                  <a:srgbClr val="000000"/>
                </a:solidFill>
              </a:rPr>
              <a:t>] </a:t>
            </a:r>
            <a:r>
              <a:rPr lang="en-US" altLang="ko-KR" sz="2800" spc="-160">
                <a:solidFill>
                  <a:srgbClr val="000000"/>
                </a:solidFill>
              </a:rPr>
              <a:t>GTM</a:t>
            </a:r>
            <a:r>
              <a:rPr lang="ko-KR" altLang="en-US" sz="2800" spc="-160">
                <a:solidFill>
                  <a:srgbClr val="000000"/>
                </a:solidFill>
              </a:rPr>
              <a:t>추적코드설치 </a:t>
            </a:r>
            <a:r>
              <a:rPr lang="en-US" altLang="ko-KR" sz="2800" spc="-160" smtClean="0">
                <a:solidFill>
                  <a:srgbClr val="000000"/>
                </a:solidFill>
              </a:rPr>
              <a:t>– </a:t>
            </a:r>
            <a:r>
              <a:rPr lang="ko-KR" altLang="en-US" sz="2800" spc="-160" smtClean="0">
                <a:solidFill>
                  <a:srgbClr val="000000"/>
                </a:solidFill>
              </a:rPr>
              <a:t>스크립트 관리 기능</a:t>
            </a:r>
            <a:endParaRPr sz="280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947" y="1221972"/>
            <a:ext cx="11301109" cy="3999966"/>
          </a:xfrm>
          <a:prstGeom prst="rect">
            <a:avLst/>
          </a:prstGeom>
        </p:spPr>
      </p:pic>
      <p:sp>
        <p:nvSpPr>
          <p:cNvPr id="9" name="모서리가 둥근 직사각형 8"/>
          <p:cNvSpPr/>
          <p:nvPr/>
        </p:nvSpPr>
        <p:spPr>
          <a:xfrm>
            <a:off x="196247" y="1383455"/>
            <a:ext cx="601775" cy="323973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61769" y="1328487"/>
            <a:ext cx="268956" cy="27242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chemeClr val="bg1"/>
                </a:solidFill>
              </a:rPr>
              <a:t>1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10495716" y="3051924"/>
            <a:ext cx="1076340" cy="217458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10361238" y="2996955"/>
            <a:ext cx="268956" cy="27242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smtClean="0">
                <a:solidFill>
                  <a:schemeClr val="bg1"/>
                </a:solidFill>
              </a:rPr>
              <a:t>3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196247" y="4043528"/>
            <a:ext cx="876095" cy="217458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61769" y="3988559"/>
            <a:ext cx="268956" cy="27242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smtClean="0">
                <a:solidFill>
                  <a:schemeClr val="bg1"/>
                </a:solidFill>
              </a:rPr>
              <a:t>2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316153" y="5915321"/>
            <a:ext cx="322716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smtClean="0"/>
              <a:t>고도몰</a:t>
            </a:r>
            <a:r>
              <a:rPr lang="en-US" altLang="ko-KR" sz="1000" smtClean="0"/>
              <a:t> </a:t>
            </a:r>
            <a:r>
              <a:rPr lang="ko-KR" altLang="en-US" sz="1000" dirty="0" smtClean="0"/>
              <a:t>관리자 로그인 후</a:t>
            </a:r>
            <a:endParaRPr lang="en-US" altLang="ko-KR" sz="1000" dirty="0" smtClean="0"/>
          </a:p>
          <a:p>
            <a:endParaRPr lang="en-US" altLang="ko-KR" sz="1000" dirty="0" smtClean="0"/>
          </a:p>
          <a:p>
            <a:r>
              <a:rPr lang="ko-KR" altLang="en-US" sz="1000" b="1" smtClean="0"/>
              <a:t>기본설정 </a:t>
            </a:r>
            <a:r>
              <a:rPr lang="en-US" altLang="ko-KR" sz="1000" b="1" smtClean="0"/>
              <a:t>-&gt; </a:t>
            </a:r>
            <a:r>
              <a:rPr lang="ko-KR" altLang="en-US" sz="1000" b="1" smtClean="0"/>
              <a:t>외부서비스 설정</a:t>
            </a:r>
            <a:r>
              <a:rPr lang="en-US" altLang="ko-KR" sz="1000" b="1" smtClean="0"/>
              <a:t> -&gt; </a:t>
            </a:r>
            <a:r>
              <a:rPr lang="ko-KR" altLang="en-US" sz="1000" b="1" smtClean="0"/>
              <a:t>외부 스크립트 등록</a:t>
            </a:r>
            <a:endParaRPr lang="en-US" altLang="ko-KR" sz="1000" b="1" dirty="0" smtClean="0"/>
          </a:p>
        </p:txBody>
      </p:sp>
      <p:sp>
        <p:nvSpPr>
          <p:cNvPr id="2" name="한쪽 모서리는 잘리고 다른 쪽 모서리는 둥근 사각형 1"/>
          <p:cNvSpPr/>
          <p:nvPr/>
        </p:nvSpPr>
        <p:spPr>
          <a:xfrm>
            <a:off x="8279476" y="3582785"/>
            <a:ext cx="507077" cy="207819"/>
          </a:xfrm>
          <a:prstGeom prst="snip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한쪽 모서리는 잘리고 다른 쪽 모서리는 둥근 사각형 17"/>
          <p:cNvSpPr/>
          <p:nvPr/>
        </p:nvSpPr>
        <p:spPr>
          <a:xfrm>
            <a:off x="8279476" y="3835709"/>
            <a:ext cx="507077" cy="207819"/>
          </a:xfrm>
          <a:prstGeom prst="snip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한쪽 모서리는 잘리고 다른 쪽 모서리는 둥근 사각형 18"/>
          <p:cNvSpPr/>
          <p:nvPr/>
        </p:nvSpPr>
        <p:spPr>
          <a:xfrm>
            <a:off x="8279476" y="4116904"/>
            <a:ext cx="507077" cy="207819"/>
          </a:xfrm>
          <a:prstGeom prst="snip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한쪽 모서리는 잘리고 다른 쪽 모서리는 둥근 사각형 19"/>
          <p:cNvSpPr/>
          <p:nvPr/>
        </p:nvSpPr>
        <p:spPr>
          <a:xfrm>
            <a:off x="8279476" y="4384625"/>
            <a:ext cx="507077" cy="207819"/>
          </a:xfrm>
          <a:prstGeom prst="snip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한쪽 모서리는 잘리고 다른 쪽 모서리는 둥근 사각형 20"/>
          <p:cNvSpPr/>
          <p:nvPr/>
        </p:nvSpPr>
        <p:spPr>
          <a:xfrm>
            <a:off x="8279476" y="4686902"/>
            <a:ext cx="507077" cy="207819"/>
          </a:xfrm>
          <a:prstGeom prst="snip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531" y="6588146"/>
            <a:ext cx="800019" cy="203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57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737114"/>
            <a:ext cx="12192000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" name="object 20"/>
          <p:cNvSpPr txBox="1">
            <a:spLocks noGrp="1"/>
          </p:cNvSpPr>
          <p:nvPr>
            <p:ph type="title"/>
          </p:nvPr>
        </p:nvSpPr>
        <p:spPr>
          <a:xfrm>
            <a:off x="407140" y="145555"/>
            <a:ext cx="8803362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ko-KR" sz="2800" spc="-160">
                <a:solidFill>
                  <a:srgbClr val="000000"/>
                </a:solidFill>
              </a:rPr>
              <a:t>[</a:t>
            </a:r>
            <a:r>
              <a:rPr lang="ko-KR" altLang="en-US" sz="2800" spc="-160">
                <a:solidFill>
                  <a:srgbClr val="000000"/>
                </a:solidFill>
              </a:rPr>
              <a:t>고도몰</a:t>
            </a:r>
            <a:r>
              <a:rPr lang="en-US" altLang="ko-KR" sz="2800" spc="-160">
                <a:solidFill>
                  <a:srgbClr val="000000"/>
                </a:solidFill>
              </a:rPr>
              <a:t>] GTM</a:t>
            </a:r>
            <a:r>
              <a:rPr lang="ko-KR" altLang="en-US" sz="2800" spc="-160">
                <a:solidFill>
                  <a:srgbClr val="000000"/>
                </a:solidFill>
              </a:rPr>
              <a:t>추적코드설치 </a:t>
            </a:r>
            <a:r>
              <a:rPr lang="en-US" altLang="ko-KR" sz="2800" spc="-160" smtClean="0">
                <a:solidFill>
                  <a:srgbClr val="000000"/>
                </a:solidFill>
              </a:rPr>
              <a:t>– </a:t>
            </a:r>
            <a:r>
              <a:rPr lang="ko-KR" altLang="en-US" sz="2800" spc="-160" smtClean="0">
                <a:solidFill>
                  <a:srgbClr val="000000"/>
                </a:solidFill>
              </a:rPr>
              <a:t>스크립트 관리 기능</a:t>
            </a:r>
            <a:endParaRPr sz="280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rcRect l="18494" t="7194"/>
          <a:stretch/>
        </p:blipFill>
        <p:spPr>
          <a:xfrm>
            <a:off x="505378" y="796329"/>
            <a:ext cx="8974628" cy="4791182"/>
          </a:xfrm>
          <a:prstGeom prst="rect">
            <a:avLst/>
          </a:prstGeom>
        </p:spPr>
      </p:pic>
      <p:sp>
        <p:nvSpPr>
          <p:cNvPr id="9" name="모서리가 둥근 직사각형 8"/>
          <p:cNvSpPr/>
          <p:nvPr/>
        </p:nvSpPr>
        <p:spPr>
          <a:xfrm>
            <a:off x="2315768" y="1967210"/>
            <a:ext cx="1722519" cy="248557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2046812" y="1856771"/>
            <a:ext cx="268956" cy="27242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chemeClr val="bg1"/>
                </a:solidFill>
              </a:rPr>
              <a:t>1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9848" y="3617748"/>
            <a:ext cx="5848350" cy="2076450"/>
          </a:xfrm>
          <a:prstGeom prst="rect">
            <a:avLst/>
          </a:prstGeom>
        </p:spPr>
      </p:pic>
      <p:sp>
        <p:nvSpPr>
          <p:cNvPr id="12" name="모서리가 둥근 직사각형 11"/>
          <p:cNvSpPr/>
          <p:nvPr/>
        </p:nvSpPr>
        <p:spPr>
          <a:xfrm>
            <a:off x="2181290" y="2371978"/>
            <a:ext cx="709841" cy="248557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2071751" y="3022949"/>
            <a:ext cx="1259954" cy="223598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2261153" y="3455620"/>
            <a:ext cx="3343755" cy="1902358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6607721" y="3617748"/>
            <a:ext cx="1162136" cy="527987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1912334" y="2362576"/>
            <a:ext cx="268956" cy="27242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smtClean="0">
                <a:solidFill>
                  <a:schemeClr val="bg1"/>
                </a:solidFill>
              </a:rPr>
              <a:t>2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787960" y="2974121"/>
            <a:ext cx="268956" cy="27242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smtClean="0">
                <a:solidFill>
                  <a:schemeClr val="bg1"/>
                </a:solidFill>
              </a:rPr>
              <a:t>3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2073542" y="3378890"/>
            <a:ext cx="268956" cy="27242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smtClean="0">
                <a:solidFill>
                  <a:schemeClr val="bg1"/>
                </a:solidFill>
              </a:rPr>
              <a:t>4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6473243" y="3481535"/>
            <a:ext cx="268956" cy="27242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smtClean="0">
                <a:solidFill>
                  <a:schemeClr val="bg1"/>
                </a:solidFill>
              </a:rPr>
              <a:t>5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60655" y="5940260"/>
            <a:ext cx="767069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smtClean="0"/>
              <a:t>고도몰</a:t>
            </a:r>
            <a:r>
              <a:rPr lang="en-US" altLang="ko-KR" sz="1000" smtClean="0"/>
              <a:t> </a:t>
            </a:r>
            <a:r>
              <a:rPr lang="ko-KR" altLang="en-US" sz="1000" dirty="0" smtClean="0"/>
              <a:t>관리자 로그인 후</a:t>
            </a:r>
            <a:endParaRPr lang="en-US" altLang="ko-KR" sz="1000" dirty="0" smtClean="0"/>
          </a:p>
          <a:p>
            <a:endParaRPr lang="en-US" altLang="ko-KR" sz="1000" dirty="0" smtClean="0"/>
          </a:p>
          <a:p>
            <a:r>
              <a:rPr lang="ko-KR" altLang="en-US" sz="1000" b="1" smtClean="0"/>
              <a:t>외부 스크립트 등록 </a:t>
            </a:r>
            <a:r>
              <a:rPr lang="en-US" altLang="ko-KR" sz="1000" b="1" smtClean="0"/>
              <a:t>-&gt; </a:t>
            </a:r>
            <a:r>
              <a:rPr lang="ko-KR" altLang="en-US" sz="1000" b="1" smtClean="0"/>
              <a:t>서비스명 작성 </a:t>
            </a:r>
            <a:r>
              <a:rPr lang="en-US" altLang="ko-KR" sz="1000" b="1" smtClean="0"/>
              <a:t>-&gt; </a:t>
            </a:r>
            <a:r>
              <a:rPr lang="ko-KR" altLang="en-US" sz="1000" b="1" smtClean="0"/>
              <a:t>사용함 체크 </a:t>
            </a:r>
            <a:r>
              <a:rPr lang="en-US" altLang="ko-KR" sz="1000" b="1" smtClean="0"/>
              <a:t>-&gt; </a:t>
            </a:r>
            <a:r>
              <a:rPr lang="ko-KR" altLang="en-US" sz="1000" b="1" smtClean="0"/>
              <a:t>상단 공통영역 체크 </a:t>
            </a:r>
            <a:r>
              <a:rPr lang="en-US" altLang="ko-KR" sz="1000" b="1" smtClean="0"/>
              <a:t>-&gt; PC</a:t>
            </a:r>
            <a:r>
              <a:rPr lang="ko-KR" altLang="en-US" sz="1000" b="1" smtClean="0"/>
              <a:t>쇼핑몰</a:t>
            </a:r>
            <a:r>
              <a:rPr lang="en-US" altLang="ko-KR" sz="1000" b="1" smtClean="0"/>
              <a:t>/</a:t>
            </a:r>
            <a:r>
              <a:rPr lang="ko-KR" altLang="en-US" sz="1000" b="1" smtClean="0"/>
              <a:t>모바일쇼핑몰 둘 다 코드 작성 </a:t>
            </a:r>
            <a:r>
              <a:rPr lang="en-US" altLang="ko-KR" sz="1000" b="1" smtClean="0"/>
              <a:t>-&gt; </a:t>
            </a:r>
            <a:r>
              <a:rPr lang="ko-KR" altLang="en-US" sz="1000" b="1" smtClean="0"/>
              <a:t>저장</a:t>
            </a:r>
            <a:endParaRPr lang="en-US" altLang="ko-KR" sz="1000" b="1" dirty="0" smtClean="0"/>
          </a:p>
        </p:txBody>
      </p:sp>
      <p:sp>
        <p:nvSpPr>
          <p:cNvPr id="21" name="TextBox 20"/>
          <p:cNvSpPr txBox="1"/>
          <p:nvPr/>
        </p:nvSpPr>
        <p:spPr>
          <a:xfrm>
            <a:off x="10238179" y="5572465"/>
            <a:ext cx="13933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/>
              <a:t>※ PC / M </a:t>
            </a:r>
            <a:r>
              <a:rPr lang="ko-KR" altLang="en-US" sz="1000" smtClean="0"/>
              <a:t>둘 다 적용</a:t>
            </a:r>
            <a:endParaRPr lang="ko-KR" altLang="en-US" sz="1000"/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531" y="6588146"/>
            <a:ext cx="800019" cy="203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338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737114"/>
            <a:ext cx="12192000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" name="object 20"/>
          <p:cNvSpPr txBox="1">
            <a:spLocks noGrp="1"/>
          </p:cNvSpPr>
          <p:nvPr>
            <p:ph type="title"/>
          </p:nvPr>
        </p:nvSpPr>
        <p:spPr>
          <a:xfrm>
            <a:off x="407140" y="145555"/>
            <a:ext cx="8836613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ko-KR" sz="2800" spc="-160">
                <a:solidFill>
                  <a:srgbClr val="000000"/>
                </a:solidFill>
              </a:rPr>
              <a:t>[</a:t>
            </a:r>
            <a:r>
              <a:rPr lang="ko-KR" altLang="en-US" sz="2800" spc="-160">
                <a:solidFill>
                  <a:srgbClr val="000000"/>
                </a:solidFill>
              </a:rPr>
              <a:t>고도몰</a:t>
            </a:r>
            <a:r>
              <a:rPr lang="en-US" altLang="ko-KR" sz="2800" spc="-160">
                <a:solidFill>
                  <a:srgbClr val="000000"/>
                </a:solidFill>
              </a:rPr>
              <a:t>] GTM</a:t>
            </a:r>
            <a:r>
              <a:rPr lang="ko-KR" altLang="en-US" sz="2800" spc="-160">
                <a:solidFill>
                  <a:srgbClr val="000000"/>
                </a:solidFill>
              </a:rPr>
              <a:t>추적코드설치 </a:t>
            </a:r>
            <a:r>
              <a:rPr lang="en-US" altLang="ko-KR" sz="2800" spc="-160" smtClean="0">
                <a:solidFill>
                  <a:srgbClr val="000000"/>
                </a:solidFill>
              </a:rPr>
              <a:t>– </a:t>
            </a:r>
            <a:r>
              <a:rPr lang="ko-KR" altLang="en-US" sz="2800" spc="-160">
                <a:solidFill>
                  <a:srgbClr val="000000"/>
                </a:solidFill>
              </a:rPr>
              <a:t>디자인 편집 기능</a:t>
            </a:r>
            <a:endParaRPr sz="2800"/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343" y="2257184"/>
            <a:ext cx="6429572" cy="3644739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/>
          <a:srcRect r="463" b="32999"/>
          <a:stretch/>
        </p:blipFill>
        <p:spPr>
          <a:xfrm>
            <a:off x="991170" y="1041737"/>
            <a:ext cx="6845206" cy="1193401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0763" y="737114"/>
            <a:ext cx="2095500" cy="5324475"/>
          </a:xfrm>
          <a:prstGeom prst="rect">
            <a:avLst/>
          </a:prstGeom>
        </p:spPr>
      </p:pic>
      <p:sp>
        <p:nvSpPr>
          <p:cNvPr id="23" name="모서리가 둥근 직사각형 22"/>
          <p:cNvSpPr/>
          <p:nvPr/>
        </p:nvSpPr>
        <p:spPr>
          <a:xfrm>
            <a:off x="6413117" y="1494916"/>
            <a:ext cx="974374" cy="391246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6127534" y="1426042"/>
            <a:ext cx="268956" cy="27242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chemeClr val="bg1"/>
                </a:solidFill>
              </a:rPr>
              <a:t>1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8032329" y="3085653"/>
            <a:ext cx="1437114" cy="203552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7746746" y="3016779"/>
            <a:ext cx="268956" cy="27242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smtClean="0">
                <a:solidFill>
                  <a:schemeClr val="bg1"/>
                </a:solidFill>
              </a:rPr>
              <a:t>2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8186346" y="4249436"/>
            <a:ext cx="1158406" cy="378790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/>
          <p:cNvSpPr/>
          <p:nvPr/>
        </p:nvSpPr>
        <p:spPr>
          <a:xfrm>
            <a:off x="7900763" y="4180562"/>
            <a:ext cx="268956" cy="27242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smtClean="0">
                <a:solidFill>
                  <a:schemeClr val="bg1"/>
                </a:solidFill>
              </a:rPr>
              <a:t>3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1276753" y="5760339"/>
            <a:ext cx="821972" cy="141583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/>
          <p:cNvSpPr/>
          <p:nvPr/>
        </p:nvSpPr>
        <p:spPr>
          <a:xfrm>
            <a:off x="991170" y="5629497"/>
            <a:ext cx="268956" cy="27242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smtClean="0">
                <a:solidFill>
                  <a:schemeClr val="bg1"/>
                </a:solidFill>
              </a:rPr>
              <a:t>4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853695" y="6397497"/>
            <a:ext cx="55354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/>
              <a:t>※ Head</a:t>
            </a:r>
            <a:r>
              <a:rPr lang="ko-KR" altLang="en-US" sz="1000" smtClean="0"/>
              <a:t>태그 안에 작성하면 되지만 가능한</a:t>
            </a:r>
            <a:r>
              <a:rPr lang="en-US" altLang="ko-KR" sz="1000" smtClean="0"/>
              <a:t>, &lt;/head&gt; </a:t>
            </a:r>
            <a:r>
              <a:rPr lang="ko-KR" altLang="en-US" sz="1000" smtClean="0"/>
              <a:t>태그 바로 위에 작성하는 것이 좋습니다</a:t>
            </a:r>
            <a:r>
              <a:rPr lang="en-US" altLang="ko-KR" sz="1000" smtClean="0"/>
              <a:t>.</a:t>
            </a:r>
            <a:endParaRPr lang="en-US" altLang="ko-KR" sz="1000" dirty="0" smtClean="0"/>
          </a:p>
        </p:txBody>
      </p:sp>
      <p:sp>
        <p:nvSpPr>
          <p:cNvPr id="33" name="TextBox 32"/>
          <p:cNvSpPr txBox="1"/>
          <p:nvPr/>
        </p:nvSpPr>
        <p:spPr>
          <a:xfrm>
            <a:off x="2807208" y="6007506"/>
            <a:ext cx="56284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smtClean="0"/>
              <a:t>디자인 </a:t>
            </a:r>
            <a:r>
              <a:rPr lang="en-US" altLang="ko-KR" sz="1000" b="1" smtClean="0"/>
              <a:t>-&gt; </a:t>
            </a:r>
            <a:r>
              <a:rPr lang="ko-KR" altLang="en-US" sz="1000" b="1" smtClean="0"/>
              <a:t>전체 레이아웃 </a:t>
            </a:r>
            <a:r>
              <a:rPr lang="en-US" altLang="ko-KR" sz="1000" b="1" smtClean="0"/>
              <a:t>-&gt; </a:t>
            </a:r>
            <a:r>
              <a:rPr lang="ko-KR" altLang="en-US" sz="1000" b="1" smtClean="0"/>
              <a:t>상단 레이아웃 </a:t>
            </a:r>
            <a:r>
              <a:rPr lang="en-US" altLang="ko-KR" sz="1000" b="1" smtClean="0"/>
              <a:t>-&gt; </a:t>
            </a:r>
            <a:r>
              <a:rPr lang="ko-KR" altLang="en-US" sz="1000" b="1" smtClean="0"/>
              <a:t>코드작성 </a:t>
            </a:r>
            <a:r>
              <a:rPr lang="en-US" altLang="ko-KR" sz="1000" b="1" smtClean="0"/>
              <a:t>-&gt; </a:t>
            </a:r>
            <a:r>
              <a:rPr lang="ko-KR" altLang="en-US" sz="1000" b="1" smtClean="0"/>
              <a:t>우측상단 디자인 페이지 저장 클릭</a:t>
            </a:r>
            <a:endParaRPr lang="en-US" altLang="ko-KR" sz="1000" b="1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87491" y="5088184"/>
            <a:ext cx="4209500" cy="684131"/>
          </a:xfrm>
          <a:prstGeom prst="rect">
            <a:avLst/>
          </a:prstGeom>
        </p:spPr>
      </p:pic>
      <p:sp>
        <p:nvSpPr>
          <p:cNvPr id="34" name="모서리가 둥근 직사각형 33"/>
          <p:cNvSpPr/>
          <p:nvPr/>
        </p:nvSpPr>
        <p:spPr>
          <a:xfrm>
            <a:off x="10438585" y="5240854"/>
            <a:ext cx="1158406" cy="245546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/>
          <p:cNvSpPr/>
          <p:nvPr/>
        </p:nvSpPr>
        <p:spPr>
          <a:xfrm>
            <a:off x="10304107" y="5028306"/>
            <a:ext cx="268956" cy="27242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>
                <a:solidFill>
                  <a:schemeClr val="bg1"/>
                </a:solidFill>
              </a:rPr>
              <a:t>5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pic>
        <p:nvPicPr>
          <p:cNvPr id="36" name="그림 3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531" y="6588146"/>
            <a:ext cx="800019" cy="203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495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737114"/>
            <a:ext cx="12192000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" name="object 20"/>
          <p:cNvSpPr txBox="1">
            <a:spLocks noGrp="1"/>
          </p:cNvSpPr>
          <p:nvPr>
            <p:ph type="title"/>
          </p:nvPr>
        </p:nvSpPr>
        <p:spPr>
          <a:xfrm>
            <a:off x="407140" y="141030"/>
            <a:ext cx="55225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ko-KR" altLang="en-US" sz="2800" spc="-160" smtClean="0">
                <a:solidFill>
                  <a:srgbClr val="000000"/>
                </a:solidFill>
              </a:rPr>
              <a:t>목차</a:t>
            </a:r>
            <a:endParaRPr sz="280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531" y="6588146"/>
            <a:ext cx="800019" cy="20369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10146" y="1115814"/>
            <a:ext cx="4314490" cy="540147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28600" indent="-228600">
              <a:buAutoNum type="arabicPeriod"/>
            </a:pPr>
            <a:r>
              <a:rPr lang="en-US" altLang="ko-KR" sz="1500" b="1" smtClean="0"/>
              <a:t>GA/GTM </a:t>
            </a:r>
            <a:r>
              <a:rPr lang="ko-KR" altLang="en-US" sz="1500" b="1" smtClean="0"/>
              <a:t>계정 생성</a:t>
            </a:r>
            <a:endParaRPr lang="en-US" altLang="ko-KR" sz="1500" b="1" smtClean="0"/>
          </a:p>
          <a:p>
            <a:pPr marL="228600" indent="-228600">
              <a:buAutoNum type="arabicPeriod"/>
            </a:pPr>
            <a:endParaRPr lang="en-US" altLang="ko-KR" sz="1200" smtClean="0"/>
          </a:p>
          <a:p>
            <a:pPr marL="685800" lvl="1" indent="-228600">
              <a:buAutoNum type="arabicPeriod"/>
            </a:pPr>
            <a:r>
              <a:rPr lang="en-US" altLang="ko-KR" sz="1200" smtClean="0"/>
              <a:t>Google Analytics4 </a:t>
            </a:r>
            <a:r>
              <a:rPr lang="ko-KR" altLang="en-US" sz="1200" smtClean="0"/>
              <a:t>계정 생성하기</a:t>
            </a:r>
            <a:endParaRPr lang="en-US" altLang="ko-KR" sz="1200"/>
          </a:p>
          <a:p>
            <a:pPr marL="685800" lvl="1" indent="-228600">
              <a:buAutoNum type="arabicPeriod"/>
            </a:pPr>
            <a:r>
              <a:rPr lang="en-US" altLang="ko-KR" sz="1200" smtClean="0"/>
              <a:t>Google Tag Manager </a:t>
            </a:r>
            <a:r>
              <a:rPr lang="ko-KR" altLang="en-US" sz="1200" smtClean="0"/>
              <a:t>계정 생성하기</a:t>
            </a:r>
            <a:endParaRPr lang="en-US" altLang="ko-KR" sz="1200" smtClean="0"/>
          </a:p>
          <a:p>
            <a:pPr marL="685800" lvl="1" indent="-228600">
              <a:buAutoNum type="arabicPeriod"/>
            </a:pPr>
            <a:endParaRPr lang="en-US" altLang="ko-KR" sz="1200"/>
          </a:p>
          <a:p>
            <a:pPr marL="685800" lvl="1" indent="-228600">
              <a:buAutoNum type="arabicPeriod"/>
            </a:pPr>
            <a:endParaRPr lang="en-US" altLang="ko-KR" sz="1200" smtClean="0"/>
          </a:p>
          <a:p>
            <a:pPr marL="228600" indent="-228600">
              <a:buAutoNum type="arabicPeriod"/>
            </a:pPr>
            <a:endParaRPr lang="en-US" altLang="ko-KR" sz="1200" smtClean="0"/>
          </a:p>
          <a:p>
            <a:pPr marL="228600" indent="-228600">
              <a:buAutoNum type="arabicPeriod"/>
            </a:pPr>
            <a:endParaRPr lang="en-US" altLang="ko-KR" sz="1200"/>
          </a:p>
          <a:p>
            <a:pPr marL="228600" indent="-228600">
              <a:buAutoNum type="arabicPeriod"/>
            </a:pPr>
            <a:r>
              <a:rPr lang="en-US" altLang="ko-KR" sz="1500" b="1" smtClean="0"/>
              <a:t>GTM </a:t>
            </a:r>
            <a:r>
              <a:rPr lang="ko-KR" altLang="en-US" sz="1500" b="1" smtClean="0"/>
              <a:t>추적코드 설치</a:t>
            </a:r>
            <a:endParaRPr lang="en-US" altLang="ko-KR" sz="1500" b="1" smtClean="0"/>
          </a:p>
          <a:p>
            <a:pPr marL="228600" indent="-228600">
              <a:buAutoNum type="arabicPeriod"/>
            </a:pPr>
            <a:endParaRPr lang="en-US" altLang="ko-KR" sz="1200" smtClean="0"/>
          </a:p>
          <a:p>
            <a:pPr marL="685800" lvl="1" indent="-228600">
              <a:buFontTx/>
              <a:buAutoNum type="arabicPeriod"/>
            </a:pPr>
            <a:r>
              <a:rPr lang="ko-KR" altLang="en-US" sz="1200" smtClean="0"/>
              <a:t>설치 전 공통 </a:t>
            </a:r>
            <a:r>
              <a:rPr lang="ko-KR" altLang="en-US" sz="1200" smtClean="0"/>
              <a:t>가이드</a:t>
            </a:r>
            <a:endParaRPr lang="en-US" altLang="ko-KR" sz="1200" smtClean="0"/>
          </a:p>
          <a:p>
            <a:pPr marL="685800" lvl="1" indent="-228600">
              <a:buFontTx/>
              <a:buAutoNum type="arabicPeriod"/>
            </a:pPr>
            <a:r>
              <a:rPr lang="ko-KR" altLang="en-US" sz="1200" smtClean="0"/>
              <a:t>이벤트 별 주요 매개변수</a:t>
            </a:r>
            <a:endParaRPr lang="en-US" altLang="ko-KR" sz="1200"/>
          </a:p>
          <a:p>
            <a:pPr marL="685800" lvl="1" indent="-228600">
              <a:buFontTx/>
              <a:buAutoNum type="arabicPeriod"/>
            </a:pPr>
            <a:r>
              <a:rPr lang="ko-KR" altLang="en-US" sz="1200" smtClean="0"/>
              <a:t>카페</a:t>
            </a:r>
            <a:r>
              <a:rPr lang="en-US" altLang="ko-KR" sz="1200" smtClean="0"/>
              <a:t>24 – GTM</a:t>
            </a:r>
            <a:r>
              <a:rPr lang="ko-KR" altLang="en-US" sz="1200" smtClean="0"/>
              <a:t>추적코드 설치하기</a:t>
            </a:r>
            <a:endParaRPr lang="en-US" altLang="ko-KR" sz="1200" smtClean="0"/>
          </a:p>
          <a:p>
            <a:pPr marL="685800" lvl="1" indent="-228600">
              <a:buAutoNum type="arabicPeriod"/>
            </a:pPr>
            <a:r>
              <a:rPr lang="ko-KR" altLang="en-US" sz="1200" smtClean="0"/>
              <a:t>고도몰</a:t>
            </a:r>
            <a:r>
              <a:rPr lang="en-US" altLang="ko-KR" sz="1200" smtClean="0"/>
              <a:t> </a:t>
            </a:r>
            <a:r>
              <a:rPr lang="en-US" altLang="ko-KR" sz="1200"/>
              <a:t>– GTM</a:t>
            </a:r>
            <a:r>
              <a:rPr lang="ko-KR" altLang="en-US" sz="1200"/>
              <a:t>추적코드 </a:t>
            </a:r>
            <a:r>
              <a:rPr lang="ko-KR" altLang="en-US" sz="1200" smtClean="0"/>
              <a:t>설치하기</a:t>
            </a:r>
            <a:endParaRPr lang="en-US" altLang="ko-KR" sz="1200"/>
          </a:p>
          <a:p>
            <a:pPr marL="685800" lvl="1" indent="-228600">
              <a:buAutoNum type="arabicPeriod"/>
            </a:pPr>
            <a:r>
              <a:rPr lang="ko-KR" altLang="en-US" sz="1200" smtClean="0"/>
              <a:t>메이크샵</a:t>
            </a:r>
            <a:r>
              <a:rPr lang="en-US" altLang="ko-KR" sz="1200" smtClean="0"/>
              <a:t> – GTM</a:t>
            </a:r>
            <a:r>
              <a:rPr lang="ko-KR" altLang="en-US" sz="1200" smtClean="0"/>
              <a:t>추적코드 설치하기</a:t>
            </a:r>
            <a:endParaRPr lang="en-US" altLang="ko-KR" sz="1200" smtClean="0"/>
          </a:p>
          <a:p>
            <a:pPr marL="685800" lvl="1" indent="-228600">
              <a:buAutoNum type="arabicPeriod"/>
            </a:pPr>
            <a:endParaRPr lang="en-US" altLang="ko-KR" sz="1200"/>
          </a:p>
          <a:p>
            <a:pPr marL="685800" lvl="1" indent="-228600">
              <a:buAutoNum type="arabicPeriod"/>
            </a:pPr>
            <a:endParaRPr lang="en-US" altLang="ko-KR" sz="1200"/>
          </a:p>
          <a:p>
            <a:pPr marL="228600" indent="-228600">
              <a:buFontTx/>
              <a:buAutoNum type="arabicPeriod"/>
            </a:pPr>
            <a:endParaRPr lang="en-US" altLang="ko-KR" sz="1200" smtClean="0"/>
          </a:p>
          <a:p>
            <a:pPr marL="228600" indent="-228600">
              <a:buFontTx/>
              <a:buAutoNum type="arabicPeriod"/>
            </a:pPr>
            <a:endParaRPr lang="en-US" altLang="ko-KR" sz="1200" smtClean="0"/>
          </a:p>
          <a:p>
            <a:pPr marL="228600" indent="-228600">
              <a:buFontTx/>
              <a:buAutoNum type="arabicPeriod"/>
            </a:pPr>
            <a:r>
              <a:rPr lang="ko-KR" altLang="en-US" sz="1500" b="1" smtClean="0"/>
              <a:t>전자상거래 </a:t>
            </a:r>
            <a:r>
              <a:rPr lang="en-US" altLang="ko-KR" sz="1500" b="1" smtClean="0"/>
              <a:t>dataLayer </a:t>
            </a:r>
            <a:r>
              <a:rPr lang="ko-KR" altLang="en-US" sz="1500" b="1" smtClean="0"/>
              <a:t>설치</a:t>
            </a:r>
            <a:endParaRPr lang="en-US" altLang="ko-KR" sz="1500" b="1" smtClean="0"/>
          </a:p>
          <a:p>
            <a:pPr marL="228600" indent="-228600">
              <a:buFontTx/>
              <a:buAutoNum type="arabicPeriod"/>
            </a:pPr>
            <a:endParaRPr lang="en-US" altLang="ko-KR" sz="1200" smtClean="0"/>
          </a:p>
          <a:p>
            <a:pPr marL="685800" lvl="1" indent="-228600">
              <a:buFontTx/>
              <a:buAutoNum type="arabicPeriod"/>
            </a:pPr>
            <a:r>
              <a:rPr lang="ko-KR" altLang="en-US" sz="1200" smtClean="0"/>
              <a:t>설치 </a:t>
            </a:r>
            <a:r>
              <a:rPr lang="ko-KR" altLang="en-US" sz="1200"/>
              <a:t>전 공통 </a:t>
            </a:r>
            <a:r>
              <a:rPr lang="ko-KR" altLang="en-US" sz="1200" smtClean="0"/>
              <a:t>가이드</a:t>
            </a:r>
            <a:endParaRPr lang="en-US" altLang="ko-KR" sz="1200"/>
          </a:p>
          <a:p>
            <a:pPr marL="685800" lvl="1" indent="-228600">
              <a:buFontTx/>
              <a:buAutoNum type="arabicPeriod"/>
            </a:pPr>
            <a:r>
              <a:rPr lang="ko-KR" altLang="en-US" sz="1200" smtClean="0"/>
              <a:t>카페</a:t>
            </a:r>
            <a:r>
              <a:rPr lang="en-US" altLang="ko-KR" sz="1200"/>
              <a:t>24 – </a:t>
            </a:r>
            <a:r>
              <a:rPr lang="ko-KR" altLang="en-US" sz="1200" smtClean="0"/>
              <a:t>전자상거래 설치하기</a:t>
            </a:r>
            <a:endParaRPr lang="en-US" altLang="ko-KR" sz="1200" smtClean="0"/>
          </a:p>
          <a:p>
            <a:pPr marL="685800" lvl="1" indent="-228600">
              <a:buFontTx/>
              <a:buAutoNum type="arabicPeriod"/>
            </a:pPr>
            <a:r>
              <a:rPr lang="ko-KR" altLang="en-US" sz="1200" smtClean="0"/>
              <a:t>고도몰</a:t>
            </a:r>
            <a:r>
              <a:rPr lang="en-US" altLang="ko-KR" sz="1200" smtClean="0"/>
              <a:t> </a:t>
            </a:r>
            <a:r>
              <a:rPr lang="en-US" altLang="ko-KR" sz="1200"/>
              <a:t>– </a:t>
            </a:r>
            <a:r>
              <a:rPr lang="ko-KR" altLang="en-US" sz="1200" smtClean="0"/>
              <a:t>전자상거래  설치하기</a:t>
            </a:r>
            <a:endParaRPr lang="en-US" altLang="ko-KR" sz="1200" smtClean="0"/>
          </a:p>
          <a:p>
            <a:pPr marL="685800" lvl="1" indent="-228600">
              <a:buFontTx/>
              <a:buAutoNum type="arabicPeriod"/>
            </a:pPr>
            <a:r>
              <a:rPr lang="ko-KR" altLang="en-US" sz="1200" smtClean="0"/>
              <a:t>메이크샵</a:t>
            </a:r>
            <a:r>
              <a:rPr lang="en-US" altLang="ko-KR" sz="1200" smtClean="0"/>
              <a:t> </a:t>
            </a:r>
            <a:r>
              <a:rPr lang="en-US" altLang="ko-KR" sz="1200"/>
              <a:t>– </a:t>
            </a:r>
            <a:r>
              <a:rPr lang="ko-KR" altLang="en-US" sz="1200" smtClean="0"/>
              <a:t>전자상거래 설치하기</a:t>
            </a:r>
            <a:endParaRPr lang="en-US" altLang="ko-KR" sz="1200" smtClean="0"/>
          </a:p>
          <a:p>
            <a:pPr marL="685800" lvl="1" indent="-228600">
              <a:buFontTx/>
              <a:buAutoNum type="arabicPeriod"/>
            </a:pPr>
            <a:endParaRPr lang="en-US" altLang="ko-KR" sz="1200"/>
          </a:p>
          <a:p>
            <a:pPr marL="685800" lvl="1" indent="-228600">
              <a:buFontTx/>
              <a:buAutoNum type="arabicPeriod"/>
            </a:pPr>
            <a:endParaRPr lang="en-US" altLang="ko-KR" sz="1200" smtClean="0"/>
          </a:p>
          <a:p>
            <a:pPr marL="228600" indent="-228600">
              <a:buFontTx/>
              <a:buAutoNum type="arabicPeriod"/>
            </a:pPr>
            <a:endParaRPr lang="en-US" altLang="ko-KR" sz="1200" smtClean="0"/>
          </a:p>
        </p:txBody>
      </p:sp>
      <p:sp>
        <p:nvSpPr>
          <p:cNvPr id="11" name="TextBox 10"/>
          <p:cNvSpPr txBox="1"/>
          <p:nvPr/>
        </p:nvSpPr>
        <p:spPr>
          <a:xfrm>
            <a:off x="5134486" y="1208147"/>
            <a:ext cx="4314490" cy="355481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500" b="1" smtClean="0"/>
              <a:t>5. GTM </a:t>
            </a:r>
            <a:r>
              <a:rPr lang="ko-KR" altLang="en-US" sz="1500" b="1"/>
              <a:t>설정</a:t>
            </a:r>
            <a:endParaRPr lang="en-US" altLang="ko-KR" sz="1500" b="1"/>
          </a:p>
          <a:p>
            <a:pPr marL="228600" indent="-228600">
              <a:buAutoNum type="arabicPeriod"/>
            </a:pPr>
            <a:endParaRPr lang="en-US" altLang="ko-KR" sz="1200"/>
          </a:p>
          <a:p>
            <a:pPr marL="685800" lvl="1" indent="-228600">
              <a:buAutoNum type="arabicPeriod"/>
            </a:pPr>
            <a:r>
              <a:rPr lang="en-US" altLang="ko-KR" sz="1200"/>
              <a:t>GA4 </a:t>
            </a:r>
            <a:r>
              <a:rPr lang="ko-KR" altLang="en-US" sz="1200"/>
              <a:t>기본셋팅</a:t>
            </a:r>
            <a:endParaRPr lang="en-US" altLang="ko-KR" sz="1200"/>
          </a:p>
          <a:p>
            <a:pPr marL="685800" lvl="1" indent="-228600">
              <a:buAutoNum type="arabicPeriod"/>
            </a:pPr>
            <a:r>
              <a:rPr lang="en-US" altLang="ko-KR" sz="1200"/>
              <a:t>GA4 </a:t>
            </a:r>
            <a:r>
              <a:rPr lang="ko-KR" altLang="en-US" sz="1200"/>
              <a:t>전자상거래 이벤트 설정 </a:t>
            </a:r>
            <a:r>
              <a:rPr lang="en-US" altLang="ko-KR" sz="1200"/>
              <a:t>- view_item_list</a:t>
            </a:r>
          </a:p>
          <a:p>
            <a:pPr marL="685800" lvl="1" indent="-228600">
              <a:buAutoNum type="arabicPeriod"/>
            </a:pPr>
            <a:r>
              <a:rPr lang="en-US" altLang="ko-KR" sz="1200"/>
              <a:t>GA4 </a:t>
            </a:r>
            <a:r>
              <a:rPr lang="ko-KR" altLang="en-US" sz="1200"/>
              <a:t>전자상거래 이벤트 설정 </a:t>
            </a:r>
            <a:r>
              <a:rPr lang="en-US" altLang="ko-KR" sz="1200"/>
              <a:t>- view_item</a:t>
            </a:r>
          </a:p>
          <a:p>
            <a:pPr marL="685800" lvl="1" indent="-228600">
              <a:buAutoNum type="arabicPeriod"/>
            </a:pPr>
            <a:r>
              <a:rPr lang="en-US" altLang="ko-KR" sz="1200"/>
              <a:t>GA4 </a:t>
            </a:r>
            <a:r>
              <a:rPr lang="ko-KR" altLang="en-US" sz="1200"/>
              <a:t>전자상거래 이벤트 설정 </a:t>
            </a:r>
            <a:r>
              <a:rPr lang="en-US" altLang="ko-KR" sz="1200"/>
              <a:t>- add_to_cart</a:t>
            </a:r>
          </a:p>
          <a:p>
            <a:pPr marL="685800" lvl="1" indent="-228600">
              <a:buAutoNum type="arabicPeriod"/>
            </a:pPr>
            <a:r>
              <a:rPr lang="en-US" altLang="ko-KR" sz="1200"/>
              <a:t>GA4 </a:t>
            </a:r>
            <a:r>
              <a:rPr lang="ko-KR" altLang="en-US" sz="1200"/>
              <a:t>전자상거래 이벤트 설정 </a:t>
            </a:r>
            <a:r>
              <a:rPr lang="en-US" altLang="ko-KR" sz="1200"/>
              <a:t>- begin_check_out</a:t>
            </a:r>
          </a:p>
          <a:p>
            <a:pPr marL="685800" lvl="1" indent="-228600">
              <a:buAutoNum type="arabicPeriod"/>
            </a:pPr>
            <a:r>
              <a:rPr lang="en-US" altLang="ko-KR" sz="1200"/>
              <a:t>GA4 </a:t>
            </a:r>
            <a:r>
              <a:rPr lang="ko-KR" altLang="en-US" sz="1200"/>
              <a:t>전자상거래 이벤트 설정 </a:t>
            </a:r>
            <a:r>
              <a:rPr lang="en-US" altLang="ko-KR" sz="1200" smtClean="0"/>
              <a:t>– purchase</a:t>
            </a:r>
          </a:p>
          <a:p>
            <a:pPr marL="685800" lvl="1" indent="-228600">
              <a:buAutoNum type="arabicPeriod"/>
            </a:pPr>
            <a:endParaRPr lang="en-US" altLang="ko-KR" sz="1200"/>
          </a:p>
          <a:p>
            <a:pPr marL="685800" lvl="1" indent="-228600">
              <a:buAutoNum type="arabicPeriod"/>
            </a:pPr>
            <a:endParaRPr lang="en-US" altLang="ko-KR" sz="1200"/>
          </a:p>
          <a:p>
            <a:endParaRPr lang="en-US" altLang="ko-KR" sz="1500" b="1" smtClean="0"/>
          </a:p>
          <a:p>
            <a:r>
              <a:rPr lang="en-US" altLang="ko-KR" sz="1500" b="1" smtClean="0"/>
              <a:t>6. </a:t>
            </a:r>
            <a:r>
              <a:rPr lang="ko-KR" altLang="en-US" sz="1500" b="1" smtClean="0"/>
              <a:t>디버깅</a:t>
            </a:r>
            <a:endParaRPr lang="en-US" altLang="ko-KR" sz="1500" b="1" smtClean="0"/>
          </a:p>
          <a:p>
            <a:pPr marL="228600" indent="-228600">
              <a:buAutoNum type="arabicPeriod"/>
            </a:pPr>
            <a:endParaRPr lang="en-US" altLang="ko-KR" sz="1200" smtClean="0"/>
          </a:p>
          <a:p>
            <a:pPr marL="685800" lvl="1" indent="-228600">
              <a:buAutoNum type="arabicPeriod"/>
            </a:pPr>
            <a:r>
              <a:rPr lang="en-US" altLang="ko-KR" sz="1200" smtClean="0"/>
              <a:t>GTM</a:t>
            </a:r>
            <a:r>
              <a:rPr lang="ko-KR" altLang="en-US" sz="1200" smtClean="0"/>
              <a:t>에서 디버깅하기</a:t>
            </a:r>
            <a:endParaRPr lang="en-US" altLang="ko-KR" sz="1200"/>
          </a:p>
          <a:p>
            <a:pPr marL="685800" lvl="1" indent="-228600">
              <a:buAutoNum type="arabicPeriod"/>
            </a:pPr>
            <a:r>
              <a:rPr lang="en-US" altLang="ko-KR" sz="1200" smtClean="0"/>
              <a:t>GA4</a:t>
            </a:r>
            <a:r>
              <a:rPr lang="ko-KR" altLang="en-US" sz="1200" smtClean="0"/>
              <a:t>에서 디버깅하기</a:t>
            </a:r>
            <a:endParaRPr lang="en-US" altLang="ko-KR" sz="1200" smtClean="0"/>
          </a:p>
          <a:p>
            <a:pPr marL="685800" lvl="1" indent="-228600">
              <a:buAutoNum type="arabicPeriod"/>
            </a:pPr>
            <a:r>
              <a:rPr lang="en-US" altLang="ko-KR" sz="1200" smtClean="0"/>
              <a:t>GA4</a:t>
            </a:r>
            <a:r>
              <a:rPr lang="ko-KR" altLang="en-US" sz="1200" smtClean="0"/>
              <a:t>에서 실시간데이터 확인하기</a:t>
            </a:r>
            <a:endParaRPr lang="en-US" altLang="ko-KR" sz="1200" smtClean="0"/>
          </a:p>
          <a:p>
            <a:pPr marL="228600" indent="-228600">
              <a:buAutoNum type="arabicPeriod"/>
            </a:pPr>
            <a:endParaRPr lang="en-US" altLang="ko-KR" sz="1200" smtClean="0"/>
          </a:p>
          <a:p>
            <a:pPr marL="228600" indent="-228600">
              <a:buAutoNum type="arabicPeriod"/>
            </a:pPr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1363204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6848475"/>
          </a:xfrm>
          <a:prstGeom prst="rect">
            <a:avLst/>
          </a:prstGeom>
          <a:solidFill>
            <a:schemeClr val="accent5">
              <a:lumMod val="5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199406" y="1406027"/>
            <a:ext cx="5793189" cy="63094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3500" spc="-300" smtClean="0">
                <a:solidFill>
                  <a:schemeClr val="bg1"/>
                </a:solidFill>
              </a:rPr>
              <a:t>메이크샵 </a:t>
            </a:r>
            <a:r>
              <a:rPr lang="en-US" altLang="ko-KR" sz="3500" spc="-300" smtClean="0">
                <a:solidFill>
                  <a:schemeClr val="bg1"/>
                </a:solidFill>
              </a:rPr>
              <a:t>– GTM </a:t>
            </a:r>
            <a:r>
              <a:rPr lang="ko-KR" altLang="en-US" sz="3500" spc="-300" smtClean="0">
                <a:solidFill>
                  <a:schemeClr val="bg1"/>
                </a:solidFill>
              </a:rPr>
              <a:t>추적코드 설치</a:t>
            </a:r>
            <a:endParaRPr lang="ko-KR" altLang="en-US" sz="3500" spc="-300" dirty="0">
              <a:solidFill>
                <a:schemeClr val="bg1"/>
              </a:solidFill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531" y="6588146"/>
            <a:ext cx="800019" cy="203690"/>
          </a:xfrm>
          <a:prstGeom prst="rect">
            <a:avLst/>
          </a:prstGeom>
        </p:spPr>
      </p:pic>
      <p:pic>
        <p:nvPicPr>
          <p:cNvPr id="7176" name="Picture 8" descr="http://wiki.hash.kr/images/thumb/2/20/%EB%A9%94%EC%9D%B4%ED%81%AC%EC%83%B5_%EB%A1%9C%EA%B3%A0.png/200px-%EB%A9%94%EC%9D%B4%ED%81%AC%EC%83%B5_%EB%A1%9C%EA%B3%A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499" y="1209674"/>
            <a:ext cx="3876675" cy="3876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5253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737114"/>
            <a:ext cx="12192000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" name="object 20"/>
          <p:cNvSpPr txBox="1">
            <a:spLocks noGrp="1"/>
          </p:cNvSpPr>
          <p:nvPr>
            <p:ph type="title"/>
          </p:nvPr>
        </p:nvSpPr>
        <p:spPr>
          <a:xfrm>
            <a:off x="407140" y="145555"/>
            <a:ext cx="10100147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ko-KR" sz="2800" spc="-160" smtClean="0">
                <a:solidFill>
                  <a:srgbClr val="000000"/>
                </a:solidFill>
              </a:rPr>
              <a:t>[</a:t>
            </a:r>
            <a:r>
              <a:rPr lang="ko-KR" altLang="en-US" sz="2800" spc="-160" smtClean="0">
                <a:solidFill>
                  <a:srgbClr val="000000"/>
                </a:solidFill>
              </a:rPr>
              <a:t>메이크샵</a:t>
            </a:r>
            <a:r>
              <a:rPr lang="en-US" altLang="ko-KR" sz="2800" spc="-160" smtClean="0">
                <a:solidFill>
                  <a:srgbClr val="000000"/>
                </a:solidFill>
              </a:rPr>
              <a:t>] </a:t>
            </a:r>
            <a:r>
              <a:rPr lang="en-US" altLang="ko-KR" sz="2800" spc="-160">
                <a:solidFill>
                  <a:srgbClr val="000000"/>
                </a:solidFill>
              </a:rPr>
              <a:t>GTM</a:t>
            </a:r>
            <a:r>
              <a:rPr lang="ko-KR" altLang="en-US" sz="2800" spc="-160">
                <a:solidFill>
                  <a:srgbClr val="000000"/>
                </a:solidFill>
              </a:rPr>
              <a:t>추적코드설치 </a:t>
            </a:r>
            <a:r>
              <a:rPr lang="en-US" altLang="ko-KR" sz="2800" spc="-160" smtClean="0">
                <a:solidFill>
                  <a:srgbClr val="000000"/>
                </a:solidFill>
              </a:rPr>
              <a:t>– </a:t>
            </a:r>
            <a:r>
              <a:rPr lang="ko-KR" altLang="en-US" sz="2800" spc="-160">
                <a:solidFill>
                  <a:srgbClr val="000000"/>
                </a:solidFill>
              </a:rPr>
              <a:t>디자인 편집 기능 </a:t>
            </a:r>
            <a:r>
              <a:rPr lang="en-US" altLang="ko-KR" sz="2800" spc="-160" smtClean="0">
                <a:solidFill>
                  <a:srgbClr val="000000"/>
                </a:solidFill>
              </a:rPr>
              <a:t>(PC)</a:t>
            </a:r>
            <a:endParaRPr sz="280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780" y="808275"/>
            <a:ext cx="9238440" cy="498802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4504860" y="5940260"/>
            <a:ext cx="318228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smtClean="0"/>
              <a:t>메이크샵</a:t>
            </a:r>
            <a:r>
              <a:rPr lang="en-US" altLang="ko-KR" sz="1000" smtClean="0"/>
              <a:t> </a:t>
            </a:r>
            <a:r>
              <a:rPr lang="ko-KR" altLang="en-US" sz="1000" dirty="0" smtClean="0"/>
              <a:t>관리자 로그인 후</a:t>
            </a:r>
            <a:endParaRPr lang="en-US" altLang="ko-KR" sz="1000" dirty="0" smtClean="0"/>
          </a:p>
          <a:p>
            <a:endParaRPr lang="en-US" altLang="ko-KR" sz="1000" dirty="0" smtClean="0"/>
          </a:p>
          <a:p>
            <a:r>
              <a:rPr lang="ko-KR" altLang="en-US" sz="1000" b="1" smtClean="0"/>
              <a:t>개별디자인 </a:t>
            </a:r>
            <a:r>
              <a:rPr lang="en-US" altLang="ko-KR" sz="1000" b="1" smtClean="0"/>
              <a:t>-&gt; </a:t>
            </a:r>
            <a:r>
              <a:rPr lang="ko-KR" altLang="en-US" sz="1000" b="1" smtClean="0"/>
              <a:t>디자인 스킨관리 </a:t>
            </a:r>
            <a:r>
              <a:rPr lang="en-US" altLang="ko-KR" sz="1000" b="1" smtClean="0"/>
              <a:t>-&gt; </a:t>
            </a:r>
            <a:r>
              <a:rPr lang="ko-KR" altLang="en-US" sz="1000" b="1" smtClean="0"/>
              <a:t>디자인 편집하기</a:t>
            </a:r>
            <a:endParaRPr lang="en-US" altLang="ko-KR" sz="1000" b="1" dirty="0" smtClean="0"/>
          </a:p>
        </p:txBody>
      </p:sp>
      <p:sp>
        <p:nvSpPr>
          <p:cNvPr id="32" name="모서리가 둥근 직사각형 31"/>
          <p:cNvSpPr/>
          <p:nvPr/>
        </p:nvSpPr>
        <p:spPr>
          <a:xfrm>
            <a:off x="8117226" y="1137469"/>
            <a:ext cx="777392" cy="342196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/>
          <p:cNvSpPr/>
          <p:nvPr/>
        </p:nvSpPr>
        <p:spPr>
          <a:xfrm>
            <a:off x="7982748" y="905232"/>
            <a:ext cx="268956" cy="27242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chemeClr val="bg1"/>
                </a:solidFill>
              </a:rPr>
              <a:t>1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1378375" y="3767061"/>
            <a:ext cx="1988280" cy="356051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/>
          <p:cNvSpPr/>
          <p:nvPr/>
        </p:nvSpPr>
        <p:spPr>
          <a:xfrm>
            <a:off x="1243897" y="3534825"/>
            <a:ext cx="268956" cy="27242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smtClean="0">
                <a:solidFill>
                  <a:schemeClr val="bg1"/>
                </a:solidFill>
              </a:rPr>
              <a:t>2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9051021" y="4039488"/>
            <a:ext cx="974127" cy="342196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/>
          <p:cNvSpPr/>
          <p:nvPr/>
        </p:nvSpPr>
        <p:spPr>
          <a:xfrm>
            <a:off x="8916544" y="3807251"/>
            <a:ext cx="268956" cy="27242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smtClean="0">
                <a:solidFill>
                  <a:schemeClr val="bg1"/>
                </a:solidFill>
              </a:rPr>
              <a:t>3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pic>
        <p:nvPicPr>
          <p:cNvPr id="40" name="그림 3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531" y="6588146"/>
            <a:ext cx="800019" cy="203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267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737114"/>
            <a:ext cx="12192000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" name="object 20"/>
          <p:cNvSpPr txBox="1">
            <a:spLocks noGrp="1"/>
          </p:cNvSpPr>
          <p:nvPr>
            <p:ph type="title"/>
          </p:nvPr>
        </p:nvSpPr>
        <p:spPr>
          <a:xfrm>
            <a:off x="407139" y="145555"/>
            <a:ext cx="10000395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ko-KR" sz="2800" spc="-160">
                <a:solidFill>
                  <a:srgbClr val="000000"/>
                </a:solidFill>
              </a:rPr>
              <a:t>[</a:t>
            </a:r>
            <a:r>
              <a:rPr lang="ko-KR" altLang="en-US" sz="2800" spc="-160">
                <a:solidFill>
                  <a:srgbClr val="000000"/>
                </a:solidFill>
              </a:rPr>
              <a:t>메이크샵</a:t>
            </a:r>
            <a:r>
              <a:rPr lang="en-US" altLang="ko-KR" sz="2800" spc="-160">
                <a:solidFill>
                  <a:srgbClr val="000000"/>
                </a:solidFill>
              </a:rPr>
              <a:t>] GTM</a:t>
            </a:r>
            <a:r>
              <a:rPr lang="ko-KR" altLang="en-US" sz="2800" spc="-160">
                <a:solidFill>
                  <a:srgbClr val="000000"/>
                </a:solidFill>
              </a:rPr>
              <a:t>추적코드설치 </a:t>
            </a:r>
            <a:r>
              <a:rPr lang="en-US" altLang="ko-KR" sz="2800" spc="-160">
                <a:solidFill>
                  <a:srgbClr val="000000"/>
                </a:solidFill>
              </a:rPr>
              <a:t>– </a:t>
            </a:r>
            <a:r>
              <a:rPr lang="ko-KR" altLang="en-US" sz="2800" spc="-160" smtClean="0">
                <a:solidFill>
                  <a:srgbClr val="000000"/>
                </a:solidFill>
              </a:rPr>
              <a:t>디자인 편집 </a:t>
            </a:r>
            <a:r>
              <a:rPr lang="ko-KR" altLang="en-US" sz="2800" spc="-160">
                <a:solidFill>
                  <a:srgbClr val="000000"/>
                </a:solidFill>
              </a:rPr>
              <a:t>기능</a:t>
            </a:r>
            <a:r>
              <a:rPr lang="ko-KR" altLang="en-US" sz="2800" spc="-160" smtClean="0">
                <a:solidFill>
                  <a:srgbClr val="000000"/>
                </a:solidFill>
              </a:rPr>
              <a:t> </a:t>
            </a:r>
            <a:r>
              <a:rPr lang="en-US" altLang="ko-KR" sz="2800" spc="-160" smtClean="0">
                <a:solidFill>
                  <a:srgbClr val="000000"/>
                </a:solidFill>
              </a:rPr>
              <a:t>(M)</a:t>
            </a:r>
            <a:endParaRPr sz="280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r="-245" b="12805"/>
          <a:stretch/>
        </p:blipFill>
        <p:spPr>
          <a:xfrm>
            <a:off x="1805464" y="881079"/>
            <a:ext cx="8602071" cy="479651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373416" y="5940260"/>
            <a:ext cx="344517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smtClean="0"/>
              <a:t>메이크샵</a:t>
            </a:r>
            <a:r>
              <a:rPr lang="en-US" altLang="ko-KR" sz="1000" smtClean="0"/>
              <a:t> </a:t>
            </a:r>
            <a:r>
              <a:rPr lang="ko-KR" altLang="en-US" sz="1000" dirty="0" smtClean="0"/>
              <a:t>관리자 로그인 후</a:t>
            </a:r>
            <a:endParaRPr lang="en-US" altLang="ko-KR" sz="1000" dirty="0" smtClean="0"/>
          </a:p>
          <a:p>
            <a:endParaRPr lang="en-US" altLang="ko-KR" sz="1000" dirty="0" smtClean="0"/>
          </a:p>
          <a:p>
            <a:r>
              <a:rPr lang="ko-KR" altLang="en-US" sz="1000" b="1" smtClean="0"/>
              <a:t>모바일샵 </a:t>
            </a:r>
            <a:r>
              <a:rPr lang="en-US" altLang="ko-KR" sz="1000" b="1" smtClean="0"/>
              <a:t>-&gt; </a:t>
            </a:r>
            <a:r>
              <a:rPr lang="ko-KR" altLang="en-US" sz="1000" b="1" smtClean="0"/>
              <a:t>모바일 </a:t>
            </a:r>
            <a:r>
              <a:rPr lang="en-US" altLang="ko-KR" sz="1000" b="1" smtClean="0"/>
              <a:t>D4(</a:t>
            </a:r>
            <a:r>
              <a:rPr lang="ko-KR" altLang="en-US" sz="1000" b="1" smtClean="0"/>
              <a:t>개별디자인</a:t>
            </a:r>
            <a:r>
              <a:rPr lang="en-US" altLang="ko-KR" sz="1000" b="1" smtClean="0"/>
              <a:t>)</a:t>
            </a:r>
            <a:r>
              <a:rPr lang="ko-KR" altLang="en-US" sz="1000" b="1" smtClean="0"/>
              <a:t> </a:t>
            </a:r>
            <a:r>
              <a:rPr lang="en-US" altLang="ko-KR" sz="1000" b="1" smtClean="0"/>
              <a:t>-&gt; </a:t>
            </a:r>
            <a:r>
              <a:rPr lang="ko-KR" altLang="en-US" sz="1000" b="1" smtClean="0"/>
              <a:t>디자인 편집하기</a:t>
            </a:r>
            <a:endParaRPr lang="en-US" altLang="ko-KR" sz="1000" b="1" dirty="0" smtClean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1744135" y="4531832"/>
            <a:ext cx="1822025" cy="331113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1609657" y="4299596"/>
            <a:ext cx="268956" cy="27242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smtClean="0">
                <a:solidFill>
                  <a:schemeClr val="bg1"/>
                </a:solidFill>
              </a:rPr>
              <a:t>2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5587387" y="1113315"/>
            <a:ext cx="904854" cy="532605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5452908" y="881079"/>
            <a:ext cx="268956" cy="27242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smtClean="0">
                <a:solidFill>
                  <a:schemeClr val="bg1"/>
                </a:solidFill>
              </a:rPr>
              <a:t>1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6285655" y="5095181"/>
            <a:ext cx="1370367" cy="331113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6151177" y="4862945"/>
            <a:ext cx="268956" cy="27242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smtClean="0">
                <a:solidFill>
                  <a:schemeClr val="bg1"/>
                </a:solidFill>
              </a:rPr>
              <a:t>3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531" y="6588146"/>
            <a:ext cx="800019" cy="203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172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737114"/>
            <a:ext cx="12192000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" name="object 20"/>
          <p:cNvSpPr txBox="1">
            <a:spLocks noGrp="1"/>
          </p:cNvSpPr>
          <p:nvPr>
            <p:ph type="title"/>
          </p:nvPr>
        </p:nvSpPr>
        <p:spPr>
          <a:xfrm>
            <a:off x="407140" y="145555"/>
            <a:ext cx="8919740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ko-KR" sz="2800" spc="-160">
                <a:solidFill>
                  <a:srgbClr val="000000"/>
                </a:solidFill>
              </a:rPr>
              <a:t>[</a:t>
            </a:r>
            <a:r>
              <a:rPr lang="ko-KR" altLang="en-US" sz="2800" spc="-160">
                <a:solidFill>
                  <a:srgbClr val="000000"/>
                </a:solidFill>
              </a:rPr>
              <a:t>메이크샵</a:t>
            </a:r>
            <a:r>
              <a:rPr lang="en-US" altLang="ko-KR" sz="2800" spc="-160">
                <a:solidFill>
                  <a:srgbClr val="000000"/>
                </a:solidFill>
              </a:rPr>
              <a:t>] GTM</a:t>
            </a:r>
            <a:r>
              <a:rPr lang="ko-KR" altLang="en-US" sz="2800" spc="-160">
                <a:solidFill>
                  <a:srgbClr val="000000"/>
                </a:solidFill>
              </a:rPr>
              <a:t>추적코드설치 </a:t>
            </a:r>
            <a:r>
              <a:rPr lang="en-US" altLang="ko-KR" sz="2800" spc="-160" smtClean="0">
                <a:solidFill>
                  <a:srgbClr val="000000"/>
                </a:solidFill>
              </a:rPr>
              <a:t>– </a:t>
            </a:r>
            <a:r>
              <a:rPr lang="ko-KR" altLang="en-US" sz="2800" spc="-160">
                <a:solidFill>
                  <a:srgbClr val="000000"/>
                </a:solidFill>
              </a:rPr>
              <a:t>디자인 편집 기능 </a:t>
            </a:r>
            <a:r>
              <a:rPr lang="en-US" altLang="ko-KR" sz="2800" spc="-160" smtClean="0">
                <a:solidFill>
                  <a:srgbClr val="000000"/>
                </a:solidFill>
              </a:rPr>
              <a:t>(PC/M)</a:t>
            </a:r>
            <a:endParaRPr sz="280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855" y="1061257"/>
            <a:ext cx="7082356" cy="544565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171371" y="3152001"/>
            <a:ext cx="321434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smtClean="0"/>
              <a:t>다지인 편집창 진입 후 </a:t>
            </a:r>
            <a:endParaRPr lang="en-US" altLang="ko-KR" sz="1000" dirty="0" smtClean="0"/>
          </a:p>
          <a:p>
            <a:endParaRPr lang="en-US" altLang="ko-KR" sz="1000" dirty="0" smtClean="0"/>
          </a:p>
          <a:p>
            <a:r>
              <a:rPr lang="ko-KR" altLang="en-US" sz="1000" b="1" smtClean="0"/>
              <a:t>디자인 환경설정 </a:t>
            </a:r>
            <a:r>
              <a:rPr lang="en-US" altLang="ko-KR" sz="1000" b="1" smtClean="0"/>
              <a:t>-&gt; HEAD</a:t>
            </a:r>
            <a:r>
              <a:rPr lang="ko-KR" altLang="en-US" sz="1000" b="1" smtClean="0"/>
              <a:t>입력 </a:t>
            </a:r>
            <a:r>
              <a:rPr lang="en-US" altLang="ko-KR" sz="1000" b="1" smtClean="0"/>
              <a:t>-&gt; </a:t>
            </a:r>
            <a:r>
              <a:rPr lang="ko-KR" altLang="en-US" sz="1000" b="1" smtClean="0"/>
              <a:t>코드작성 </a:t>
            </a:r>
            <a:r>
              <a:rPr lang="en-US" altLang="ko-KR" sz="1000" b="1" smtClean="0"/>
              <a:t>-&gt; </a:t>
            </a:r>
            <a:r>
              <a:rPr lang="ko-KR" altLang="en-US" sz="1000" b="1" smtClean="0"/>
              <a:t>저장</a:t>
            </a:r>
            <a:endParaRPr lang="en-US" altLang="ko-KR" sz="1000" b="1" dirty="0" smtClean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2093270" y="969351"/>
            <a:ext cx="915938" cy="235872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1958791" y="737114"/>
            <a:ext cx="268956" cy="27242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smtClean="0">
                <a:solidFill>
                  <a:schemeClr val="bg1"/>
                </a:solidFill>
              </a:rPr>
              <a:t>1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2093269" y="5221789"/>
            <a:ext cx="3310004" cy="813251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1958791" y="4989553"/>
            <a:ext cx="268956" cy="27242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smtClean="0">
                <a:solidFill>
                  <a:schemeClr val="bg1"/>
                </a:solidFill>
              </a:rPr>
              <a:t>2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6615393" y="6131659"/>
            <a:ext cx="816185" cy="375250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6480915" y="5899423"/>
            <a:ext cx="268956" cy="27242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smtClean="0">
                <a:solidFill>
                  <a:schemeClr val="bg1"/>
                </a:solidFill>
              </a:rPr>
              <a:t>3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531" y="6588146"/>
            <a:ext cx="800019" cy="203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504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02170" cy="6858000"/>
          </a:xfrm>
          <a:prstGeom prst="rect">
            <a:avLst/>
          </a:prstGeom>
        </p:spPr>
      </p:pic>
      <p:pic>
        <p:nvPicPr>
          <p:cNvPr id="4098" name="Picture 2" descr="New Mirai Data Layer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3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92200"/>
            <a:ext cx="12192000" cy="5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3641257" y="3113529"/>
            <a:ext cx="4909486" cy="63094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3500" spc="-300" smtClean="0">
                <a:solidFill>
                  <a:schemeClr val="bg1"/>
                </a:solidFill>
              </a:rPr>
              <a:t>전자상거래 </a:t>
            </a:r>
            <a:r>
              <a:rPr lang="en-US" altLang="ko-KR" sz="3500" spc="-300" smtClean="0">
                <a:solidFill>
                  <a:schemeClr val="bg1"/>
                </a:solidFill>
              </a:rPr>
              <a:t>dataLayer </a:t>
            </a:r>
            <a:r>
              <a:rPr lang="ko-KR" altLang="en-US" sz="3500" spc="-300" smtClean="0">
                <a:solidFill>
                  <a:schemeClr val="bg1"/>
                </a:solidFill>
              </a:rPr>
              <a:t>설치</a:t>
            </a:r>
            <a:endParaRPr lang="ko-KR" altLang="en-US" sz="3500" spc="-300" dirty="0">
              <a:solidFill>
                <a:schemeClr val="bg1"/>
              </a:solidFill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531" y="6588146"/>
            <a:ext cx="800019" cy="203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064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737114"/>
            <a:ext cx="12192000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" name="object 20"/>
          <p:cNvSpPr txBox="1">
            <a:spLocks noGrp="1"/>
          </p:cNvSpPr>
          <p:nvPr>
            <p:ph type="title"/>
          </p:nvPr>
        </p:nvSpPr>
        <p:spPr>
          <a:xfrm>
            <a:off x="407140" y="141030"/>
            <a:ext cx="55225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ko-KR" altLang="en-US" sz="2800" spc="-160" smtClean="0">
                <a:solidFill>
                  <a:srgbClr val="000000"/>
                </a:solidFill>
              </a:rPr>
              <a:t>설치 전 공통 가이드</a:t>
            </a:r>
            <a:endParaRPr sz="280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531" y="6588146"/>
            <a:ext cx="800019" cy="20369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30431" y="1054929"/>
            <a:ext cx="7541028" cy="36009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smtClean="0"/>
              <a:t>※ </a:t>
            </a:r>
            <a:r>
              <a:rPr lang="ko-KR" altLang="en-US" sz="1200" smtClean="0"/>
              <a:t>본 가이드는 카페</a:t>
            </a:r>
            <a:r>
              <a:rPr lang="en-US" altLang="ko-KR" sz="1200" smtClean="0"/>
              <a:t>24, </a:t>
            </a:r>
            <a:r>
              <a:rPr lang="ko-KR" altLang="en-US" sz="1200" smtClean="0"/>
              <a:t>고도몰</a:t>
            </a:r>
            <a:r>
              <a:rPr lang="en-US" altLang="ko-KR" sz="1200" smtClean="0"/>
              <a:t>, </a:t>
            </a:r>
            <a:r>
              <a:rPr lang="ko-KR" altLang="en-US" sz="1200" smtClean="0"/>
              <a:t>메이크샵 각각 </a:t>
            </a:r>
            <a:r>
              <a:rPr lang="en-US" altLang="ko-KR" sz="1200" smtClean="0"/>
              <a:t>GA4 </a:t>
            </a:r>
            <a:r>
              <a:rPr lang="ko-KR" altLang="en-US" sz="1200" smtClean="0"/>
              <a:t>전자상거래 </a:t>
            </a:r>
            <a:r>
              <a:rPr lang="en-US" altLang="ko-KR" sz="1200" smtClean="0"/>
              <a:t>dataLayer </a:t>
            </a:r>
            <a:r>
              <a:rPr lang="ko-KR" altLang="en-US" sz="1200" smtClean="0"/>
              <a:t>코드 설치법을 설명합니다</a:t>
            </a:r>
            <a:r>
              <a:rPr lang="en-US" altLang="ko-KR" sz="1200" smtClean="0"/>
              <a:t>.</a:t>
            </a:r>
          </a:p>
          <a:p>
            <a:endParaRPr lang="en-US" altLang="ko-KR" sz="1200" smtClean="0"/>
          </a:p>
          <a:p>
            <a:r>
              <a:rPr lang="ko-KR" altLang="en-US" sz="1200" smtClean="0"/>
              <a:t>전자상거래 </a:t>
            </a:r>
            <a:r>
              <a:rPr lang="en-US" altLang="ko-KR" sz="1200" smtClean="0"/>
              <a:t>dataLayer</a:t>
            </a:r>
            <a:r>
              <a:rPr lang="ko-KR" altLang="en-US" sz="1200" smtClean="0"/>
              <a:t>코드 종류는 아래와 같습니다</a:t>
            </a:r>
            <a:r>
              <a:rPr lang="en-US" altLang="ko-KR" sz="1200" smtClean="0"/>
              <a:t>.</a:t>
            </a:r>
          </a:p>
          <a:p>
            <a:endParaRPr lang="en-US" altLang="ko-KR" sz="1200"/>
          </a:p>
          <a:p>
            <a:r>
              <a:rPr lang="en-US" altLang="ko-KR" sz="1200" smtClean="0"/>
              <a:t>1. </a:t>
            </a:r>
            <a:r>
              <a:rPr lang="ko-KR" altLang="en-US" sz="1200" smtClean="0"/>
              <a:t>상풍목록조회 </a:t>
            </a:r>
            <a:r>
              <a:rPr lang="en-US" altLang="ko-KR" sz="1200" smtClean="0"/>
              <a:t>– view_item_list</a:t>
            </a:r>
            <a:endParaRPr lang="en-US" altLang="ko-KR" sz="1200"/>
          </a:p>
          <a:p>
            <a:endParaRPr lang="en-US" altLang="ko-KR" sz="1200" smtClean="0"/>
          </a:p>
          <a:p>
            <a:r>
              <a:rPr lang="en-US" altLang="ko-KR" sz="1200" smtClean="0"/>
              <a:t>2. </a:t>
            </a:r>
            <a:r>
              <a:rPr lang="ko-KR" altLang="en-US" sz="1200" smtClean="0"/>
              <a:t>상품상세조회 </a:t>
            </a:r>
            <a:r>
              <a:rPr lang="en-US" altLang="ko-KR" sz="1200" smtClean="0"/>
              <a:t>- view_item</a:t>
            </a:r>
          </a:p>
          <a:p>
            <a:endParaRPr lang="en-US" altLang="ko-KR" sz="1200"/>
          </a:p>
          <a:p>
            <a:r>
              <a:rPr lang="en-US" altLang="ko-KR" sz="1200" smtClean="0"/>
              <a:t>3. </a:t>
            </a:r>
            <a:r>
              <a:rPr lang="ko-KR" altLang="en-US" sz="1200" smtClean="0"/>
              <a:t>장바구니 추가 버튼 클릭 </a:t>
            </a:r>
            <a:r>
              <a:rPr lang="en-US" altLang="ko-KR" sz="1200" smtClean="0"/>
              <a:t>- add_to_cart</a:t>
            </a:r>
            <a:endParaRPr lang="en-US" altLang="ko-KR" sz="1200"/>
          </a:p>
          <a:p>
            <a:endParaRPr lang="en-US" altLang="ko-KR" sz="1200" smtClean="0"/>
          </a:p>
          <a:p>
            <a:r>
              <a:rPr lang="en-US" altLang="ko-KR" sz="1200" smtClean="0"/>
              <a:t>4. </a:t>
            </a:r>
            <a:r>
              <a:rPr lang="ko-KR" altLang="en-US" sz="1200" smtClean="0"/>
              <a:t>주문석작성 </a:t>
            </a:r>
            <a:r>
              <a:rPr lang="en-US" altLang="ko-KR" sz="1200" smtClean="0"/>
              <a:t>- begin_checkout</a:t>
            </a:r>
          </a:p>
          <a:p>
            <a:endParaRPr lang="en-US" altLang="ko-KR" sz="1200"/>
          </a:p>
          <a:p>
            <a:r>
              <a:rPr lang="en-US" altLang="ko-KR" sz="1200" smtClean="0"/>
              <a:t>5. </a:t>
            </a:r>
            <a:r>
              <a:rPr lang="ko-KR" altLang="en-US" sz="1200" smtClean="0"/>
              <a:t>구매완료 </a:t>
            </a:r>
            <a:r>
              <a:rPr lang="en-US" altLang="ko-KR" sz="1200" smtClean="0"/>
              <a:t>- purchase</a:t>
            </a:r>
          </a:p>
          <a:p>
            <a:endParaRPr lang="en-US" altLang="ko-KR" sz="1200" smtClean="0"/>
          </a:p>
          <a:p>
            <a:r>
              <a:rPr lang="ko-KR" altLang="en-US" sz="1200" smtClean="0"/>
              <a:t>해당 가이드에서는 위 </a:t>
            </a:r>
            <a:r>
              <a:rPr lang="en-US" altLang="ko-KR" sz="1200" smtClean="0"/>
              <a:t>5</a:t>
            </a:r>
            <a:r>
              <a:rPr lang="ko-KR" altLang="en-US" sz="1200" smtClean="0"/>
              <a:t>개 이벤트의 코드 설치에 대한 내용을 제공합니다</a:t>
            </a:r>
            <a:r>
              <a:rPr lang="en-US" altLang="ko-KR" sz="1200" smtClean="0"/>
              <a:t>.</a:t>
            </a:r>
          </a:p>
          <a:p>
            <a:endParaRPr lang="en-US" altLang="ko-KR" sz="1200"/>
          </a:p>
          <a:p>
            <a:r>
              <a:rPr lang="ko-KR" altLang="en-US" sz="1200" smtClean="0"/>
              <a:t>다음 슬라이드에서 코드에 대한 설명을 확인 할 수 있습니다</a:t>
            </a:r>
            <a:r>
              <a:rPr lang="en-US" altLang="ko-KR" sz="1200" smtClean="0"/>
              <a:t>.</a:t>
            </a:r>
          </a:p>
          <a:p>
            <a:endParaRPr lang="en-US" altLang="ko-KR" sz="1200"/>
          </a:p>
          <a:p>
            <a:r>
              <a:rPr lang="en-US" altLang="ko-KR" sz="1200" smtClean="0"/>
              <a:t>GA4 </a:t>
            </a:r>
            <a:r>
              <a:rPr lang="ko-KR" altLang="en-US" sz="1200"/>
              <a:t>전자상거래 자세한 내용은 구글에서 제공하는 관련 </a:t>
            </a:r>
            <a:r>
              <a:rPr lang="en-US" altLang="ko-KR" sz="1200"/>
              <a:t>document </a:t>
            </a:r>
            <a:r>
              <a:rPr lang="ko-KR" altLang="en-US" sz="1200"/>
              <a:t>를</a:t>
            </a:r>
            <a:r>
              <a:rPr lang="en-US" altLang="ko-KR" sz="1200"/>
              <a:t> </a:t>
            </a:r>
            <a:r>
              <a:rPr lang="ko-KR" altLang="en-US" sz="1200"/>
              <a:t>통해 확인 할 수 </a:t>
            </a:r>
            <a:r>
              <a:rPr lang="ko-KR" altLang="en-US" sz="1200"/>
              <a:t>있습니다</a:t>
            </a:r>
            <a:r>
              <a:rPr lang="en-US" altLang="ko-KR" sz="1200" smtClean="0"/>
              <a:t>.</a:t>
            </a:r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1332507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737114"/>
            <a:ext cx="12192000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" name="object 20"/>
          <p:cNvSpPr txBox="1">
            <a:spLocks noGrp="1"/>
          </p:cNvSpPr>
          <p:nvPr>
            <p:ph type="title"/>
          </p:nvPr>
        </p:nvSpPr>
        <p:spPr>
          <a:xfrm>
            <a:off x="407140" y="145555"/>
            <a:ext cx="6608802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ko-KR" altLang="en-US" sz="2800" spc="-160" smtClean="0">
                <a:solidFill>
                  <a:srgbClr val="000000"/>
                </a:solidFill>
              </a:rPr>
              <a:t>이벤트 별 주요 매개변수</a:t>
            </a:r>
            <a:endParaRPr sz="280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531" y="6588146"/>
            <a:ext cx="800019" cy="20369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1165" y="1073439"/>
            <a:ext cx="2479273" cy="56477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200" smtClean="0"/>
              <a:t>상품목록조회 </a:t>
            </a:r>
            <a:r>
              <a:rPr lang="en-US" altLang="ko-KR" sz="1200" smtClean="0"/>
              <a:t>– </a:t>
            </a:r>
            <a:r>
              <a:rPr lang="en-US" altLang="ko-KR" sz="1200" smtClean="0"/>
              <a:t>view_item_list</a:t>
            </a:r>
          </a:p>
          <a:p>
            <a:r>
              <a:rPr lang="en-US" altLang="ko-KR" sz="1000"/>
              <a:t> </a:t>
            </a:r>
            <a:r>
              <a:rPr lang="en-US" altLang="ko-KR" sz="1000" smtClean="0"/>
              <a:t> - </a:t>
            </a:r>
            <a:r>
              <a:rPr lang="ko-KR" altLang="en-US" sz="1000" smtClean="0"/>
              <a:t>코드 위치 </a:t>
            </a:r>
            <a:r>
              <a:rPr lang="en-US" altLang="ko-KR" sz="1000" smtClean="0"/>
              <a:t>: </a:t>
            </a:r>
            <a:r>
              <a:rPr lang="ko-KR" altLang="en-US" sz="1000" smtClean="0"/>
              <a:t>상품목록 페이지</a:t>
            </a:r>
            <a:endParaRPr lang="en-US" altLang="ko-KR" sz="1000" smtClean="0"/>
          </a:p>
          <a:p>
            <a:endParaRPr lang="en-US" altLang="ko-KR" sz="1200" smtClean="0"/>
          </a:p>
          <a:p>
            <a:r>
              <a:rPr lang="en-US" altLang="ko-KR" sz="900"/>
              <a:t>window.dataLayer = window.dataLayer || [];</a:t>
            </a:r>
          </a:p>
          <a:p>
            <a:r>
              <a:rPr lang="en-US" altLang="ko-KR" sz="900"/>
              <a:t>window.dataLayer.push({</a:t>
            </a:r>
          </a:p>
          <a:p>
            <a:r>
              <a:rPr lang="en-US" altLang="ko-KR" sz="900"/>
              <a:t>  event: </a:t>
            </a:r>
            <a:r>
              <a:rPr lang="en-US" altLang="ko-KR" sz="900">
                <a:solidFill>
                  <a:srgbClr val="FF0000"/>
                </a:solidFill>
              </a:rPr>
              <a:t>'view_item_list</a:t>
            </a:r>
            <a:r>
              <a:rPr lang="en-US" altLang="ko-KR" sz="900"/>
              <a:t>',</a:t>
            </a:r>
          </a:p>
          <a:p>
            <a:r>
              <a:rPr lang="en-US" altLang="ko-KR" sz="900"/>
              <a:t>  ecommerce: {</a:t>
            </a:r>
          </a:p>
          <a:p>
            <a:r>
              <a:rPr lang="en-US" altLang="ko-KR" sz="900"/>
              <a:t>    items: [{</a:t>
            </a:r>
          </a:p>
          <a:p>
            <a:r>
              <a:rPr lang="en-US" altLang="ko-KR" sz="900"/>
              <a:t>      </a:t>
            </a:r>
            <a:r>
              <a:rPr lang="en-US" altLang="ko-KR" sz="900">
                <a:solidFill>
                  <a:srgbClr val="FF0000"/>
                </a:solidFill>
              </a:rPr>
              <a:t>item_name</a:t>
            </a:r>
            <a:r>
              <a:rPr lang="en-US" altLang="ko-KR" sz="900"/>
              <a:t>: 'Finnish magical parka',</a:t>
            </a:r>
          </a:p>
          <a:p>
            <a:r>
              <a:rPr lang="en-US" altLang="ko-KR" sz="900"/>
              <a:t>      </a:t>
            </a:r>
            <a:r>
              <a:rPr lang="en-US" altLang="ko-KR" sz="900">
                <a:solidFill>
                  <a:srgbClr val="FF0000"/>
                </a:solidFill>
              </a:rPr>
              <a:t>item_id</a:t>
            </a:r>
            <a:r>
              <a:rPr lang="en-US" altLang="ko-KR" sz="900"/>
              <a:t>: 'mp1122',</a:t>
            </a:r>
          </a:p>
          <a:p>
            <a:r>
              <a:rPr lang="en-US" altLang="ko-KR" sz="900"/>
              <a:t>      </a:t>
            </a:r>
            <a:r>
              <a:rPr lang="en-US" altLang="ko-KR" sz="900">
                <a:solidFill>
                  <a:srgbClr val="FF0000"/>
                </a:solidFill>
              </a:rPr>
              <a:t>price</a:t>
            </a:r>
            <a:r>
              <a:rPr lang="en-US" altLang="ko-KR" sz="900"/>
              <a:t>: '31.10',</a:t>
            </a:r>
          </a:p>
          <a:p>
            <a:r>
              <a:rPr lang="en-US" altLang="ko-KR" sz="900"/>
              <a:t>      item_brand: 'PARKA4LIFE',</a:t>
            </a:r>
          </a:p>
          <a:p>
            <a:r>
              <a:rPr lang="en-US" altLang="ko-KR" sz="900"/>
              <a:t>      item_category: 'Apparel',</a:t>
            </a:r>
          </a:p>
          <a:p>
            <a:r>
              <a:rPr lang="en-US" altLang="ko-KR" sz="900"/>
              <a:t>      item_category2: 'Coats',</a:t>
            </a:r>
          </a:p>
          <a:p>
            <a:r>
              <a:rPr lang="en-US" altLang="ko-KR" sz="900"/>
              <a:t>      item_category3: 'Parkas',</a:t>
            </a:r>
          </a:p>
          <a:p>
            <a:r>
              <a:rPr lang="en-US" altLang="ko-KR" sz="900"/>
              <a:t>      item_category4: 'Unisex',</a:t>
            </a:r>
          </a:p>
          <a:p>
            <a:r>
              <a:rPr lang="en-US" altLang="ko-KR" sz="900"/>
              <a:t>      item_variant: 'Navy blue',</a:t>
            </a:r>
          </a:p>
          <a:p>
            <a:r>
              <a:rPr lang="en-US" altLang="ko-KR" sz="900"/>
              <a:t>      item_list_name: 'Featured items',</a:t>
            </a:r>
          </a:p>
          <a:p>
            <a:r>
              <a:rPr lang="en-US" altLang="ko-KR" sz="900"/>
              <a:t>      item_list_id: 'FI1',</a:t>
            </a:r>
          </a:p>
          <a:p>
            <a:r>
              <a:rPr lang="en-US" altLang="ko-KR" sz="900"/>
              <a:t>      index: 1,</a:t>
            </a:r>
          </a:p>
          <a:p>
            <a:r>
              <a:rPr lang="en-US" altLang="ko-KR" sz="900"/>
              <a:t>      quantity: '1'</a:t>
            </a:r>
          </a:p>
          <a:p>
            <a:r>
              <a:rPr lang="en-US" altLang="ko-KR" sz="900"/>
              <a:t>    },{</a:t>
            </a:r>
          </a:p>
          <a:p>
            <a:r>
              <a:rPr lang="en-US" altLang="ko-KR" sz="900"/>
              <a:t>      item_name: 'Swedish regular parka',</a:t>
            </a:r>
          </a:p>
          <a:p>
            <a:r>
              <a:rPr lang="en-US" altLang="ko-KR" sz="900"/>
              <a:t>      item_id: 'sp2323',</a:t>
            </a:r>
          </a:p>
          <a:p>
            <a:r>
              <a:rPr lang="en-US" altLang="ko-KR" sz="900"/>
              <a:t>      price: '92.00',</a:t>
            </a:r>
          </a:p>
          <a:p>
            <a:r>
              <a:rPr lang="en-US" altLang="ko-KR" sz="900"/>
              <a:t>      item_brand: 'PARKA4LIFE',</a:t>
            </a:r>
          </a:p>
          <a:p>
            <a:r>
              <a:rPr lang="en-US" altLang="ko-KR" sz="900"/>
              <a:t>      item_category: 'Apparel',</a:t>
            </a:r>
          </a:p>
          <a:p>
            <a:r>
              <a:rPr lang="en-US" altLang="ko-KR" sz="900"/>
              <a:t>      item_category2: 'Coats',</a:t>
            </a:r>
          </a:p>
          <a:p>
            <a:r>
              <a:rPr lang="en-US" altLang="ko-KR" sz="900"/>
              <a:t>      item_category3: 'Parkas',</a:t>
            </a:r>
          </a:p>
          <a:p>
            <a:r>
              <a:rPr lang="en-US" altLang="ko-KR" sz="900"/>
              <a:t>      item_category4: 'Unisex',</a:t>
            </a:r>
          </a:p>
          <a:p>
            <a:r>
              <a:rPr lang="en-US" altLang="ko-KR" sz="900"/>
              <a:t>      item_variant: 'Black',</a:t>
            </a:r>
          </a:p>
          <a:p>
            <a:r>
              <a:rPr lang="en-US" altLang="ko-KR" sz="900"/>
              <a:t>      item_list_name: 'Featured items',</a:t>
            </a:r>
          </a:p>
          <a:p>
            <a:r>
              <a:rPr lang="en-US" altLang="ko-KR" sz="900"/>
              <a:t>      item_list_id: 'FI1',</a:t>
            </a:r>
          </a:p>
          <a:p>
            <a:r>
              <a:rPr lang="en-US" altLang="ko-KR" sz="900"/>
              <a:t>      index: 2,</a:t>
            </a:r>
          </a:p>
          <a:p>
            <a:r>
              <a:rPr lang="en-US" altLang="ko-KR" sz="900"/>
              <a:t>      quantity: '1'</a:t>
            </a:r>
          </a:p>
          <a:p>
            <a:r>
              <a:rPr lang="en-US" altLang="ko-KR" sz="900"/>
              <a:t>    }]</a:t>
            </a:r>
          </a:p>
          <a:p>
            <a:r>
              <a:rPr lang="en-US" altLang="ko-KR" sz="900"/>
              <a:t>  }</a:t>
            </a:r>
          </a:p>
          <a:p>
            <a:r>
              <a:rPr lang="en-US" altLang="ko-KR" sz="900"/>
              <a:t>});</a:t>
            </a:r>
          </a:p>
          <a:p>
            <a:endParaRPr lang="en-US" altLang="ko-KR" sz="1200"/>
          </a:p>
        </p:txBody>
      </p:sp>
      <p:sp>
        <p:nvSpPr>
          <p:cNvPr id="10" name="TextBox 9"/>
          <p:cNvSpPr txBox="1"/>
          <p:nvPr/>
        </p:nvSpPr>
        <p:spPr>
          <a:xfrm>
            <a:off x="2510439" y="1073438"/>
            <a:ext cx="2434650" cy="310854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smtClean="0"/>
              <a:t>2. </a:t>
            </a:r>
            <a:r>
              <a:rPr lang="ko-KR" altLang="en-US" sz="1200" smtClean="0"/>
              <a:t>상</a:t>
            </a:r>
            <a:r>
              <a:rPr lang="ko-KR" altLang="en-US" sz="1200"/>
              <a:t>품</a:t>
            </a:r>
            <a:r>
              <a:rPr lang="ko-KR" altLang="en-US" sz="1200" smtClean="0"/>
              <a:t>상세조회 </a:t>
            </a:r>
            <a:r>
              <a:rPr lang="en-US" altLang="ko-KR" sz="1200" smtClean="0"/>
              <a:t>– </a:t>
            </a:r>
            <a:r>
              <a:rPr lang="en-US" altLang="ko-KR" sz="1200" smtClean="0"/>
              <a:t>view_item</a:t>
            </a:r>
          </a:p>
          <a:p>
            <a:r>
              <a:rPr lang="en-US" altLang="ko-KR" sz="1000"/>
              <a:t> </a:t>
            </a:r>
            <a:r>
              <a:rPr lang="en-US" altLang="ko-KR" sz="1000" smtClean="0"/>
              <a:t> - </a:t>
            </a:r>
            <a:r>
              <a:rPr lang="ko-KR" altLang="en-US" sz="1000" smtClean="0"/>
              <a:t>코드 위치 </a:t>
            </a:r>
            <a:r>
              <a:rPr lang="en-US" altLang="ko-KR" sz="1000" smtClean="0"/>
              <a:t>: </a:t>
            </a:r>
            <a:r>
              <a:rPr lang="ko-KR" altLang="en-US" sz="1000" smtClean="0"/>
              <a:t>상품상세 페이지</a:t>
            </a:r>
            <a:endParaRPr lang="en-US" altLang="ko-KR" sz="1000" smtClean="0"/>
          </a:p>
          <a:p>
            <a:endParaRPr lang="en-US" altLang="ko-KR" sz="1200" smtClean="0"/>
          </a:p>
          <a:p>
            <a:r>
              <a:rPr lang="en-US" altLang="ko-KR" sz="900"/>
              <a:t>window.dataLayer = window.dataLayer || [];</a:t>
            </a:r>
          </a:p>
          <a:p>
            <a:r>
              <a:rPr lang="en-US" altLang="ko-KR" sz="900"/>
              <a:t>window.dataLayer.push({</a:t>
            </a:r>
          </a:p>
          <a:p>
            <a:r>
              <a:rPr lang="en-US" altLang="ko-KR" sz="900"/>
              <a:t>  event: </a:t>
            </a:r>
            <a:r>
              <a:rPr lang="en-US" altLang="ko-KR" sz="900">
                <a:solidFill>
                  <a:srgbClr val="FF0000"/>
                </a:solidFill>
              </a:rPr>
              <a:t>'view_item</a:t>
            </a:r>
            <a:r>
              <a:rPr lang="en-US" altLang="ko-KR" sz="900"/>
              <a:t>',</a:t>
            </a:r>
          </a:p>
          <a:p>
            <a:r>
              <a:rPr lang="en-US" altLang="ko-KR" sz="900"/>
              <a:t>  ecommerce: {</a:t>
            </a:r>
          </a:p>
          <a:p>
            <a:r>
              <a:rPr lang="en-US" altLang="ko-KR" sz="900"/>
              <a:t>    items: [{</a:t>
            </a:r>
          </a:p>
          <a:p>
            <a:r>
              <a:rPr lang="en-US" altLang="ko-KR" sz="900"/>
              <a:t>      </a:t>
            </a:r>
            <a:r>
              <a:rPr lang="en-US" altLang="ko-KR" sz="900">
                <a:solidFill>
                  <a:srgbClr val="FF0000"/>
                </a:solidFill>
              </a:rPr>
              <a:t>item_name</a:t>
            </a:r>
            <a:r>
              <a:rPr lang="en-US" altLang="ko-KR" sz="900"/>
              <a:t>: 'Finnish magical parka',</a:t>
            </a:r>
          </a:p>
          <a:p>
            <a:r>
              <a:rPr lang="en-US" altLang="ko-KR" sz="900"/>
              <a:t>      </a:t>
            </a:r>
            <a:r>
              <a:rPr lang="en-US" altLang="ko-KR" sz="900">
                <a:solidFill>
                  <a:srgbClr val="FF0000"/>
                </a:solidFill>
              </a:rPr>
              <a:t>item_id</a:t>
            </a:r>
            <a:r>
              <a:rPr lang="en-US" altLang="ko-KR" sz="900"/>
              <a:t>: 'mp1122',</a:t>
            </a:r>
          </a:p>
          <a:p>
            <a:r>
              <a:rPr lang="en-US" altLang="ko-KR" sz="900"/>
              <a:t>      </a:t>
            </a:r>
            <a:r>
              <a:rPr lang="en-US" altLang="ko-KR" sz="900">
                <a:solidFill>
                  <a:srgbClr val="FF0000"/>
                </a:solidFill>
              </a:rPr>
              <a:t>price</a:t>
            </a:r>
            <a:r>
              <a:rPr lang="en-US" altLang="ko-KR" sz="900"/>
              <a:t>: '31.10',</a:t>
            </a:r>
          </a:p>
          <a:p>
            <a:r>
              <a:rPr lang="en-US" altLang="ko-KR" sz="900"/>
              <a:t>      item_brand: 'PARKA4LIFE',</a:t>
            </a:r>
          </a:p>
          <a:p>
            <a:r>
              <a:rPr lang="en-US" altLang="ko-KR" sz="900"/>
              <a:t>      item_category: 'Apparel',</a:t>
            </a:r>
          </a:p>
          <a:p>
            <a:r>
              <a:rPr lang="en-US" altLang="ko-KR" sz="900"/>
              <a:t>      item_category2: 'Coats',</a:t>
            </a:r>
          </a:p>
          <a:p>
            <a:r>
              <a:rPr lang="en-US" altLang="ko-KR" sz="900"/>
              <a:t>      item_category3: 'Parkas',</a:t>
            </a:r>
          </a:p>
          <a:p>
            <a:r>
              <a:rPr lang="en-US" altLang="ko-KR" sz="900"/>
              <a:t>      item_category4: 'Unisex',</a:t>
            </a:r>
          </a:p>
          <a:p>
            <a:r>
              <a:rPr lang="en-US" altLang="ko-KR" sz="900"/>
              <a:t>      item_variant: 'Navy blue',</a:t>
            </a:r>
          </a:p>
          <a:p>
            <a:r>
              <a:rPr lang="en-US" altLang="ko-KR" sz="900"/>
              <a:t>      quantity: '1'</a:t>
            </a:r>
          </a:p>
          <a:p>
            <a:r>
              <a:rPr lang="en-US" altLang="ko-KR" sz="900"/>
              <a:t>    }]</a:t>
            </a:r>
          </a:p>
          <a:p>
            <a:r>
              <a:rPr lang="en-US" altLang="ko-KR" sz="900"/>
              <a:t>  }</a:t>
            </a:r>
          </a:p>
          <a:p>
            <a:r>
              <a:rPr lang="en-US" altLang="ko-KR" sz="900"/>
              <a:t>});</a:t>
            </a:r>
            <a:endParaRPr lang="en-US" altLang="ko-KR" sz="1200"/>
          </a:p>
        </p:txBody>
      </p:sp>
      <p:sp>
        <p:nvSpPr>
          <p:cNvPr id="11" name="TextBox 10"/>
          <p:cNvSpPr txBox="1"/>
          <p:nvPr/>
        </p:nvSpPr>
        <p:spPr>
          <a:xfrm>
            <a:off x="4831767" y="1073439"/>
            <a:ext cx="2473155" cy="310854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smtClean="0"/>
              <a:t>3. </a:t>
            </a:r>
            <a:r>
              <a:rPr lang="ko-KR" altLang="en-US" sz="1200" smtClean="0"/>
              <a:t>장바구니 추가</a:t>
            </a:r>
            <a:r>
              <a:rPr lang="en-US" altLang="ko-KR" sz="1200" smtClean="0"/>
              <a:t>– </a:t>
            </a:r>
            <a:r>
              <a:rPr lang="en-US" altLang="ko-KR" sz="1200" smtClean="0"/>
              <a:t>add_to_cart</a:t>
            </a:r>
          </a:p>
          <a:p>
            <a:r>
              <a:rPr lang="en-US" altLang="ko-KR" sz="1000" smtClean="0"/>
              <a:t>  - </a:t>
            </a:r>
            <a:r>
              <a:rPr lang="ko-KR" altLang="en-US" sz="1000" smtClean="0"/>
              <a:t>코드 위치 </a:t>
            </a:r>
            <a:r>
              <a:rPr lang="en-US" altLang="ko-KR" sz="1000" smtClean="0"/>
              <a:t>: </a:t>
            </a:r>
            <a:r>
              <a:rPr lang="ko-KR" altLang="en-US" sz="1000" smtClean="0"/>
              <a:t>상품상세 페이지</a:t>
            </a:r>
            <a:endParaRPr lang="en-US" altLang="ko-KR" sz="1000" smtClean="0"/>
          </a:p>
          <a:p>
            <a:endParaRPr lang="en-US" altLang="ko-KR" sz="1200" smtClean="0"/>
          </a:p>
          <a:p>
            <a:r>
              <a:rPr lang="en-US" altLang="ko-KR" sz="900"/>
              <a:t>window.dataLayer = window.dataLayer || [];</a:t>
            </a:r>
          </a:p>
          <a:p>
            <a:r>
              <a:rPr lang="en-US" altLang="ko-KR" sz="900"/>
              <a:t>window.dataLayer.push({</a:t>
            </a:r>
          </a:p>
          <a:p>
            <a:r>
              <a:rPr lang="en-US" altLang="ko-KR" sz="900"/>
              <a:t>  event: </a:t>
            </a:r>
            <a:r>
              <a:rPr lang="en-US" altLang="ko-KR" sz="900">
                <a:solidFill>
                  <a:srgbClr val="FF0000"/>
                </a:solidFill>
              </a:rPr>
              <a:t>'add_to_cart</a:t>
            </a:r>
            <a:r>
              <a:rPr lang="en-US" altLang="ko-KR" sz="900"/>
              <a:t>',</a:t>
            </a:r>
          </a:p>
          <a:p>
            <a:r>
              <a:rPr lang="en-US" altLang="ko-KR" sz="900"/>
              <a:t>  ecommerce: {</a:t>
            </a:r>
          </a:p>
          <a:p>
            <a:r>
              <a:rPr lang="en-US" altLang="ko-KR" sz="900"/>
              <a:t>    items: [{</a:t>
            </a:r>
          </a:p>
          <a:p>
            <a:r>
              <a:rPr lang="en-US" altLang="ko-KR" sz="900"/>
              <a:t>      </a:t>
            </a:r>
            <a:r>
              <a:rPr lang="en-US" altLang="ko-KR" sz="900">
                <a:solidFill>
                  <a:srgbClr val="FF0000"/>
                </a:solidFill>
              </a:rPr>
              <a:t>item_name</a:t>
            </a:r>
            <a:r>
              <a:rPr lang="en-US" altLang="ko-KR" sz="900"/>
              <a:t>: 'Finnish magical parka',</a:t>
            </a:r>
          </a:p>
          <a:p>
            <a:r>
              <a:rPr lang="en-US" altLang="ko-KR" sz="900"/>
              <a:t>      </a:t>
            </a:r>
            <a:r>
              <a:rPr lang="en-US" altLang="ko-KR" sz="900">
                <a:solidFill>
                  <a:srgbClr val="FF0000"/>
                </a:solidFill>
              </a:rPr>
              <a:t>item_id</a:t>
            </a:r>
            <a:r>
              <a:rPr lang="en-US" altLang="ko-KR" sz="900"/>
              <a:t>: 'mp1122',</a:t>
            </a:r>
          </a:p>
          <a:p>
            <a:r>
              <a:rPr lang="en-US" altLang="ko-KR" sz="900"/>
              <a:t>      </a:t>
            </a:r>
            <a:r>
              <a:rPr lang="en-US" altLang="ko-KR" sz="900">
                <a:solidFill>
                  <a:srgbClr val="FF0000"/>
                </a:solidFill>
              </a:rPr>
              <a:t>price</a:t>
            </a:r>
            <a:r>
              <a:rPr lang="en-US" altLang="ko-KR" sz="900"/>
              <a:t>: '31.10',</a:t>
            </a:r>
          </a:p>
          <a:p>
            <a:r>
              <a:rPr lang="en-US" altLang="ko-KR" sz="900"/>
              <a:t>      item_brand: 'PARKA4LIFE',</a:t>
            </a:r>
          </a:p>
          <a:p>
            <a:r>
              <a:rPr lang="en-US" altLang="ko-KR" sz="900"/>
              <a:t>      item_category: 'Apparel',</a:t>
            </a:r>
          </a:p>
          <a:p>
            <a:r>
              <a:rPr lang="en-US" altLang="ko-KR" sz="900"/>
              <a:t>      item_category2: 'Coats',</a:t>
            </a:r>
          </a:p>
          <a:p>
            <a:r>
              <a:rPr lang="en-US" altLang="ko-KR" sz="900"/>
              <a:t>      item_category3: 'Parkas',</a:t>
            </a:r>
          </a:p>
          <a:p>
            <a:r>
              <a:rPr lang="en-US" altLang="ko-KR" sz="900"/>
              <a:t>      item_category4: 'Unisex',</a:t>
            </a:r>
          </a:p>
          <a:p>
            <a:r>
              <a:rPr lang="en-US" altLang="ko-KR" sz="900"/>
              <a:t>      item_variant: 'Navy blue',</a:t>
            </a:r>
          </a:p>
          <a:p>
            <a:r>
              <a:rPr lang="en-US" altLang="ko-KR" sz="900"/>
              <a:t>      </a:t>
            </a:r>
            <a:r>
              <a:rPr lang="en-US" altLang="ko-KR" sz="900">
                <a:solidFill>
                  <a:srgbClr val="FF0000"/>
                </a:solidFill>
              </a:rPr>
              <a:t>quantity</a:t>
            </a:r>
            <a:r>
              <a:rPr lang="en-US" altLang="ko-KR" sz="900"/>
              <a:t>: '1'</a:t>
            </a:r>
          </a:p>
          <a:p>
            <a:r>
              <a:rPr lang="en-US" altLang="ko-KR" sz="900"/>
              <a:t>    }]</a:t>
            </a:r>
          </a:p>
          <a:p>
            <a:r>
              <a:rPr lang="en-US" altLang="ko-KR" sz="900"/>
              <a:t>  }</a:t>
            </a:r>
          </a:p>
          <a:p>
            <a:r>
              <a:rPr lang="en-US" altLang="ko-KR" sz="900"/>
              <a:t>});</a:t>
            </a:r>
            <a:endParaRPr lang="en-US" altLang="ko-KR" sz="1200"/>
          </a:p>
        </p:txBody>
      </p:sp>
      <p:sp>
        <p:nvSpPr>
          <p:cNvPr id="12" name="TextBox 11"/>
          <p:cNvSpPr txBox="1"/>
          <p:nvPr/>
        </p:nvSpPr>
        <p:spPr>
          <a:xfrm>
            <a:off x="7191601" y="1073439"/>
            <a:ext cx="2434649" cy="435503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smtClean="0"/>
              <a:t>4. </a:t>
            </a:r>
            <a:r>
              <a:rPr lang="ko-KR" altLang="en-US" sz="1200" smtClean="0"/>
              <a:t>주문서 작성 </a:t>
            </a:r>
            <a:r>
              <a:rPr lang="en-US" altLang="ko-KR" sz="1200" smtClean="0"/>
              <a:t>– </a:t>
            </a:r>
            <a:r>
              <a:rPr lang="en-US" altLang="ko-KR" sz="1200" smtClean="0"/>
              <a:t>begin_checkout</a:t>
            </a:r>
            <a:endParaRPr lang="en-US" altLang="ko-KR" sz="1200" smtClean="0"/>
          </a:p>
          <a:p>
            <a:r>
              <a:rPr lang="en-US" altLang="ko-KR" sz="1000"/>
              <a:t> </a:t>
            </a:r>
            <a:r>
              <a:rPr lang="en-US" altLang="ko-KR" sz="1000" smtClean="0"/>
              <a:t> - </a:t>
            </a:r>
            <a:r>
              <a:rPr lang="ko-KR" altLang="en-US" sz="1000" smtClean="0"/>
              <a:t>코드 위치 </a:t>
            </a:r>
            <a:r>
              <a:rPr lang="en-US" altLang="ko-KR" sz="1000" smtClean="0"/>
              <a:t>: </a:t>
            </a:r>
            <a:r>
              <a:rPr lang="ko-KR" altLang="en-US" sz="1000" smtClean="0"/>
              <a:t>주문서작성 페이지</a:t>
            </a:r>
            <a:endParaRPr lang="en-US" altLang="ko-KR" sz="1000" smtClean="0"/>
          </a:p>
          <a:p>
            <a:endParaRPr lang="en-US" altLang="ko-KR" sz="1200" smtClean="0"/>
          </a:p>
          <a:p>
            <a:r>
              <a:rPr lang="en-US" altLang="ko-KR" sz="900"/>
              <a:t>window.dataLayer = window.dataLayer || [];</a:t>
            </a:r>
          </a:p>
          <a:p>
            <a:r>
              <a:rPr lang="en-US" altLang="ko-KR" sz="900"/>
              <a:t>window.dataLayer.push({</a:t>
            </a:r>
          </a:p>
          <a:p>
            <a:r>
              <a:rPr lang="en-US" altLang="ko-KR" sz="900"/>
              <a:t>  event: </a:t>
            </a:r>
            <a:r>
              <a:rPr lang="en-US" altLang="ko-KR" sz="900">
                <a:solidFill>
                  <a:srgbClr val="FF0000"/>
                </a:solidFill>
              </a:rPr>
              <a:t>'begin_checkout</a:t>
            </a:r>
            <a:r>
              <a:rPr lang="en-US" altLang="ko-KR" sz="900"/>
              <a:t>',</a:t>
            </a:r>
          </a:p>
          <a:p>
            <a:r>
              <a:rPr lang="en-US" altLang="ko-KR" sz="900"/>
              <a:t>  ecommerce: {</a:t>
            </a:r>
          </a:p>
          <a:p>
            <a:r>
              <a:rPr lang="en-US" altLang="ko-KR" sz="900"/>
              <a:t>    items: [{</a:t>
            </a:r>
          </a:p>
          <a:p>
            <a:r>
              <a:rPr lang="en-US" altLang="ko-KR" sz="900"/>
              <a:t>      </a:t>
            </a:r>
            <a:r>
              <a:rPr lang="en-US" altLang="ko-KR" sz="900">
                <a:solidFill>
                  <a:srgbClr val="FF0000"/>
                </a:solidFill>
              </a:rPr>
              <a:t>item_name</a:t>
            </a:r>
            <a:r>
              <a:rPr lang="en-US" altLang="ko-KR" sz="900"/>
              <a:t>: 'Finnish magical parka',</a:t>
            </a:r>
          </a:p>
          <a:p>
            <a:r>
              <a:rPr lang="en-US" altLang="ko-KR" sz="900"/>
              <a:t>      </a:t>
            </a:r>
            <a:r>
              <a:rPr lang="en-US" altLang="ko-KR" sz="900">
                <a:solidFill>
                  <a:srgbClr val="FF0000"/>
                </a:solidFill>
              </a:rPr>
              <a:t>item_id</a:t>
            </a:r>
            <a:r>
              <a:rPr lang="en-US" altLang="ko-KR" sz="900"/>
              <a:t>: 'mp1122',</a:t>
            </a:r>
          </a:p>
          <a:p>
            <a:r>
              <a:rPr lang="en-US" altLang="ko-KR" sz="900"/>
              <a:t>      </a:t>
            </a:r>
            <a:r>
              <a:rPr lang="en-US" altLang="ko-KR" sz="900">
                <a:solidFill>
                  <a:srgbClr val="FF0000"/>
                </a:solidFill>
              </a:rPr>
              <a:t>price</a:t>
            </a:r>
            <a:r>
              <a:rPr lang="en-US" altLang="ko-KR" sz="900"/>
              <a:t>: '31.10',</a:t>
            </a:r>
          </a:p>
          <a:p>
            <a:r>
              <a:rPr lang="en-US" altLang="ko-KR" sz="900"/>
              <a:t>      item_brand: 'PARKA4LIFE',</a:t>
            </a:r>
          </a:p>
          <a:p>
            <a:r>
              <a:rPr lang="en-US" altLang="ko-KR" sz="900"/>
              <a:t>      item_category: 'Apparel',</a:t>
            </a:r>
          </a:p>
          <a:p>
            <a:r>
              <a:rPr lang="en-US" altLang="ko-KR" sz="900"/>
              <a:t>      item_category2: 'Coats',</a:t>
            </a:r>
          </a:p>
          <a:p>
            <a:r>
              <a:rPr lang="en-US" altLang="ko-KR" sz="900"/>
              <a:t>      item_category3: 'Parkas',</a:t>
            </a:r>
          </a:p>
          <a:p>
            <a:r>
              <a:rPr lang="en-US" altLang="ko-KR" sz="900"/>
              <a:t>      item_category4: 'Unisex',</a:t>
            </a:r>
          </a:p>
          <a:p>
            <a:r>
              <a:rPr lang="en-US" altLang="ko-KR" sz="900"/>
              <a:t>      item_variant: 'Navy blue',</a:t>
            </a:r>
          </a:p>
          <a:p>
            <a:r>
              <a:rPr lang="en-US" altLang="ko-KR" sz="900"/>
              <a:t>      </a:t>
            </a:r>
            <a:r>
              <a:rPr lang="en-US" altLang="ko-KR" sz="900">
                <a:solidFill>
                  <a:srgbClr val="FF0000"/>
                </a:solidFill>
              </a:rPr>
              <a:t>quantity</a:t>
            </a:r>
            <a:r>
              <a:rPr lang="en-US" altLang="ko-KR" sz="900"/>
              <a:t>: '3'</a:t>
            </a:r>
          </a:p>
          <a:p>
            <a:r>
              <a:rPr lang="en-US" altLang="ko-KR" sz="900"/>
              <a:t>    },{</a:t>
            </a:r>
          </a:p>
          <a:p>
            <a:r>
              <a:rPr lang="en-US" altLang="ko-KR" sz="900"/>
              <a:t>      item_name: 'Parka stain removal',</a:t>
            </a:r>
          </a:p>
          <a:p>
            <a:r>
              <a:rPr lang="en-US" altLang="ko-KR" sz="900"/>
              <a:t>      item_id: 'psr1332',</a:t>
            </a:r>
          </a:p>
          <a:p>
            <a:r>
              <a:rPr lang="en-US" altLang="ko-KR" sz="900"/>
              <a:t>      price: '5.99',</a:t>
            </a:r>
          </a:p>
          <a:p>
            <a:r>
              <a:rPr lang="en-US" altLang="ko-KR" sz="900"/>
              <a:t>      item_brand: 'PARKA4LIFE',</a:t>
            </a:r>
          </a:p>
          <a:p>
            <a:r>
              <a:rPr lang="en-US" altLang="ko-KR" sz="900"/>
              <a:t>      item_category: 'Apparel',</a:t>
            </a:r>
          </a:p>
          <a:p>
            <a:r>
              <a:rPr lang="en-US" altLang="ko-KR" sz="900"/>
              <a:t>      item_category2: 'Utility',</a:t>
            </a:r>
          </a:p>
          <a:p>
            <a:r>
              <a:rPr lang="en-US" altLang="ko-KR" sz="900"/>
              <a:t>      item_category3: 'Care product',</a:t>
            </a:r>
          </a:p>
          <a:p>
            <a:r>
              <a:rPr lang="en-US" altLang="ko-KR" sz="900"/>
              <a:t>      quantity: '1'</a:t>
            </a:r>
          </a:p>
          <a:p>
            <a:r>
              <a:rPr lang="en-US" altLang="ko-KR" sz="900"/>
              <a:t>    }]</a:t>
            </a:r>
          </a:p>
          <a:p>
            <a:r>
              <a:rPr lang="en-US" altLang="ko-KR" sz="900"/>
              <a:t>  }</a:t>
            </a:r>
          </a:p>
          <a:p>
            <a:r>
              <a:rPr lang="en-US" altLang="ko-KR" sz="900"/>
              <a:t>});</a:t>
            </a:r>
            <a:endParaRPr lang="en-US" altLang="ko-KR" sz="1200"/>
          </a:p>
        </p:txBody>
      </p:sp>
      <p:sp>
        <p:nvSpPr>
          <p:cNvPr id="13" name="TextBox 12"/>
          <p:cNvSpPr txBox="1"/>
          <p:nvPr/>
        </p:nvSpPr>
        <p:spPr>
          <a:xfrm>
            <a:off x="9604376" y="1073439"/>
            <a:ext cx="2479273" cy="546303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smtClean="0"/>
              <a:t>5. </a:t>
            </a:r>
            <a:r>
              <a:rPr lang="ko-KR" altLang="en-US" sz="1200" smtClean="0"/>
              <a:t>주문완료 </a:t>
            </a:r>
            <a:r>
              <a:rPr lang="en-US" altLang="ko-KR" sz="1200" smtClean="0"/>
              <a:t>– purchase</a:t>
            </a:r>
          </a:p>
          <a:p>
            <a:r>
              <a:rPr lang="en-US" altLang="ko-KR" sz="1000"/>
              <a:t> </a:t>
            </a:r>
            <a:r>
              <a:rPr lang="en-US" altLang="ko-KR" sz="1000" smtClean="0"/>
              <a:t> - </a:t>
            </a:r>
            <a:r>
              <a:rPr lang="ko-KR" altLang="en-US" sz="1000" smtClean="0"/>
              <a:t>코드 위치 </a:t>
            </a:r>
            <a:r>
              <a:rPr lang="en-US" altLang="ko-KR" sz="1000" smtClean="0"/>
              <a:t>: </a:t>
            </a:r>
            <a:r>
              <a:rPr lang="ko-KR" altLang="en-US" sz="1000" smtClean="0"/>
              <a:t>주문완료 페이지</a:t>
            </a:r>
            <a:endParaRPr lang="en-US" altLang="ko-KR" sz="1000" smtClean="0"/>
          </a:p>
          <a:p>
            <a:endParaRPr lang="en-US" altLang="ko-KR" sz="1200" smtClean="0"/>
          </a:p>
          <a:p>
            <a:r>
              <a:rPr lang="en-US" altLang="ko-KR" sz="900"/>
              <a:t>window.dataLayer = window.dataLayer || [];</a:t>
            </a:r>
          </a:p>
          <a:p>
            <a:r>
              <a:rPr lang="en-US" altLang="ko-KR" sz="900"/>
              <a:t>window.dataLayer.push({</a:t>
            </a:r>
          </a:p>
          <a:p>
            <a:r>
              <a:rPr lang="en-US" altLang="ko-KR" sz="900"/>
              <a:t>  event: </a:t>
            </a:r>
            <a:r>
              <a:rPr lang="en-US" altLang="ko-KR" sz="900">
                <a:solidFill>
                  <a:srgbClr val="FF0000"/>
                </a:solidFill>
              </a:rPr>
              <a:t>'purchase</a:t>
            </a:r>
            <a:r>
              <a:rPr lang="en-US" altLang="ko-KR" sz="900"/>
              <a:t>',</a:t>
            </a:r>
          </a:p>
          <a:p>
            <a:r>
              <a:rPr lang="en-US" altLang="ko-KR" sz="900"/>
              <a:t>  ecommerce: {</a:t>
            </a:r>
          </a:p>
          <a:p>
            <a:r>
              <a:rPr lang="en-US" altLang="ko-KR" sz="900"/>
              <a:t>    </a:t>
            </a:r>
            <a:r>
              <a:rPr lang="en-US" altLang="ko-KR" sz="900">
                <a:solidFill>
                  <a:srgbClr val="FF0000"/>
                </a:solidFill>
              </a:rPr>
              <a:t>currency</a:t>
            </a:r>
            <a:r>
              <a:rPr lang="en-US" altLang="ko-KR" sz="900"/>
              <a:t>: 'EUR',</a:t>
            </a:r>
          </a:p>
          <a:p>
            <a:r>
              <a:rPr lang="en-US" altLang="ko-KR" sz="900"/>
              <a:t>    </a:t>
            </a:r>
            <a:r>
              <a:rPr lang="en-US" altLang="ko-KR" sz="900">
                <a:solidFill>
                  <a:srgbClr val="FF0000"/>
                </a:solidFill>
              </a:rPr>
              <a:t>value</a:t>
            </a:r>
            <a:r>
              <a:rPr lang="en-US" altLang="ko-KR" sz="900"/>
              <a:t>: 109.29,</a:t>
            </a:r>
          </a:p>
          <a:p>
            <a:r>
              <a:rPr lang="en-US" altLang="ko-KR" sz="900"/>
              <a:t>    tax: 7.18,</a:t>
            </a:r>
          </a:p>
          <a:p>
            <a:r>
              <a:rPr lang="en-US" altLang="ko-KR" sz="900"/>
              <a:t>    shipping: 10.00,</a:t>
            </a:r>
          </a:p>
          <a:p>
            <a:r>
              <a:rPr lang="en-US" altLang="ko-KR" sz="900"/>
              <a:t>    affiliation: 'My Parka Store',</a:t>
            </a:r>
          </a:p>
          <a:p>
            <a:r>
              <a:rPr lang="en-US" altLang="ko-KR" sz="900"/>
              <a:t>    </a:t>
            </a:r>
            <a:r>
              <a:rPr lang="en-US" altLang="ko-KR" sz="900">
                <a:solidFill>
                  <a:srgbClr val="FF0000"/>
                </a:solidFill>
              </a:rPr>
              <a:t>transaction_id</a:t>
            </a:r>
            <a:r>
              <a:rPr lang="en-US" altLang="ko-KR" sz="900"/>
              <a:t>: 'p115-20202000',</a:t>
            </a:r>
          </a:p>
          <a:p>
            <a:r>
              <a:rPr lang="en-US" altLang="ko-KR" sz="900"/>
              <a:t>    coupon: 'free_back_rub',</a:t>
            </a:r>
          </a:p>
          <a:p>
            <a:r>
              <a:rPr lang="en-US" altLang="ko-KR" sz="900"/>
              <a:t>    items: [{</a:t>
            </a:r>
          </a:p>
          <a:p>
            <a:r>
              <a:rPr lang="en-US" altLang="ko-KR" sz="900"/>
              <a:t>      </a:t>
            </a:r>
            <a:r>
              <a:rPr lang="en-US" altLang="ko-KR" sz="900">
                <a:solidFill>
                  <a:srgbClr val="FF0000"/>
                </a:solidFill>
              </a:rPr>
              <a:t>item_name</a:t>
            </a:r>
            <a:r>
              <a:rPr lang="en-US" altLang="ko-KR" sz="900"/>
              <a:t>: 'Finnish magical parka',</a:t>
            </a:r>
          </a:p>
          <a:p>
            <a:r>
              <a:rPr lang="en-US" altLang="ko-KR" sz="900"/>
              <a:t>      </a:t>
            </a:r>
            <a:r>
              <a:rPr lang="en-US" altLang="ko-KR" sz="900">
                <a:solidFill>
                  <a:srgbClr val="FF0000"/>
                </a:solidFill>
              </a:rPr>
              <a:t>item_id</a:t>
            </a:r>
            <a:r>
              <a:rPr lang="en-US" altLang="ko-KR" sz="900"/>
              <a:t>: 'mp1122',</a:t>
            </a:r>
          </a:p>
          <a:p>
            <a:r>
              <a:rPr lang="en-US" altLang="ko-KR" sz="900"/>
              <a:t>      </a:t>
            </a:r>
            <a:r>
              <a:rPr lang="en-US" altLang="ko-KR" sz="900">
                <a:solidFill>
                  <a:srgbClr val="FF0000"/>
                </a:solidFill>
              </a:rPr>
              <a:t>price</a:t>
            </a:r>
            <a:r>
              <a:rPr lang="en-US" altLang="ko-KR" sz="900"/>
              <a:t>: '31.10',</a:t>
            </a:r>
          </a:p>
          <a:p>
            <a:r>
              <a:rPr lang="en-US" altLang="ko-KR" sz="900"/>
              <a:t>      item_brand: 'PARKA4LIFE',</a:t>
            </a:r>
          </a:p>
          <a:p>
            <a:r>
              <a:rPr lang="en-US" altLang="ko-KR" sz="900"/>
              <a:t>      item_category: 'Apparel',</a:t>
            </a:r>
          </a:p>
          <a:p>
            <a:r>
              <a:rPr lang="en-US" altLang="ko-KR" sz="900"/>
              <a:t>      item_category2: 'Coats',</a:t>
            </a:r>
          </a:p>
          <a:p>
            <a:r>
              <a:rPr lang="en-US" altLang="ko-KR" sz="900"/>
              <a:t>      item_category3: 'Parkas',</a:t>
            </a:r>
          </a:p>
          <a:p>
            <a:r>
              <a:rPr lang="en-US" altLang="ko-KR" sz="900"/>
              <a:t>      item_category4: 'Unisex',</a:t>
            </a:r>
          </a:p>
          <a:p>
            <a:r>
              <a:rPr lang="en-US" altLang="ko-KR" sz="900"/>
              <a:t>      item_variant: 'Navy blue',</a:t>
            </a:r>
          </a:p>
          <a:p>
            <a:r>
              <a:rPr lang="en-US" altLang="ko-KR" sz="900"/>
              <a:t>      </a:t>
            </a:r>
            <a:r>
              <a:rPr lang="en-US" altLang="ko-KR" sz="900">
                <a:solidFill>
                  <a:srgbClr val="FF0000"/>
                </a:solidFill>
              </a:rPr>
              <a:t>quantity</a:t>
            </a:r>
            <a:r>
              <a:rPr lang="en-US" altLang="ko-KR" sz="900"/>
              <a:t>: '3'</a:t>
            </a:r>
          </a:p>
          <a:p>
            <a:r>
              <a:rPr lang="en-US" altLang="ko-KR" sz="900"/>
              <a:t>    },{</a:t>
            </a:r>
          </a:p>
          <a:p>
            <a:r>
              <a:rPr lang="en-US" altLang="ko-KR" sz="900"/>
              <a:t>      item_name: 'Parka stain removal',</a:t>
            </a:r>
          </a:p>
          <a:p>
            <a:r>
              <a:rPr lang="en-US" altLang="ko-KR" sz="900"/>
              <a:t>      item_id: 'psr1332',</a:t>
            </a:r>
          </a:p>
          <a:p>
            <a:r>
              <a:rPr lang="en-US" altLang="ko-KR" sz="900"/>
              <a:t>      price: '5.99',</a:t>
            </a:r>
          </a:p>
          <a:p>
            <a:r>
              <a:rPr lang="en-US" altLang="ko-KR" sz="900"/>
              <a:t>      item_brand: 'PARKA4LIFE',</a:t>
            </a:r>
          </a:p>
          <a:p>
            <a:r>
              <a:rPr lang="en-US" altLang="ko-KR" sz="900"/>
              <a:t>      item_category: 'Apparel',</a:t>
            </a:r>
          </a:p>
          <a:p>
            <a:r>
              <a:rPr lang="en-US" altLang="ko-KR" sz="900"/>
              <a:t>      item_category2: 'Utility',</a:t>
            </a:r>
          </a:p>
          <a:p>
            <a:r>
              <a:rPr lang="en-US" altLang="ko-KR" sz="900"/>
              <a:t>      item_category3: 'Care product',</a:t>
            </a:r>
          </a:p>
          <a:p>
            <a:r>
              <a:rPr lang="en-US" altLang="ko-KR" sz="900"/>
              <a:t>      quantity: '1',</a:t>
            </a:r>
          </a:p>
          <a:p>
            <a:r>
              <a:rPr lang="en-US" altLang="ko-KR" sz="900"/>
              <a:t>      item_coupon: 'cheap_stain_removal'</a:t>
            </a:r>
          </a:p>
          <a:p>
            <a:r>
              <a:rPr lang="en-US" altLang="ko-KR" sz="900"/>
              <a:t>    }]</a:t>
            </a:r>
          </a:p>
          <a:p>
            <a:r>
              <a:rPr lang="en-US" altLang="ko-KR" sz="900"/>
              <a:t>  }</a:t>
            </a:r>
          </a:p>
          <a:p>
            <a:r>
              <a:rPr lang="en-US" altLang="ko-KR" sz="900"/>
              <a:t>});</a:t>
            </a:r>
            <a:endParaRPr lang="en-US" altLang="ko-KR" sz="1200"/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4666217"/>
              </p:ext>
            </p:extLst>
          </p:nvPr>
        </p:nvGraphicFramePr>
        <p:xfrm>
          <a:off x="2239818" y="5003544"/>
          <a:ext cx="4951783" cy="168644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95422">
                  <a:extLst>
                    <a:ext uri="{9D8B030D-6E8A-4147-A177-3AD203B41FA5}">
                      <a16:colId xmlns:a16="http://schemas.microsoft.com/office/drawing/2014/main" val="892341433"/>
                    </a:ext>
                  </a:extLst>
                </a:gridCol>
                <a:gridCol w="3956361">
                  <a:extLst>
                    <a:ext uri="{9D8B030D-6E8A-4147-A177-3AD203B41FA5}">
                      <a16:colId xmlns:a16="http://schemas.microsoft.com/office/drawing/2014/main" val="2640641935"/>
                    </a:ext>
                  </a:extLst>
                </a:gridCol>
              </a:tblGrid>
              <a:tr h="2409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smtClean="0">
                          <a:solidFill>
                            <a:srgbClr val="FF0000"/>
                          </a:solidFill>
                        </a:rPr>
                        <a:t>item_name</a:t>
                      </a:r>
                      <a:endParaRPr lang="ko-KR" altLang="en-US" sz="8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smtClean="0"/>
                        <a:t>상품 이름</a:t>
                      </a:r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978094"/>
                  </a:ext>
                </a:extLst>
              </a:tr>
              <a:tr h="2409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smtClean="0">
                          <a:solidFill>
                            <a:srgbClr val="FF0000"/>
                          </a:solidFill>
                        </a:rPr>
                        <a:t>item_id</a:t>
                      </a:r>
                      <a:endParaRPr lang="ko-KR" altLang="en-US" sz="8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smtClean="0"/>
                        <a:t>상품 고유 아이디 값</a:t>
                      </a:r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8334825"/>
                  </a:ext>
                </a:extLst>
              </a:tr>
              <a:tr h="2409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smtClean="0">
                          <a:solidFill>
                            <a:srgbClr val="FF0000"/>
                          </a:solidFill>
                        </a:rPr>
                        <a:t>price</a:t>
                      </a:r>
                      <a:endParaRPr lang="ko-KR" altLang="en-US" sz="8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smtClean="0"/>
                        <a:t>상품 가격</a:t>
                      </a:r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4097370"/>
                  </a:ext>
                </a:extLst>
              </a:tr>
              <a:tr h="2409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smtClean="0">
                          <a:solidFill>
                            <a:srgbClr val="FF0000"/>
                          </a:solidFill>
                        </a:rPr>
                        <a:t>currency</a:t>
                      </a:r>
                      <a:endParaRPr lang="ko-KR" altLang="en-US" sz="8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smtClean="0"/>
                        <a:t>상품 가격 통화</a:t>
                      </a:r>
                      <a:r>
                        <a:rPr lang="ko-KR" altLang="en-US" sz="800" baseline="0" smtClean="0"/>
                        <a:t> </a:t>
                      </a:r>
                      <a:r>
                        <a:rPr lang="en-US" altLang="ko-KR" sz="800" baseline="0" smtClean="0"/>
                        <a:t>( ex : KRW )</a:t>
                      </a:r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9902217"/>
                  </a:ext>
                </a:extLst>
              </a:tr>
              <a:tr h="24092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smtClean="0">
                          <a:solidFill>
                            <a:srgbClr val="FF0000"/>
                          </a:solidFill>
                        </a:rPr>
                        <a:t>quantity</a:t>
                      </a:r>
                      <a:endParaRPr lang="ko-KR" altLang="en-US" sz="80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smtClean="0"/>
                        <a:t>상품 개수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091818"/>
                  </a:ext>
                </a:extLst>
              </a:tr>
              <a:tr h="2409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smtClean="0">
                          <a:solidFill>
                            <a:srgbClr val="FF0000"/>
                          </a:solidFill>
                        </a:rPr>
                        <a:t>transaction_id</a:t>
                      </a:r>
                      <a:endParaRPr lang="ko-KR" altLang="en-US" sz="8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smtClean="0"/>
                        <a:t>주문완료</a:t>
                      </a:r>
                      <a:r>
                        <a:rPr lang="ko-KR" altLang="en-US" sz="800" baseline="0" smtClean="0"/>
                        <a:t> 시 주문</a:t>
                      </a:r>
                      <a:r>
                        <a:rPr lang="en-US" altLang="ko-KR" sz="800" baseline="0" smtClean="0"/>
                        <a:t>ID</a:t>
                      </a:r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976687"/>
                  </a:ext>
                </a:extLst>
              </a:tr>
              <a:tr h="24092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smtClean="0">
                          <a:solidFill>
                            <a:srgbClr val="FF0000"/>
                          </a:solidFill>
                        </a:rPr>
                        <a:t>value</a:t>
                      </a:r>
                      <a:endParaRPr lang="ko-KR" altLang="en-US" sz="80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aseline="0" smtClean="0"/>
                        <a:t>주문완료 시 전체 상품의 금액</a:t>
                      </a:r>
                      <a:endParaRPr lang="ko-KR" altLang="en-US" sz="80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0575362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239818" y="4673800"/>
            <a:ext cx="188329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smtClean="0"/>
              <a:t>주요 매개변수 설명</a:t>
            </a:r>
            <a:endParaRPr lang="ko-KR" altLang="en-US" sz="1500"/>
          </a:p>
        </p:txBody>
      </p:sp>
    </p:spTree>
    <p:extLst>
      <p:ext uri="{BB962C8B-B14F-4D97-AF65-F5344CB8AC3E}">
        <p14:creationId xmlns:p14="http://schemas.microsoft.com/office/powerpoint/2010/main" val="2863656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실시간 예약, 할인 쿠폰 제공 등이 가능한 여행/숙박 홈페이지 만들기 | 카페24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5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1"/>
            <a:ext cx="1220977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2807696" y="1406027"/>
            <a:ext cx="6576609" cy="63094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3500" spc="-300" smtClean="0">
                <a:solidFill>
                  <a:schemeClr val="bg1"/>
                </a:solidFill>
              </a:rPr>
              <a:t>카페</a:t>
            </a:r>
            <a:r>
              <a:rPr lang="en-US" altLang="ko-KR" sz="3500" spc="-300" smtClean="0">
                <a:solidFill>
                  <a:schemeClr val="bg1"/>
                </a:solidFill>
              </a:rPr>
              <a:t>24 – </a:t>
            </a:r>
            <a:r>
              <a:rPr lang="ko-KR" altLang="en-US" sz="3500" spc="-300" smtClean="0">
                <a:solidFill>
                  <a:schemeClr val="bg1"/>
                </a:solidFill>
              </a:rPr>
              <a:t>전자상거래 </a:t>
            </a:r>
            <a:r>
              <a:rPr lang="en-US" altLang="ko-KR" sz="3500" spc="-300" smtClean="0">
                <a:solidFill>
                  <a:schemeClr val="bg1"/>
                </a:solidFill>
              </a:rPr>
              <a:t>dataLayer</a:t>
            </a:r>
            <a:r>
              <a:rPr lang="ko-KR" altLang="en-US" sz="3500" spc="-300" smtClean="0">
                <a:solidFill>
                  <a:schemeClr val="bg1"/>
                </a:solidFill>
              </a:rPr>
              <a:t> 설치</a:t>
            </a:r>
            <a:endParaRPr lang="ko-KR" altLang="en-US" sz="3500" spc="-300" dirty="0">
              <a:solidFill>
                <a:schemeClr val="bg1"/>
              </a:solidFill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531" y="6588146"/>
            <a:ext cx="800019" cy="203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815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737114"/>
            <a:ext cx="12192000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" name="object 20"/>
          <p:cNvSpPr txBox="1">
            <a:spLocks noGrp="1"/>
          </p:cNvSpPr>
          <p:nvPr>
            <p:ph type="title"/>
          </p:nvPr>
        </p:nvSpPr>
        <p:spPr>
          <a:xfrm>
            <a:off x="407139" y="145554"/>
            <a:ext cx="10741151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ko-KR" altLang="en-US" sz="2800" spc="-160">
                <a:solidFill>
                  <a:srgbClr val="000000"/>
                </a:solidFill>
              </a:rPr>
              <a:t>카페</a:t>
            </a:r>
            <a:r>
              <a:rPr lang="en-US" altLang="ko-KR" sz="2800" spc="-160">
                <a:solidFill>
                  <a:srgbClr val="000000"/>
                </a:solidFill>
              </a:rPr>
              <a:t>24 </a:t>
            </a:r>
            <a:r>
              <a:rPr lang="ko-KR" altLang="en-US" sz="2800" spc="-160">
                <a:solidFill>
                  <a:srgbClr val="000000"/>
                </a:solidFill>
              </a:rPr>
              <a:t>전자상거래 </a:t>
            </a:r>
            <a:r>
              <a:rPr lang="en-US" altLang="ko-KR" sz="2800" spc="-160">
                <a:solidFill>
                  <a:srgbClr val="000000"/>
                </a:solidFill>
              </a:rPr>
              <a:t>dataLayer </a:t>
            </a:r>
            <a:r>
              <a:rPr lang="ko-KR" altLang="en-US" sz="2800" spc="-160">
                <a:solidFill>
                  <a:srgbClr val="000000"/>
                </a:solidFill>
              </a:rPr>
              <a:t>설치 </a:t>
            </a:r>
            <a:r>
              <a:rPr lang="en-US" altLang="ko-KR" sz="2800" spc="-160">
                <a:solidFill>
                  <a:srgbClr val="000000"/>
                </a:solidFill>
              </a:rPr>
              <a:t>- </a:t>
            </a:r>
            <a:r>
              <a:rPr lang="ko-KR" altLang="en-US" sz="2800" spc="-160" smtClean="0">
                <a:solidFill>
                  <a:srgbClr val="000000"/>
                </a:solidFill>
              </a:rPr>
              <a:t>상품상세조회</a:t>
            </a:r>
            <a:r>
              <a:rPr lang="en-US" altLang="ko-KR" sz="2800" spc="-160" smtClean="0">
                <a:solidFill>
                  <a:srgbClr val="000000"/>
                </a:solidFill>
              </a:rPr>
              <a:t>(view_item)</a:t>
            </a:r>
            <a:r>
              <a:rPr lang="ko-KR" altLang="en-US" sz="2800" spc="-160" smtClean="0">
                <a:solidFill>
                  <a:srgbClr val="000000"/>
                </a:solidFill>
              </a:rPr>
              <a:t> 이벤트</a:t>
            </a:r>
            <a:endParaRPr sz="2800"/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531" y="6588146"/>
            <a:ext cx="800019" cy="20369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92" y="885603"/>
            <a:ext cx="1971675" cy="4476750"/>
          </a:xfrm>
          <a:prstGeom prst="rect">
            <a:avLst/>
          </a:prstGeom>
        </p:spPr>
      </p:pic>
      <p:sp>
        <p:nvSpPr>
          <p:cNvPr id="10" name="모서리가 둥근 직사각형 9"/>
          <p:cNvSpPr/>
          <p:nvPr/>
        </p:nvSpPr>
        <p:spPr>
          <a:xfrm>
            <a:off x="368620" y="2069512"/>
            <a:ext cx="1435242" cy="248557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492880" y="4654770"/>
            <a:ext cx="1343543" cy="248557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9501114" y="1292369"/>
            <a:ext cx="269088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mtClean="0"/>
              <a:t>1. </a:t>
            </a:r>
            <a:r>
              <a:rPr lang="ko-KR" altLang="en-US" sz="1000" smtClean="0"/>
              <a:t>상품 폴더 안에 상품상세</a:t>
            </a:r>
            <a:r>
              <a:rPr lang="en-US" altLang="ko-KR" sz="1000" smtClean="0"/>
              <a:t>(detail.html)</a:t>
            </a:r>
            <a:r>
              <a:rPr lang="ko-KR" altLang="en-US" sz="1000" smtClean="0"/>
              <a:t> </a:t>
            </a:r>
            <a:endParaRPr lang="en-US" altLang="ko-KR" sz="1000" smtClean="0"/>
          </a:p>
          <a:p>
            <a:r>
              <a:rPr lang="ko-KR" altLang="en-US" sz="1000" smtClean="0"/>
              <a:t>   페이지로 이동합니다</a:t>
            </a:r>
            <a:endParaRPr lang="en-US" altLang="ko-KR" sz="1000" smtClean="0"/>
          </a:p>
          <a:p>
            <a:endParaRPr lang="en-US" altLang="ko-KR" sz="1000" smtClean="0"/>
          </a:p>
          <a:p>
            <a:endParaRPr lang="en-US" altLang="ko-KR" sz="1000"/>
          </a:p>
          <a:p>
            <a:r>
              <a:rPr lang="en-US" altLang="ko-KR" sz="1000" smtClean="0"/>
              <a:t>2. </a:t>
            </a:r>
            <a:r>
              <a:rPr lang="ko-KR" altLang="en-US" sz="1000" smtClean="0"/>
              <a:t>가장 하단에 해당 코드 복사하여 삽입</a:t>
            </a:r>
            <a:endParaRPr lang="en-US" altLang="ko-KR" sz="1000" smtClean="0"/>
          </a:p>
          <a:p>
            <a:endParaRPr lang="en-US" altLang="ko-KR" sz="1000" smtClean="0"/>
          </a:p>
          <a:p>
            <a:endParaRPr lang="en-US" altLang="ko-KR" sz="1000" smtClean="0"/>
          </a:p>
          <a:p>
            <a:r>
              <a:rPr lang="en-US" altLang="ko-KR" sz="1000" smtClean="0"/>
              <a:t>3. </a:t>
            </a:r>
            <a:r>
              <a:rPr lang="ko-KR" altLang="en-US" sz="1000" smtClean="0"/>
              <a:t>저장</a:t>
            </a:r>
            <a:endParaRPr lang="en-US" altLang="ko-KR" sz="1000" smtClean="0"/>
          </a:p>
          <a:p>
            <a:endParaRPr lang="en-US" altLang="ko-KR" sz="1000"/>
          </a:p>
          <a:p>
            <a:r>
              <a:rPr lang="en-US" altLang="ko-KR" sz="1000" smtClean="0"/>
              <a:t>4</a:t>
            </a:r>
            <a:r>
              <a:rPr lang="en-US" altLang="ko-KR" sz="1000" smtClean="0"/>
              <a:t>. console</a:t>
            </a:r>
            <a:r>
              <a:rPr lang="ko-KR" altLang="en-US" sz="1000"/>
              <a:t>창에서 </a:t>
            </a:r>
            <a:r>
              <a:rPr lang="ko-KR" altLang="en-US" sz="1000"/>
              <a:t>상품정보 </a:t>
            </a:r>
            <a:r>
              <a:rPr lang="ko-KR" altLang="en-US" sz="1000" smtClean="0"/>
              <a:t>확인</a:t>
            </a:r>
            <a:endParaRPr lang="en-US" altLang="ko-KR" sz="1000"/>
          </a:p>
        </p:txBody>
      </p:sp>
      <p:sp>
        <p:nvSpPr>
          <p:cNvPr id="16" name="타원 15"/>
          <p:cNvSpPr/>
          <p:nvPr/>
        </p:nvSpPr>
        <p:spPr>
          <a:xfrm>
            <a:off x="223924" y="4642835"/>
            <a:ext cx="268956" cy="27242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smtClean="0">
                <a:solidFill>
                  <a:schemeClr val="bg1"/>
                </a:solidFill>
              </a:rPr>
              <a:t>1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9476509" y="737114"/>
            <a:ext cx="0" cy="61208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모서리가 둥근 직사각형 39"/>
          <p:cNvSpPr/>
          <p:nvPr/>
        </p:nvSpPr>
        <p:spPr>
          <a:xfrm>
            <a:off x="2210805" y="1002531"/>
            <a:ext cx="6401179" cy="3900796"/>
          </a:xfrm>
          <a:prstGeom prst="roundRect">
            <a:avLst>
              <a:gd name="adj" fmla="val 8515"/>
            </a:avLst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390173" y="1164960"/>
            <a:ext cx="608049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/>
              <a:t>&lt;script&gt;</a:t>
            </a:r>
          </a:p>
          <a:p>
            <a:r>
              <a:rPr lang="en-US" altLang="ko-KR" sz="1000"/>
              <a:t>    window.onload = function(){</a:t>
            </a:r>
          </a:p>
          <a:p>
            <a:r>
              <a:rPr lang="en-US" altLang="ko-KR" sz="1000"/>
              <a:t>        var item = {</a:t>
            </a:r>
          </a:p>
          <a:p>
            <a:r>
              <a:rPr lang="en-US" altLang="ko-KR" sz="1000"/>
              <a:t>            'item_name': '',</a:t>
            </a:r>
          </a:p>
          <a:p>
            <a:r>
              <a:rPr lang="en-US" altLang="ko-KR" sz="1000"/>
              <a:t>            'price': '',</a:t>
            </a:r>
          </a:p>
          <a:p>
            <a:r>
              <a:rPr lang="en-US" altLang="ko-KR" sz="1000"/>
              <a:t>            'item_id': '',</a:t>
            </a:r>
          </a:p>
          <a:p>
            <a:r>
              <a:rPr lang="en-US" altLang="ko-KR" sz="1000"/>
              <a:t>        };</a:t>
            </a:r>
          </a:p>
          <a:p>
            <a:r>
              <a:rPr lang="en-US" altLang="ko-KR" sz="1000"/>
              <a:t>        item.item_name = document.querySelector("meta[property='og:title']").content.trim();</a:t>
            </a:r>
          </a:p>
          <a:p>
            <a:r>
              <a:rPr lang="en-US" altLang="ko-KR" sz="1000"/>
              <a:t>        item.price = typeof product_sale_price !== 'undefined'? product_sale_price : product_price;</a:t>
            </a:r>
          </a:p>
          <a:p>
            <a:r>
              <a:rPr lang="en-US" altLang="ko-KR" sz="1000"/>
              <a:t>        item.item_id = iProductNo;</a:t>
            </a:r>
          </a:p>
          <a:p>
            <a:r>
              <a:rPr lang="en-US" altLang="ko-KR" sz="1000"/>
              <a:t>        </a:t>
            </a:r>
          </a:p>
          <a:p>
            <a:r>
              <a:rPr lang="en-US" altLang="ko-KR" sz="1000"/>
              <a:t>        console.log(item);</a:t>
            </a:r>
          </a:p>
          <a:p>
            <a:endParaRPr lang="en-US" altLang="ko-KR" sz="1000"/>
          </a:p>
          <a:p>
            <a:r>
              <a:rPr lang="en-US" altLang="ko-KR" sz="1000"/>
              <a:t>        dataLayer.push({ ecommerce: null })</a:t>
            </a:r>
          </a:p>
          <a:p>
            <a:r>
              <a:rPr lang="en-US" altLang="ko-KR" sz="1000"/>
              <a:t>        dataLayer.push({</a:t>
            </a:r>
          </a:p>
          <a:p>
            <a:r>
              <a:rPr lang="en-US" altLang="ko-KR" sz="1000"/>
              <a:t>            "event" : "test_view_item",</a:t>
            </a:r>
          </a:p>
          <a:p>
            <a:r>
              <a:rPr lang="en-US" altLang="ko-KR" sz="1000"/>
              <a:t>            "ecommerce" : {</a:t>
            </a:r>
          </a:p>
          <a:p>
            <a:r>
              <a:rPr lang="en-US" altLang="ko-KR" sz="1000"/>
              <a:t>                "items" : item</a:t>
            </a:r>
          </a:p>
          <a:p>
            <a:r>
              <a:rPr lang="en-US" altLang="ko-KR" sz="1000"/>
              <a:t>            }</a:t>
            </a:r>
          </a:p>
          <a:p>
            <a:r>
              <a:rPr lang="en-US" altLang="ko-KR" sz="1000"/>
              <a:t>        });        </a:t>
            </a:r>
          </a:p>
          <a:p>
            <a:r>
              <a:rPr lang="en-US" altLang="ko-KR" sz="1000"/>
              <a:t>    };</a:t>
            </a:r>
          </a:p>
          <a:p>
            <a:r>
              <a:rPr lang="en-US" altLang="ko-KR" sz="1000"/>
              <a:t>&lt;/script&gt;</a:t>
            </a:r>
            <a:endParaRPr lang="ko-KR" altLang="en-US" sz="1000"/>
          </a:p>
        </p:txBody>
      </p:sp>
      <p:sp>
        <p:nvSpPr>
          <p:cNvPr id="41" name="타원 40"/>
          <p:cNvSpPr/>
          <p:nvPr/>
        </p:nvSpPr>
        <p:spPr>
          <a:xfrm>
            <a:off x="2110157" y="894973"/>
            <a:ext cx="268956" cy="27242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smtClean="0">
                <a:solidFill>
                  <a:schemeClr val="bg1"/>
                </a:solidFill>
              </a:rPr>
              <a:t>2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9063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737114"/>
            <a:ext cx="12192000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" name="object 20"/>
          <p:cNvSpPr txBox="1">
            <a:spLocks noGrp="1"/>
          </p:cNvSpPr>
          <p:nvPr>
            <p:ph type="title"/>
          </p:nvPr>
        </p:nvSpPr>
        <p:spPr>
          <a:xfrm>
            <a:off x="407139" y="145554"/>
            <a:ext cx="10731915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ko-KR" altLang="en-US" sz="2800" spc="-160">
                <a:solidFill>
                  <a:srgbClr val="000000"/>
                </a:solidFill>
              </a:rPr>
              <a:t>카페</a:t>
            </a:r>
            <a:r>
              <a:rPr lang="en-US" altLang="ko-KR" sz="2800" spc="-160">
                <a:solidFill>
                  <a:srgbClr val="000000"/>
                </a:solidFill>
              </a:rPr>
              <a:t>24 </a:t>
            </a:r>
            <a:r>
              <a:rPr lang="ko-KR" altLang="en-US" sz="2800" spc="-160">
                <a:solidFill>
                  <a:srgbClr val="000000"/>
                </a:solidFill>
              </a:rPr>
              <a:t>전자상거래 </a:t>
            </a:r>
            <a:r>
              <a:rPr lang="en-US" altLang="ko-KR" sz="2800" spc="-160">
                <a:solidFill>
                  <a:srgbClr val="000000"/>
                </a:solidFill>
              </a:rPr>
              <a:t>dataLayer </a:t>
            </a:r>
            <a:r>
              <a:rPr lang="ko-KR" altLang="en-US" sz="2800" spc="-160">
                <a:solidFill>
                  <a:srgbClr val="000000"/>
                </a:solidFill>
              </a:rPr>
              <a:t>설치 </a:t>
            </a:r>
            <a:r>
              <a:rPr lang="en-US" altLang="ko-KR" sz="2800" spc="-160" smtClean="0">
                <a:solidFill>
                  <a:srgbClr val="000000"/>
                </a:solidFill>
              </a:rPr>
              <a:t>- </a:t>
            </a:r>
            <a:r>
              <a:rPr lang="ko-KR" altLang="en-US" sz="2800" spc="-160" smtClean="0">
                <a:solidFill>
                  <a:srgbClr val="000000"/>
                </a:solidFill>
              </a:rPr>
              <a:t>장바구니추가</a:t>
            </a:r>
            <a:r>
              <a:rPr lang="en-US" altLang="ko-KR" sz="2800" spc="-160" smtClean="0">
                <a:solidFill>
                  <a:srgbClr val="000000"/>
                </a:solidFill>
              </a:rPr>
              <a:t>(add_to_cart)</a:t>
            </a:r>
            <a:r>
              <a:rPr lang="ko-KR" altLang="en-US" sz="2800" spc="-160" smtClean="0">
                <a:solidFill>
                  <a:srgbClr val="000000"/>
                </a:solidFill>
              </a:rPr>
              <a:t> 이벤트</a:t>
            </a:r>
            <a:endParaRPr sz="2800"/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531" y="6588146"/>
            <a:ext cx="800019" cy="20369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2347" y="1292368"/>
            <a:ext cx="7343868" cy="343678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9501114" y="1292369"/>
            <a:ext cx="2690886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mtClean="0"/>
              <a:t>1. </a:t>
            </a:r>
            <a:r>
              <a:rPr lang="ko-KR" altLang="en-US" sz="1000" smtClean="0"/>
              <a:t>상품 폴더 안에 상품상세</a:t>
            </a:r>
            <a:r>
              <a:rPr lang="en-US" altLang="ko-KR" sz="1000" smtClean="0"/>
              <a:t>(detail.html)</a:t>
            </a:r>
            <a:r>
              <a:rPr lang="ko-KR" altLang="en-US" sz="1000" smtClean="0"/>
              <a:t> </a:t>
            </a:r>
            <a:endParaRPr lang="en-US" altLang="ko-KR" sz="1000" smtClean="0"/>
          </a:p>
          <a:p>
            <a:r>
              <a:rPr lang="ko-KR" altLang="en-US" sz="1000" smtClean="0"/>
              <a:t>   페이지로 이동합니다</a:t>
            </a:r>
            <a:endParaRPr lang="en-US" altLang="ko-KR" sz="1000" smtClean="0"/>
          </a:p>
          <a:p>
            <a:endParaRPr lang="en-US" altLang="ko-KR" sz="1000" smtClean="0"/>
          </a:p>
          <a:p>
            <a:endParaRPr lang="en-US" altLang="ko-KR" sz="1000"/>
          </a:p>
          <a:p>
            <a:r>
              <a:rPr lang="en-US" altLang="ko-KR" sz="1000" smtClean="0"/>
              <a:t>2. </a:t>
            </a:r>
            <a:r>
              <a:rPr lang="ko-KR" altLang="en-US" sz="1000" smtClean="0"/>
              <a:t>장바구니 추가 버튼에 대한 변수를 </a:t>
            </a:r>
            <a:endParaRPr lang="en-US" altLang="ko-KR" sz="1000" smtClean="0"/>
          </a:p>
          <a:p>
            <a:r>
              <a:rPr lang="en-US" altLang="ko-KR" sz="1000"/>
              <a:t> </a:t>
            </a:r>
            <a:r>
              <a:rPr lang="en-US" altLang="ko-KR" sz="1000" smtClean="0"/>
              <a:t>  </a:t>
            </a:r>
            <a:r>
              <a:rPr lang="ko-KR" altLang="en-US" sz="1000" smtClean="0"/>
              <a:t>생성합니다</a:t>
            </a:r>
            <a:r>
              <a:rPr lang="en-US" altLang="ko-KR" sz="1000" smtClean="0"/>
              <a:t>.</a:t>
            </a:r>
          </a:p>
          <a:p>
            <a:endParaRPr lang="en-US" altLang="ko-KR" sz="1000" smtClean="0"/>
          </a:p>
          <a:p>
            <a:endParaRPr lang="en-US" altLang="ko-KR" sz="1000" smtClean="0"/>
          </a:p>
          <a:p>
            <a:r>
              <a:rPr lang="en-US" altLang="ko-KR" sz="1000" smtClean="0"/>
              <a:t>3. </a:t>
            </a:r>
            <a:r>
              <a:rPr lang="ko-KR" altLang="en-US" sz="1000" smtClean="0"/>
              <a:t>장바구니 이벤트의 경우 치환변수 사용이</a:t>
            </a:r>
            <a:endParaRPr lang="en-US" altLang="ko-KR" sz="1000" smtClean="0"/>
          </a:p>
          <a:p>
            <a:r>
              <a:rPr lang="en-US" altLang="ko-KR" sz="1000"/>
              <a:t> </a:t>
            </a:r>
            <a:r>
              <a:rPr lang="ko-KR" altLang="en-US" sz="1000" smtClean="0"/>
              <a:t> 어렵기 때문에 </a:t>
            </a:r>
            <a:r>
              <a:rPr lang="en-US" altLang="ko-KR" sz="1000" smtClean="0"/>
              <a:t>document.querySelector</a:t>
            </a:r>
            <a:r>
              <a:rPr lang="ko-KR" altLang="en-US" sz="1000" smtClean="0"/>
              <a:t>를</a:t>
            </a:r>
            <a:endParaRPr lang="en-US" altLang="ko-KR" sz="1000" smtClean="0"/>
          </a:p>
          <a:p>
            <a:r>
              <a:rPr lang="en-US" altLang="ko-KR" sz="1000"/>
              <a:t> </a:t>
            </a:r>
            <a:r>
              <a:rPr lang="ko-KR" altLang="en-US" sz="1000" smtClean="0"/>
              <a:t> 이용하여 선택되어있는 옵션 정보를 </a:t>
            </a:r>
            <a:endParaRPr lang="en-US" altLang="ko-KR" sz="1000" smtClean="0"/>
          </a:p>
          <a:p>
            <a:r>
              <a:rPr lang="en-US" altLang="ko-KR" sz="1000"/>
              <a:t> </a:t>
            </a:r>
            <a:r>
              <a:rPr lang="en-US" altLang="ko-KR" sz="1000" smtClean="0"/>
              <a:t> </a:t>
            </a:r>
            <a:r>
              <a:rPr lang="ko-KR" altLang="en-US" sz="1000" smtClean="0"/>
              <a:t>가져옵니다</a:t>
            </a:r>
            <a:r>
              <a:rPr lang="en-US" altLang="ko-KR" sz="1000" smtClean="0"/>
              <a:t>.</a:t>
            </a:r>
          </a:p>
          <a:p>
            <a:endParaRPr lang="en-US" altLang="ko-KR" sz="1000" smtClean="0"/>
          </a:p>
          <a:p>
            <a:endParaRPr lang="en-US" altLang="ko-KR" sz="1000" smtClean="0"/>
          </a:p>
          <a:p>
            <a:r>
              <a:rPr lang="en-US" altLang="ko-KR" sz="1000" smtClean="0"/>
              <a:t>4. </a:t>
            </a:r>
            <a:r>
              <a:rPr lang="ko-KR" altLang="en-US" sz="1000" smtClean="0"/>
              <a:t>상품을 담을 배열을 생성하고 선택 </a:t>
            </a:r>
            <a:endParaRPr lang="en-US" altLang="ko-KR" sz="1000" smtClean="0"/>
          </a:p>
          <a:p>
            <a:r>
              <a:rPr lang="en-US" altLang="ko-KR" sz="1000"/>
              <a:t> </a:t>
            </a:r>
            <a:r>
              <a:rPr lang="en-US" altLang="ko-KR" sz="1000" smtClean="0"/>
              <a:t> </a:t>
            </a:r>
            <a:r>
              <a:rPr lang="ko-KR" altLang="en-US" sz="1000" smtClean="0"/>
              <a:t>되어있는 옵션의 개수만큼 반복하여 </a:t>
            </a:r>
            <a:endParaRPr lang="en-US" altLang="ko-KR" sz="1000" smtClean="0"/>
          </a:p>
          <a:p>
            <a:r>
              <a:rPr lang="en-US" altLang="ko-KR" sz="1000" smtClean="0"/>
              <a:t>  </a:t>
            </a:r>
            <a:r>
              <a:rPr lang="ko-KR" altLang="en-US" sz="1000" smtClean="0"/>
              <a:t>상품 배열에 </a:t>
            </a:r>
            <a:r>
              <a:rPr lang="en-US" altLang="ko-KR" sz="1000" smtClean="0"/>
              <a:t>push </a:t>
            </a:r>
            <a:r>
              <a:rPr lang="ko-KR" altLang="en-US" sz="1000" smtClean="0"/>
              <a:t>합니다</a:t>
            </a:r>
            <a:r>
              <a:rPr lang="en-US" altLang="ko-KR" sz="1000" smtClean="0"/>
              <a:t>.</a:t>
            </a:r>
          </a:p>
          <a:p>
            <a:endParaRPr lang="en-US" altLang="ko-KR" sz="1000" smtClean="0"/>
          </a:p>
          <a:p>
            <a:endParaRPr lang="en-US" altLang="ko-KR" sz="1000"/>
          </a:p>
          <a:p>
            <a:r>
              <a:rPr lang="en-US" altLang="ko-KR" sz="1000" smtClean="0"/>
              <a:t>5. </a:t>
            </a:r>
            <a:r>
              <a:rPr lang="ko-KR" altLang="en-US" sz="1000" smtClean="0"/>
              <a:t>상품이 담긴 배열을 활용하여</a:t>
            </a:r>
            <a:r>
              <a:rPr lang="en-US" altLang="ko-KR" sz="1000"/>
              <a:t> </a:t>
            </a:r>
            <a:r>
              <a:rPr lang="en-US" altLang="ko-KR" sz="1000" smtClean="0"/>
              <a:t>dataLayer</a:t>
            </a:r>
          </a:p>
          <a:p>
            <a:r>
              <a:rPr lang="en-US" altLang="ko-KR" sz="1000"/>
              <a:t> </a:t>
            </a:r>
            <a:r>
              <a:rPr lang="en-US" altLang="ko-KR" sz="1000" smtClean="0"/>
              <a:t>  </a:t>
            </a:r>
            <a:r>
              <a:rPr lang="ko-KR" altLang="en-US" sz="1000" smtClean="0"/>
              <a:t>코드를 작성합니다</a:t>
            </a:r>
            <a:r>
              <a:rPr lang="en-US" altLang="ko-KR" sz="1000" smtClean="0"/>
              <a:t>.</a:t>
            </a:r>
            <a:endParaRPr lang="en-US" altLang="ko-KR" sz="1000" smtClean="0"/>
          </a:p>
        </p:txBody>
      </p:sp>
      <p:cxnSp>
        <p:nvCxnSpPr>
          <p:cNvPr id="12" name="직선 연결선 11"/>
          <p:cNvCxnSpPr/>
          <p:nvPr/>
        </p:nvCxnSpPr>
        <p:spPr>
          <a:xfrm>
            <a:off x="9476509" y="737114"/>
            <a:ext cx="0" cy="61208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592" y="885603"/>
            <a:ext cx="1971675" cy="4476750"/>
          </a:xfrm>
          <a:prstGeom prst="rect">
            <a:avLst/>
          </a:prstGeom>
        </p:spPr>
      </p:pic>
      <p:sp>
        <p:nvSpPr>
          <p:cNvPr id="14" name="모서리가 둥근 직사각형 13"/>
          <p:cNvSpPr/>
          <p:nvPr/>
        </p:nvSpPr>
        <p:spPr>
          <a:xfrm>
            <a:off x="368620" y="2069512"/>
            <a:ext cx="1435242" cy="248557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492880" y="4654770"/>
            <a:ext cx="1343543" cy="248557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2120361" y="1020766"/>
            <a:ext cx="4796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/>
              <a:t>예시</a:t>
            </a:r>
            <a:r>
              <a:rPr lang="en-US" altLang="ko-KR" sz="1000" smtClean="0"/>
              <a:t>)</a:t>
            </a:r>
          </a:p>
        </p:txBody>
      </p:sp>
      <p:sp>
        <p:nvSpPr>
          <p:cNvPr id="17" name="타원 16"/>
          <p:cNvSpPr/>
          <p:nvPr/>
        </p:nvSpPr>
        <p:spPr>
          <a:xfrm>
            <a:off x="223924" y="4642835"/>
            <a:ext cx="268956" cy="27242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smtClean="0">
                <a:solidFill>
                  <a:schemeClr val="bg1"/>
                </a:solidFill>
              </a:rPr>
              <a:t>1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2524726" y="1435622"/>
            <a:ext cx="2650524" cy="160096"/>
          </a:xfrm>
          <a:prstGeom prst="round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3067016" y="1974788"/>
            <a:ext cx="6409493" cy="407406"/>
          </a:xfrm>
          <a:prstGeom prst="round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3067017" y="2361792"/>
            <a:ext cx="3417604" cy="934802"/>
          </a:xfrm>
          <a:prstGeom prst="roundRect">
            <a:avLst>
              <a:gd name="adj" fmla="val 8515"/>
            </a:avLst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2854158" y="3372572"/>
            <a:ext cx="1725462" cy="952722"/>
          </a:xfrm>
          <a:prstGeom prst="roundRect">
            <a:avLst>
              <a:gd name="adj" fmla="val 10268"/>
            </a:avLst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2255770" y="1379457"/>
            <a:ext cx="268956" cy="27242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smtClean="0">
                <a:solidFill>
                  <a:schemeClr val="bg1"/>
                </a:solidFill>
              </a:rPr>
              <a:t>2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2785758" y="1974788"/>
            <a:ext cx="268956" cy="27242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smtClean="0">
                <a:solidFill>
                  <a:schemeClr val="bg1"/>
                </a:solidFill>
              </a:rPr>
              <a:t>3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2785758" y="2428049"/>
            <a:ext cx="268956" cy="27242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>
                <a:solidFill>
                  <a:schemeClr val="bg1"/>
                </a:solidFill>
              </a:rPr>
              <a:t>4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2622600" y="3255728"/>
            <a:ext cx="268956" cy="27242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smtClean="0">
                <a:solidFill>
                  <a:schemeClr val="bg1"/>
                </a:solidFill>
              </a:rPr>
              <a:t>5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9368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3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050" name="Picture 2" descr="How to Add Google Analytics Event Tracking in Tag Manager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38150"/>
            <a:ext cx="11430000" cy="5981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190863" y="3113529"/>
            <a:ext cx="3810274" cy="63094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3500" spc="-300" smtClean="0">
                <a:solidFill>
                  <a:schemeClr val="bg1"/>
                </a:solidFill>
              </a:rPr>
              <a:t>GA / GTM </a:t>
            </a:r>
            <a:r>
              <a:rPr lang="ko-KR" altLang="en-US" sz="3500" spc="-300" smtClean="0">
                <a:solidFill>
                  <a:schemeClr val="bg1"/>
                </a:solidFill>
              </a:rPr>
              <a:t>계정 생성</a:t>
            </a:r>
            <a:endParaRPr lang="ko-KR" altLang="en-US" sz="3500" spc="-300" dirty="0">
              <a:solidFill>
                <a:schemeClr val="bg1"/>
              </a:solidFill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531" y="6588146"/>
            <a:ext cx="800019" cy="203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274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737114"/>
            <a:ext cx="12192000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" name="object 20"/>
          <p:cNvSpPr txBox="1">
            <a:spLocks noGrp="1"/>
          </p:cNvSpPr>
          <p:nvPr>
            <p:ph type="title"/>
          </p:nvPr>
        </p:nvSpPr>
        <p:spPr>
          <a:xfrm>
            <a:off x="407139" y="145554"/>
            <a:ext cx="11147551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ko-KR" altLang="en-US" sz="2800" spc="-160">
                <a:solidFill>
                  <a:srgbClr val="000000"/>
                </a:solidFill>
              </a:rPr>
              <a:t>카페</a:t>
            </a:r>
            <a:r>
              <a:rPr lang="en-US" altLang="ko-KR" sz="2800" spc="-160">
                <a:solidFill>
                  <a:srgbClr val="000000"/>
                </a:solidFill>
              </a:rPr>
              <a:t>24 </a:t>
            </a:r>
            <a:r>
              <a:rPr lang="ko-KR" altLang="en-US" sz="2800" spc="-160">
                <a:solidFill>
                  <a:srgbClr val="000000"/>
                </a:solidFill>
              </a:rPr>
              <a:t>전자상거래 </a:t>
            </a:r>
            <a:r>
              <a:rPr lang="en-US" altLang="ko-KR" sz="2800" spc="-160">
                <a:solidFill>
                  <a:srgbClr val="000000"/>
                </a:solidFill>
              </a:rPr>
              <a:t>dataLayer </a:t>
            </a:r>
            <a:r>
              <a:rPr lang="ko-KR" altLang="en-US" sz="2800" spc="-160">
                <a:solidFill>
                  <a:srgbClr val="000000"/>
                </a:solidFill>
              </a:rPr>
              <a:t>설치 </a:t>
            </a:r>
            <a:r>
              <a:rPr lang="en-US" altLang="ko-KR" sz="2800" spc="-160">
                <a:solidFill>
                  <a:srgbClr val="000000"/>
                </a:solidFill>
              </a:rPr>
              <a:t>- </a:t>
            </a:r>
            <a:r>
              <a:rPr lang="ko-KR" altLang="en-US" sz="2800" spc="-160" smtClean="0">
                <a:solidFill>
                  <a:srgbClr val="000000"/>
                </a:solidFill>
              </a:rPr>
              <a:t>주문서작성</a:t>
            </a:r>
            <a:r>
              <a:rPr lang="en-US" altLang="ko-KR" sz="2800" spc="-160" smtClean="0">
                <a:solidFill>
                  <a:srgbClr val="000000"/>
                </a:solidFill>
              </a:rPr>
              <a:t>(begin_checkout)</a:t>
            </a:r>
            <a:r>
              <a:rPr lang="ko-KR" altLang="en-US" sz="2800" spc="-160" smtClean="0">
                <a:solidFill>
                  <a:srgbClr val="000000"/>
                </a:solidFill>
              </a:rPr>
              <a:t> 이벤트</a:t>
            </a:r>
            <a:endParaRPr sz="2800"/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531" y="6588146"/>
            <a:ext cx="800019" cy="20369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rcRect r="3067"/>
          <a:stretch/>
        </p:blipFill>
        <p:spPr>
          <a:xfrm>
            <a:off x="199937" y="885239"/>
            <a:ext cx="1920424" cy="5257800"/>
          </a:xfrm>
          <a:prstGeom prst="rect">
            <a:avLst/>
          </a:prstGeom>
        </p:spPr>
      </p:pic>
      <p:sp>
        <p:nvSpPr>
          <p:cNvPr id="7" name="모서리가 둥근 직사각형 6"/>
          <p:cNvSpPr/>
          <p:nvPr/>
        </p:nvSpPr>
        <p:spPr>
          <a:xfrm>
            <a:off x="449503" y="2208277"/>
            <a:ext cx="1521230" cy="248557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449503" y="4394529"/>
            <a:ext cx="1521230" cy="248557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9855" y="999367"/>
            <a:ext cx="4286250" cy="52101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120361" y="1020766"/>
            <a:ext cx="4796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/>
              <a:t>예시</a:t>
            </a:r>
            <a:r>
              <a:rPr lang="en-US" altLang="ko-KR" sz="1000" smtClean="0"/>
              <a:t>)</a:t>
            </a:r>
          </a:p>
        </p:txBody>
      </p:sp>
      <p:cxnSp>
        <p:nvCxnSpPr>
          <p:cNvPr id="11" name="직선 연결선 10"/>
          <p:cNvCxnSpPr/>
          <p:nvPr/>
        </p:nvCxnSpPr>
        <p:spPr>
          <a:xfrm>
            <a:off x="9476509" y="737114"/>
            <a:ext cx="0" cy="61208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9501114" y="1292369"/>
            <a:ext cx="2690886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mtClean="0"/>
              <a:t>1. </a:t>
            </a:r>
            <a:r>
              <a:rPr lang="ko-KR" altLang="en-US" sz="1000" smtClean="0"/>
              <a:t>주문폴더안에 주문서작성</a:t>
            </a:r>
            <a:r>
              <a:rPr lang="en-US" altLang="ko-KR" sz="1000" smtClean="0"/>
              <a:t>(orderform.html)</a:t>
            </a:r>
            <a:r>
              <a:rPr lang="ko-KR" altLang="en-US" sz="1000" smtClean="0"/>
              <a:t> </a:t>
            </a:r>
            <a:endParaRPr lang="en-US" altLang="ko-KR" sz="1000" smtClean="0"/>
          </a:p>
          <a:p>
            <a:r>
              <a:rPr lang="ko-KR" altLang="en-US" sz="1000" smtClean="0"/>
              <a:t>   페이지로 이동합니다</a:t>
            </a:r>
            <a:endParaRPr lang="en-US" altLang="ko-KR" sz="1000" smtClean="0"/>
          </a:p>
          <a:p>
            <a:endParaRPr lang="en-US" altLang="ko-KR" sz="1000" smtClean="0"/>
          </a:p>
          <a:p>
            <a:endParaRPr lang="en-US" altLang="ko-KR" sz="1000"/>
          </a:p>
          <a:p>
            <a:r>
              <a:rPr lang="en-US" altLang="ko-KR" sz="1000" smtClean="0"/>
              <a:t>2. </a:t>
            </a:r>
            <a:r>
              <a:rPr lang="ko-KR" altLang="en-US" sz="1000" smtClean="0"/>
              <a:t>치환변수가 아닌 카페</a:t>
            </a:r>
            <a:r>
              <a:rPr lang="en-US" altLang="ko-KR" sz="1000" smtClean="0"/>
              <a:t>24</a:t>
            </a:r>
            <a:r>
              <a:rPr lang="ko-KR" altLang="en-US" sz="1000" smtClean="0"/>
              <a:t>에서 페이지 로드 </a:t>
            </a:r>
            <a:endParaRPr lang="en-US" altLang="ko-KR" sz="1000" smtClean="0"/>
          </a:p>
          <a:p>
            <a:r>
              <a:rPr lang="en-US" altLang="ko-KR" sz="1000"/>
              <a:t> </a:t>
            </a:r>
            <a:r>
              <a:rPr lang="en-US" altLang="ko-KR" sz="1000" smtClean="0"/>
              <a:t>  </a:t>
            </a:r>
            <a:r>
              <a:rPr lang="ko-KR" altLang="en-US" sz="1000" smtClean="0"/>
              <a:t>후 제공하는 변수를 활용하기 위해 모든 </a:t>
            </a:r>
            <a:endParaRPr lang="en-US" altLang="ko-KR" sz="1000" smtClean="0"/>
          </a:p>
          <a:p>
            <a:r>
              <a:rPr lang="en-US" altLang="ko-KR" sz="1000"/>
              <a:t> </a:t>
            </a:r>
            <a:r>
              <a:rPr lang="en-US" altLang="ko-KR" sz="1000" smtClean="0"/>
              <a:t>  </a:t>
            </a:r>
            <a:r>
              <a:rPr lang="ko-KR" altLang="en-US" sz="1000" smtClean="0"/>
              <a:t>페이지가 로드된 이후 실행되는 함수 </a:t>
            </a:r>
            <a:endParaRPr lang="en-US" altLang="ko-KR" sz="1000" smtClean="0"/>
          </a:p>
          <a:p>
            <a:r>
              <a:rPr lang="en-US" altLang="ko-KR" sz="1000"/>
              <a:t> </a:t>
            </a:r>
            <a:r>
              <a:rPr lang="en-US" altLang="ko-KR" sz="1000" smtClean="0"/>
              <a:t>  </a:t>
            </a:r>
            <a:r>
              <a:rPr lang="ko-KR" altLang="en-US" sz="1000" smtClean="0"/>
              <a:t>안에 코드를 작성합니다</a:t>
            </a:r>
            <a:r>
              <a:rPr lang="en-US" altLang="ko-KR" sz="1000" smtClean="0"/>
              <a:t>.</a:t>
            </a:r>
          </a:p>
          <a:p>
            <a:endParaRPr lang="en-US" altLang="ko-KR" sz="1000" smtClean="0"/>
          </a:p>
          <a:p>
            <a:endParaRPr lang="en-US" altLang="ko-KR" sz="1000" smtClean="0"/>
          </a:p>
          <a:p>
            <a:r>
              <a:rPr lang="en-US" altLang="ko-KR" sz="1000" smtClean="0"/>
              <a:t>3. </a:t>
            </a:r>
            <a:r>
              <a:rPr lang="ko-KR" altLang="en-US" sz="1000" smtClean="0"/>
              <a:t>배열을 생성하고 주문서에 담긴 상품을</a:t>
            </a:r>
            <a:endParaRPr lang="en-US" altLang="ko-KR" sz="1000" smtClean="0"/>
          </a:p>
          <a:p>
            <a:r>
              <a:rPr lang="en-US" altLang="ko-KR" sz="1000" smtClean="0"/>
              <a:t>   aBasketProductOrderData</a:t>
            </a:r>
            <a:r>
              <a:rPr lang="ko-KR" altLang="en-US" sz="1000" smtClean="0"/>
              <a:t>변수를 활용</a:t>
            </a:r>
            <a:endParaRPr lang="en-US" altLang="ko-KR" sz="1000" smtClean="0"/>
          </a:p>
          <a:p>
            <a:r>
              <a:rPr lang="en-US" altLang="ko-KR" sz="1000"/>
              <a:t> </a:t>
            </a:r>
            <a:r>
              <a:rPr lang="en-US" altLang="ko-KR" sz="1000" smtClean="0"/>
              <a:t>  </a:t>
            </a:r>
            <a:r>
              <a:rPr lang="ko-KR" altLang="en-US" sz="1000" smtClean="0"/>
              <a:t>하여 </a:t>
            </a:r>
            <a:r>
              <a:rPr lang="en-US" altLang="ko-KR" sz="1000" smtClean="0"/>
              <a:t>push</a:t>
            </a:r>
            <a:r>
              <a:rPr lang="ko-KR" altLang="en-US" sz="1000" smtClean="0"/>
              <a:t>합니다</a:t>
            </a:r>
            <a:r>
              <a:rPr lang="en-US" altLang="ko-KR" sz="1000" smtClean="0"/>
              <a:t>.</a:t>
            </a:r>
          </a:p>
          <a:p>
            <a:endParaRPr lang="en-US" altLang="ko-KR" sz="1000" smtClean="0"/>
          </a:p>
          <a:p>
            <a:endParaRPr lang="en-US" altLang="ko-KR" sz="1000" smtClean="0"/>
          </a:p>
          <a:p>
            <a:r>
              <a:rPr lang="en-US" altLang="ko-KR" sz="1000" smtClean="0"/>
              <a:t>4. </a:t>
            </a:r>
            <a:r>
              <a:rPr lang="ko-KR" altLang="en-US" sz="1000" smtClean="0"/>
              <a:t>주문정보가 </a:t>
            </a:r>
            <a:r>
              <a:rPr lang="en-US" altLang="ko-KR" sz="1000" smtClean="0"/>
              <a:t>push</a:t>
            </a:r>
            <a:r>
              <a:rPr lang="ko-KR" altLang="en-US" sz="1000" smtClean="0"/>
              <a:t>된 배열을 활용하여</a:t>
            </a:r>
            <a:endParaRPr lang="en-US" altLang="ko-KR" sz="1000" smtClean="0"/>
          </a:p>
          <a:p>
            <a:r>
              <a:rPr lang="en-US" altLang="ko-KR" sz="1000" smtClean="0"/>
              <a:t>   </a:t>
            </a:r>
            <a:r>
              <a:rPr lang="en-US" altLang="ko-KR" sz="1000" smtClean="0"/>
              <a:t>dataLayer</a:t>
            </a:r>
            <a:r>
              <a:rPr lang="ko-KR" altLang="en-US" sz="1000" smtClean="0"/>
              <a:t>코드를 작성합니다</a:t>
            </a:r>
            <a:r>
              <a:rPr lang="en-US" altLang="ko-KR" sz="1000" smtClean="0"/>
              <a:t>.</a:t>
            </a:r>
          </a:p>
          <a:p>
            <a:endParaRPr lang="en-US" altLang="ko-KR" sz="1000" smtClean="0"/>
          </a:p>
          <a:p>
            <a:endParaRPr lang="en-US" altLang="ko-KR" sz="1000"/>
          </a:p>
          <a:p>
            <a:r>
              <a:rPr lang="en-US" altLang="ko-KR" sz="1000" smtClean="0"/>
              <a:t>5. </a:t>
            </a:r>
            <a:r>
              <a:rPr lang="ko-KR" altLang="en-US" sz="1000" smtClean="0"/>
              <a:t>마지막으로 상품이 배열에 잘 들어갔는지</a:t>
            </a:r>
            <a:endParaRPr lang="en-US" altLang="ko-KR" sz="1000" smtClean="0"/>
          </a:p>
          <a:p>
            <a:r>
              <a:rPr lang="en-US" altLang="ko-KR" sz="1000"/>
              <a:t> </a:t>
            </a:r>
            <a:r>
              <a:rPr lang="en-US" altLang="ko-KR" sz="1000" smtClean="0"/>
              <a:t>  console.log</a:t>
            </a:r>
            <a:r>
              <a:rPr lang="ko-KR" altLang="en-US" sz="1000" smtClean="0"/>
              <a:t>로 확인해봅니다</a:t>
            </a:r>
            <a:r>
              <a:rPr lang="en-US" altLang="ko-KR" sz="1000" smtClean="0"/>
              <a:t>.</a:t>
            </a:r>
            <a:endParaRPr lang="en-US" altLang="ko-KR" sz="100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80614" y="4347811"/>
            <a:ext cx="2400300" cy="295275"/>
          </a:xfrm>
          <a:prstGeom prst="rect">
            <a:avLst/>
          </a:prstGeom>
        </p:spPr>
      </p:pic>
      <p:sp>
        <p:nvSpPr>
          <p:cNvPr id="14" name="모서리가 둥근 직사각형 13"/>
          <p:cNvSpPr/>
          <p:nvPr/>
        </p:nvSpPr>
        <p:spPr>
          <a:xfrm>
            <a:off x="3280170" y="1193029"/>
            <a:ext cx="3785648" cy="3450057"/>
          </a:xfrm>
          <a:prstGeom prst="roundRect">
            <a:avLst>
              <a:gd name="adj" fmla="val 5179"/>
            </a:avLst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3580614" y="1386691"/>
            <a:ext cx="2650734" cy="215196"/>
          </a:xfrm>
          <a:prstGeom prst="roundRect">
            <a:avLst>
              <a:gd name="adj" fmla="val 5179"/>
            </a:avLst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3280170" y="4643086"/>
            <a:ext cx="3785648" cy="1245376"/>
          </a:xfrm>
          <a:prstGeom prst="roundRect">
            <a:avLst>
              <a:gd name="adj" fmla="val 5179"/>
            </a:avLst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238979" y="4343930"/>
            <a:ext cx="268956" cy="27242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smtClean="0">
                <a:solidFill>
                  <a:schemeClr val="bg1"/>
                </a:solidFill>
              </a:rPr>
              <a:t>1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3173047" y="1130774"/>
            <a:ext cx="268956" cy="27242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smtClean="0">
                <a:solidFill>
                  <a:schemeClr val="bg1"/>
                </a:solidFill>
              </a:rPr>
              <a:t>2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3372382" y="1358076"/>
            <a:ext cx="268956" cy="27242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smtClean="0">
                <a:solidFill>
                  <a:schemeClr val="bg1"/>
                </a:solidFill>
              </a:rPr>
              <a:t>3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3103426" y="4531200"/>
            <a:ext cx="268956" cy="27242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smtClean="0">
                <a:solidFill>
                  <a:schemeClr val="bg1"/>
                </a:solidFill>
              </a:rPr>
              <a:t>4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3292472" y="5871835"/>
            <a:ext cx="3785648" cy="210171"/>
          </a:xfrm>
          <a:prstGeom prst="roundRect">
            <a:avLst>
              <a:gd name="adj" fmla="val 5179"/>
            </a:avLst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3103426" y="5727922"/>
            <a:ext cx="268956" cy="27242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>
                <a:solidFill>
                  <a:schemeClr val="bg1"/>
                </a:solidFill>
              </a:rPr>
              <a:t>5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9575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737114"/>
            <a:ext cx="12192000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" name="object 20"/>
          <p:cNvSpPr txBox="1">
            <a:spLocks noGrp="1"/>
          </p:cNvSpPr>
          <p:nvPr>
            <p:ph type="title"/>
          </p:nvPr>
        </p:nvSpPr>
        <p:spPr>
          <a:xfrm>
            <a:off x="407139" y="145555"/>
            <a:ext cx="10902391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ko-KR" altLang="en-US" sz="2800" spc="-160">
                <a:solidFill>
                  <a:srgbClr val="000000"/>
                </a:solidFill>
              </a:rPr>
              <a:t>카페</a:t>
            </a:r>
            <a:r>
              <a:rPr lang="en-US" altLang="ko-KR" sz="2800" spc="-160">
                <a:solidFill>
                  <a:srgbClr val="000000"/>
                </a:solidFill>
              </a:rPr>
              <a:t>24 </a:t>
            </a:r>
            <a:r>
              <a:rPr lang="ko-KR" altLang="en-US" sz="2800" spc="-160">
                <a:solidFill>
                  <a:srgbClr val="000000"/>
                </a:solidFill>
              </a:rPr>
              <a:t>전자상거래 </a:t>
            </a:r>
            <a:r>
              <a:rPr lang="en-US" altLang="ko-KR" sz="2800" spc="-160">
                <a:solidFill>
                  <a:srgbClr val="000000"/>
                </a:solidFill>
              </a:rPr>
              <a:t>dataLayer </a:t>
            </a:r>
            <a:r>
              <a:rPr lang="ko-KR" altLang="en-US" sz="2800" spc="-160">
                <a:solidFill>
                  <a:srgbClr val="000000"/>
                </a:solidFill>
              </a:rPr>
              <a:t>설치 </a:t>
            </a:r>
            <a:r>
              <a:rPr lang="en-US" altLang="ko-KR" sz="2800" spc="-160">
                <a:solidFill>
                  <a:srgbClr val="000000"/>
                </a:solidFill>
              </a:rPr>
              <a:t>- </a:t>
            </a:r>
            <a:r>
              <a:rPr lang="ko-KR" altLang="en-US" sz="2800" spc="-160" smtClean="0">
                <a:solidFill>
                  <a:srgbClr val="000000"/>
                </a:solidFill>
              </a:rPr>
              <a:t>구매완료</a:t>
            </a:r>
            <a:r>
              <a:rPr lang="en-US" altLang="ko-KR" sz="2800" spc="-160" smtClean="0">
                <a:solidFill>
                  <a:srgbClr val="000000"/>
                </a:solidFill>
              </a:rPr>
              <a:t>(purchase)</a:t>
            </a:r>
            <a:r>
              <a:rPr lang="ko-KR" altLang="en-US" sz="2800" spc="-160" smtClean="0">
                <a:solidFill>
                  <a:srgbClr val="000000"/>
                </a:solidFill>
              </a:rPr>
              <a:t> 이벤트</a:t>
            </a:r>
            <a:endParaRPr sz="2800"/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531" y="6588146"/>
            <a:ext cx="800019" cy="20369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rcRect r="3067"/>
          <a:stretch/>
        </p:blipFill>
        <p:spPr>
          <a:xfrm>
            <a:off x="407140" y="951742"/>
            <a:ext cx="1920424" cy="5257800"/>
          </a:xfrm>
          <a:prstGeom prst="rect">
            <a:avLst/>
          </a:prstGeom>
        </p:spPr>
      </p:pic>
      <p:sp>
        <p:nvSpPr>
          <p:cNvPr id="9" name="모서리가 둥근 직사각형 8"/>
          <p:cNvSpPr/>
          <p:nvPr/>
        </p:nvSpPr>
        <p:spPr>
          <a:xfrm>
            <a:off x="656706" y="2274780"/>
            <a:ext cx="1521230" cy="248557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656706" y="4668851"/>
            <a:ext cx="1521230" cy="248557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9476509" y="737114"/>
            <a:ext cx="0" cy="61208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501114" y="1292369"/>
            <a:ext cx="2690886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mtClean="0"/>
              <a:t>1. </a:t>
            </a:r>
            <a:r>
              <a:rPr lang="ko-KR" altLang="en-US" sz="1000" smtClean="0"/>
              <a:t>주문</a:t>
            </a:r>
            <a:r>
              <a:rPr lang="ko-KR" altLang="en-US" sz="1000" smtClean="0"/>
              <a:t>폴더안에 주문완료</a:t>
            </a:r>
            <a:r>
              <a:rPr lang="en-US" altLang="ko-KR" sz="1000" smtClean="0"/>
              <a:t>(order_result.html)</a:t>
            </a:r>
            <a:r>
              <a:rPr lang="ko-KR" altLang="en-US" sz="1000" smtClean="0"/>
              <a:t> </a:t>
            </a:r>
            <a:endParaRPr lang="en-US" altLang="ko-KR" sz="1000" smtClean="0"/>
          </a:p>
          <a:p>
            <a:r>
              <a:rPr lang="ko-KR" altLang="en-US" sz="1000" smtClean="0"/>
              <a:t>   페이지로 이동합니다</a:t>
            </a:r>
            <a:endParaRPr lang="en-US" altLang="ko-KR" sz="1000" smtClean="0"/>
          </a:p>
          <a:p>
            <a:endParaRPr lang="en-US" altLang="ko-KR" sz="1000" smtClean="0"/>
          </a:p>
          <a:p>
            <a:endParaRPr lang="en-US" altLang="ko-KR" sz="1000"/>
          </a:p>
          <a:p>
            <a:r>
              <a:rPr lang="en-US" altLang="ko-KR" sz="1000" smtClean="0"/>
              <a:t>2. </a:t>
            </a:r>
            <a:r>
              <a:rPr lang="ko-KR" altLang="en-US" sz="1000" smtClean="0"/>
              <a:t>주묵목록이 반복되는 코드 안에서 </a:t>
            </a:r>
            <a:endParaRPr lang="en-US" altLang="ko-KR" sz="1000" smtClean="0"/>
          </a:p>
          <a:p>
            <a:r>
              <a:rPr lang="ko-KR" altLang="en-US" sz="1000" smtClean="0"/>
              <a:t>   주문목록을 </a:t>
            </a:r>
            <a:r>
              <a:rPr lang="ko-KR" altLang="en-US" sz="1000" smtClean="0"/>
              <a:t>담을 </a:t>
            </a:r>
            <a:r>
              <a:rPr lang="ko-KR" altLang="en-US" sz="1000" smtClean="0"/>
              <a:t>배열을 생성하여 </a:t>
            </a:r>
            <a:endParaRPr lang="en-US" altLang="ko-KR" sz="1000" smtClean="0"/>
          </a:p>
          <a:p>
            <a:r>
              <a:rPr lang="en-US" altLang="ko-KR" sz="1000"/>
              <a:t> </a:t>
            </a:r>
            <a:r>
              <a:rPr lang="en-US" altLang="ko-KR" sz="1000" smtClean="0"/>
              <a:t>  </a:t>
            </a:r>
            <a:r>
              <a:rPr lang="ko-KR" altLang="en-US" sz="1000" smtClean="0"/>
              <a:t>주문상품들을 </a:t>
            </a:r>
            <a:r>
              <a:rPr lang="en-US" altLang="ko-KR" sz="1000" smtClean="0"/>
              <a:t>push</a:t>
            </a:r>
            <a:r>
              <a:rPr lang="ko-KR" altLang="en-US" sz="1000" smtClean="0"/>
              <a:t>합니다</a:t>
            </a:r>
            <a:r>
              <a:rPr lang="en-US" altLang="ko-KR" sz="1000" smtClean="0"/>
              <a:t>.</a:t>
            </a:r>
          </a:p>
          <a:p>
            <a:endParaRPr lang="en-US" altLang="ko-KR" sz="1000" smtClean="0"/>
          </a:p>
          <a:p>
            <a:endParaRPr lang="en-US" altLang="ko-KR" sz="1000" smtClean="0"/>
          </a:p>
          <a:p>
            <a:r>
              <a:rPr lang="en-US" altLang="ko-KR" sz="1000" smtClean="0"/>
              <a:t>3. </a:t>
            </a:r>
            <a:r>
              <a:rPr lang="ko-KR" altLang="en-US" sz="1000" smtClean="0"/>
              <a:t>주문번호와 최종주문금액을 미리 변수로 </a:t>
            </a:r>
            <a:endParaRPr lang="en-US" altLang="ko-KR" sz="1000" smtClean="0"/>
          </a:p>
          <a:p>
            <a:r>
              <a:rPr lang="en-US" altLang="ko-KR" sz="1000"/>
              <a:t> </a:t>
            </a:r>
            <a:r>
              <a:rPr lang="en-US" altLang="ko-KR" sz="1000" smtClean="0"/>
              <a:t>  </a:t>
            </a:r>
            <a:r>
              <a:rPr lang="ko-KR" altLang="en-US" sz="1000" smtClean="0"/>
              <a:t>생성합니다</a:t>
            </a:r>
            <a:r>
              <a:rPr lang="en-US" altLang="ko-KR" sz="1000" smtClean="0"/>
              <a:t>.</a:t>
            </a:r>
          </a:p>
          <a:p>
            <a:endParaRPr lang="en-US" altLang="ko-KR" sz="1000" smtClean="0"/>
          </a:p>
          <a:p>
            <a:endParaRPr lang="en-US" altLang="ko-KR" sz="1000" smtClean="0"/>
          </a:p>
          <a:p>
            <a:r>
              <a:rPr lang="en-US" altLang="ko-KR" sz="1000" smtClean="0"/>
              <a:t>4. </a:t>
            </a:r>
            <a:r>
              <a:rPr lang="ko-KR" altLang="en-US" sz="1000" smtClean="0"/>
              <a:t>주문상품들이 </a:t>
            </a:r>
            <a:r>
              <a:rPr lang="en-US" altLang="ko-KR" sz="1000" smtClean="0"/>
              <a:t>push</a:t>
            </a:r>
            <a:r>
              <a:rPr lang="ko-KR" altLang="en-US" sz="1000" smtClean="0"/>
              <a:t>된 배열을 활용하여</a:t>
            </a:r>
            <a:endParaRPr lang="en-US" altLang="ko-KR" sz="1000" smtClean="0"/>
          </a:p>
          <a:p>
            <a:r>
              <a:rPr lang="en-US" altLang="ko-KR" sz="1000" smtClean="0"/>
              <a:t>   </a:t>
            </a:r>
            <a:r>
              <a:rPr lang="en-US" altLang="ko-KR" sz="1000" smtClean="0"/>
              <a:t>dataLayer</a:t>
            </a:r>
            <a:r>
              <a:rPr lang="ko-KR" altLang="en-US" sz="1000" smtClean="0"/>
              <a:t>코드를 작성합니다</a:t>
            </a:r>
            <a:r>
              <a:rPr lang="en-US" altLang="ko-KR" sz="1000" smtClean="0"/>
              <a:t>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0573" y="1168657"/>
            <a:ext cx="5410200" cy="17526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50573" y="4293954"/>
            <a:ext cx="4848225" cy="196215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06010" y="3167458"/>
            <a:ext cx="6704648" cy="826367"/>
          </a:xfrm>
          <a:prstGeom prst="rect">
            <a:avLst/>
          </a:prstGeom>
        </p:spPr>
      </p:pic>
      <p:sp>
        <p:nvSpPr>
          <p:cNvPr id="15" name="타원 14"/>
          <p:cNvSpPr/>
          <p:nvPr/>
        </p:nvSpPr>
        <p:spPr>
          <a:xfrm>
            <a:off x="436512" y="4532638"/>
            <a:ext cx="268956" cy="27242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smtClean="0">
                <a:solidFill>
                  <a:schemeClr val="bg1"/>
                </a:solidFill>
              </a:rPr>
              <a:t>1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2990562" y="1032444"/>
            <a:ext cx="268956" cy="27242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smtClean="0">
                <a:solidFill>
                  <a:schemeClr val="bg1"/>
                </a:solidFill>
              </a:rPr>
              <a:t>2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3137342" y="1168657"/>
            <a:ext cx="4319174" cy="1752600"/>
          </a:xfrm>
          <a:prstGeom prst="roundRect">
            <a:avLst>
              <a:gd name="adj" fmla="val 5179"/>
            </a:avLst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2591862" y="3167131"/>
            <a:ext cx="6552137" cy="826694"/>
          </a:xfrm>
          <a:prstGeom prst="roundRect">
            <a:avLst>
              <a:gd name="adj" fmla="val 5179"/>
            </a:avLst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3400967" y="4239698"/>
            <a:ext cx="4055549" cy="1969843"/>
          </a:xfrm>
          <a:prstGeom prst="roundRect">
            <a:avLst>
              <a:gd name="adj" fmla="val 5179"/>
            </a:avLst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2413416" y="3031082"/>
            <a:ext cx="268956" cy="27242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smtClean="0">
                <a:solidFill>
                  <a:schemeClr val="bg1"/>
                </a:solidFill>
              </a:rPr>
              <a:t>3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3241885" y="4154691"/>
            <a:ext cx="268956" cy="27242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smtClean="0">
                <a:solidFill>
                  <a:schemeClr val="bg1"/>
                </a:solidFill>
              </a:rPr>
              <a:t>4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92164" y="4294513"/>
            <a:ext cx="1009650" cy="23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677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737114"/>
            <a:ext cx="12192000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" name="object 20"/>
          <p:cNvSpPr txBox="1">
            <a:spLocks noGrp="1"/>
          </p:cNvSpPr>
          <p:nvPr>
            <p:ph type="title"/>
          </p:nvPr>
        </p:nvSpPr>
        <p:spPr>
          <a:xfrm>
            <a:off x="407139" y="145554"/>
            <a:ext cx="10731915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ko-KR" altLang="en-US" sz="2800" spc="-160">
                <a:solidFill>
                  <a:srgbClr val="000000"/>
                </a:solidFill>
              </a:rPr>
              <a:t>카페</a:t>
            </a:r>
            <a:r>
              <a:rPr lang="en-US" altLang="ko-KR" sz="2800" spc="-160">
                <a:solidFill>
                  <a:srgbClr val="000000"/>
                </a:solidFill>
              </a:rPr>
              <a:t>24 </a:t>
            </a:r>
            <a:r>
              <a:rPr lang="ko-KR" altLang="en-US" sz="2800" spc="-160" smtClean="0">
                <a:solidFill>
                  <a:srgbClr val="000000"/>
                </a:solidFill>
              </a:rPr>
              <a:t>치환코드</a:t>
            </a:r>
            <a:endParaRPr sz="2800"/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531" y="6588146"/>
            <a:ext cx="800019" cy="203690"/>
          </a:xfrm>
          <a:prstGeom prst="rect">
            <a:avLst/>
          </a:prstGeom>
        </p:spPr>
      </p:pic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6716663"/>
              </p:ext>
            </p:extLst>
          </p:nvPr>
        </p:nvGraphicFramePr>
        <p:xfrm>
          <a:off x="583917" y="1729257"/>
          <a:ext cx="11024166" cy="1920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68832">
                  <a:extLst>
                    <a:ext uri="{9D8B030D-6E8A-4147-A177-3AD203B41FA5}">
                      <a16:colId xmlns:a16="http://schemas.microsoft.com/office/drawing/2014/main" val="892341433"/>
                    </a:ext>
                  </a:extLst>
                </a:gridCol>
                <a:gridCol w="1579418">
                  <a:extLst>
                    <a:ext uri="{9D8B030D-6E8A-4147-A177-3AD203B41FA5}">
                      <a16:colId xmlns:a16="http://schemas.microsoft.com/office/drawing/2014/main" val="4282484308"/>
                    </a:ext>
                  </a:extLst>
                </a:gridCol>
                <a:gridCol w="2003368">
                  <a:extLst>
                    <a:ext uri="{9D8B030D-6E8A-4147-A177-3AD203B41FA5}">
                      <a16:colId xmlns:a16="http://schemas.microsoft.com/office/drawing/2014/main" val="2640641935"/>
                    </a:ext>
                  </a:extLst>
                </a:gridCol>
                <a:gridCol w="5772548">
                  <a:extLst>
                    <a:ext uri="{9D8B030D-6E8A-4147-A177-3AD203B41FA5}">
                      <a16:colId xmlns:a16="http://schemas.microsoft.com/office/drawing/2014/main" val="1522796316"/>
                    </a:ext>
                  </a:extLst>
                </a:gridCol>
              </a:tblGrid>
              <a:tr h="2409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smtClean="0">
                          <a:solidFill>
                            <a:schemeClr val="tx1"/>
                          </a:solidFill>
                        </a:rPr>
                        <a:t>이벤트 명</a:t>
                      </a:r>
                      <a:endParaRPr lang="ko-KR" altLang="en-US" sz="12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smtClean="0">
                          <a:solidFill>
                            <a:schemeClr val="tx1"/>
                          </a:solidFill>
                        </a:rPr>
                        <a:t>매개변수</a:t>
                      </a:r>
                      <a:endParaRPr lang="ko-KR" altLang="en-US" sz="12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smtClean="0"/>
                        <a:t>매개변수 설명</a:t>
                      </a:r>
                      <a:endParaRPr lang="ko-KR" altLang="en-US" sz="1200" b="1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smtClean="0"/>
                        <a:t>매개변수에 따른 카페</a:t>
                      </a:r>
                      <a:r>
                        <a:rPr lang="en-US" altLang="ko-KR" sz="1200" b="1" smtClean="0"/>
                        <a:t>24 </a:t>
                      </a:r>
                      <a:r>
                        <a:rPr lang="ko-KR" altLang="en-US" sz="1200" b="1" smtClean="0"/>
                        <a:t>치환변수</a:t>
                      </a:r>
                      <a:endParaRPr lang="ko-KR" altLang="en-US" sz="1200" b="1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8558442"/>
                  </a:ext>
                </a:extLst>
              </a:tr>
              <a:tr h="2409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smtClean="0">
                          <a:solidFill>
                            <a:schemeClr val="tx1"/>
                          </a:solidFill>
                        </a:rPr>
                        <a:t>모든이벤트</a:t>
                      </a:r>
                      <a:endParaRPr lang="en-US" altLang="ko-KR" sz="1200" b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mtClean="0">
                          <a:solidFill>
                            <a:schemeClr val="tx1"/>
                          </a:solidFill>
                        </a:rPr>
                        <a:t>item_name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smtClean="0"/>
                        <a:t>상품 이름</a:t>
                      </a:r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smtClean="0">
                          <a:solidFill>
                            <a:srgbClr val="FF0000"/>
                          </a:solidFill>
                        </a:rPr>
                        <a:t>'{$name}'</a:t>
                      </a:r>
                      <a:endParaRPr lang="ko-KR" altLang="en-US" sz="1000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978094"/>
                  </a:ext>
                </a:extLst>
              </a:tr>
              <a:tr h="2409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smtClean="0">
                          <a:solidFill>
                            <a:schemeClr val="tx1"/>
                          </a:solidFill>
                        </a:rPr>
                        <a:t>모든이벤트</a:t>
                      </a:r>
                      <a:endParaRPr lang="en-US" altLang="ko-KR" sz="1200" b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mtClean="0">
                          <a:solidFill>
                            <a:schemeClr val="tx1"/>
                          </a:solidFill>
                        </a:rPr>
                        <a:t>item_id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smtClean="0"/>
                        <a:t>상품 고유 아이디 값</a:t>
                      </a:r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smtClean="0">
                          <a:solidFill>
                            <a:srgbClr val="FF0000"/>
                          </a:solidFill>
                        </a:rPr>
                        <a:t>'{$product_no}'</a:t>
                      </a:r>
                      <a:endParaRPr lang="ko-KR" altLang="en-US" sz="1000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8334825"/>
                  </a:ext>
                </a:extLst>
              </a:tr>
              <a:tr h="2409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smtClean="0">
                          <a:solidFill>
                            <a:schemeClr val="tx1"/>
                          </a:solidFill>
                        </a:rPr>
                        <a:t>모든이벤트</a:t>
                      </a:r>
                      <a:endParaRPr lang="en-US" altLang="ko-KR" sz="1200" b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mtClean="0">
                          <a:solidFill>
                            <a:schemeClr val="tx1"/>
                          </a:solidFill>
                        </a:rPr>
                        <a:t>price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smtClean="0"/>
                        <a:t>상품 가격</a:t>
                      </a:r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smtClean="0">
                          <a:solidFill>
                            <a:srgbClr val="FF0000"/>
                          </a:solidFill>
                        </a:rPr>
                        <a:t>'{$product_price}'</a:t>
                      </a:r>
                      <a:endParaRPr lang="ko-KR" altLang="en-US" sz="1000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4097370"/>
                  </a:ext>
                </a:extLst>
              </a:tr>
              <a:tr h="2409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smtClean="0">
                          <a:solidFill>
                            <a:schemeClr val="tx1"/>
                          </a:solidFill>
                        </a:rPr>
                        <a:t>주문완료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smtClean="0">
                          <a:solidFill>
                            <a:schemeClr val="tx1"/>
                          </a:solidFill>
                        </a:rPr>
                        <a:t>quantity</a:t>
                      </a:r>
                      <a:endParaRPr lang="ko-KR" altLang="en-US" sz="100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smtClean="0"/>
                        <a:t>상품 개수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smtClean="0">
                          <a:solidFill>
                            <a:srgbClr val="FF0000"/>
                          </a:solidFill>
                        </a:rPr>
                        <a:t>'{$product_quantity}'</a:t>
                      </a:r>
                      <a:endParaRPr lang="ko-KR" altLang="en-US" sz="1000" b="1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091818"/>
                  </a:ext>
                </a:extLst>
              </a:tr>
              <a:tr h="2409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smtClean="0">
                          <a:solidFill>
                            <a:schemeClr val="tx1"/>
                          </a:solidFill>
                        </a:rPr>
                        <a:t>주문완료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smtClean="0">
                          <a:solidFill>
                            <a:schemeClr val="tx1"/>
                          </a:solidFill>
                        </a:rPr>
                        <a:t>transaction_id</a:t>
                      </a:r>
                      <a:endParaRPr lang="ko-KR" altLang="en-US" sz="100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smtClean="0"/>
                        <a:t>주문완료</a:t>
                      </a:r>
                      <a:r>
                        <a:rPr lang="ko-KR" altLang="en-US" sz="1000" baseline="0" smtClean="0"/>
                        <a:t> 시 주문</a:t>
                      </a:r>
                      <a:r>
                        <a:rPr lang="en-US" altLang="ko-KR" sz="1000" baseline="0" smtClean="0"/>
                        <a:t>ID</a:t>
                      </a:r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smtClean="0">
                          <a:solidFill>
                            <a:srgbClr val="FF0000"/>
                          </a:solidFill>
                        </a:rPr>
                        <a:t>‘{$order_id}’</a:t>
                      </a:r>
                      <a:endParaRPr lang="ko-KR" altLang="en-US" sz="1000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976687"/>
                  </a:ext>
                </a:extLst>
              </a:tr>
              <a:tr h="2409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smtClean="0">
                          <a:solidFill>
                            <a:schemeClr val="tx1"/>
                          </a:solidFill>
                        </a:rPr>
                        <a:t>주문완료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smtClean="0">
                          <a:solidFill>
                            <a:schemeClr val="tx1"/>
                          </a:solidFill>
                        </a:rPr>
                        <a:t>value</a:t>
                      </a:r>
                      <a:endParaRPr lang="ko-KR" altLang="en-US" sz="100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aseline="0" smtClean="0"/>
                        <a:t>주문완료 시 전체 상품의 금액</a:t>
                      </a:r>
                      <a:endParaRPr lang="ko-KR" altLang="en-US" sz="10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smtClean="0">
                          <a:solidFill>
                            <a:srgbClr val="FF0000"/>
                          </a:solidFill>
                        </a:rPr>
                        <a:t>'{$result_order_price_front_head}{$result_order_price_front}{$result_order_price_front_tail}'</a:t>
                      </a:r>
                      <a:endParaRPr lang="ko-KR" altLang="en-US" sz="1000" b="1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0575362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583917" y="1148608"/>
            <a:ext cx="188329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smtClean="0"/>
              <a:t>주요 매개변수 설명</a:t>
            </a:r>
            <a:endParaRPr lang="ko-KR" altLang="en-US" sz="1500"/>
          </a:p>
        </p:txBody>
      </p:sp>
      <p:sp>
        <p:nvSpPr>
          <p:cNvPr id="3" name="TextBox 2"/>
          <p:cNvSpPr txBox="1"/>
          <p:nvPr/>
        </p:nvSpPr>
        <p:spPr>
          <a:xfrm>
            <a:off x="583917" y="5968538"/>
            <a:ext cx="110241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/>
              <a:t>※ </a:t>
            </a:r>
            <a:r>
              <a:rPr lang="ko-KR" altLang="en-US" sz="1200" smtClean="0"/>
              <a:t>카페</a:t>
            </a:r>
            <a:r>
              <a:rPr lang="en-US" altLang="ko-KR" sz="1200" smtClean="0"/>
              <a:t>24</a:t>
            </a:r>
            <a:r>
              <a:rPr lang="ko-KR" altLang="en-US" sz="1200" smtClean="0"/>
              <a:t>에서 사용하는 더 많은 치환변수를 확인 하고싶다면</a:t>
            </a:r>
            <a:r>
              <a:rPr lang="en-US" altLang="ko-KR" sz="1200" smtClean="0"/>
              <a:t>, </a:t>
            </a:r>
            <a:r>
              <a:rPr lang="ko-KR" altLang="en-US" sz="1200" smtClean="0"/>
              <a:t>카페</a:t>
            </a:r>
            <a:r>
              <a:rPr lang="en-US" altLang="ko-KR" sz="1200" smtClean="0"/>
              <a:t>24 </a:t>
            </a:r>
            <a:r>
              <a:rPr lang="ko-KR" altLang="en-US" sz="1200" smtClean="0"/>
              <a:t>고객센터의 문의 혹은</a:t>
            </a:r>
            <a:r>
              <a:rPr lang="en-US" altLang="ko-KR" sz="1200"/>
              <a:t> </a:t>
            </a:r>
            <a:r>
              <a:rPr lang="ko-KR" altLang="en-US" sz="1200" smtClean="0"/>
              <a:t>카페</a:t>
            </a:r>
            <a:r>
              <a:rPr lang="en-US" altLang="ko-KR" sz="1200" smtClean="0"/>
              <a:t>24 </a:t>
            </a:r>
            <a:r>
              <a:rPr lang="ko-KR" altLang="en-US" sz="1200" smtClean="0"/>
              <a:t>모듈 사용법에 관련한 문서를 읽어보시길 바랍니다</a:t>
            </a:r>
            <a:r>
              <a:rPr lang="en-US" altLang="ko-KR" sz="120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39678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737114"/>
            <a:ext cx="12192000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" name="object 20"/>
          <p:cNvSpPr txBox="1">
            <a:spLocks noGrp="1"/>
          </p:cNvSpPr>
          <p:nvPr>
            <p:ph type="title"/>
          </p:nvPr>
        </p:nvSpPr>
        <p:spPr>
          <a:xfrm>
            <a:off x="407139" y="145555"/>
            <a:ext cx="11784861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ko-KR" altLang="en-US" sz="2800" spc="-160" smtClean="0">
                <a:solidFill>
                  <a:srgbClr val="000000"/>
                </a:solidFill>
              </a:rPr>
              <a:t>카페</a:t>
            </a:r>
            <a:r>
              <a:rPr lang="en-US" altLang="ko-KR" sz="2800" spc="-160" smtClean="0">
                <a:solidFill>
                  <a:srgbClr val="000000"/>
                </a:solidFill>
              </a:rPr>
              <a:t>24 </a:t>
            </a:r>
            <a:r>
              <a:rPr lang="ko-KR" altLang="en-US" sz="2800" spc="-160" smtClean="0">
                <a:solidFill>
                  <a:srgbClr val="000000"/>
                </a:solidFill>
              </a:rPr>
              <a:t>전자상거래 </a:t>
            </a:r>
            <a:r>
              <a:rPr lang="en-US" altLang="ko-KR" sz="2800" spc="-160" smtClean="0">
                <a:solidFill>
                  <a:srgbClr val="000000"/>
                </a:solidFill>
              </a:rPr>
              <a:t>dataLayer </a:t>
            </a:r>
            <a:r>
              <a:rPr lang="ko-KR" altLang="en-US" sz="2800" spc="-160" smtClean="0">
                <a:solidFill>
                  <a:srgbClr val="000000"/>
                </a:solidFill>
              </a:rPr>
              <a:t>설치 </a:t>
            </a:r>
            <a:r>
              <a:rPr lang="en-US" altLang="ko-KR" sz="2800" spc="-160" smtClean="0">
                <a:solidFill>
                  <a:srgbClr val="000000"/>
                </a:solidFill>
              </a:rPr>
              <a:t>- </a:t>
            </a:r>
            <a:r>
              <a:rPr lang="ko-KR" altLang="en-US" sz="2800" spc="-160" smtClean="0">
                <a:solidFill>
                  <a:srgbClr val="000000"/>
                </a:solidFill>
              </a:rPr>
              <a:t>상품목록조회</a:t>
            </a:r>
            <a:r>
              <a:rPr lang="en-US" altLang="ko-KR" sz="2800" spc="-160" smtClean="0">
                <a:solidFill>
                  <a:srgbClr val="000000"/>
                </a:solidFill>
              </a:rPr>
              <a:t>(view_item_list)</a:t>
            </a:r>
            <a:r>
              <a:rPr lang="ko-KR" altLang="en-US" sz="2800" spc="-160" smtClean="0">
                <a:solidFill>
                  <a:srgbClr val="000000"/>
                </a:solidFill>
              </a:rPr>
              <a:t> 이벤트</a:t>
            </a:r>
            <a:endParaRPr sz="2800"/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531" y="6588146"/>
            <a:ext cx="800019" cy="20369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654" y="885604"/>
            <a:ext cx="1971675" cy="4476750"/>
          </a:xfrm>
          <a:prstGeom prst="rect">
            <a:avLst/>
          </a:prstGeom>
        </p:spPr>
      </p:pic>
      <p:sp>
        <p:nvSpPr>
          <p:cNvPr id="7" name="모서리가 둥근 직사각형 6"/>
          <p:cNvSpPr/>
          <p:nvPr/>
        </p:nvSpPr>
        <p:spPr>
          <a:xfrm>
            <a:off x="375220" y="2069513"/>
            <a:ext cx="1521230" cy="248557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375220" y="4264073"/>
            <a:ext cx="1521230" cy="248557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9501114" y="1292369"/>
            <a:ext cx="2690886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mtClean="0"/>
              <a:t>※ </a:t>
            </a:r>
            <a:r>
              <a:rPr lang="ko-KR" altLang="en-US" sz="1000" smtClean="0"/>
              <a:t>상품분류 페이지에서는 카페</a:t>
            </a:r>
            <a:r>
              <a:rPr lang="en-US" altLang="ko-KR" sz="1000" smtClean="0"/>
              <a:t>24</a:t>
            </a:r>
            <a:r>
              <a:rPr lang="ko-KR" altLang="en-US" sz="1000" smtClean="0"/>
              <a:t>에서 제공하는 </a:t>
            </a:r>
            <a:r>
              <a:rPr lang="ko-KR" altLang="en-US" sz="1000" smtClean="0"/>
              <a:t>변수 중 </a:t>
            </a:r>
            <a:r>
              <a:rPr lang="en-US" altLang="ko-KR" sz="1000" smtClean="0"/>
              <a:t>GTM</a:t>
            </a:r>
            <a:r>
              <a:rPr lang="ko-KR" altLang="en-US" sz="1000" smtClean="0"/>
              <a:t>에서 활용가능한 변수가 없기 때문에 디자인 편집을 통해 직접 </a:t>
            </a:r>
            <a:r>
              <a:rPr lang="en-US" altLang="ko-KR" sz="1000" smtClean="0"/>
              <a:t>dataLayer</a:t>
            </a:r>
            <a:r>
              <a:rPr lang="ko-KR" altLang="en-US" sz="1000" smtClean="0"/>
              <a:t>코드를 설치해야합니다</a:t>
            </a:r>
            <a:r>
              <a:rPr lang="en-US" altLang="ko-KR" sz="1000" smtClean="0"/>
              <a:t>.</a:t>
            </a:r>
          </a:p>
          <a:p>
            <a:endParaRPr lang="en-US" altLang="ko-KR" sz="1000"/>
          </a:p>
          <a:p>
            <a:r>
              <a:rPr lang="en-US" altLang="ko-KR" sz="1000" smtClean="0"/>
              <a:t>1. </a:t>
            </a:r>
            <a:r>
              <a:rPr lang="ko-KR" altLang="en-US" sz="1000" smtClean="0"/>
              <a:t>상품 폴더 안에 상품분류</a:t>
            </a:r>
            <a:r>
              <a:rPr lang="en-US" altLang="ko-KR" sz="1000" smtClean="0"/>
              <a:t>(list.html)</a:t>
            </a:r>
            <a:r>
              <a:rPr lang="ko-KR" altLang="en-US" sz="1000" smtClean="0"/>
              <a:t> </a:t>
            </a:r>
            <a:endParaRPr lang="en-US" altLang="ko-KR" sz="1000" smtClean="0"/>
          </a:p>
          <a:p>
            <a:r>
              <a:rPr lang="ko-KR" altLang="en-US" sz="1000" smtClean="0"/>
              <a:t>   페이지로 이동합니다</a:t>
            </a:r>
            <a:endParaRPr lang="en-US" altLang="ko-KR" sz="1000" smtClean="0"/>
          </a:p>
          <a:p>
            <a:endParaRPr lang="en-US" altLang="ko-KR" sz="1000" smtClean="0"/>
          </a:p>
          <a:p>
            <a:endParaRPr lang="en-US" altLang="ko-KR" sz="1000"/>
          </a:p>
          <a:p>
            <a:r>
              <a:rPr lang="en-US" altLang="ko-KR" sz="1000" smtClean="0"/>
              <a:t>2. </a:t>
            </a:r>
            <a:r>
              <a:rPr lang="ko-KR" altLang="en-US" sz="1000" smtClean="0"/>
              <a:t>상품목록을 </a:t>
            </a:r>
            <a:r>
              <a:rPr lang="ko-KR" altLang="en-US" sz="1000" smtClean="0"/>
              <a:t>담을 </a:t>
            </a:r>
            <a:r>
              <a:rPr lang="ko-KR" altLang="en-US" sz="1000" smtClean="0"/>
              <a:t>배열생성</a:t>
            </a:r>
            <a:r>
              <a:rPr lang="ko-KR" altLang="en-US" sz="1000" smtClean="0"/>
              <a:t>합니다</a:t>
            </a:r>
            <a:r>
              <a:rPr lang="en-US" altLang="ko-KR" sz="1000" smtClean="0"/>
              <a:t>.</a:t>
            </a:r>
            <a:endParaRPr lang="en-US" altLang="ko-KR" sz="1000" smtClean="0"/>
          </a:p>
          <a:p>
            <a:endParaRPr lang="en-US" altLang="ko-KR" sz="1000" smtClean="0"/>
          </a:p>
          <a:p>
            <a:endParaRPr lang="en-US" altLang="ko-KR" sz="1000" smtClean="0"/>
          </a:p>
          <a:p>
            <a:r>
              <a:rPr lang="en-US" altLang="ko-KR" sz="1000" smtClean="0"/>
              <a:t>3. </a:t>
            </a:r>
            <a:r>
              <a:rPr lang="ko-KR" altLang="en-US" sz="1000" smtClean="0"/>
              <a:t>각 상품정보가 반복되는 코드 안에서</a:t>
            </a:r>
            <a:endParaRPr lang="en-US" altLang="ko-KR" sz="1000"/>
          </a:p>
          <a:p>
            <a:r>
              <a:rPr lang="en-US" altLang="ko-KR" sz="1000" smtClean="0"/>
              <a:t>   </a:t>
            </a:r>
            <a:r>
              <a:rPr lang="ko-KR" altLang="en-US" sz="1000" smtClean="0"/>
              <a:t>생성한 배열에 상품목록을 </a:t>
            </a:r>
            <a:r>
              <a:rPr lang="en-US" altLang="ko-KR" sz="1000" smtClean="0"/>
              <a:t>push</a:t>
            </a:r>
            <a:r>
              <a:rPr lang="ko-KR" altLang="en-US" sz="1000" smtClean="0"/>
              <a:t>하는</a:t>
            </a:r>
            <a:endParaRPr lang="en-US" altLang="ko-KR" sz="1000" smtClean="0"/>
          </a:p>
          <a:p>
            <a:r>
              <a:rPr lang="en-US" altLang="ko-KR" sz="1000" smtClean="0"/>
              <a:t>   </a:t>
            </a:r>
            <a:r>
              <a:rPr lang="ko-KR" altLang="en-US" sz="1000" smtClean="0"/>
              <a:t>코드를 삽입합니다</a:t>
            </a:r>
            <a:r>
              <a:rPr lang="en-US" altLang="ko-KR" sz="1000" smtClean="0"/>
              <a:t>.</a:t>
            </a:r>
          </a:p>
          <a:p>
            <a:endParaRPr lang="en-US" altLang="ko-KR" sz="1000" smtClean="0"/>
          </a:p>
          <a:p>
            <a:endParaRPr lang="en-US" altLang="ko-KR" sz="1000" smtClean="0"/>
          </a:p>
          <a:p>
            <a:r>
              <a:rPr lang="en-US" altLang="ko-KR" sz="1000" smtClean="0"/>
              <a:t>4. </a:t>
            </a:r>
            <a:r>
              <a:rPr lang="ko-KR" altLang="en-US" sz="1000" smtClean="0"/>
              <a:t>상품들이 </a:t>
            </a:r>
            <a:r>
              <a:rPr lang="en-US" altLang="ko-KR" sz="1000" smtClean="0"/>
              <a:t>push</a:t>
            </a:r>
            <a:r>
              <a:rPr lang="ko-KR" altLang="en-US" sz="1000" smtClean="0"/>
              <a:t>된 배열을 활용하여</a:t>
            </a:r>
            <a:endParaRPr lang="en-US" altLang="ko-KR" sz="1000" smtClean="0"/>
          </a:p>
          <a:p>
            <a:r>
              <a:rPr lang="en-US" altLang="ko-KR" sz="1000" smtClean="0"/>
              <a:t>   </a:t>
            </a:r>
            <a:r>
              <a:rPr lang="en-US" altLang="ko-KR" sz="1000" smtClean="0"/>
              <a:t>dataLayer</a:t>
            </a:r>
            <a:r>
              <a:rPr lang="ko-KR" altLang="en-US" sz="1000" smtClean="0"/>
              <a:t>코드를 작성합니다</a:t>
            </a:r>
            <a:r>
              <a:rPr lang="en-US" altLang="ko-KR" sz="1000" smtClean="0"/>
              <a:t>.</a:t>
            </a:r>
          </a:p>
          <a:p>
            <a:endParaRPr lang="en-US" altLang="ko-KR" sz="1000" smtClean="0"/>
          </a:p>
          <a:p>
            <a:endParaRPr lang="en-US" altLang="ko-KR" sz="1000"/>
          </a:p>
          <a:p>
            <a:r>
              <a:rPr lang="en-US" altLang="ko-KR" sz="1000" smtClean="0"/>
              <a:t>5. </a:t>
            </a:r>
            <a:r>
              <a:rPr lang="ko-KR" altLang="en-US" sz="1000" smtClean="0"/>
              <a:t>마지막으로 상품이 배열에 잘 들어갔는지</a:t>
            </a:r>
            <a:endParaRPr lang="en-US" altLang="ko-KR" sz="1000" smtClean="0"/>
          </a:p>
          <a:p>
            <a:r>
              <a:rPr lang="en-US" altLang="ko-KR" sz="1000"/>
              <a:t> </a:t>
            </a:r>
            <a:r>
              <a:rPr lang="en-US" altLang="ko-KR" sz="1000" smtClean="0"/>
              <a:t>  console.log</a:t>
            </a:r>
            <a:r>
              <a:rPr lang="ko-KR" altLang="en-US" sz="1000" smtClean="0"/>
              <a:t>로 확인해봅니다</a:t>
            </a:r>
            <a:r>
              <a:rPr lang="en-US" altLang="ko-KR" sz="1000" smtClean="0"/>
              <a:t>.</a:t>
            </a:r>
            <a:endParaRPr lang="en-US" altLang="ko-KR" sz="1000" smtClean="0"/>
          </a:p>
        </p:txBody>
      </p:sp>
      <p:sp>
        <p:nvSpPr>
          <p:cNvPr id="10" name="TextBox 9"/>
          <p:cNvSpPr txBox="1"/>
          <p:nvPr/>
        </p:nvSpPr>
        <p:spPr>
          <a:xfrm>
            <a:off x="2120361" y="762493"/>
            <a:ext cx="4796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/>
              <a:t>예시</a:t>
            </a:r>
            <a:r>
              <a:rPr lang="en-US" altLang="ko-KR" sz="1000" smtClean="0"/>
              <a:t>)</a:t>
            </a:r>
          </a:p>
        </p:txBody>
      </p:sp>
      <p:sp>
        <p:nvSpPr>
          <p:cNvPr id="14" name="타원 13"/>
          <p:cNvSpPr/>
          <p:nvPr/>
        </p:nvSpPr>
        <p:spPr>
          <a:xfrm>
            <a:off x="106264" y="4115925"/>
            <a:ext cx="268956" cy="27242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smtClean="0">
                <a:solidFill>
                  <a:schemeClr val="bg1"/>
                </a:solidFill>
              </a:rPr>
              <a:t>1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9476509" y="737114"/>
            <a:ext cx="0" cy="61208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그림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1043" y="1018524"/>
            <a:ext cx="4967899" cy="5773312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32175" y="4264073"/>
            <a:ext cx="3705225" cy="1647825"/>
          </a:xfrm>
          <a:prstGeom prst="rect">
            <a:avLst/>
          </a:prstGeom>
        </p:spPr>
      </p:pic>
      <p:sp>
        <p:nvSpPr>
          <p:cNvPr id="17" name="모서리가 둥근 직사각형 16"/>
          <p:cNvSpPr/>
          <p:nvPr/>
        </p:nvSpPr>
        <p:spPr>
          <a:xfrm>
            <a:off x="5662092" y="4264073"/>
            <a:ext cx="3675308" cy="1385209"/>
          </a:xfrm>
          <a:prstGeom prst="roundRect">
            <a:avLst>
              <a:gd name="adj" fmla="val 14867"/>
            </a:avLst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2701636" y="1737360"/>
            <a:ext cx="2019994" cy="108065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2432680" y="1568082"/>
            <a:ext cx="268956" cy="27242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smtClean="0">
                <a:solidFill>
                  <a:schemeClr val="bg1"/>
                </a:solidFill>
              </a:rPr>
              <a:t>2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5521988" y="4161827"/>
            <a:ext cx="268956" cy="27242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>
                <a:solidFill>
                  <a:schemeClr val="bg1"/>
                </a:solidFill>
              </a:rPr>
              <a:t>4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2683669" y="1855235"/>
            <a:ext cx="2738437" cy="576021"/>
          </a:xfrm>
          <a:prstGeom prst="roundRect">
            <a:avLst>
              <a:gd name="adj" fmla="val 10466"/>
            </a:avLst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2701636" y="6012157"/>
            <a:ext cx="2019994" cy="108065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2683669" y="6130032"/>
            <a:ext cx="2738437" cy="576021"/>
          </a:xfrm>
          <a:prstGeom prst="roundRect">
            <a:avLst>
              <a:gd name="adj" fmla="val 10466"/>
            </a:avLst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/>
          <p:cNvSpPr/>
          <p:nvPr/>
        </p:nvSpPr>
        <p:spPr>
          <a:xfrm>
            <a:off x="2443487" y="1921365"/>
            <a:ext cx="268956" cy="27242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smtClean="0">
                <a:solidFill>
                  <a:schemeClr val="bg1"/>
                </a:solidFill>
              </a:rPr>
              <a:t>3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2432680" y="5968062"/>
            <a:ext cx="268956" cy="27242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smtClean="0">
                <a:solidFill>
                  <a:schemeClr val="bg1"/>
                </a:solidFill>
              </a:rPr>
              <a:t>2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2443487" y="6321345"/>
            <a:ext cx="268956" cy="27242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smtClean="0">
                <a:solidFill>
                  <a:schemeClr val="bg1"/>
                </a:solidFill>
              </a:rPr>
              <a:t>3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5662092" y="5662463"/>
            <a:ext cx="3675308" cy="262616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/>
          <p:cNvSpPr/>
          <p:nvPr/>
        </p:nvSpPr>
        <p:spPr>
          <a:xfrm>
            <a:off x="5463904" y="5622020"/>
            <a:ext cx="268956" cy="27242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smtClean="0">
                <a:solidFill>
                  <a:schemeClr val="bg1"/>
                </a:solidFill>
              </a:rPr>
              <a:t>5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3632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 descr="고도몰 | 5 Pro 관리자 화면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249" t="2" r="15394" b="91"/>
          <a:stretch/>
        </p:blipFill>
        <p:spPr bwMode="auto">
          <a:xfrm>
            <a:off x="-25400" y="-22724"/>
            <a:ext cx="12217400" cy="6874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2810902" y="1406027"/>
            <a:ext cx="6570197" cy="63094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3500" spc="-300" smtClean="0">
                <a:solidFill>
                  <a:schemeClr val="bg1"/>
                </a:solidFill>
              </a:rPr>
              <a:t>고도몰</a:t>
            </a:r>
            <a:r>
              <a:rPr lang="en-US" altLang="ko-KR" sz="3500" spc="-300" smtClean="0">
                <a:solidFill>
                  <a:schemeClr val="bg1"/>
                </a:solidFill>
              </a:rPr>
              <a:t> – </a:t>
            </a:r>
            <a:r>
              <a:rPr lang="ko-KR" altLang="en-US" sz="3500" spc="-300">
                <a:solidFill>
                  <a:schemeClr val="bg1"/>
                </a:solidFill>
              </a:rPr>
              <a:t>전자상거래 </a:t>
            </a:r>
            <a:r>
              <a:rPr lang="en-US" altLang="ko-KR" sz="3500" spc="-300">
                <a:solidFill>
                  <a:schemeClr val="bg1"/>
                </a:solidFill>
              </a:rPr>
              <a:t>dataLayer</a:t>
            </a:r>
            <a:r>
              <a:rPr lang="ko-KR" altLang="en-US" sz="3500" spc="-300">
                <a:solidFill>
                  <a:schemeClr val="bg1"/>
                </a:solidFill>
              </a:rPr>
              <a:t> 설치</a:t>
            </a:r>
            <a:endParaRPr lang="ko-KR" altLang="en-US" sz="3500" spc="-300" dirty="0">
              <a:solidFill>
                <a:schemeClr val="bg1"/>
              </a:solidFill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531" y="6588146"/>
            <a:ext cx="800019" cy="203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170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737114"/>
            <a:ext cx="12192000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" name="object 20"/>
          <p:cNvSpPr txBox="1">
            <a:spLocks noGrp="1"/>
          </p:cNvSpPr>
          <p:nvPr>
            <p:ph type="title"/>
          </p:nvPr>
        </p:nvSpPr>
        <p:spPr>
          <a:xfrm>
            <a:off x="407140" y="145555"/>
            <a:ext cx="11175260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ko-KR" sz="2800" spc="-160" smtClean="0">
                <a:solidFill>
                  <a:srgbClr val="000000"/>
                </a:solidFill>
              </a:rPr>
              <a:t> </a:t>
            </a:r>
            <a:r>
              <a:rPr lang="ko-KR" altLang="en-US" sz="2800" spc="-160" smtClean="0">
                <a:solidFill>
                  <a:srgbClr val="000000"/>
                </a:solidFill>
              </a:rPr>
              <a:t>고도몰 전자상거래 </a:t>
            </a:r>
            <a:r>
              <a:rPr lang="en-US" altLang="ko-KR" sz="2800" spc="-160">
                <a:solidFill>
                  <a:srgbClr val="000000"/>
                </a:solidFill>
              </a:rPr>
              <a:t>dataLayer </a:t>
            </a:r>
            <a:r>
              <a:rPr lang="ko-KR" altLang="en-US" sz="2800" spc="-160">
                <a:solidFill>
                  <a:srgbClr val="000000"/>
                </a:solidFill>
              </a:rPr>
              <a:t>설치 </a:t>
            </a:r>
            <a:r>
              <a:rPr lang="en-US" altLang="ko-KR" sz="2800" spc="-160">
                <a:solidFill>
                  <a:srgbClr val="000000"/>
                </a:solidFill>
              </a:rPr>
              <a:t>- </a:t>
            </a:r>
            <a:r>
              <a:rPr lang="ko-KR" altLang="en-US" sz="2800" spc="-160">
                <a:solidFill>
                  <a:srgbClr val="000000"/>
                </a:solidFill>
              </a:rPr>
              <a:t>상품목록조회</a:t>
            </a:r>
            <a:r>
              <a:rPr lang="en-US" altLang="ko-KR" sz="2800" spc="-160">
                <a:solidFill>
                  <a:srgbClr val="000000"/>
                </a:solidFill>
              </a:rPr>
              <a:t>(view_item_list)</a:t>
            </a:r>
            <a:r>
              <a:rPr lang="ko-KR" altLang="en-US" sz="2800" spc="-160">
                <a:solidFill>
                  <a:srgbClr val="000000"/>
                </a:solidFill>
              </a:rPr>
              <a:t> 이벤트</a:t>
            </a:r>
            <a:endParaRPr sz="2800"/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531" y="6588146"/>
            <a:ext cx="800019" cy="203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360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737114"/>
            <a:ext cx="12192000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" name="object 20"/>
          <p:cNvSpPr txBox="1">
            <a:spLocks noGrp="1"/>
          </p:cNvSpPr>
          <p:nvPr>
            <p:ph type="title"/>
          </p:nvPr>
        </p:nvSpPr>
        <p:spPr>
          <a:xfrm>
            <a:off x="407139" y="145555"/>
            <a:ext cx="10999769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ko-KR" sz="2800" spc="-160">
                <a:solidFill>
                  <a:srgbClr val="000000"/>
                </a:solidFill>
              </a:rPr>
              <a:t> </a:t>
            </a:r>
            <a:r>
              <a:rPr lang="ko-KR" altLang="en-US" sz="2800" spc="-160">
                <a:solidFill>
                  <a:srgbClr val="000000"/>
                </a:solidFill>
              </a:rPr>
              <a:t>고도몰 전자상거래 </a:t>
            </a:r>
            <a:r>
              <a:rPr lang="en-US" altLang="ko-KR" sz="2800" spc="-160">
                <a:solidFill>
                  <a:srgbClr val="000000"/>
                </a:solidFill>
              </a:rPr>
              <a:t>dataLayer </a:t>
            </a:r>
            <a:r>
              <a:rPr lang="ko-KR" altLang="en-US" sz="2800" spc="-160">
                <a:solidFill>
                  <a:srgbClr val="000000"/>
                </a:solidFill>
              </a:rPr>
              <a:t>설치 </a:t>
            </a:r>
            <a:r>
              <a:rPr lang="en-US" altLang="ko-KR" sz="2800" spc="-160">
                <a:solidFill>
                  <a:srgbClr val="000000"/>
                </a:solidFill>
              </a:rPr>
              <a:t>- </a:t>
            </a:r>
            <a:r>
              <a:rPr lang="ko-KR" altLang="en-US" sz="2800" spc="-160" smtClean="0">
                <a:solidFill>
                  <a:srgbClr val="000000"/>
                </a:solidFill>
              </a:rPr>
              <a:t>상품상세조회</a:t>
            </a:r>
            <a:r>
              <a:rPr lang="en-US" altLang="ko-KR" sz="2800" spc="-160" smtClean="0">
                <a:solidFill>
                  <a:srgbClr val="000000"/>
                </a:solidFill>
              </a:rPr>
              <a:t>(view_item)</a:t>
            </a:r>
            <a:r>
              <a:rPr lang="ko-KR" altLang="en-US" sz="2800" spc="-160" smtClean="0">
                <a:solidFill>
                  <a:srgbClr val="000000"/>
                </a:solidFill>
              </a:rPr>
              <a:t> 이벤트</a:t>
            </a:r>
            <a:endParaRPr sz="2800"/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531" y="6588146"/>
            <a:ext cx="800019" cy="203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969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737114"/>
            <a:ext cx="12192000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" name="object 20"/>
          <p:cNvSpPr txBox="1">
            <a:spLocks noGrp="1"/>
          </p:cNvSpPr>
          <p:nvPr>
            <p:ph type="title"/>
          </p:nvPr>
        </p:nvSpPr>
        <p:spPr>
          <a:xfrm>
            <a:off x="407139" y="145555"/>
            <a:ext cx="11239915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ko-KR" sz="2800" spc="-160">
                <a:solidFill>
                  <a:srgbClr val="000000"/>
                </a:solidFill>
              </a:rPr>
              <a:t> </a:t>
            </a:r>
            <a:r>
              <a:rPr lang="ko-KR" altLang="en-US" sz="2800" spc="-160">
                <a:solidFill>
                  <a:srgbClr val="000000"/>
                </a:solidFill>
              </a:rPr>
              <a:t>고도몰 전자상거래 </a:t>
            </a:r>
            <a:r>
              <a:rPr lang="en-US" altLang="ko-KR" sz="2800" spc="-160">
                <a:solidFill>
                  <a:srgbClr val="000000"/>
                </a:solidFill>
              </a:rPr>
              <a:t>dataLayer </a:t>
            </a:r>
            <a:r>
              <a:rPr lang="ko-KR" altLang="en-US" sz="2800" spc="-160">
                <a:solidFill>
                  <a:srgbClr val="000000"/>
                </a:solidFill>
              </a:rPr>
              <a:t>설치 </a:t>
            </a:r>
            <a:r>
              <a:rPr lang="en-US" altLang="ko-KR" sz="2800" spc="-160">
                <a:solidFill>
                  <a:srgbClr val="000000"/>
                </a:solidFill>
              </a:rPr>
              <a:t>- </a:t>
            </a:r>
            <a:r>
              <a:rPr lang="ko-KR" altLang="en-US" sz="2800" spc="-160" smtClean="0">
                <a:solidFill>
                  <a:srgbClr val="000000"/>
                </a:solidFill>
              </a:rPr>
              <a:t>장바구니추가</a:t>
            </a:r>
            <a:r>
              <a:rPr lang="en-US" altLang="ko-KR" sz="2800" spc="-160" smtClean="0">
                <a:solidFill>
                  <a:srgbClr val="000000"/>
                </a:solidFill>
              </a:rPr>
              <a:t>(add_to_cart)</a:t>
            </a:r>
            <a:r>
              <a:rPr lang="ko-KR" altLang="en-US" sz="2800" spc="-160" smtClean="0">
                <a:solidFill>
                  <a:srgbClr val="000000"/>
                </a:solidFill>
              </a:rPr>
              <a:t> 이벤트</a:t>
            </a:r>
            <a:endParaRPr sz="2800"/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531" y="6588146"/>
            <a:ext cx="800019" cy="203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732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737114"/>
            <a:ext cx="12192000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" name="object 20"/>
          <p:cNvSpPr txBox="1">
            <a:spLocks noGrp="1"/>
          </p:cNvSpPr>
          <p:nvPr>
            <p:ph type="title"/>
          </p:nvPr>
        </p:nvSpPr>
        <p:spPr>
          <a:xfrm>
            <a:off x="407139" y="145555"/>
            <a:ext cx="11092133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ko-KR" sz="2800" spc="-160">
                <a:solidFill>
                  <a:srgbClr val="000000"/>
                </a:solidFill>
              </a:rPr>
              <a:t> </a:t>
            </a:r>
            <a:r>
              <a:rPr lang="ko-KR" altLang="en-US" sz="2800" spc="-160">
                <a:solidFill>
                  <a:srgbClr val="000000"/>
                </a:solidFill>
              </a:rPr>
              <a:t>고도몰 전자상거래 </a:t>
            </a:r>
            <a:r>
              <a:rPr lang="en-US" altLang="ko-KR" sz="2800" spc="-160">
                <a:solidFill>
                  <a:srgbClr val="000000"/>
                </a:solidFill>
              </a:rPr>
              <a:t>dataLayer </a:t>
            </a:r>
            <a:r>
              <a:rPr lang="ko-KR" altLang="en-US" sz="2800" spc="-160">
                <a:solidFill>
                  <a:srgbClr val="000000"/>
                </a:solidFill>
              </a:rPr>
              <a:t>설치 </a:t>
            </a:r>
            <a:r>
              <a:rPr lang="en-US" altLang="ko-KR" sz="2800" spc="-160">
                <a:solidFill>
                  <a:srgbClr val="000000"/>
                </a:solidFill>
              </a:rPr>
              <a:t>- </a:t>
            </a:r>
            <a:r>
              <a:rPr lang="ko-KR" altLang="en-US" sz="2800" spc="-160" smtClean="0">
                <a:solidFill>
                  <a:srgbClr val="000000"/>
                </a:solidFill>
              </a:rPr>
              <a:t>주문서작성</a:t>
            </a:r>
            <a:r>
              <a:rPr lang="en-US" altLang="ko-KR" sz="2800" spc="-160" smtClean="0">
                <a:solidFill>
                  <a:srgbClr val="000000"/>
                </a:solidFill>
              </a:rPr>
              <a:t>(begin_checkout)</a:t>
            </a:r>
            <a:r>
              <a:rPr lang="ko-KR" altLang="en-US" sz="2800" spc="-160" smtClean="0">
                <a:solidFill>
                  <a:srgbClr val="000000"/>
                </a:solidFill>
              </a:rPr>
              <a:t> 이벤트</a:t>
            </a:r>
            <a:endParaRPr sz="2800"/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531" y="6588146"/>
            <a:ext cx="800019" cy="203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369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737114"/>
            <a:ext cx="12192000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" name="object 20"/>
          <p:cNvSpPr txBox="1">
            <a:spLocks noGrp="1"/>
          </p:cNvSpPr>
          <p:nvPr>
            <p:ph type="title"/>
          </p:nvPr>
        </p:nvSpPr>
        <p:spPr>
          <a:xfrm>
            <a:off x="407139" y="145555"/>
            <a:ext cx="11092133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ko-KR" sz="2800" spc="-160">
                <a:solidFill>
                  <a:srgbClr val="000000"/>
                </a:solidFill>
              </a:rPr>
              <a:t> </a:t>
            </a:r>
            <a:r>
              <a:rPr lang="ko-KR" altLang="en-US" sz="2800" spc="-160">
                <a:solidFill>
                  <a:srgbClr val="000000"/>
                </a:solidFill>
              </a:rPr>
              <a:t>고도몰 전자상거래 </a:t>
            </a:r>
            <a:r>
              <a:rPr lang="en-US" altLang="ko-KR" sz="2800" spc="-160">
                <a:solidFill>
                  <a:srgbClr val="000000"/>
                </a:solidFill>
              </a:rPr>
              <a:t>dataLayer </a:t>
            </a:r>
            <a:r>
              <a:rPr lang="ko-KR" altLang="en-US" sz="2800" spc="-160">
                <a:solidFill>
                  <a:srgbClr val="000000"/>
                </a:solidFill>
              </a:rPr>
              <a:t>설치 </a:t>
            </a:r>
            <a:r>
              <a:rPr lang="en-US" altLang="ko-KR" sz="2800" spc="-160">
                <a:solidFill>
                  <a:srgbClr val="000000"/>
                </a:solidFill>
              </a:rPr>
              <a:t>- </a:t>
            </a:r>
            <a:r>
              <a:rPr lang="ko-KR" altLang="en-US" sz="2800" spc="-160" smtClean="0">
                <a:solidFill>
                  <a:srgbClr val="000000"/>
                </a:solidFill>
              </a:rPr>
              <a:t>구매완료</a:t>
            </a:r>
            <a:r>
              <a:rPr lang="en-US" altLang="ko-KR" sz="2800" spc="-160" smtClean="0">
                <a:solidFill>
                  <a:srgbClr val="000000"/>
                </a:solidFill>
              </a:rPr>
              <a:t>(purchase)</a:t>
            </a:r>
            <a:r>
              <a:rPr lang="ko-KR" altLang="en-US" sz="2800" spc="-160" smtClean="0">
                <a:solidFill>
                  <a:srgbClr val="000000"/>
                </a:solidFill>
              </a:rPr>
              <a:t> 이벤트</a:t>
            </a:r>
            <a:endParaRPr sz="2800"/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531" y="6588146"/>
            <a:ext cx="800019" cy="203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39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737114"/>
            <a:ext cx="12192000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" name="object 20"/>
          <p:cNvSpPr txBox="1">
            <a:spLocks noGrp="1"/>
          </p:cNvSpPr>
          <p:nvPr>
            <p:ph type="title"/>
          </p:nvPr>
        </p:nvSpPr>
        <p:spPr>
          <a:xfrm>
            <a:off x="407140" y="141030"/>
            <a:ext cx="55225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ko-KR" sz="2800" spc="-160" smtClean="0">
                <a:solidFill>
                  <a:srgbClr val="000000"/>
                </a:solidFill>
              </a:rPr>
              <a:t>Google Analtyics4 </a:t>
            </a:r>
            <a:r>
              <a:rPr lang="ko-KR" altLang="en-US" sz="2800" spc="-160" smtClean="0">
                <a:solidFill>
                  <a:srgbClr val="000000"/>
                </a:solidFill>
              </a:rPr>
              <a:t>계정 생성하기</a:t>
            </a:r>
            <a:endParaRPr sz="280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531" y="6588146"/>
            <a:ext cx="800019" cy="203690"/>
          </a:xfrm>
          <a:prstGeom prst="rect">
            <a:avLst/>
          </a:prstGeom>
        </p:spPr>
      </p:pic>
      <p:cxnSp>
        <p:nvCxnSpPr>
          <p:cNvPr id="8" name="직선 연결선 7"/>
          <p:cNvCxnSpPr/>
          <p:nvPr/>
        </p:nvCxnSpPr>
        <p:spPr>
          <a:xfrm>
            <a:off x="9476509" y="737114"/>
            <a:ext cx="0" cy="61208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9476509" y="1185200"/>
            <a:ext cx="2748743" cy="2323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mtClean="0"/>
              <a:t>1. Google Analytics</a:t>
            </a:r>
            <a:r>
              <a:rPr lang="ko-KR" altLang="en-US" sz="1000" smtClean="0"/>
              <a:t>에 접속합니다</a:t>
            </a:r>
            <a:r>
              <a:rPr lang="en-US" altLang="ko-KR" sz="1000"/>
              <a:t> </a:t>
            </a:r>
            <a:r>
              <a:rPr lang="en-US" altLang="ko-KR" sz="1000" smtClean="0"/>
              <a:t>(</a:t>
            </a:r>
            <a:r>
              <a:rPr lang="ko-KR" altLang="en-US" sz="1000" smtClean="0"/>
              <a:t>아래 링크</a:t>
            </a:r>
            <a:r>
              <a:rPr lang="en-US" altLang="ko-KR" sz="1000" smtClean="0"/>
              <a:t>)</a:t>
            </a:r>
            <a:endParaRPr lang="en-US" altLang="ko-KR" sz="1000"/>
          </a:p>
          <a:p>
            <a:r>
              <a:rPr lang="en-US" altLang="ko-KR" sz="900" smtClean="0">
                <a:hlinkClick r:id="rId3"/>
              </a:rPr>
              <a:t>https</a:t>
            </a:r>
            <a:r>
              <a:rPr lang="en-US" altLang="ko-KR" sz="900">
                <a:hlinkClick r:id="rId3"/>
              </a:rPr>
              <a:t>://</a:t>
            </a:r>
            <a:r>
              <a:rPr lang="en-US" altLang="ko-KR" sz="900">
                <a:hlinkClick r:id="rId3"/>
              </a:rPr>
              <a:t>analytics.google.com/analytics/web</a:t>
            </a:r>
            <a:r>
              <a:rPr lang="en-US" altLang="ko-KR" sz="900" smtClean="0">
                <a:hlinkClick r:id="rId3"/>
              </a:rPr>
              <a:t>/#/</a:t>
            </a:r>
            <a:endParaRPr lang="en-US" altLang="ko-KR" sz="900" smtClean="0"/>
          </a:p>
          <a:p>
            <a:endParaRPr lang="en-US" altLang="ko-KR" sz="1000" smtClean="0"/>
          </a:p>
          <a:p>
            <a:endParaRPr lang="en-US" altLang="ko-KR" sz="1000" smtClean="0"/>
          </a:p>
          <a:p>
            <a:r>
              <a:rPr lang="en-US" altLang="ko-KR" sz="1000" smtClean="0"/>
              <a:t>2. </a:t>
            </a:r>
            <a:r>
              <a:rPr lang="ko-KR" altLang="en-US" sz="1000" smtClean="0"/>
              <a:t>측정시작 버튼을 클릭합니다</a:t>
            </a:r>
            <a:r>
              <a:rPr lang="en-US" altLang="ko-KR" sz="1000" smtClean="0"/>
              <a:t>.</a:t>
            </a:r>
          </a:p>
          <a:p>
            <a:endParaRPr lang="en-US" altLang="ko-KR" sz="1000" smtClean="0"/>
          </a:p>
          <a:p>
            <a:endParaRPr lang="en-US" altLang="ko-KR" sz="1000"/>
          </a:p>
          <a:p>
            <a:r>
              <a:rPr lang="en-US" altLang="ko-KR" sz="1000" smtClean="0"/>
              <a:t>3. </a:t>
            </a:r>
            <a:r>
              <a:rPr lang="ko-KR" altLang="en-US" sz="1000" smtClean="0"/>
              <a:t>계정 설정</a:t>
            </a:r>
            <a:endParaRPr lang="en-US" altLang="ko-KR" sz="1000" smtClean="0"/>
          </a:p>
          <a:p>
            <a:r>
              <a:rPr lang="en-US" altLang="ko-KR" sz="900"/>
              <a:t> </a:t>
            </a:r>
            <a:r>
              <a:rPr lang="en-US" altLang="ko-KR" sz="900" smtClean="0"/>
              <a:t>  - </a:t>
            </a:r>
            <a:r>
              <a:rPr lang="ko-KR" altLang="en-US" sz="900" smtClean="0"/>
              <a:t>계정 이름을 넣어주시면 됩니다</a:t>
            </a:r>
            <a:r>
              <a:rPr lang="en-US" altLang="ko-KR" sz="900" smtClean="0"/>
              <a:t>.</a:t>
            </a:r>
            <a:br>
              <a:rPr lang="en-US" altLang="ko-KR" sz="900" smtClean="0"/>
            </a:br>
            <a:r>
              <a:rPr lang="en-US" altLang="ko-KR" sz="900" smtClean="0"/>
              <a:t>   - EX)</a:t>
            </a:r>
            <a:r>
              <a:rPr lang="ko-KR" altLang="en-US" sz="900" smtClean="0"/>
              <a:t> 회사이름</a:t>
            </a:r>
            <a:r>
              <a:rPr lang="en-US" altLang="ko-KR" sz="900" smtClean="0"/>
              <a:t>, </a:t>
            </a:r>
            <a:r>
              <a:rPr lang="ko-KR" altLang="en-US" sz="900" smtClean="0"/>
              <a:t>단체명 등</a:t>
            </a:r>
            <a:endParaRPr lang="en-US" altLang="ko-KR" sz="900" smtClean="0"/>
          </a:p>
          <a:p>
            <a:endParaRPr lang="en-US" altLang="ko-KR" sz="1000" smtClean="0"/>
          </a:p>
          <a:p>
            <a:endParaRPr lang="en-US" altLang="ko-KR" sz="1000" smtClean="0"/>
          </a:p>
          <a:p>
            <a:pPr marL="228600" indent="-228600">
              <a:buAutoNum type="arabicPeriod" startAt="4"/>
            </a:pPr>
            <a:r>
              <a:rPr lang="ko-KR" altLang="en-US" sz="1000" smtClean="0"/>
              <a:t>속성 설정</a:t>
            </a:r>
            <a:endParaRPr lang="en-US" altLang="ko-KR" sz="1000" smtClean="0"/>
          </a:p>
          <a:p>
            <a:r>
              <a:rPr lang="en-US" altLang="ko-KR" sz="900"/>
              <a:t> </a:t>
            </a:r>
            <a:r>
              <a:rPr lang="en-US" altLang="ko-KR" sz="900" smtClean="0"/>
              <a:t>  - </a:t>
            </a:r>
            <a:r>
              <a:rPr lang="ko-KR" altLang="en-US" sz="900" smtClean="0"/>
              <a:t>속성 이름을 입력 후 보고 시간대와 통화는 </a:t>
            </a:r>
            <a:endParaRPr lang="en-US" altLang="ko-KR" sz="900" smtClean="0"/>
          </a:p>
          <a:p>
            <a:r>
              <a:rPr lang="en-US" altLang="ko-KR" sz="900"/>
              <a:t> </a:t>
            </a:r>
            <a:r>
              <a:rPr lang="en-US" altLang="ko-KR" sz="900" smtClean="0"/>
              <a:t>    </a:t>
            </a:r>
            <a:r>
              <a:rPr lang="ko-KR" altLang="en-US" sz="900" smtClean="0"/>
              <a:t>현지에 맞게 설정해주시면 됩니다</a:t>
            </a:r>
            <a:r>
              <a:rPr lang="en-US" altLang="ko-KR" sz="900" smtClean="0"/>
              <a:t>.</a:t>
            </a:r>
            <a:endParaRPr lang="ko-KR" altLang="en-US" sz="900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2238" y="989262"/>
            <a:ext cx="4830560" cy="1410163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5"/>
          <a:srcRect t="-436" r="53858" b="-1"/>
          <a:stretch/>
        </p:blipFill>
        <p:spPr>
          <a:xfrm>
            <a:off x="407141" y="2676971"/>
            <a:ext cx="3774162" cy="3911175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6"/>
          <a:srcRect t="6656" r="280"/>
          <a:stretch/>
        </p:blipFill>
        <p:spPr>
          <a:xfrm>
            <a:off x="4496506" y="2593434"/>
            <a:ext cx="3979112" cy="4004980"/>
          </a:xfrm>
          <a:prstGeom prst="rect">
            <a:avLst/>
          </a:prstGeom>
        </p:spPr>
      </p:pic>
      <p:sp>
        <p:nvSpPr>
          <p:cNvPr id="22" name="타원 21"/>
          <p:cNvSpPr/>
          <p:nvPr/>
        </p:nvSpPr>
        <p:spPr>
          <a:xfrm>
            <a:off x="4278303" y="1938247"/>
            <a:ext cx="268956" cy="27242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chemeClr val="bg1"/>
                </a:solidFill>
              </a:rPr>
              <a:t>1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404544" y="3289669"/>
            <a:ext cx="268956" cy="27242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smtClean="0">
                <a:solidFill>
                  <a:schemeClr val="bg1"/>
                </a:solidFill>
              </a:rPr>
              <a:t>2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4750940" y="3946428"/>
            <a:ext cx="268956" cy="27242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smtClean="0">
                <a:solidFill>
                  <a:schemeClr val="bg1"/>
                </a:solidFill>
              </a:rPr>
              <a:t>3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4496506" y="2074460"/>
            <a:ext cx="632447" cy="272597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617233" y="6334298"/>
            <a:ext cx="388607" cy="253848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모서리가 둥근 직사각형 29"/>
          <p:cNvSpPr/>
          <p:nvPr/>
        </p:nvSpPr>
        <p:spPr>
          <a:xfrm>
            <a:off x="668002" y="3484372"/>
            <a:ext cx="1995483" cy="409297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4931993" y="4102284"/>
            <a:ext cx="2807156" cy="1176298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4838842" y="5883238"/>
            <a:ext cx="489616" cy="253848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6" name="꺾인 연결선 45"/>
          <p:cNvCxnSpPr>
            <a:stCxn id="30" idx="1"/>
            <a:endCxn id="29" idx="1"/>
          </p:cNvCxnSpPr>
          <p:nvPr/>
        </p:nvCxnSpPr>
        <p:spPr>
          <a:xfrm rot="10800000" flipV="1">
            <a:off x="617234" y="3689020"/>
            <a:ext cx="50769" cy="2772201"/>
          </a:xfrm>
          <a:prstGeom prst="bentConnector3">
            <a:avLst>
              <a:gd name="adj1" fmla="val 381422"/>
            </a:avLst>
          </a:prstGeom>
          <a:ln w="127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꺾인 연결선 53"/>
          <p:cNvCxnSpPr>
            <a:stCxn id="31" idx="1"/>
            <a:endCxn id="36" idx="1"/>
          </p:cNvCxnSpPr>
          <p:nvPr/>
        </p:nvCxnSpPr>
        <p:spPr>
          <a:xfrm rot="10800000" flipV="1">
            <a:off x="4838843" y="4690432"/>
            <a:ext cx="93151" cy="1319729"/>
          </a:xfrm>
          <a:prstGeom prst="bentConnector3">
            <a:avLst>
              <a:gd name="adj1" fmla="val 253380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2220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6848475"/>
          </a:xfrm>
          <a:prstGeom prst="rect">
            <a:avLst/>
          </a:prstGeom>
          <a:solidFill>
            <a:schemeClr val="accent5">
              <a:lumMod val="5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605718" y="1406027"/>
            <a:ext cx="6980565" cy="63094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3500" spc="-300" smtClean="0">
                <a:solidFill>
                  <a:schemeClr val="bg1"/>
                </a:solidFill>
              </a:rPr>
              <a:t>메이크샵 </a:t>
            </a:r>
            <a:r>
              <a:rPr lang="en-US" altLang="ko-KR" sz="3500" spc="-300" smtClean="0">
                <a:solidFill>
                  <a:schemeClr val="bg1"/>
                </a:solidFill>
              </a:rPr>
              <a:t>– </a:t>
            </a:r>
            <a:r>
              <a:rPr lang="ko-KR" altLang="en-US" sz="3500" spc="-300">
                <a:solidFill>
                  <a:schemeClr val="bg1"/>
                </a:solidFill>
              </a:rPr>
              <a:t>전자상거래 </a:t>
            </a:r>
            <a:r>
              <a:rPr lang="en-US" altLang="ko-KR" sz="3500" spc="-300">
                <a:solidFill>
                  <a:schemeClr val="bg1"/>
                </a:solidFill>
              </a:rPr>
              <a:t>dataLayer</a:t>
            </a:r>
            <a:r>
              <a:rPr lang="ko-KR" altLang="en-US" sz="3500" spc="-300">
                <a:solidFill>
                  <a:schemeClr val="bg1"/>
                </a:solidFill>
              </a:rPr>
              <a:t> 설치</a:t>
            </a:r>
            <a:endParaRPr lang="ko-KR" altLang="en-US" sz="3500" spc="-300" dirty="0">
              <a:solidFill>
                <a:schemeClr val="bg1"/>
              </a:solidFill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531" y="6588146"/>
            <a:ext cx="800019" cy="203690"/>
          </a:xfrm>
          <a:prstGeom prst="rect">
            <a:avLst/>
          </a:prstGeom>
        </p:spPr>
      </p:pic>
      <p:pic>
        <p:nvPicPr>
          <p:cNvPr id="7176" name="Picture 8" descr="http://wiki.hash.kr/images/thumb/2/20/%EB%A9%94%EC%9D%B4%ED%81%AC%EC%83%B5_%EB%A1%9C%EA%B3%A0.png/200px-%EB%A9%94%EC%9D%B4%ED%81%AC%EC%83%B5_%EB%A1%9C%EA%B3%A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499" y="1209674"/>
            <a:ext cx="3876675" cy="3876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7280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737114"/>
            <a:ext cx="12192000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" name="object 20"/>
          <p:cNvSpPr txBox="1">
            <a:spLocks noGrp="1"/>
          </p:cNvSpPr>
          <p:nvPr>
            <p:ph type="title"/>
          </p:nvPr>
        </p:nvSpPr>
        <p:spPr>
          <a:xfrm>
            <a:off x="407140" y="145555"/>
            <a:ext cx="11489296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ko-KR" altLang="en-US" sz="2800" spc="-160" smtClean="0">
                <a:solidFill>
                  <a:srgbClr val="000000"/>
                </a:solidFill>
              </a:rPr>
              <a:t>메이크샵 </a:t>
            </a:r>
            <a:r>
              <a:rPr lang="ko-KR" altLang="en-US" sz="2800" spc="-160">
                <a:solidFill>
                  <a:srgbClr val="000000"/>
                </a:solidFill>
              </a:rPr>
              <a:t>전자상거래 </a:t>
            </a:r>
            <a:r>
              <a:rPr lang="en-US" altLang="ko-KR" sz="2800" spc="-160">
                <a:solidFill>
                  <a:srgbClr val="000000"/>
                </a:solidFill>
              </a:rPr>
              <a:t>dataLayer </a:t>
            </a:r>
            <a:r>
              <a:rPr lang="ko-KR" altLang="en-US" sz="2800" spc="-160">
                <a:solidFill>
                  <a:srgbClr val="000000"/>
                </a:solidFill>
              </a:rPr>
              <a:t>설치 </a:t>
            </a:r>
            <a:r>
              <a:rPr lang="en-US" altLang="ko-KR" sz="2800" spc="-160">
                <a:solidFill>
                  <a:srgbClr val="000000"/>
                </a:solidFill>
              </a:rPr>
              <a:t>- </a:t>
            </a:r>
            <a:r>
              <a:rPr lang="ko-KR" altLang="en-US" sz="2800" spc="-160" smtClean="0">
                <a:solidFill>
                  <a:srgbClr val="000000"/>
                </a:solidFill>
              </a:rPr>
              <a:t>상품목록조회</a:t>
            </a:r>
            <a:r>
              <a:rPr lang="en-US" altLang="ko-KR" sz="2800" spc="-160" smtClean="0">
                <a:solidFill>
                  <a:srgbClr val="000000"/>
                </a:solidFill>
              </a:rPr>
              <a:t>(view_item_list)</a:t>
            </a:r>
            <a:r>
              <a:rPr lang="ko-KR" altLang="en-US" sz="2800" spc="-160" smtClean="0">
                <a:solidFill>
                  <a:srgbClr val="000000"/>
                </a:solidFill>
              </a:rPr>
              <a:t> 이벤트</a:t>
            </a:r>
            <a:endParaRPr sz="2800"/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531" y="6588146"/>
            <a:ext cx="800019" cy="203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530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737114"/>
            <a:ext cx="12192000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" name="object 20"/>
          <p:cNvSpPr txBox="1">
            <a:spLocks noGrp="1"/>
          </p:cNvSpPr>
          <p:nvPr>
            <p:ph type="title"/>
          </p:nvPr>
        </p:nvSpPr>
        <p:spPr>
          <a:xfrm>
            <a:off x="407140" y="145555"/>
            <a:ext cx="11286096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ko-KR" sz="2800" spc="-160">
                <a:solidFill>
                  <a:srgbClr val="000000"/>
                </a:solidFill>
              </a:rPr>
              <a:t> </a:t>
            </a:r>
            <a:r>
              <a:rPr lang="ko-KR" altLang="en-US" sz="2800" spc="-160">
                <a:solidFill>
                  <a:srgbClr val="000000"/>
                </a:solidFill>
              </a:rPr>
              <a:t>메이크샵</a:t>
            </a:r>
            <a:r>
              <a:rPr lang="ko-KR" altLang="en-US" sz="2800" spc="-160" smtClean="0">
                <a:solidFill>
                  <a:srgbClr val="000000"/>
                </a:solidFill>
              </a:rPr>
              <a:t> </a:t>
            </a:r>
            <a:r>
              <a:rPr lang="ko-KR" altLang="en-US" sz="2800" spc="-160">
                <a:solidFill>
                  <a:srgbClr val="000000"/>
                </a:solidFill>
              </a:rPr>
              <a:t>전자상거래 </a:t>
            </a:r>
            <a:r>
              <a:rPr lang="en-US" altLang="ko-KR" sz="2800" spc="-160">
                <a:solidFill>
                  <a:srgbClr val="000000"/>
                </a:solidFill>
              </a:rPr>
              <a:t>dataLayer </a:t>
            </a:r>
            <a:r>
              <a:rPr lang="ko-KR" altLang="en-US" sz="2800" spc="-160">
                <a:solidFill>
                  <a:srgbClr val="000000"/>
                </a:solidFill>
              </a:rPr>
              <a:t>설치 </a:t>
            </a:r>
            <a:r>
              <a:rPr lang="en-US" altLang="ko-KR" sz="2800" spc="-160">
                <a:solidFill>
                  <a:srgbClr val="000000"/>
                </a:solidFill>
              </a:rPr>
              <a:t>- </a:t>
            </a:r>
            <a:r>
              <a:rPr lang="ko-KR" altLang="en-US" sz="2800" spc="-160" smtClean="0">
                <a:solidFill>
                  <a:srgbClr val="000000"/>
                </a:solidFill>
              </a:rPr>
              <a:t>상품상세조회</a:t>
            </a:r>
            <a:r>
              <a:rPr lang="en-US" altLang="ko-KR" sz="2800" spc="-160" smtClean="0">
                <a:solidFill>
                  <a:srgbClr val="000000"/>
                </a:solidFill>
              </a:rPr>
              <a:t>(view_item)</a:t>
            </a:r>
            <a:r>
              <a:rPr lang="ko-KR" altLang="en-US" sz="2800" spc="-160" smtClean="0">
                <a:solidFill>
                  <a:srgbClr val="000000"/>
                </a:solidFill>
              </a:rPr>
              <a:t> 이벤트</a:t>
            </a:r>
            <a:endParaRPr sz="2800"/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531" y="6588146"/>
            <a:ext cx="800019" cy="203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906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737114"/>
            <a:ext cx="12192000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" name="object 20"/>
          <p:cNvSpPr txBox="1">
            <a:spLocks noGrp="1"/>
          </p:cNvSpPr>
          <p:nvPr>
            <p:ph type="title"/>
          </p:nvPr>
        </p:nvSpPr>
        <p:spPr>
          <a:xfrm>
            <a:off x="407139" y="145555"/>
            <a:ext cx="11147552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ko-KR" sz="2800" spc="-160">
                <a:solidFill>
                  <a:srgbClr val="000000"/>
                </a:solidFill>
              </a:rPr>
              <a:t> </a:t>
            </a:r>
            <a:r>
              <a:rPr lang="ko-KR" altLang="en-US" sz="2800" spc="-160">
                <a:solidFill>
                  <a:srgbClr val="000000"/>
                </a:solidFill>
              </a:rPr>
              <a:t>메이크샵</a:t>
            </a:r>
            <a:r>
              <a:rPr lang="ko-KR" altLang="en-US" sz="2800" spc="-160" smtClean="0">
                <a:solidFill>
                  <a:srgbClr val="000000"/>
                </a:solidFill>
              </a:rPr>
              <a:t> </a:t>
            </a:r>
            <a:r>
              <a:rPr lang="ko-KR" altLang="en-US" sz="2800" spc="-160">
                <a:solidFill>
                  <a:srgbClr val="000000"/>
                </a:solidFill>
              </a:rPr>
              <a:t>전자상거래 </a:t>
            </a:r>
            <a:r>
              <a:rPr lang="en-US" altLang="ko-KR" sz="2800" spc="-160">
                <a:solidFill>
                  <a:srgbClr val="000000"/>
                </a:solidFill>
              </a:rPr>
              <a:t>dataLayer </a:t>
            </a:r>
            <a:r>
              <a:rPr lang="ko-KR" altLang="en-US" sz="2800" spc="-160">
                <a:solidFill>
                  <a:srgbClr val="000000"/>
                </a:solidFill>
              </a:rPr>
              <a:t>설치 </a:t>
            </a:r>
            <a:r>
              <a:rPr lang="en-US" altLang="ko-KR" sz="2800" spc="-160">
                <a:solidFill>
                  <a:srgbClr val="000000"/>
                </a:solidFill>
              </a:rPr>
              <a:t>- </a:t>
            </a:r>
            <a:r>
              <a:rPr lang="ko-KR" altLang="en-US" sz="2800" spc="-160" smtClean="0">
                <a:solidFill>
                  <a:srgbClr val="000000"/>
                </a:solidFill>
              </a:rPr>
              <a:t>장바구니추가</a:t>
            </a:r>
            <a:r>
              <a:rPr lang="en-US" altLang="ko-KR" sz="2800" spc="-160" smtClean="0">
                <a:solidFill>
                  <a:srgbClr val="000000"/>
                </a:solidFill>
              </a:rPr>
              <a:t>(add_to_cart)</a:t>
            </a:r>
            <a:r>
              <a:rPr lang="ko-KR" altLang="en-US" sz="2800" spc="-160" smtClean="0">
                <a:solidFill>
                  <a:srgbClr val="000000"/>
                </a:solidFill>
              </a:rPr>
              <a:t> 이벤트</a:t>
            </a:r>
            <a:endParaRPr sz="2800"/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531" y="6588146"/>
            <a:ext cx="800019" cy="203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291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737114"/>
            <a:ext cx="12192000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" name="object 20"/>
          <p:cNvSpPr txBox="1">
            <a:spLocks noGrp="1"/>
          </p:cNvSpPr>
          <p:nvPr>
            <p:ph type="title"/>
          </p:nvPr>
        </p:nvSpPr>
        <p:spPr>
          <a:xfrm>
            <a:off x="407139" y="145555"/>
            <a:ext cx="11702411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ko-KR" sz="2800" spc="-160">
                <a:solidFill>
                  <a:srgbClr val="000000"/>
                </a:solidFill>
              </a:rPr>
              <a:t> </a:t>
            </a:r>
            <a:r>
              <a:rPr lang="ko-KR" altLang="en-US" sz="2800" spc="-160">
                <a:solidFill>
                  <a:srgbClr val="000000"/>
                </a:solidFill>
              </a:rPr>
              <a:t>메이크샵</a:t>
            </a:r>
            <a:r>
              <a:rPr lang="ko-KR" altLang="en-US" sz="2800" spc="-160" smtClean="0">
                <a:solidFill>
                  <a:srgbClr val="000000"/>
                </a:solidFill>
              </a:rPr>
              <a:t> </a:t>
            </a:r>
            <a:r>
              <a:rPr lang="ko-KR" altLang="en-US" sz="2800" spc="-160">
                <a:solidFill>
                  <a:srgbClr val="000000"/>
                </a:solidFill>
              </a:rPr>
              <a:t>전자상거래 </a:t>
            </a:r>
            <a:r>
              <a:rPr lang="en-US" altLang="ko-KR" sz="2800" spc="-160">
                <a:solidFill>
                  <a:srgbClr val="000000"/>
                </a:solidFill>
              </a:rPr>
              <a:t>dataLayer </a:t>
            </a:r>
            <a:r>
              <a:rPr lang="ko-KR" altLang="en-US" sz="2800" spc="-160">
                <a:solidFill>
                  <a:srgbClr val="000000"/>
                </a:solidFill>
              </a:rPr>
              <a:t>설치 </a:t>
            </a:r>
            <a:r>
              <a:rPr lang="en-US" altLang="ko-KR" sz="2800" spc="-160">
                <a:solidFill>
                  <a:srgbClr val="000000"/>
                </a:solidFill>
              </a:rPr>
              <a:t>- </a:t>
            </a:r>
            <a:r>
              <a:rPr lang="ko-KR" altLang="en-US" sz="2800" spc="-160" smtClean="0">
                <a:solidFill>
                  <a:srgbClr val="000000"/>
                </a:solidFill>
              </a:rPr>
              <a:t>주문서작성</a:t>
            </a:r>
            <a:r>
              <a:rPr lang="en-US" altLang="ko-KR" sz="2800" spc="-160" smtClean="0">
                <a:solidFill>
                  <a:srgbClr val="000000"/>
                </a:solidFill>
              </a:rPr>
              <a:t>(begin_checkout)</a:t>
            </a:r>
            <a:r>
              <a:rPr lang="ko-KR" altLang="en-US" sz="2800" spc="-160" smtClean="0">
                <a:solidFill>
                  <a:srgbClr val="000000"/>
                </a:solidFill>
              </a:rPr>
              <a:t> 이벤트</a:t>
            </a:r>
            <a:endParaRPr sz="2800"/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531" y="6588146"/>
            <a:ext cx="800019" cy="203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137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737114"/>
            <a:ext cx="12192000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" name="object 20"/>
          <p:cNvSpPr txBox="1">
            <a:spLocks noGrp="1"/>
          </p:cNvSpPr>
          <p:nvPr>
            <p:ph type="title"/>
          </p:nvPr>
        </p:nvSpPr>
        <p:spPr>
          <a:xfrm>
            <a:off x="407139" y="145555"/>
            <a:ext cx="10902391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ko-KR" sz="2800" spc="-160">
                <a:solidFill>
                  <a:srgbClr val="000000"/>
                </a:solidFill>
              </a:rPr>
              <a:t> </a:t>
            </a:r>
            <a:r>
              <a:rPr lang="ko-KR" altLang="en-US" sz="2800" spc="-160">
                <a:solidFill>
                  <a:srgbClr val="000000"/>
                </a:solidFill>
              </a:rPr>
              <a:t>메이크샵</a:t>
            </a:r>
            <a:r>
              <a:rPr lang="ko-KR" altLang="en-US" sz="2800" spc="-160" smtClean="0">
                <a:solidFill>
                  <a:srgbClr val="000000"/>
                </a:solidFill>
              </a:rPr>
              <a:t> </a:t>
            </a:r>
            <a:r>
              <a:rPr lang="ko-KR" altLang="en-US" sz="2800" spc="-160">
                <a:solidFill>
                  <a:srgbClr val="000000"/>
                </a:solidFill>
              </a:rPr>
              <a:t>전자상거래 </a:t>
            </a:r>
            <a:r>
              <a:rPr lang="en-US" altLang="ko-KR" sz="2800" spc="-160">
                <a:solidFill>
                  <a:srgbClr val="000000"/>
                </a:solidFill>
              </a:rPr>
              <a:t>dataLayer </a:t>
            </a:r>
            <a:r>
              <a:rPr lang="ko-KR" altLang="en-US" sz="2800" spc="-160">
                <a:solidFill>
                  <a:srgbClr val="000000"/>
                </a:solidFill>
              </a:rPr>
              <a:t>설치 </a:t>
            </a:r>
            <a:r>
              <a:rPr lang="en-US" altLang="ko-KR" sz="2800" spc="-160">
                <a:solidFill>
                  <a:srgbClr val="000000"/>
                </a:solidFill>
              </a:rPr>
              <a:t>- </a:t>
            </a:r>
            <a:r>
              <a:rPr lang="ko-KR" altLang="en-US" sz="2800" spc="-160" smtClean="0">
                <a:solidFill>
                  <a:srgbClr val="000000"/>
                </a:solidFill>
              </a:rPr>
              <a:t>구매완료</a:t>
            </a:r>
            <a:r>
              <a:rPr lang="en-US" altLang="ko-KR" sz="2800" spc="-160" smtClean="0">
                <a:solidFill>
                  <a:srgbClr val="000000"/>
                </a:solidFill>
              </a:rPr>
              <a:t>(purchase)</a:t>
            </a:r>
            <a:r>
              <a:rPr lang="ko-KR" altLang="en-US" sz="2800" spc="-160" smtClean="0">
                <a:solidFill>
                  <a:srgbClr val="000000"/>
                </a:solidFill>
              </a:rPr>
              <a:t> 이벤트</a:t>
            </a:r>
            <a:endParaRPr sz="2800"/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531" y="6588146"/>
            <a:ext cx="800019" cy="203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103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122" name="Picture 2" descr="GTM 가이드 기초편 - 환경 설정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5279" y="888279"/>
            <a:ext cx="5081443" cy="5081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114994" y="3113529"/>
            <a:ext cx="1962012" cy="63094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3500" spc="-300" smtClean="0">
                <a:solidFill>
                  <a:schemeClr val="bg1"/>
                </a:solidFill>
              </a:rPr>
              <a:t>GTM </a:t>
            </a:r>
            <a:r>
              <a:rPr lang="ko-KR" altLang="en-US" sz="3500" spc="-300" smtClean="0">
                <a:solidFill>
                  <a:schemeClr val="bg1"/>
                </a:solidFill>
              </a:rPr>
              <a:t>설정</a:t>
            </a:r>
            <a:endParaRPr lang="ko-KR" altLang="en-US" sz="3500" spc="-300" dirty="0">
              <a:solidFill>
                <a:schemeClr val="bg1"/>
              </a:solidFill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531" y="6588146"/>
            <a:ext cx="800019" cy="203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002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737114"/>
            <a:ext cx="12192000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" name="object 20"/>
          <p:cNvSpPr txBox="1">
            <a:spLocks noGrp="1"/>
          </p:cNvSpPr>
          <p:nvPr>
            <p:ph type="title"/>
          </p:nvPr>
        </p:nvSpPr>
        <p:spPr>
          <a:xfrm>
            <a:off x="407139" y="145555"/>
            <a:ext cx="10902391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ko-KR" sz="2800" spc="-160" smtClean="0">
                <a:solidFill>
                  <a:srgbClr val="000000"/>
                </a:solidFill>
              </a:rPr>
              <a:t>GTM </a:t>
            </a:r>
            <a:r>
              <a:rPr lang="ko-KR" altLang="en-US" sz="2800" spc="-160" smtClean="0">
                <a:solidFill>
                  <a:srgbClr val="000000"/>
                </a:solidFill>
              </a:rPr>
              <a:t>설정 </a:t>
            </a:r>
            <a:r>
              <a:rPr lang="en-US" altLang="ko-KR" sz="2800" spc="-160" smtClean="0">
                <a:solidFill>
                  <a:srgbClr val="000000"/>
                </a:solidFill>
              </a:rPr>
              <a:t>– GA4 </a:t>
            </a:r>
            <a:r>
              <a:rPr lang="ko-KR" altLang="en-US" sz="2800" spc="-160" smtClean="0">
                <a:solidFill>
                  <a:srgbClr val="000000"/>
                </a:solidFill>
              </a:rPr>
              <a:t>기본 셋팅</a:t>
            </a:r>
            <a:endParaRPr sz="2800"/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531" y="6588146"/>
            <a:ext cx="800019" cy="203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53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737114"/>
            <a:ext cx="12192000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" name="object 20"/>
          <p:cNvSpPr txBox="1">
            <a:spLocks noGrp="1"/>
          </p:cNvSpPr>
          <p:nvPr>
            <p:ph type="title"/>
          </p:nvPr>
        </p:nvSpPr>
        <p:spPr>
          <a:xfrm>
            <a:off x="407139" y="145555"/>
            <a:ext cx="10902391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ko-KR" sz="2800" spc="-160" smtClean="0">
                <a:solidFill>
                  <a:srgbClr val="000000"/>
                </a:solidFill>
              </a:rPr>
              <a:t>GTM </a:t>
            </a:r>
            <a:r>
              <a:rPr lang="ko-KR" altLang="en-US" sz="2800" spc="-160" smtClean="0">
                <a:solidFill>
                  <a:srgbClr val="000000"/>
                </a:solidFill>
              </a:rPr>
              <a:t>설정 </a:t>
            </a:r>
            <a:r>
              <a:rPr lang="en-US" altLang="ko-KR" sz="2800" spc="-160" smtClean="0">
                <a:solidFill>
                  <a:srgbClr val="000000"/>
                </a:solidFill>
              </a:rPr>
              <a:t>– </a:t>
            </a:r>
            <a:r>
              <a:rPr lang="en-US" altLang="ko-KR" sz="2800"/>
              <a:t>GA4 </a:t>
            </a:r>
            <a:r>
              <a:rPr lang="ko-KR" altLang="en-US" sz="2800"/>
              <a:t>전자상거래 이벤트 </a:t>
            </a:r>
            <a:r>
              <a:rPr lang="ko-KR" altLang="en-US" sz="2800" smtClean="0"/>
              <a:t>설정 </a:t>
            </a:r>
            <a:r>
              <a:rPr lang="en-US" altLang="ko-KR" sz="2800" smtClean="0"/>
              <a:t>[ view_item_list ]</a:t>
            </a:r>
            <a:endParaRPr sz="2800"/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531" y="6588146"/>
            <a:ext cx="800019" cy="203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638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737114"/>
            <a:ext cx="12192000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" name="object 20"/>
          <p:cNvSpPr txBox="1">
            <a:spLocks noGrp="1"/>
          </p:cNvSpPr>
          <p:nvPr>
            <p:ph type="title"/>
          </p:nvPr>
        </p:nvSpPr>
        <p:spPr>
          <a:xfrm>
            <a:off x="407139" y="145555"/>
            <a:ext cx="10902391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ko-KR" sz="2800" spc="-160" smtClean="0">
                <a:solidFill>
                  <a:srgbClr val="000000"/>
                </a:solidFill>
              </a:rPr>
              <a:t>GTM </a:t>
            </a:r>
            <a:r>
              <a:rPr lang="ko-KR" altLang="en-US" sz="2800" spc="-160" smtClean="0">
                <a:solidFill>
                  <a:srgbClr val="000000"/>
                </a:solidFill>
              </a:rPr>
              <a:t>설정 </a:t>
            </a:r>
            <a:r>
              <a:rPr lang="en-US" altLang="ko-KR" sz="2800" spc="-160" smtClean="0">
                <a:solidFill>
                  <a:srgbClr val="000000"/>
                </a:solidFill>
              </a:rPr>
              <a:t>– </a:t>
            </a:r>
            <a:r>
              <a:rPr lang="en-US" altLang="ko-KR" sz="2800"/>
              <a:t>GA4 </a:t>
            </a:r>
            <a:r>
              <a:rPr lang="ko-KR" altLang="en-US" sz="2800"/>
              <a:t>전자상거래 이벤트 </a:t>
            </a:r>
            <a:r>
              <a:rPr lang="ko-KR" altLang="en-US" sz="2800" smtClean="0"/>
              <a:t>설정 </a:t>
            </a:r>
            <a:r>
              <a:rPr lang="en-US" altLang="ko-KR" sz="2800" smtClean="0"/>
              <a:t>[ view_item ]</a:t>
            </a:r>
            <a:endParaRPr sz="2800"/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531" y="6588146"/>
            <a:ext cx="800019" cy="203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161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737114"/>
            <a:ext cx="12192000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" name="object 20"/>
          <p:cNvSpPr txBox="1">
            <a:spLocks noGrp="1"/>
          </p:cNvSpPr>
          <p:nvPr>
            <p:ph type="title"/>
          </p:nvPr>
        </p:nvSpPr>
        <p:spPr>
          <a:xfrm>
            <a:off x="407140" y="141030"/>
            <a:ext cx="55225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ko-KR" sz="2800" spc="-160" smtClean="0">
                <a:solidFill>
                  <a:srgbClr val="000000"/>
                </a:solidFill>
              </a:rPr>
              <a:t>Google Analtyics4 </a:t>
            </a:r>
            <a:r>
              <a:rPr lang="ko-KR" altLang="en-US" sz="2800" spc="-160" smtClean="0">
                <a:solidFill>
                  <a:srgbClr val="000000"/>
                </a:solidFill>
              </a:rPr>
              <a:t>계정 생성하기</a:t>
            </a:r>
            <a:endParaRPr sz="280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531" y="6588146"/>
            <a:ext cx="800019" cy="203690"/>
          </a:xfrm>
          <a:prstGeom prst="rect">
            <a:avLst/>
          </a:prstGeom>
        </p:spPr>
      </p:pic>
      <p:cxnSp>
        <p:nvCxnSpPr>
          <p:cNvPr id="8" name="직선 연결선 7"/>
          <p:cNvCxnSpPr/>
          <p:nvPr/>
        </p:nvCxnSpPr>
        <p:spPr>
          <a:xfrm>
            <a:off x="9476509" y="737114"/>
            <a:ext cx="0" cy="61208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140" y="1182424"/>
            <a:ext cx="3617193" cy="523026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3388" y="1313410"/>
            <a:ext cx="4320126" cy="527473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9476509" y="1182424"/>
            <a:ext cx="274874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mtClean="0"/>
              <a:t>1. </a:t>
            </a:r>
            <a:r>
              <a:rPr lang="ko-KR" altLang="en-US" sz="1000" smtClean="0"/>
              <a:t>비즈니스 정보</a:t>
            </a:r>
            <a:endParaRPr lang="en-US" altLang="ko-KR" sz="1000" smtClean="0"/>
          </a:p>
          <a:p>
            <a:r>
              <a:rPr lang="en-US" altLang="ko-KR" sz="900"/>
              <a:t> </a:t>
            </a:r>
            <a:r>
              <a:rPr lang="en-US" altLang="ko-KR" sz="900" smtClean="0"/>
              <a:t>  - </a:t>
            </a:r>
            <a:r>
              <a:rPr lang="ko-KR" altLang="en-US" sz="900" smtClean="0"/>
              <a:t>어떠한 목적으로 만드는지 선택해주시고</a:t>
            </a:r>
            <a:endParaRPr lang="en-US" altLang="ko-KR" sz="900" smtClean="0"/>
          </a:p>
          <a:p>
            <a:r>
              <a:rPr lang="en-US" altLang="ko-KR" sz="900"/>
              <a:t> </a:t>
            </a:r>
            <a:r>
              <a:rPr lang="en-US" altLang="ko-KR" sz="900" smtClean="0"/>
              <a:t>    </a:t>
            </a:r>
            <a:r>
              <a:rPr lang="ko-KR" altLang="en-US" sz="900" smtClean="0"/>
              <a:t>만들기 버튼을 클릭해주시면 됩니다</a:t>
            </a:r>
            <a:r>
              <a:rPr lang="en-US" altLang="ko-KR" sz="900" smtClean="0"/>
              <a:t>.</a:t>
            </a:r>
          </a:p>
          <a:p>
            <a:endParaRPr lang="en-US" altLang="ko-KR" sz="1000"/>
          </a:p>
          <a:p>
            <a:r>
              <a:rPr lang="en-US" altLang="ko-KR" sz="1000" smtClean="0"/>
              <a:t>2. </a:t>
            </a:r>
            <a:r>
              <a:rPr lang="ko-KR" altLang="en-US" sz="1000" smtClean="0"/>
              <a:t>동의 버튼을 눌러주시면 됩니다</a:t>
            </a:r>
            <a:r>
              <a:rPr lang="en-US" altLang="ko-KR" sz="1000" smtClean="0"/>
              <a:t>.</a:t>
            </a:r>
            <a:endParaRPr lang="ko-KR" altLang="en-US" sz="900"/>
          </a:p>
        </p:txBody>
      </p:sp>
      <p:sp>
        <p:nvSpPr>
          <p:cNvPr id="19" name="타원 18"/>
          <p:cNvSpPr/>
          <p:nvPr/>
        </p:nvSpPr>
        <p:spPr>
          <a:xfrm>
            <a:off x="628153" y="2889620"/>
            <a:ext cx="268956" cy="27242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chemeClr val="bg1"/>
                </a:solidFill>
              </a:rPr>
              <a:t>1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710614" y="6101542"/>
            <a:ext cx="586172" cy="232756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814648" y="3025833"/>
            <a:ext cx="2901142" cy="2997318"/>
          </a:xfrm>
          <a:prstGeom prst="roundRect">
            <a:avLst>
              <a:gd name="adj" fmla="val 5296"/>
            </a:avLst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꺾인 연결선 8"/>
          <p:cNvCxnSpPr>
            <a:stCxn id="23" idx="1"/>
            <a:endCxn id="20" idx="1"/>
          </p:cNvCxnSpPr>
          <p:nvPr/>
        </p:nvCxnSpPr>
        <p:spPr>
          <a:xfrm rot="10800000" flipV="1">
            <a:off x="710614" y="4524492"/>
            <a:ext cx="104034" cy="1693428"/>
          </a:xfrm>
          <a:prstGeom prst="bentConnector3">
            <a:avLst>
              <a:gd name="adj1" fmla="val 319736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타원 26"/>
          <p:cNvSpPr/>
          <p:nvPr/>
        </p:nvSpPr>
        <p:spPr>
          <a:xfrm>
            <a:off x="4603777" y="5780400"/>
            <a:ext cx="268956" cy="27242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smtClean="0">
                <a:solidFill>
                  <a:schemeClr val="bg1"/>
                </a:solidFill>
              </a:rPr>
              <a:t>2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4807328" y="5960224"/>
            <a:ext cx="645821" cy="374073"/>
          </a:xfrm>
          <a:prstGeom prst="roundRect">
            <a:avLst>
              <a:gd name="adj" fmla="val 5296"/>
            </a:avLst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3856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737114"/>
            <a:ext cx="12192000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" name="object 20"/>
          <p:cNvSpPr txBox="1">
            <a:spLocks noGrp="1"/>
          </p:cNvSpPr>
          <p:nvPr>
            <p:ph type="title"/>
          </p:nvPr>
        </p:nvSpPr>
        <p:spPr>
          <a:xfrm>
            <a:off x="407139" y="145555"/>
            <a:ext cx="10902391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ko-KR" sz="2800" spc="-160" smtClean="0">
                <a:solidFill>
                  <a:srgbClr val="000000"/>
                </a:solidFill>
              </a:rPr>
              <a:t>GTM </a:t>
            </a:r>
            <a:r>
              <a:rPr lang="ko-KR" altLang="en-US" sz="2800" spc="-160" smtClean="0">
                <a:solidFill>
                  <a:srgbClr val="000000"/>
                </a:solidFill>
              </a:rPr>
              <a:t>설정 </a:t>
            </a:r>
            <a:r>
              <a:rPr lang="en-US" altLang="ko-KR" sz="2800" spc="-160" smtClean="0">
                <a:solidFill>
                  <a:srgbClr val="000000"/>
                </a:solidFill>
              </a:rPr>
              <a:t>– </a:t>
            </a:r>
            <a:r>
              <a:rPr lang="en-US" altLang="ko-KR" sz="2800"/>
              <a:t>GA4 </a:t>
            </a:r>
            <a:r>
              <a:rPr lang="ko-KR" altLang="en-US" sz="2800"/>
              <a:t>전자상거래 이벤트 </a:t>
            </a:r>
            <a:r>
              <a:rPr lang="ko-KR" altLang="en-US" sz="2800" smtClean="0"/>
              <a:t>설정 </a:t>
            </a:r>
            <a:r>
              <a:rPr lang="en-US" altLang="ko-KR" sz="2800" smtClean="0"/>
              <a:t>[ add_to_cart ]</a:t>
            </a:r>
            <a:endParaRPr sz="2800"/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531" y="6588146"/>
            <a:ext cx="800019" cy="203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991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737114"/>
            <a:ext cx="12192000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" name="object 20"/>
          <p:cNvSpPr txBox="1">
            <a:spLocks noGrp="1"/>
          </p:cNvSpPr>
          <p:nvPr>
            <p:ph type="title"/>
          </p:nvPr>
        </p:nvSpPr>
        <p:spPr>
          <a:xfrm>
            <a:off x="407139" y="145555"/>
            <a:ext cx="10902391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ko-KR" sz="2800" spc="-160" smtClean="0">
                <a:solidFill>
                  <a:srgbClr val="000000"/>
                </a:solidFill>
              </a:rPr>
              <a:t>GTM </a:t>
            </a:r>
            <a:r>
              <a:rPr lang="ko-KR" altLang="en-US" sz="2800" spc="-160" smtClean="0">
                <a:solidFill>
                  <a:srgbClr val="000000"/>
                </a:solidFill>
              </a:rPr>
              <a:t>설정 </a:t>
            </a:r>
            <a:r>
              <a:rPr lang="en-US" altLang="ko-KR" sz="2800" spc="-160" smtClean="0">
                <a:solidFill>
                  <a:srgbClr val="000000"/>
                </a:solidFill>
              </a:rPr>
              <a:t>– </a:t>
            </a:r>
            <a:r>
              <a:rPr lang="en-US" altLang="ko-KR" sz="2800"/>
              <a:t>GA4 </a:t>
            </a:r>
            <a:r>
              <a:rPr lang="ko-KR" altLang="en-US" sz="2800"/>
              <a:t>전자상거래 이벤트 </a:t>
            </a:r>
            <a:r>
              <a:rPr lang="ko-KR" altLang="en-US" sz="2800" smtClean="0"/>
              <a:t>설정 </a:t>
            </a:r>
            <a:r>
              <a:rPr lang="en-US" altLang="ko-KR" sz="2800" smtClean="0"/>
              <a:t>[ begin_checkout ]</a:t>
            </a:r>
            <a:endParaRPr sz="2800"/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531" y="6588146"/>
            <a:ext cx="800019" cy="203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597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737114"/>
            <a:ext cx="12192000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" name="object 20"/>
          <p:cNvSpPr txBox="1">
            <a:spLocks noGrp="1"/>
          </p:cNvSpPr>
          <p:nvPr>
            <p:ph type="title"/>
          </p:nvPr>
        </p:nvSpPr>
        <p:spPr>
          <a:xfrm>
            <a:off x="407139" y="145555"/>
            <a:ext cx="10902391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ko-KR" sz="2800" spc="-160" smtClean="0">
                <a:solidFill>
                  <a:srgbClr val="000000"/>
                </a:solidFill>
              </a:rPr>
              <a:t>GTM </a:t>
            </a:r>
            <a:r>
              <a:rPr lang="ko-KR" altLang="en-US" sz="2800" spc="-160" smtClean="0">
                <a:solidFill>
                  <a:srgbClr val="000000"/>
                </a:solidFill>
              </a:rPr>
              <a:t>설정 </a:t>
            </a:r>
            <a:r>
              <a:rPr lang="en-US" altLang="ko-KR" sz="2800" spc="-160" smtClean="0">
                <a:solidFill>
                  <a:srgbClr val="000000"/>
                </a:solidFill>
              </a:rPr>
              <a:t>– </a:t>
            </a:r>
            <a:r>
              <a:rPr lang="en-US" altLang="ko-KR" sz="2800"/>
              <a:t>GA4 </a:t>
            </a:r>
            <a:r>
              <a:rPr lang="ko-KR" altLang="en-US" sz="2800"/>
              <a:t>전자상거래 이벤트 </a:t>
            </a:r>
            <a:r>
              <a:rPr lang="ko-KR" altLang="en-US" sz="2800" smtClean="0"/>
              <a:t>설정 </a:t>
            </a:r>
            <a:r>
              <a:rPr lang="en-US" altLang="ko-KR" sz="2800" smtClean="0"/>
              <a:t>[ purchase ]</a:t>
            </a:r>
            <a:endParaRPr sz="2800"/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531" y="6588146"/>
            <a:ext cx="800019" cy="203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397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6848475"/>
          </a:xfrm>
          <a:prstGeom prst="rect">
            <a:avLst/>
          </a:prstGeom>
          <a:solidFill>
            <a:schemeClr val="accent6">
              <a:lumMod val="75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194" name="Picture 2" descr="디버깅 - 무료 현서와 웹개 아이콘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5374" y="2369701"/>
            <a:ext cx="3506583" cy="3506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476089" y="1738758"/>
            <a:ext cx="1415772" cy="63094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3500" spc="-300" smtClean="0">
                <a:solidFill>
                  <a:schemeClr val="bg1"/>
                </a:solidFill>
              </a:rPr>
              <a:t>디버깅</a:t>
            </a:r>
            <a:endParaRPr lang="ko-KR" altLang="en-US" sz="3500" spc="-300" dirty="0">
              <a:solidFill>
                <a:schemeClr val="bg1"/>
              </a:solidFill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531" y="6588146"/>
            <a:ext cx="800019" cy="203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896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737114"/>
            <a:ext cx="12192000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" name="object 20"/>
          <p:cNvSpPr txBox="1">
            <a:spLocks noGrp="1"/>
          </p:cNvSpPr>
          <p:nvPr>
            <p:ph type="title"/>
          </p:nvPr>
        </p:nvSpPr>
        <p:spPr>
          <a:xfrm>
            <a:off x="407139" y="145555"/>
            <a:ext cx="10902391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smtClean="0"/>
              <a:t>GTM</a:t>
            </a:r>
            <a:r>
              <a:rPr lang="ko-KR" altLang="en-US" sz="2800" smtClean="0"/>
              <a:t>에서 디버깅하기</a:t>
            </a:r>
            <a:endParaRPr sz="2800"/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531" y="6588146"/>
            <a:ext cx="800019" cy="203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060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737114"/>
            <a:ext cx="12192000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" name="object 20"/>
          <p:cNvSpPr txBox="1">
            <a:spLocks noGrp="1"/>
          </p:cNvSpPr>
          <p:nvPr>
            <p:ph type="title"/>
          </p:nvPr>
        </p:nvSpPr>
        <p:spPr>
          <a:xfrm>
            <a:off x="407139" y="145555"/>
            <a:ext cx="10902391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smtClean="0"/>
              <a:t>GA4</a:t>
            </a:r>
            <a:r>
              <a:rPr lang="ko-KR" altLang="en-US" sz="2800" smtClean="0"/>
              <a:t>에서 디버깅하기</a:t>
            </a:r>
            <a:endParaRPr sz="2800"/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531" y="6588146"/>
            <a:ext cx="800019" cy="203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1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737114"/>
            <a:ext cx="12192000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" name="object 20"/>
          <p:cNvSpPr txBox="1">
            <a:spLocks noGrp="1"/>
          </p:cNvSpPr>
          <p:nvPr>
            <p:ph type="title"/>
          </p:nvPr>
        </p:nvSpPr>
        <p:spPr>
          <a:xfrm>
            <a:off x="407139" y="145555"/>
            <a:ext cx="10902391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smtClean="0"/>
              <a:t>GA4</a:t>
            </a:r>
            <a:r>
              <a:rPr lang="ko-KR" altLang="en-US" sz="2800" smtClean="0"/>
              <a:t>에서 실시간 데이터 확인하기</a:t>
            </a:r>
            <a:endParaRPr sz="2800"/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531" y="6588146"/>
            <a:ext cx="800019" cy="203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535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Event Naming Considerations for Google Analytics 4 Properties | Bounteous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6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4490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34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531" y="6588146"/>
            <a:ext cx="800019" cy="20369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0" y="5261956"/>
            <a:ext cx="12192000" cy="1596044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100"/>
          </a:p>
        </p:txBody>
      </p:sp>
      <p:sp>
        <p:nvSpPr>
          <p:cNvPr id="6" name="TextBox 5"/>
          <p:cNvSpPr txBox="1"/>
          <p:nvPr/>
        </p:nvSpPr>
        <p:spPr>
          <a:xfrm>
            <a:off x="514750" y="5508455"/>
            <a:ext cx="1109253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>
                <a:solidFill>
                  <a:schemeClr val="bg1"/>
                </a:solidFill>
              </a:rPr>
              <a:t>COPYRIGHT(C) TRIPLE HM. ALL RIGHTS RESERVED</a:t>
            </a:r>
            <a:r>
              <a:rPr lang="en-US" altLang="ko-KR" sz="1000" smtClean="0">
                <a:solidFill>
                  <a:schemeClr val="bg1"/>
                </a:solidFill>
              </a:rPr>
              <a:t>.</a:t>
            </a:r>
          </a:p>
          <a:p>
            <a:endParaRPr lang="en-US" altLang="ko-KR" sz="1000">
              <a:solidFill>
                <a:schemeClr val="bg1"/>
              </a:solidFill>
            </a:endParaRPr>
          </a:p>
          <a:p>
            <a:r>
              <a:rPr lang="ko-KR" altLang="en-US" sz="1000" smtClean="0">
                <a:solidFill>
                  <a:schemeClr val="bg1"/>
                </a:solidFill>
              </a:rPr>
              <a:t>이문서는</a:t>
            </a:r>
            <a:r>
              <a:rPr lang="en-US" altLang="ko-KR" sz="1000">
                <a:solidFill>
                  <a:schemeClr val="bg1"/>
                </a:solidFill>
              </a:rPr>
              <a:t>(</a:t>
            </a:r>
            <a:r>
              <a:rPr lang="ko-KR" altLang="en-US" sz="1000">
                <a:solidFill>
                  <a:schemeClr val="bg1"/>
                </a:solidFill>
              </a:rPr>
              <a:t>주</a:t>
            </a:r>
            <a:r>
              <a:rPr lang="en-US" altLang="ko-KR" sz="1000" smtClean="0">
                <a:solidFill>
                  <a:schemeClr val="bg1"/>
                </a:solidFill>
              </a:rPr>
              <a:t>)</a:t>
            </a:r>
            <a:r>
              <a:rPr lang="ko-KR" altLang="en-US" sz="1000" smtClean="0">
                <a:solidFill>
                  <a:schemeClr val="bg1"/>
                </a:solidFill>
              </a:rPr>
              <a:t>크리플하이엠의 지적재산이므로 어떠한 경우에도 ㈜트리플하이엠의공식적인 허가없이 이 문서의 일부 또는 전체를 변경하여 복제</a:t>
            </a:r>
            <a:r>
              <a:rPr lang="en-US" altLang="ko-KR" sz="1000">
                <a:solidFill>
                  <a:schemeClr val="bg1"/>
                </a:solidFill>
              </a:rPr>
              <a:t>, </a:t>
            </a:r>
            <a:r>
              <a:rPr lang="ko-KR" altLang="en-US" sz="1000">
                <a:solidFill>
                  <a:schemeClr val="bg1"/>
                </a:solidFill>
              </a:rPr>
              <a:t>전송</a:t>
            </a:r>
            <a:r>
              <a:rPr lang="en-US" altLang="ko-KR" sz="1000">
                <a:solidFill>
                  <a:schemeClr val="bg1"/>
                </a:solidFill>
              </a:rPr>
              <a:t>, </a:t>
            </a:r>
            <a:r>
              <a:rPr lang="ko-KR" altLang="en-US" sz="1000" smtClean="0">
                <a:solidFill>
                  <a:schemeClr val="bg1"/>
                </a:solidFill>
              </a:rPr>
              <a:t>배포할 수 없습니다</a:t>
            </a:r>
            <a:r>
              <a:rPr lang="en-US" altLang="ko-KR" sz="1000">
                <a:solidFill>
                  <a:schemeClr val="bg1"/>
                </a:solidFill>
              </a:rPr>
              <a:t>. </a:t>
            </a:r>
            <a:endParaRPr lang="en-US" altLang="ko-KR" sz="1000" smtClean="0">
              <a:solidFill>
                <a:schemeClr val="bg1"/>
              </a:solidFill>
            </a:endParaRPr>
          </a:p>
          <a:p>
            <a:endParaRPr lang="en-US" altLang="ko-KR" sz="1000">
              <a:solidFill>
                <a:schemeClr val="bg1"/>
              </a:solidFill>
            </a:endParaRPr>
          </a:p>
          <a:p>
            <a:r>
              <a:rPr lang="ko-KR" altLang="en-US" sz="1000" smtClean="0">
                <a:solidFill>
                  <a:schemeClr val="bg1"/>
                </a:solidFill>
              </a:rPr>
              <a:t>이 문서는 정보 제공의 목적으로 제공되며</a:t>
            </a:r>
            <a:r>
              <a:rPr lang="en-US" altLang="ko-KR" sz="1000">
                <a:solidFill>
                  <a:schemeClr val="bg1"/>
                </a:solidFill>
              </a:rPr>
              <a:t>, </a:t>
            </a:r>
            <a:r>
              <a:rPr lang="ko-KR" altLang="en-US" sz="1000" smtClean="0">
                <a:solidFill>
                  <a:schemeClr val="bg1"/>
                </a:solidFill>
              </a:rPr>
              <a:t>이 문서의 사용 혹은 사용결과에 따른 책임은 전적으로 사용자에게 있습니다</a:t>
            </a:r>
            <a:r>
              <a:rPr lang="en-US" altLang="ko-KR" sz="1000">
                <a:solidFill>
                  <a:schemeClr val="bg1"/>
                </a:solidFill>
              </a:rPr>
              <a:t>. </a:t>
            </a:r>
            <a:endParaRPr lang="en-US" altLang="ko-KR" sz="1000" smtClean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80090" y="6475615"/>
            <a:ext cx="2431820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1200" smtClean="0">
                <a:solidFill>
                  <a:schemeClr val="bg1"/>
                </a:solidFill>
                <a:hlinkClick r:id="rId5"/>
              </a:rPr>
              <a:t>트리플하이엠 </a:t>
            </a:r>
            <a:r>
              <a:rPr lang="en-US" altLang="ko-KR" sz="1200" smtClean="0">
                <a:solidFill>
                  <a:schemeClr val="bg1"/>
                </a:solidFill>
                <a:hlinkClick r:id="rId5"/>
              </a:rPr>
              <a:t>www.hmcorp.co.kr</a:t>
            </a:r>
            <a:endParaRPr lang="ko-KR" altLang="en-US" sz="120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14751" y="179993"/>
            <a:ext cx="5557932" cy="140038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4500" spc="-300" smtClean="0">
                <a:solidFill>
                  <a:schemeClr val="bg1"/>
                </a:solidFill>
              </a:rPr>
              <a:t>감사합니다</a:t>
            </a:r>
            <a:endParaRPr lang="en-US" altLang="ko-KR" sz="4500" spc="-300" smtClean="0">
              <a:solidFill>
                <a:schemeClr val="bg1"/>
              </a:solidFill>
            </a:endParaRPr>
          </a:p>
          <a:p>
            <a:endParaRPr lang="en-US" altLang="ko-KR" sz="2000" spc="-300" smtClean="0">
              <a:solidFill>
                <a:schemeClr val="bg1"/>
              </a:solidFill>
            </a:endParaRPr>
          </a:p>
          <a:p>
            <a:r>
              <a:rPr lang="ko-KR" altLang="en-US" sz="2000" spc="-300" smtClean="0">
                <a:solidFill>
                  <a:schemeClr val="bg1"/>
                </a:solidFill>
              </a:rPr>
              <a:t>트리플하이엠 구글 애널리틱스</a:t>
            </a:r>
            <a:r>
              <a:rPr lang="en-US" altLang="ko-KR" sz="2000" spc="-300" smtClean="0">
                <a:solidFill>
                  <a:schemeClr val="bg1"/>
                </a:solidFill>
              </a:rPr>
              <a:t>4</a:t>
            </a:r>
            <a:r>
              <a:rPr lang="ko-KR" altLang="en-US" sz="2000" spc="-300" smtClean="0">
                <a:solidFill>
                  <a:schemeClr val="bg1"/>
                </a:solidFill>
              </a:rPr>
              <a:t> 전자상거래 설치가이드 </a:t>
            </a:r>
            <a:endParaRPr lang="en-US" altLang="ko-KR" sz="2000" spc="-300" smtClean="0">
              <a:solidFill>
                <a:schemeClr val="bg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14750" y="2006441"/>
            <a:ext cx="6733948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300" smtClean="0">
                <a:solidFill>
                  <a:schemeClr val="bg1"/>
                </a:solidFill>
              </a:rPr>
              <a:t>Publisher 		</a:t>
            </a:r>
            <a:r>
              <a:rPr lang="ko-KR" altLang="en-US" sz="1300" smtClean="0">
                <a:solidFill>
                  <a:schemeClr val="bg1"/>
                </a:solidFill>
              </a:rPr>
              <a:t>주식회사 트리플하이엠 연구소 엄태영 </a:t>
            </a:r>
            <a:r>
              <a:rPr lang="en-US" altLang="ko-KR" sz="1300" smtClean="0">
                <a:solidFill>
                  <a:schemeClr val="bg1"/>
                </a:solidFill>
              </a:rPr>
              <a:t>PM</a:t>
            </a:r>
          </a:p>
          <a:p>
            <a:pPr>
              <a:lnSpc>
                <a:spcPct val="200000"/>
              </a:lnSpc>
            </a:pPr>
            <a:r>
              <a:rPr lang="en-US" altLang="ko-KR" sz="1300" smtClean="0">
                <a:solidFill>
                  <a:schemeClr val="bg1"/>
                </a:solidFill>
              </a:rPr>
              <a:t>Address 		</a:t>
            </a:r>
            <a:r>
              <a:rPr lang="ko-KR" altLang="en-US" sz="1300" smtClean="0">
                <a:solidFill>
                  <a:schemeClr val="bg1"/>
                </a:solidFill>
              </a:rPr>
              <a:t>서울시 금천구 디지털로 </a:t>
            </a:r>
            <a:r>
              <a:rPr lang="en-US" altLang="ko-KR" sz="1300" smtClean="0">
                <a:solidFill>
                  <a:schemeClr val="bg1"/>
                </a:solidFill>
              </a:rPr>
              <a:t>121 </a:t>
            </a:r>
            <a:r>
              <a:rPr lang="ko-KR" altLang="en-US" sz="1300" smtClean="0">
                <a:solidFill>
                  <a:schemeClr val="bg1"/>
                </a:solidFill>
              </a:rPr>
              <a:t>에이스 가산타워</a:t>
            </a:r>
            <a:r>
              <a:rPr lang="en-US" altLang="ko-KR" sz="1300" smtClean="0">
                <a:solidFill>
                  <a:schemeClr val="bg1"/>
                </a:solidFill>
              </a:rPr>
              <a:t>10</a:t>
            </a:r>
            <a:r>
              <a:rPr lang="ko-KR" altLang="en-US" sz="1300" smtClean="0">
                <a:solidFill>
                  <a:schemeClr val="bg1"/>
                </a:solidFill>
              </a:rPr>
              <a:t>층</a:t>
            </a:r>
            <a:endParaRPr lang="en-US" altLang="ko-KR" sz="1300" smtClean="0">
              <a:solidFill>
                <a:schemeClr val="bg1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1300" smtClean="0">
                <a:solidFill>
                  <a:schemeClr val="bg1"/>
                </a:solidFill>
              </a:rPr>
              <a:t>Telephone 		010-4993-2972</a:t>
            </a:r>
          </a:p>
          <a:p>
            <a:pPr>
              <a:lnSpc>
                <a:spcPct val="200000"/>
              </a:lnSpc>
            </a:pPr>
            <a:r>
              <a:rPr lang="en-US" altLang="ko-KR" sz="1300" smtClean="0">
                <a:solidFill>
                  <a:schemeClr val="bg1"/>
                </a:solidFill>
              </a:rPr>
              <a:t>e-mail 		xodud2972@hmcorp.co.kr</a:t>
            </a:r>
          </a:p>
          <a:p>
            <a:pPr>
              <a:lnSpc>
                <a:spcPct val="200000"/>
              </a:lnSpc>
            </a:pPr>
            <a:r>
              <a:rPr lang="en-US" altLang="ko-KR" sz="1300" smtClean="0">
                <a:solidFill>
                  <a:schemeClr val="bg1"/>
                </a:solidFill>
              </a:rPr>
              <a:t>Homepage	 	</a:t>
            </a:r>
            <a:r>
              <a:rPr lang="en-US" altLang="ko-KR" sz="1300" smtClean="0">
                <a:solidFill>
                  <a:schemeClr val="bg1"/>
                </a:solidFill>
                <a:hlinkClick r:id="rId6"/>
              </a:rPr>
              <a:t>https://www.hmcorp.co.kr</a:t>
            </a:r>
            <a:endParaRPr lang="en-US" altLang="ko-KR" sz="1300" spc="-30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01503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737114"/>
            <a:ext cx="12192000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" name="object 20"/>
          <p:cNvSpPr txBox="1">
            <a:spLocks noGrp="1"/>
          </p:cNvSpPr>
          <p:nvPr>
            <p:ph type="title"/>
          </p:nvPr>
        </p:nvSpPr>
        <p:spPr>
          <a:xfrm>
            <a:off x="407140" y="141030"/>
            <a:ext cx="55225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ko-KR" sz="2800" spc="-160" smtClean="0">
                <a:solidFill>
                  <a:srgbClr val="000000"/>
                </a:solidFill>
              </a:rPr>
              <a:t>Google Analtyics4 </a:t>
            </a:r>
            <a:r>
              <a:rPr lang="ko-KR" altLang="en-US" sz="2800" spc="-160" smtClean="0">
                <a:solidFill>
                  <a:srgbClr val="000000"/>
                </a:solidFill>
              </a:rPr>
              <a:t>계정 생성하기</a:t>
            </a:r>
            <a:endParaRPr sz="280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531" y="6588146"/>
            <a:ext cx="800019" cy="203690"/>
          </a:xfrm>
          <a:prstGeom prst="rect">
            <a:avLst/>
          </a:prstGeom>
        </p:spPr>
      </p:pic>
      <p:cxnSp>
        <p:nvCxnSpPr>
          <p:cNvPr id="8" name="직선 연결선 7"/>
          <p:cNvCxnSpPr/>
          <p:nvPr/>
        </p:nvCxnSpPr>
        <p:spPr>
          <a:xfrm>
            <a:off x="9476509" y="737114"/>
            <a:ext cx="0" cy="61208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140" y="930071"/>
            <a:ext cx="8338178" cy="339615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6547" y="4406868"/>
            <a:ext cx="6548958" cy="228312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9476509" y="1185200"/>
            <a:ext cx="27487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mtClean="0"/>
              <a:t>1. </a:t>
            </a:r>
            <a:r>
              <a:rPr lang="ko-KR" altLang="en-US" sz="1000" smtClean="0"/>
              <a:t>플랫폼을 선택합니다</a:t>
            </a:r>
            <a:r>
              <a:rPr lang="en-US" altLang="ko-KR" sz="1000" smtClean="0"/>
              <a:t>. </a:t>
            </a:r>
          </a:p>
          <a:p>
            <a:endParaRPr lang="en-US" altLang="ko-KR" sz="1000" smtClean="0"/>
          </a:p>
          <a:p>
            <a:r>
              <a:rPr lang="en-US" altLang="ko-KR" sz="1000" smtClean="0"/>
              <a:t>2. </a:t>
            </a:r>
            <a:r>
              <a:rPr lang="ko-KR" altLang="en-US" sz="1000" smtClean="0"/>
              <a:t>웹사이트 </a:t>
            </a:r>
            <a:r>
              <a:rPr lang="en-US" altLang="ko-KR" sz="1000" smtClean="0"/>
              <a:t>URL </a:t>
            </a:r>
            <a:r>
              <a:rPr lang="ko-KR" altLang="en-US" sz="1000" smtClean="0"/>
              <a:t>및 스트림 이름을 </a:t>
            </a:r>
            <a:endParaRPr lang="en-US" altLang="ko-KR" sz="1000" smtClean="0"/>
          </a:p>
          <a:p>
            <a:r>
              <a:rPr lang="en-US" altLang="ko-KR" sz="1000"/>
              <a:t> </a:t>
            </a:r>
            <a:r>
              <a:rPr lang="en-US" altLang="ko-KR" sz="1000" smtClean="0"/>
              <a:t>  </a:t>
            </a:r>
            <a:r>
              <a:rPr lang="ko-KR" altLang="en-US" sz="1000" smtClean="0"/>
              <a:t>넣어주시면 됩니다</a:t>
            </a:r>
            <a:r>
              <a:rPr lang="en-US" altLang="ko-KR" sz="1000" smtClean="0"/>
              <a:t>.</a:t>
            </a:r>
          </a:p>
        </p:txBody>
      </p:sp>
      <p:sp>
        <p:nvSpPr>
          <p:cNvPr id="12" name="모서리가 둥근 직사각형 11"/>
          <p:cNvSpPr/>
          <p:nvPr/>
        </p:nvSpPr>
        <p:spPr>
          <a:xfrm>
            <a:off x="2601884" y="3020519"/>
            <a:ext cx="2003367" cy="296259"/>
          </a:xfrm>
          <a:prstGeom prst="roundRect">
            <a:avLst>
              <a:gd name="adj" fmla="val 5296"/>
            </a:avLst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2177935" y="5051595"/>
            <a:ext cx="5611090" cy="296259"/>
          </a:xfrm>
          <a:prstGeom prst="roundRect">
            <a:avLst>
              <a:gd name="adj" fmla="val 5296"/>
            </a:avLst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2177935" y="6234545"/>
            <a:ext cx="656705" cy="223690"/>
          </a:xfrm>
          <a:prstGeom prst="roundRect">
            <a:avLst>
              <a:gd name="adj" fmla="val 5296"/>
            </a:avLst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2438310" y="2862643"/>
            <a:ext cx="268956" cy="27242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chemeClr val="bg1"/>
                </a:solidFill>
              </a:rPr>
              <a:t>1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1951455" y="4875059"/>
            <a:ext cx="268956" cy="27242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smtClean="0">
                <a:solidFill>
                  <a:schemeClr val="bg1"/>
                </a:solidFill>
              </a:rPr>
              <a:t>2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cxnSp>
        <p:nvCxnSpPr>
          <p:cNvPr id="20" name="꺾인 연결선 19"/>
          <p:cNvCxnSpPr>
            <a:stCxn id="13" idx="1"/>
            <a:endCxn id="16" idx="1"/>
          </p:cNvCxnSpPr>
          <p:nvPr/>
        </p:nvCxnSpPr>
        <p:spPr>
          <a:xfrm rot="10800000" flipV="1">
            <a:off x="2177935" y="5199724"/>
            <a:ext cx="12700" cy="1146665"/>
          </a:xfrm>
          <a:prstGeom prst="bentConnector3">
            <a:avLst>
              <a:gd name="adj1" fmla="val 1800000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6223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737114"/>
            <a:ext cx="12192000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" name="object 20"/>
          <p:cNvSpPr txBox="1">
            <a:spLocks noGrp="1"/>
          </p:cNvSpPr>
          <p:nvPr>
            <p:ph type="title"/>
          </p:nvPr>
        </p:nvSpPr>
        <p:spPr>
          <a:xfrm>
            <a:off x="407140" y="141030"/>
            <a:ext cx="55225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ko-KR" sz="2800" spc="-160" smtClean="0">
                <a:solidFill>
                  <a:srgbClr val="000000"/>
                </a:solidFill>
              </a:rPr>
              <a:t>Google Analtyics4 </a:t>
            </a:r>
            <a:r>
              <a:rPr lang="ko-KR" altLang="en-US" sz="2800" spc="-160" smtClean="0">
                <a:solidFill>
                  <a:srgbClr val="000000"/>
                </a:solidFill>
              </a:rPr>
              <a:t>계정 생성하기</a:t>
            </a:r>
            <a:endParaRPr sz="280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531" y="6588146"/>
            <a:ext cx="800019" cy="203690"/>
          </a:xfrm>
          <a:prstGeom prst="rect">
            <a:avLst/>
          </a:prstGeom>
        </p:spPr>
      </p:pic>
      <p:cxnSp>
        <p:nvCxnSpPr>
          <p:cNvPr id="8" name="직선 연결선 7"/>
          <p:cNvCxnSpPr/>
          <p:nvPr/>
        </p:nvCxnSpPr>
        <p:spPr>
          <a:xfrm>
            <a:off x="9476509" y="737114"/>
            <a:ext cx="0" cy="61208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410" y="1722834"/>
            <a:ext cx="9143689" cy="414944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9476509" y="1185200"/>
            <a:ext cx="274874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00" smtClean="0"/>
              <a:t>계정 생성이 완료되었습니다</a:t>
            </a:r>
            <a:r>
              <a:rPr lang="en-US" altLang="ko-KR" sz="1000" smtClean="0"/>
              <a:t>.</a:t>
            </a:r>
          </a:p>
          <a:p>
            <a:pPr marL="228600" indent="-228600">
              <a:buAutoNum type="arabicPeriod"/>
            </a:pPr>
            <a:endParaRPr lang="en-US" altLang="ko-KR" sz="1000"/>
          </a:p>
          <a:p>
            <a:pPr marL="228600" indent="-228600">
              <a:buAutoNum type="arabicPeriod"/>
            </a:pPr>
            <a:r>
              <a:rPr lang="ko-KR" altLang="en-US" sz="1000" smtClean="0"/>
              <a:t>측정 </a:t>
            </a:r>
            <a:r>
              <a:rPr lang="en-US" altLang="ko-KR" sz="1000" smtClean="0"/>
              <a:t>ID</a:t>
            </a:r>
            <a:r>
              <a:rPr lang="ko-KR" altLang="en-US" sz="1000" smtClean="0"/>
              <a:t>를 확인 할 수 있습니다</a:t>
            </a:r>
            <a:r>
              <a:rPr lang="en-US" altLang="ko-KR" sz="1000" smtClean="0"/>
              <a:t>.</a:t>
            </a:r>
          </a:p>
          <a:p>
            <a:r>
              <a:rPr lang="en-US" altLang="ko-KR" sz="900"/>
              <a:t> </a:t>
            </a:r>
            <a:r>
              <a:rPr lang="en-US" altLang="ko-KR" sz="900" smtClean="0"/>
              <a:t>  - </a:t>
            </a:r>
            <a:r>
              <a:rPr lang="ko-KR" altLang="en-US" sz="900" smtClean="0"/>
              <a:t>측정 </a:t>
            </a:r>
            <a:r>
              <a:rPr lang="en-US" altLang="ko-KR" sz="900" smtClean="0"/>
              <a:t>ID</a:t>
            </a:r>
            <a:r>
              <a:rPr lang="ko-KR" altLang="en-US" sz="900" smtClean="0"/>
              <a:t>는 이후 </a:t>
            </a:r>
            <a:r>
              <a:rPr lang="en-US" altLang="ko-KR" sz="900" smtClean="0"/>
              <a:t>GTM </a:t>
            </a:r>
            <a:r>
              <a:rPr lang="ko-KR" altLang="en-US" sz="900" smtClean="0"/>
              <a:t>설정 시 반드시 </a:t>
            </a:r>
            <a:endParaRPr lang="en-US" altLang="ko-KR" sz="900" smtClean="0"/>
          </a:p>
          <a:p>
            <a:r>
              <a:rPr lang="en-US" altLang="ko-KR" sz="900" smtClean="0"/>
              <a:t>     </a:t>
            </a:r>
            <a:r>
              <a:rPr lang="ko-KR" altLang="en-US" sz="900" smtClean="0"/>
              <a:t>필요합니다</a:t>
            </a:r>
            <a:r>
              <a:rPr lang="en-US" altLang="ko-KR" sz="900" smtClean="0"/>
              <a:t>.</a:t>
            </a:r>
          </a:p>
        </p:txBody>
      </p:sp>
      <p:sp>
        <p:nvSpPr>
          <p:cNvPr id="11" name="모서리가 둥근 직사각형 10"/>
          <p:cNvSpPr/>
          <p:nvPr/>
        </p:nvSpPr>
        <p:spPr>
          <a:xfrm>
            <a:off x="2299854" y="1739198"/>
            <a:ext cx="7010245" cy="4133082"/>
          </a:xfrm>
          <a:prstGeom prst="roundRect">
            <a:avLst>
              <a:gd name="adj" fmla="val 5296"/>
            </a:avLst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7940040" y="2750820"/>
            <a:ext cx="1089349" cy="309680"/>
          </a:xfrm>
          <a:prstGeom prst="roundRect">
            <a:avLst>
              <a:gd name="adj" fmla="val 5296"/>
            </a:avLst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2165375" y="1602985"/>
            <a:ext cx="268956" cy="27242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chemeClr val="bg1"/>
                </a:solidFill>
              </a:rPr>
              <a:t>1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7738323" y="2600820"/>
            <a:ext cx="268956" cy="27242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smtClean="0">
                <a:solidFill>
                  <a:schemeClr val="bg1"/>
                </a:solidFill>
              </a:rPr>
              <a:t>2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1218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737114"/>
            <a:ext cx="12192000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" name="object 20"/>
          <p:cNvSpPr txBox="1">
            <a:spLocks noGrp="1"/>
          </p:cNvSpPr>
          <p:nvPr>
            <p:ph type="title"/>
          </p:nvPr>
        </p:nvSpPr>
        <p:spPr>
          <a:xfrm>
            <a:off x="407140" y="141030"/>
            <a:ext cx="55225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ko-KR" sz="2800" spc="-160" smtClean="0">
                <a:solidFill>
                  <a:srgbClr val="000000"/>
                </a:solidFill>
              </a:rPr>
              <a:t>Google Tag Manager </a:t>
            </a:r>
            <a:r>
              <a:rPr lang="ko-KR" altLang="en-US" sz="2800" spc="-160" smtClean="0">
                <a:solidFill>
                  <a:srgbClr val="000000"/>
                </a:solidFill>
              </a:rPr>
              <a:t>계정 생성하기</a:t>
            </a:r>
            <a:endParaRPr sz="280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531" y="6588146"/>
            <a:ext cx="800019" cy="203690"/>
          </a:xfrm>
          <a:prstGeom prst="rect">
            <a:avLst/>
          </a:prstGeom>
        </p:spPr>
      </p:pic>
      <p:cxnSp>
        <p:nvCxnSpPr>
          <p:cNvPr id="8" name="직선 연결선 7"/>
          <p:cNvCxnSpPr/>
          <p:nvPr/>
        </p:nvCxnSpPr>
        <p:spPr>
          <a:xfrm>
            <a:off x="9476509" y="737114"/>
            <a:ext cx="0" cy="61208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9476509" y="1185200"/>
            <a:ext cx="2748743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mtClean="0"/>
              <a:t>1. GoogleTagManager</a:t>
            </a:r>
            <a:r>
              <a:rPr lang="ko-KR" altLang="en-US" sz="1000" smtClean="0"/>
              <a:t>에 접속합니다</a:t>
            </a:r>
            <a:r>
              <a:rPr lang="en-US" altLang="ko-KR" sz="1000"/>
              <a:t> </a:t>
            </a:r>
            <a:r>
              <a:rPr lang="en-US" altLang="ko-KR" sz="1000" smtClean="0"/>
              <a:t/>
            </a:r>
            <a:br>
              <a:rPr lang="en-US" altLang="ko-KR" sz="1000" smtClean="0"/>
            </a:br>
            <a:r>
              <a:rPr lang="en-US" altLang="ko-KR" sz="1000" smtClean="0"/>
              <a:t>(</a:t>
            </a:r>
            <a:r>
              <a:rPr lang="ko-KR" altLang="en-US" sz="1000" smtClean="0"/>
              <a:t>아래 링크</a:t>
            </a:r>
            <a:r>
              <a:rPr lang="en-US" altLang="ko-KR" sz="1000" smtClean="0"/>
              <a:t>)</a:t>
            </a:r>
            <a:endParaRPr lang="en-US" altLang="ko-KR" sz="1000"/>
          </a:p>
          <a:p>
            <a:r>
              <a:rPr lang="en-US" altLang="ko-KR" sz="900">
                <a:hlinkClick r:id="rId3"/>
              </a:rPr>
              <a:t>https://tagmanager.google.com/</a:t>
            </a:r>
            <a:endParaRPr lang="en-US" altLang="ko-KR" sz="1000" smtClean="0"/>
          </a:p>
          <a:p>
            <a:endParaRPr lang="en-US" altLang="ko-KR" sz="1000" smtClean="0"/>
          </a:p>
          <a:p>
            <a:r>
              <a:rPr lang="en-US" altLang="ko-KR" sz="1000" smtClean="0"/>
              <a:t>2. </a:t>
            </a:r>
            <a:r>
              <a:rPr lang="ko-KR" altLang="en-US" sz="1000" smtClean="0"/>
              <a:t>우측 상단 계정 만들기 버튼을 클릭합니다</a:t>
            </a:r>
            <a:r>
              <a:rPr lang="en-US" altLang="ko-KR" sz="1000" smtClean="0"/>
              <a:t>.</a:t>
            </a:r>
          </a:p>
          <a:p>
            <a:endParaRPr lang="en-US" altLang="ko-KR" sz="1000" smtClean="0"/>
          </a:p>
          <a:p>
            <a:endParaRPr lang="en-US" altLang="ko-KR" sz="1000"/>
          </a:p>
          <a:p>
            <a:r>
              <a:rPr lang="en-US" altLang="ko-KR" sz="1000" smtClean="0"/>
              <a:t>3. </a:t>
            </a:r>
            <a:r>
              <a:rPr lang="ko-KR" altLang="en-US" sz="1000" smtClean="0"/>
              <a:t>새 계정 추가</a:t>
            </a:r>
            <a:endParaRPr lang="en-US" altLang="ko-KR" sz="1000" smtClean="0"/>
          </a:p>
          <a:p>
            <a:r>
              <a:rPr lang="en-US" altLang="ko-KR" sz="900"/>
              <a:t> </a:t>
            </a:r>
            <a:r>
              <a:rPr lang="en-US" altLang="ko-KR" sz="900" smtClean="0"/>
              <a:t>  - </a:t>
            </a:r>
            <a:r>
              <a:rPr lang="ko-KR" altLang="en-US" sz="900" smtClean="0"/>
              <a:t>계정 이름을 넣어주시면 됩니다</a:t>
            </a:r>
            <a:r>
              <a:rPr lang="en-US" altLang="ko-KR" sz="900" smtClean="0"/>
              <a:t>.</a:t>
            </a:r>
            <a:br>
              <a:rPr lang="en-US" altLang="ko-KR" sz="900" smtClean="0"/>
            </a:br>
            <a:r>
              <a:rPr lang="en-US" altLang="ko-KR" sz="900" smtClean="0"/>
              <a:t>   - EX)</a:t>
            </a:r>
            <a:r>
              <a:rPr lang="ko-KR" altLang="en-US" sz="900" smtClean="0"/>
              <a:t> 회사이름</a:t>
            </a:r>
            <a:r>
              <a:rPr lang="en-US" altLang="ko-KR" sz="900" smtClean="0"/>
              <a:t>, </a:t>
            </a:r>
            <a:r>
              <a:rPr lang="ko-KR" altLang="en-US" sz="900" smtClean="0"/>
              <a:t>단체명 등</a:t>
            </a:r>
            <a:endParaRPr lang="en-US" altLang="ko-KR" sz="900" smtClean="0"/>
          </a:p>
          <a:p>
            <a:r>
              <a:rPr lang="en-US" altLang="ko-KR" sz="900" smtClean="0"/>
              <a:t>   </a:t>
            </a:r>
            <a:r>
              <a:rPr lang="en-US" altLang="ko-KR" sz="900"/>
              <a:t>- </a:t>
            </a:r>
            <a:r>
              <a:rPr lang="ko-KR" altLang="en-US" sz="900" smtClean="0"/>
              <a:t>컨테이너 이름과 플랫폼을 설정합니다</a:t>
            </a:r>
            <a:r>
              <a:rPr lang="en-US" altLang="ko-KR" sz="900" smtClean="0"/>
              <a:t>.</a:t>
            </a:r>
          </a:p>
          <a:p>
            <a:endParaRPr lang="en-US" altLang="ko-KR" sz="900"/>
          </a:p>
          <a:p>
            <a:r>
              <a:rPr lang="en-US" altLang="ko-KR" sz="1000" smtClean="0"/>
              <a:t>4. </a:t>
            </a:r>
            <a:r>
              <a:rPr lang="ko-KR" altLang="en-US" sz="1000" smtClean="0"/>
              <a:t>서비스 이용약관에 동의합니다</a:t>
            </a:r>
            <a:r>
              <a:rPr lang="en-US" altLang="ko-KR" sz="1000" smtClean="0"/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9924" y="967356"/>
            <a:ext cx="6667261" cy="172750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5"/>
          <a:srcRect r="49529"/>
          <a:stretch/>
        </p:blipFill>
        <p:spPr>
          <a:xfrm>
            <a:off x="244475" y="2838825"/>
            <a:ext cx="2797984" cy="3953011"/>
          </a:xfrm>
          <a:prstGeom prst="rect">
            <a:avLst/>
          </a:prstGeom>
        </p:spPr>
      </p:pic>
      <p:sp>
        <p:nvSpPr>
          <p:cNvPr id="10" name="모서리가 둥근 직사각형 9"/>
          <p:cNvSpPr/>
          <p:nvPr/>
        </p:nvSpPr>
        <p:spPr>
          <a:xfrm>
            <a:off x="1639923" y="967356"/>
            <a:ext cx="6667262" cy="1727504"/>
          </a:xfrm>
          <a:prstGeom prst="roundRect">
            <a:avLst>
              <a:gd name="adj" fmla="val 5296"/>
            </a:avLst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1438206" y="817356"/>
            <a:ext cx="268956" cy="27242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smtClean="0">
                <a:solidFill>
                  <a:schemeClr val="bg1"/>
                </a:solidFill>
              </a:rPr>
              <a:t>1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7447248" y="1362208"/>
            <a:ext cx="657661" cy="187254"/>
          </a:xfrm>
          <a:prstGeom prst="roundRect">
            <a:avLst>
              <a:gd name="adj" fmla="val 5296"/>
            </a:avLst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7278782" y="1147973"/>
            <a:ext cx="268956" cy="27242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smtClean="0">
                <a:solidFill>
                  <a:schemeClr val="bg1"/>
                </a:solidFill>
              </a:rPr>
              <a:t>2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516199" y="3105216"/>
            <a:ext cx="2333474" cy="3179205"/>
          </a:xfrm>
          <a:prstGeom prst="roundRect">
            <a:avLst>
              <a:gd name="adj" fmla="val 5296"/>
            </a:avLst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376367" y="2943115"/>
            <a:ext cx="268956" cy="27242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smtClean="0">
                <a:solidFill>
                  <a:schemeClr val="bg1"/>
                </a:solidFill>
              </a:rPr>
              <a:t>3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510845" y="6436699"/>
            <a:ext cx="476776" cy="246734"/>
          </a:xfrm>
          <a:prstGeom prst="roundRect">
            <a:avLst>
              <a:gd name="adj" fmla="val 5296"/>
            </a:avLst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꺾인 연결선 17"/>
          <p:cNvCxnSpPr>
            <a:stCxn id="14" idx="1"/>
            <a:endCxn id="16" idx="1"/>
          </p:cNvCxnSpPr>
          <p:nvPr/>
        </p:nvCxnSpPr>
        <p:spPr>
          <a:xfrm rot="10800000" flipV="1">
            <a:off x="510845" y="4694818"/>
            <a:ext cx="5354" cy="1865247"/>
          </a:xfrm>
          <a:prstGeom prst="bentConnector3">
            <a:avLst>
              <a:gd name="adj1" fmla="val 3438140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그림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19029" y="2998529"/>
            <a:ext cx="5353942" cy="3561536"/>
          </a:xfrm>
          <a:prstGeom prst="rect">
            <a:avLst/>
          </a:prstGeom>
        </p:spPr>
      </p:pic>
      <p:sp>
        <p:nvSpPr>
          <p:cNvPr id="21" name="모서리가 둥근 직사각형 20"/>
          <p:cNvSpPr/>
          <p:nvPr/>
        </p:nvSpPr>
        <p:spPr>
          <a:xfrm>
            <a:off x="8431296" y="2981903"/>
            <a:ext cx="358301" cy="233637"/>
          </a:xfrm>
          <a:prstGeom prst="roundRect">
            <a:avLst>
              <a:gd name="adj" fmla="val 5296"/>
            </a:avLst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8280192" y="2772536"/>
            <a:ext cx="268956" cy="27242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smtClean="0">
                <a:solidFill>
                  <a:schemeClr val="bg1"/>
                </a:solidFill>
              </a:rPr>
              <a:t>4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9096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737114"/>
            <a:ext cx="12192000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" name="object 20"/>
          <p:cNvSpPr txBox="1">
            <a:spLocks noGrp="1"/>
          </p:cNvSpPr>
          <p:nvPr>
            <p:ph type="title"/>
          </p:nvPr>
        </p:nvSpPr>
        <p:spPr>
          <a:xfrm>
            <a:off x="407140" y="141030"/>
            <a:ext cx="55225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ko-KR" sz="2800" spc="-160" smtClean="0">
                <a:solidFill>
                  <a:srgbClr val="000000"/>
                </a:solidFill>
              </a:rPr>
              <a:t>Google Tag Manager </a:t>
            </a:r>
            <a:r>
              <a:rPr lang="ko-KR" altLang="en-US" sz="2800" spc="-160" smtClean="0">
                <a:solidFill>
                  <a:srgbClr val="000000"/>
                </a:solidFill>
              </a:rPr>
              <a:t>계정 생성하기</a:t>
            </a:r>
            <a:endParaRPr sz="280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531" y="6588146"/>
            <a:ext cx="800019" cy="203690"/>
          </a:xfrm>
          <a:prstGeom prst="rect">
            <a:avLst/>
          </a:prstGeom>
        </p:spPr>
      </p:pic>
      <p:cxnSp>
        <p:nvCxnSpPr>
          <p:cNvPr id="8" name="직선 연결선 7"/>
          <p:cNvCxnSpPr/>
          <p:nvPr/>
        </p:nvCxnSpPr>
        <p:spPr>
          <a:xfrm>
            <a:off x="9476509" y="737114"/>
            <a:ext cx="0" cy="61208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9476509" y="1185200"/>
            <a:ext cx="2748743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mtClean="0"/>
              <a:t>1. </a:t>
            </a:r>
            <a:r>
              <a:rPr lang="ko-KR" altLang="en-US" sz="1000" smtClean="0"/>
              <a:t>서비스 이용약관 동의 시 해당 화면이 </a:t>
            </a:r>
            <a:endParaRPr lang="en-US" altLang="ko-KR" sz="1000" smtClean="0"/>
          </a:p>
          <a:p>
            <a:r>
              <a:rPr lang="ko-KR" altLang="en-US" sz="1000" smtClean="0"/>
              <a:t>   노출됩니다</a:t>
            </a:r>
            <a:r>
              <a:rPr lang="en-US" altLang="ko-KR" sz="1000" smtClean="0"/>
              <a:t>. </a:t>
            </a:r>
          </a:p>
          <a:p>
            <a:pPr marL="228600" indent="-228600">
              <a:buAutoNum type="arabicPeriod"/>
            </a:pPr>
            <a:endParaRPr lang="en-US" altLang="ko-KR" sz="900" smtClean="0"/>
          </a:p>
          <a:p>
            <a:r>
              <a:rPr lang="en-US" altLang="ko-KR" sz="900" smtClean="0"/>
              <a:t>2. </a:t>
            </a:r>
            <a:r>
              <a:rPr lang="ko-KR" altLang="en-US" sz="900" smtClean="0"/>
              <a:t>화면에 보여지는 코드는 </a:t>
            </a:r>
            <a:r>
              <a:rPr lang="en-US" altLang="ko-KR" sz="900" smtClean="0"/>
              <a:t>GTM </a:t>
            </a:r>
            <a:r>
              <a:rPr lang="ko-KR" altLang="en-US" sz="900" smtClean="0"/>
              <a:t>추적코드이므로  </a:t>
            </a:r>
            <a:endParaRPr lang="en-US" altLang="ko-KR" sz="900" smtClean="0"/>
          </a:p>
          <a:p>
            <a:r>
              <a:rPr lang="en-US" altLang="ko-KR" sz="900"/>
              <a:t> </a:t>
            </a:r>
            <a:r>
              <a:rPr lang="en-US" altLang="ko-KR" sz="900" smtClean="0"/>
              <a:t>  </a:t>
            </a:r>
            <a:r>
              <a:rPr lang="ko-KR" altLang="en-US" sz="900" smtClean="0"/>
              <a:t>이후 사이트에 설치해야할 중요한 코드입니다</a:t>
            </a:r>
            <a:r>
              <a:rPr lang="en-US" altLang="ko-KR" sz="900" smtClean="0"/>
              <a:t>.</a:t>
            </a:r>
          </a:p>
          <a:p>
            <a:pPr marL="228600" indent="-228600">
              <a:buAutoNum type="arabicPeriod"/>
            </a:pPr>
            <a:endParaRPr lang="en-US" altLang="ko-KR" sz="900"/>
          </a:p>
          <a:p>
            <a:r>
              <a:rPr lang="en-US" altLang="ko-KR" sz="900" smtClean="0"/>
              <a:t>3. GTM </a:t>
            </a:r>
            <a:r>
              <a:rPr lang="ko-KR" altLang="en-US" sz="900" smtClean="0"/>
              <a:t>추적코드 설치내용은 다음 슬라이드에서</a:t>
            </a:r>
            <a:r>
              <a:rPr lang="en-US" altLang="ko-KR" sz="1000" smtClean="0"/>
              <a:t> </a:t>
            </a:r>
          </a:p>
          <a:p>
            <a:r>
              <a:rPr lang="ko-KR" altLang="en-US" sz="1000" smtClean="0"/>
              <a:t>   확인이 가능하며</a:t>
            </a:r>
            <a:r>
              <a:rPr lang="en-US" altLang="ko-KR" sz="1000" smtClean="0"/>
              <a:t>, </a:t>
            </a:r>
            <a:r>
              <a:rPr lang="ko-KR" altLang="en-US" sz="1000" smtClean="0"/>
              <a:t>임대형 사이트 별 설치</a:t>
            </a:r>
            <a:endParaRPr lang="en-US" altLang="ko-KR" sz="1000" smtClean="0"/>
          </a:p>
          <a:p>
            <a:r>
              <a:rPr lang="en-US" altLang="ko-KR" sz="1000"/>
              <a:t> </a:t>
            </a:r>
            <a:r>
              <a:rPr lang="en-US" altLang="ko-KR" sz="1000" smtClean="0"/>
              <a:t> </a:t>
            </a:r>
            <a:r>
              <a:rPr lang="ko-KR" altLang="en-US" sz="1000" smtClean="0"/>
              <a:t> 가이드를 확인 하실 수 있습니다</a:t>
            </a:r>
            <a:r>
              <a:rPr lang="en-US" altLang="ko-KR" sz="1000" smtClean="0"/>
              <a:t>.</a:t>
            </a:r>
            <a:endParaRPr lang="en-US" altLang="ko-KR" sz="90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rcRect l="22112" t="490"/>
          <a:stretch/>
        </p:blipFill>
        <p:spPr>
          <a:xfrm>
            <a:off x="282632" y="1185200"/>
            <a:ext cx="8784883" cy="4992869"/>
          </a:xfrm>
          <a:prstGeom prst="rect">
            <a:avLst/>
          </a:prstGeom>
        </p:spPr>
      </p:pic>
      <p:sp>
        <p:nvSpPr>
          <p:cNvPr id="10" name="모서리가 둥근 직사각형 9"/>
          <p:cNvSpPr/>
          <p:nvPr/>
        </p:nvSpPr>
        <p:spPr>
          <a:xfrm>
            <a:off x="3325090" y="2189327"/>
            <a:ext cx="4746795" cy="3463328"/>
          </a:xfrm>
          <a:prstGeom prst="roundRect">
            <a:avLst>
              <a:gd name="adj" fmla="val 5296"/>
            </a:avLst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9768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5604</TotalTime>
  <Words>2341</Words>
  <Application>Microsoft Office PowerPoint</Application>
  <PresentationFormat>와이드스크린</PresentationFormat>
  <Paragraphs>614</Paragraphs>
  <Slides>57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57</vt:i4>
      </vt:variant>
    </vt:vector>
  </HeadingPairs>
  <TitlesOfParts>
    <vt:vector size="61" baseType="lpstr">
      <vt:lpstr>굴림</vt:lpstr>
      <vt:lpstr>맑은 고딕</vt:lpstr>
      <vt:lpstr>Arial</vt:lpstr>
      <vt:lpstr>Office 테마</vt:lpstr>
      <vt:lpstr>PowerPoint 프레젠테이션</vt:lpstr>
      <vt:lpstr>목차</vt:lpstr>
      <vt:lpstr>PowerPoint 프레젠테이션</vt:lpstr>
      <vt:lpstr>Google Analtyics4 계정 생성하기</vt:lpstr>
      <vt:lpstr>Google Analtyics4 계정 생성하기</vt:lpstr>
      <vt:lpstr>Google Analtyics4 계정 생성하기</vt:lpstr>
      <vt:lpstr>Google Analtyics4 계정 생성하기</vt:lpstr>
      <vt:lpstr>Google Tag Manager 계정 생성하기</vt:lpstr>
      <vt:lpstr>Google Tag Manager 계정 생성하기</vt:lpstr>
      <vt:lpstr>PowerPoint 프레젠테이션</vt:lpstr>
      <vt:lpstr>설치 전 공통 가이드</vt:lpstr>
      <vt:lpstr>PowerPoint 프레젠테이션</vt:lpstr>
      <vt:lpstr>[카페24] GTM추적코드설치 – 스크립트 관리 기능</vt:lpstr>
      <vt:lpstr>[카페24] GTM추적코드설치 – 디자인 편집 기능</vt:lpstr>
      <vt:lpstr>[카페24] GTM추적코드설치 – 디자인 편집 기능</vt:lpstr>
      <vt:lpstr>PowerPoint 프레젠테이션</vt:lpstr>
      <vt:lpstr>[고도몰] GTM추적코드설치 – 스크립트 관리 기능</vt:lpstr>
      <vt:lpstr>[고도몰] GTM추적코드설치 – 스크립트 관리 기능</vt:lpstr>
      <vt:lpstr>[고도몰] GTM추적코드설치 – 디자인 편집 기능</vt:lpstr>
      <vt:lpstr>PowerPoint 프레젠테이션</vt:lpstr>
      <vt:lpstr>[메이크샵] GTM추적코드설치 – 디자인 편집 기능 (PC)</vt:lpstr>
      <vt:lpstr>[메이크샵] GTM추적코드설치 – 디자인 편집 기능 (M)</vt:lpstr>
      <vt:lpstr>[메이크샵] GTM추적코드설치 – 디자인 편집 기능 (PC/M)</vt:lpstr>
      <vt:lpstr>PowerPoint 프레젠테이션</vt:lpstr>
      <vt:lpstr>설치 전 공통 가이드</vt:lpstr>
      <vt:lpstr>이벤트 별 주요 매개변수</vt:lpstr>
      <vt:lpstr>PowerPoint 프레젠테이션</vt:lpstr>
      <vt:lpstr>카페24 전자상거래 dataLayer 설치 - 상품상세조회(view_item) 이벤트</vt:lpstr>
      <vt:lpstr>카페24 전자상거래 dataLayer 설치 - 장바구니추가(add_to_cart) 이벤트</vt:lpstr>
      <vt:lpstr>카페24 전자상거래 dataLayer 설치 - 주문서작성(begin_checkout) 이벤트</vt:lpstr>
      <vt:lpstr>카페24 전자상거래 dataLayer 설치 - 구매완료(purchase) 이벤트</vt:lpstr>
      <vt:lpstr>카페24 치환코드</vt:lpstr>
      <vt:lpstr>카페24 전자상거래 dataLayer 설치 - 상품목록조회(view_item_list) 이벤트</vt:lpstr>
      <vt:lpstr>PowerPoint 프레젠테이션</vt:lpstr>
      <vt:lpstr> 고도몰 전자상거래 dataLayer 설치 - 상품목록조회(view_item_list) 이벤트</vt:lpstr>
      <vt:lpstr> 고도몰 전자상거래 dataLayer 설치 - 상품상세조회(view_item) 이벤트</vt:lpstr>
      <vt:lpstr> 고도몰 전자상거래 dataLayer 설치 - 장바구니추가(add_to_cart) 이벤트</vt:lpstr>
      <vt:lpstr> 고도몰 전자상거래 dataLayer 설치 - 주문서작성(begin_checkout) 이벤트</vt:lpstr>
      <vt:lpstr> 고도몰 전자상거래 dataLayer 설치 - 구매완료(purchase) 이벤트</vt:lpstr>
      <vt:lpstr>PowerPoint 프레젠테이션</vt:lpstr>
      <vt:lpstr>메이크샵 전자상거래 dataLayer 설치 - 상품목록조회(view_item_list) 이벤트</vt:lpstr>
      <vt:lpstr> 메이크샵 전자상거래 dataLayer 설치 - 상품상세조회(view_item) 이벤트</vt:lpstr>
      <vt:lpstr> 메이크샵 전자상거래 dataLayer 설치 - 장바구니추가(add_to_cart) 이벤트</vt:lpstr>
      <vt:lpstr> 메이크샵 전자상거래 dataLayer 설치 - 주문서작성(begin_checkout) 이벤트</vt:lpstr>
      <vt:lpstr> 메이크샵 전자상거래 dataLayer 설치 - 구매완료(purchase) 이벤트</vt:lpstr>
      <vt:lpstr>PowerPoint 프레젠테이션</vt:lpstr>
      <vt:lpstr>GTM 설정 – GA4 기본 셋팅</vt:lpstr>
      <vt:lpstr>GTM 설정 – GA4 전자상거래 이벤트 설정 [ view_item_list ]</vt:lpstr>
      <vt:lpstr>GTM 설정 – GA4 전자상거래 이벤트 설정 [ view_item ]</vt:lpstr>
      <vt:lpstr>GTM 설정 – GA4 전자상거래 이벤트 설정 [ add_to_cart ]</vt:lpstr>
      <vt:lpstr>GTM 설정 – GA4 전자상거래 이벤트 설정 [ begin_checkout ]</vt:lpstr>
      <vt:lpstr>GTM 설정 – GA4 전자상거래 이벤트 설정 [ purchase ]</vt:lpstr>
      <vt:lpstr>PowerPoint 프레젠테이션</vt:lpstr>
      <vt:lpstr>GTM에서 디버깅하기</vt:lpstr>
      <vt:lpstr>GA4에서 디버깅하기</vt:lpstr>
      <vt:lpstr>GA4에서 실시간 데이터 확인하기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20-A-001</dc:creator>
  <cp:lastModifiedBy>20-A-001</cp:lastModifiedBy>
  <cp:revision>214</cp:revision>
  <dcterms:created xsi:type="dcterms:W3CDTF">2022-06-30T08:10:59Z</dcterms:created>
  <dcterms:modified xsi:type="dcterms:W3CDTF">2023-02-13T08:33:21Z</dcterms:modified>
</cp:coreProperties>
</file>