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84" r:id="rId2"/>
    <p:sldId id="404" r:id="rId3"/>
    <p:sldId id="405" r:id="rId4"/>
    <p:sldId id="409" r:id="rId5"/>
    <p:sldId id="410" r:id="rId6"/>
    <p:sldId id="406" r:id="rId7"/>
    <p:sldId id="411" r:id="rId8"/>
    <p:sldId id="285" r:id="rId9"/>
    <p:sldId id="376" r:id="rId10"/>
    <p:sldId id="377" r:id="rId11"/>
    <p:sldId id="378" r:id="rId12"/>
    <p:sldId id="369" r:id="rId13"/>
    <p:sldId id="379" r:id="rId14"/>
    <p:sldId id="380" r:id="rId15"/>
    <p:sldId id="381" r:id="rId16"/>
    <p:sldId id="370" r:id="rId17"/>
    <p:sldId id="382" r:id="rId18"/>
    <p:sldId id="383" r:id="rId19"/>
    <p:sldId id="384" r:id="rId20"/>
    <p:sldId id="407" r:id="rId21"/>
    <p:sldId id="385" r:id="rId22"/>
    <p:sldId id="387" r:id="rId23"/>
    <p:sldId id="386" r:id="rId24"/>
    <p:sldId id="388" r:id="rId25"/>
    <p:sldId id="389" r:id="rId26"/>
    <p:sldId id="390" r:id="rId27"/>
    <p:sldId id="391" r:id="rId28"/>
    <p:sldId id="392" r:id="rId29"/>
    <p:sldId id="394" r:id="rId30"/>
    <p:sldId id="395" r:id="rId31"/>
    <p:sldId id="396" r:id="rId32"/>
    <p:sldId id="397" r:id="rId33"/>
    <p:sldId id="398" r:id="rId34"/>
    <p:sldId id="393" r:id="rId35"/>
    <p:sldId id="399" r:id="rId36"/>
    <p:sldId id="400" r:id="rId37"/>
    <p:sldId id="401" r:id="rId38"/>
    <p:sldId id="402" r:id="rId39"/>
    <p:sldId id="403" r:id="rId40"/>
    <p:sldId id="408" r:id="rId41"/>
    <p:sldId id="412" r:id="rId42"/>
    <p:sldId id="417" r:id="rId43"/>
    <p:sldId id="413" r:id="rId44"/>
    <p:sldId id="414" r:id="rId45"/>
    <p:sldId id="415" r:id="rId46"/>
    <p:sldId id="416" r:id="rId47"/>
    <p:sldId id="418" r:id="rId48"/>
    <p:sldId id="419" r:id="rId49"/>
    <p:sldId id="420" r:id="rId50"/>
    <p:sldId id="421" r:id="rId51"/>
    <p:sldId id="310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3A67-5868-4628-A30F-E8346B07CF51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AEB0-E8F2-4F95-BA73-C125FC5C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F6F1-474D-42C5-B251-2D3182D68B6E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9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0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mcorp.co.kr/" TargetMode="External"/><Relationship Id="rId5" Type="http://schemas.openxmlformats.org/officeDocument/2006/relationships/hyperlink" Target="https://hmcorp.co.kr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998" y="6353493"/>
            <a:ext cx="2425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smtClean="0">
                <a:solidFill>
                  <a:schemeClr val="bg1"/>
                </a:solidFill>
              </a:rPr>
              <a:t>연구소 데이터분석팀 </a:t>
            </a:r>
            <a:r>
              <a:rPr lang="ko-KR" altLang="en-US" sz="1050" dirty="0" smtClean="0">
                <a:solidFill>
                  <a:schemeClr val="bg1"/>
                </a:solidFill>
              </a:rPr>
              <a:t>엄태영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smtClean="0">
                <a:solidFill>
                  <a:schemeClr val="bg1"/>
                </a:solidFill>
              </a:rPr>
              <a:t>: 2023-02-28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52566" y="983514"/>
            <a:ext cx="44868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Google </a:t>
            </a:r>
            <a:r>
              <a:rPr lang="en-US" altLang="ko-KR" sz="3600" spc="-300" smtClean="0">
                <a:solidFill>
                  <a:schemeClr val="bg1"/>
                </a:solidFill>
              </a:rPr>
              <a:t>Analytics </a:t>
            </a:r>
            <a:r>
              <a:rPr lang="ko-KR" altLang="en-US" sz="3600" spc="-300" smtClean="0">
                <a:solidFill>
                  <a:schemeClr val="bg1"/>
                </a:solidFill>
              </a:rPr>
              <a:t>가이드</a:t>
            </a:r>
            <a:r>
              <a:rPr lang="en-US" altLang="ko-KR" sz="3600" spc="-300" smtClean="0">
                <a:solidFill>
                  <a:schemeClr val="bg1"/>
                </a:solidFill>
              </a:rPr>
              <a:t/>
            </a:r>
            <a:br>
              <a:rPr lang="en-US" altLang="ko-KR" sz="3600" spc="-300" smtClean="0">
                <a:solidFill>
                  <a:schemeClr val="bg1"/>
                </a:solidFill>
              </a:rPr>
            </a:br>
            <a:r>
              <a:rPr lang="en-US" altLang="ko-KR" sz="2000" spc="-300" smtClean="0">
                <a:solidFill>
                  <a:schemeClr val="bg1"/>
                </a:solidFill>
              </a:rPr>
              <a:t>(  </a:t>
            </a:r>
            <a:r>
              <a:rPr lang="ko-KR" altLang="en-US" sz="2000" spc="-300" smtClean="0">
                <a:solidFill>
                  <a:schemeClr val="bg1"/>
                </a:solidFill>
              </a:rPr>
              <a:t>임대형 사이트 </a:t>
            </a:r>
            <a:r>
              <a:rPr lang="en-US" altLang="ko-KR" sz="2000" spc="-300" smtClean="0">
                <a:solidFill>
                  <a:schemeClr val="bg1"/>
                </a:solidFill>
              </a:rPr>
              <a:t>- </a:t>
            </a:r>
            <a:r>
              <a:rPr lang="ko-KR" altLang="en-US" sz="2000" spc="-300" smtClean="0">
                <a:solidFill>
                  <a:schemeClr val="bg1"/>
                </a:solidFill>
              </a:rPr>
              <a:t>전자상거래 설치편</a:t>
            </a:r>
            <a:r>
              <a:rPr lang="en-US" altLang="ko-KR" sz="2000" spc="-300" smtClean="0">
                <a:solidFill>
                  <a:schemeClr val="bg1"/>
                </a:solidFill>
              </a:rPr>
              <a:t>) 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7815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24] GTM</a:t>
            </a:r>
            <a:r>
              <a:rPr lang="ko-KR" altLang="en-US" sz="2800" spc="-160" smtClean="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" y="1221959"/>
            <a:ext cx="7391124" cy="36141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48" y="871076"/>
            <a:ext cx="4524480" cy="439989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266517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994237" y="1165305"/>
            <a:ext cx="360602" cy="3646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052" y="2029573"/>
            <a:ext cx="1064655" cy="1908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839" y="17712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0197" y="2798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22600" y="1766542"/>
            <a:ext cx="726305" cy="2774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46332" y="1650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4173" y="5917371"/>
            <a:ext cx="5623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카페</a:t>
            </a:r>
            <a:r>
              <a:rPr lang="en-US" altLang="ko-KR" sz="1000"/>
              <a:t>24 </a:t>
            </a:r>
            <a:r>
              <a:rPr lang="ko-KR" altLang="en-US" sz="1000"/>
              <a:t>관리자 로그인 </a:t>
            </a:r>
            <a:r>
              <a:rPr lang="ko-KR" altLang="en-US" sz="1000" smtClean="0"/>
              <a:t>후</a:t>
            </a:r>
            <a:endParaRPr lang="en-US" altLang="ko-KR" sz="1000" b="1" smtClean="0"/>
          </a:p>
          <a:p>
            <a:endParaRPr lang="en-US" altLang="ko-KR" sz="1000" b="1"/>
          </a:p>
          <a:p>
            <a:r>
              <a:rPr lang="ko-KR" altLang="en-US" sz="1000" b="1" smtClean="0"/>
              <a:t>디자인관리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err="1" smtClean="0"/>
              <a:t>쇼핑몰선택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디자인편집하기</a:t>
            </a:r>
            <a:r>
              <a:rPr lang="en-US" altLang="ko-KR" sz="1000" dirty="0" smtClean="0"/>
              <a:t> -&gt; </a:t>
            </a:r>
            <a:r>
              <a:rPr lang="ko-KR" altLang="en-US" sz="1000" b="1" dirty="0" smtClean="0"/>
              <a:t>전체화면보기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레이아웃 </a:t>
            </a:r>
            <a:r>
              <a:rPr lang="en-US" altLang="ko-KR" sz="1000" dirty="0"/>
              <a:t>-&gt; </a:t>
            </a:r>
            <a:r>
              <a:rPr lang="ko-KR" altLang="en-US" sz="1000" b="1" dirty="0" smtClean="0"/>
              <a:t>기본레이아웃 </a:t>
            </a:r>
            <a:endParaRPr lang="en-US" altLang="ko-KR" sz="1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08206" y="930699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76789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758970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24] </a:t>
            </a:r>
            <a:r>
              <a:rPr lang="en-US" altLang="ko-KR" sz="2800" spc="-160" smtClean="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l="2610" t="939" b="-1"/>
          <a:stretch/>
        </p:blipFill>
        <p:spPr>
          <a:xfrm>
            <a:off x="6190125" y="1023043"/>
            <a:ext cx="6001875" cy="3028837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422113" y="3491923"/>
            <a:ext cx="632535" cy="19852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1" r="1867" b="27317"/>
          <a:stretch/>
        </p:blipFill>
        <p:spPr>
          <a:xfrm>
            <a:off x="1650698" y="1439019"/>
            <a:ext cx="2928805" cy="240914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919654" y="1752906"/>
            <a:ext cx="2058741" cy="24327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73374" y="174088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60399" y="1470424"/>
            <a:ext cx="2217997" cy="25107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590247" y="133421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41118" y="2871508"/>
            <a:ext cx="2246800" cy="27468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785176" y="280308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6252" y="5522528"/>
            <a:ext cx="6819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디자인관리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err="1" smtClean="0"/>
              <a:t>쇼핑몰선택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디자인편집하기</a:t>
            </a:r>
            <a:r>
              <a:rPr lang="en-US" altLang="ko-KR" sz="1000" dirty="0" smtClean="0"/>
              <a:t> -&gt; </a:t>
            </a:r>
            <a:r>
              <a:rPr lang="ko-KR" altLang="en-US" sz="1000" b="1" dirty="0" smtClean="0"/>
              <a:t>전체화면보기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레이아웃 </a:t>
            </a:r>
            <a:r>
              <a:rPr lang="en-US" altLang="ko-KR" sz="1000"/>
              <a:t>-&gt; </a:t>
            </a:r>
            <a:r>
              <a:rPr lang="ko-KR" altLang="en-US" sz="1000" b="1" smtClean="0"/>
              <a:t>기본레이아웃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958070" y="6045888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Head</a:t>
            </a:r>
            <a:r>
              <a:rPr lang="ko-KR" altLang="en-US" sz="1000" smtClean="0"/>
              <a:t>태그 안에 작성하면 되지만 가능한</a:t>
            </a:r>
            <a:r>
              <a:rPr lang="en-US" altLang="ko-KR" sz="1000" smtClean="0"/>
              <a:t>, &lt;/head&gt; </a:t>
            </a:r>
            <a:r>
              <a:rPr lang="ko-KR" altLang="en-US" sz="1000" smtClean="0"/>
              <a:t>태그 바로 위에 작성하는 것이 좋습니다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sp>
        <p:nvSpPr>
          <p:cNvPr id="42" name="타원 41"/>
          <p:cNvSpPr/>
          <p:nvPr/>
        </p:nvSpPr>
        <p:spPr>
          <a:xfrm>
            <a:off x="6190125" y="33604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397" y="4280533"/>
            <a:ext cx="5457825" cy="809625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101385" y="4689834"/>
            <a:ext cx="506339" cy="30833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869397" y="45583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고도몰 | 5 Pro 관리자 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2" r="15394" b="91"/>
          <a:stretch/>
        </p:blipFill>
        <p:spPr bwMode="auto">
          <a:xfrm>
            <a:off x="-25400" y="-22724"/>
            <a:ext cx="12217400" cy="68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04590" y="1406027"/>
            <a:ext cx="5382820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고도몰</a:t>
            </a:r>
            <a:r>
              <a:rPr lang="en-US" altLang="ko-KR" sz="3500" spc="-300" smtClean="0">
                <a:solidFill>
                  <a:schemeClr val="bg1"/>
                </a:solidFill>
              </a:rPr>
              <a:t> – 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79305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[</a:t>
            </a:r>
            <a:r>
              <a:rPr lang="ko-KR" altLang="en-US" sz="2800" spc="-160" smtClean="0">
                <a:solidFill>
                  <a:srgbClr val="000000"/>
                </a:solidFill>
              </a:rPr>
              <a:t>고도몰</a:t>
            </a:r>
            <a:r>
              <a:rPr lang="en-US" altLang="ko-KR" sz="2800" spc="-160" smtClean="0">
                <a:solidFill>
                  <a:srgbClr val="000000"/>
                </a:solidFill>
              </a:rPr>
              <a:t>] </a:t>
            </a:r>
            <a:r>
              <a:rPr lang="en-US" altLang="ko-KR" sz="2800" spc="-16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7" y="1221972"/>
            <a:ext cx="11301109" cy="39999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96247" y="1383455"/>
            <a:ext cx="601775" cy="32397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769" y="132848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95716" y="3051924"/>
            <a:ext cx="1076340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361238" y="299695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6247" y="4043528"/>
            <a:ext cx="876095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769" y="398855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6153" y="5915321"/>
            <a:ext cx="3227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고도몰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기본설정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외부서비스 설정</a:t>
            </a:r>
            <a:r>
              <a:rPr lang="en-US" altLang="ko-KR" sz="1000" b="1" smtClean="0"/>
              <a:t> -&gt; </a:t>
            </a:r>
            <a:r>
              <a:rPr lang="ko-KR" altLang="en-US" sz="1000" b="1" smtClean="0"/>
              <a:t>외부 스크립트 등록</a:t>
            </a:r>
            <a:endParaRPr lang="en-US" altLang="ko-KR" sz="1000" b="1" dirty="0" smtClean="0"/>
          </a:p>
        </p:txBody>
      </p:sp>
      <p:sp>
        <p:nvSpPr>
          <p:cNvPr id="2" name="한쪽 모서리는 잘리고 다른 쪽 모서리는 둥근 사각형 1"/>
          <p:cNvSpPr/>
          <p:nvPr/>
        </p:nvSpPr>
        <p:spPr>
          <a:xfrm>
            <a:off x="8279476" y="358278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는 잘리고 다른 쪽 모서리는 둥근 사각형 17"/>
          <p:cNvSpPr/>
          <p:nvPr/>
        </p:nvSpPr>
        <p:spPr>
          <a:xfrm>
            <a:off x="8279476" y="3835709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는 잘리고 다른 쪽 모서리는 둥근 사각형 18"/>
          <p:cNvSpPr/>
          <p:nvPr/>
        </p:nvSpPr>
        <p:spPr>
          <a:xfrm>
            <a:off x="8279476" y="4116904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는 잘리고 다른 쪽 모서리는 둥근 사각형 19"/>
          <p:cNvSpPr/>
          <p:nvPr/>
        </p:nvSpPr>
        <p:spPr>
          <a:xfrm>
            <a:off x="8279476" y="438462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는 잘리고 다른 쪽 모서리는 둥근 사각형 20"/>
          <p:cNvSpPr/>
          <p:nvPr/>
        </p:nvSpPr>
        <p:spPr>
          <a:xfrm>
            <a:off x="8279476" y="4686902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80336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고도몰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8494" t="7194"/>
          <a:stretch/>
        </p:blipFill>
        <p:spPr>
          <a:xfrm>
            <a:off x="505378" y="796329"/>
            <a:ext cx="8974628" cy="47911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315768" y="1967210"/>
            <a:ext cx="1722519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46812" y="185677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48" y="3617748"/>
            <a:ext cx="5848350" cy="207645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181290" y="2371978"/>
            <a:ext cx="709841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71751" y="3022949"/>
            <a:ext cx="1259954" cy="2235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61153" y="3455620"/>
            <a:ext cx="3343755" cy="19023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07721" y="3617748"/>
            <a:ext cx="1162136" cy="52798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12334" y="236257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87960" y="297412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73542" y="337889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473243" y="348153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0655" y="5940260"/>
            <a:ext cx="7670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고도몰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외부 스크립트 등록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서비스명 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사용함 체크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상단 공통영역 체크 </a:t>
            </a:r>
            <a:r>
              <a:rPr lang="en-US" altLang="ko-KR" sz="1000" b="1" smtClean="0"/>
              <a:t>-&gt; PC</a:t>
            </a:r>
            <a:r>
              <a:rPr lang="ko-KR" altLang="en-US" sz="1000" b="1" smtClean="0"/>
              <a:t>쇼핑몰</a:t>
            </a:r>
            <a:r>
              <a:rPr lang="en-US" altLang="ko-KR" sz="1000" b="1" smtClean="0"/>
              <a:t>/</a:t>
            </a:r>
            <a:r>
              <a:rPr lang="ko-KR" altLang="en-US" sz="1000" b="1" smtClean="0"/>
              <a:t>모바일쇼핑몰 둘 다 코드 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238179" y="5572465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8366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고도몰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43" y="2257184"/>
            <a:ext cx="6429572" cy="36447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r="463" b="32999"/>
          <a:stretch/>
        </p:blipFill>
        <p:spPr>
          <a:xfrm>
            <a:off x="991170" y="1041737"/>
            <a:ext cx="6845206" cy="11934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63" y="737114"/>
            <a:ext cx="2095500" cy="532447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6413117" y="1494916"/>
            <a:ext cx="974374" cy="3912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127534" y="142604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2329" y="3085653"/>
            <a:ext cx="1437114" cy="2035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46746" y="30167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86346" y="4249436"/>
            <a:ext cx="1158406" cy="37879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900763" y="418056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76753" y="5760339"/>
            <a:ext cx="821972" cy="1415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91170" y="562949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3695" y="6397497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Head</a:t>
            </a:r>
            <a:r>
              <a:rPr lang="ko-KR" altLang="en-US" sz="1000" smtClean="0"/>
              <a:t>태그 안에 작성하면 되지만 가능한</a:t>
            </a:r>
            <a:r>
              <a:rPr lang="en-US" altLang="ko-KR" sz="1000" smtClean="0"/>
              <a:t>, &lt;/head&gt; </a:t>
            </a:r>
            <a:r>
              <a:rPr lang="ko-KR" altLang="en-US" sz="1000" smtClean="0"/>
              <a:t>태그 바로 위에 작성하는 것이 좋습니다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807208" y="6007506"/>
            <a:ext cx="5628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디자인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전체 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상단 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우측상단 디자인 페이지 저장 클릭</a:t>
            </a:r>
            <a:endParaRPr lang="en-US" altLang="ko-KR" sz="1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491" y="5088184"/>
            <a:ext cx="4209500" cy="684131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0438585" y="5240854"/>
            <a:ext cx="1158406" cy="2455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304107" y="502830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5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9406" y="1406027"/>
            <a:ext cx="579318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메이크샵 </a:t>
            </a:r>
            <a:r>
              <a:rPr lang="en-US" altLang="ko-KR" sz="3500" spc="-300" smtClean="0">
                <a:solidFill>
                  <a:schemeClr val="bg1"/>
                </a:solidFill>
              </a:rPr>
              <a:t>– 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7176" name="Picture 8" descr="http://wiki.hash.kr/images/thumb/2/20/%EB%A9%94%EC%9D%B4%ED%81%AC%EC%83%B5_%EB%A1%9C%EA%B3%A0.png/200px-%EB%A9%94%EC%9D%B4%ED%81%AC%EC%83%B5_%EB%A1%9C%EA%B3%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1209674"/>
            <a:ext cx="3876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010014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[</a:t>
            </a:r>
            <a:r>
              <a:rPr lang="ko-KR" altLang="en-US" sz="2800" spc="-160" smtClean="0">
                <a:solidFill>
                  <a:srgbClr val="000000"/>
                </a:solidFill>
              </a:rPr>
              <a:t>메이크샵</a:t>
            </a:r>
            <a:r>
              <a:rPr lang="en-US" altLang="ko-KR" sz="2800" spc="-160" smtClean="0">
                <a:solidFill>
                  <a:srgbClr val="000000"/>
                </a:solidFill>
              </a:rPr>
              <a:t>] </a:t>
            </a:r>
            <a:r>
              <a:rPr lang="en-US" altLang="ko-KR" sz="2800" spc="-16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80" y="808275"/>
            <a:ext cx="9238440" cy="49880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04860" y="5940260"/>
            <a:ext cx="3182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메이크샵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개별디자인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스킨관리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편집하기</a:t>
            </a:r>
            <a:endParaRPr lang="en-US" altLang="ko-KR" sz="1000" b="1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117226" y="1137469"/>
            <a:ext cx="777392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982748" y="90523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78375" y="3767061"/>
            <a:ext cx="1988280" cy="3560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243897" y="353482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051021" y="4039488"/>
            <a:ext cx="974127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916544" y="380725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0003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</a:t>
            </a:r>
            <a:r>
              <a:rPr lang="ko-KR" altLang="en-US" sz="2800" spc="-160">
                <a:solidFill>
                  <a:srgbClr val="000000"/>
                </a:solidFill>
              </a:rPr>
              <a:t>기능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(M)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245" b="12805"/>
          <a:stretch/>
        </p:blipFill>
        <p:spPr>
          <a:xfrm>
            <a:off x="1805464" y="881079"/>
            <a:ext cx="8602071" cy="4796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73416" y="5940260"/>
            <a:ext cx="3445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메이크샵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모바일샵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모바일 </a:t>
            </a:r>
            <a:r>
              <a:rPr lang="en-US" altLang="ko-KR" sz="1000" b="1" smtClean="0"/>
              <a:t>D4(</a:t>
            </a:r>
            <a:r>
              <a:rPr lang="ko-KR" altLang="en-US" sz="1000" b="1" smtClean="0"/>
              <a:t>개별디자인</a:t>
            </a:r>
            <a:r>
              <a:rPr lang="en-US" altLang="ko-KR" sz="1000" b="1" smtClean="0"/>
              <a:t>)</a:t>
            </a:r>
            <a:r>
              <a:rPr lang="ko-KR" altLang="en-US" sz="1000" b="1" smtClean="0"/>
              <a:t>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편집하기</a:t>
            </a:r>
            <a:endParaRPr lang="en-US" altLang="ko-KR" sz="1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44135" y="4531832"/>
            <a:ext cx="1822025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609657" y="4299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87387" y="1113315"/>
            <a:ext cx="904854" cy="53260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52908" y="8810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85655" y="5095181"/>
            <a:ext cx="1370367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51177" y="486294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9197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5" y="1061257"/>
            <a:ext cx="7082356" cy="5445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1371" y="3152001"/>
            <a:ext cx="3214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다지인 편집창 진입 후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디자인 환경설정 </a:t>
            </a:r>
            <a:r>
              <a:rPr lang="en-US" altLang="ko-KR" sz="1000" b="1" smtClean="0"/>
              <a:t>-&gt; HEAD</a:t>
            </a:r>
            <a:r>
              <a:rPr lang="ko-KR" altLang="en-US" sz="1000" b="1" smtClean="0"/>
              <a:t>입력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93270" y="969351"/>
            <a:ext cx="915938" cy="23587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8791" y="73711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93269" y="5221789"/>
            <a:ext cx="3310004" cy="8132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58791" y="498955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15393" y="6131659"/>
            <a:ext cx="816185" cy="37525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80915" y="589942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목차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0146" y="1208147"/>
            <a:ext cx="4314490" cy="52168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500" b="1" smtClean="0"/>
              <a:t>GA/GTM </a:t>
            </a:r>
            <a:r>
              <a:rPr lang="ko-KR" altLang="en-US" sz="1500" b="1" smtClean="0"/>
              <a:t>계정 생성</a:t>
            </a:r>
            <a:endParaRPr lang="en-US" altLang="ko-KR" sz="1500" b="1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Google Analytics </a:t>
            </a:r>
            <a:r>
              <a:rPr lang="ko-KR" altLang="en-US" sz="1200" smtClean="0"/>
              <a:t>계정 생성하기</a:t>
            </a:r>
            <a:endParaRPr lang="en-US" altLang="ko-KR" sz="120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Google Tag Manager </a:t>
            </a:r>
            <a:r>
              <a:rPr lang="ko-KR" altLang="en-US" sz="1200" smtClean="0"/>
              <a:t>계정 생성하기</a:t>
            </a:r>
            <a:endParaRPr lang="en-US" altLang="ko-KR" sz="1200" smtClean="0"/>
          </a:p>
          <a:p>
            <a:pPr marL="685800" lvl="1" indent="-228600">
              <a:buAutoNum type="arabicPeriod"/>
            </a:pPr>
            <a:endParaRPr lang="en-US" altLang="ko-KR" sz="1200"/>
          </a:p>
          <a:p>
            <a:pPr marL="685800" lvl="1" indent="-228600">
              <a:buAutoNum type="arabicPeriod"/>
            </a:pP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/>
          </a:p>
          <a:p>
            <a:pPr marL="228600" indent="-228600">
              <a:buAutoNum type="arabicPeriod"/>
            </a:pPr>
            <a:r>
              <a:rPr lang="en-US" altLang="ko-KR" sz="1500" b="1" smtClean="0"/>
              <a:t>GTM </a:t>
            </a:r>
            <a:r>
              <a:rPr lang="ko-KR" altLang="en-US" sz="1500" b="1" smtClean="0"/>
              <a:t>추적코드 설치</a:t>
            </a:r>
            <a:endParaRPr lang="en-US" altLang="ko-KR" sz="1500" b="1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설치 전 공통 가이드</a:t>
            </a:r>
            <a:endParaRPr lang="en-US" altLang="ko-KR" sz="1200" smtClean="0"/>
          </a:p>
          <a:p>
            <a:pPr marL="685800" lvl="1" indent="-228600">
              <a:buAutoNum type="arabicPeriod"/>
            </a:pPr>
            <a:r>
              <a:rPr lang="ko-KR" altLang="en-US" sz="1200" smtClean="0"/>
              <a:t>카페</a:t>
            </a:r>
            <a:r>
              <a:rPr lang="en-US" altLang="ko-KR" sz="1200" smtClean="0"/>
              <a:t>24 – GTM</a:t>
            </a:r>
            <a:r>
              <a:rPr lang="ko-KR" altLang="en-US" sz="1200" smtClean="0"/>
              <a:t>추적코드 설치하기</a:t>
            </a:r>
            <a:endParaRPr lang="en-US" altLang="ko-KR" sz="1200" smtClean="0"/>
          </a:p>
          <a:p>
            <a:pPr marL="685800" lvl="1" indent="-228600">
              <a:buAutoNum type="arabicPeriod"/>
            </a:pPr>
            <a:r>
              <a:rPr lang="ko-KR" altLang="en-US" sz="1200" smtClean="0"/>
              <a:t>고도몰</a:t>
            </a:r>
            <a:r>
              <a:rPr lang="en-US" altLang="ko-KR" sz="1200" smtClean="0"/>
              <a:t> </a:t>
            </a:r>
            <a:r>
              <a:rPr lang="en-US" altLang="ko-KR" sz="1200"/>
              <a:t>– GTM</a:t>
            </a:r>
            <a:r>
              <a:rPr lang="ko-KR" altLang="en-US" sz="1200"/>
              <a:t>추적코드 </a:t>
            </a:r>
            <a:r>
              <a:rPr lang="ko-KR" altLang="en-US" sz="1200" smtClean="0"/>
              <a:t>설치하기</a:t>
            </a:r>
            <a:endParaRPr lang="en-US" altLang="ko-KR" sz="1200"/>
          </a:p>
          <a:p>
            <a:pPr marL="685800" lvl="1" indent="-228600">
              <a:buAutoNum type="arabicPeriod"/>
            </a:pPr>
            <a:r>
              <a:rPr lang="ko-KR" altLang="en-US" sz="1200" smtClean="0"/>
              <a:t>메이크샵</a:t>
            </a:r>
            <a:r>
              <a:rPr lang="en-US" altLang="ko-KR" sz="1200" smtClean="0"/>
              <a:t> – GTM</a:t>
            </a:r>
            <a:r>
              <a:rPr lang="ko-KR" altLang="en-US" sz="1200" smtClean="0"/>
              <a:t>추적코드 설치하기</a:t>
            </a:r>
            <a:endParaRPr lang="en-US" altLang="ko-KR" sz="1200" smtClean="0"/>
          </a:p>
          <a:p>
            <a:pPr marL="685800" lvl="1" indent="-228600">
              <a:buAutoNum type="arabicPeriod"/>
            </a:pPr>
            <a:endParaRPr lang="en-US" altLang="ko-KR" sz="1200"/>
          </a:p>
          <a:p>
            <a:pPr marL="685800" lvl="1" indent="-228600">
              <a:buAutoNum type="arabicPeriod"/>
            </a:pPr>
            <a:endParaRPr lang="en-US" altLang="ko-KR" sz="1200"/>
          </a:p>
          <a:p>
            <a:pPr marL="228600" indent="-228600">
              <a:buFontTx/>
              <a:buAutoNum type="arabicPeriod"/>
            </a:pPr>
            <a:endParaRPr lang="en-US" altLang="ko-KR" sz="1200" smtClean="0"/>
          </a:p>
          <a:p>
            <a:pPr marL="228600" indent="-228600">
              <a:buFontTx/>
              <a:buAutoNum type="arabicPeriod"/>
            </a:pPr>
            <a:endParaRPr lang="en-US" altLang="ko-KR" sz="1200" smtClean="0"/>
          </a:p>
          <a:p>
            <a:pPr marL="228600" indent="-228600">
              <a:buFontTx/>
              <a:buAutoNum type="arabicPeriod"/>
            </a:pPr>
            <a:r>
              <a:rPr lang="ko-KR" altLang="en-US" sz="1500" b="1" smtClean="0"/>
              <a:t>전자상거래 </a:t>
            </a:r>
            <a:r>
              <a:rPr lang="en-US" altLang="ko-KR" sz="1500" b="1" smtClean="0"/>
              <a:t>dataLayer </a:t>
            </a:r>
            <a:r>
              <a:rPr lang="ko-KR" altLang="en-US" sz="1500" b="1" smtClean="0"/>
              <a:t>설치</a:t>
            </a:r>
            <a:endParaRPr lang="en-US" altLang="ko-KR" sz="1500" b="1" smtClean="0"/>
          </a:p>
          <a:p>
            <a:pPr marL="228600" indent="-228600">
              <a:buFontTx/>
              <a:buAutoNum type="arabicPeriod"/>
            </a:pP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설치 </a:t>
            </a:r>
            <a:r>
              <a:rPr lang="ko-KR" altLang="en-US" sz="1200"/>
              <a:t>전 공통 </a:t>
            </a:r>
            <a:r>
              <a:rPr lang="ko-KR" altLang="en-US" sz="1200" smtClean="0"/>
              <a:t>가이드</a:t>
            </a: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카페</a:t>
            </a:r>
            <a:r>
              <a:rPr lang="en-US" altLang="ko-KR" sz="1200"/>
              <a:t>24 – </a:t>
            </a:r>
            <a:r>
              <a:rPr lang="ko-KR" altLang="en-US" sz="1200" smtClean="0"/>
              <a:t>전자상거래 설치하기</a:t>
            </a: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고도몰</a:t>
            </a:r>
            <a:r>
              <a:rPr lang="en-US" altLang="ko-KR" sz="1200" smtClean="0"/>
              <a:t> </a:t>
            </a:r>
            <a:r>
              <a:rPr lang="en-US" altLang="ko-KR" sz="1200"/>
              <a:t>– </a:t>
            </a:r>
            <a:r>
              <a:rPr lang="ko-KR" altLang="en-US" sz="1200" smtClean="0"/>
              <a:t>전자상거래  설치하기</a:t>
            </a: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r>
              <a:rPr lang="ko-KR" altLang="en-US" sz="1200" smtClean="0"/>
              <a:t>메이크샵</a:t>
            </a:r>
            <a:r>
              <a:rPr lang="en-US" altLang="ko-KR" sz="1200" smtClean="0"/>
              <a:t> </a:t>
            </a:r>
            <a:r>
              <a:rPr lang="en-US" altLang="ko-KR" sz="1200"/>
              <a:t>– </a:t>
            </a:r>
            <a:r>
              <a:rPr lang="ko-KR" altLang="en-US" sz="1200" smtClean="0"/>
              <a:t>전자상거래 설치하기</a:t>
            </a:r>
            <a:endParaRPr lang="en-US" altLang="ko-KR" sz="1200" smtClean="0"/>
          </a:p>
          <a:p>
            <a:pPr marL="685800" lvl="1" indent="-228600">
              <a:buFontTx/>
              <a:buAutoNum type="arabicPeriod"/>
            </a:pPr>
            <a:endParaRPr lang="en-US" altLang="ko-KR" sz="1200"/>
          </a:p>
          <a:p>
            <a:pPr marL="685800" lvl="1" indent="-228600">
              <a:buFontTx/>
              <a:buAutoNum type="arabicPeriod"/>
            </a:pPr>
            <a:endParaRPr lang="en-US" altLang="ko-KR" sz="1200" smtClean="0"/>
          </a:p>
          <a:p>
            <a:pPr marL="228600" indent="-228600">
              <a:buFontTx/>
              <a:buAutoNum type="arabicPeriod"/>
            </a:pPr>
            <a:endParaRPr lang="en-US" altLang="ko-KR" sz="12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134486" y="1208147"/>
            <a:ext cx="4314490" cy="35548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mtClean="0"/>
              <a:t>5. GTM </a:t>
            </a:r>
            <a:r>
              <a:rPr lang="ko-KR" altLang="en-US" sz="1500" b="1"/>
              <a:t>설정</a:t>
            </a:r>
            <a:endParaRPr lang="en-US" altLang="ko-KR" sz="1500" b="1"/>
          </a:p>
          <a:p>
            <a:pPr marL="228600" indent="-228600">
              <a:buAutoNum type="arabicPeriod"/>
            </a:pPr>
            <a:endParaRPr lang="en-US" altLang="ko-KR" sz="1200"/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기본셋팅</a:t>
            </a:r>
            <a:endParaRPr lang="en-US" altLang="ko-KR" sz="1200"/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/>
              <a:t>- view_item_list</a:t>
            </a:r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/>
              <a:t>- view_item</a:t>
            </a:r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/>
              <a:t>- add_to_cart</a:t>
            </a:r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/>
              <a:t>- begin_check_out</a:t>
            </a:r>
          </a:p>
          <a:p>
            <a:pPr marL="685800" lvl="1" indent="-228600">
              <a:buAutoNum type="arabicPeriod"/>
            </a:pPr>
            <a:r>
              <a:rPr lang="en-US" altLang="ko-KR" sz="1200"/>
              <a:t>GA4 </a:t>
            </a:r>
            <a:r>
              <a:rPr lang="ko-KR" altLang="en-US" sz="1200"/>
              <a:t>전자상거래 이벤트 설정 </a:t>
            </a:r>
            <a:r>
              <a:rPr lang="en-US" altLang="ko-KR" sz="1200" smtClean="0"/>
              <a:t>– purchase</a:t>
            </a:r>
          </a:p>
          <a:p>
            <a:pPr marL="685800" lvl="1" indent="-228600">
              <a:buAutoNum type="arabicPeriod"/>
            </a:pPr>
            <a:endParaRPr lang="en-US" altLang="ko-KR" sz="1200"/>
          </a:p>
          <a:p>
            <a:pPr marL="685800" lvl="1" indent="-228600">
              <a:buAutoNum type="arabicPeriod"/>
            </a:pPr>
            <a:endParaRPr lang="en-US" altLang="ko-KR" sz="1200"/>
          </a:p>
          <a:p>
            <a:endParaRPr lang="en-US" altLang="ko-KR" sz="1500" b="1" smtClean="0"/>
          </a:p>
          <a:p>
            <a:r>
              <a:rPr lang="en-US" altLang="ko-KR" sz="1500" b="1" smtClean="0"/>
              <a:t>6. </a:t>
            </a:r>
            <a:r>
              <a:rPr lang="ko-KR" altLang="en-US" sz="1500" b="1" smtClean="0"/>
              <a:t>디버깅</a:t>
            </a:r>
            <a:endParaRPr lang="en-US" altLang="ko-KR" sz="1500" b="1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GTM</a:t>
            </a:r>
            <a:r>
              <a:rPr lang="ko-KR" altLang="en-US" sz="1200" smtClean="0"/>
              <a:t>에서 디버깅하기</a:t>
            </a:r>
            <a:endParaRPr lang="en-US" altLang="ko-KR" sz="120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GA</a:t>
            </a:r>
            <a:r>
              <a:rPr lang="ko-KR" altLang="en-US" sz="1200" smtClean="0"/>
              <a:t>에서 디버깅하기</a:t>
            </a:r>
            <a:endParaRPr lang="en-US" altLang="ko-KR" sz="1200" smtClean="0"/>
          </a:p>
          <a:p>
            <a:pPr marL="685800" lvl="1" indent="-228600">
              <a:buAutoNum type="arabicPeriod"/>
            </a:pPr>
            <a:r>
              <a:rPr lang="en-US" altLang="ko-KR" sz="1200" smtClean="0"/>
              <a:t>GA</a:t>
            </a:r>
            <a:r>
              <a:rPr lang="ko-KR" altLang="en-US" sz="1200" smtClean="0"/>
              <a:t>에서 실시간데이터 확인하기</a:t>
            </a: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632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2170" cy="6858000"/>
          </a:xfrm>
          <a:prstGeom prst="rect">
            <a:avLst/>
          </a:prstGeom>
        </p:spPr>
      </p:pic>
      <p:pic>
        <p:nvPicPr>
          <p:cNvPr id="4098" name="Picture 2" descr="New Mirai Data Layer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2200"/>
            <a:ext cx="12192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41257" y="3113529"/>
            <a:ext cx="4909486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전자상거래 </a:t>
            </a:r>
            <a:r>
              <a:rPr lang="en-US" altLang="ko-KR" sz="3500" spc="-300" smtClean="0">
                <a:solidFill>
                  <a:schemeClr val="bg1"/>
                </a:solidFill>
              </a:rPr>
              <a:t>dataLayer </a:t>
            </a:r>
            <a:r>
              <a:rPr lang="ko-KR" altLang="en-US" sz="3500" spc="-300" smtClean="0">
                <a:solidFill>
                  <a:schemeClr val="bg1"/>
                </a:solidFill>
              </a:rPr>
              <a:t>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431" y="1076020"/>
            <a:ext cx="754102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※ </a:t>
            </a:r>
            <a:r>
              <a:rPr lang="ko-KR" altLang="en-US" sz="1200" smtClean="0"/>
              <a:t>본 가이드는 카페</a:t>
            </a:r>
            <a:r>
              <a:rPr lang="en-US" altLang="ko-KR" sz="1200" smtClean="0"/>
              <a:t>24, </a:t>
            </a:r>
            <a:r>
              <a:rPr lang="ko-KR" altLang="en-US" sz="1200" smtClean="0"/>
              <a:t>고도몰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메이크샵 각각 </a:t>
            </a:r>
            <a:r>
              <a:rPr lang="en-US" altLang="ko-KR" sz="1200" smtClean="0"/>
              <a:t>GA4 </a:t>
            </a:r>
            <a:r>
              <a:rPr lang="ko-KR" altLang="en-US" sz="1200" smtClean="0"/>
              <a:t>전자상거래 </a:t>
            </a:r>
            <a:r>
              <a:rPr lang="en-US" altLang="ko-KR" sz="1200" smtClean="0"/>
              <a:t>dataLayer </a:t>
            </a:r>
            <a:r>
              <a:rPr lang="ko-KR" altLang="en-US" sz="1200" smtClean="0"/>
              <a:t>코드 설치법을 설명합니다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전자상거래 </a:t>
            </a:r>
            <a:r>
              <a:rPr lang="en-US" altLang="ko-KR" sz="1200" smtClean="0"/>
              <a:t>dataLayer</a:t>
            </a:r>
            <a:r>
              <a:rPr lang="ko-KR" altLang="en-US" sz="1200" smtClean="0"/>
              <a:t>코드 종류는 아래와 같습니다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1. </a:t>
            </a:r>
            <a:r>
              <a:rPr lang="ko-KR" altLang="en-US" sz="1200" smtClean="0"/>
              <a:t>상풍목록조회 </a:t>
            </a:r>
            <a:r>
              <a:rPr lang="en-US" altLang="ko-KR" sz="1200" smtClean="0"/>
              <a:t>– view_item_list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상품상세조회 </a:t>
            </a:r>
            <a:r>
              <a:rPr lang="en-US" altLang="ko-KR" sz="1200" smtClean="0"/>
              <a:t>- view_item</a:t>
            </a:r>
          </a:p>
          <a:p>
            <a:endParaRPr lang="en-US" altLang="ko-KR" sz="1200"/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장바구니 추가 버튼 클릭 </a:t>
            </a:r>
            <a:r>
              <a:rPr lang="en-US" altLang="ko-KR" sz="1200" smtClean="0"/>
              <a:t>- add_to_cart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4. </a:t>
            </a:r>
            <a:r>
              <a:rPr lang="ko-KR" altLang="en-US" sz="1200" smtClean="0"/>
              <a:t>주문석작성 </a:t>
            </a:r>
            <a:r>
              <a:rPr lang="en-US" altLang="ko-KR" sz="1200" smtClean="0"/>
              <a:t>- begin_checkout</a:t>
            </a:r>
          </a:p>
          <a:p>
            <a:endParaRPr lang="en-US" altLang="ko-KR" sz="1200"/>
          </a:p>
          <a:p>
            <a:r>
              <a:rPr lang="en-US" altLang="ko-KR" sz="1200" smtClean="0"/>
              <a:t>5. </a:t>
            </a:r>
            <a:r>
              <a:rPr lang="ko-KR" altLang="en-US" sz="1200" smtClean="0"/>
              <a:t>구매완료 </a:t>
            </a:r>
            <a:r>
              <a:rPr lang="en-US" altLang="ko-KR" sz="1200" smtClean="0"/>
              <a:t>- purchase</a:t>
            </a:r>
          </a:p>
          <a:p>
            <a:endParaRPr lang="en-US" altLang="ko-KR" sz="1200" smtClean="0"/>
          </a:p>
          <a:p>
            <a:r>
              <a:rPr lang="en-US" altLang="ko-KR" sz="1200"/>
              <a:t>※</a:t>
            </a:r>
            <a:r>
              <a:rPr lang="en-US" altLang="ko-KR" sz="1200" smtClean="0"/>
              <a:t> </a:t>
            </a:r>
            <a:r>
              <a:rPr lang="en-US" altLang="ko-KR" sz="1200"/>
              <a:t>GA4 </a:t>
            </a:r>
            <a:r>
              <a:rPr lang="ko-KR" altLang="en-US" sz="1200"/>
              <a:t>전자상거래 자세한 내용은 </a:t>
            </a:r>
            <a:r>
              <a:rPr lang="ko-KR" altLang="en-US" sz="1200" smtClean="0"/>
              <a:t>구글에서 </a:t>
            </a:r>
            <a:r>
              <a:rPr lang="ko-KR" altLang="en-US" sz="1200"/>
              <a:t>제공하는 관련 </a:t>
            </a:r>
            <a:r>
              <a:rPr lang="en-US" altLang="ko-KR" sz="1200"/>
              <a:t>document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통해 확인 할 수 있습니다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325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실시간 예약, 할인 쿠폰 제공 등이 가능한 여행/숙박 홈페이지 만들기 | 카페2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097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07696" y="1406027"/>
            <a:ext cx="657660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카페</a:t>
            </a:r>
            <a:r>
              <a:rPr lang="en-US" altLang="ko-KR" sz="3500" spc="-300" smtClean="0">
                <a:solidFill>
                  <a:schemeClr val="bg1"/>
                </a:solidFill>
              </a:rPr>
              <a:t>24 – </a:t>
            </a:r>
            <a:r>
              <a:rPr lang="ko-KR" altLang="en-US" sz="3500" spc="-300" smtClean="0">
                <a:solidFill>
                  <a:schemeClr val="bg1"/>
                </a:solidFill>
              </a:rPr>
              <a:t>전자상거래 </a:t>
            </a:r>
            <a:r>
              <a:rPr lang="en-US" altLang="ko-KR" sz="3500" spc="-300" smtClean="0">
                <a:solidFill>
                  <a:schemeClr val="bg1"/>
                </a:solidFill>
              </a:rPr>
              <a:t>dataLayer</a:t>
            </a:r>
            <a:r>
              <a:rPr lang="ko-KR" altLang="en-US" sz="3500" spc="-300" smtClean="0">
                <a:solidFill>
                  <a:schemeClr val="bg1"/>
                </a:solidFill>
              </a:rPr>
              <a:t>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7848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 </a:t>
            </a:r>
            <a:r>
              <a:rPr lang="ko-KR" altLang="en-US" sz="2800" spc="-160" smtClean="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 smtClean="0">
                <a:solidFill>
                  <a:srgbClr val="000000"/>
                </a:solidFill>
              </a:rPr>
              <a:t>dataLayer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상품목록조회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(view_item_list)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0" y="1124123"/>
            <a:ext cx="1971675" cy="447675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56706" y="2308032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6706" y="4502592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1284" y="1268507"/>
            <a:ext cx="4681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상품목록을 담을 배열을 생성</a:t>
            </a:r>
            <a:r>
              <a:rPr lang="en-US" altLang="ko-KR" sz="1000" smtClean="0"/>
              <a:t/>
            </a:r>
            <a:br>
              <a:rPr lang="en-US" altLang="ko-KR" sz="1000" smtClean="0"/>
            </a:br>
            <a:r>
              <a:rPr lang="en-US" altLang="ko-KR" sz="1000" smtClean="0"/>
              <a:t>2. </a:t>
            </a:r>
            <a:r>
              <a:rPr lang="ko-KR" altLang="en-US" sz="1000" smtClean="0"/>
              <a:t>각 상품정보를 배열에 삽입 </a:t>
            </a:r>
            <a:r>
              <a:rPr lang="en-US" altLang="ko-KR" sz="1000" smtClean="0"/>
              <a:t>(</a:t>
            </a:r>
            <a:r>
              <a:rPr lang="ko-KR" altLang="en-US" sz="1000"/>
              <a:t>상품목록이 반복되는 코드 안에서 </a:t>
            </a:r>
            <a:r>
              <a:rPr lang="ko-KR" altLang="en-US" sz="1000" smtClean="0"/>
              <a:t>상품을 </a:t>
            </a:r>
            <a:r>
              <a:rPr lang="en-US" altLang="ko-KR" sz="1000" smtClean="0"/>
              <a:t>push)</a:t>
            </a:r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상품목록이 반복되는 모든 코드에서 </a:t>
            </a:r>
            <a:r>
              <a:rPr lang="en-US" altLang="ko-KR" sz="1000" smtClean="0"/>
              <a:t>push</a:t>
            </a:r>
            <a:r>
              <a:rPr lang="en-US" altLang="ko-KR" sz="1000"/>
              <a:t>.</a:t>
            </a:r>
            <a:r>
              <a:rPr lang="en-US" altLang="ko-KR" sz="1000" smtClean="0"/>
              <a:t/>
            </a:r>
            <a:br>
              <a:rPr lang="en-US" altLang="ko-KR" sz="1000" smtClean="0"/>
            </a:br>
            <a:r>
              <a:rPr lang="en-US" altLang="ko-KR" sz="1000" smtClean="0"/>
              <a:t>4. </a:t>
            </a:r>
            <a:r>
              <a:rPr lang="ko-KR" altLang="en-US" sz="1000" smtClean="0"/>
              <a:t>이후 </a:t>
            </a:r>
            <a:r>
              <a:rPr lang="en-US" altLang="ko-KR" sz="1000" smtClean="0"/>
              <a:t>dataLayer</a:t>
            </a:r>
            <a:r>
              <a:rPr lang="ko-KR" altLang="en-US" sz="1000" smtClean="0"/>
              <a:t>코드 작성 시 상품목록이 담긴 배열을 넣어준다</a:t>
            </a:r>
            <a:r>
              <a:rPr lang="en-US" altLang="ko-KR" sz="100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393" y="2386800"/>
            <a:ext cx="6544194" cy="4231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4705" y="2386800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예시</a:t>
            </a:r>
            <a:r>
              <a:rPr lang="en-US" altLang="ko-KR" sz="1000" smtClean="0"/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59684" y="4422371"/>
            <a:ext cx="2987805" cy="9227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074115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0" y="1124123"/>
            <a:ext cx="1971675" cy="44767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656706" y="2308032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6706" y="4918229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07319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 smtClean="0">
                <a:solidFill>
                  <a:srgbClr val="000000"/>
                </a:solidFill>
              </a:rPr>
              <a:t>(add_to_cart)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0" y="1124123"/>
            <a:ext cx="1971675" cy="447675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56706" y="2308032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6706" y="4918229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14755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주문서작성</a:t>
            </a:r>
            <a:r>
              <a:rPr lang="en-US" altLang="ko-KR" sz="2800" spc="-160" smtClean="0">
                <a:solidFill>
                  <a:srgbClr val="000000"/>
                </a:solidFill>
              </a:rPr>
              <a:t>(begin_checkout)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3067"/>
          <a:stretch/>
        </p:blipFill>
        <p:spPr>
          <a:xfrm>
            <a:off x="407140" y="951742"/>
            <a:ext cx="1920424" cy="52578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56706" y="2274780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6706" y="4461032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구매완료</a:t>
            </a:r>
            <a:r>
              <a:rPr lang="en-US" altLang="ko-KR" sz="2800" spc="-160" smtClean="0">
                <a:solidFill>
                  <a:srgbClr val="000000"/>
                </a:solidFill>
              </a:rPr>
              <a:t>(purchase)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067"/>
          <a:stretch/>
        </p:blipFill>
        <p:spPr>
          <a:xfrm>
            <a:off x="407140" y="951742"/>
            <a:ext cx="1920424" cy="52578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56706" y="2274780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6706" y="4668851"/>
            <a:ext cx="1521230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고도몰 | 5 Pro 관리자 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2" r="15394" b="91"/>
          <a:stretch/>
        </p:blipFill>
        <p:spPr bwMode="auto">
          <a:xfrm>
            <a:off x="-25400" y="-22724"/>
            <a:ext cx="12217400" cy="68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10902" y="1406027"/>
            <a:ext cx="6570197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고도몰</a:t>
            </a:r>
            <a:r>
              <a:rPr lang="en-US" altLang="ko-KR" sz="3500" spc="-300" smtClean="0">
                <a:solidFill>
                  <a:schemeClr val="bg1"/>
                </a:solidFill>
              </a:rPr>
              <a:t> – </a:t>
            </a:r>
            <a:r>
              <a:rPr lang="ko-KR" altLang="en-US" sz="3500" spc="-300">
                <a:solidFill>
                  <a:schemeClr val="bg1"/>
                </a:solidFill>
              </a:rPr>
              <a:t>전자상거래 </a:t>
            </a:r>
            <a:r>
              <a:rPr lang="en-US" altLang="ko-KR" sz="3500" spc="-300">
                <a:solidFill>
                  <a:schemeClr val="bg1"/>
                </a:solidFill>
              </a:rPr>
              <a:t>dataLayer</a:t>
            </a:r>
            <a:r>
              <a:rPr lang="ko-KR" altLang="en-US" sz="3500" spc="-300">
                <a:solidFill>
                  <a:schemeClr val="bg1"/>
                </a:solidFill>
              </a:rPr>
              <a:t>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1752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 smtClean="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상품목록조회</a:t>
            </a:r>
            <a:r>
              <a:rPr lang="en-US" altLang="ko-KR" sz="2800" spc="-160">
                <a:solidFill>
                  <a:srgbClr val="000000"/>
                </a:solidFill>
              </a:rPr>
              <a:t>(view_item_list)</a:t>
            </a:r>
            <a:r>
              <a:rPr lang="ko-KR" altLang="en-US" sz="2800" spc="-16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How to Add Google Analytics Event Tracking in Tag Manager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90863" y="3113529"/>
            <a:ext cx="3810274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</a:rPr>
              <a:t>GA / GTM </a:t>
            </a:r>
            <a:r>
              <a:rPr lang="ko-KR" altLang="en-US" sz="3500" spc="-300" smtClean="0">
                <a:solidFill>
                  <a:schemeClr val="bg1"/>
                </a:solidFill>
              </a:rPr>
              <a:t>계정 생성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9976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2399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 smtClean="0">
                <a:solidFill>
                  <a:srgbClr val="000000"/>
                </a:solidFill>
              </a:rPr>
              <a:t>(add_to_cart)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09213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주문서작성</a:t>
            </a:r>
            <a:r>
              <a:rPr lang="en-US" altLang="ko-KR" sz="2800" spc="-160" smtClean="0">
                <a:solidFill>
                  <a:srgbClr val="000000"/>
                </a:solidFill>
              </a:rPr>
              <a:t>(begin_checkout)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09213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고도몰 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구매완료</a:t>
            </a:r>
            <a:r>
              <a:rPr lang="en-US" altLang="ko-KR" sz="2800" spc="-160" smtClean="0">
                <a:solidFill>
                  <a:srgbClr val="000000"/>
                </a:solidFill>
              </a:rPr>
              <a:t>(purchase)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5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05718" y="1406027"/>
            <a:ext cx="6980565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메이크샵 </a:t>
            </a:r>
            <a:r>
              <a:rPr lang="en-US" altLang="ko-KR" sz="3500" spc="-300" smtClean="0">
                <a:solidFill>
                  <a:schemeClr val="bg1"/>
                </a:solidFill>
              </a:rPr>
              <a:t>– </a:t>
            </a:r>
            <a:r>
              <a:rPr lang="ko-KR" altLang="en-US" sz="3500" spc="-300">
                <a:solidFill>
                  <a:schemeClr val="bg1"/>
                </a:solidFill>
              </a:rPr>
              <a:t>전자상거래 </a:t>
            </a:r>
            <a:r>
              <a:rPr lang="en-US" altLang="ko-KR" sz="3500" spc="-300">
                <a:solidFill>
                  <a:schemeClr val="bg1"/>
                </a:solidFill>
              </a:rPr>
              <a:t>dataLayer</a:t>
            </a:r>
            <a:r>
              <a:rPr lang="ko-KR" altLang="en-US" sz="3500" spc="-300">
                <a:solidFill>
                  <a:schemeClr val="bg1"/>
                </a:solidFill>
              </a:rPr>
              <a:t>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7176" name="Picture 8" descr="http://wiki.hash.kr/images/thumb/2/20/%EB%A9%94%EC%9D%B4%ED%81%AC%EC%83%B5_%EB%A1%9C%EA%B3%A0.png/200px-%EB%A9%94%EC%9D%B4%ED%81%AC%EC%83%B5_%EB%A1%9C%EA%B3%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1209674"/>
            <a:ext cx="3876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2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48929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메이크샵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상품목록조회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(view_item_list)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28609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14755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 smtClean="0">
                <a:solidFill>
                  <a:srgbClr val="000000"/>
                </a:solidFill>
              </a:rPr>
              <a:t>(add_to_cart)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70241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주문서작성</a:t>
            </a:r>
            <a:r>
              <a:rPr lang="en-US" altLang="ko-KR" sz="2800" spc="-160" smtClean="0">
                <a:solidFill>
                  <a:srgbClr val="000000"/>
                </a:solidFill>
              </a:rPr>
              <a:t>(begin_checkout)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</a:t>
            </a:r>
            <a:r>
              <a:rPr lang="en-US" altLang="ko-KR" sz="2800" spc="-160">
                <a:solidFill>
                  <a:srgbClr val="000000"/>
                </a:solidFill>
              </a:rPr>
              <a:t>dataLayer </a:t>
            </a:r>
            <a:r>
              <a:rPr lang="ko-KR" altLang="en-US" sz="2800" spc="-160">
                <a:solidFill>
                  <a:srgbClr val="000000"/>
                </a:solidFill>
              </a:rPr>
              <a:t>설치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구매완료</a:t>
            </a:r>
            <a:r>
              <a:rPr lang="en-US" altLang="ko-KR" sz="2800" spc="-160" smtClean="0">
                <a:solidFill>
                  <a:srgbClr val="000000"/>
                </a:solidFill>
              </a:rPr>
              <a:t>(purchase)</a:t>
            </a:r>
            <a:r>
              <a:rPr lang="ko-KR" altLang="en-US" sz="2800" spc="-160" smtClean="0">
                <a:solidFill>
                  <a:srgbClr val="000000"/>
                </a:solidFill>
              </a:rPr>
              <a:t> 이벤트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Analtyics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122" name="Picture 2" descr="GTM 가이드 기초편 - 환경 설정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79" y="888279"/>
            <a:ext cx="5081443" cy="50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14994" y="3113529"/>
            <a:ext cx="196201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</a:rPr>
              <a:t>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설정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GA4 </a:t>
            </a:r>
            <a:r>
              <a:rPr lang="ko-KR" altLang="en-US" sz="2800" spc="-160" smtClean="0">
                <a:solidFill>
                  <a:srgbClr val="000000"/>
                </a:solidFill>
              </a:rPr>
              <a:t>기본 셋팅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view_item_list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view_item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add_to_cart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begin_checkout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설정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en-US" altLang="ko-KR" sz="2800"/>
              <a:t>GA4 </a:t>
            </a:r>
            <a:r>
              <a:rPr lang="ko-KR" altLang="en-US" sz="2800"/>
              <a:t>전자상거래 이벤트 </a:t>
            </a:r>
            <a:r>
              <a:rPr lang="ko-KR" altLang="en-US" sz="2800" smtClean="0"/>
              <a:t>설정 </a:t>
            </a:r>
            <a:r>
              <a:rPr lang="en-US" altLang="ko-KR" sz="2800" smtClean="0"/>
              <a:t>[ purchase ]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6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디버깅 - 무료 현서와 웹개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74" y="2369701"/>
            <a:ext cx="3506583" cy="35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76089" y="1738758"/>
            <a:ext cx="141577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디버깅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GTM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GA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Google Tag Manager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GA</a:t>
            </a:r>
            <a:r>
              <a:rPr lang="ko-KR" altLang="en-US" sz="2800" smtClean="0"/>
              <a:t>에서 실시간 데이터 확인하기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5261956"/>
            <a:ext cx="12192000" cy="159604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514750" y="5508455"/>
            <a:ext cx="11092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</a:rPr>
              <a:t>COPYRIGHT(C) TRIPLE HM. ALL RIGHTS RESERVED</a:t>
            </a:r>
            <a:r>
              <a:rPr lang="en-US" altLang="ko-KR" sz="100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이문서는</a:t>
            </a:r>
            <a:r>
              <a:rPr lang="en-US" altLang="ko-KR" sz="1000">
                <a:solidFill>
                  <a:schemeClr val="bg1"/>
                </a:solidFill>
              </a:rPr>
              <a:t>(</a:t>
            </a:r>
            <a:r>
              <a:rPr lang="ko-KR" altLang="en-US" sz="1000">
                <a:solidFill>
                  <a:schemeClr val="bg1"/>
                </a:solidFill>
              </a:rPr>
              <a:t>주</a:t>
            </a:r>
            <a:r>
              <a:rPr lang="en-US" altLang="ko-KR" sz="1000" smtClean="0">
                <a:solidFill>
                  <a:schemeClr val="bg1"/>
                </a:solidFill>
              </a:rPr>
              <a:t>)</a:t>
            </a:r>
            <a:r>
              <a:rPr lang="ko-KR" altLang="en-US" sz="1000" smtClean="0">
                <a:solidFill>
                  <a:schemeClr val="bg1"/>
                </a:solidFill>
              </a:rPr>
              <a:t>크리플하이엠의 지적재산이므로 어떠한 경우에도 ㈜트리플하이엠의공식적인 허가없이 이 문서의 일부 또는 전체를 변경하여 복제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>
                <a:solidFill>
                  <a:schemeClr val="bg1"/>
                </a:solidFill>
              </a:rPr>
              <a:t>전송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</a:rPr>
              <a:t>배포할 수 없습니다</a:t>
            </a:r>
            <a:r>
              <a:rPr lang="en-US" altLang="ko-KR" sz="1000">
                <a:solidFill>
                  <a:schemeClr val="bg1"/>
                </a:solidFill>
              </a:rPr>
              <a:t>. </a:t>
            </a:r>
            <a:endParaRPr lang="en-US" altLang="ko-KR" sz="1000" smtClean="0">
              <a:solidFill>
                <a:schemeClr val="bg1"/>
              </a:solidFill>
            </a:endParaRP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이 문서는 정보 제공의 목적으로 제공되며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</a:rPr>
              <a:t>이 문서의 사용 혹은 사용결과에 따른 책임은 전적으로 사용자에게 있습니다</a:t>
            </a:r>
            <a:r>
              <a:rPr lang="en-US" altLang="ko-KR" sz="1000">
                <a:solidFill>
                  <a:schemeClr val="bg1"/>
                </a:solidFill>
              </a:rPr>
              <a:t>.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0090" y="6475615"/>
            <a:ext cx="2431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hlinkClick r:id="rId5"/>
              </a:rPr>
              <a:t>트리플하이엠 </a:t>
            </a:r>
            <a:r>
              <a:rPr lang="en-US" altLang="ko-KR" sz="1200" smtClean="0">
                <a:solidFill>
                  <a:schemeClr val="bg1"/>
                </a:solidFill>
                <a:hlinkClick r:id="rId5"/>
              </a:rPr>
              <a:t>www.hmcorp.co.kr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751" y="179993"/>
            <a:ext cx="5455340" cy="1400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500" spc="-300" smtClean="0">
                <a:solidFill>
                  <a:schemeClr val="bg1"/>
                </a:solidFill>
              </a:rPr>
              <a:t>감사합니다</a:t>
            </a:r>
            <a:endParaRPr lang="en-US" altLang="ko-KR" sz="4500" spc="-300" smtClean="0">
              <a:solidFill>
                <a:schemeClr val="bg1"/>
              </a:solidFill>
            </a:endParaRPr>
          </a:p>
          <a:p>
            <a:endParaRPr lang="en-US" altLang="ko-KR" sz="2000" spc="-300" smtClean="0">
              <a:solidFill>
                <a:schemeClr val="bg1"/>
              </a:solidFill>
            </a:endParaRPr>
          </a:p>
          <a:p>
            <a:r>
              <a:rPr lang="ko-KR" altLang="en-US" sz="2000" spc="-300" smtClean="0">
                <a:solidFill>
                  <a:schemeClr val="bg1"/>
                </a:solidFill>
              </a:rPr>
              <a:t>트리플하이엠 구글 애널리틱스 전자상거래 설치가이드 </a:t>
            </a:r>
            <a:endParaRPr lang="en-US" altLang="ko-KR" sz="2000" spc="-30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750" y="2006441"/>
            <a:ext cx="67339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Publisher 		</a:t>
            </a:r>
            <a:r>
              <a:rPr lang="ko-KR" altLang="en-US" sz="1300" smtClean="0">
                <a:solidFill>
                  <a:schemeClr val="bg1"/>
                </a:solidFill>
              </a:rPr>
              <a:t>주식회사 트리플하이엠 연구소 엄태영 </a:t>
            </a:r>
            <a:r>
              <a:rPr lang="en-US" altLang="ko-KR" sz="1300" smtClean="0">
                <a:solidFill>
                  <a:schemeClr val="bg1"/>
                </a:solidFill>
              </a:rPr>
              <a:t>PM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Address 		</a:t>
            </a:r>
            <a:r>
              <a:rPr lang="ko-KR" altLang="en-US" sz="1300" smtClean="0">
                <a:solidFill>
                  <a:schemeClr val="bg1"/>
                </a:solidFill>
              </a:rPr>
              <a:t>서울시 금천구 디지털로 </a:t>
            </a:r>
            <a:r>
              <a:rPr lang="en-US" altLang="ko-KR" sz="1300" smtClean="0">
                <a:solidFill>
                  <a:schemeClr val="bg1"/>
                </a:solidFill>
              </a:rPr>
              <a:t>121 </a:t>
            </a:r>
            <a:r>
              <a:rPr lang="ko-KR" altLang="en-US" sz="1300" smtClean="0">
                <a:solidFill>
                  <a:schemeClr val="bg1"/>
                </a:solidFill>
              </a:rPr>
              <a:t>에이스 가산타워</a:t>
            </a:r>
            <a:r>
              <a:rPr lang="en-US" altLang="ko-KR" sz="1300" smtClean="0">
                <a:solidFill>
                  <a:schemeClr val="bg1"/>
                </a:solidFill>
              </a:rPr>
              <a:t>10</a:t>
            </a:r>
            <a:r>
              <a:rPr lang="ko-KR" altLang="en-US" sz="1300" smtClean="0">
                <a:solidFill>
                  <a:schemeClr val="bg1"/>
                </a:solidFill>
              </a:rPr>
              <a:t>층</a:t>
            </a:r>
            <a:endParaRPr lang="en-US" altLang="ko-KR" sz="130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Telephone 		010-4993-2972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e-mail 		xodud2972@hmcorp.co.kr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Homepage	 	</a:t>
            </a:r>
            <a:r>
              <a:rPr lang="en-US" altLang="ko-KR" sz="1300" smtClean="0">
                <a:solidFill>
                  <a:schemeClr val="bg1"/>
                </a:solidFill>
                <a:hlinkClick r:id="rId6"/>
              </a:rPr>
              <a:t>https://www.hmcorp.co.kr</a:t>
            </a:r>
            <a:endParaRPr lang="en-US" altLang="ko-KR" sz="1300" spc="-30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12179111" cy="6856239"/>
          </a:xfrm>
          <a:prstGeom prst="rect">
            <a:avLst/>
          </a:prstGeom>
        </p:spPr>
      </p:pic>
      <p:pic>
        <p:nvPicPr>
          <p:cNvPr id="3076" name="Picture 4" descr="구글 태그 매니저 (Google Tag Manager) 개요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06786"/>
            <a:ext cx="105664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8499" y="2688657"/>
            <a:ext cx="372210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</a:rPr>
              <a:t>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196" y="994897"/>
            <a:ext cx="7541028" cy="50475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구글태그매니저 추적코드 </a:t>
            </a:r>
            <a:r>
              <a:rPr lang="en-US" altLang="ko-KR" sz="1200" smtClean="0"/>
              <a:t>(</a:t>
            </a:r>
            <a:r>
              <a:rPr lang="ko-KR" altLang="en-US" sz="1200" smtClean="0"/>
              <a:t>공통태그</a:t>
            </a:r>
            <a:r>
              <a:rPr lang="en-US" altLang="ko-KR" sz="1200" smtClean="0"/>
              <a:t>)</a:t>
            </a:r>
            <a:r>
              <a:rPr lang="ko-KR" altLang="en-US" sz="1200" smtClean="0"/>
              <a:t>는 모든 페이지에서 항상 실행되어야 합니다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이를 </a:t>
            </a:r>
            <a:r>
              <a:rPr lang="ko-KR" altLang="en-US" sz="1200"/>
              <a:t>위해 </a:t>
            </a:r>
            <a:r>
              <a:rPr lang="ko-KR" altLang="en-US" sz="1200" smtClean="0"/>
              <a:t>일반적으로는 공통 </a:t>
            </a:r>
            <a:r>
              <a:rPr lang="ko-KR" altLang="en-US" sz="1200"/>
              <a:t>레이아웃의 </a:t>
            </a:r>
            <a:r>
              <a:rPr lang="ko-KR" altLang="en-US" sz="1200" smtClean="0"/>
              <a:t>헤드</a:t>
            </a:r>
            <a:r>
              <a:rPr lang="en-US" altLang="ko-KR" sz="1200" smtClean="0"/>
              <a:t>(head)</a:t>
            </a:r>
            <a:r>
              <a:rPr lang="ko-KR" altLang="en-US" sz="1200" smtClean="0"/>
              <a:t>영역에 코드를 설치합니다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공통 레이아웃 이외에도 공통 </a:t>
            </a:r>
            <a:r>
              <a:rPr lang="en-US" altLang="ko-KR" sz="1200" smtClean="0"/>
              <a:t>header</a:t>
            </a:r>
            <a:r>
              <a:rPr lang="ko-KR" altLang="en-US" sz="1200" smtClean="0"/>
              <a:t> 혹은 </a:t>
            </a:r>
            <a:r>
              <a:rPr lang="en-US" altLang="ko-KR" sz="1200" smtClean="0"/>
              <a:t>footer</a:t>
            </a:r>
            <a:r>
              <a:rPr lang="ko-KR" altLang="en-US" sz="1200" smtClean="0"/>
              <a:t>파일에도 설치 가능합니다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4. </a:t>
            </a:r>
            <a:r>
              <a:rPr lang="ko-KR" altLang="en-US" sz="1200" smtClean="0"/>
              <a:t>디자인 편집 </a:t>
            </a:r>
            <a:r>
              <a:rPr lang="ko-KR" altLang="en-US" sz="1200"/>
              <a:t>기능 내 </a:t>
            </a:r>
            <a:r>
              <a:rPr lang="en-US" altLang="ko-KR" sz="1200"/>
              <a:t>(</a:t>
            </a:r>
            <a:r>
              <a:rPr lang="ko-KR" altLang="en-US" sz="1200"/>
              <a:t>상단</a:t>
            </a:r>
            <a:r>
              <a:rPr lang="en-US" altLang="ko-KR" sz="1200"/>
              <a:t>) </a:t>
            </a:r>
            <a:r>
              <a:rPr lang="ko-KR" altLang="en-US" sz="1200"/>
              <a:t>공통 </a:t>
            </a:r>
            <a:r>
              <a:rPr lang="ko-KR" altLang="en-US" sz="1200" smtClean="0"/>
              <a:t>레이아웃이 존재하므로 이곳에 스크립트를 추가합니다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5. </a:t>
            </a:r>
            <a:r>
              <a:rPr lang="ko-KR" altLang="en-US" sz="1200" smtClean="0"/>
              <a:t>혹은 스크립트 관리 메뉴를 이용하여 스크립트를 추가합니다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6. </a:t>
            </a:r>
            <a:r>
              <a:rPr lang="ko-KR" altLang="en-US" sz="1200"/>
              <a:t>구글태그매니저 </a:t>
            </a:r>
            <a:r>
              <a:rPr lang="ko-KR" altLang="en-US" sz="1200" smtClean="0"/>
              <a:t>추적코드 예시는 아래와 같습니다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000"/>
              <a:t>&lt;!-- Google Tag Manager --&gt;</a:t>
            </a:r>
          </a:p>
          <a:p>
            <a:r>
              <a:rPr lang="en-US" altLang="ko-KR" sz="1000"/>
              <a:t>&lt;script&gt;(function(w,d,s,l,i){w[l]=w[l]||[];w[l].push({'gtm.start':</a:t>
            </a:r>
          </a:p>
          <a:p>
            <a:r>
              <a:rPr lang="en-US" altLang="ko-KR" sz="1000"/>
              <a:t>new Date().getTime(),event:'gtm.js'});var f=d.getElementsByTagName(s)[0],</a:t>
            </a:r>
          </a:p>
          <a:p>
            <a:r>
              <a:rPr lang="en-US" altLang="ko-KR" sz="1000"/>
              <a:t>j=d.createElement(s),dl=l!='dataLayer'?'&amp;l='+l:'';j.async=true;j.src=</a:t>
            </a:r>
          </a:p>
          <a:p>
            <a:r>
              <a:rPr lang="en-US" altLang="ko-KR" sz="1000"/>
              <a:t>'https://www.googletagmanager.com/gtm.js?id='+i+dl;f.parentNode.insertBefore(j,f);</a:t>
            </a:r>
          </a:p>
          <a:p>
            <a:r>
              <a:rPr lang="en-US" altLang="ko-KR" sz="1000"/>
              <a:t>})(window,document,'script','dataLayer',</a:t>
            </a:r>
            <a:r>
              <a:rPr lang="en-US" altLang="ko-KR" sz="1000" smtClean="0"/>
              <a:t>'GTM-XXXXXXX');&lt;/</a:t>
            </a:r>
            <a:r>
              <a:rPr lang="en-US" altLang="ko-KR" sz="1000"/>
              <a:t>script&gt;</a:t>
            </a:r>
          </a:p>
          <a:p>
            <a:r>
              <a:rPr lang="en-US" altLang="ko-KR" sz="1000"/>
              <a:t>&lt;!-- End Google Tag Manager </a:t>
            </a:r>
            <a:r>
              <a:rPr lang="en-US" altLang="ko-KR" sz="1000" smtClean="0"/>
              <a:t>--&gt;</a:t>
            </a:r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7. </a:t>
            </a:r>
            <a:r>
              <a:rPr lang="ko-KR" altLang="en-US" sz="1200" smtClean="0"/>
              <a:t>설치이후 정상 설치 여부는 </a:t>
            </a:r>
            <a:r>
              <a:rPr lang="en-US" altLang="ko-KR" sz="1200" smtClean="0"/>
              <a:t>GTM</a:t>
            </a:r>
            <a:r>
              <a:rPr lang="ko-KR" altLang="en-US" sz="1200" smtClean="0"/>
              <a:t>에 접속하여 확인 할 수 있습니다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8</a:t>
            </a:r>
            <a:r>
              <a:rPr lang="en-US" altLang="ko-KR" sz="1200" smtClean="0"/>
              <a:t>. </a:t>
            </a:r>
            <a:r>
              <a:rPr lang="ko-KR" altLang="en-US" sz="1200" smtClean="0"/>
              <a:t>또는</a:t>
            </a:r>
            <a:r>
              <a:rPr lang="en-US" altLang="ko-KR" sz="1200" smtClean="0"/>
              <a:t>, chrome </a:t>
            </a:r>
            <a:r>
              <a:rPr lang="ko-KR" altLang="en-US" sz="1200" smtClean="0"/>
              <a:t>확장 프로그램 중 </a:t>
            </a:r>
            <a:r>
              <a:rPr lang="en-US" altLang="ko-KR" sz="1200" smtClean="0"/>
              <a:t>GoogleTagAssistantLegacy </a:t>
            </a:r>
            <a:r>
              <a:rPr lang="ko-KR" altLang="en-US" sz="1200" smtClean="0"/>
              <a:t>혹은 </a:t>
            </a:r>
            <a:r>
              <a:rPr lang="en-US" altLang="ko-KR" sz="1200" smtClean="0"/>
              <a:t>omnibug</a:t>
            </a:r>
            <a:r>
              <a:rPr lang="ko-KR" altLang="en-US" sz="1200" smtClean="0"/>
              <a:t>를 이용할 수도 있습니다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※ GTM</a:t>
            </a:r>
            <a:r>
              <a:rPr lang="ko-KR" altLang="en-US" sz="1200" smtClean="0"/>
              <a:t> </a:t>
            </a:r>
            <a:r>
              <a:rPr lang="ko-KR" altLang="en-US" sz="1200"/>
              <a:t>자세한 내용은 </a:t>
            </a:r>
            <a:r>
              <a:rPr lang="ko-KR" altLang="en-US" sz="1200" smtClean="0"/>
              <a:t>구글에서 </a:t>
            </a:r>
            <a:r>
              <a:rPr lang="ko-KR" altLang="en-US" sz="1200"/>
              <a:t>제공하는 관련 </a:t>
            </a:r>
            <a:r>
              <a:rPr lang="en-US" altLang="ko-KR" sz="1200"/>
              <a:t>document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통해 확인 할 수 있습니다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835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실시간 예약, 할인 쿠폰 제공 등이 가능한 여행/숙박 홈페이지 만들기 | 카페2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097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01384" y="1406027"/>
            <a:ext cx="538923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카페</a:t>
            </a:r>
            <a:r>
              <a:rPr lang="en-US" altLang="ko-KR" sz="3500" spc="-300" smtClean="0">
                <a:solidFill>
                  <a:schemeClr val="bg1"/>
                </a:solidFill>
              </a:rPr>
              <a:t>24 – GTM </a:t>
            </a:r>
            <a:r>
              <a:rPr lang="ko-KR" altLang="en-US" sz="3500" spc="-300" smtClean="0">
                <a:solidFill>
                  <a:schemeClr val="bg1"/>
                </a:solidFill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51241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24] GTM</a:t>
            </a:r>
            <a:r>
              <a:rPr lang="ko-KR" altLang="en-US" sz="2800" spc="-160" smtClean="0">
                <a:solidFill>
                  <a:srgbClr val="000000"/>
                </a:solidFill>
              </a:rPr>
              <a:t>추적코드설치</a:t>
            </a:r>
            <a:r>
              <a:rPr lang="en-US" altLang="ko-KR" sz="2800" spc="-160" smtClean="0">
                <a:solidFill>
                  <a:srgbClr val="000000"/>
                </a:solidFill>
              </a:rPr>
              <a:t> 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" t="8284" r="19686" b="678"/>
          <a:stretch/>
        </p:blipFill>
        <p:spPr>
          <a:xfrm>
            <a:off x="424757" y="862225"/>
            <a:ext cx="5356598" cy="46362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88" y="862225"/>
            <a:ext cx="5850467" cy="4801957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4509" y="1076088"/>
            <a:ext cx="547990" cy="536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757" y="2448000"/>
            <a:ext cx="742265" cy="1244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37090" y="4852533"/>
            <a:ext cx="2638799" cy="7510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43624" y="3486900"/>
            <a:ext cx="542975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65524" y="94091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93040" y="481541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64998" y="33108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9159" y="5915321"/>
            <a:ext cx="5141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카페</a:t>
            </a:r>
            <a:r>
              <a:rPr lang="en-US" altLang="ko-KR" sz="1000" dirty="0" smtClean="0"/>
              <a:t>24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dirty="0" err="1" smtClean="0"/>
              <a:t>상점관리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검색엔진최적화</a:t>
            </a:r>
            <a:r>
              <a:rPr lang="en-US" altLang="ko-KR" sz="1000" b="1" dirty="0" smtClean="0"/>
              <a:t>(SEO)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고급설정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코드직접입력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공통 </a:t>
            </a:r>
            <a:r>
              <a:rPr lang="en-US" altLang="ko-KR" sz="1000" b="1" dirty="0" smtClean="0"/>
              <a:t>Header </a:t>
            </a:r>
            <a:r>
              <a:rPr lang="ko-KR" altLang="en-US" sz="1000" b="1" dirty="0" smtClean="0"/>
              <a:t>영역</a:t>
            </a:r>
            <a:endParaRPr lang="en-US" altLang="ko-KR" sz="1000" b="1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3624" y="2982960"/>
            <a:ext cx="829241" cy="27242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64998" y="284674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5613" y="228266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86599" y="3486900"/>
            <a:ext cx="683866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04340" y="329521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53816" y="5601933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62407" y="3755155"/>
            <a:ext cx="4516548" cy="12009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5183</TotalTime>
  <Words>1067</Words>
  <Application>Microsoft Office PowerPoint</Application>
  <PresentationFormat>와이드스크린</PresentationFormat>
  <Paragraphs>216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굴림</vt:lpstr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Google Analtyics 계정 생성하기</vt:lpstr>
      <vt:lpstr>Google Tag Manager 계정 생성하기</vt:lpstr>
      <vt:lpstr>PowerPoint 프레젠테이션</vt:lpstr>
      <vt:lpstr>설치 전 공통 가이드</vt:lpstr>
      <vt:lpstr>PowerPoint 프레젠테이션</vt:lpstr>
      <vt:lpstr>[카페24] GTM추적코드설치 – 스크립트 관리 기능</vt:lpstr>
      <vt:lpstr>[카페24] GTM추적코드설치 – 디자인 편집 기능</vt:lpstr>
      <vt:lpstr>[카페24] GTM추적코드설치 – 디자인 편집 기능</vt:lpstr>
      <vt:lpstr>PowerPoint 프레젠테이션</vt:lpstr>
      <vt:lpstr>[고도몰] GTM추적코드설치 – 스크립트 관리 기능</vt:lpstr>
      <vt:lpstr>[고도몰] GTM추적코드설치 – 스크립트 관리 기능</vt:lpstr>
      <vt:lpstr>[고도몰] GTM추적코드설치 – 디자인 편집 기능</vt:lpstr>
      <vt:lpstr>PowerPoint 프레젠테이션</vt:lpstr>
      <vt:lpstr>[메이크샵] GTM추적코드설치 – 디자인 편집 기능 (PC)</vt:lpstr>
      <vt:lpstr>[메이크샵] GTM추적코드설치 – 디자인 편집 기능 (M)</vt:lpstr>
      <vt:lpstr>[메이크샵] GTM추적코드설치 – 디자인 편집 기능 (PC/M)</vt:lpstr>
      <vt:lpstr>PowerPoint 프레젠테이션</vt:lpstr>
      <vt:lpstr>설치 전 공통 가이드</vt:lpstr>
      <vt:lpstr>PowerPoint 프레젠테이션</vt:lpstr>
      <vt:lpstr>카페24 전자상거래 dataLayer 설치 - 상품목록조회(view_item_list) 이벤트</vt:lpstr>
      <vt:lpstr>카페24 전자상거래 dataLayer 설치 - 상품상세조회(view_item) 이벤트</vt:lpstr>
      <vt:lpstr>카페24 전자상거래 dataLayer 설치 - 장바구니추가(add_to_cart) 이벤트</vt:lpstr>
      <vt:lpstr>카페24 전자상거래 dataLayer 설치 - 주문서작성(begin_checkout) 이벤트</vt:lpstr>
      <vt:lpstr>카페24 전자상거래 dataLayer 설치 - 구매완료(purchase) 이벤트</vt:lpstr>
      <vt:lpstr>PowerPoint 프레젠테이션</vt:lpstr>
      <vt:lpstr> 고도몰 전자상거래 dataLayer 설치 - 상품목록조회(view_item_list) 이벤트</vt:lpstr>
      <vt:lpstr> 고도몰 전자상거래 dataLayer 설치 - 상품상세조회(view_item) 이벤트</vt:lpstr>
      <vt:lpstr> 고도몰 전자상거래 dataLayer 설치 - 장바구니추가(add_to_cart) 이벤트</vt:lpstr>
      <vt:lpstr> 고도몰 전자상거래 dataLayer 설치 - 주문서작성(begin_checkout) 이벤트</vt:lpstr>
      <vt:lpstr> 고도몰 전자상거래 dataLayer 설치 - 구매완료(purchase) 이벤트</vt:lpstr>
      <vt:lpstr>PowerPoint 프레젠테이션</vt:lpstr>
      <vt:lpstr>메이크샵 전자상거래 dataLayer 설치 - 상품목록조회(view_item_list) 이벤트</vt:lpstr>
      <vt:lpstr> 메이크샵 전자상거래 dataLayer 설치 - 상품상세조회(view_item) 이벤트</vt:lpstr>
      <vt:lpstr> 메이크샵 전자상거래 dataLayer 설치 - 장바구니추가(add_to_cart) 이벤트</vt:lpstr>
      <vt:lpstr> 메이크샵 전자상거래 dataLayer 설치 - 주문서작성(begin_checkout) 이벤트</vt:lpstr>
      <vt:lpstr> 메이크샵 전자상거래 dataLayer 설치 - 구매완료(purchase) 이벤트</vt:lpstr>
      <vt:lpstr>PowerPoint 프레젠테이션</vt:lpstr>
      <vt:lpstr>GTM 설정 – GA4 기본 셋팅</vt:lpstr>
      <vt:lpstr>GTM 설정 – GA4 전자상거래 이벤트 설정 [ view_item_list ]</vt:lpstr>
      <vt:lpstr>GTM 설정 – GA4 전자상거래 이벤트 설정 [ view_item ]</vt:lpstr>
      <vt:lpstr>GTM 설정 – GA4 전자상거래 이벤트 설정 [ add_to_cart ]</vt:lpstr>
      <vt:lpstr>GTM 설정 – GA4 전자상거래 이벤트 설정 [ begin_checkout ]</vt:lpstr>
      <vt:lpstr>GTM 설정 – GA4 전자상거래 이벤트 설정 [ purchase ]</vt:lpstr>
      <vt:lpstr>PowerPoint 프레젠테이션</vt:lpstr>
      <vt:lpstr>GTM에서 디버깅하기</vt:lpstr>
      <vt:lpstr>GA에서 디버깅하기</vt:lpstr>
      <vt:lpstr>GA에서 실시간 데이터 확인하기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163</cp:revision>
  <dcterms:created xsi:type="dcterms:W3CDTF">2022-06-30T08:10:59Z</dcterms:created>
  <dcterms:modified xsi:type="dcterms:W3CDTF">2023-02-10T08:33:02Z</dcterms:modified>
</cp:coreProperties>
</file>