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84" r:id="rId2"/>
    <p:sldId id="404" r:id="rId3"/>
    <p:sldId id="405" r:id="rId4"/>
    <p:sldId id="409" r:id="rId5"/>
    <p:sldId id="422" r:id="rId6"/>
    <p:sldId id="423" r:id="rId7"/>
    <p:sldId id="424" r:id="rId8"/>
    <p:sldId id="410" r:id="rId9"/>
    <p:sldId id="426" r:id="rId10"/>
    <p:sldId id="406" r:id="rId11"/>
    <p:sldId id="411" r:id="rId12"/>
    <p:sldId id="285" r:id="rId13"/>
    <p:sldId id="376" r:id="rId14"/>
    <p:sldId id="377" r:id="rId15"/>
    <p:sldId id="378" r:id="rId16"/>
    <p:sldId id="369" r:id="rId17"/>
    <p:sldId id="379" r:id="rId18"/>
    <p:sldId id="380" r:id="rId19"/>
    <p:sldId id="381" r:id="rId20"/>
    <p:sldId id="370" r:id="rId21"/>
    <p:sldId id="382" r:id="rId22"/>
    <p:sldId id="383" r:id="rId23"/>
    <p:sldId id="384" r:id="rId24"/>
    <p:sldId id="430" r:id="rId25"/>
    <p:sldId id="431" r:id="rId26"/>
    <p:sldId id="432" r:id="rId27"/>
    <p:sldId id="387" r:id="rId28"/>
    <p:sldId id="388" r:id="rId29"/>
    <p:sldId id="440" r:id="rId30"/>
    <p:sldId id="441" r:id="rId31"/>
    <p:sldId id="442" r:id="rId32"/>
    <p:sldId id="445" r:id="rId33"/>
    <p:sldId id="443" r:id="rId34"/>
    <p:sldId id="444" r:id="rId35"/>
    <p:sldId id="446" r:id="rId36"/>
    <p:sldId id="449" r:id="rId37"/>
    <p:sldId id="447" r:id="rId38"/>
    <p:sldId id="448" r:id="rId39"/>
    <p:sldId id="392" r:id="rId40"/>
    <p:sldId id="457" r:id="rId41"/>
    <p:sldId id="451" r:id="rId42"/>
    <p:sldId id="452" r:id="rId43"/>
    <p:sldId id="458" r:id="rId44"/>
    <p:sldId id="453" r:id="rId45"/>
    <p:sldId id="454" r:id="rId46"/>
    <p:sldId id="460" r:id="rId47"/>
    <p:sldId id="461" r:id="rId48"/>
    <p:sldId id="455" r:id="rId49"/>
    <p:sldId id="456" r:id="rId50"/>
    <p:sldId id="393" r:id="rId51"/>
    <p:sldId id="436" r:id="rId52"/>
    <p:sldId id="437" r:id="rId53"/>
    <p:sldId id="439" r:id="rId54"/>
    <p:sldId id="418" r:id="rId55"/>
    <p:sldId id="419" r:id="rId56"/>
    <p:sldId id="450" r:id="rId57"/>
    <p:sldId id="420" r:id="rId58"/>
    <p:sldId id="421" r:id="rId59"/>
    <p:sldId id="310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-A-001" initials="2" lastIdx="1" clrIdx="0">
    <p:extLst>
      <p:ext uri="{19B8F6BF-5375-455C-9EA6-DF929625EA0E}">
        <p15:presenceInfo xmlns:p15="http://schemas.microsoft.com/office/powerpoint/2012/main" userId="7981748e99a8f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54243A67-5868-4628-A30F-E8346B07CF51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91AAAEB0-E8F2-4F95-BA73-C125FC5CD3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1A3AF6F1-474D-42C5-B251-2D3182D68B6E}" type="datetimeFigureOut">
              <a:rPr lang="ko-KR" altLang="en-US" smtClean="0"/>
              <a:pPr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F4BEAB0C-3553-4F5C-A487-95DD786B4D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mcorp.co.kr/" TargetMode="External"/><Relationship Id="rId5" Type="http://schemas.openxmlformats.org/officeDocument/2006/relationships/hyperlink" Target="https://hmcorp.co.k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anager.googl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998" y="6353493"/>
            <a:ext cx="21948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엄태영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2023-02-28</a:t>
            </a:r>
            <a:endParaRPr lang="en-US" altLang="ko-KR" sz="105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44363" y="983514"/>
            <a:ext cx="4703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Google Analytics4 </a:t>
            </a:r>
            <a:r>
              <a:rPr lang="ko-KR" altLang="en-US" sz="36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가이드</a:t>
            </a:r>
            <a:r>
              <a:rPr lang="en-US" altLang="ko-KR" sz="36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36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  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설치편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ko-KR" altLang="en-US" sz="20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179111" cy="6856239"/>
          </a:xfrm>
          <a:prstGeom prst="rect">
            <a:avLst/>
          </a:prstGeom>
        </p:spPr>
      </p:pic>
      <p:pic>
        <p:nvPicPr>
          <p:cNvPr id="3076" name="Picture 4" descr="구글 태그 매니저 (Google Tag Manager) 개요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06786"/>
            <a:ext cx="105664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41784" y="2688657"/>
            <a:ext cx="373666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2-1) </a:t>
            </a:r>
            <a:r>
              <a:rPr lang="ko-KR" altLang="en-US" sz="2800" spc="-160" smtClean="0">
                <a:solidFill>
                  <a:srgbClr val="000000"/>
                </a:solidFill>
              </a:rPr>
              <a:t>설치 전 공통 가이드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196" y="1141091"/>
            <a:ext cx="7541028" cy="4755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추적코드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공통태그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모든 페이지에서 항상 실행되어야 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이를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일반적으로는 공통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레이아웃의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헤드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(head)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영역에 코드를 설치합니다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레이아웃 이외에도 공통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footer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파일에도 설치 가능합니다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기능 내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상단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레이아웃이 존재하므로 이곳에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스크립트 관리 메뉴를 이용하여 스크립트를 추가합니다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구글태그매니저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예시는 아래와 같습니다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Google Tag Manager --&gt;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&lt;script&gt;(function(w,d,s,l,i){w[l]=w[l]||[];w[l].push({'gtm.start':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new Date().getTime(),event:'gtm.js'});var f=d.getElementsByTagName(s)[0],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j=d.createElement(s),dl=l!='dataLayer'?'&amp;l='+l:'';j.async=true;j.src=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'https://www.googletagmanager.com/gtm.js?id='+i+dl;f.parentNode.insertBefore(j,f);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})(window,document,'script','dataLayer',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'GTM-XXXXXXX');&lt;/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script&gt;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&lt;!-- End Google Tag Manager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--&gt;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7.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설치이후 정상 설치 여부는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접속하여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또는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chrome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확장 프로그램 중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GoogleTagAssistantLegacy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혹은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omnibug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이용할 수도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자세한 내용은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구글에서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제공하는 관련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document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를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통해 확인 할 수 있습니다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1854" y="1406027"/>
            <a:ext cx="5588133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2-2)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 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51241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2-2)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 smtClean="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</a:t>
            </a:r>
            <a:r>
              <a:rPr lang="en-US" altLang="ko-KR" sz="2800" spc="-160" smtClean="0">
                <a:solidFill>
                  <a:srgbClr val="000000"/>
                </a:solidFill>
              </a:rPr>
              <a:t> 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" t="8284" r="19686" b="678"/>
          <a:stretch/>
        </p:blipFill>
        <p:spPr>
          <a:xfrm>
            <a:off x="424757" y="862225"/>
            <a:ext cx="5356598" cy="46362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88" y="862225"/>
            <a:ext cx="5850467" cy="480195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4509" y="1076088"/>
            <a:ext cx="547990" cy="5369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757" y="2448000"/>
            <a:ext cx="742265" cy="1244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37090" y="4852533"/>
            <a:ext cx="2638799" cy="75102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43624" y="3486900"/>
            <a:ext cx="542975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65524" y="94091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93040" y="481541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64998" y="33108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5144" y="5915321"/>
            <a:ext cx="4729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상점관리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검색엔진최적화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(SEO)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고급설정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코드직접입력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 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Header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영역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43624" y="2982960"/>
            <a:ext cx="829241" cy="27242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64998" y="28467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5613" y="228266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986599" y="3486900"/>
            <a:ext cx="683866" cy="18441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804340" y="329521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53816" y="5601933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62407" y="3755155"/>
            <a:ext cx="4516548" cy="120093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78154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GTM</a:t>
            </a:r>
            <a:r>
              <a:rPr lang="ko-KR" altLang="en-US" sz="2800" spc="-160" smtClean="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" y="1221959"/>
            <a:ext cx="7391124" cy="36141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48" y="871076"/>
            <a:ext cx="4524480" cy="439989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66517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94237" y="1165305"/>
            <a:ext cx="360602" cy="3646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9052" y="2029573"/>
            <a:ext cx="1064655" cy="1908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839" y="177125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0197" y="2798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222600" y="1766542"/>
            <a:ext cx="726305" cy="2774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46332" y="16502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40653" y="5917371"/>
            <a:ext cx="5110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24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후</a:t>
            </a:r>
            <a:endParaRPr lang="en-US" altLang="ko-KR" sz="10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08206" y="930699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76789" y="1446831"/>
            <a:ext cx="698653" cy="5923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131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2-2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카페</a:t>
            </a:r>
            <a:r>
              <a:rPr lang="en-US" altLang="ko-KR" sz="2800" spc="-160">
                <a:solidFill>
                  <a:srgbClr val="000000"/>
                </a:solidFill>
              </a:rPr>
              <a:t>24] </a:t>
            </a:r>
            <a:r>
              <a:rPr lang="en-US" altLang="ko-KR" sz="2800" spc="-160" smtClean="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2610" t="939" b="-1"/>
          <a:stretch/>
        </p:blipFill>
        <p:spPr>
          <a:xfrm>
            <a:off x="6190125" y="1023043"/>
            <a:ext cx="6001875" cy="3028837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422113" y="3491923"/>
            <a:ext cx="632535" cy="19852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" r="1867" b="27317"/>
          <a:stretch/>
        </p:blipFill>
        <p:spPr>
          <a:xfrm>
            <a:off x="1650698" y="1439019"/>
            <a:ext cx="2928805" cy="2409145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919654" y="1752906"/>
            <a:ext cx="2058741" cy="2432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73374" y="174088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60399" y="1470424"/>
            <a:ext cx="2217997" cy="25107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90247" y="133421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41118" y="2871508"/>
            <a:ext cx="2246800" cy="27468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785176" y="280308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6252" y="5522528"/>
            <a:ext cx="6263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디자인관리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쇼핑몰선택</a:t>
            </a:r>
            <a:r>
              <a:rPr lang="en-US" altLang="ko-KR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디자인편집하기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전체화면보기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레이아웃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58070" y="6045888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190125" y="33604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397" y="4280533"/>
            <a:ext cx="5457825" cy="80962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101385" y="4689834"/>
            <a:ext cx="506339" cy="30833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869397" y="45583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en-US" altLang="ko-KR" sz="1300" dirty="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15060" y="1406027"/>
            <a:ext cx="554324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2-3)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88116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2-3) [</a:t>
            </a:r>
            <a:r>
              <a:rPr lang="ko-KR" altLang="en-US" sz="2800" spc="-160" smtClean="0">
                <a:solidFill>
                  <a:srgbClr val="000000"/>
                </a:solidFill>
              </a:rPr>
              <a:t>고도몰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7" y="1221972"/>
            <a:ext cx="11301109" cy="39999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96247" y="1383455"/>
            <a:ext cx="601775" cy="32397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769" y="132848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95716" y="3051924"/>
            <a:ext cx="1076340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361238" y="299695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6247" y="4043528"/>
            <a:ext cx="876095" cy="217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769" y="39885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6071" y="5915321"/>
            <a:ext cx="2887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외부서비스 설정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한쪽 모서리는 잘리고 다른 쪽 모서리는 둥근 사각형 1"/>
          <p:cNvSpPr/>
          <p:nvPr/>
        </p:nvSpPr>
        <p:spPr>
          <a:xfrm>
            <a:off x="8279476" y="358278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한쪽 모서리는 잘리고 다른 쪽 모서리는 둥근 사각형 17"/>
          <p:cNvSpPr/>
          <p:nvPr/>
        </p:nvSpPr>
        <p:spPr>
          <a:xfrm>
            <a:off x="8279476" y="3835709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한쪽 모서리는 잘리고 다른 쪽 모서리는 둥근 사각형 18"/>
          <p:cNvSpPr/>
          <p:nvPr/>
        </p:nvSpPr>
        <p:spPr>
          <a:xfrm>
            <a:off x="8279476" y="4116904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한쪽 모서리는 잘리고 다른 쪽 모서리는 둥근 사각형 19"/>
          <p:cNvSpPr/>
          <p:nvPr/>
        </p:nvSpPr>
        <p:spPr>
          <a:xfrm>
            <a:off x="8279476" y="4384625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8279476" y="4686902"/>
            <a:ext cx="507077" cy="207819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0336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스크립트 관리 기능</a:t>
            </a:r>
            <a:endParaRPr sz="2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8494" t="7194"/>
          <a:stretch/>
        </p:blipFill>
        <p:spPr>
          <a:xfrm>
            <a:off x="505378" y="796329"/>
            <a:ext cx="8974628" cy="47911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315768" y="1967210"/>
            <a:ext cx="1722519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46812" y="185677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48" y="3617748"/>
            <a:ext cx="5848350" cy="207645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181290" y="2371978"/>
            <a:ext cx="709841" cy="2485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751" y="3022949"/>
            <a:ext cx="1259954" cy="2235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1153" y="3455620"/>
            <a:ext cx="3343755" cy="19023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07721" y="3617748"/>
            <a:ext cx="1162136" cy="52798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912334" y="236257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787960" y="297412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73542" y="337889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73243" y="348153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8199" y="5940260"/>
            <a:ext cx="6875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외부 스크립트 등록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서비스명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사용함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공통영역 체크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PC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쇼핑몰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모바일쇼핑몰 둘 다 코드 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8179" y="5572465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PC / 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둘 다 적용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8366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2-3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고도몰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</a:t>
            </a:r>
            <a:endParaRPr sz="28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43" y="2257184"/>
            <a:ext cx="6429572" cy="3644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463" b="32999"/>
          <a:stretch/>
        </p:blipFill>
        <p:spPr>
          <a:xfrm>
            <a:off x="991170" y="1041737"/>
            <a:ext cx="6845206" cy="11934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763" y="737114"/>
            <a:ext cx="2095500" cy="532447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6413117" y="1494916"/>
            <a:ext cx="974374" cy="3912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27534" y="142604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2329" y="3085653"/>
            <a:ext cx="1437114" cy="20355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46746" y="30167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6346" y="4249436"/>
            <a:ext cx="1158406" cy="37879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900763" y="418056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76753" y="5760339"/>
            <a:ext cx="821972" cy="14158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91170" y="562949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3695" y="6397497"/>
            <a:ext cx="5089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Head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안에 작성하면 되지만 가능한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&lt;/head&gt;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바로 위에 작성하는 것이 좋습니다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07208" y="6007506"/>
            <a:ext cx="4996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전체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상단 레이아웃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우측상단 디자인 페이지 저장 클릭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91" y="5088184"/>
            <a:ext cx="4209500" cy="684131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10438585" y="5240854"/>
            <a:ext cx="1158406" cy="2455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304107" y="502830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목차</a:t>
            </a:r>
            <a:endParaRPr sz="2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4" y="1054224"/>
            <a:ext cx="4314490" cy="5216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GA/GTM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1-1) Google Analytics4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1-2) Google Tag Manager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 및 기본 셋팅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2-1)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 전 공통 가이드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2-2)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2-3)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GTM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설치하기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2-4)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–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2-5) GTM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기본셋팅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 –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3-1)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3-3) GTM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purchase</a:t>
            </a:r>
          </a:p>
          <a:p>
            <a:pPr marL="685800" lvl="1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9838" y="1208147"/>
            <a:ext cx="4314490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고도몰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4-1)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4-3)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purchase</a:t>
            </a: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500" b="1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5-1)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5-2)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5-3)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이벤트 설정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</a:p>
          <a:p>
            <a:pPr marL="685800" lvl="1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6-1) GTM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디버깅하기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6-2)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디버깅하기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1"/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6-3) GA4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실시간데이터 확인하기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9876" y="1406027"/>
            <a:ext cx="5918351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2-4)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010014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2-4) [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메이크샵</a:t>
            </a:r>
            <a:r>
              <a:rPr lang="en-US" altLang="ko-KR" sz="2800" spc="-160" smtClean="0">
                <a:solidFill>
                  <a:srgbClr val="000000"/>
                </a:solidFill>
              </a:rPr>
              <a:t>] </a:t>
            </a:r>
            <a:r>
              <a:rPr lang="en-US" altLang="ko-KR" sz="2800" spc="-160">
                <a:solidFill>
                  <a:srgbClr val="000000"/>
                </a:solidFill>
              </a:rPr>
              <a:t>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80" y="808275"/>
            <a:ext cx="9238440" cy="49880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66763" y="5940260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스킨관리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117226" y="1137469"/>
            <a:ext cx="777392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82748" y="905232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378375" y="3767061"/>
            <a:ext cx="1988280" cy="3560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43897" y="353482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051021" y="4039488"/>
            <a:ext cx="974127" cy="34219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916544" y="3807251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000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>
                <a:solidFill>
                  <a:srgbClr val="000000"/>
                </a:solidFill>
              </a:rPr>
              <a:t>– </a:t>
            </a:r>
            <a:r>
              <a:rPr lang="ko-KR" altLang="en-US" sz="2800" spc="-160" smtClean="0">
                <a:solidFill>
                  <a:srgbClr val="000000"/>
                </a:solidFill>
              </a:rPr>
              <a:t>디자인 편집 </a:t>
            </a:r>
            <a:r>
              <a:rPr lang="ko-KR" altLang="en-US" sz="2800" spc="-160">
                <a:solidFill>
                  <a:srgbClr val="000000"/>
                </a:solidFill>
              </a:rPr>
              <a:t>기능</a:t>
            </a:r>
            <a:r>
              <a:rPr lang="ko-KR" altLang="en-US" sz="2800" spc="-160" smtClean="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(M)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-245" b="12805"/>
          <a:stretch/>
        </p:blipFill>
        <p:spPr>
          <a:xfrm>
            <a:off x="1805464" y="881079"/>
            <a:ext cx="8602071" cy="4796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5319" y="5940260"/>
            <a:ext cx="3121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메이크샵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관리자 로그인 후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모바일샵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모바일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D4(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개별디자인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편집하기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44135" y="4531832"/>
            <a:ext cx="1822025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09657" y="429959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387" y="1113315"/>
            <a:ext cx="904854" cy="5326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452908" y="88107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85655" y="5095181"/>
            <a:ext cx="1370367" cy="33111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51177" y="486294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2-4</a:t>
            </a:r>
            <a:r>
              <a:rPr lang="en-US" altLang="ko-KR" sz="2800" spc="-160" smtClean="0">
                <a:solidFill>
                  <a:srgbClr val="000000"/>
                </a:solidFill>
              </a:rPr>
              <a:t>) [</a:t>
            </a:r>
            <a:r>
              <a:rPr lang="ko-KR" altLang="en-US" sz="2800" spc="-160">
                <a:solidFill>
                  <a:srgbClr val="000000"/>
                </a:solidFill>
              </a:rPr>
              <a:t>메이크샵</a:t>
            </a:r>
            <a:r>
              <a:rPr lang="en-US" altLang="ko-KR" sz="2800" spc="-160">
                <a:solidFill>
                  <a:srgbClr val="000000"/>
                </a:solidFill>
              </a:rPr>
              <a:t>] GTM</a:t>
            </a:r>
            <a:r>
              <a:rPr lang="ko-KR" altLang="en-US" sz="2800" spc="-160">
                <a:solidFill>
                  <a:srgbClr val="000000"/>
                </a:solidFill>
              </a:rPr>
              <a:t>추적코드설치 </a:t>
            </a:r>
            <a:r>
              <a:rPr lang="en-US" altLang="ko-KR" sz="2800" spc="-160" smtClean="0">
                <a:solidFill>
                  <a:srgbClr val="000000"/>
                </a:solidFill>
              </a:rPr>
              <a:t>– </a:t>
            </a:r>
            <a:r>
              <a:rPr lang="ko-KR" altLang="en-US" sz="2800" spc="-160">
                <a:solidFill>
                  <a:srgbClr val="000000"/>
                </a:solidFill>
              </a:rPr>
              <a:t>디자인 편집 기능 </a:t>
            </a:r>
            <a:r>
              <a:rPr lang="en-US" altLang="ko-KR" sz="2800" spc="-160" smtClean="0">
                <a:solidFill>
                  <a:srgbClr val="000000"/>
                </a:solidFill>
              </a:rPr>
              <a:t>(PC/M)</a:t>
            </a:r>
            <a:endParaRPr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5" y="1061257"/>
            <a:ext cx="7082356" cy="5445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6824" y="3152001"/>
            <a:ext cx="2943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다지인 편집창 진입 후 </a:t>
            </a:r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디자인 환경설정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HEAD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입력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코드작성 </a:t>
            </a:r>
            <a:r>
              <a:rPr lang="en-US" altLang="ko-KR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-&gt; </a:t>
            </a:r>
            <a:r>
              <a:rPr lang="ko-KR" altLang="en-US" sz="10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저장</a:t>
            </a:r>
            <a:endParaRPr lang="en-US" altLang="ko-KR" sz="1000" b="1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93270" y="969351"/>
            <a:ext cx="915938" cy="2358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958791" y="737114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93269" y="5221789"/>
            <a:ext cx="3310004" cy="8132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958791" y="498955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15393" y="6131659"/>
            <a:ext cx="816185" cy="37525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80915" y="589942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22" name="Picture 2" descr="GTM 가이드 기초편 - 환경 설정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79" y="888279"/>
            <a:ext cx="5081443" cy="50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5096" y="3113529"/>
            <a:ext cx="3278205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2-5)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01" y="1164346"/>
            <a:ext cx="9105380" cy="40950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01114" y="1222535"/>
            <a:ext cx="2690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새로 만들기를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클릭하고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구성을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모든 페이지에서 태그를 실행해야하기 때문에 트리거에서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All Pages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구성을 저장하고 게시합니다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552008" y="2398602"/>
            <a:ext cx="6367548" cy="45266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52008" y="2896004"/>
            <a:ext cx="914400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69618" y="4167179"/>
            <a:ext cx="6249938" cy="41574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8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1123067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2-5)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기본설정</a:t>
            </a:r>
            <a:endParaRPr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6" y="1144454"/>
            <a:ext cx="7047136" cy="5443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1114" y="1292369"/>
            <a:ext cx="2690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속성에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설정이 정상적으로 되었다면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실시간으로 데이터가 집계되는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내용을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003806" y="2031033"/>
            <a:ext cx="5047006" cy="4486307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3729" y="2261061"/>
            <a:ext cx="1484829" cy="234455"/>
          </a:xfrm>
          <a:prstGeom prst="roundRect">
            <a:avLst>
              <a:gd name="adj" fmla="val 637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실시간 예약, 할인 쿠폰 제공 등이 가능한 여행/숙박 홈페이지 만들기 | 카페2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77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69035" y="1406027"/>
            <a:ext cx="475643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3)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24 –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0649" y="5010612"/>
            <a:ext cx="63530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12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가이드에서 제공하는 코드는 쇼핑몰 스킨마다  코드의 형태와 방식이 다를 수 있기때문에사용중인 스킨에 알맞게 수정해서 사용해야합니다</a:t>
            </a:r>
            <a:r>
              <a:rPr lang="en-US" altLang="ko-KR" sz="12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12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305" y="4631088"/>
            <a:ext cx="449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GA4]ecommerce.items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GA4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56" y="3992465"/>
            <a:ext cx="2066925" cy="247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8568" y="2024378"/>
            <a:ext cx="4320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 =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'item_name':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'price':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 'item_id': ''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};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item.item_name = document.querySelector("meta[property='og:title']").content.trim();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item.price = typeof product_sale_price !== 'undefined'? product_sale_price : product_price;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item.item_id = iProductNo;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return item;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62451" y="1047403"/>
            <a:ext cx="4330931" cy="259838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4634" y="3986381"/>
            <a:ext cx="2161669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44" y="1165736"/>
            <a:ext cx="4060766" cy="24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(/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product/detail.html)|(/product/(.+)/[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0-9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]+/(.*))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정규식을 포함한다면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카페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의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58" y="982744"/>
            <a:ext cx="5033143" cy="20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ow to Add Google Analytics Event Tracking in Tag Manager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7701" y="3113529"/>
            <a:ext cx="3752502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GA / GTM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3-1) GTM </a:t>
            </a:r>
            <a:r>
              <a:rPr lang="ko-KR" altLang="en-US" sz="2800" spc="-160" smtClean="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'view_item',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8" y="4958246"/>
            <a:ext cx="43284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36" y="3671034"/>
            <a:ext cx="3894414" cy="29795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58" y="2354631"/>
            <a:ext cx="2075079" cy="21256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92094" y="2375394"/>
            <a:ext cx="2132211" cy="216335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3-2)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013" y="885605"/>
            <a:ext cx="263941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function ()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{items:[]};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itemId, categoryId;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itemId = iProductNo;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trTags = document.querySelectorAll('#totalProducts &gt; table &gt; tbody &gt; tr');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optChk = document.querySelectorAll('ul.xans-product-option &gt; li');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var popupOpt = document.querySelectorAll('tbody.xans-product-option &gt; tr &gt; td');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for (var i = 0; i &lt; trTags.length; i++)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element,title,optionTitle,price,qty;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switch(trTags[i].className.trim()){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(optChk.length)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 else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title = element.outerText.trim();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element = trTags[i].querySelector('td:nth-child(3) &gt; span &gt; input');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if ( element )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  else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}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'add_product':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case 'option_product':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element.outerText.split('- 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title = element[0].trim();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optionTitle = '';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trTags[i].querySelector('td:nth-child(1) &gt; p &gt; span');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if (element) optionTitle = element.outerText.trim();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element = trTags[i].querySelector("[class*='option_box'][class*='price']")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price = element.value;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default :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continue;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    break;          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element = trTags[i].querySelector("[id*='quantity']");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 === null) break;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qty = element.value;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(qty &gt; 1) 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price = price / qty;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title = title.trim().replace(/\s{2}/g, ' ');    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result.items.push({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title,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itemId,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price,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'item_variant':  optionTitle,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qty,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endParaRPr lang="en-US" altLang="ko-KR" sz="5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  return result;</a:t>
            </a:r>
          </a:p>
          <a:p>
            <a:r>
              <a:rPr lang="en-US" altLang="ko-KR" sz="5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6931" y="2411838"/>
            <a:ext cx="5753711" cy="339526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61" y="2504887"/>
            <a:ext cx="5517812" cy="32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3-2)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버튼 클릭여부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버튼 클릭 여부를 식별합니다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0388" y="1024105"/>
            <a:ext cx="413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element = {{Click Element}};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(element)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attr = element.getAttribute('onclick');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(attr !== null){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  if (attr.indexOf('product_submit(2') &gt; -1)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if (element.className.indexOf('cart') &gt; -1)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if ( attr !== null &amp;&amp; attr.indexOf('selectOptionCommon(') &gt; -1 ) 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return true;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false;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8568" y="2928711"/>
            <a:ext cx="6281164" cy="374815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8" y="3046746"/>
            <a:ext cx="6114763" cy="35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3-2)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22" y="991112"/>
            <a:ext cx="5148483" cy="1925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595" y="3708349"/>
            <a:ext cx="3894284" cy="28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5" y="3797557"/>
            <a:ext cx="3545301" cy="2758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25" y="953453"/>
            <a:ext cx="3138229" cy="2806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3-2)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추가될 상품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(result &amp;&amp; result.items &amp;&amp; result.items.length)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'event': 'add_to_cart',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'ecommerce':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'items': result.items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68" y="4374340"/>
            <a:ext cx="4328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6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3-3)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305" y="469466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568" y="1887404"/>
            <a:ext cx="401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EC_FRONT_EXTERNAL_SCRIPT_VARIABLE_DATA.order_product;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productInfo =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for(var i = 0 ; i &lt; source.length ; i++)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productId = source[i].product_no;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productName = source[i].product_name;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productPrice = source[i].product_price;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productQty = source[i].quantity;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var productCate = source[i].category_no_2;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productInfo.push({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'item_id': productId,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'item_name': productName,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'price': productPrice,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'item_category': productCate,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'quantity': productQty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return productInfo;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1178" y="830592"/>
            <a:ext cx="4971011" cy="291230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revenue = source.payed_amount;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revenue;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053" y="4079858"/>
            <a:ext cx="3686175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305" y="919651"/>
            <a:ext cx="47145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3-3)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305" y="4631088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55783" y="801268"/>
            <a:ext cx="4092968" cy="289789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orderId = source.order_id;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orderId;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05" y="136693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배송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568" y="2539088"/>
            <a:ext cx="4012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source = EC_FRONT_EXTERNAL_SCRIPT_VARIABLE_DATA;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shippingFee = source.total_basic_ship_fee;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	return shippingFee;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39" y="1013854"/>
            <a:ext cx="3855374" cy="2539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166" y="4072826"/>
            <a:ext cx="3243868" cy="22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3-3)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(DOM Ready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다음으로 시작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/order/order_result.html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4657" y="3581156"/>
            <a:ext cx="3749040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70" y="986688"/>
            <a:ext cx="4977788" cy="1879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49" y="3805869"/>
            <a:ext cx="3407631" cy="25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88" y="3752254"/>
            <a:ext cx="3213296" cy="2928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77" y="861757"/>
            <a:ext cx="3025865" cy="289049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3-3) 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(DOM Ready)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"purchase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"shipping":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1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고도몰 | 5 Pro 관리자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49" t="2" r="15394" b="91"/>
          <a:stretch/>
        </p:blipFill>
        <p:spPr bwMode="auto">
          <a:xfrm>
            <a:off x="-25400" y="-22724"/>
            <a:ext cx="12217400" cy="687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84548" y="1406027"/>
            <a:ext cx="4754828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고도몰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– </a:t>
            </a:r>
            <a:r>
              <a:rPr lang="ko-KR" altLang="en-US" sz="3500" spc="-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1-1) Google Analtyics4 </a:t>
            </a:r>
            <a:r>
              <a:rPr lang="ko-KR" altLang="en-US" sz="2800" spc="-160" smtClean="0">
                <a:solidFill>
                  <a:srgbClr val="0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생성하기</a:t>
            </a:r>
            <a:endParaRPr sz="2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6509" y="1185200"/>
            <a:ext cx="2748743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 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아래 링크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://analytics.google.com/analytics/web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/#/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측정시작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설정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이름을 넣어주시면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- EX)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회사이름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단체명 등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 설정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속성 이름을 입력 후 보고 시간대와 통화는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현지에 맞게 설정해주시면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238" y="989262"/>
            <a:ext cx="4830560" cy="1410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t="-436" r="53858" b="-1"/>
          <a:stretch/>
        </p:blipFill>
        <p:spPr>
          <a:xfrm>
            <a:off x="407141" y="2676971"/>
            <a:ext cx="3774162" cy="3911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6656" r="280"/>
          <a:stretch/>
        </p:blipFill>
        <p:spPr>
          <a:xfrm>
            <a:off x="4496506" y="2593434"/>
            <a:ext cx="3979112" cy="400498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4278303" y="1938247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4544" y="328966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750940" y="3946428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6506" y="2074460"/>
            <a:ext cx="632447" cy="2725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7233" y="6334298"/>
            <a:ext cx="388607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8002" y="3484372"/>
            <a:ext cx="1995483" cy="4092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31993" y="4102284"/>
            <a:ext cx="2807156" cy="117629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38842" y="5883238"/>
            <a:ext cx="489616" cy="25384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6" name="꺾인 연결선 45"/>
          <p:cNvCxnSpPr>
            <a:stCxn id="30" idx="1"/>
            <a:endCxn id="29" idx="1"/>
          </p:cNvCxnSpPr>
          <p:nvPr/>
        </p:nvCxnSpPr>
        <p:spPr>
          <a:xfrm rot="10800000" flipV="1">
            <a:off x="617234" y="3689020"/>
            <a:ext cx="50769" cy="2772201"/>
          </a:xfrm>
          <a:prstGeom prst="bentConnector3">
            <a:avLst>
              <a:gd name="adj1" fmla="val 381422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1"/>
            <a:endCxn id="36" idx="1"/>
          </p:cNvCxnSpPr>
          <p:nvPr/>
        </p:nvCxnSpPr>
        <p:spPr>
          <a:xfrm rot="10800000" flipV="1">
            <a:off x="4838843" y="4690432"/>
            <a:ext cx="93151" cy="1319729"/>
          </a:xfrm>
          <a:prstGeom prst="bentConnector3">
            <a:avLst>
              <a:gd name="adj1" fmla="val 25338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568" y="4606150"/>
            <a:ext cx="4494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GA4]ecommerce.items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GA4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이벤트로 전송할 때 사용되며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상품정보를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'ecommerce.items'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에 저장할 예정입니다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이름은 임의로 정할 수 있습니다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ko-KR" altLang="en-US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56" y="3992465"/>
            <a:ext cx="2066925" cy="247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8568" y="2024378"/>
            <a:ext cx="57110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27556" y="852653"/>
            <a:ext cx="3665826" cy="279313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4634" y="3986381"/>
            <a:ext cx="2161669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628" y="907343"/>
            <a:ext cx="3374814" cy="27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27" y="3625871"/>
            <a:ext cx="4381500" cy="2962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9" y="994809"/>
            <a:ext cx="376148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/goods/goods_view.php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포함한다면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고도몰의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※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만약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pagePath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 다른경우 유동적으로 변경해서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사용하셔야합니다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87" y="994809"/>
            <a:ext cx="5044953" cy="20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4-1)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이때 기 생성한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ecommerce.items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변수와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GA4_</a:t>
            </a:r>
            <a:r>
              <a:rPr lang="ko-KR" altLang="en-US" sz="9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맞게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상품상세페이지 도착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 i="1">
                <a:latin typeface="Noto Sans KR" panose="020B0500000000000000" pitchFamily="34" charset="-127"/>
                <a:ea typeface="Noto Sans KR" panose="020B0500000000000000" pitchFamily="34" charset="-127"/>
              </a:rPr>
              <a:t>var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item = {{[GA4]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}};</a:t>
            </a:r>
            <a:endParaRPr lang="ko-KR" altLang="en-US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if(item){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 = window.dataLayer || [];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window.dataLayer.push({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'event':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'view_item', 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'ecommerce': {         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  items : [item]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  });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  }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82" y="842182"/>
            <a:ext cx="3369605" cy="295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568" y="4958246"/>
            <a:ext cx="432849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상품상세조회이벤트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(view_item)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636" y="3671034"/>
            <a:ext cx="3894414" cy="297957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58" y="2354631"/>
            <a:ext cx="2075079" cy="212569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192094" y="2375394"/>
            <a:ext cx="2132211" cy="216335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4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상품정보가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[GA4]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추가할 상품정보를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2985" y="2154143"/>
            <a:ext cx="26394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var item =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'item_name':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'price':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  'item_id':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'quantity': '',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};</a:t>
            </a:r>
          </a:p>
          <a:p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item.item_name = $(".goods-header &gt; .top &gt; .tit &gt; h2")[0].innerText;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item.price = $("input[name=set_goods_price]").val();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item.item_id = goodsNo;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item.quantity = goodsTotalCnt;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  return item;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6932" y="2298346"/>
            <a:ext cx="4171942" cy="350875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2355960"/>
            <a:ext cx="3873732" cy="33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9" y="885605"/>
            <a:ext cx="3761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버튼을 클릭시 동작하는 트리거를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생성합니다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569" y="4012329"/>
            <a:ext cx="398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add_to_cart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14727" y="3625871"/>
            <a:ext cx="4535766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95" y="3708349"/>
            <a:ext cx="3894284" cy="2817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90" y="1040570"/>
            <a:ext cx="5090348" cy="18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55" y="3797557"/>
            <a:ext cx="3545301" cy="27587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025" y="953453"/>
            <a:ext cx="3138229" cy="28066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add_to_cart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GA4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실시간 메뉴에서 실시간으로 집계되는 데이터를 확인 할 수 있습니다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장바구니에 추가될 상품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추가 클릭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var result = 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상세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}};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if (result &amp;&amp; result.items &amp;&amp; result.items.length)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'event': 'add_to_cart',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'ecommerce':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  'items': result.items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});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568" y="4374340"/>
            <a:ext cx="4328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상품상세조회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장바구니추가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(add_to_cart)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8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 자바스크립트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GA4]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상품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배열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주문정보를 수집하는 스크립트 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305" y="469466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결제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금액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최종 결제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568" y="1887404"/>
            <a:ext cx="401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return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productInfo;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1178" y="830592"/>
            <a:ext cx="4971011" cy="291230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주문정보가 담긴 배열을 생서하는 변수를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변수도 추가합니다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5305" y="4631088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번호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주문 고유번호를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55783" y="801268"/>
            <a:ext cx="4092968" cy="2897896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0313" y="3986381"/>
            <a:ext cx="3849041" cy="244615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568" y="5803237"/>
            <a:ext cx="401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</a:t>
            </a:r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{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305" y="1366939"/>
            <a:ext cx="4494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 영역 변수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변수명</a:t>
            </a:r>
            <a:r>
              <a:rPr lang="ko-KR" altLang="en-US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[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fontAlgn="base"/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완료시 배송 금액을 가져오는 변수입니다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568" y="2539088"/>
            <a:ext cx="4012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function() {</a:t>
            </a:r>
          </a:p>
          <a:p>
            <a:r>
              <a:rPr lang="en-US" altLang="ko-KR" sz="8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}</a:t>
            </a:r>
            <a:endParaRPr lang="en-US" altLang="ko-KR" sz="8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페이지에서만 동작하도록 페이지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특정 이벤트가 발생했을 때만 동작하도록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268" y="1526331"/>
            <a:ext cx="31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페이지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(DOM Ready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 페이지에서만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PagePath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다음으로 시작 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/order/order_result.html</a:t>
            </a: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35" y="4203521"/>
            <a:ext cx="324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트리거 생성하기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purchase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이벤트가 발생하면 동작하도록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태그에서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purchase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생성할 예정입니다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5267014" cy="2189017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04657" y="3581156"/>
            <a:ext cx="3749040" cy="289962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49" y="3805869"/>
            <a:ext cx="3407631" cy="25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88" y="3752254"/>
            <a:ext cx="3213296" cy="2928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977" y="861757"/>
            <a:ext cx="3025865" cy="2890497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4"/>
            <a:ext cx="1147174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</a:t>
            </a:r>
            <a:r>
              <a:rPr lang="en-US" altLang="ko-KR" sz="2800" spc="-160" smtClean="0">
                <a:solidFill>
                  <a:srgbClr val="000000"/>
                </a:solidFill>
              </a:rPr>
              <a:t>4-3)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>
                <a:solidFill>
                  <a:srgbClr val="000000"/>
                </a:solidFill>
              </a:rPr>
              <a:t>구매완료</a:t>
            </a:r>
            <a:r>
              <a:rPr lang="en-US" altLang="ko-KR" sz="2800" spc="-16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1292369"/>
            <a:ext cx="2690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dataLayer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전송 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GA4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purchase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이벤트를 전송하는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태그를 생성합니다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568" y="885605"/>
            <a:ext cx="37798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맞춤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HTML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[dataLayer]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주문정보 데이터를 데이터레이어에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주문완료페이지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(DOM Ready)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&lt;script&gt;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 = window.dataLayer || [];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window.dataLayer.push({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"event" : "ga4_purchase",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"ecommerce" : {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"transaction_id" 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번호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"currency" : "KRW",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"shipping":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배송비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"value": {{[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공통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결제 금액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}},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  "items" :{{[GA4]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주문 완료 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800">
                <a:latin typeface="Noto Sans KR" panose="020B0500000000000000" pitchFamily="34" charset="-127"/>
                <a:ea typeface="Noto Sans KR" panose="020B0500000000000000" pitchFamily="34" charset="-127"/>
              </a:rPr>
              <a:t>상품 배열</a:t>
            </a:r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}}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  })     </a:t>
            </a:r>
          </a:p>
          <a:p>
            <a:r>
              <a:rPr lang="en-US" altLang="ko-KR" sz="800">
                <a:latin typeface="Noto Sans KR" panose="020B0500000000000000" pitchFamily="34" charset="-127"/>
                <a:ea typeface="Noto Sans KR" panose="020B0500000000000000" pitchFamily="34" charset="-127"/>
              </a:rPr>
              <a:t>&lt;/script&gt;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924" y="4250360"/>
            <a:ext cx="432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&gt; Google 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애널리틱스 </a:t>
            </a:r>
            <a:r>
              <a:rPr lang="en-US" altLang="ko-KR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</a:t>
            </a:r>
            <a:r>
              <a:rPr lang="ko-KR" altLang="en-US" sz="1500" b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추가</a:t>
            </a:r>
            <a:endParaRPr lang="en-US" altLang="ko-KR" sz="1500" b="1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500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태그명 </a:t>
            </a:r>
            <a:r>
              <a:rPr lang="en-US" altLang="ko-KR" sz="1200">
                <a:latin typeface="Noto Sans KR" panose="020B0500000000000000" pitchFamily="34" charset="-127"/>
                <a:ea typeface="Noto Sans KR" panose="020B0500000000000000" pitchFamily="34" charset="-127"/>
              </a:rPr>
              <a:t>: [ecommerce] GA4-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</a:t>
            </a:r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2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- GA4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주문완료 이벤트를 전송합니다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트리거 조건 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: GA4_</a:t>
            </a:r>
            <a:r>
              <a:rPr lang="ko-KR" altLang="en-US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주문완료이벤트</a:t>
            </a:r>
            <a:r>
              <a:rPr lang="en-US" altLang="ko-KR" sz="1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(purchase)</a:t>
            </a:r>
            <a:endParaRPr lang="en-US" altLang="ko-KR" sz="1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4657" y="885605"/>
            <a:ext cx="3181201" cy="278542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89022" y="3714456"/>
            <a:ext cx="3706338" cy="293615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0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1182424"/>
            <a:ext cx="3617193" cy="52302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388" y="1313410"/>
            <a:ext cx="4320126" cy="52747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6509" y="1182424"/>
            <a:ext cx="274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비즈니스 정보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어떠한 목적으로 만드는지 선택해주시고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만들기 버튼을 클릭해주시면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동의 버튼을 눌러주시면 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ko-KR" altLang="en-US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8153" y="28896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0614" y="6101542"/>
            <a:ext cx="586172" cy="23275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14648" y="3025833"/>
            <a:ext cx="2901142" cy="299731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" name="꺾인 연결선 8"/>
          <p:cNvCxnSpPr>
            <a:stCxn id="23" idx="1"/>
            <a:endCxn id="20" idx="1"/>
          </p:cNvCxnSpPr>
          <p:nvPr/>
        </p:nvCxnSpPr>
        <p:spPr>
          <a:xfrm rot="10800000" flipV="1">
            <a:off x="710614" y="4524492"/>
            <a:ext cx="104034" cy="1693428"/>
          </a:xfrm>
          <a:prstGeom prst="bentConnector3">
            <a:avLst>
              <a:gd name="adj1" fmla="val 31973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603777" y="578040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07328" y="5960224"/>
            <a:ext cx="645821" cy="374073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9364" y="1406027"/>
            <a:ext cx="5129930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메이크샵 </a:t>
            </a:r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3500" spc="-3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전자상거래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셋팅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7176" name="Picture 8" descr="http://wiki.hash.kr/images/thumb/2/20/%EB%A9%94%EC%9D%B4%ED%81%AC%EC%83%B5_%EB%A1%9C%EA%B3%A0.png/200px-%EB%A9%94%EC%9D%B4%ED%81%AC%EC%83%B5_%EB%A1%9C%EA%B3%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1209674"/>
            <a:ext cx="3876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9976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5-2)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상품상세조회</a:t>
            </a:r>
            <a:r>
              <a:rPr lang="en-US" altLang="ko-KR" sz="2800" spc="-160" smtClean="0">
                <a:solidFill>
                  <a:srgbClr val="000000"/>
                </a:solidFill>
              </a:rPr>
              <a:t>(view_item)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2399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5-3)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장바구니추가</a:t>
            </a:r>
            <a:r>
              <a:rPr lang="en-US" altLang="ko-KR" sz="2800" spc="-160" smtClean="0">
                <a:solidFill>
                  <a:srgbClr val="000000"/>
                </a:solidFill>
              </a:rPr>
              <a:t>(add_to_cart)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109213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  </a:t>
            </a:r>
            <a:r>
              <a:rPr lang="en-US" altLang="ko-KR" sz="2800" spc="-160" smtClean="0">
                <a:solidFill>
                  <a:srgbClr val="000000"/>
                </a:solidFill>
              </a:rPr>
              <a:t>5-5) </a:t>
            </a:r>
            <a:r>
              <a:rPr lang="en-US" altLang="ko-KR" sz="2800" spc="-160">
                <a:solidFill>
                  <a:srgbClr val="000000"/>
                </a:solidFill>
              </a:rPr>
              <a:t>GTM </a:t>
            </a:r>
            <a:r>
              <a:rPr lang="ko-KR" altLang="en-US" sz="2800" spc="-160">
                <a:solidFill>
                  <a:srgbClr val="000000"/>
                </a:solidFill>
              </a:rPr>
              <a:t>전자상거래 이벤트 설정 </a:t>
            </a:r>
            <a:r>
              <a:rPr lang="en-US" altLang="ko-KR" sz="2800" spc="-160">
                <a:solidFill>
                  <a:srgbClr val="000000"/>
                </a:solidFill>
              </a:rPr>
              <a:t>- </a:t>
            </a:r>
            <a:r>
              <a:rPr lang="ko-KR" altLang="en-US" sz="2800" spc="-160" smtClean="0">
                <a:solidFill>
                  <a:srgbClr val="000000"/>
                </a:solidFill>
              </a:rPr>
              <a:t>구매완료</a:t>
            </a:r>
            <a:r>
              <a:rPr lang="en-US" altLang="ko-KR" sz="2800" spc="-160" smtClean="0">
                <a:solidFill>
                  <a:srgbClr val="000000"/>
                </a:solidFill>
              </a:rPr>
              <a:t>(purchase)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48475"/>
          </a:xfrm>
          <a:prstGeom prst="rect">
            <a:avLst/>
          </a:prstGeom>
          <a:solidFill>
            <a:schemeClr val="accent6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194" name="Picture 2" descr="디버깅 - 무료 현서와 웹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74" y="2369701"/>
            <a:ext cx="3506583" cy="35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4952" y="1738758"/>
            <a:ext cx="166904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3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디버깅</a:t>
            </a:r>
            <a:endParaRPr lang="ko-KR" altLang="en-US" sz="3500" spc="-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767" b="50601"/>
          <a:stretch/>
        </p:blipFill>
        <p:spPr>
          <a:xfrm>
            <a:off x="997527" y="900066"/>
            <a:ext cx="4445170" cy="1025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01114" y="1292369"/>
            <a:ext cx="26908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상단에서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미리보기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디버깅할 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상품상세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) URL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입력합니다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좌측바 에서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목록 있는지 확인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GTM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설정한 전자상거래 태그가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934" r="47652" b="1"/>
          <a:stretch/>
        </p:blipFill>
        <p:spPr>
          <a:xfrm>
            <a:off x="803156" y="2277072"/>
            <a:ext cx="6162909" cy="391596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79819" y="1292370"/>
            <a:ext cx="1150124" cy="569682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0953" y="3888712"/>
            <a:ext cx="1139040" cy="317528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19846" y="4980449"/>
            <a:ext cx="3006633" cy="1071215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mtClean="0"/>
              <a:t>6-1) GTM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0" y="1009811"/>
            <a:ext cx="8067242" cy="557833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839686" y="2190735"/>
            <a:ext cx="4921333" cy="2680523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1114" y="1292369"/>
            <a:ext cx="26908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활성화된 태그목록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(Tags Fired)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에서 해당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태그를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매개변수를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실제 상품의 정보가 정상적으로 삽입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되었는지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5" y="2811719"/>
            <a:ext cx="2600325" cy="197167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6-2) </a:t>
            </a:r>
            <a:r>
              <a:rPr lang="en-US" sz="2800" smtClean="0"/>
              <a:t>GA4</a:t>
            </a:r>
            <a:r>
              <a:rPr lang="ko-KR" altLang="en-US" sz="2800" smtClean="0"/>
              <a:t>에서 디버깅하기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246" y="984839"/>
            <a:ext cx="6734175" cy="2581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680" y="3870984"/>
            <a:ext cx="4772025" cy="259080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좌측하단에 관리 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DebugView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메뉴를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발생되는 이벤트를 확인합니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항목탭에서 실제 상품정보를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140" y="2773732"/>
            <a:ext cx="2169806" cy="1922960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8553" y="1133329"/>
            <a:ext cx="6816867" cy="2470769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6946" y="3870984"/>
            <a:ext cx="5066542" cy="2608901"/>
          </a:xfrm>
          <a:prstGeom prst="roundRect">
            <a:avLst>
              <a:gd name="adj" fmla="val 508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39" y="145555"/>
            <a:ext cx="109023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mtClean="0"/>
              <a:t>6-3) </a:t>
            </a:r>
            <a:r>
              <a:rPr lang="en-US" sz="2800" smtClean="0"/>
              <a:t>GA4</a:t>
            </a:r>
            <a:r>
              <a:rPr lang="ko-KR" altLang="en-US" sz="2800" smtClean="0"/>
              <a:t>에서 실시간 데이터 확인하기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40" y="885605"/>
            <a:ext cx="2413234" cy="28017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1114" y="1292369"/>
            <a:ext cx="269088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0.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디버깅은 상품상세 이벤트를 예시로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진행하겠습니다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GoogleAnalytics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보고서 메뉴에 실시간을 클릭하빈다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실시간으로 발생하는 이벤트를 확인할 수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이름 별 이벤트 수 를 확인합니다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5. view_item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이벤트 클릭시 이벤트에 대한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상세정보를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6.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이상이 없다면 이벤트가 정상적으로 실행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>
                <a:latin typeface="Noto Sans KR" panose="020B0500000000000000" pitchFamily="34" charset="-127"/>
                <a:ea typeface="Noto Sans KR" panose="020B0500000000000000" pitchFamily="34" charset="-127"/>
              </a:rPr>
              <a:t>되고 있음을 알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39" y="1005779"/>
            <a:ext cx="5562600" cy="44862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07140" y="1005779"/>
            <a:ext cx="5562600" cy="4486275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3804" y="885604"/>
            <a:ext cx="2327070" cy="2801727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94" y="3997282"/>
            <a:ext cx="2152515" cy="277824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533804" y="3923607"/>
            <a:ext cx="2327070" cy="2875401"/>
          </a:xfrm>
          <a:prstGeom prst="roundRect">
            <a:avLst>
              <a:gd name="adj" fmla="val 397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5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vent Naming Considerations for Google Analytics 4 Properties | Bounteou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4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5261956"/>
            <a:ext cx="12192000" cy="159604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50" y="5508455"/>
            <a:ext cx="110925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COPYRIGHT(C) TRIPLE HM. ALL RIGHTS RESERVED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이문서는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</a:t>
            </a:r>
            <a:r>
              <a:rPr lang="en-US" altLang="ko-KR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크리플하이엠의 지적재산이므로 어떠한 경우에도 ㈜트리플하이엠의공식적인 허가없이 이 문서의 일부 또는 전체를 변경하여 복제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전송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배포할 수 없습니다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문서는 정보 제공의 목적으로 제공되며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문서의 사용 혹은 사용결과에 따른 책임은 전적으로 사용자에게 있습니다</a:t>
            </a:r>
            <a:r>
              <a:rPr lang="en-US" altLang="ko-KR" sz="100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  <a:endParaRPr lang="en-US" altLang="ko-KR" sz="10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0090" y="6475615"/>
            <a:ext cx="242521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트리플하이엠 </a:t>
            </a:r>
            <a:r>
              <a:rPr lang="en-US" altLang="ko-KR" sz="12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5"/>
              </a:rPr>
              <a:t>www.hmcorp.co.kr</a:t>
            </a:r>
            <a:endParaRPr lang="ko-KR" altLang="en-US" sz="12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751" y="179993"/>
            <a:ext cx="4919937" cy="1400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5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감사합니다</a:t>
            </a:r>
            <a:endParaRPr lang="en-US" altLang="ko-KR" sz="45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트리플하이엠 구글 애널리틱스</a:t>
            </a:r>
            <a:r>
              <a:rPr lang="en-US" altLang="ko-KR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r>
              <a:rPr lang="ko-KR" altLang="en-US" sz="2000" spc="-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전자상거래 설치가이드 </a:t>
            </a:r>
            <a:endParaRPr lang="en-US" altLang="ko-KR" sz="2000" spc="-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750" y="2006441"/>
            <a:ext cx="67339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주식회사 트리플하이엠 연구소 엄태영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Address 		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서울시 금천구 디지털로 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121 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에이스 가산타워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  <a:r>
              <a:rPr lang="ko-KR" altLang="en-US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층</a:t>
            </a:r>
            <a:endParaRPr lang="en-US" altLang="ko-KR" sz="1300" smtClean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e-mail 		xodud2972@hmcorp.co.kr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Homepage	 	</a:t>
            </a:r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  <a:hlinkClick r:id="rId6"/>
              </a:rPr>
              <a:t>https://www.hmcorp.co.kr</a:t>
            </a:r>
            <a:endParaRPr lang="en-US" altLang="ko-KR" sz="1300" spc="-30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40" y="930071"/>
            <a:ext cx="8338178" cy="33961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547" y="4406868"/>
            <a:ext cx="6548958" cy="22831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76509" y="1185200"/>
            <a:ext cx="27487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플랫폼을 선택합니다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웹사이트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URL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및 스트림 이름을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넣어주시면 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01884" y="3020519"/>
            <a:ext cx="2003367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7935" y="5051595"/>
            <a:ext cx="5611090" cy="296259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77935" y="6234545"/>
            <a:ext cx="656705" cy="22369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38310" y="286264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51455" y="4875059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0" name="꺾인 연결선 19"/>
          <p:cNvCxnSpPr>
            <a:stCxn id="13" idx="1"/>
            <a:endCxn id="16" idx="1"/>
          </p:cNvCxnSpPr>
          <p:nvPr/>
        </p:nvCxnSpPr>
        <p:spPr>
          <a:xfrm rot="10800000" flipV="1">
            <a:off x="2177935" y="5199724"/>
            <a:ext cx="12700" cy="114666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1-1)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Analtyics4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0" y="1722834"/>
            <a:ext cx="9143689" cy="41494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76509" y="1185200"/>
            <a:ext cx="2748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생성이 완료되었습니다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확인 할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측정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는 이후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설정 시 반드시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필요합니다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99854" y="1739198"/>
            <a:ext cx="7010245" cy="4133082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40040" y="2750820"/>
            <a:ext cx="1089349" cy="309680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165375" y="160298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38323" y="2600820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80830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1-2) Google 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GoogleTagManager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접속합니다</a:t>
            </a:r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아래 링크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  <a:hlinkClick r:id="rId3"/>
              </a:rPr>
              <a:t>https://tagmanager.google.com/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우측 상단 계정 만들기 버튼을 클릭합니다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0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새 계정 추가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계정 이름을 넣어주시면 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b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- EX)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회사이름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단체명 등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컨테이너 이름과 플랫폼을 설정합니다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이용약관에 동의합니다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4" y="967356"/>
            <a:ext cx="6667261" cy="1727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9529"/>
          <a:stretch/>
        </p:blipFill>
        <p:spPr>
          <a:xfrm>
            <a:off x="244475" y="2838825"/>
            <a:ext cx="2797984" cy="395301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639923" y="967356"/>
            <a:ext cx="6667262" cy="172750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38206" y="81735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47248" y="1362208"/>
            <a:ext cx="657661" cy="18725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278782" y="1147973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6199" y="3105216"/>
            <a:ext cx="2333474" cy="3179205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6367" y="2943115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845" y="6436699"/>
            <a:ext cx="476776" cy="246734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꺾인 연결선 17"/>
          <p:cNvCxnSpPr>
            <a:stCxn id="14" idx="1"/>
            <a:endCxn id="16" idx="1"/>
          </p:cNvCxnSpPr>
          <p:nvPr/>
        </p:nvCxnSpPr>
        <p:spPr>
          <a:xfrm rot="10800000" flipV="1">
            <a:off x="510845" y="4694818"/>
            <a:ext cx="5354" cy="1865247"/>
          </a:xfrm>
          <a:prstGeom prst="bentConnector3">
            <a:avLst>
              <a:gd name="adj1" fmla="val 34381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29" y="2998529"/>
            <a:ext cx="5353942" cy="356153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8431296" y="2981903"/>
            <a:ext cx="358301" cy="233637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280192" y="2772536"/>
            <a:ext cx="268956" cy="27242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lang="ko-KR" altLang="en-US" sz="1300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0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5838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1-2) Google </a:t>
            </a:r>
            <a:r>
              <a:rPr lang="en-US" altLang="ko-KR" sz="2800" spc="-160" smtClean="0">
                <a:solidFill>
                  <a:srgbClr val="000000"/>
                </a:solidFill>
              </a:rPr>
              <a:t>Tag Manager </a:t>
            </a:r>
            <a:r>
              <a:rPr lang="ko-KR" altLang="en-US" sz="2800" spc="-160" smtClean="0">
                <a:solidFill>
                  <a:srgbClr val="000000"/>
                </a:solidFill>
              </a:rPr>
              <a:t>계정 생성하기</a:t>
            </a:r>
            <a:endParaRPr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9476509" y="737114"/>
            <a:ext cx="0" cy="612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76509" y="1185200"/>
            <a:ext cx="27487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서비스 이용약관 동의 시 해당 화면이 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노출됩니다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화면에 보여지는 코드는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추적코드이므로  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이후 사이트에 설치해야할 중요한 코드입니다</a:t>
            </a:r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90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3. GTM </a:t>
            </a:r>
            <a:r>
              <a:rPr lang="ko-KR" altLang="en-US" sz="9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추적코드 설치내용은 다음 슬라이드에서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</a:p>
          <a:p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확인이 가능하며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임대형 사이트 별 설치</a:t>
            </a:r>
            <a:endParaRPr lang="en-US" altLang="ko-KR" sz="10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00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가이드를 확인 하실 수 있습니다</a:t>
            </a:r>
            <a:r>
              <a:rPr lang="en-US" altLang="ko-KR" sz="10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lang="en-US" altLang="ko-KR" sz="90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2112" t="490"/>
          <a:stretch/>
        </p:blipFill>
        <p:spPr>
          <a:xfrm>
            <a:off x="282632" y="1185200"/>
            <a:ext cx="8784883" cy="499286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090" y="2189327"/>
            <a:ext cx="4746795" cy="3463328"/>
          </a:xfrm>
          <a:prstGeom prst="roundRect">
            <a:avLst>
              <a:gd name="adj" fmla="val 5296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4038</Words>
  <Application>Microsoft Office PowerPoint</Application>
  <PresentationFormat>와이드스크린</PresentationFormat>
  <Paragraphs>973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Arial</vt:lpstr>
      <vt:lpstr>Noto Sans KR</vt:lpstr>
      <vt:lpstr>Office 테마</vt:lpstr>
      <vt:lpstr>PowerPoint 프레젠테이션</vt:lpstr>
      <vt:lpstr>목차</vt:lpstr>
      <vt:lpstr>PowerPoint 프레젠테이션</vt:lpstr>
      <vt:lpstr>1-1) Google Analtyics4 계정 생성하기</vt:lpstr>
      <vt:lpstr>1-1) Google Analtyics4 계정 생성하기</vt:lpstr>
      <vt:lpstr>1-1) Google Analtyics4 계정 생성하기</vt:lpstr>
      <vt:lpstr>1-1) Google Analtyics4 계정 생성하기</vt:lpstr>
      <vt:lpstr>1-2) Google Tag Manager 계정 생성하기</vt:lpstr>
      <vt:lpstr>1-2) Google Tag Manager 계정 생성하기</vt:lpstr>
      <vt:lpstr>PowerPoint 프레젠테이션</vt:lpstr>
      <vt:lpstr>2-1) 설치 전 공통 가이드</vt:lpstr>
      <vt:lpstr>PowerPoint 프레젠테이션</vt:lpstr>
      <vt:lpstr>2-2) [카페24] GTM추적코드설치 – 스크립트 관리 기능</vt:lpstr>
      <vt:lpstr>2-2) [카페24] GTM추적코드설치 – 디자인 편집 기능</vt:lpstr>
      <vt:lpstr>2-2) [카페24] GTM추적코드설치 – 디자인 편집 기능</vt:lpstr>
      <vt:lpstr>PowerPoint 프레젠테이션</vt:lpstr>
      <vt:lpstr>2-3) [고도몰] GTM추적코드설치 – 스크립트 관리 기능</vt:lpstr>
      <vt:lpstr>2-3) [고도몰] GTM추적코드설치 – 스크립트 관리 기능</vt:lpstr>
      <vt:lpstr>2-3) [고도몰] GTM추적코드설치 – 디자인 편집 기능</vt:lpstr>
      <vt:lpstr>PowerPoint 프레젠테이션</vt:lpstr>
      <vt:lpstr>2-4) [메이크샵] GTM추적코드설치 – 디자인 편집 기능 (PC)</vt:lpstr>
      <vt:lpstr>2-4) [메이크샵] GTM추적코드설치 – 디자인 편집 기능 (M)</vt:lpstr>
      <vt:lpstr>2-4) [메이크샵] GTM추적코드설치 – 디자인 편집 기능 (PC/M)</vt:lpstr>
      <vt:lpstr>PowerPoint 프레젠테이션</vt:lpstr>
      <vt:lpstr>2-5) GTM 기본설정</vt:lpstr>
      <vt:lpstr>2-5) GTM 기본설정</vt:lpstr>
      <vt:lpstr>PowerPoint 프레젠테이션</vt:lpstr>
      <vt:lpstr>3-1) GTM 전자상거래 이벤트 설정 - 상품상세조회(view_item)</vt:lpstr>
      <vt:lpstr>3-1) GTM 전자상거래 이벤트 설정 - 상품상세조회(view_item)</vt:lpstr>
      <vt:lpstr>3-1) GTM 전자상거래 이벤트 설정 - 상품상세조회(view_item)</vt:lpstr>
      <vt:lpstr>3-2) GTM 전자상거래 이벤트 설정 - 장바구니추가(add_to_cart)</vt:lpstr>
      <vt:lpstr>3-2) GTM 전자상거래 이벤트 설정 - 장바구니추가(add_to_cart)</vt:lpstr>
      <vt:lpstr>3-2) GTM 전자상거래 이벤트 설정 - 장바구니추가(add_to_cart)</vt:lpstr>
      <vt:lpstr>3-2) GTM 전자상거래 이벤트 설정 - 장바구니추가(add_to_cart)</vt:lpstr>
      <vt:lpstr>3-3) GTM 전자상거래 이벤트 설정 - 구매완료(purchase)</vt:lpstr>
      <vt:lpstr>3-3) GTM 전자상거래 이벤트 설정 - 구매완료(purchase)</vt:lpstr>
      <vt:lpstr>3-3) GTM 전자상거래 이벤트 설정 - 구매완료(purchase)</vt:lpstr>
      <vt:lpstr>3-3) GTM 전자상거래 이벤트 설정 - 구매완료(purchase)</vt:lpstr>
      <vt:lpstr>PowerPoint 프레젠테이션</vt:lpstr>
      <vt:lpstr> 4-1) GTM 전자상거래 이벤트 설정 - 상품상세조회(view_item)</vt:lpstr>
      <vt:lpstr> 4-1) GTM 전자상거래 이벤트 설정 - 상품상세조회(view_item)</vt:lpstr>
      <vt:lpstr> 4-1) GTM 전자상거래 이벤트 설정 - 상품상세조회(view_item)</vt:lpstr>
      <vt:lpstr> 4-2) GTM 전자상거래 이벤트 설정 - 장바구니추가(add_to_cart)</vt:lpstr>
      <vt:lpstr> 4-2) GTM 전자상거래 이벤트 설정 - 장바구니추가(add_to_cart)</vt:lpstr>
      <vt:lpstr> 4-2) GTM 전자상거래 이벤트 설정 - 장바구니추가(add_to_cart)</vt:lpstr>
      <vt:lpstr> 4-3) GTM 전자상거래 이벤트 설정 - 구매완료(purchase)</vt:lpstr>
      <vt:lpstr> 4-3) GTM 전자상거래 이벤트 설정 - 구매완료(purchase)</vt:lpstr>
      <vt:lpstr> 4-3) GTM 전자상거래 이벤트 설정 - 구매완료(purchase)</vt:lpstr>
      <vt:lpstr> 4-3) GTM 전자상거래 이벤트 설정 - 구매완료(purchase)</vt:lpstr>
      <vt:lpstr>PowerPoint 프레젠테이션</vt:lpstr>
      <vt:lpstr>  5-2) GTM 전자상거래 이벤트 설정 - 상품상세조회(view_item)</vt:lpstr>
      <vt:lpstr>  5-3) GTM 전자상거래 이벤트 설정 - 장바구니추가(add_to_cart)</vt:lpstr>
      <vt:lpstr>  5-5) GTM 전자상거래 이벤트 설정 - 구매완료(purchase)</vt:lpstr>
      <vt:lpstr>PowerPoint 프레젠테이션</vt:lpstr>
      <vt:lpstr>6-1) GTM에서 디버깅하기</vt:lpstr>
      <vt:lpstr>6-1) GTM에서 디버깅하기</vt:lpstr>
      <vt:lpstr>6-2) GA4에서 디버깅하기</vt:lpstr>
      <vt:lpstr>6-3) GA4에서 실시간 데이터 확인하기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285</cp:revision>
  <dcterms:created xsi:type="dcterms:W3CDTF">2022-06-30T08:10:59Z</dcterms:created>
  <dcterms:modified xsi:type="dcterms:W3CDTF">2023-02-14T08:15:32Z</dcterms:modified>
</cp:coreProperties>
</file>