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84" r:id="rId2"/>
    <p:sldId id="404" r:id="rId3"/>
    <p:sldId id="405" r:id="rId4"/>
    <p:sldId id="409" r:id="rId5"/>
    <p:sldId id="422" r:id="rId6"/>
    <p:sldId id="423" r:id="rId7"/>
    <p:sldId id="424" r:id="rId8"/>
    <p:sldId id="410" r:id="rId9"/>
    <p:sldId id="426" r:id="rId10"/>
    <p:sldId id="406" r:id="rId11"/>
    <p:sldId id="411" r:id="rId12"/>
    <p:sldId id="285" r:id="rId13"/>
    <p:sldId id="376" r:id="rId14"/>
    <p:sldId id="377" r:id="rId15"/>
    <p:sldId id="378" r:id="rId16"/>
    <p:sldId id="369" r:id="rId17"/>
    <p:sldId id="379" r:id="rId18"/>
    <p:sldId id="380" r:id="rId19"/>
    <p:sldId id="381" r:id="rId20"/>
    <p:sldId id="370" r:id="rId21"/>
    <p:sldId id="382" r:id="rId22"/>
    <p:sldId id="383" r:id="rId23"/>
    <p:sldId id="384" r:id="rId24"/>
    <p:sldId id="430" r:id="rId25"/>
    <p:sldId id="431" r:id="rId26"/>
    <p:sldId id="432" r:id="rId27"/>
    <p:sldId id="387" r:id="rId28"/>
    <p:sldId id="472" r:id="rId29"/>
    <p:sldId id="388" r:id="rId30"/>
    <p:sldId id="440" r:id="rId31"/>
    <p:sldId id="441" r:id="rId32"/>
    <p:sldId id="442" r:id="rId33"/>
    <p:sldId id="445" r:id="rId34"/>
    <p:sldId id="443" r:id="rId35"/>
    <p:sldId id="444" r:id="rId36"/>
    <p:sldId id="446" r:id="rId37"/>
    <p:sldId id="449" r:id="rId38"/>
    <p:sldId id="447" r:id="rId39"/>
    <p:sldId id="448" r:id="rId40"/>
    <p:sldId id="392" r:id="rId41"/>
    <p:sldId id="473" r:id="rId42"/>
    <p:sldId id="457" r:id="rId43"/>
    <p:sldId id="451" r:id="rId44"/>
    <p:sldId id="452" r:id="rId45"/>
    <p:sldId id="458" r:id="rId46"/>
    <p:sldId id="453" r:id="rId47"/>
    <p:sldId id="454" r:id="rId48"/>
    <p:sldId id="460" r:id="rId49"/>
    <p:sldId id="461" r:id="rId50"/>
    <p:sldId id="455" r:id="rId51"/>
    <p:sldId id="456" r:id="rId52"/>
    <p:sldId id="393" r:id="rId53"/>
    <p:sldId id="474" r:id="rId54"/>
    <p:sldId id="436" r:id="rId55"/>
    <p:sldId id="463" r:id="rId56"/>
    <p:sldId id="464" r:id="rId57"/>
    <p:sldId id="437" r:id="rId58"/>
    <p:sldId id="466" r:id="rId59"/>
    <p:sldId id="467" r:id="rId60"/>
    <p:sldId id="439" r:id="rId61"/>
    <p:sldId id="469" r:id="rId62"/>
    <p:sldId id="470" r:id="rId63"/>
    <p:sldId id="471" r:id="rId64"/>
    <p:sldId id="418" r:id="rId65"/>
    <p:sldId id="419" r:id="rId66"/>
    <p:sldId id="450" r:id="rId67"/>
    <p:sldId id="420" r:id="rId68"/>
    <p:sldId id="421" r:id="rId69"/>
    <p:sldId id="310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-A-001" initials="2" lastIdx="1" clrIdx="0">
    <p:extLst>
      <p:ext uri="{19B8F6BF-5375-455C-9EA6-DF929625EA0E}">
        <p15:presenceInfo xmlns:p15="http://schemas.microsoft.com/office/powerpoint/2012/main" userId="7981748e99a8f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54243A67-5868-4628-A30F-E8346B07CF51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91AAAEB0-E8F2-4F95-BA73-C125FC5CD3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1A3AF6F1-474D-42C5-B251-2D3182D68B6E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F4BEAB0C-3553-4F5C-A487-95DD786B4D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#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mcorp.co.kr/" TargetMode="External"/><Relationship Id="rId5" Type="http://schemas.openxmlformats.org/officeDocument/2006/relationships/hyperlink" Target="https://hmcorp.co.kr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gmanager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998" y="6353493"/>
            <a:ext cx="21948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연구소 데이터분석팀 엄태영</a:t>
            </a:r>
            <a:endParaRPr lang="en-US" altLang="ko-KR" sz="105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작성일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2023-02-28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44363" y="983514"/>
            <a:ext cx="4754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Google Analytics4 </a:t>
            </a:r>
            <a:r>
              <a:rPr lang="ko-KR" altLang="en-US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가이드</a:t>
            </a:r>
            <a:r>
              <a:rPr lang="en-US" altLang="ko-KR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  </a:t>
            </a:r>
            <a:r>
              <a:rPr lang="ko-KR" altLang="en-US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임대형 사이트 </a:t>
            </a:r>
            <a:r>
              <a:rPr lang="en-US" altLang="ko-KR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2000" spc="-3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설치편</a:t>
            </a:r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79111" cy="6856239"/>
          </a:xfrm>
          <a:prstGeom prst="rect">
            <a:avLst/>
          </a:prstGeom>
        </p:spPr>
      </p:pic>
      <p:pic>
        <p:nvPicPr>
          <p:cNvPr id="3076" name="Picture 4" descr="구글 태그 매니저 (Google Tag Manager) 개요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06786"/>
            <a:ext cx="10566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96136" y="2688657"/>
            <a:ext cx="579972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설치 및 기본 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1141091"/>
            <a:ext cx="7541028" cy="47551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 추적코드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공통태그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모든 페이지에서 항상 실행되어야 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일반적으로는 공통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레이아웃의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헤드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(head)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영역에 코드를 설치합니다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 레이아웃 이외에도 공통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header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혹은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footer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파일에도 설치 가능합니다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기능 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상단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레이아웃이 존재하므로 이곳에 스크립트를 추가합니다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스크립트 관리 메뉴를 이용하여 스크립트를 추가합니다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예시는 아래와 같습니다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&lt;!-- Google Tag Manager --&gt;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&lt;script&gt;(function(w,d,s,l,i){w[l]=w[l]||[];w[l].push({'gtm.start':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new Date().getTime(),event:'gtm.js'});var f=d.getElementsByTagName(s)[0],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j=d.createElement(s),dl=l!='dataLayer'?'&amp;l='+l:'';j.async=true;j.src=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'https://www.googletagmanager.com/gtm.js?id='+i+dl;f.parentNode.insertBefore(j,f);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})(window,document,'script','dataLayer',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'GTM-XXXXXXX');&lt;/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script&gt;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&lt;!-- End Google Tag Manager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--&gt;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7.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설치이후 정상 설치 여부는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접속하여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chrome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확장 프로그램 중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GoogleTagAssistantLegacy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omnibug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이용할 수도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자세한 내용은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구글에서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관련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document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통해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1854" y="1406027"/>
            <a:ext cx="5588133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2-2)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 –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51241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2-2)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</a:t>
            </a:r>
            <a:r>
              <a:rPr lang="en-US" altLang="ko-KR" sz="2800" spc="-160" smtClean="0">
                <a:solidFill>
                  <a:srgbClr val="000000"/>
                </a:solidFill>
              </a:rPr>
              <a:t>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5144" y="5915321"/>
            <a:ext cx="4729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상점관리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검색엔진최적화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(SEO)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고급설정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코드직접입력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영역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815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2-2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0653" y="5917371"/>
            <a:ext cx="5110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24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후</a:t>
            </a:r>
            <a:endParaRPr lang="en-US" altLang="ko-KR" sz="10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디자인관리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쇼핑몰선택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디자인편집하기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전체화면보기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 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기본레이아웃 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131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2-2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263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디자인관리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쇼핑몰선택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디자인편집하기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전체화면보기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089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Head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안에 작성하면 되지만 가능한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&lt;/head&gt;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바로 위에 작성하는 것이 좋습니다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5060" y="1406027"/>
            <a:ext cx="554324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2-3)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–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881167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2-3) [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6071" y="5915321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기본설정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외부서비스 설정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 스크립트 등록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033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2-3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58199" y="5940260"/>
            <a:ext cx="6875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 스크립트 등록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서비스명 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사용함 체크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상단 공통영역 체크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PC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모바일쇼핑몰 둘 다 코드 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366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2-3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089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Head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안에 작성하면 되지만 가능한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&lt;/head&gt;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바로 위에 작성하는 것이 좋습니다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4996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 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상단 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우측상단 디자인 페이지 저장 클릭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목차</a:t>
            </a:r>
            <a:endParaRPr sz="2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4" y="1054224"/>
            <a:ext cx="4314490" cy="521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GA/GTM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1-1) Google Analytics4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1-2) Google Tag Manager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 및 기본 셋팅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2-1)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 전 공통 가이드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2-2)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–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2-3)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– GTM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2-4)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–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2-5) GTM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기본셋팅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–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셋팅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3-1)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 전 공통 가이드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3-2)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3-3)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3-4)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purchase</a:t>
            </a:r>
          </a:p>
          <a:p>
            <a:pPr marL="685800" lvl="1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9838" y="1023482"/>
            <a:ext cx="431449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셋팅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4-1)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설치 전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가이드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4-2)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view_item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4-3)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4-4)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– purchase</a:t>
            </a: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셋팅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5-1)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설치 전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가이드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5-2)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5-3)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5-4)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6-1)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디버깅하기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6-2) GA4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디버깅하기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6-3) GA4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실시간데이터 확인하기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9876" y="1406027"/>
            <a:ext cx="5918351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2-4)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01001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2-4) [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메이크샵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66763" y="5940260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개별디자인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스킨관리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편집하기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000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2-4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5319" y="5940260"/>
            <a:ext cx="3121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모바일샵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D4(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개별디자인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편집하기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2-4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6824" y="3152001"/>
            <a:ext cx="2943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다지인 편집창 진입 후 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환경설정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HEAD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입력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GTM 가이드 기초편 - 환경 설정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9" y="888279"/>
            <a:ext cx="5081443" cy="50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15096" y="3113529"/>
            <a:ext cx="3278205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2-5)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2-5)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기본설정</a:t>
            </a:r>
            <a:endParaRPr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01" y="1164346"/>
            <a:ext cx="9105380" cy="40950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01114" y="1222535"/>
            <a:ext cx="2690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클릭하고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구성을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입력합니다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모든 페이지에서 태그를 실행해야하기 때문에 트리거에서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All Pages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저장하고 게시합니다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552008" y="2398602"/>
            <a:ext cx="6367548" cy="4526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52008" y="2896004"/>
            <a:ext cx="914400" cy="4157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69618" y="4167179"/>
            <a:ext cx="6249938" cy="4157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8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2-5)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기본설정</a:t>
            </a:r>
            <a:endParaRPr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76" y="1144454"/>
            <a:ext cx="7047136" cy="5443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GTM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설정이 정상적으로 되었다면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실시간으로 데이터가 집계되는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내용을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003806" y="2031033"/>
            <a:ext cx="5047006" cy="4486307"/>
          </a:xfrm>
          <a:prstGeom prst="roundRect">
            <a:avLst>
              <a:gd name="adj" fmla="val 63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3729" y="2261061"/>
            <a:ext cx="1484829" cy="234455"/>
          </a:xfrm>
          <a:prstGeom prst="roundRect">
            <a:avLst>
              <a:gd name="adj" fmla="val 63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7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17785" y="1406027"/>
            <a:ext cx="475643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 –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6098243"/>
            <a:ext cx="122097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※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해당  가이드에서  제공하는 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코드는 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카페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24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적용 스킨마다 코드의 형태와 방식이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다를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있기 때문에  사용중인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스킨에 알맞게 수정해서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사용해야합니다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900" spc="-300">
              <a:solidFill>
                <a:schemeClr val="bg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967486"/>
            <a:ext cx="850692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가이드는 각 페이지에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삽입하기 어려운 상황들을 위해 제작되었습니다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페이지에 치환코드를 활용하여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설치하는 것이 가장 정확한 방법임을 미리 알려드립니다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구글태그매니저에서는 카페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제공하는 치환변수 사용이 불가능하기 때문에 제이쿼리를 사용하여 값을 가져옵니다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일반적으로는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모든 페이지가 로드 된 후 생성되어있는 변수 및 태그를 기반으로 코드를 작성하였습니다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제공하는 스킨마다 코드의 위치 혹은 태그의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값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Class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명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등이 다를 수 있음을 명확히 알고 사용하셔야합니다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 후에는 반드시 디버깅을 통해서 값이 잘 들어오는지 여부를 확인하시길 바랍니다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자세한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내용은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구글에서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관련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document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통해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</a:t>
            </a:r>
            <a:r>
              <a:rPr lang="en-US" altLang="ko-KR" sz="2800" spc="-160" smtClean="0">
                <a:solidFill>
                  <a:srgbClr val="000000"/>
                </a:solidFill>
              </a:rPr>
              <a:t>-2)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305" y="4631088"/>
            <a:ext cx="449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GA4]ecommerce.items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GA4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이벤트로 전송할 때 사용되며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상품정보를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'ecommerce.items'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에 저장할 예정입니다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이름은 임의로 정할 수 있습니다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56" y="3992465"/>
            <a:ext cx="2066925" cy="2476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8568" y="2024378"/>
            <a:ext cx="43201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var item =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 'item_name':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 'price':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 'item_id': ''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};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item.item_name = document.querySelector("meta[property='og:title']").content.trim();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item.price = typeof product_sale_price !== 'undefined'? product_sale_price : product_price;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item.item_id = iProductNo;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return item;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62451" y="1047403"/>
            <a:ext cx="4330931" cy="259838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4634" y="3986381"/>
            <a:ext cx="2161669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644" y="1165736"/>
            <a:ext cx="4060766" cy="24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ow to Add Google Analytics Event Tracking in Tag Manager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97701" y="3113529"/>
            <a:ext cx="375250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GA /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3-2)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가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(/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product/detail.html)|(/product/(.+)/[0-9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]+/(.*))</a:t>
            </a:r>
            <a:b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의 정규식을 포함한다면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의 상품상세페이지입니다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만약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pagePath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다른경우 유동적으로 변경해서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사용하셔야합니다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27" y="3625871"/>
            <a:ext cx="4381500" cy="2962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58" y="982744"/>
            <a:ext cx="5033143" cy="20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3-2)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이때 기 생성한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ecommerce.items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변수와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GA4_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 i="1">
                <a:latin typeface="Noto Sans KR" panose="020B0500000000000000" pitchFamily="34" charset="-127"/>
                <a:ea typeface="Noto Sans KR" panose="020B0500000000000000" pitchFamily="34" charset="-127"/>
              </a:rPr>
              <a:t>var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item = {{[GA4]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}};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if(item){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 = window.dataLayer || [];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window.dataLayer.push({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'event': 'view_item',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'ecommerce': {       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  items : [item]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});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82" y="842182"/>
            <a:ext cx="3369605" cy="295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68" y="4958246"/>
            <a:ext cx="432849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636" y="3671034"/>
            <a:ext cx="3894414" cy="29795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58" y="2354631"/>
            <a:ext cx="2075079" cy="21256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192094" y="2375394"/>
            <a:ext cx="2132211" cy="216335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추가할 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013" y="885605"/>
            <a:ext cx="26394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function ()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result = {items:[]};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itemId, categoryId;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itemId = iProductNo;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trTags = document.querySelectorAll('#totalProducts &gt; table &gt; tbody &gt; tr');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optChk = document.querySelectorAll('ul.xans-product-option &gt; li');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popupOpt = document.querySelectorAll('tbody.xans-product-option &gt; tr &gt; td');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for (var i = 0; i &lt; trTags.length; i++)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element,title,optionTitle,price,qty;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switch(trTags[i].className.trim()){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'':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(optChk.length)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continue;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} else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element = trTags[i].querySelector('td');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title = element.outerText.trim();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element = trTags[i].querySelector('td:nth-child(3) &gt; span &gt; input');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if ( element ) price = element.value;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else continue;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}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'add_product':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element.outerText.split('- 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title = element[0].trim();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optionTitle = '';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 &gt; span');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(element) optionTitle = element.outerText.trim();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trTags[i].querySelector("[class*='option_box'][class*='price']");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price = element.value;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'option_product':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element.outerText.split('- 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title = element[0].trim();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optionTitle = '';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 &gt; span');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(element) optionTitle = element.outerText.trim();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trTags[i].querySelector("[class*='option_box'][class*='price']")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price = element.value;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default :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continue;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            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element = trTags[i].querySelector("[id*='quantity']");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(element === null) break;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qty = element.value;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(qty &gt; 1)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price = price / qty;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title = title.trim().replace(/\s{2}/g, ' ');  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result.items.push({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'item_name': title,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'item_id': itemId,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'price': price,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'item_variant':  optionTitle,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'quantity': qty,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});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return result;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6931" y="2411838"/>
            <a:ext cx="5753711" cy="339526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1" y="2504887"/>
            <a:ext cx="5517812" cy="32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버튼 클릭여부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버튼 클릭 여부를 식별합니다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0388" y="1024105"/>
            <a:ext cx="413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element = {{Click Element}};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if (element)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attr = element.getAttribute('onclick');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(attr !== null){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if (attr.indexOf('product_submit(2') &gt; -1) return true;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(element.className.indexOf('cart') &gt; -1)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if ( attr !== null &amp;&amp; attr.indexOf('selectOptionCommon(') &gt; -1 ) return false;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return true;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false;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8568" y="2928711"/>
            <a:ext cx="6281164" cy="374815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8" y="3046746"/>
            <a:ext cx="6114763" cy="35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버튼을 클릭시 동작하는 트리거를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생성합니다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22" y="991112"/>
            <a:ext cx="5148483" cy="1925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595" y="3708349"/>
            <a:ext cx="3894284" cy="28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55" y="3797557"/>
            <a:ext cx="3545301" cy="2758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25" y="953453"/>
            <a:ext cx="3138229" cy="28066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추가될 상품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result = 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}};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if (result &amp;&amp; result.items &amp;&amp; result.items.length)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'event': 'add_to_cart',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'ecommerce':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'items': result.items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568" y="4374340"/>
            <a:ext cx="4328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6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305" y="4694669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결제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금액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최종 결제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568" y="1887404"/>
            <a:ext cx="4012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EC_FRONT_EXTERNAL_SCRIPT_VARIABLE_DATA.order_product;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productInfo =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 = 0 ; i &lt; source.length ; i++)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productId = source[i].product_no;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productName = source[i].product_name;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productPrice = source[i].product_price;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productQty = source[i].quantity;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productCate = source[i].category_no_2;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productInfo.push({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'item_id': productId,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'item_name': productName,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'price': productPrice,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'item_category': productCate,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'quantity': productQty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return productInfo;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1178" y="830592"/>
            <a:ext cx="4971011" cy="291230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0313" y="3986381"/>
            <a:ext cx="3849041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8" y="5803237"/>
            <a:ext cx="401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revenue = source.payed_amount;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revenue;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53" y="4079858"/>
            <a:ext cx="3686175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305" y="919651"/>
            <a:ext cx="4714500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305" y="4631088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번호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주문 고유번호를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55783" y="801268"/>
            <a:ext cx="4092968" cy="289789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0313" y="3986381"/>
            <a:ext cx="3849041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8" y="5803237"/>
            <a:ext cx="401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orderId = source.order_id;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orderId;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305" y="1366939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배송비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배송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568" y="2539088"/>
            <a:ext cx="401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shippingFee = source.total_basic_ship_fee;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shippingFee;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39" y="1013854"/>
            <a:ext cx="3855374" cy="25391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166" y="4072826"/>
            <a:ext cx="3243868" cy="22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268" y="1526331"/>
            <a:ext cx="31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(DOM Ready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다음으로 시작 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/order/order_result.html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35" y="4203521"/>
            <a:ext cx="324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purchase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04657" y="3581156"/>
            <a:ext cx="3749040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70" y="986688"/>
            <a:ext cx="4977788" cy="1879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49" y="3805869"/>
            <a:ext cx="3407631" cy="25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88" y="3752254"/>
            <a:ext cx="3213296" cy="2928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77" y="861757"/>
            <a:ext cx="3025865" cy="289049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purchase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(DOM Ready)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"event" :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"purchase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"ecommerce" 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"transaction_id" 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번호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"currency" : "KRW",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"shipping":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배송비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"value":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결제 금액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"items" :{{[GA4]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})  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924" y="4250360"/>
            <a:ext cx="432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주문완료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1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1-1) Google Analtyics4 </a:t>
            </a:r>
            <a:r>
              <a:rPr lang="ko-KR" altLang="en-US" sz="2800" spc="-16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sz="2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6509" y="1185200"/>
            <a:ext cx="274874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아래 링크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https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://analytics.google.com/analytics/web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/#/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측정시작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설정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이름을 넣어주시면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- EX)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회사이름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단체명 등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 설정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 이름을 입력 후 보고 시간대와 통화는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현지에 맞게 설정해주시면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38" y="989262"/>
            <a:ext cx="4830560" cy="14101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-436" r="53858" b="-1"/>
          <a:stretch/>
        </p:blipFill>
        <p:spPr>
          <a:xfrm>
            <a:off x="407141" y="2676971"/>
            <a:ext cx="3774162" cy="3911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6656" r="280"/>
          <a:stretch/>
        </p:blipFill>
        <p:spPr>
          <a:xfrm>
            <a:off x="4496506" y="2593434"/>
            <a:ext cx="3979112" cy="400498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4278303" y="19382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4544" y="328966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50940" y="394642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6506" y="2074460"/>
            <a:ext cx="632447" cy="2725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7233" y="6334298"/>
            <a:ext cx="388607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8002" y="3484372"/>
            <a:ext cx="1995483" cy="4092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1993" y="4102284"/>
            <a:ext cx="2807156" cy="11762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38842" y="5883238"/>
            <a:ext cx="489616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6" name="꺾인 연결선 45"/>
          <p:cNvCxnSpPr>
            <a:stCxn id="30" idx="1"/>
            <a:endCxn id="29" idx="1"/>
          </p:cNvCxnSpPr>
          <p:nvPr/>
        </p:nvCxnSpPr>
        <p:spPr>
          <a:xfrm rot="10800000" flipV="1">
            <a:off x="617234" y="3689020"/>
            <a:ext cx="50769" cy="2772201"/>
          </a:xfrm>
          <a:prstGeom prst="bentConnector3">
            <a:avLst>
              <a:gd name="adj1" fmla="val 381422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1" idx="1"/>
            <a:endCxn id="36" idx="1"/>
          </p:cNvCxnSpPr>
          <p:nvPr/>
        </p:nvCxnSpPr>
        <p:spPr>
          <a:xfrm rot="10800000" flipV="1">
            <a:off x="4838843" y="4690432"/>
            <a:ext cx="93151" cy="1319729"/>
          </a:xfrm>
          <a:prstGeom prst="bentConnector3">
            <a:avLst>
              <a:gd name="adj1" fmla="val 25338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84548" y="1406027"/>
            <a:ext cx="4754828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– </a:t>
            </a:r>
            <a:r>
              <a:rPr lang="ko-KR" altLang="en-US" sz="3500" spc="-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098243"/>
            <a:ext cx="122097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※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해당  가이드에서  제공하는 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코드는 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고도몰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적용 스킨마다 코드의 형태와 방식이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다를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있기 때문에  사용중인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스킨에 알맞게 수정해서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사용해야합니다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900" spc="-300">
              <a:solidFill>
                <a:schemeClr val="bg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4-1)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967486"/>
            <a:ext cx="850692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가이드는 각 페이지에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삽입하기 어려운 상황들을 위해 제작되었습니다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페이지에 치환코드를 활용하여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설치하는 것이 가장 정확한 방법임을 미리 알려드립니다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구글태그매니저에서는 고도몰에서 제공하는 치환변수 사용이 불가능하기 때문에 제이쿼리를 사용하여 값을 가져옵니다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일반적으로는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모든 페이지가 로드 된 후 생성되어있는 변수 및 태그를 기반으로 코드를 작성하였습니다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제공하는 스킨마다 코드의 위치 혹은 태그의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값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Class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명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등이 다를 수 있음을 명확히 알고 사용하셔야합니다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 후에는 반드시 디버깅을 통해서 값이 잘 들어오는지 여부를 확인하시길 바랍니다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자세한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내용은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구글에서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관련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document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통해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9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568" y="4606150"/>
            <a:ext cx="449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GA4]ecommerce.items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GA4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이벤트로 전송할 때 사용되며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상품정보를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'ecommerce.items'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에 저장할 예정입니다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이름은 임의로 정할 수 있습니다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56" y="3992465"/>
            <a:ext cx="2066925" cy="2476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8568" y="2024378"/>
            <a:ext cx="57110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$(".goods-header &gt; .top &gt; .tit &gt; h2")[0].innerText;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$("input[name=set_goods_price]").val();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goodsNo;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27556" y="852653"/>
            <a:ext cx="3665826" cy="279313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4634" y="3986381"/>
            <a:ext cx="2161669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628" y="907343"/>
            <a:ext cx="3374814" cy="27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27" y="3625871"/>
            <a:ext cx="4381500" cy="2962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9" y="994809"/>
            <a:ext cx="376148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/goods/goods_view.php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포함한다면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고도몰의 상품상세페이지입니다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만약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pagePath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다른경우 유동적으로 변경해서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사용하셔야합니다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87" y="994809"/>
            <a:ext cx="5044953" cy="20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이때 기 생성한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ecommerce.items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변수와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GA4_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 i="1">
                <a:latin typeface="Noto Sans KR" panose="020B0500000000000000" pitchFamily="34" charset="-127"/>
                <a:ea typeface="Noto Sans KR" panose="020B0500000000000000" pitchFamily="34" charset="-127"/>
              </a:rPr>
              <a:t>var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item = {{[GA4]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}};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if(item){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 = window.dataLayer || [];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window.dataLayer.push({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'event':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'view_item', 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'ecommerce': {       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  items : [item]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});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82" y="842182"/>
            <a:ext cx="3369605" cy="295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68" y="4958246"/>
            <a:ext cx="432849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636" y="3671034"/>
            <a:ext cx="3894414" cy="29795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58" y="2354631"/>
            <a:ext cx="2075079" cy="21256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192094" y="2375394"/>
            <a:ext cx="2132211" cy="216335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4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추가할 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2985" y="2154143"/>
            <a:ext cx="26394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'quantity':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$(".goods-header &gt; .top &gt; .tit &gt; h2")[0].innerText;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$("input[name=set_goods_price]").val();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goodsNo;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item.quantity = goodsTotalCnt;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6932" y="2298346"/>
            <a:ext cx="4171942" cy="350875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2355960"/>
            <a:ext cx="3873732" cy="33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버튼을 클릭시 동작하는 트리거를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생성합니다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페이지에 따라 내용이 상이할 수 있습니다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95" y="3708349"/>
            <a:ext cx="3894284" cy="28171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90" y="1040570"/>
            <a:ext cx="5090348" cy="18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55" y="3797557"/>
            <a:ext cx="3545301" cy="2758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25" y="953453"/>
            <a:ext cx="3138229" cy="28066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추가될 상품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result = 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}};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if (result &amp;&amp; result.items &amp;&amp; result.items.length)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'event': 'add_to_cart',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'ecommerce':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'items': result.items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568" y="4374340"/>
            <a:ext cx="4328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8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568" y="1887404"/>
            <a:ext cx="4012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orderCnt = $('input[name=naver-common-inflow-script-order-item]');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order_info =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e = $('input[name=naver-common-inflow-script-order-item]');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 = 0; i &lt; e.length; i++){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var detail = eval('(' + e[i].value + ')');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order_info[i] =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'item_name': detail.goodsnm,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'item_id': detail.goodsno,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'price':  detail.price/detail.ea,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'quantity': detail.ea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order_info;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1178" y="830592"/>
            <a:ext cx="3638701" cy="291230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10418" y="4100372"/>
            <a:ext cx="4239491" cy="199353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8" y="5262912"/>
            <a:ext cx="4012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e = $('input[name=naver-common-inflow-script-order-item]');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eval('(' + e[0].value + ')').ordno;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4315"/>
          <a:stretch/>
        </p:blipFill>
        <p:spPr>
          <a:xfrm>
            <a:off x="4322121" y="980602"/>
            <a:ext cx="3547758" cy="2746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050" y="4135115"/>
            <a:ext cx="4086225" cy="19240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671" y="4201083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번호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주문 고유번호를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902635" y="1192340"/>
            <a:ext cx="4386730" cy="275620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07" y="2448737"/>
            <a:ext cx="401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var e = $('input[name=naver-common-inflow-script-order-item]');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var totalPrice = 0;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for(var i = 0; i &lt; e.length; i++){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var detail = eval('(' + e[i].value + ')');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totalPrice += detail.price;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totalPrice;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507" y="1192341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결제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금액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최종 결제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27" y="1292369"/>
            <a:ext cx="4191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1-1)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1182424"/>
            <a:ext cx="3617193" cy="5230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388" y="1313410"/>
            <a:ext cx="4320126" cy="52747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6509" y="1182424"/>
            <a:ext cx="274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비즈니스 정보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어떠한 목적으로 만드는지 선택해주시고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만들기 버튼을 클릭해주시면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동의 버튼을 눌러주시면 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8153" y="28896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0614" y="6101542"/>
            <a:ext cx="586172" cy="2327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4648" y="3025833"/>
            <a:ext cx="2901142" cy="299731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9" name="꺾인 연결선 8"/>
          <p:cNvCxnSpPr>
            <a:stCxn id="23" idx="1"/>
            <a:endCxn id="20" idx="1"/>
          </p:cNvCxnSpPr>
          <p:nvPr/>
        </p:nvCxnSpPr>
        <p:spPr>
          <a:xfrm rot="10800000" flipV="1">
            <a:off x="710614" y="4524492"/>
            <a:ext cx="104034" cy="1693428"/>
          </a:xfrm>
          <a:prstGeom prst="bentConnector3">
            <a:avLst>
              <a:gd name="adj1" fmla="val 3197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03777" y="57804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07328" y="5960224"/>
            <a:ext cx="645821" cy="374073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268" y="1526331"/>
            <a:ext cx="31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(DOM Ready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/order/order_end.html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포함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35" y="4203521"/>
            <a:ext cx="324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purchase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2903219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04657" y="3581156"/>
            <a:ext cx="3749040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49" y="1008563"/>
            <a:ext cx="2705100" cy="1943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49" y="3663007"/>
            <a:ext cx="3535440" cy="2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77" y="861757"/>
            <a:ext cx="3025865" cy="289049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purchase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(DOM Ready)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"event" :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"purchase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"ecommerce" 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"transaction_id" 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번호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"currency" : "KRW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",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"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value":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결제 금액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"items" :{{[GA4]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})  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924" y="4250360"/>
            <a:ext cx="432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주문완료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614898" cy="307738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002" y="3795676"/>
            <a:ext cx="3365182" cy="28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9364" y="1406027"/>
            <a:ext cx="512993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3500" spc="-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6098243"/>
            <a:ext cx="122097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※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해당  가이드에서  제공하는 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코드는 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메이크샵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적용 스킨마다 코드의 형태와 방식이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다를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있기 때문에  사용중인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스킨에 알맞게 수정해서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사용해야합니다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900" spc="-300">
              <a:solidFill>
                <a:schemeClr val="bg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5-1)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967486"/>
            <a:ext cx="850692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가이드는 각 페이지에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삽입하기 어려운 상황들을 위해 제작되었습니다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페이지에 치환코드를 활용하여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설치하는 것이 가장 정확한 방법임을 미리 알려드립니다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구글태그매니저에서는 고도몰에서 제공하는 치환변수 사용이 불가능하기 때문에 제이쿼리를 사용하여 값을 가져옵니다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일반적으로는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모든 페이지가 로드 된 후 생성되어있는 변수 및 태그를 기반으로 코드를 작성하였습니다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제공하는 스킨마다 코드의 위치 혹은 태그의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값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Class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명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등이 다를 수 있음을 명확히 알고 사용하셔야합니다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 후에는 반드시 디버깅을 통해서 값이 잘 들어오는지 여부를 확인하시길 바랍니다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자세한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내용은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구글에서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관련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document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통해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6" y="786992"/>
            <a:ext cx="2676524" cy="291984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9976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 </a:t>
            </a:r>
            <a:r>
              <a:rPr lang="en-US" altLang="ko-KR" sz="2800" spc="-160" smtClean="0">
                <a:solidFill>
                  <a:srgbClr val="000000"/>
                </a:solidFill>
              </a:rPr>
              <a:t>5-2)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568" y="4606150"/>
            <a:ext cx="449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GA4]ecommerce.items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GA4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이벤트로 전송할 때 사용되며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상품정보를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'ecommerce.items'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에 저장할 예정입니다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이름은 임의로 정할 수 있습니다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556" y="3992465"/>
            <a:ext cx="2066925" cy="2476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568" y="2024378"/>
            <a:ext cx="57110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product_name;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product_price;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product_uid;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7556" y="786148"/>
            <a:ext cx="2684924" cy="2947754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54634" y="3986381"/>
            <a:ext cx="2161669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5-2)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27" y="3625871"/>
            <a:ext cx="4381500" cy="2962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994810"/>
            <a:ext cx="5125279" cy="196452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9" y="994809"/>
            <a:ext cx="376148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/shop/shopdetail.html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포함한다면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만약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pagePath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다른경우 유동적으로 변경해서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사용하셔야합니다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284" y="1134513"/>
            <a:ext cx="5094652" cy="1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5-2)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이때 기 생성한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ecommerce.items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변수와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GA4_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 i="1">
                <a:latin typeface="Noto Sans KR" panose="020B0500000000000000" pitchFamily="34" charset="-127"/>
                <a:ea typeface="Noto Sans KR" panose="020B0500000000000000" pitchFamily="34" charset="-127"/>
              </a:rPr>
              <a:t>var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item = {{[GA4]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}};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if(item){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 = window.dataLayer || [];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window.dataLayer.push({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'event':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'view_item', 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'ecommerce': {       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  items : [item]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});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82" y="842182"/>
            <a:ext cx="3369605" cy="295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68" y="4958246"/>
            <a:ext cx="432849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636" y="3671034"/>
            <a:ext cx="3894414" cy="29795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58" y="2354631"/>
            <a:ext cx="2075079" cy="21256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192094" y="2375394"/>
            <a:ext cx="2132211" cy="216335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4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239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 </a:t>
            </a:r>
            <a:r>
              <a:rPr lang="en-US" altLang="ko-KR" sz="2800" spc="-160" smtClean="0">
                <a:solidFill>
                  <a:srgbClr val="000000"/>
                </a:solidFill>
              </a:rPr>
              <a:t>5-3) </a:t>
            </a:r>
            <a:r>
              <a:rPr lang="en-US" altLang="ko-KR" sz="2800" spc="-160" dirty="0">
                <a:solidFill>
                  <a:srgbClr val="000000"/>
                </a:solidFill>
              </a:rPr>
              <a:t>GTM </a:t>
            </a:r>
            <a:r>
              <a:rPr lang="ko-KR" altLang="en-US" sz="2800" spc="-160" dirty="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 dirty="0">
                <a:solidFill>
                  <a:srgbClr val="000000"/>
                </a:solidFill>
              </a:rPr>
              <a:t>- </a:t>
            </a:r>
            <a:r>
              <a:rPr lang="ko-KR" altLang="en-US" sz="2800" spc="-160" dirty="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dirty="0" smtClean="0">
                <a:solidFill>
                  <a:srgbClr val="000000"/>
                </a:solidFill>
              </a:rPr>
              <a:t>(</a:t>
            </a:r>
            <a:r>
              <a:rPr lang="en-US" altLang="ko-KR" sz="2800" spc="-160" dirty="0" err="1" smtClean="0">
                <a:solidFill>
                  <a:srgbClr val="000000"/>
                </a:solidFill>
              </a:rPr>
              <a:t>add_to_cart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추가할 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2985" y="2154143"/>
            <a:ext cx="263941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'quantity':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totalCnt = 0;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 =0; i&lt;$('.MK_qty-ctrl &gt; input').length; i++){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totalCnt = totalCnt + Number($('.MK_qty-ctrl &gt; input')[i].value);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product_name;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product_price;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product_uid;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item.quantity = totalCnt;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6931" y="2298346"/>
            <a:ext cx="4396385" cy="439339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91" y="2442407"/>
            <a:ext cx="430946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5-3)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버튼을 클릭시 동작하는 트리거를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생성합니다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페이지에 따라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Click Text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가 상이할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수 있습니다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본 가이드는 페이지에 맞게 수정해서 활용하세요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44040"/>
            <a:ext cx="5267014" cy="229817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95" y="3708349"/>
            <a:ext cx="3894284" cy="28171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347" y="923847"/>
            <a:ext cx="5167634" cy="215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55" y="3797557"/>
            <a:ext cx="3545301" cy="275878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5-3)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추가될 상품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'event': 'add_to_cart',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'ecommerce':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'items': 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568" y="4374340"/>
            <a:ext cx="4328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268979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75" y="1005250"/>
            <a:ext cx="3151983" cy="26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1-1)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930071"/>
            <a:ext cx="8338178" cy="3396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47" y="4406868"/>
            <a:ext cx="6548958" cy="22831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76509" y="1185200"/>
            <a:ext cx="2748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플랫폼을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웹사이트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URL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및 스트림 이름을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넣어주시면 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1884" y="3020519"/>
            <a:ext cx="2003367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77935" y="5051595"/>
            <a:ext cx="5611090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77935" y="6234545"/>
            <a:ext cx="656705" cy="22369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38310" y="286264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51455" y="48750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0" name="꺾인 연결선 19"/>
          <p:cNvCxnSpPr>
            <a:stCxn id="13" idx="1"/>
            <a:endCxn id="16" idx="1"/>
          </p:cNvCxnSpPr>
          <p:nvPr/>
        </p:nvCxnSpPr>
        <p:spPr>
          <a:xfrm rot="10800000" flipV="1">
            <a:off x="2177935" y="5199724"/>
            <a:ext cx="12700" cy="1146665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 </a:t>
            </a:r>
            <a:r>
              <a:rPr lang="en-US" altLang="ko-KR" sz="2800" spc="-160" smtClean="0">
                <a:solidFill>
                  <a:srgbClr val="000000"/>
                </a:solidFill>
              </a:rPr>
              <a:t>5-4)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568" y="1887404"/>
            <a:ext cx="40126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function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order_info =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i=0; i&lt;$('tr &gt; td &gt; div &gt; a').length; i++){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var url = new URL($('tr &gt; td &gt; div &gt; a')[i]);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order_info.push({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item_id : url.searchParams.get('branduid'),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quantity : $('tr &gt; td &gt; div &gt; a')[i].parentElement.parentElement.parentElement.childNodes[5].innerText.replace('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',''),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item_name : $('tr &gt; td &gt; div &gt; a')[i].innerText,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item_price : $('tr &gt; td &gt; div &gt; a')[i].parentElement.parentElement.parentElement.childNodes[9].innerText.replace(',','').replace('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원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','')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})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url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order_info;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1179" y="837826"/>
            <a:ext cx="4830030" cy="290506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0419" y="4366380"/>
            <a:ext cx="3387662" cy="228380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68" y="5528920"/>
            <a:ext cx="401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()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{ 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$('input[name=ordernum]')[0].value;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71" y="4467091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번호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주문 고유번호를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74" y="885367"/>
            <a:ext cx="4718034" cy="2772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47" y="4467091"/>
            <a:ext cx="3152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5-4)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902635" y="1192340"/>
            <a:ext cx="3861452" cy="261488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07" y="2448737"/>
            <a:ext cx="401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$('input[name=pay_price]')[0].value;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507" y="1192341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결제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금액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최종 결제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75" y="1279891"/>
            <a:ext cx="3644113" cy="24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5-4)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268" y="1526331"/>
            <a:ext cx="31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(DOM Ready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shop/orderend.html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포함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35" y="4203521"/>
            <a:ext cx="324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purchase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91596" y="910543"/>
            <a:ext cx="5985163" cy="253316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04657" y="3581156"/>
            <a:ext cx="3749040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49" y="3663007"/>
            <a:ext cx="3535440" cy="2573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34" y="988619"/>
            <a:ext cx="5721165" cy="23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5-4)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purchase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(DOM Ready)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"event" :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"purchase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"ecommerce" 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"transaction_id" 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번호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"currency" : "KRW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",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"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value":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결제 금액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"items" :{{[GA4]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})  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924" y="4250360"/>
            <a:ext cx="432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주문완료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614898" cy="307738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02" y="3795676"/>
            <a:ext cx="3365182" cy="2886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28" y="952625"/>
            <a:ext cx="2894327" cy="26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6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194" name="Picture 2" descr="디버깅 - 무료 현서와 웹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74" y="2369701"/>
            <a:ext cx="3506583" cy="35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94952" y="1738758"/>
            <a:ext cx="1669047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디버깅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6-1) 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0767" b="50601"/>
          <a:stretch/>
        </p:blipFill>
        <p:spPr>
          <a:xfrm>
            <a:off x="997527" y="900066"/>
            <a:ext cx="4445170" cy="1025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1114" y="1292369"/>
            <a:ext cx="26908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상단에서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미리보기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) URL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입력합니다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좌측바 에서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목록 있는지 확인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활성화된 태그목록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(Tags Fired)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GTM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설정한 전자상거래 태그가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있는지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934" r="47652" b="1"/>
          <a:stretch/>
        </p:blipFill>
        <p:spPr>
          <a:xfrm>
            <a:off x="803156" y="2277072"/>
            <a:ext cx="6162909" cy="391596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79819" y="1292370"/>
            <a:ext cx="1150124" cy="56968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0953" y="3888712"/>
            <a:ext cx="1139040" cy="31752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19846" y="4980449"/>
            <a:ext cx="3006633" cy="107121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6-1) 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0" y="1009811"/>
            <a:ext cx="8067242" cy="557833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839686" y="2190735"/>
            <a:ext cx="4921333" cy="268052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1114" y="1292369"/>
            <a:ext cx="26908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활성화된 태그목록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(Tags Fired)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해당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태그를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매개변수를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실제 상품의 정보가 정상적으로 삽입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되었는지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0" y="2811719"/>
            <a:ext cx="2600325" cy="19716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mtClean="0"/>
              <a:t>6-2) </a:t>
            </a:r>
            <a:r>
              <a:rPr lang="en-US" sz="2800" smtClean="0"/>
              <a:t>GA4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246" y="984839"/>
            <a:ext cx="6734175" cy="2581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680" y="3870984"/>
            <a:ext cx="4772025" cy="259080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좌측하단에 관리 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DebugView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실시간으로 발생되는 이벤트를 확인합니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클릭시 이벤트에 대한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항목탭에서 실제 상품정보를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2695" y="2773732"/>
            <a:ext cx="2169806" cy="192296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08553" y="1133329"/>
            <a:ext cx="6816867" cy="247076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6946" y="3870984"/>
            <a:ext cx="5066542" cy="260890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mtClean="0"/>
              <a:t>6-3) </a:t>
            </a:r>
            <a:r>
              <a:rPr lang="en-US" sz="2800" smtClean="0"/>
              <a:t>GA4</a:t>
            </a:r>
            <a:r>
              <a:rPr lang="ko-KR" altLang="en-US" sz="2800" smtClean="0"/>
              <a:t>에서 실시간 데이터 확인하기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40" y="885605"/>
            <a:ext cx="2413234" cy="28017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보고서 메뉴에 실시간을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실시간으로 발생하는 이벤트를 확인할 수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이름 별 이벤트 수 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클릭시 이벤트에 대한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9" y="1005779"/>
            <a:ext cx="5562600" cy="44862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07140" y="1005779"/>
            <a:ext cx="5562600" cy="4486275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3804" y="885604"/>
            <a:ext cx="2327070" cy="2801727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394" y="3997282"/>
            <a:ext cx="2152515" cy="277824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33804" y="3923607"/>
            <a:ext cx="2327070" cy="2875401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5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이문서는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전송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090" y="6475615"/>
            <a:ext cx="24252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751" y="179993"/>
            <a:ext cx="4919937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20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트리플하이엠 구글 애널리틱스</a:t>
            </a: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전자상거래 설치가이드 </a:t>
            </a:r>
            <a:endParaRPr lang="en-US" altLang="ko-KR" sz="20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주식회사 트리플하이엠 연구소 엄태영 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층</a:t>
            </a:r>
            <a:endParaRPr lang="en-US" altLang="ko-KR" sz="1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6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1-1)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0" y="1722834"/>
            <a:ext cx="9143689" cy="4149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6509" y="1185200"/>
            <a:ext cx="274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생성이 완료되었습니다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이후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설정 시 반드시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필요합니다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99854" y="1739198"/>
            <a:ext cx="7010245" cy="4133082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0040" y="2750820"/>
            <a:ext cx="1089349" cy="30968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65375" y="16029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38323" y="26008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80830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1-2) 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아래 링크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https://tagmanager.google.com/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계정 만들기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 계정 추가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이름을 넣어주시면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- EX)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회사이름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단체명 등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컨테이너 이름과 플랫폼을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이용약관에 동의합니다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24" y="967356"/>
            <a:ext cx="6667261" cy="1727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9529"/>
          <a:stretch/>
        </p:blipFill>
        <p:spPr>
          <a:xfrm>
            <a:off x="244475" y="2838825"/>
            <a:ext cx="2797984" cy="395301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39923" y="967356"/>
            <a:ext cx="6667262" cy="172750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38206" y="81735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47248" y="1362208"/>
            <a:ext cx="657661" cy="18725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278782" y="114797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199" y="3105216"/>
            <a:ext cx="2333474" cy="3179205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6367" y="294311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0845" y="6436699"/>
            <a:ext cx="476776" cy="24673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8" name="꺾인 연결선 17"/>
          <p:cNvCxnSpPr>
            <a:stCxn id="14" idx="1"/>
            <a:endCxn id="16" idx="1"/>
          </p:cNvCxnSpPr>
          <p:nvPr/>
        </p:nvCxnSpPr>
        <p:spPr>
          <a:xfrm rot="10800000" flipV="1">
            <a:off x="510845" y="4694818"/>
            <a:ext cx="5354" cy="1865247"/>
          </a:xfrm>
          <a:prstGeom prst="bentConnector3">
            <a:avLst>
              <a:gd name="adj1" fmla="val 34381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29" y="2998529"/>
            <a:ext cx="5353942" cy="35615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31296" y="2981903"/>
            <a:ext cx="358301" cy="233637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280192" y="277253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0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5838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1-2)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이용약관 동의 시 해당 화면이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노출됩니다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화면에 보여지는 코드는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추적코드이므로 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이후 사이트에 설치해야할 중요한 코드입니다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설치내용은 다음 슬라이드에서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확인이 가능하며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임대형 사이트 별 설치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가이드를 확인 하실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112" t="490"/>
          <a:stretch/>
        </p:blipFill>
        <p:spPr>
          <a:xfrm>
            <a:off x="282632" y="1185200"/>
            <a:ext cx="8784883" cy="499286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325090" y="2189327"/>
            <a:ext cx="4746795" cy="346332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7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5511</Words>
  <Application>Microsoft Office PowerPoint</Application>
  <PresentationFormat>와이드스크린</PresentationFormat>
  <Paragraphs>1297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Noto Sans KR</vt:lpstr>
      <vt:lpstr>Noto Sans KR Thin</vt:lpstr>
      <vt:lpstr>Arial</vt:lpstr>
      <vt:lpstr>Office 테마</vt:lpstr>
      <vt:lpstr>PowerPoint 프레젠테이션</vt:lpstr>
      <vt:lpstr>목차</vt:lpstr>
      <vt:lpstr>PowerPoint 프레젠테이션</vt:lpstr>
      <vt:lpstr>1-1) Google Analtyics4 계정 생성하기</vt:lpstr>
      <vt:lpstr>1-1) Google Analtyics4 계정 생성하기</vt:lpstr>
      <vt:lpstr>1-1) Google Analtyics4 계정 생성하기</vt:lpstr>
      <vt:lpstr>1-1) Google Analtyics4 계정 생성하기</vt:lpstr>
      <vt:lpstr>1-2) Google Tag Manager 계정 생성하기</vt:lpstr>
      <vt:lpstr>1-2) Google Tag Manager 계정 생성하기</vt:lpstr>
      <vt:lpstr>PowerPoint 프레젠테이션</vt:lpstr>
      <vt:lpstr>2-1) 설치 전 공통 가이드</vt:lpstr>
      <vt:lpstr>PowerPoint 프레젠테이션</vt:lpstr>
      <vt:lpstr>2-2) [카페24] GTM추적코드설치 – 스크립트 관리 기능</vt:lpstr>
      <vt:lpstr>2-2) [카페24] GTM추적코드설치 – 디자인 편집 기능</vt:lpstr>
      <vt:lpstr>2-2) [카페24] GTM추적코드설치 – 디자인 편집 기능</vt:lpstr>
      <vt:lpstr>PowerPoint 프레젠테이션</vt:lpstr>
      <vt:lpstr>2-3) [고도몰] GTM추적코드설치 – 스크립트 관리 기능</vt:lpstr>
      <vt:lpstr>2-3) [고도몰] GTM추적코드설치 – 스크립트 관리 기능</vt:lpstr>
      <vt:lpstr>2-3) [고도몰] GTM추적코드설치 – 디자인 편집 기능</vt:lpstr>
      <vt:lpstr>PowerPoint 프레젠테이션</vt:lpstr>
      <vt:lpstr>2-4) [메이크샵] GTM추적코드설치 – 디자인 편집 기능 (PC)</vt:lpstr>
      <vt:lpstr>2-4) [메이크샵] GTM추적코드설치 – 디자인 편집 기능 (M)</vt:lpstr>
      <vt:lpstr>2-4) [메이크샵] GTM추적코드설치 – 디자인 편집 기능 (PC/M)</vt:lpstr>
      <vt:lpstr>PowerPoint 프레젠테이션</vt:lpstr>
      <vt:lpstr>2-5) GTM 기본설정</vt:lpstr>
      <vt:lpstr>2-5) GTM 기본설정</vt:lpstr>
      <vt:lpstr>PowerPoint 프레젠테이션</vt:lpstr>
      <vt:lpstr>3-1) 설치 전 공통 가이드</vt:lpstr>
      <vt:lpstr>3-2) GTM 전자상거래 이벤트 설정 - 상품상세조회(view_item)</vt:lpstr>
      <vt:lpstr>3-2) GTM 전자상거래 이벤트 설정 - 상품상세조회(view_item)</vt:lpstr>
      <vt:lpstr>3-2) GTM 전자상거래 이벤트 설정 - 상품상세조회(view_item)</vt:lpstr>
      <vt:lpstr>3-3) GTM 전자상거래 이벤트 설정 - 장바구니추가(add_to_cart)</vt:lpstr>
      <vt:lpstr>3-3) GTM 전자상거래 이벤트 설정 - 장바구니추가(add_to_cart)</vt:lpstr>
      <vt:lpstr>3-3) GTM 전자상거래 이벤트 설정 - 장바구니추가(add_to_cart)</vt:lpstr>
      <vt:lpstr>3-3) GTM 전자상거래 이벤트 설정 - 장바구니추가(add_to_cart)</vt:lpstr>
      <vt:lpstr>3-4) GTM 전자상거래 이벤트 설정 - 구매완료(purchase)</vt:lpstr>
      <vt:lpstr>3-4) GTM 전자상거래 이벤트 설정 - 구매완료(purchase)</vt:lpstr>
      <vt:lpstr>3-4) GTM 전자상거래 이벤트 설정 - 구매완료(purchase)</vt:lpstr>
      <vt:lpstr>3-4) GTM 전자상거래 이벤트 설정 - 구매완료(purchase)</vt:lpstr>
      <vt:lpstr>PowerPoint 프레젠테이션</vt:lpstr>
      <vt:lpstr>4-1) 설치 전 공통 가이드</vt:lpstr>
      <vt:lpstr> 4-2) GTM 전자상거래 이벤트 설정 - 상품상세조회(view_item)</vt:lpstr>
      <vt:lpstr> 4-2) GTM 전자상거래 이벤트 설정 - 상품상세조회(view_item)</vt:lpstr>
      <vt:lpstr> 4-2) GTM 전자상거래 이벤트 설정 - 상품상세조회(view_item)</vt:lpstr>
      <vt:lpstr> 4-3) GTM 전자상거래 이벤트 설정 - 장바구니추가(add_to_cart)</vt:lpstr>
      <vt:lpstr> 4-3) GTM 전자상거래 이벤트 설정 - 장바구니추가(add_to_cart)</vt:lpstr>
      <vt:lpstr> 4-3) GTM 전자상거래 이벤트 설정 - 장바구니추가(add_to_cart)</vt:lpstr>
      <vt:lpstr> 4-4) GTM 전자상거래 이벤트 설정 - 구매완료(purchase)</vt:lpstr>
      <vt:lpstr> 4-4) GTM 전자상거래 이벤트 설정 - 구매완료(purchase)</vt:lpstr>
      <vt:lpstr> 4-4) GTM 전자상거래 이벤트 설정 - 구매완료(purchase)</vt:lpstr>
      <vt:lpstr> 4-4) GTM 전자상거래 이벤트 설정 - 구매완료(purchase)</vt:lpstr>
      <vt:lpstr>PowerPoint 프레젠테이션</vt:lpstr>
      <vt:lpstr>5-1) 설치 전 공통 가이드</vt:lpstr>
      <vt:lpstr>  5-2) GTM 전자상거래 이벤트 설정 - 상품상세조회(view_item)</vt:lpstr>
      <vt:lpstr> 5-2) GTM 전자상거래 이벤트 설정 - 상품상세조회(view_item)</vt:lpstr>
      <vt:lpstr> 5-2) GTM 전자상거래 이벤트 설정 - 상품상세조회(view_item)</vt:lpstr>
      <vt:lpstr>  5-3) GTM 전자상거래 이벤트 설정 - 장바구니추가(add_to_cart)</vt:lpstr>
      <vt:lpstr> 5-3) GTM 전자상거래 이벤트 설정 - 장바구니추가(add_to_cart)</vt:lpstr>
      <vt:lpstr> 5-3) GTM 전자상거래 이벤트 설정 - 장바구니추가(add_to_cart)</vt:lpstr>
      <vt:lpstr>  5-4) GTM 전자상거래 이벤트 설정 - 구매완료(purchase)</vt:lpstr>
      <vt:lpstr> 5-4) GTM 전자상거래 이벤트 설정 - 구매완료(purchase)</vt:lpstr>
      <vt:lpstr> 5-4) GTM 전자상거래 이벤트 설정 - 구매완료(purchase)</vt:lpstr>
      <vt:lpstr> 5-4) GTM 전자상거래 이벤트 설정 - 구매완료(purchase)</vt:lpstr>
      <vt:lpstr>PowerPoint 프레젠테이션</vt:lpstr>
      <vt:lpstr>6-1) GTM에서 디버깅하기</vt:lpstr>
      <vt:lpstr>6-1) GTM에서 디버깅하기</vt:lpstr>
      <vt:lpstr>6-2) GA4에서 디버깅하기</vt:lpstr>
      <vt:lpstr>6-3) GA4에서 실시간 데이터 확인하기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307</cp:revision>
  <dcterms:created xsi:type="dcterms:W3CDTF">2022-06-30T08:10:59Z</dcterms:created>
  <dcterms:modified xsi:type="dcterms:W3CDTF">2023-02-20T01:24:20Z</dcterms:modified>
</cp:coreProperties>
</file>