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84" r:id="rId2"/>
    <p:sldId id="404" r:id="rId3"/>
    <p:sldId id="405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424" r:id="rId13"/>
    <p:sldId id="410" r:id="rId14"/>
    <p:sldId id="426" r:id="rId15"/>
    <p:sldId id="406" r:id="rId16"/>
    <p:sldId id="411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431" r:id="rId27"/>
    <p:sldId id="432" r:id="rId28"/>
    <p:sldId id="508" r:id="rId29"/>
    <p:sldId id="387" r:id="rId30"/>
    <p:sldId id="388" r:id="rId31"/>
    <p:sldId id="489" r:id="rId32"/>
    <p:sldId id="484" r:id="rId33"/>
    <p:sldId id="441" r:id="rId34"/>
    <p:sldId id="490" r:id="rId35"/>
    <p:sldId id="499" r:id="rId36"/>
    <p:sldId id="476" r:id="rId37"/>
    <p:sldId id="466" r:id="rId38"/>
    <p:sldId id="501" r:id="rId39"/>
    <p:sldId id="502" r:id="rId40"/>
    <p:sldId id="439" r:id="rId41"/>
    <p:sldId id="505" r:id="rId42"/>
    <p:sldId id="506" r:id="rId43"/>
    <p:sldId id="497" r:id="rId44"/>
    <p:sldId id="507" r:id="rId45"/>
    <p:sldId id="418" r:id="rId46"/>
    <p:sldId id="419" r:id="rId47"/>
    <p:sldId id="450" r:id="rId48"/>
    <p:sldId id="420" r:id="rId49"/>
    <p:sldId id="421" r:id="rId50"/>
    <p:sldId id="310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-A-001" initials="2" lastIdx="1" clrIdx="0">
    <p:extLst>
      <p:ext uri="{19B8F6BF-5375-455C-9EA6-DF929625EA0E}">
        <p15:presenceInfo xmlns:p15="http://schemas.microsoft.com/office/powerpoint/2012/main" userId="7981748e99a8fd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54243A67-5868-4628-A30F-E8346B07CF51}" type="datetimeFigureOut">
              <a:rPr lang="ko-KR" altLang="en-US" smtClean="0"/>
              <a:pPr/>
              <a:t>2023-02-21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91AAAEB0-E8F2-4F95-BA73-C125FC5CD3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3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4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1A3AF6F1-474D-42C5-B251-2D3182D68B6E}" type="datetimeFigureOut">
              <a:rPr lang="ko-KR" altLang="en-US" smtClean="0"/>
              <a:pPr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F4BEAB0C-3553-4F5C-A487-95DD786B4D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agmanager.googl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mcorp.co.kr/" TargetMode="External"/><Relationship Id="rId5" Type="http://schemas.openxmlformats.org/officeDocument/2006/relationships/hyperlink" Target="https://hmcorp.co.kr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vent Naming Considerations for Google Analytics 4 Properties | Bounteou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998" y="6353493"/>
            <a:ext cx="21948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연구소 데이터분석팀 엄태영</a:t>
            </a:r>
            <a:endParaRPr lang="en-US" altLang="ko-KR" sz="105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작성일 </a:t>
            </a:r>
            <a:r>
              <a:rPr lang="en-US" altLang="ko-KR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2023-02-28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44363" y="983514"/>
            <a:ext cx="4754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Google Analytics4 </a:t>
            </a:r>
            <a:r>
              <a:rPr lang="ko-KR" altLang="en-US" sz="3600" spc="-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가이드</a:t>
            </a:r>
            <a:r>
              <a:rPr lang="en-US" altLang="ko-KR" sz="3600" spc="-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600" spc="-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2000" spc="-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  </a:t>
            </a:r>
            <a:r>
              <a:rPr lang="ko-KR" altLang="en-US" sz="2000" spc="-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임대형 사이트 </a:t>
            </a:r>
            <a:r>
              <a:rPr lang="en-US" altLang="ko-KR" sz="2000" spc="-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000" spc="-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</a:t>
            </a:r>
            <a:r>
              <a:rPr lang="ko-KR" altLang="en-US" sz="2000" spc="-300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설치편</a:t>
            </a:r>
            <a:r>
              <a:rPr lang="ko-KR" altLang="en-US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ko-KR" altLang="en-US" sz="1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GA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계정생성하기</a:t>
            </a:r>
            <a:endParaRPr sz="28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01114" y="1292369"/>
            <a:ext cx="269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스트림을 화면이 나옵니다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본 가이드는 웹사이트 전용 가이드이므로 플랫폼에서 ‘웹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을 선택하겠습니다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9959" r="25390"/>
          <a:stretch/>
        </p:blipFill>
        <p:spPr>
          <a:xfrm>
            <a:off x="124690" y="881079"/>
            <a:ext cx="9019309" cy="589588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502131" y="3183775"/>
            <a:ext cx="2053244" cy="257694"/>
          </a:xfrm>
          <a:prstGeom prst="roundRect">
            <a:avLst>
              <a:gd name="adj" fmla="val 685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GA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계정생성하기</a:t>
            </a:r>
            <a:endParaRPr sz="28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01114" y="1292369"/>
            <a:ext cx="2690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웹사이트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URL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과 스트림 이름을 입력합니다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-1" t="10015" r="4953"/>
          <a:stretch/>
        </p:blipFill>
        <p:spPr>
          <a:xfrm>
            <a:off x="41565" y="881079"/>
            <a:ext cx="9369485" cy="480482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870653" y="1571842"/>
            <a:ext cx="6406351" cy="398274"/>
          </a:xfrm>
          <a:prstGeom prst="roundRect">
            <a:avLst>
              <a:gd name="adj" fmla="val 685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1-1) Google </a:t>
            </a:r>
            <a:r>
              <a:rPr lang="en-US" altLang="ko-KR" sz="2800" spc="-160" smtClean="0">
                <a:solidFill>
                  <a:srgbClr val="000000"/>
                </a:solidFill>
              </a:rPr>
              <a:t>Analtyics4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10" y="1722834"/>
            <a:ext cx="9143689" cy="41494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76509" y="1185200"/>
            <a:ext cx="2748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생성이 완료되었습니다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측정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ID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확인 할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측정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ID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는 이후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설정 시 반드시 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필요합니다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99854" y="1739198"/>
            <a:ext cx="7010245" cy="4133082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40040" y="2750820"/>
            <a:ext cx="1089349" cy="309680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165375" y="160298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38323" y="260082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680830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1-2) Google Tag Manager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76509" y="1185200"/>
            <a:ext cx="2748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GoogleTagManager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아래 링크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  <a:hlinkClick r:id="rId3"/>
              </a:rPr>
              <a:t>https://tagmanager.google.com/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우측 상단 계정 만들기 버튼을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새 계정 추가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이름을 넣어주시면 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b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- EX)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회사이름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단체명 등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컨테이너 이름과 플랫폼을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 이용약관에 동의합니다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924" y="967356"/>
            <a:ext cx="6667261" cy="17275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r="49529"/>
          <a:stretch/>
        </p:blipFill>
        <p:spPr>
          <a:xfrm>
            <a:off x="244475" y="2838825"/>
            <a:ext cx="2797984" cy="3953011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639923" y="967356"/>
            <a:ext cx="6667262" cy="1727504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38206" y="81735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47248" y="1362208"/>
            <a:ext cx="657661" cy="187254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278782" y="114797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199" y="3105216"/>
            <a:ext cx="2333474" cy="3179205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6367" y="294311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0845" y="6436699"/>
            <a:ext cx="476776" cy="246734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8" name="꺾인 연결선 17"/>
          <p:cNvCxnSpPr>
            <a:stCxn id="14" idx="1"/>
            <a:endCxn id="16" idx="1"/>
          </p:cNvCxnSpPr>
          <p:nvPr/>
        </p:nvCxnSpPr>
        <p:spPr>
          <a:xfrm rot="10800000" flipV="1">
            <a:off x="510845" y="4694818"/>
            <a:ext cx="5354" cy="1865247"/>
          </a:xfrm>
          <a:prstGeom prst="bentConnector3">
            <a:avLst>
              <a:gd name="adj1" fmla="val 343814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029" y="2998529"/>
            <a:ext cx="5353942" cy="3561536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8431296" y="2981903"/>
            <a:ext cx="358301" cy="233637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280192" y="277253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0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65838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1-2) Google </a:t>
            </a:r>
            <a:r>
              <a:rPr lang="en-US" altLang="ko-KR" sz="2800" spc="-160" smtClean="0">
                <a:solidFill>
                  <a:srgbClr val="000000"/>
                </a:solidFill>
              </a:rPr>
              <a:t>Tag Manager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76509" y="1185200"/>
            <a:ext cx="274874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 이용약관 동의 시 해당 화면이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노출됩니다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화면에 보여지는 코드는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추적코드이므로  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이후 사이트에 설치해야할 중요한 코드입니다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GTM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설치내용은 다음 슬라이드에서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확인이 가능하며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임대형 사이트 별 설치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가이드를 확인 하실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2112" t="490"/>
          <a:stretch/>
        </p:blipFill>
        <p:spPr>
          <a:xfrm>
            <a:off x="282632" y="1185200"/>
            <a:ext cx="8784883" cy="4992869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325090" y="2189327"/>
            <a:ext cx="4746795" cy="3463328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7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Blue Powerpoint Background Illustrations, Royalty-Free Vector Graphics &amp;  Clip Art - iStock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03"/>
            <a:ext cx="12182527" cy="684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96136" y="2688657"/>
            <a:ext cx="579972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GTM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 및 기본 셋팅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2-1) </a:t>
            </a:r>
            <a:r>
              <a:rPr lang="ko-KR" altLang="en-US" sz="2800" spc="-160" smtClean="0">
                <a:solidFill>
                  <a:srgbClr val="000000"/>
                </a:solidFill>
              </a:rPr>
              <a:t>추적코드 설치 전 공통 가이드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196" y="1141091"/>
            <a:ext cx="7541028" cy="47551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구글태그매니저 추적코드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공통태그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는 모든 페이지에서 항상 실행되어야 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이를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위해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일반적으로는 공통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레이아웃의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헤드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(head)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영역에 코드를 설치합니다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공통 레이아웃 이외에도 공통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header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혹은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footer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파일에도 설치 가능합니다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편집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기능 내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상단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레이아웃이 존재하므로 이곳에 스크립트를 추가합니다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혹은 스크립트 관리 메뉴를 이용하여 스크립트를 추가합니다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구글태그매니저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예시는 아래와 같습니다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&lt;!-- Google Tag Manager --&gt;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&lt;script&gt;(function(w,d,s,l,i){w[l]=w[l]||[];w[l].push({'gtm.start':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new Date().getTime(),event:'gtm.js'});var f=d.getElementsByTagName(s)[0],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j=d.createElement(s),dl=l!='dataLayer'?'&amp;l='+l:'';j.async=true;j.src=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'https://www.googletagmanager.com/gtm.js?id='+i+dl;f.parentNode.insertBefore(j,f);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})(window,document,'script','dataLayer',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'GTM-XXXXXXX');&lt;/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script&gt;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&lt;!-- End Google Tag Manager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--&gt;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7.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설치이후 정상 설치 여부는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접속하여 확인 할 수 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8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또는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chrome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확장 프로그램 중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GoogleTagAssistantLegacy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혹은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omnibug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이용할 수도 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자세한 내용은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구글에서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제공하는 관련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document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를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통해 확인 할 수 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5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51241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2-2) 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24] GTM</a:t>
            </a:r>
            <a:r>
              <a:rPr lang="ko-KR" altLang="en-US" sz="2800" spc="-160" smtClean="0">
                <a:solidFill>
                  <a:srgbClr val="000000"/>
                </a:solidFill>
              </a:rPr>
              <a:t>추적코드설치</a:t>
            </a:r>
            <a:r>
              <a:rPr lang="en-US" altLang="ko-KR" sz="2800" spc="-160" smtClean="0">
                <a:solidFill>
                  <a:srgbClr val="000000"/>
                </a:solidFill>
              </a:rPr>
              <a:t> 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1" t="8284" r="19686" b="678"/>
          <a:stretch/>
        </p:blipFill>
        <p:spPr>
          <a:xfrm>
            <a:off x="424757" y="862225"/>
            <a:ext cx="5356598" cy="46362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88" y="862225"/>
            <a:ext cx="5850467" cy="4801957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84509" y="1076088"/>
            <a:ext cx="547990" cy="536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4757" y="2448000"/>
            <a:ext cx="742265" cy="1244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37090" y="4852533"/>
            <a:ext cx="2638799" cy="7510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43624" y="3486900"/>
            <a:ext cx="542975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65524" y="94091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93040" y="481541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264998" y="33108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5144" y="5915321"/>
            <a:ext cx="47291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24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후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상점관리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검색엔진최적화</a:t>
            </a:r>
            <a:r>
              <a:rPr lang="en-US" altLang="ko-KR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(SEO)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고급설정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코드직접입력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공통 </a:t>
            </a:r>
            <a:r>
              <a:rPr lang="en-US" altLang="ko-KR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영역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43624" y="2982960"/>
            <a:ext cx="829241" cy="27242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64998" y="284674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5613" y="228266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86599" y="3486900"/>
            <a:ext cx="683866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804340" y="329521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6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53816" y="5601933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PC / 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둘 다 적용</a:t>
            </a:r>
            <a:endParaRPr lang="ko-KR" altLang="en-US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62407" y="3755155"/>
            <a:ext cx="4516548" cy="12009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78154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2-2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24] GTM</a:t>
            </a:r>
            <a:r>
              <a:rPr lang="ko-KR" altLang="en-US" sz="2800" spc="-160" smtClean="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" y="1221959"/>
            <a:ext cx="7391124" cy="36141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48" y="871076"/>
            <a:ext cx="4524480" cy="439989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266517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994237" y="1165305"/>
            <a:ext cx="360602" cy="3646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9052" y="2029573"/>
            <a:ext cx="1064655" cy="19088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839" y="17712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0197" y="2798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22600" y="1766542"/>
            <a:ext cx="726305" cy="2774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46332" y="16502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40653" y="5917371"/>
            <a:ext cx="5110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24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후</a:t>
            </a:r>
            <a:endParaRPr lang="en-US" altLang="ko-KR" sz="10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디자인관리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쇼핑몰선택</a:t>
            </a:r>
            <a:r>
              <a:rPr lang="en-US" altLang="ko-KR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디자인편집하기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전체화면보기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레이아웃 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기본레이아웃 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08206" y="930699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PC / 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둘 다 적용</a:t>
            </a:r>
            <a:endParaRPr lang="ko-KR" altLang="en-US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76789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2131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2-2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24] </a:t>
            </a:r>
            <a:r>
              <a:rPr lang="en-US" altLang="ko-KR" sz="2800" spc="-160" smtClean="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l="2610" t="939" b="-1"/>
          <a:stretch/>
        </p:blipFill>
        <p:spPr>
          <a:xfrm>
            <a:off x="6190125" y="1023043"/>
            <a:ext cx="6001875" cy="3028837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6422113" y="3491923"/>
            <a:ext cx="632535" cy="19852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l="1" r="1867" b="27317"/>
          <a:stretch/>
        </p:blipFill>
        <p:spPr>
          <a:xfrm>
            <a:off x="1650698" y="1439019"/>
            <a:ext cx="2928805" cy="2409145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919654" y="1752906"/>
            <a:ext cx="2058741" cy="24327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73374" y="174088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en-US" altLang="ko-KR" sz="13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60399" y="1470424"/>
            <a:ext cx="2217997" cy="25107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590247" y="133421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en-US" altLang="ko-KR" sz="13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41118" y="2871508"/>
            <a:ext cx="2246800" cy="27468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785176" y="280308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en-US" altLang="ko-KR" sz="13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86252" y="5522528"/>
            <a:ext cx="6263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디자인관리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쇼핑몰선택</a:t>
            </a:r>
            <a:r>
              <a:rPr lang="en-US" altLang="ko-KR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디자인편집하기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전체화면보기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레이아웃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기본레이아웃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코드작성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저장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8070" y="6045888"/>
            <a:ext cx="5089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Head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안에 작성하면 되지만 가능한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&lt;/head&gt;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바로 위에 작성하는 것이 좋습니다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190125" y="336048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lang="en-US" altLang="ko-KR" sz="13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397" y="4280533"/>
            <a:ext cx="5457825" cy="809625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3101385" y="4689834"/>
            <a:ext cx="506339" cy="30833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869397" y="45583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lang="en-US" altLang="ko-KR" sz="13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목차</a:t>
            </a:r>
            <a:endParaRPr sz="2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084" y="1054224"/>
            <a:ext cx="4314490" cy="52168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GA/GTM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1-1) Google Analytics4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생성하기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1-2) Google Tag Manager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생성하기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 및 기본 셋팅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2-1)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 전 공통 가이드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2-2)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24 – 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설치하기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2-3)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– GTM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설치하기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2-4)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– 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설치하기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2-5) GTM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기본셋팅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2-6)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설치 전 공통가이드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설치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상품조회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</a:t>
            </a:r>
          </a:p>
          <a:p>
            <a:pPr lvl="1"/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3-1)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변수생성 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3-2)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생성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3-2)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생성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2659" y="1233872"/>
            <a:ext cx="4946831" cy="42165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설치 </a:t>
            </a:r>
            <a:r>
              <a:rPr lang="en-US" altLang="ko-KR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추가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(add_to_cart)</a:t>
            </a:r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4-1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변수생성 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4-2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생성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4-2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태그 생성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설치 </a:t>
            </a:r>
            <a:r>
              <a:rPr lang="en-US" altLang="ko-KR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구매완료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(purchase)</a:t>
            </a:r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5-1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변수생성 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5-2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생성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5-2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태그 생성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6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디버깅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6-1) 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디버깅하기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6-2) GA4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DebugView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활용하기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6-3) GA4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실시간데이터 확인하기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2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881167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2-3) [</a:t>
            </a:r>
            <a:r>
              <a:rPr lang="ko-KR" altLang="en-US" sz="2800" spc="-160" smtClean="0">
                <a:solidFill>
                  <a:srgbClr val="000000"/>
                </a:solidFill>
              </a:rPr>
              <a:t>고도몰</a:t>
            </a:r>
            <a:r>
              <a:rPr lang="en-US" altLang="ko-KR" sz="2800" spc="-160" smtClean="0">
                <a:solidFill>
                  <a:srgbClr val="000000"/>
                </a:solidFill>
              </a:rPr>
              <a:t>] </a:t>
            </a:r>
            <a:r>
              <a:rPr lang="en-US" altLang="ko-KR" sz="2800" spc="-16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7" y="1221972"/>
            <a:ext cx="11301109" cy="399996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96247" y="1383455"/>
            <a:ext cx="601775" cy="32397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1769" y="132848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95716" y="3051924"/>
            <a:ext cx="1076340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0361238" y="299695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6247" y="4043528"/>
            <a:ext cx="876095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1769" y="398855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86071" y="5915321"/>
            <a:ext cx="2887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후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기본설정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외부서비스 설정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외부 스크립트 등록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한쪽 모서리는 잘리고 다른 쪽 모서리는 둥근 사각형 1"/>
          <p:cNvSpPr/>
          <p:nvPr/>
        </p:nvSpPr>
        <p:spPr>
          <a:xfrm>
            <a:off x="8279476" y="358278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한쪽 모서리는 잘리고 다른 쪽 모서리는 둥근 사각형 17"/>
          <p:cNvSpPr/>
          <p:nvPr/>
        </p:nvSpPr>
        <p:spPr>
          <a:xfrm>
            <a:off x="8279476" y="3835709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한쪽 모서리는 잘리고 다른 쪽 모서리는 둥근 사각형 18"/>
          <p:cNvSpPr/>
          <p:nvPr/>
        </p:nvSpPr>
        <p:spPr>
          <a:xfrm>
            <a:off x="8279476" y="4116904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한쪽 모서리는 잘리고 다른 쪽 모서리는 둥근 사각형 19"/>
          <p:cNvSpPr/>
          <p:nvPr/>
        </p:nvSpPr>
        <p:spPr>
          <a:xfrm>
            <a:off x="8279476" y="438462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한쪽 모서리는 잘리고 다른 쪽 모서리는 둥근 사각형 20"/>
          <p:cNvSpPr/>
          <p:nvPr/>
        </p:nvSpPr>
        <p:spPr>
          <a:xfrm>
            <a:off x="8279476" y="4686902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80336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2-3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고도몰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8494" t="7194"/>
          <a:stretch/>
        </p:blipFill>
        <p:spPr>
          <a:xfrm>
            <a:off x="505378" y="796329"/>
            <a:ext cx="8974628" cy="479118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315768" y="1967210"/>
            <a:ext cx="1722519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046812" y="185677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48" y="3617748"/>
            <a:ext cx="5848350" cy="207645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181290" y="2371978"/>
            <a:ext cx="709841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71751" y="3022949"/>
            <a:ext cx="1259954" cy="2235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61153" y="3455620"/>
            <a:ext cx="3343755" cy="19023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07721" y="3617748"/>
            <a:ext cx="1162136" cy="52798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12334" y="236257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87960" y="297412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73542" y="337889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473243" y="348153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58199" y="5940260"/>
            <a:ext cx="6875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후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외부 스크립트 등록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서비스명 작성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사용함 체크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상단 공통영역 체크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PC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쇼핑몰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모바일쇼핑몰 둘 다 코드 작성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저장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8179" y="5572465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PC / 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둘 다 적용</a:t>
            </a:r>
            <a:endParaRPr lang="ko-KR" altLang="en-US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8366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2-3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고도몰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43" y="2257184"/>
            <a:ext cx="6429572" cy="36447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r="463" b="32999"/>
          <a:stretch/>
        </p:blipFill>
        <p:spPr>
          <a:xfrm>
            <a:off x="991170" y="1041737"/>
            <a:ext cx="6845206" cy="11934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763" y="737114"/>
            <a:ext cx="2095500" cy="5324475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6413117" y="1494916"/>
            <a:ext cx="974374" cy="3912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127534" y="142604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2329" y="3085653"/>
            <a:ext cx="1437114" cy="20355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746746" y="30167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86346" y="4249436"/>
            <a:ext cx="1158406" cy="37879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900763" y="418056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76753" y="5760339"/>
            <a:ext cx="821972" cy="1415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991170" y="562949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3695" y="6397497"/>
            <a:ext cx="5089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Head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안에 작성하면 되지만 가능한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&lt;/head&gt;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바로 위에 작성하는 것이 좋습니다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07208" y="6007506"/>
            <a:ext cx="4996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전체 레이아웃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상단 레이아웃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코드작성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우측상단 디자인 페이지 저장 클릭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491" y="5088184"/>
            <a:ext cx="4209500" cy="684131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0438585" y="5240854"/>
            <a:ext cx="1158406" cy="2455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304107" y="502830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010014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2-4) [</a:t>
            </a:r>
            <a:r>
              <a:rPr lang="ko-KR" altLang="en-US" sz="2800" spc="-160" smtClean="0">
                <a:solidFill>
                  <a:srgbClr val="000000"/>
                </a:solidFill>
              </a:rPr>
              <a:t>메이크샵</a:t>
            </a:r>
            <a:r>
              <a:rPr lang="en-US" altLang="ko-KR" sz="2800" spc="-160" smtClean="0">
                <a:solidFill>
                  <a:srgbClr val="000000"/>
                </a:solidFill>
              </a:rPr>
              <a:t>] </a:t>
            </a:r>
            <a:r>
              <a:rPr lang="en-US" altLang="ko-KR" sz="2800" spc="-16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80" y="808275"/>
            <a:ext cx="9238440" cy="49880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66763" y="5940260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후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개별디자인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스킨관리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편집하기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117226" y="1137469"/>
            <a:ext cx="777392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982748" y="90523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378375" y="3767061"/>
            <a:ext cx="1988280" cy="3560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243897" y="353482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051021" y="4039488"/>
            <a:ext cx="974127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916544" y="380725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0003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2-4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</a:t>
            </a:r>
            <a:r>
              <a:rPr lang="ko-KR" altLang="en-US" sz="2800" spc="-160">
                <a:solidFill>
                  <a:srgbClr val="000000"/>
                </a:solidFill>
              </a:rPr>
              <a:t>기능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(M)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-245" b="12805"/>
          <a:stretch/>
        </p:blipFill>
        <p:spPr>
          <a:xfrm>
            <a:off x="1805464" y="881079"/>
            <a:ext cx="8602071" cy="4796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5319" y="5940260"/>
            <a:ext cx="3121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후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모바일샵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모바일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D4(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개별디자인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편집하기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44135" y="4531832"/>
            <a:ext cx="1822025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609657" y="4299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87387" y="1113315"/>
            <a:ext cx="904854" cy="53260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452908" y="8810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85655" y="5095181"/>
            <a:ext cx="1370367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151177" y="486294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23067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2-4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(PC/M)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5" y="1061257"/>
            <a:ext cx="7082356" cy="5445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06824" y="3152001"/>
            <a:ext cx="29434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다지인 편집창 진입 후 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환경설정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HEAD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입력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코드작성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저장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93270" y="969351"/>
            <a:ext cx="915938" cy="23587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958791" y="73711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93269" y="5221789"/>
            <a:ext cx="3310004" cy="8132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58791" y="498955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15393" y="6131659"/>
            <a:ext cx="816185" cy="37525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480915" y="589942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23067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2-5) 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기본설정</a:t>
            </a:r>
            <a:endParaRPr sz="28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01" y="1164346"/>
            <a:ext cx="9105380" cy="40950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501114" y="1222535"/>
            <a:ext cx="2690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GoogleTagManager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새로 만들기를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구성을 클릭하고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구성을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선택합니다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측정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ID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입력합니다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모든 페이지에서 태그를 실행해야하기 때문에 트리거에서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All Pages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선택합니다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구성을 저장하고 게시합니다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552008" y="2398602"/>
            <a:ext cx="6367548" cy="45266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52008" y="2896004"/>
            <a:ext cx="914400" cy="41574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69618" y="4167179"/>
            <a:ext cx="6249938" cy="41574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35" y="1164346"/>
            <a:ext cx="1197530" cy="38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23067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2-5) 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기본설정</a:t>
            </a:r>
            <a:endParaRPr sz="28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76" y="1144454"/>
            <a:ext cx="7047136" cy="5443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01114" y="1292369"/>
            <a:ext cx="2690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GoogleAnalytics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속성에 접속합니다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실시간 메뉴를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GTM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설정이 정상적으로 되었다면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실시간으로 데이터가 집계되는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내용을 확인 할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003806" y="2031033"/>
            <a:ext cx="5047006" cy="4486307"/>
          </a:xfrm>
          <a:prstGeom prst="roundRect">
            <a:avLst>
              <a:gd name="adj" fmla="val 637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3729" y="2261061"/>
            <a:ext cx="1484829" cy="234455"/>
          </a:xfrm>
          <a:prstGeom prst="roundRect">
            <a:avLst>
              <a:gd name="adj" fmla="val 637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7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2-6) </a:t>
            </a:r>
            <a:r>
              <a:rPr lang="ko-KR" altLang="en-US" sz="2800" spc="-160" smtClean="0">
                <a:solidFill>
                  <a:srgbClr val="000000"/>
                </a:solidFill>
              </a:rPr>
              <a:t>전자상거래 설치 전 공통 가이드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196" y="967486"/>
            <a:ext cx="8506920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본 가이드는 각 페이지에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dataLayer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코드를 직접 삽입하기 어려운 상황들을 위해 제작되었습니다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각 페이지에 치환코드를 활용하여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dataLayer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코드를 직접 설치하는 것이 가장 정확한 방법임을 미리 알려드립니다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구글태그매니저에서는 임대몰 에서 제공하는 치환변수 사용이 불가능하기 때문에 제이쿼리를 사용하여 값을 가져옵니다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이를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위해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일반적으로는 모든 페이지가 로드 된 후 생성되어있는 변수 및 태그를 기반으로 코드를 작성하였습니다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임대몰 에서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제공하는 스킨마다 코드의 위치 혹은 태그의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ID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값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Class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명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등이 다를 수 있음을 명확히 알고 사용하셔야합니다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설치 후에는 반드시 디버깅을 통해서 값이 잘 들어오는지 여부를 확인하시길 바랍니다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을 자세한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내용은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구글에서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제공하는 관련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document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를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통해 확인 할 수 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5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Blue Powerpoint Background Illustrations, Royalty-Free Vector Graphics &amp;  Clip Art - iStock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03"/>
            <a:ext cx="12182527" cy="684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08132" y="3105835"/>
            <a:ext cx="877573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3600" b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</a:t>
            </a:r>
            <a:r>
              <a:rPr lang="ko-KR" altLang="en-US" sz="3600" b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설치 </a:t>
            </a:r>
            <a:r>
              <a:rPr lang="en-US" altLang="ko-KR" sz="3600" b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3600" b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상품조회 </a:t>
            </a:r>
            <a:r>
              <a:rPr lang="en-US" altLang="ko-KR" sz="3600" b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(view_item)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6098243"/>
            <a:ext cx="122097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※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해당  가이드에서  제공하는 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코드는 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임대몰 적용 스킨마다 코드의 형태와 방식이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다를 수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있기 때문에  사용중인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스킨에 알맞게 수정해서 사용해야합니다</a:t>
            </a:r>
            <a:r>
              <a:rPr lang="en-US" altLang="ko-KR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.</a:t>
            </a:r>
            <a:endParaRPr lang="ko-KR" altLang="en-US" sz="1900" spc="-300">
              <a:solidFill>
                <a:schemeClr val="bg1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8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Blue Powerpoint Background Illustrations, Royalty-Free Vector Graphics &amp;  Clip Art - iStock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03"/>
            <a:ext cx="12182527" cy="684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97701" y="3113529"/>
            <a:ext cx="3752502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GA / GTM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3-1) </a:t>
            </a:r>
            <a:r>
              <a:rPr lang="ko-KR" altLang="en-US" sz="2800" spc="-160" smtClean="0">
                <a:solidFill>
                  <a:srgbClr val="000000"/>
                </a:solidFill>
              </a:rPr>
              <a:t>변수생성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 Tag Manager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좌측 변수 메뉴에 들어갑니다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새로 만들기를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변수명을 작성합니다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유형을 선택합니다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임대몰 유형에 맞는 맞춤 자바스크립트 코드를 복사하여 붙여넣기 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우측 상단 저장 버튼을 클릭합니다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해당 코드는 상품정보가 담긴 배열을 생성하는 변수를 입니다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870" y="1126113"/>
            <a:ext cx="2716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 </a:t>
            </a:r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 b="1">
                <a:latin typeface="Noto Sans KR" panose="020B0500000000000000" pitchFamily="34" charset="-127"/>
                <a:ea typeface="Noto Sans KR" panose="020B0500000000000000" pitchFamily="34" charset="-127"/>
              </a:rPr>
              <a:t>[GA4]</a:t>
            </a:r>
            <a:r>
              <a:rPr lang="ko-KR" altLang="en-US" sz="1200" b="1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200" b="1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 b="1">
                <a:latin typeface="Noto Sans KR" panose="020B0500000000000000" pitchFamily="34" charset="-127"/>
                <a:ea typeface="Noto Sans KR" panose="020B0500000000000000" pitchFamily="34" charset="-127"/>
              </a:rPr>
              <a:t>상품 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배열</a:t>
            </a:r>
            <a:endParaRPr lang="en-US" altLang="ko-KR" sz="12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변수설명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임대몰 유형에 따라 하단 코드를 복사하여 사용하세요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7727" y="4252449"/>
            <a:ext cx="26534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endParaRPr lang="en-US" altLang="ko-KR" sz="2000" smtClean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var item = {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'item_name': '',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  'price': '',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'item_id': '',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};</a:t>
            </a:r>
          </a:p>
          <a:p>
            <a:endParaRPr lang="en-US" altLang="ko-KR" sz="6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item.item_name = $(".goods-header &gt; .top &gt; .tit &gt; h2")[0].innerText;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item.price = $("input[name=set_goods_price]").val();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item.item_id = goodsNo;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item;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912" y="1181773"/>
            <a:ext cx="4060766" cy="24213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1019" y="4252449"/>
            <a:ext cx="14992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endParaRPr lang="en-US" altLang="ko-KR" sz="2000" smtClean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var item = {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'item_name': '',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  'price': '',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'item_id': '',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};</a:t>
            </a:r>
          </a:p>
          <a:p>
            <a:endParaRPr lang="en-US" altLang="ko-KR" sz="6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item.item_name = product_name;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item.price = product_price;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item.item_id = product_uid;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item;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7016" y="4252449"/>
            <a:ext cx="2728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accent5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2000" smtClean="0">
                <a:solidFill>
                  <a:schemeClr val="accent5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24</a:t>
            </a:r>
            <a:endParaRPr lang="en-US" altLang="ko-KR" sz="1000">
              <a:solidFill>
                <a:schemeClr val="accent5">
                  <a:lumMod val="7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6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function</a:t>
            </a:r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() {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var item = {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  'item_name': '',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  'price': '',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  'item_id': ''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};</a:t>
            </a:r>
          </a:p>
          <a:p>
            <a:endParaRPr lang="en-US" altLang="ko-KR" sz="6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item.item_name = document.querySelector("meta[property='og:title']").content.trim();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item.price = typeof product_sale_price !== 'undefined'? product_sale_price : product_price;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item.item_id = iProductNo;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return item;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64324" y="2079202"/>
            <a:ext cx="4080354" cy="15025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83912" y="1613689"/>
            <a:ext cx="4060766" cy="37407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0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59" y="2386047"/>
            <a:ext cx="6067441" cy="290842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3-1) </a:t>
            </a:r>
            <a:r>
              <a:rPr lang="ko-KR" altLang="en-US" sz="2800" spc="-160" smtClean="0">
                <a:solidFill>
                  <a:srgbClr val="000000"/>
                </a:solidFill>
              </a:rPr>
              <a:t>변수 생성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 Tag Manager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좌측 변수 메뉴에 들어갑니다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새로 만들기를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변수명을 작성합니다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유형을 선택합니다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ecommerce.items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넣습니다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우측 상단 저장 버튼을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353326" y="3061899"/>
            <a:ext cx="5902309" cy="31796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353325" y="3737751"/>
            <a:ext cx="1521503" cy="31796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187" y="1126113"/>
            <a:ext cx="799779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>
                <a:latin typeface="Noto Sans KR" panose="020B0500000000000000" pitchFamily="34" charset="-127"/>
                <a:ea typeface="Noto Sans KR" panose="020B0500000000000000" pitchFamily="34" charset="-127"/>
              </a:rPr>
              <a:t>: [GA4]ecommerce.items</a:t>
            </a:r>
          </a:p>
          <a:p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변수설명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- GA4 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이벤트로 전송할 때 사용되며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상품정보를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'ecommerce.items'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에 저장할 예정입니다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이름은 임의로 정할 수 있습니다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93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3-2) </a:t>
            </a:r>
            <a:r>
              <a:rPr lang="ko-KR" altLang="en-US" sz="2800" spc="-160" smtClean="0">
                <a:solidFill>
                  <a:srgbClr val="000000"/>
                </a:solidFill>
              </a:rPr>
              <a:t>트리거 생성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27" y="3625871"/>
            <a:ext cx="4381500" cy="2962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8569" y="4012329"/>
            <a:ext cx="3985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view_item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view_item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8569" y="994809"/>
            <a:ext cx="37614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상품상세페이지 도착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페이지에서만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임대몰 마다 상품상세 페이지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URL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 다르기 떄문에 유의하여 생성합니다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카페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24 : /goods/goods_view.php</a:t>
            </a: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고도몰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/product/detail.html</a:t>
            </a: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메이크샵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: /shop/shopdetail.html 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만약 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pagePath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 다른경우 유동적으로 변경해서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사용하셔야합니다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687" y="994809"/>
            <a:ext cx="5044953" cy="207981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115687" y="1604356"/>
            <a:ext cx="5044953" cy="374074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03793" y="2771014"/>
            <a:ext cx="4956847" cy="285898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38995" y="4422371"/>
            <a:ext cx="4257231" cy="51538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51298" y="5356168"/>
            <a:ext cx="2309721" cy="30480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01114" y="1292369"/>
            <a:ext cx="2690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 Tag Manager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좌측 트리거 메뉴에 들어갑니다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새로 만들기를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트리거명을 작성합니다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구성을 선택합니다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조건을 작성합니다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우측 상단 저장 버튼을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3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3-3) </a:t>
            </a:r>
            <a:r>
              <a:rPr lang="ko-KR" altLang="en-US" sz="2800" spc="-160" smtClean="0">
                <a:solidFill>
                  <a:srgbClr val="000000"/>
                </a:solidFill>
              </a:rPr>
              <a:t>태그 </a:t>
            </a:r>
            <a:r>
              <a:rPr lang="ko-KR" altLang="en-US" sz="2800" spc="-160">
                <a:solidFill>
                  <a:srgbClr val="000000"/>
                </a:solidFill>
              </a:rPr>
              <a:t>생성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9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상품상세페이지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도착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이때 기 생성한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ecommerce.items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변수와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GA4_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맞게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  <a:r>
              <a:rPr lang="en-US" altLang="ko-KR" sz="800" i="1">
                <a:latin typeface="Noto Sans KR" panose="020B0500000000000000" pitchFamily="34" charset="-127"/>
                <a:ea typeface="Noto Sans KR" panose="020B0500000000000000" pitchFamily="34" charset="-127"/>
              </a:rPr>
              <a:t>var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item = {{[GA4]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상품 배열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}};</a:t>
            </a:r>
            <a:endParaRPr lang="ko-KR" altLang="en-US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if(item){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window.dataLayer = window.dataLayer ||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window.dataLayer.push({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  'event': 'view_item',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  'ecommerce': {        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    items : [item]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 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});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282" y="842182"/>
            <a:ext cx="3369605" cy="2955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567" y="4191994"/>
            <a:ext cx="4328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9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</a:t>
            </a:r>
          </a:p>
          <a:p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상품상세조회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10510"/>
          <a:stretch/>
        </p:blipFill>
        <p:spPr>
          <a:xfrm>
            <a:off x="4485944" y="3807577"/>
            <a:ext cx="4412272" cy="3020984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004657" y="1388224"/>
            <a:ext cx="3326834" cy="44888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47061" y="4012140"/>
            <a:ext cx="4351155" cy="365761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45684" y="2122147"/>
            <a:ext cx="3326834" cy="1400396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547062" y="4473857"/>
            <a:ext cx="714894" cy="305961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547062" y="4832854"/>
            <a:ext cx="714894" cy="305961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547061" y="5293117"/>
            <a:ext cx="4106487" cy="63737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47062" y="6052620"/>
            <a:ext cx="1363288" cy="73921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01114" y="1292369"/>
            <a:ext cx="2690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 Tag Manager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좌측 태그 메뉴에 들어갑니다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새로 만들기를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태그명을 작성합니다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구성을 선택합니다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트리거를 선택합니다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우측 상단 저장 버튼을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Blue Powerpoint Background Illustrations, Royalty-Free Vector Graphics &amp;  Clip Art - iStock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03"/>
            <a:ext cx="12182527" cy="684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33492" y="3105835"/>
            <a:ext cx="1012501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3600" b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</a:t>
            </a:r>
            <a:r>
              <a:rPr lang="ko-KR" altLang="en-US" sz="3600" b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설치 </a:t>
            </a:r>
            <a:r>
              <a:rPr lang="en-US" altLang="ko-KR" sz="3600" b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3600" b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추가 </a:t>
            </a:r>
            <a:r>
              <a:rPr lang="en-US" altLang="ko-KR" sz="3600" b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(add_to_cart)</a:t>
            </a:r>
            <a:endParaRPr lang="en-US" altLang="ko-KR" sz="3600" b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6098243"/>
            <a:ext cx="122097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※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해당  가이드에서  제공하는 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코드는 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임대몰 적용 스킨마다 코드의 형태와 방식이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다를 수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있기 때문에  사용중인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스킨에 알맞게 수정해서 사용해야합니다</a:t>
            </a:r>
            <a:r>
              <a:rPr lang="en-US" altLang="ko-KR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.</a:t>
            </a:r>
            <a:endParaRPr lang="ko-KR" altLang="en-US" sz="1900" spc="-300">
              <a:solidFill>
                <a:schemeClr val="bg1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3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4-1) </a:t>
            </a:r>
            <a:r>
              <a:rPr lang="ko-KR" altLang="en-US" sz="2800" spc="-160" smtClean="0">
                <a:solidFill>
                  <a:srgbClr val="000000"/>
                </a:solidFill>
              </a:rPr>
              <a:t>변수생성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 Tag Manager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좌측 변수 메뉴에 들어갑니다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새로 만들기를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변수명을 작성합니다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유형을 선택합니다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임대몰 유형에 맞는 맞춤 자바스크립트 코드를 복사하여 붙여넣기 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우측 상단 저장 버튼을 클릭합니다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해당 코드는 상품정보가 담긴 배열을 생성하는 변수를 입니다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870" y="1126113"/>
            <a:ext cx="3055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 </a:t>
            </a:r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변수명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[GA4]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배열</a:t>
            </a:r>
          </a:p>
          <a:p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장바구니에 추가할 상품정보를 수집하는 스크립트 입니다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7727" y="4252449"/>
            <a:ext cx="26534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endParaRPr lang="en-US" altLang="ko-KR" sz="2000" smtClean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var item = {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'item_name': '',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  'price': '',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'item_id': '',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  'quantity': '',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};</a:t>
            </a:r>
          </a:p>
          <a:p>
            <a:endParaRPr lang="en-US" altLang="ko-KR" sz="6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item.item_name = $(".goods-header &gt; .top &gt; .tit &gt; h2")[0].innerText;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item.price = $("input[name=set_goods_price]").val();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item.item_id = goodsNo;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item.quantity = goodsTotalCnt;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item;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912" y="1181773"/>
            <a:ext cx="4060766" cy="24213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1019" y="4252449"/>
            <a:ext cx="14992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endParaRPr lang="en-US" altLang="ko-KR" sz="2000" smtClean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var item = {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'item_name': '',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  'price': '',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'item_id': '',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  'quantity': '',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};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var totalCnt = 0;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for(var i =0; i&lt;$('.MK_qty-ctrl &gt; input').length; i++){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  totalCnt = totalCnt + Number($('.MK_qty-ctrl &gt; input')[i].value);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item.item_name = product_name;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item.price = product_price;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item.item_id = product_uid;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  item.quantity = totalCnt;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item;</a:t>
            </a:r>
          </a:p>
          <a:p>
            <a:r>
              <a:rPr lang="en-US" altLang="ko-KR" sz="6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156" y="3041571"/>
            <a:ext cx="272829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accent5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2000" smtClean="0">
                <a:solidFill>
                  <a:schemeClr val="accent5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24</a:t>
            </a:r>
            <a:endParaRPr lang="en-US" altLang="ko-KR" sz="1000">
              <a:solidFill>
                <a:schemeClr val="accent5">
                  <a:lumMod val="7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function () {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var result = [];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var itemId, categoryId;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itemId = iProductNo;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categoryId = iCategoryNo;</a:t>
            </a:r>
          </a:p>
          <a:p>
            <a:endParaRPr lang="en-US" altLang="ko-KR" sz="3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var trTags = document.querySelectorAll('#totalProducts &gt; table &gt; tbody &gt; tr'); 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var optChk = document.querySelectorAll('ul.xans-product-option &gt; li');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var popupOpt = document.querySelectorAll('tbody.xans-product-option &gt; tr &gt; td');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for (var i = 0; i &lt; trTags.length; i++) {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element,title,optionTitle,price,qty;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switch(trTags[i].className.trim()){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case '':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if (optChk.length) {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continue;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} else {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element = trTags[i].querySelector('td');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title = element.outerText.trim();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element = trTags[i].querySelector('td:nth-child(3) &gt; span &gt; input');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if ( element ) price = element.value;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else continue;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}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break;</a:t>
            </a:r>
          </a:p>
          <a:p>
            <a:endParaRPr lang="en-US" altLang="ko-KR" sz="3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case 'add_product':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trTags[i].querySelector('td:nth-child(1) &gt; p');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element.outerText.split('- ');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title = element[0].trim();</a:t>
            </a:r>
          </a:p>
          <a:p>
            <a:endParaRPr lang="en-US" altLang="ko-KR" sz="3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optionTitle = '';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trTags[i].querySelector('td:nth-child(1) &gt; p &gt; span');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if (element) optionTitle = element.outerText.trim();</a:t>
            </a:r>
          </a:p>
          <a:p>
            <a:endParaRPr lang="en-US" altLang="ko-KR" sz="3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trTags[i].querySelector("[class*='option_box'][class*='price']");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price = element.value;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break;</a:t>
            </a:r>
          </a:p>
          <a:p>
            <a:endParaRPr lang="en-US" altLang="ko-KR" sz="3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case 'option_product':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trTags[i].querySelector('td:nth-child(1) &gt; p');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element.outerText.split('- ');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title = element[0].trim();</a:t>
            </a:r>
          </a:p>
          <a:p>
            <a:endParaRPr lang="en-US" altLang="ko-KR" sz="3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optionTitle = '';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trTags[i].querySelector('td:nth-child(1) &gt; p &gt; span');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if (element) optionTitle = element.outerText.trim();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trTags[i].querySelector("[class*='option_box'][class*='price']")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price = element.value;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break;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default : 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continue;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break;              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endParaRPr lang="en-US" altLang="ko-KR" sz="3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element = trTags[i].querySelector("[id*='quantity']");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if (element === null) break;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qty = element.value;</a:t>
            </a:r>
          </a:p>
          <a:p>
            <a:endParaRPr lang="en-US" altLang="ko-KR" sz="3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if (qty &gt; 1) {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price = price / qty;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endParaRPr lang="en-US" altLang="ko-KR" sz="3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title = title.trim().replace(/\s{2}/g, ' ');    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result.push({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'item_name': title,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'item_id': itemId,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'price': price,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'item_category': categoryId,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'item_variant':  optionTitle,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  'quantity': qty,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    });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endParaRPr lang="en-US" altLang="ko-KR" sz="3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  return result;</a:t>
            </a:r>
          </a:p>
          <a:p>
            <a:r>
              <a:rPr lang="en-US" altLang="ko-KR" sz="3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64324" y="2079202"/>
            <a:ext cx="4080354" cy="15025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83912" y="1613689"/>
            <a:ext cx="4060766" cy="37407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0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4-1) </a:t>
            </a:r>
            <a:r>
              <a:rPr lang="ko-KR" altLang="en-US" sz="2800" spc="-160">
                <a:solidFill>
                  <a:srgbClr val="000000"/>
                </a:solidFill>
              </a:rPr>
              <a:t>변수생성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910543"/>
            <a:ext cx="449474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solidFill>
                  <a:schemeClr val="accent5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1500" b="1" smtClean="0">
                <a:solidFill>
                  <a:schemeClr val="accent5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24</a:t>
            </a:r>
            <a:r>
              <a:rPr lang="ko-KR" altLang="en-US" sz="1500" b="1" smtClean="0">
                <a:solidFill>
                  <a:schemeClr val="accent5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경우 아래변수 추가 생성</a:t>
            </a:r>
            <a:endParaRPr lang="en-US" altLang="ko-KR" sz="1500" b="1" smtClean="0">
              <a:solidFill>
                <a:schemeClr val="accent5">
                  <a:lumMod val="7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버튼 클릭여부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버튼 클릭 여부를 식별합니다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1727" y="964338"/>
            <a:ext cx="413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element = {{Click Element}};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if (element)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attr = element.getAttribute('onclick');  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if (attr !== null){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if (attr.indexOf('product_submit(2') &gt; -1) return true;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if (element.className.indexOf('cart') &gt; -1)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if ( attr !== null &amp;&amp; attr.indexOf('selectOptionCommon(') &gt; -1 ) return false;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return true;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	return false;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18568" y="2928711"/>
            <a:ext cx="6281164" cy="374815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8" y="3046746"/>
            <a:ext cx="6114763" cy="3541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01114" y="1292369"/>
            <a:ext cx="269088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해당 변수는 카페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의 경우만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Google Tag Manager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좌측 변수 메뉴에 들어갑니다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새로 만들기를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변수명을 작성합니다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유형을 선택합니다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코드를 복사하여 붙여넣기 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7.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우측 상단 저장 버튼을 클릭합니다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해당 코드는 상품정보가 담긴 배열을 생성하는 변수를 입니다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0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4-2) </a:t>
            </a:r>
            <a:r>
              <a:rPr lang="ko-KR" altLang="en-US" sz="2800" spc="-160" smtClean="0">
                <a:solidFill>
                  <a:srgbClr val="000000"/>
                </a:solidFill>
              </a:rPr>
              <a:t>트리거 생성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9" y="885605"/>
            <a:ext cx="37614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 클릭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추가 버튼을 클릭시 동작하는 트리거를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생성합니다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24 : [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버튼  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=   true</a:t>
            </a: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고도몰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Click Text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정규표현식과일치   쇼핑하기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|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확인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메이크샵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Click Text 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포함   장바구니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임대몰에 따라 트리거 조건은 상이합니다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또한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임대몰의 스킨에 따라서 트리거 조건이 변경 될 수 있습니다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본 가이드는 임대몰에 맞게 수정해서 활용하세요</a:t>
            </a:r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347" y="923847"/>
            <a:ext cx="5167634" cy="21507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76763" r="8345"/>
          <a:stretch/>
        </p:blipFill>
        <p:spPr>
          <a:xfrm>
            <a:off x="4007637" y="3155066"/>
            <a:ext cx="5264034" cy="49919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t="77180" r="9159"/>
          <a:stretch/>
        </p:blipFill>
        <p:spPr>
          <a:xfrm>
            <a:off x="4057326" y="3654256"/>
            <a:ext cx="5214736" cy="480976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004657" y="1562793"/>
            <a:ext cx="5267014" cy="357448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07636" y="2745919"/>
            <a:ext cx="5267014" cy="357448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07636" y="3294758"/>
            <a:ext cx="5267014" cy="357448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07636" y="3811320"/>
            <a:ext cx="5267014" cy="357448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8569" y="4012329"/>
            <a:ext cx="3985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(add_to_cart)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add_to_cart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add_to_cart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/>
          <a:srcRect t="14722" b="589"/>
          <a:stretch/>
        </p:blipFill>
        <p:spPr>
          <a:xfrm>
            <a:off x="4089672" y="4220790"/>
            <a:ext cx="3894284" cy="2385753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4203793" y="4493305"/>
            <a:ext cx="3780164" cy="58442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203792" y="5485173"/>
            <a:ext cx="2238572" cy="303598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01114" y="1292369"/>
            <a:ext cx="2690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 Tag Manager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좌측 트리거 메뉴에 들어갑니다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새로 만들기를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트리거명을 작성합니다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구성을 선택합니다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조건을 작성합니다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우측 상단 저장 버튼을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7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025" y="895262"/>
            <a:ext cx="3138229" cy="280661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4-3) </a:t>
            </a:r>
            <a:r>
              <a:rPr lang="ko-KR" altLang="en-US" sz="2800" spc="-160" smtClean="0">
                <a:solidFill>
                  <a:srgbClr val="000000"/>
                </a:solidFill>
              </a:rPr>
              <a:t>태그 </a:t>
            </a:r>
            <a:r>
              <a:rPr lang="ko-KR" altLang="en-US" sz="2800" spc="-160">
                <a:solidFill>
                  <a:srgbClr val="000000"/>
                </a:solidFill>
              </a:rPr>
              <a:t>생성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9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</a:t>
            </a:r>
          </a:p>
          <a:p>
            <a:endParaRPr lang="ko-KR" altLang="en-US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추가 클릭</a:t>
            </a:r>
          </a:p>
          <a:p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이때 기 생성한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ecommerce.items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변수와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GA4_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맞게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  <a:r>
              <a:rPr lang="en-US" altLang="ko-KR" sz="800" i="1">
                <a:latin typeface="Noto Sans KR" panose="020B0500000000000000" pitchFamily="34" charset="-127"/>
                <a:ea typeface="Noto Sans KR" panose="020B0500000000000000" pitchFamily="34" charset="-127"/>
              </a:rPr>
              <a:t>var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item = {{[GA4]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상품 배열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}};</a:t>
            </a:r>
            <a:endParaRPr lang="ko-KR" altLang="en-US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if(item){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window.dataLayer = window.dataLayer ||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window.dataLayer.push({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  'event': 'view_item',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  'ecommerce': {        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    items : [item]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 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});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</a:t>
            </a:r>
          </a:p>
          <a:p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567" y="4191994"/>
            <a:ext cx="4328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9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</a:t>
            </a:r>
          </a:p>
          <a:p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상품상세조회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45684" y="1388224"/>
            <a:ext cx="3115570" cy="44888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45684" y="2119746"/>
            <a:ext cx="3115570" cy="149629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01114" y="1292369"/>
            <a:ext cx="2690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 Tag Manager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좌측 태그 메뉴에 들어갑니다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새로 만들기를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태그명을 작성합니다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구성을 선택합니다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트리거를 선택합니다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우측 상단 저장 버튼을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rcRect t="9149"/>
          <a:stretch/>
        </p:blipFill>
        <p:spPr>
          <a:xfrm>
            <a:off x="4132156" y="3837499"/>
            <a:ext cx="4070980" cy="2878026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4164107" y="3984508"/>
            <a:ext cx="3997464" cy="368476"/>
          </a:xfrm>
          <a:prstGeom prst="roundRect">
            <a:avLst>
              <a:gd name="adj" fmla="val 140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164107" y="4428830"/>
            <a:ext cx="707151" cy="368476"/>
          </a:xfrm>
          <a:prstGeom prst="roundRect">
            <a:avLst>
              <a:gd name="adj" fmla="val 140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164107" y="4797306"/>
            <a:ext cx="707151" cy="368476"/>
          </a:xfrm>
          <a:prstGeom prst="roundRect">
            <a:avLst>
              <a:gd name="adj" fmla="val 140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164107" y="5470247"/>
            <a:ext cx="3816111" cy="368476"/>
          </a:xfrm>
          <a:prstGeom prst="roundRect">
            <a:avLst>
              <a:gd name="adj" fmla="val 140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64108" y="5958949"/>
            <a:ext cx="1264104" cy="748915"/>
          </a:xfrm>
          <a:prstGeom prst="roundRect">
            <a:avLst>
              <a:gd name="adj" fmla="val 140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1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Blue Powerpoint Background Illustrations, Royalty-Free Vector Graphics &amp;  Clip Art - iStock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03"/>
            <a:ext cx="12182527" cy="684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47433" y="3105835"/>
            <a:ext cx="84971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3600" b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</a:t>
            </a:r>
            <a:r>
              <a:rPr lang="ko-KR" altLang="en-US" sz="3600" b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설치 </a:t>
            </a:r>
            <a:r>
              <a:rPr lang="en-US" altLang="ko-KR" sz="3600" b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3600" b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구매완료 </a:t>
            </a:r>
            <a:r>
              <a:rPr lang="en-US" altLang="ko-KR" sz="3600" b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(purchase)</a:t>
            </a:r>
            <a:endParaRPr lang="en-US" altLang="ko-KR" sz="3600" b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6098243"/>
            <a:ext cx="122097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※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해당  가이드에서  제공하는 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코드는 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임대몰 </a:t>
            </a:r>
            <a:r>
              <a:rPr lang="en-US" altLang="ko-KR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적용 스킨마다 코드의 형태와 방식이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다를 수 </a:t>
            </a:r>
            <a:r>
              <a:rPr lang="ko-KR" altLang="en-US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있기 때문에  사용중인 </a:t>
            </a:r>
            <a:r>
              <a:rPr lang="ko-KR" altLang="en-US" sz="1900" spc="-30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스킨에 알맞게 수정해서 사용해야합니다</a:t>
            </a:r>
            <a:r>
              <a:rPr lang="en-US" altLang="ko-KR" sz="1900" spc="-300" smtClean="0">
                <a:solidFill>
                  <a:schemeClr val="bg1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.</a:t>
            </a:r>
            <a:endParaRPr lang="ko-KR" altLang="en-US" sz="1900" spc="-300">
              <a:solidFill>
                <a:schemeClr val="bg1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07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GA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계정생성하기</a:t>
            </a:r>
            <a:endParaRPr sz="28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GA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 처음이신가요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?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그러면 계정부터 만들어야합니다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2. analytics.google.com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접속하여 측정 시작을 클릭해주세요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3" y="1376323"/>
            <a:ext cx="8470323" cy="4842468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4249563" y="3839992"/>
            <a:ext cx="920953" cy="44106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09213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5-1) </a:t>
            </a:r>
            <a:r>
              <a:rPr lang="ko-KR" altLang="en-US" sz="2800" spc="-160">
                <a:solidFill>
                  <a:srgbClr val="000000"/>
                </a:solidFill>
              </a:rPr>
              <a:t>변수생성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GA4]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배열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174" y="885367"/>
            <a:ext cx="4718034" cy="27723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79377" y="3657747"/>
            <a:ext cx="26534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endParaRPr lang="en-US" altLang="ko-KR" sz="2000" smtClean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800" smtClean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orderCnt = $('input[name=naver-common-inflow-script-order-item]');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order_info =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e = $('input[name=naver-common-inflow-script-order-item]');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for(var i = 0; i &lt; e.length; i++){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var detail = eval('(' + e[i].value + ')');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order_info[i] =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'item_name': detail.goodsnm,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'item_id': detail.goodsno,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'price':  detail.price/detail.ea,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'quantity': detail.ea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order_info;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18716" y="3751675"/>
            <a:ext cx="4333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endParaRPr lang="en-US" altLang="ko-KR" sz="2000" smtClean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800" smtClean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order_info =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for(var i=0; i&lt;$('tr &gt; td &gt; div &gt; a').length; i++){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var url = new URL($('tr &gt; td &gt; div &gt; a')[i]);</a:t>
            </a:r>
          </a:p>
          <a:p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order_info.push({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item_id : url.searchParams.get('branduid'),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quantity : $('tr &gt; td &gt; div &gt; a')[i].parentElement.parentElement.parentElement.childNodes[5].innerText.replace('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개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',''),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item_name : $('tr &gt; td &gt; div &gt; a')[i].innerText,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item_price : $('tr &gt; td &gt; div &gt; a')[i].parentElement.parentElement.parentElement.childNodes[9].innerText.replace(',','').replace('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원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','')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})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url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order_info;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29" y="3657747"/>
            <a:ext cx="272829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accent5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2000" smtClean="0">
                <a:solidFill>
                  <a:schemeClr val="accent5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24</a:t>
            </a:r>
          </a:p>
          <a:p>
            <a:endParaRPr lang="en-US" altLang="ko-KR" sz="800">
              <a:solidFill>
                <a:schemeClr val="accent5">
                  <a:lumMod val="7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source = EC_FRONT_EXTERNAL_SCRIPT_VARIABLE_DATA.order_product;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productInfo =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for(var i = 0 ; i &lt; source.length ; i++)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productId = source[i].product_no;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productName = source[i].product_name;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productPrice = source[i].product_price;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productQty = source[i].quantity;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productCate = source[i].category_no_2;</a:t>
            </a:r>
          </a:p>
          <a:p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productInfo.push({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'item_id': productId,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'item_name': productName,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'price': productPrice,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'item_category': productCate,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'quantity': productQty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});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return productInfo;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43173" y="1122218"/>
            <a:ext cx="4718035" cy="34913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43173" y="1572202"/>
            <a:ext cx="4718035" cy="208554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8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09213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5-1) </a:t>
            </a:r>
            <a:r>
              <a:rPr lang="ko-KR" altLang="en-US" sz="2800" spc="-160">
                <a:solidFill>
                  <a:srgbClr val="000000"/>
                </a:solidFill>
              </a:rPr>
              <a:t>변수생성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07727" y="3950780"/>
            <a:ext cx="265347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endParaRPr lang="en-US" altLang="ko-KR" sz="2000" smtClean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900" smtClean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   var e = $('input[name=naver-common-inflow-script-order-item]');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   var totalPrice = 0;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   for(var i = 0; i &lt; e.length; i++){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       var detail = eval('(' + e[i].value + ')');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       totalPrice += detail.price;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   }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totalPrice;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61019" y="3950780"/>
            <a:ext cx="23663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900" smtClean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function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() {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$('input[name=pay_price]')[0].value;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276" y="3950780"/>
            <a:ext cx="272829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accent5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2000" smtClean="0">
                <a:solidFill>
                  <a:schemeClr val="accent5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24</a:t>
            </a:r>
          </a:p>
          <a:p>
            <a:endParaRPr lang="en-US" altLang="ko-KR" sz="900">
              <a:solidFill>
                <a:schemeClr val="accent5">
                  <a:lumMod val="7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 var source = EC_FRONT_EXTERNAL_SCRIPT_VARIABLE_DATA;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 var revenue = source.payed_amount;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	return revenue;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507" y="902038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결제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금액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완료시 최종 결제 금액을 가져오는 변수입니다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817" y="1044840"/>
            <a:ext cx="3644113" cy="2418659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5228705" y="1745672"/>
            <a:ext cx="3674824" cy="59851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8705" y="2724028"/>
            <a:ext cx="3674824" cy="739471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0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09213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5-1) </a:t>
            </a:r>
            <a:r>
              <a:rPr lang="ko-KR" altLang="en-US" sz="2800" spc="-160">
                <a:solidFill>
                  <a:srgbClr val="000000"/>
                </a:solidFill>
              </a:rPr>
              <a:t>변수생성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07727" y="3950780"/>
            <a:ext cx="265347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endParaRPr lang="en-US" altLang="ko-KR" sz="2000" smtClean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900" smtClean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{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 var e = $('input[name=naver-common-inflow-script-order-item]');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eval('(' + e[0].value + ')').ordno;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47674" y="3950780"/>
            <a:ext cx="2690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900" smtClean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{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$('input[name=ordernum]')[0].value;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276" y="3950780"/>
            <a:ext cx="311562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accent5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2000" smtClean="0">
                <a:solidFill>
                  <a:schemeClr val="accent5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24</a:t>
            </a:r>
          </a:p>
          <a:p>
            <a:endParaRPr lang="en-US" altLang="ko-KR" sz="900" smtClean="0">
              <a:solidFill>
                <a:schemeClr val="accent5">
                  <a:lumMod val="7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 var source = EC_FRONT_EXTERNAL_SCRIPT_VARIABLE_DATA;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 var orderId = source.order_id;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	return orderId;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507" y="902038"/>
            <a:ext cx="449474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번호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완료시 주문 고유번호를 가져오는 변수입니다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651" y="1011713"/>
            <a:ext cx="4086225" cy="192405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4551651" y="1097279"/>
            <a:ext cx="4162859" cy="50636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551651" y="1904787"/>
            <a:ext cx="4162859" cy="100390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0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5-2) </a:t>
            </a:r>
            <a:r>
              <a:rPr lang="ko-KR" altLang="en-US" sz="2800" spc="-160" smtClean="0">
                <a:solidFill>
                  <a:srgbClr val="000000"/>
                </a:solidFill>
              </a:rPr>
              <a:t>트리거 생성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페이지에서만 동작하도록 페이지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이벤트가 발생했을 때만 동작하도록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268" y="1526331"/>
            <a:ext cx="3139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주문완료페이지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 페이지에서만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24 :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/order/order_result.html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고도몰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:  /order/order_end.html </a:t>
            </a: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메이크샵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: /shop/orderend.html 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35" y="4203521"/>
            <a:ext cx="3247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(purchase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purchase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purchase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849" y="3663007"/>
            <a:ext cx="3535440" cy="257353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849" y="998120"/>
            <a:ext cx="5044838" cy="1963986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090849" y="1526332"/>
            <a:ext cx="5044838" cy="385596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90849" y="2658361"/>
            <a:ext cx="5044838" cy="30374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65895" y="4339244"/>
            <a:ext cx="3587802" cy="432261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65895" y="5121637"/>
            <a:ext cx="2093589" cy="32610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6088"/>
          <a:stretch/>
        </p:blipFill>
        <p:spPr>
          <a:xfrm>
            <a:off x="4573819" y="3714456"/>
            <a:ext cx="3607789" cy="307498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5-3) </a:t>
            </a:r>
            <a:r>
              <a:rPr lang="ko-KR" altLang="en-US" sz="2800" spc="-160" smtClean="0">
                <a:solidFill>
                  <a:srgbClr val="000000"/>
                </a:solidFill>
              </a:rPr>
              <a:t>태그 </a:t>
            </a:r>
            <a:r>
              <a:rPr lang="ko-KR" altLang="en-US" sz="2800" spc="-160">
                <a:solidFill>
                  <a:srgbClr val="000000"/>
                </a:solidFill>
              </a:rPr>
              <a:t>생성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01114" y="1292369"/>
            <a:ext cx="2690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 Tag Manager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좌측 태그 메뉴에 들어갑니다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새로 만들기를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태그명을 작성합니다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구성을 선택합니다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트리거를 선택합니다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우측 상단 저장 버튼을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924" y="4250360"/>
            <a:ext cx="4328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주문완료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(purchase)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07069" y="3938900"/>
            <a:ext cx="3706338" cy="34215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t="11024"/>
          <a:stretch/>
        </p:blipFill>
        <p:spPr>
          <a:xfrm>
            <a:off x="3060887" y="939862"/>
            <a:ext cx="3025865" cy="25718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68" y="885605"/>
            <a:ext cx="377985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주문완료페이지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window.dataLayer = window.dataLayer ||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window.dataLayer.push({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"event" : 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"purchase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",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"ecommerce" :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"transaction_id" : {{[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번호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"currency" : "KRW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",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"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value": {{[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결제 금액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"items" :{{[GA4]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상품 배열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})    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67149" y="1164306"/>
            <a:ext cx="3009207" cy="42394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67149" y="1680752"/>
            <a:ext cx="3009207" cy="1762871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07069" y="4312724"/>
            <a:ext cx="629949" cy="34215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07069" y="4640605"/>
            <a:ext cx="629949" cy="34215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15343" y="5259778"/>
            <a:ext cx="3698064" cy="73874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602049" y="6050696"/>
            <a:ext cx="1142046" cy="73874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6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8" name="Picture 10" descr="Blue Powerpoint Background Illustrations, Royalty-Free Vector Graphics &amp; 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03"/>
            <a:ext cx="12182527" cy="684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02780" y="3105835"/>
            <a:ext cx="198644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3600" b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디버깅</a:t>
            </a:r>
            <a:endParaRPr lang="en-US" altLang="ko-KR" sz="3600" b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8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mtClean="0"/>
              <a:t>6-1) GTM</a:t>
            </a:r>
            <a:r>
              <a:rPr lang="ko-KR" altLang="en-US" sz="2800" smtClean="0"/>
              <a:t>에서 디버깅하기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0767" b="50601"/>
          <a:stretch/>
        </p:blipFill>
        <p:spPr>
          <a:xfrm>
            <a:off x="997527" y="900066"/>
            <a:ext cx="4445170" cy="10257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01114" y="1292369"/>
            <a:ext cx="269088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0.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디버깅은 상품상세 이벤트를 예시로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진행하겠습니다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GoogleTagManager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우측 상단에서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미리보기 버튼을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디버깅할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) URL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을 입력합니다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좌측바 에서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view_item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목록 있는지 확인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활성화된 태그목록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(Tags Fired)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GTM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설정한 전자상거래 태그가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있는지 확인합니다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934" r="47652" b="1"/>
          <a:stretch/>
        </p:blipFill>
        <p:spPr>
          <a:xfrm>
            <a:off x="803156" y="2277072"/>
            <a:ext cx="6162909" cy="3915962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579819" y="1292370"/>
            <a:ext cx="1150124" cy="56968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80953" y="3888712"/>
            <a:ext cx="1139040" cy="317528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19846" y="4980449"/>
            <a:ext cx="3006633" cy="107121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mtClean="0"/>
              <a:t>6-1) GTM</a:t>
            </a:r>
            <a:r>
              <a:rPr lang="ko-KR" altLang="en-US" sz="2800" smtClean="0"/>
              <a:t>에서 디버깅하기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0" y="1009811"/>
            <a:ext cx="8067242" cy="557833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839686" y="2190735"/>
            <a:ext cx="4921333" cy="268052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01114" y="1292369"/>
            <a:ext cx="26908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활성화된 태그목록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(Tags Fired)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해당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태그를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매개변수를 확인합니다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실제 상품의 정보가 정상적으로 삽입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되었는지 확인합니다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이상이 없다면 이벤트가 정상적으로 실행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되고 있음을 알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6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0" y="2811719"/>
            <a:ext cx="2600325" cy="197167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mtClean="0"/>
              <a:t>6-2) </a:t>
            </a:r>
            <a:r>
              <a:rPr lang="en-US" sz="2800" smtClean="0"/>
              <a:t>GA4</a:t>
            </a:r>
            <a:r>
              <a:rPr lang="ko-KR" altLang="en-US" sz="2800" smtClean="0"/>
              <a:t>에서 디버깅하기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246" y="984839"/>
            <a:ext cx="6734175" cy="25812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680" y="3870984"/>
            <a:ext cx="4772025" cy="259080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01114" y="1292369"/>
            <a:ext cx="269088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0.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디버깅은 상품상세 이벤트를 예시로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진행하겠습니다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GoogleAnalytics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좌측하단에 관리 메뉴를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DebugView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메뉴를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실시간으로 발생되는 이벤트를 확인합니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view_item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클릭시 이벤트에 대한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상세정보를 확인 할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항목탭에서 실제 상품정보를 확인합니다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이상이 없다면 이벤트가 정상적으로 실행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되고 있음을 알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2695" y="2773732"/>
            <a:ext cx="2169806" cy="192296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08553" y="1133329"/>
            <a:ext cx="6816867" cy="247076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76946" y="3870984"/>
            <a:ext cx="5066542" cy="2608901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mtClean="0"/>
              <a:t>6-3) </a:t>
            </a:r>
            <a:r>
              <a:rPr lang="en-US" sz="2800" smtClean="0"/>
              <a:t>GA4</a:t>
            </a:r>
            <a:r>
              <a:rPr lang="ko-KR" altLang="en-US" sz="2800" smtClean="0"/>
              <a:t>에서 실시간 데이터 확인하기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40" y="885605"/>
            <a:ext cx="2413234" cy="280172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01114" y="1292369"/>
            <a:ext cx="269088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0.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디버깅은 상품상세 이벤트를 예시로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진행하겠습니다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GoogleAnalytics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보고서 메뉴에 실시간을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실시간으로 발생하는 이벤트를 확인할 수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이름 별 이벤트 수 를 확인합니다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view_item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클릭시 이벤트에 대한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상세정보를 확인 할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이상이 없다면 이벤트가 정상적으로 실행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되고 있음을 알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39" y="1005779"/>
            <a:ext cx="5562600" cy="448627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07140" y="1005779"/>
            <a:ext cx="5562600" cy="4486275"/>
          </a:xfrm>
          <a:prstGeom prst="roundRect">
            <a:avLst>
              <a:gd name="adj" fmla="val 397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33804" y="885604"/>
            <a:ext cx="2327070" cy="2801727"/>
          </a:xfrm>
          <a:prstGeom prst="roundRect">
            <a:avLst>
              <a:gd name="adj" fmla="val 397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394" y="3997282"/>
            <a:ext cx="2152515" cy="2778246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533804" y="3923607"/>
            <a:ext cx="2327070" cy="2875401"/>
          </a:xfrm>
          <a:prstGeom prst="roundRect">
            <a:avLst>
              <a:gd name="adj" fmla="val 397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5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GA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계정생성하기</a:t>
            </a:r>
            <a:endParaRPr sz="28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01114" y="1292369"/>
            <a:ext cx="269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계정을 설정합니다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계정 데이터 공유 설정에서 체크 박스에 체크하고 다음 버튼을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0511" r="25415"/>
          <a:stretch/>
        </p:blipFill>
        <p:spPr>
          <a:xfrm>
            <a:off x="91748" y="812000"/>
            <a:ext cx="9201140" cy="5979836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1506362" y="2360327"/>
            <a:ext cx="2766379" cy="63225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vent Naming Considerations for Google Analytics 4 Properties | Bounteou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4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5261956"/>
            <a:ext cx="12192000" cy="159604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750" y="5508455"/>
            <a:ext cx="110925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COPYRIGHT(C) TRIPLE HM. ALL RIGHTS RESERVED</a:t>
            </a:r>
            <a:r>
              <a:rPr lang="en-US" altLang="ko-KR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이문서는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</a:t>
            </a:r>
            <a:r>
              <a:rPr lang="en-US" altLang="ko-KR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크리플하이엠의 지적재산이므로 어떠한 경우에도 ㈜트리플하이엠의공식적인 허가없이 이 문서의 일부 또는 전체를 변경하여 복제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전송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배포할 수 없습니다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endParaRPr lang="en-US" altLang="ko-KR" sz="10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문서는 정보 제공의 목적으로 제공되며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문서의 사용 혹은 사용결과에 따른 책임은 전적으로 사용자에게 있습니다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endParaRPr lang="en-US" altLang="ko-KR" sz="10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0090" y="6475615"/>
            <a:ext cx="24252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5"/>
              </a:rPr>
              <a:t>트리플하이엠 </a:t>
            </a:r>
            <a:r>
              <a:rPr lang="en-US" altLang="ko-KR" sz="12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5"/>
              </a:rPr>
              <a:t>www.hmcorp.co.kr</a:t>
            </a:r>
            <a:endParaRPr lang="ko-KR" altLang="en-US" sz="120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751" y="179993"/>
            <a:ext cx="4919937" cy="1400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감사합니다</a:t>
            </a:r>
            <a:endParaRPr lang="en-US" altLang="ko-KR" sz="4500" spc="-3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2000" spc="-3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트리플하이엠 구글 애널리틱스</a:t>
            </a:r>
            <a:r>
              <a:rPr lang="en-US" altLang="ko-KR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r>
              <a:rPr lang="ko-KR" altLang="en-US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전자상거래 설치가이드 </a:t>
            </a:r>
            <a:endParaRPr lang="en-US" altLang="ko-KR" sz="2000" spc="-3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750" y="2006441"/>
            <a:ext cx="67339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Publisher 		</a:t>
            </a:r>
            <a:r>
              <a:rPr lang="ko-KR" altLang="en-US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주식회사 트리플하이엠 연구소 엄태영 </a:t>
            </a: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PM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Address 		</a:t>
            </a:r>
            <a:r>
              <a:rPr lang="ko-KR" altLang="en-US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서울시 금천구 디지털로 </a:t>
            </a: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121 </a:t>
            </a:r>
            <a:r>
              <a:rPr lang="ko-KR" altLang="en-US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에이스 가산타워</a:t>
            </a: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</a:t>
            </a:r>
            <a:r>
              <a:rPr lang="ko-KR" altLang="en-US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층</a:t>
            </a:r>
            <a:endParaRPr lang="en-US" altLang="ko-KR" sz="13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Telephone 		010-4993-2972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e-mail 		xodud2972@hmcorp.co.kr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Homepage	 	</a:t>
            </a: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6"/>
              </a:rPr>
              <a:t>https://www.hmcorp.co.kr</a:t>
            </a:r>
            <a:endParaRPr lang="en-US" altLang="ko-KR" sz="1300" spc="-30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5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GA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계정생성하기</a:t>
            </a:r>
            <a:endParaRPr sz="28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01114" y="1292369"/>
            <a:ext cx="26908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다음으로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속성을 설정합니다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속성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이름은 서비스 이름으로 하는게 좋습니다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보고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시간대와 통화 기준을 선택하고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고급옵션 보기를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0191" r="26828"/>
          <a:stretch/>
        </p:blipFill>
        <p:spPr>
          <a:xfrm>
            <a:off x="58189" y="786991"/>
            <a:ext cx="9002683" cy="5985167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456486" y="3187589"/>
            <a:ext cx="3073950" cy="1324495"/>
          </a:xfrm>
          <a:prstGeom prst="roundRect">
            <a:avLst>
              <a:gd name="adj" fmla="val 685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1192" y="4836282"/>
            <a:ext cx="726989" cy="267732"/>
          </a:xfrm>
          <a:prstGeom prst="roundRect">
            <a:avLst>
              <a:gd name="adj" fmla="val 685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GA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계정생성하기</a:t>
            </a:r>
            <a:endParaRPr sz="28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01114" y="1292369"/>
            <a:ext cx="2690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UA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버전을 생성하는 경우는 고급옵션보기에서 원하는 옵션을 선택합니다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0330" r="24899"/>
          <a:stretch/>
        </p:blipFill>
        <p:spPr>
          <a:xfrm>
            <a:off x="99754" y="804567"/>
            <a:ext cx="9069186" cy="586544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446415" y="3383280"/>
            <a:ext cx="7290261" cy="2335875"/>
          </a:xfrm>
          <a:prstGeom prst="roundRect">
            <a:avLst>
              <a:gd name="adj" fmla="val 685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GA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계정생성하기</a:t>
            </a:r>
            <a:endParaRPr sz="28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01114" y="1292369"/>
            <a:ext cx="269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비즈니스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정보를 입력합니다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업종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카테고리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비즈니스 규모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, GA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사용 목적을 선택하고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만들기를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0288" r="25923"/>
          <a:stretch/>
        </p:blipFill>
        <p:spPr>
          <a:xfrm>
            <a:off x="176878" y="912970"/>
            <a:ext cx="8834118" cy="579506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498050" y="2863394"/>
            <a:ext cx="3024074" cy="3146707"/>
          </a:xfrm>
          <a:prstGeom prst="roundRect">
            <a:avLst>
              <a:gd name="adj" fmla="val 685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3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GA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계정생성하기</a:t>
            </a:r>
            <a:endParaRPr sz="28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01114" y="1292369"/>
            <a:ext cx="2690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약관이 나오면 동의함 버튼을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0639" r="25345"/>
          <a:stretch/>
        </p:blipFill>
        <p:spPr>
          <a:xfrm>
            <a:off x="134719" y="881079"/>
            <a:ext cx="9009281" cy="584138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4580312" y="4746568"/>
            <a:ext cx="648393" cy="340821"/>
          </a:xfrm>
          <a:prstGeom prst="roundRect">
            <a:avLst>
              <a:gd name="adj" fmla="val 685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11425</TotalTime>
  <Words>3723</Words>
  <Application>Microsoft Office PowerPoint</Application>
  <PresentationFormat>와이드스크린</PresentationFormat>
  <Paragraphs>934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Noto Sans KR</vt:lpstr>
      <vt:lpstr>Noto Sans KR Thin</vt:lpstr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GA계정생성하기</vt:lpstr>
      <vt:lpstr>GA계정생성하기</vt:lpstr>
      <vt:lpstr>GA계정생성하기</vt:lpstr>
      <vt:lpstr>GA계정생성하기</vt:lpstr>
      <vt:lpstr>GA계정생성하기</vt:lpstr>
      <vt:lpstr>GA계정생성하기</vt:lpstr>
      <vt:lpstr>GA계정생성하기</vt:lpstr>
      <vt:lpstr>GA계정생성하기</vt:lpstr>
      <vt:lpstr>1-1) Google Analtyics4 계정 생성하기</vt:lpstr>
      <vt:lpstr>1-2) Google Tag Manager 계정 생성하기</vt:lpstr>
      <vt:lpstr>1-2) Google Tag Manager 계정 생성하기</vt:lpstr>
      <vt:lpstr>PowerPoint 프레젠테이션</vt:lpstr>
      <vt:lpstr>2-1) 추적코드 설치 전 공통 가이드</vt:lpstr>
      <vt:lpstr>2-2) [카페24] GTM추적코드설치 – 스크립트 관리 기능</vt:lpstr>
      <vt:lpstr>2-2) [카페24] GTM추적코드설치 – 디자인 편집 기능</vt:lpstr>
      <vt:lpstr>2-2) [카페24] GTM추적코드설치 – 디자인 편집 기능</vt:lpstr>
      <vt:lpstr>2-3) [고도몰] GTM추적코드설치 – 스크립트 관리 기능</vt:lpstr>
      <vt:lpstr>2-3) [고도몰] GTM추적코드설치 – 스크립트 관리 기능</vt:lpstr>
      <vt:lpstr>2-3) [고도몰] GTM추적코드설치 – 디자인 편집 기능</vt:lpstr>
      <vt:lpstr>2-4) [메이크샵] GTM추적코드설치 – 디자인 편집 기능 (PC)</vt:lpstr>
      <vt:lpstr>2-4) [메이크샵] GTM추적코드설치 – 디자인 편집 기능 (M)</vt:lpstr>
      <vt:lpstr>2-4) [메이크샵] GTM추적코드설치 – 디자인 편집 기능 (PC/M)</vt:lpstr>
      <vt:lpstr>2-5) GTM 기본설정</vt:lpstr>
      <vt:lpstr>2-5) GTM 기본설정</vt:lpstr>
      <vt:lpstr>2-6) 전자상거래 설치 전 공통 가이드</vt:lpstr>
      <vt:lpstr>PowerPoint 프레젠테이션</vt:lpstr>
      <vt:lpstr>3-1) 변수생성</vt:lpstr>
      <vt:lpstr>3-1) 변수 생성</vt:lpstr>
      <vt:lpstr>3-2) 트리거 생성</vt:lpstr>
      <vt:lpstr>3-3) 태그 생성</vt:lpstr>
      <vt:lpstr>PowerPoint 프레젠테이션</vt:lpstr>
      <vt:lpstr>4-1) 변수생성</vt:lpstr>
      <vt:lpstr>4-1) 변수생성</vt:lpstr>
      <vt:lpstr>4-2) 트리거 생성</vt:lpstr>
      <vt:lpstr>4-3) 태그 생성</vt:lpstr>
      <vt:lpstr>PowerPoint 프레젠테이션</vt:lpstr>
      <vt:lpstr>5-1) 변수생성</vt:lpstr>
      <vt:lpstr>5-1) 변수생성</vt:lpstr>
      <vt:lpstr>5-1) 변수생성</vt:lpstr>
      <vt:lpstr>5-2) 트리거 생성</vt:lpstr>
      <vt:lpstr>5-3) 태그 생성</vt:lpstr>
      <vt:lpstr>PowerPoint 프레젠테이션</vt:lpstr>
      <vt:lpstr>6-1) GTM에서 디버깅하기</vt:lpstr>
      <vt:lpstr>6-1) GTM에서 디버깅하기</vt:lpstr>
      <vt:lpstr>6-2) GA4에서 디버깅하기</vt:lpstr>
      <vt:lpstr>6-3) GA4에서 실시간 데이터 확인하기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366</cp:revision>
  <dcterms:created xsi:type="dcterms:W3CDTF">2022-06-30T08:10:59Z</dcterms:created>
  <dcterms:modified xsi:type="dcterms:W3CDTF">2023-02-21T05:28:32Z</dcterms:modified>
</cp:coreProperties>
</file>