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8" r:id="rId2"/>
    <p:sldId id="269" r:id="rId3"/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3" r:id="rId16"/>
    <p:sldId id="271" r:id="rId17"/>
    <p:sldId id="272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2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8800E-515D-4BF6-9C3A-1DB3504A8220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E8152-A444-448A-BEC2-4258FF1AE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8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62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2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9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2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8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9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3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9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8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8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0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A0E6D-B1A3-4F28-BAE5-782692E81A10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7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hmcorp.co.kr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63535" y="0"/>
            <a:ext cx="4031479" cy="6858000"/>
          </a:xfrm>
          <a:prstGeom prst="rect">
            <a:avLst/>
          </a:prstGeom>
          <a:solidFill>
            <a:schemeClr val="bg1">
              <a:lumMod val="6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71128" y="3402419"/>
            <a:ext cx="4910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</a:rPr>
              <a:t>Google </a:t>
            </a:r>
            <a:r>
              <a:rPr lang="en-US" altLang="ko-KR" sz="3600" spc="-300" smtClean="0">
                <a:solidFill>
                  <a:schemeClr val="bg1"/>
                </a:solidFill>
              </a:rPr>
              <a:t>Analytics </a:t>
            </a:r>
            <a:r>
              <a:rPr lang="ko-KR" altLang="en-US" sz="3600" spc="-300" smtClean="0">
                <a:solidFill>
                  <a:schemeClr val="bg1"/>
                </a:solidFill>
              </a:rPr>
              <a:t>설치요청</a:t>
            </a:r>
            <a:endParaRPr lang="en-US" altLang="ko-KR" sz="3600" spc="-300" smtClean="0">
              <a:solidFill>
                <a:schemeClr val="bg1"/>
              </a:solidFill>
            </a:endParaRPr>
          </a:p>
          <a:p>
            <a:r>
              <a:rPr lang="ko-KR" altLang="en-US" sz="3600" spc="-300" smtClean="0">
                <a:solidFill>
                  <a:schemeClr val="bg1"/>
                </a:solidFill>
              </a:rPr>
              <a:t>프로세스 정의서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403498" y="3157870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41630" y="2742372"/>
            <a:ext cx="26260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작성자 </a:t>
            </a:r>
            <a:r>
              <a:rPr lang="en-US" altLang="ko-KR" sz="1050" dirty="0" smtClean="0">
                <a:solidFill>
                  <a:schemeClr val="bg1"/>
                </a:solidFill>
              </a:rPr>
              <a:t>: </a:t>
            </a:r>
            <a:r>
              <a:rPr lang="ko-KR" altLang="en-US" sz="1050" smtClean="0">
                <a:solidFill>
                  <a:schemeClr val="bg1"/>
                </a:solidFill>
              </a:rPr>
              <a:t>연구소 데이터분석팀 엄태영</a:t>
            </a:r>
            <a:r>
              <a:rPr lang="en-US" altLang="ko-KR" sz="1050" smtClean="0">
                <a:solidFill>
                  <a:schemeClr val="bg1"/>
                </a:solidFill>
              </a:rPr>
              <a:t>PM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작성일 </a:t>
            </a:r>
            <a:r>
              <a:rPr lang="en-US" altLang="ko-KR" sz="1050" smtClean="0">
                <a:solidFill>
                  <a:schemeClr val="bg1"/>
                </a:solidFill>
              </a:rPr>
              <a:t>: 2023-01-11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6313170"/>
            <a:ext cx="2529840" cy="2863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40" y="5650865"/>
            <a:ext cx="2423795" cy="6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6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1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검토 후 특이사항 전달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2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확인 후</a:t>
            </a:r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/>
            </a:r>
            <a:b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작업 계획 수립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5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286126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8705395" y="266121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/>
          <p:cNvSpPr>
            <a:spLocks/>
          </p:cNvSpPr>
          <p:nvPr/>
        </p:nvSpPr>
        <p:spPr>
          <a:xfrm>
            <a:off x="9292691" y="3287213"/>
            <a:ext cx="2677636" cy="225292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내용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검토 후 특이사항 전달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설치가능 여부 전달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작업내용 특이사항 전달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추가접수사항 접수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작업정보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공유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endParaRPr lang="en-US" altLang="ko-KR" sz="90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900">
                <a:latin typeface="나눔스퀘어_ac ExtraBold" charset="0"/>
                <a:ea typeface="나눔스퀘어_ac ExtraBold" charset="0"/>
              </a:rPr>
              <a:t>작업이 불가능한 경우</a:t>
            </a:r>
            <a:endParaRPr lang="en-US" altLang="ko-KR" sz="90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>
                <a:latin typeface="나눔스퀘어_ac ExtraBold" charset="0"/>
                <a:ea typeface="나눔스퀘어_ac ExtraBold" charset="0"/>
              </a:rPr>
              <a:t>작업페이지에서 에러가 발생하고 있는 경우</a:t>
            </a:r>
            <a:endParaRPr lang="en-US" altLang="ko-KR" sz="90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>
                <a:latin typeface="나눔스퀘어_ac ExtraBold" charset="0"/>
                <a:ea typeface="나눔스퀘어_ac ExtraBold" charset="0"/>
              </a:rPr>
              <a:t>관리자 페이지접속 후 수정권한이 없는 경우</a:t>
            </a:r>
            <a:endParaRPr lang="en-US" altLang="ko-KR" sz="90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>
                <a:latin typeface="나눔스퀘어_ac ExtraBold" charset="0"/>
                <a:ea typeface="나눔스퀘어_ac ExtraBold" charset="0"/>
              </a:rPr>
              <a:t>정확한 </a:t>
            </a:r>
            <a:r>
              <a:rPr lang="en-US" altLang="ko-KR" sz="900">
                <a:latin typeface="나눔스퀘어_ac ExtraBold" charset="0"/>
                <a:ea typeface="나눔스퀘어_ac ExtraBold" charset="0"/>
              </a:rPr>
              <a:t>KPI </a:t>
            </a:r>
            <a:r>
              <a:rPr lang="ko-KR" altLang="en-US" sz="900">
                <a:latin typeface="나눔스퀘어_ac ExtraBold" charset="0"/>
                <a:ea typeface="나눔스퀘어_ac ExtraBold" charset="0"/>
              </a:rPr>
              <a:t>를 기재하지 않은 경우</a:t>
            </a:r>
            <a:endParaRPr lang="en-US" altLang="ko-KR" sz="90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>
                <a:latin typeface="나눔스퀘어_ac ExtraBold" charset="0"/>
                <a:ea typeface="나눔스퀘어_ac ExtraBold" charset="0"/>
              </a:rPr>
              <a:t>광고주 사이트가 </a:t>
            </a:r>
            <a:r>
              <a:rPr lang="ko-KR" altLang="en-US" sz="900">
                <a:latin typeface="나눔스퀘어_ac ExtraBold" charset="0"/>
                <a:ea typeface="나눔스퀘어_ac ExtraBold" charset="0"/>
              </a:rPr>
              <a:t>쇼핑몰이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아닌경우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관리자 페이지 접속인증이 필요한 경우</a:t>
            </a:r>
            <a:endParaRPr lang="en-US" altLang="ko-KR" sz="900">
              <a:latin typeface="나눔스퀘어_ac ExtraBold" charset="0"/>
              <a:ea typeface="나눔스퀘어_ac ExtraBold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853"/>
          <a:stretch/>
        </p:blipFill>
        <p:spPr>
          <a:xfrm>
            <a:off x="297742" y="2781939"/>
            <a:ext cx="6359926" cy="3263471"/>
          </a:xfrm>
          <a:prstGeom prst="rect">
            <a:avLst/>
          </a:prstGeom>
        </p:spPr>
      </p:pic>
      <p:pic>
        <p:nvPicPr>
          <p:cNvPr id="1026" name="Picture 2" descr="Web Manu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236" y="4818398"/>
            <a:ext cx="4806350" cy="159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0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1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검토 후 특이사항 전달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2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</a:t>
            </a:r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확인 후</a:t>
            </a:r>
            <a:r>
              <a:rPr lang="en-US" altLang="ko-KR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/>
            </a:r>
            <a:br>
              <a:rPr lang="en-US" altLang="ko-KR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작업계획 수립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5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40" y="2810821"/>
            <a:ext cx="7857722" cy="822163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956512" y="3392250"/>
            <a:ext cx="1291032" cy="220152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177468" y="3372752"/>
            <a:ext cx="382139" cy="220152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9041" r="24244"/>
          <a:stretch/>
        </p:blipFill>
        <p:spPr>
          <a:xfrm>
            <a:off x="362209" y="3646720"/>
            <a:ext cx="7616985" cy="833647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975477" y="4257518"/>
            <a:ext cx="1291032" cy="220152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626776" y="4218032"/>
            <a:ext cx="382139" cy="220152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769171" y="3227999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394194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 flipH="1">
            <a:off x="8705395" y="266121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>
            <a:spLocks/>
          </p:cNvSpPr>
          <p:nvPr/>
        </p:nvSpPr>
        <p:spPr>
          <a:xfrm>
            <a:off x="9267753" y="3355212"/>
            <a:ext cx="2350234" cy="27238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GA/GTM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권한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확인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985530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56" name="직사각형 55"/>
          <p:cNvSpPr>
            <a:spLocks/>
          </p:cNvSpPr>
          <p:nvPr/>
        </p:nvSpPr>
        <p:spPr>
          <a:xfrm>
            <a:off x="9267752" y="3946548"/>
            <a:ext cx="2503069" cy="1352678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작업계획 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이벤트 작업 순서 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(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view_item_list, select_tiem, item_view, add_to_cart….)</a:t>
            </a: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기기 작업 순서 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( M/PC )</a:t>
            </a: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예상 작업 소요시간 측정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매개변수 값 확인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소스코드 삽입 위치 확인 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…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등등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8" y="4884347"/>
            <a:ext cx="5793577" cy="184022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143" y="4699297"/>
            <a:ext cx="4788739" cy="1801447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1754386" y="5001732"/>
            <a:ext cx="2196757" cy="185410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552325" y="5546679"/>
            <a:ext cx="3195137" cy="971765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8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32" y="5254879"/>
            <a:ext cx="3937363" cy="13820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1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검토 후 특이사항 전달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2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 후</a:t>
            </a:r>
            <a: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/>
            </a:r>
            <a:b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작업 계획 수립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5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55" y="2721606"/>
            <a:ext cx="4356295" cy="232444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421" y="2524109"/>
            <a:ext cx="2690584" cy="2502095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5"/>
          <a:srcRect r="11684"/>
          <a:stretch/>
        </p:blipFill>
        <p:spPr>
          <a:xfrm>
            <a:off x="4460550" y="5171522"/>
            <a:ext cx="3660632" cy="141533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11903580" y="6556035"/>
            <a:ext cx="288420" cy="275460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endParaRPr lang="ko-KR" altLang="en-US" sz="9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286126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H="1">
            <a:off x="8705395" y="266121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>
            <a:spLocks/>
          </p:cNvSpPr>
          <p:nvPr/>
        </p:nvSpPr>
        <p:spPr>
          <a:xfrm>
            <a:off x="9267753" y="3289563"/>
            <a:ext cx="2350234" cy="63248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dataLayer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소스코드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직접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설치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1. 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UA / GA4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구분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2.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M / PC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구분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13279" y="3980521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>
            <a:off x="9279948" y="3941539"/>
            <a:ext cx="2350234" cy="63248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GTM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변수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,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트리거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,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태그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설정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ㄴ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UA </a:t>
            </a:r>
            <a:r>
              <a:rPr lang="en-US" altLang="ko-KR" sz="900">
                <a:latin typeface="나눔스퀘어_ac ExtraBold" charset="0"/>
                <a:ea typeface="나눔스퀘어_ac ExtraBold" charset="0"/>
              </a:rPr>
              <a:t>/ GA4 </a:t>
            </a:r>
            <a:r>
              <a:rPr lang="ko-KR" altLang="en-US" sz="900">
                <a:latin typeface="나눔스퀘어_ac ExtraBold" charset="0"/>
                <a:ea typeface="나눔스퀘어_ac ExtraBold" charset="0"/>
              </a:rPr>
              <a:t>구분</a:t>
            </a:r>
            <a:endParaRPr lang="en-US" altLang="ko-KR" sz="90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4713898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3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50" name="직사각형 49"/>
          <p:cNvSpPr>
            <a:spLocks/>
          </p:cNvSpPr>
          <p:nvPr/>
        </p:nvSpPr>
        <p:spPr>
          <a:xfrm>
            <a:off x="9267753" y="4674916"/>
            <a:ext cx="2350234" cy="4524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GA/GTM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디버깅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ㄴ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UA </a:t>
            </a:r>
            <a:r>
              <a:rPr lang="en-US" altLang="ko-KR" sz="900">
                <a:latin typeface="나눔스퀘어_ac ExtraBold" charset="0"/>
                <a:ea typeface="나눔스퀘어_ac ExtraBold" charset="0"/>
              </a:rPr>
              <a:t>/ 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GA4, M / PC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모두 디버깅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9550" y="3302060"/>
            <a:ext cx="4047388" cy="1724143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3137810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065228" y="2533995"/>
            <a:ext cx="2303309" cy="2512052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877888" y="2369744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8348" y="5162813"/>
            <a:ext cx="7889176" cy="1461707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07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088" y="3616334"/>
            <a:ext cx="3959706" cy="29963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1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검토 후 특이사항 전달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2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 후</a:t>
            </a:r>
            <a: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/>
            </a:r>
            <a:b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작업 계획 수립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검토 후 완료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5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37633" b="1110"/>
          <a:stretch/>
        </p:blipFill>
        <p:spPr>
          <a:xfrm>
            <a:off x="625335" y="2858546"/>
            <a:ext cx="3898736" cy="199663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72" y="5230774"/>
            <a:ext cx="5300025" cy="129622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5"/>
          <a:srcRect t="2490" r="10902"/>
          <a:stretch/>
        </p:blipFill>
        <p:spPr>
          <a:xfrm>
            <a:off x="5257200" y="2626144"/>
            <a:ext cx="2872250" cy="1930103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1903580" y="6556035"/>
            <a:ext cx="288420" cy="275460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11</a:t>
            </a:r>
            <a:endParaRPr lang="ko-KR" altLang="en-US" sz="9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286126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8705395" y="266121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/>
          <p:cNvSpPr>
            <a:spLocks/>
          </p:cNvSpPr>
          <p:nvPr/>
        </p:nvSpPr>
        <p:spPr>
          <a:xfrm>
            <a:off x="9267753" y="3289563"/>
            <a:ext cx="2350234" cy="63248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>
                <a:latin typeface="나눔스퀘어_ac ExtraBold" charset="0"/>
                <a:ea typeface="나눔스퀘어_ac ExtraBold" charset="0"/>
              </a:rPr>
              <a:t>GA </a:t>
            </a:r>
            <a:r>
              <a:rPr lang="ko-KR" altLang="en-US" sz="900">
                <a:latin typeface="나눔스퀘어_ac ExtraBold" charset="0"/>
                <a:ea typeface="나눔스퀘어_ac ExtraBold" charset="0"/>
              </a:rPr>
              <a:t>실시간 이벤트 </a:t>
            </a:r>
            <a:r>
              <a:rPr lang="ko-KR" altLang="en-US" sz="900">
                <a:latin typeface="나눔스퀘어_ac ExtraBold" charset="0"/>
                <a:ea typeface="나눔스퀘어_ac ExtraBold" charset="0"/>
              </a:rPr>
              <a:t>데이터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확인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1.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이벤트 중복 발생여부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2.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이벤트 매개변수  확인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4142797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>
            <a:off x="9267753" y="4103815"/>
            <a:ext cx="2350234" cy="63248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GA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전자상거래 데이터 수집여부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확인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 1.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설치 완료 후 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3~5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일간 검토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900">
                <a:latin typeface="나눔스퀘어_ac ExtraBold" charset="0"/>
                <a:ea typeface="나눔스퀘어_ac ExtraBold" charset="0"/>
              </a:rPr>
              <a:t> 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2.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이벤트별 확인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4883497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3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9" name="직사각형 48"/>
          <p:cNvSpPr>
            <a:spLocks/>
          </p:cNvSpPr>
          <p:nvPr/>
        </p:nvSpPr>
        <p:spPr>
          <a:xfrm>
            <a:off x="9267753" y="4844515"/>
            <a:ext cx="2350234" cy="4524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수집데이터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특이사항 없는 경우 작업완료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ㄴ 수정사항 발생시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수정 후 재검토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87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수정요청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프로세스 요약</a:t>
            </a:r>
            <a:endParaRPr lang="en-US" altLang="ko-KR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3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430953" y="2522859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 flipH="1">
            <a:off x="9135264" y="225539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>
            <a:spLocks/>
          </p:cNvSpPr>
          <p:nvPr/>
        </p:nvSpPr>
        <p:spPr>
          <a:xfrm>
            <a:off x="9697622" y="2526296"/>
            <a:ext cx="2350234" cy="8125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수집데이터 관련하여 추가요청하거나 값에 따른 수정이 필요한 경우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,</a:t>
            </a: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“ </a:t>
            </a:r>
            <a:r>
              <a:rPr lang="en-US" altLang="ko-KR" sz="900" b="1" smtClean="0">
                <a:latin typeface="나눔스퀘어_ac ExtraBold" charset="0"/>
                <a:ea typeface="나눔스퀘어_ac ExtraBold" charset="0"/>
              </a:rPr>
              <a:t>GA</a:t>
            </a:r>
            <a:r>
              <a:rPr lang="ko-KR" altLang="en-US" sz="900" b="1" smtClean="0">
                <a:latin typeface="나눔스퀘어_ac ExtraBold" charset="0"/>
                <a:ea typeface="나눔스퀘어_ac ExtraBold" charset="0"/>
              </a:rPr>
              <a:t>전자상거래 설치신청 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”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양식이 아닌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>
                <a:latin typeface="나눔스퀘어_ac ExtraBold" charset="0"/>
                <a:ea typeface="나눔스퀘어_ac ExtraBold" charset="0"/>
              </a:rPr>
              <a:t>“ </a:t>
            </a:r>
            <a:r>
              <a:rPr lang="en-US" altLang="ko-KR" sz="900" b="1">
                <a:latin typeface="나눔스퀘어_ac ExtraBold" charset="0"/>
                <a:ea typeface="나눔스퀘어_ac ExtraBold" charset="0"/>
              </a:rPr>
              <a:t>GA</a:t>
            </a:r>
            <a:r>
              <a:rPr lang="ko-KR" altLang="en-US" sz="900" b="1">
                <a:latin typeface="나눔스퀘어_ac ExtraBold" charset="0"/>
                <a:ea typeface="나눔스퀘어_ac ExtraBold" charset="0"/>
              </a:rPr>
              <a:t>전자상거래 </a:t>
            </a:r>
            <a:r>
              <a:rPr lang="ko-KR" altLang="en-US" sz="900" b="1" smtClean="0">
                <a:latin typeface="나눔스퀘어_ac ExtraBold" charset="0"/>
                <a:ea typeface="나눔스퀘어_ac ExtraBold" charset="0"/>
              </a:rPr>
              <a:t>수정신청 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”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으로 수정요청</a:t>
            </a:r>
            <a:endParaRPr lang="en-US" altLang="ko-KR" sz="900">
              <a:latin typeface="나눔스퀘어_ac ExtraBold" charset="0"/>
              <a:ea typeface="나눔스퀘어_ac ExtraBold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4" y="3803649"/>
            <a:ext cx="8397449" cy="2961756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607214" y="5558995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58825" y="5652612"/>
            <a:ext cx="7815316" cy="20670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9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수정요청 양식 작성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0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2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수정사항 작업진행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1903580" y="6556035"/>
            <a:ext cx="288420" cy="275460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12</a:t>
            </a:r>
            <a:endParaRPr lang="ko-KR" altLang="en-US" sz="9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r="1096" b="32936"/>
          <a:stretch/>
        </p:blipFill>
        <p:spPr>
          <a:xfrm>
            <a:off x="230954" y="1899036"/>
            <a:ext cx="6602108" cy="231551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2473332" y="3962891"/>
            <a:ext cx="2744461" cy="260466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2370179" y="3803649"/>
            <a:ext cx="212224" cy="227391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 l="61874" t="61667" r="23859" b="34812"/>
          <a:stretch/>
        </p:blipFill>
        <p:spPr>
          <a:xfrm>
            <a:off x="2523618" y="4000378"/>
            <a:ext cx="2036152" cy="17698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531931" y="3969441"/>
            <a:ext cx="28486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1050" smtClean="0">
                <a:solidFill>
                  <a:schemeClr val="bg1"/>
                </a:solidFill>
                <a:latin typeface="+mj-lt"/>
              </a:rPr>
              <a:t>요청양식</a:t>
            </a:r>
            <a:r>
              <a:rPr lang="en-US" altLang="ko-KR" sz="1050" smtClean="0">
                <a:solidFill>
                  <a:schemeClr val="bg1"/>
                </a:solidFill>
                <a:latin typeface="+mj-lt"/>
              </a:rPr>
              <a:t>] GA</a:t>
            </a:r>
            <a:r>
              <a:rPr lang="ko-KR" altLang="en-US" sz="1050" smtClean="0">
                <a:solidFill>
                  <a:schemeClr val="bg1"/>
                </a:solidFill>
                <a:latin typeface="+mj-lt"/>
              </a:rPr>
              <a:t>전자상거래 수정신청</a:t>
            </a:r>
            <a:endParaRPr lang="ko-KR" altLang="en-US" sz="105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430953" y="3699862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34" name="직사각형 33"/>
          <p:cNvSpPr>
            <a:spLocks/>
          </p:cNvSpPr>
          <p:nvPr/>
        </p:nvSpPr>
        <p:spPr>
          <a:xfrm>
            <a:off x="9697622" y="3703299"/>
            <a:ext cx="2350234" cy="63248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수정 요청시 기존에 요청했던 내용에서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어떤 항목을 어떻게 수정할 것인지에 대한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상세한 내용을 기재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35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681154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수집 데이터검토 </a:t>
            </a: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후 완료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4256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그림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09" y="4307026"/>
            <a:ext cx="3816537" cy="22444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수정요청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프로세스 요약</a:t>
            </a:r>
            <a:endParaRPr lang="en-US" altLang="ko-KR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3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8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9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수정요청 양식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0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2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수정사항 작업진행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1903580" y="6556035"/>
            <a:ext cx="288420" cy="275460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13</a:t>
            </a:r>
            <a:endParaRPr lang="ko-KR" altLang="en-US" sz="9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681154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수집 데이터검토 </a:t>
            </a: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후 완료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61" y="2136293"/>
            <a:ext cx="6988369" cy="1128519"/>
          </a:xfrm>
          <a:prstGeom prst="rect">
            <a:avLst/>
          </a:prstGeom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222071" y="2803478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85" name="직선 연결선 84"/>
          <p:cNvCxnSpPr/>
          <p:nvPr/>
        </p:nvCxnSpPr>
        <p:spPr>
          <a:xfrm flipH="1">
            <a:off x="8926382" y="2345335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직사각형 85"/>
          <p:cNvSpPr>
            <a:spLocks/>
          </p:cNvSpPr>
          <p:nvPr/>
        </p:nvSpPr>
        <p:spPr>
          <a:xfrm>
            <a:off x="9488739" y="2806915"/>
            <a:ext cx="2703261" cy="117262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수정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사이트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구조분석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작업 페이지 기존 에러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발생여부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수정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/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추가 항목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매개변수 값 유무 검토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작업파일위치 확인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222071" y="3705159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3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90" name="직사각형 89"/>
          <p:cNvSpPr>
            <a:spLocks/>
          </p:cNvSpPr>
          <p:nvPr/>
        </p:nvSpPr>
        <p:spPr>
          <a:xfrm>
            <a:off x="9488740" y="3666177"/>
            <a:ext cx="2350234" cy="25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작업페이지 소스코드 분석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222071" y="4127584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ea typeface="나눔스퀘어_ac" panose="020B0600000101010101"/>
              </a:rPr>
              <a:t>4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92" name="직사각형 91"/>
          <p:cNvSpPr>
            <a:spLocks/>
          </p:cNvSpPr>
          <p:nvPr/>
        </p:nvSpPr>
        <p:spPr>
          <a:xfrm>
            <a:off x="9488740" y="4088602"/>
            <a:ext cx="2350234" cy="25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설치가능여부 항목체크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222071" y="4550009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5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94" name="직사각형 93"/>
          <p:cNvSpPr>
            <a:spLocks/>
          </p:cNvSpPr>
          <p:nvPr/>
        </p:nvSpPr>
        <p:spPr>
          <a:xfrm>
            <a:off x="9488740" y="4511027"/>
            <a:ext cx="2350234" cy="25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작업 내용 계획수립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222071" y="4972434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ea typeface="나눔스퀘어_ac" panose="020B0600000101010101"/>
              </a:rPr>
              <a:t>6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96" name="직사각형 95"/>
          <p:cNvSpPr>
            <a:spLocks/>
          </p:cNvSpPr>
          <p:nvPr/>
        </p:nvSpPr>
        <p:spPr>
          <a:xfrm>
            <a:off x="9488740" y="4933452"/>
            <a:ext cx="2350234" cy="25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작업 진행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827" y="3149410"/>
            <a:ext cx="5793577" cy="1840221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280" y="4836158"/>
            <a:ext cx="4788739" cy="180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5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수정요청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프로세스 요약</a:t>
            </a:r>
            <a:endParaRPr lang="en-US" altLang="ko-KR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3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8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9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수정요청 양식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0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2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수정사항 작업진행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1903580" y="6556035"/>
            <a:ext cx="288420" cy="275460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14</a:t>
            </a:r>
            <a:endParaRPr lang="ko-KR" altLang="en-US" sz="9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681154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수집 데이터검토 </a:t>
            </a:r>
            <a:r>
              <a:rPr lang="ko-KR" altLang="en-US" sz="10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후 완료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088" y="3616334"/>
            <a:ext cx="3959706" cy="2996305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3"/>
          <a:srcRect r="37633" b="1110"/>
          <a:stretch/>
        </p:blipFill>
        <p:spPr>
          <a:xfrm>
            <a:off x="625335" y="2858546"/>
            <a:ext cx="3898736" cy="1996631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72" y="5230774"/>
            <a:ext cx="5300025" cy="1296229"/>
          </a:xfrm>
          <a:prstGeom prst="rect">
            <a:avLst/>
          </a:prstGeom>
        </p:spPr>
      </p:pic>
      <p:pic>
        <p:nvPicPr>
          <p:cNvPr id="126" name="그림 125"/>
          <p:cNvPicPr>
            <a:picLocks noChangeAspect="1"/>
          </p:cNvPicPr>
          <p:nvPr/>
        </p:nvPicPr>
        <p:blipFill rotWithShape="1">
          <a:blip r:embed="rId5"/>
          <a:srcRect t="2490" r="10902"/>
          <a:stretch/>
        </p:blipFill>
        <p:spPr>
          <a:xfrm>
            <a:off x="5257200" y="2626144"/>
            <a:ext cx="2872250" cy="1930103"/>
          </a:xfrm>
          <a:prstGeom prst="rect">
            <a:avLst/>
          </a:prstGeom>
        </p:spPr>
      </p:pic>
      <p:sp>
        <p:nvSpPr>
          <p:cNvPr id="127" name="타원 1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392682" y="2855109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 flipH="1">
            <a:off x="9096993" y="2230202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직사각형 128"/>
          <p:cNvSpPr>
            <a:spLocks/>
          </p:cNvSpPr>
          <p:nvPr/>
        </p:nvSpPr>
        <p:spPr>
          <a:xfrm>
            <a:off x="9659351" y="2858546"/>
            <a:ext cx="2350234" cy="63248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>
                <a:latin typeface="나눔스퀘어_ac ExtraBold" charset="0"/>
                <a:ea typeface="나눔스퀘어_ac ExtraBold" charset="0"/>
              </a:rPr>
              <a:t>GA </a:t>
            </a:r>
            <a:r>
              <a:rPr lang="ko-KR" altLang="en-US" sz="900">
                <a:latin typeface="나눔스퀘어_ac ExtraBold" charset="0"/>
                <a:ea typeface="나눔스퀘어_ac ExtraBold" charset="0"/>
              </a:rPr>
              <a:t>실시간 이벤트 </a:t>
            </a:r>
            <a:r>
              <a:rPr lang="ko-KR" altLang="en-US" sz="900">
                <a:latin typeface="나눔스퀘어_ac ExtraBold" charset="0"/>
                <a:ea typeface="나눔스퀘어_ac ExtraBold" charset="0"/>
              </a:rPr>
              <a:t>데이터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확인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1.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이벤트 중복 발생여부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2.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이벤트 매개변수  확인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392682" y="3711780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131" name="직사각형 130"/>
          <p:cNvSpPr>
            <a:spLocks/>
          </p:cNvSpPr>
          <p:nvPr/>
        </p:nvSpPr>
        <p:spPr>
          <a:xfrm>
            <a:off x="9659351" y="3672798"/>
            <a:ext cx="2350234" cy="63248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GA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전자상거래 데이터 수집여부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확인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 1.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설치 완료 후 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3~5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일간 검토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900">
                <a:latin typeface="나눔스퀘어_ac ExtraBold" charset="0"/>
                <a:ea typeface="나눔스퀘어_ac ExtraBold" charset="0"/>
              </a:rPr>
              <a:t> 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2.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이벤트별 확인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392682" y="4452480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3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133" name="직사각형 132"/>
          <p:cNvSpPr>
            <a:spLocks/>
          </p:cNvSpPr>
          <p:nvPr/>
        </p:nvSpPr>
        <p:spPr>
          <a:xfrm>
            <a:off x="9659351" y="4413498"/>
            <a:ext cx="2350234" cy="4524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수집데이터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특이사항 없는 경우 작업완료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ㄴ 수정사항 발생시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수정 후 재검토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3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/>
          <p:cNvSpPr/>
          <p:nvPr/>
        </p:nvSpPr>
        <p:spPr>
          <a:xfrm>
            <a:off x="11903580" y="6556035"/>
            <a:ext cx="288420" cy="275460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15</a:t>
            </a:r>
            <a:endParaRPr lang="ko-KR" altLang="en-US" sz="9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2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9481092" y="1295400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전자상거래 데이터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수집 데이터 검수 프로세스</a:t>
            </a:r>
            <a:endParaRPr lang="en-US" altLang="ko-KR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4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117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1098367" y="1295400"/>
            <a:ext cx="1636125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GTM </a:t>
            </a:r>
            <a:r>
              <a:rPr lang="ko-KR" altLang="en-US" sz="9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디버깅 뷰</a:t>
            </a:r>
            <a:endParaRPr lang="en-US" altLang="ko-KR" sz="9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8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Omnibug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9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실시간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</a:t>
            </a:r>
            <a:endParaRPr lang="en-US" altLang="ko-KR" sz="1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2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허수데이터 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117" idx="3"/>
            <a:endCxn id="118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118" idx="3"/>
            <a:endCxn id="119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119" idx="3"/>
            <a:endCxn id="12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984072" y="1204507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39" y="2539726"/>
            <a:ext cx="9468212" cy="35805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584" y="2266901"/>
            <a:ext cx="4385858" cy="385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/>
          <p:cNvSpPr/>
          <p:nvPr/>
        </p:nvSpPr>
        <p:spPr>
          <a:xfrm>
            <a:off x="11903580" y="6556035"/>
            <a:ext cx="288420" cy="275460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15</a:t>
            </a:r>
            <a:endParaRPr lang="ko-KR" altLang="en-US" sz="9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2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9481092" y="1295400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전자상거래 데이터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수집 데이터 검수 프로세스</a:t>
            </a:r>
            <a:endParaRPr lang="en-US" altLang="ko-KR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4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117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1098367" y="1295400"/>
            <a:ext cx="16361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GTM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디버깅 뷰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8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Omnibug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9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실시간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</a:t>
            </a:r>
            <a:endParaRPr lang="en-US" altLang="ko-KR" sz="1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2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허수데이터 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117" idx="3"/>
            <a:endCxn id="118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118" idx="3"/>
            <a:endCxn id="119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119" idx="3"/>
            <a:endCxn id="12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984072" y="1204507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89" y="2165909"/>
            <a:ext cx="3903056" cy="430037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05" y="2067114"/>
            <a:ext cx="3766632" cy="44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1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/>
          <p:cNvSpPr/>
          <p:nvPr/>
        </p:nvSpPr>
        <p:spPr>
          <a:xfrm>
            <a:off x="11903580" y="6556035"/>
            <a:ext cx="288420" cy="275460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15</a:t>
            </a:r>
            <a:endParaRPr lang="ko-KR" altLang="en-US" sz="9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2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9481092" y="1295400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전자상거래 데이터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수집 데이터 검수 프로세스</a:t>
            </a:r>
            <a:endParaRPr lang="en-US" altLang="ko-KR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4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117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1098367" y="1295400"/>
            <a:ext cx="16361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GTM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디버깅 뷰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8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Omnibug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9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z="10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실시간 </a:t>
            </a:r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</a:t>
            </a:r>
            <a:endParaRPr lang="en-US" altLang="ko-KR" sz="100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2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허수데이터 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117" idx="3"/>
            <a:endCxn id="118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118" idx="3"/>
            <a:endCxn id="119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119" idx="3"/>
            <a:endCxn id="12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984072" y="1204507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430" y="2044932"/>
            <a:ext cx="5673840" cy="429338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r="37633" b="1110"/>
          <a:stretch/>
        </p:blipFill>
        <p:spPr>
          <a:xfrm>
            <a:off x="815054" y="2018132"/>
            <a:ext cx="5318265" cy="272360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69" y="4805242"/>
            <a:ext cx="6882335" cy="168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8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4" descr="(주)트리플하이엠">
            <a:hlinkClick r:id="rId2"/>
            <a:extLst>
              <a:ext uri="{FF2B5EF4-FFF2-40B4-BE49-F238E27FC236}">
                <a16:creationId xmlns:a16="http://schemas.microsoft.com/office/drawing/2014/main" id="{9AB49D55-7CCE-4E08-A460-EF8CA3DE0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188640"/>
            <a:ext cx="1524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/>
          <p:cNvCxnSpPr/>
          <p:nvPr/>
        </p:nvCxnSpPr>
        <p:spPr>
          <a:xfrm flipH="1">
            <a:off x="0" y="2339162"/>
            <a:ext cx="653902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3526" y="223283"/>
            <a:ext cx="131478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sz="13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2217" y="1473396"/>
            <a:ext cx="2542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ONTENTS</a:t>
            </a:r>
            <a:endParaRPr lang="ko-KR" altLang="en-US" sz="32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2472" y="2806167"/>
            <a:ext cx="3594254" cy="206210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요약</a:t>
            </a:r>
            <a:endParaRPr lang="en-US" altLang="ko-KR" sz="1600" b="1" smtClean="0">
              <a:solidFill>
                <a:schemeClr val="tx1">
                  <a:lumMod val="75000"/>
                  <a:lumOff val="2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GA </a:t>
            </a: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설치 요청 프로세스</a:t>
            </a:r>
            <a:endParaRPr lang="en-US" altLang="ko-KR" sz="1600" b="1" smtClean="0">
              <a:solidFill>
                <a:schemeClr val="tx1">
                  <a:lumMod val="75000"/>
                  <a:lumOff val="2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GA </a:t>
            </a: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수정</a:t>
            </a:r>
            <a:r>
              <a:rPr lang="en-US" altLang="ko-KR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/</a:t>
            </a: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추가 </a:t>
            </a: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요청 프로세스 </a:t>
            </a: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요약</a:t>
            </a:r>
            <a:endParaRPr lang="en-US" altLang="ko-KR" sz="1600" b="1" smtClean="0">
              <a:solidFill>
                <a:schemeClr val="tx1">
                  <a:lumMod val="75000"/>
                  <a:lumOff val="2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수집 데이터 검수 프로세스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294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/>
          <p:cNvSpPr/>
          <p:nvPr/>
        </p:nvSpPr>
        <p:spPr>
          <a:xfrm>
            <a:off x="11903580" y="6556035"/>
            <a:ext cx="288420" cy="275460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15</a:t>
            </a:r>
            <a:endParaRPr lang="ko-KR" altLang="en-US" sz="9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2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9481092" y="1295400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전자상거래 데이터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수집 데이터 검수 프로세스</a:t>
            </a:r>
            <a:endParaRPr lang="en-US" altLang="ko-KR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4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117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1098367" y="1295400"/>
            <a:ext cx="16361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GTM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디버깅 뷰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8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Omnibug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9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실시간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</a:t>
            </a:r>
            <a:endParaRPr lang="en-US" altLang="ko-KR" sz="1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2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허수데이터 검토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117" idx="3"/>
            <a:endCxn id="118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118" idx="3"/>
            <a:endCxn id="119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119" idx="3"/>
            <a:endCxn id="12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984072" y="1204507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43" y="2255399"/>
            <a:ext cx="6197985" cy="41861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38" y="3014186"/>
            <a:ext cx="48672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/>
          <p:cNvSpPr/>
          <p:nvPr/>
        </p:nvSpPr>
        <p:spPr>
          <a:xfrm>
            <a:off x="11903580" y="6556035"/>
            <a:ext cx="288420" cy="275460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15</a:t>
            </a:r>
            <a:endParaRPr lang="ko-KR" altLang="en-US" sz="9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2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9481092" y="1295400"/>
            <a:ext cx="1750425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전자상거래 데이터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수집 데이터 검수 프로세스</a:t>
            </a:r>
            <a:endParaRPr lang="en-US" altLang="ko-KR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4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117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1098367" y="1295400"/>
            <a:ext cx="16361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GTM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디버깅 뷰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8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Omnibug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9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실시간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</a:t>
            </a:r>
            <a:endParaRPr lang="en-US" altLang="ko-KR" sz="1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2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허수데이터 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117" idx="3"/>
            <a:endCxn id="118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118" idx="3"/>
            <a:endCxn id="119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119" idx="3"/>
            <a:endCxn id="12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984072" y="1204507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72" y="2017894"/>
            <a:ext cx="10335876" cy="440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8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요약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24984"/>
              </p:ext>
            </p:extLst>
          </p:nvPr>
        </p:nvGraphicFramePr>
        <p:xfrm>
          <a:off x="2025232" y="2966943"/>
          <a:ext cx="7440981" cy="1870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8765">
                  <a:extLst>
                    <a:ext uri="{9D8B030D-6E8A-4147-A177-3AD203B41FA5}">
                      <a16:colId xmlns:a16="http://schemas.microsoft.com/office/drawing/2014/main" val="244871433"/>
                    </a:ext>
                  </a:extLst>
                </a:gridCol>
                <a:gridCol w="5142216">
                  <a:extLst>
                    <a:ext uri="{9D8B030D-6E8A-4147-A177-3AD203B41FA5}">
                      <a16:colId xmlns:a16="http://schemas.microsoft.com/office/drawing/2014/main" val="643877657"/>
                    </a:ext>
                  </a:extLst>
                </a:gridCol>
              </a:tblGrid>
              <a:tr h="220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</a:t>
                      </a:r>
                      <a:r>
                        <a:rPr lang="en-US" altLang="ko-KR" sz="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GA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 구분</a:t>
                      </a:r>
                      <a:endParaRPr lang="en-US" altLang="ko-KR" sz="800" smtClean="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ea typeface="나눔스퀘어_ac" panose="020B0600000101010101"/>
                        </a:rPr>
                        <a:t>EX)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UA, GA4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86861"/>
                  </a:ext>
                </a:extLst>
              </a:tr>
              <a:tr h="220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설치 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업체명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ea typeface="나눔스퀘어_ac" panose="020B0600000101010101"/>
                        </a:rPr>
                        <a:t>EX) 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교촌치킨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, BHC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치킨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, BBQ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치킨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….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51136"/>
                  </a:ext>
                </a:extLst>
              </a:tr>
              <a:tr h="2202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페이지</a:t>
                      </a:r>
                      <a:r>
                        <a:rPr lang="ko-KR" altLang="en-US" sz="800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 구분</a:t>
                      </a:r>
                      <a:endParaRPr lang="ko-KR" altLang="en-US" sz="800" smtClean="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ea typeface="나눔스퀘어_ac" panose="020B0600000101010101"/>
                        </a:rPr>
                        <a:t>EX) 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브랜드 사이트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, 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쇼핑몰 사이트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93333"/>
                  </a:ext>
                </a:extLst>
              </a:tr>
              <a:tr h="2081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페이지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URL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ea typeface="나눔스퀘어_ac" panose="020B0600000101010101"/>
                        </a:rPr>
                        <a:t>EX)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http://www.kyochon.com/main/, https://www.bbq.co.kr/main.asp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606223"/>
                  </a:ext>
                </a:extLst>
              </a:tr>
              <a:tr h="3081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관리자 정보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ea typeface="나눔스퀘어_ac" panose="020B0600000101010101"/>
                        </a:rPr>
                        <a:t>빌더형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EX) 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ID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: triple     </a:t>
                      </a:r>
                      <a:r>
                        <a:rPr lang="ko-KR" altLang="en-US" sz="800" baseline="0" smtClean="0">
                          <a:ea typeface="나눔스퀘어_ac" panose="020B0600000101010101"/>
                        </a:rPr>
                        <a:t>부운영자 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ID : triple     PW : triple123</a:t>
                      </a:r>
                      <a:br>
                        <a:rPr lang="en-US" altLang="ko-KR" sz="800" baseline="0" smtClean="0">
                          <a:ea typeface="나눔스퀘어_ac" panose="020B0600000101010101"/>
                        </a:rPr>
                      </a:br>
                      <a:r>
                        <a:rPr lang="ko-KR" altLang="en-US" sz="800" baseline="0" smtClean="0">
                          <a:ea typeface="나눔스퀘어_ac" panose="020B0600000101010101"/>
                        </a:rPr>
                        <a:t>독립몰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EX) 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FTP 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서버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: bbq.co.kr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    FTP ID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: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bbq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  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FTP 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PW : bbq1234@@   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FTP PORT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: 22</a:t>
                      </a:r>
                      <a:endParaRPr lang="ko-KR" altLang="en-US" sz="800" smtClean="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055971"/>
                  </a:ext>
                </a:extLst>
              </a:tr>
              <a:tr h="220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KPI 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정보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ea typeface="나눔스퀘어_ac" panose="020B0600000101010101"/>
                        </a:rPr>
                        <a:t>EX) 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회원가입 수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,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ko-KR" altLang="en-US" sz="800" baseline="0" smtClean="0">
                          <a:ea typeface="나눔스퀘어_ac" panose="020B0600000101010101"/>
                        </a:rPr>
                        <a:t>장바구니 버튼 추가 수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, </a:t>
                      </a:r>
                      <a:r>
                        <a:rPr lang="ko-KR" altLang="en-US" sz="800" baseline="0" smtClean="0">
                          <a:ea typeface="나눔스퀘어_ac" panose="020B0600000101010101"/>
                        </a:rPr>
                        <a:t>구매완료 수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…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7239"/>
                  </a:ext>
                </a:extLst>
              </a:tr>
              <a:tr h="220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담당자 정보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(Triple HM)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ea typeface="나눔스퀘어_ac" panose="020B0600000101010101"/>
                        </a:rPr>
                        <a:t>EX)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ko-KR" altLang="en-US" sz="800" baseline="0" smtClean="0">
                          <a:ea typeface="나눔스퀘어_ac" panose="020B0600000101010101"/>
                        </a:rPr>
                        <a:t>연구소 데이터분석팀 엄태영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PM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659324"/>
                  </a:ext>
                </a:extLst>
              </a:tr>
              <a:tr h="220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ea typeface="나눔스퀘어_ac" panose="020B0600000101010101"/>
                        </a:rPr>
                        <a:t>업체 개발팀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Contact Point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ea typeface="나눔스퀘어_ac" panose="020B0600000101010101"/>
                        </a:rPr>
                        <a:t>접속 정보 미 공유시 작성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76738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923701"/>
              </p:ext>
            </p:extLst>
          </p:nvPr>
        </p:nvGraphicFramePr>
        <p:xfrm>
          <a:off x="2028706" y="5098869"/>
          <a:ext cx="7418519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3292">
                  <a:extLst>
                    <a:ext uri="{9D8B030D-6E8A-4147-A177-3AD203B41FA5}">
                      <a16:colId xmlns:a16="http://schemas.microsoft.com/office/drawing/2014/main" val="244871433"/>
                    </a:ext>
                  </a:extLst>
                </a:gridCol>
                <a:gridCol w="5145227">
                  <a:extLst>
                    <a:ext uri="{9D8B030D-6E8A-4147-A177-3AD203B41FA5}">
                      <a16:colId xmlns:a16="http://schemas.microsoft.com/office/drawing/2014/main" val="643877657"/>
                    </a:ext>
                  </a:extLst>
                </a:gridCol>
              </a:tblGrid>
              <a:tr h="2012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ea typeface="나눔스퀘어_ac" panose="020B0600000101010101"/>
                        </a:rPr>
                        <a:t>GA/GTM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ko-KR" altLang="en-US" sz="800" baseline="0" smtClean="0">
                          <a:ea typeface="나눔스퀘어_ac" panose="020B0600000101010101"/>
                        </a:rPr>
                        <a:t>권한추가 계정</a:t>
                      </a:r>
                      <a:endParaRPr lang="en-US" altLang="ko-KR" sz="800" smtClean="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latin typeface="나눔스퀘어_ac" panose="020B0600000101010101" pitchFamily="50" charset="-127"/>
                          <a:ea typeface="나눔스퀘어_ac" panose="020B0600000101010101"/>
                        </a:rPr>
                        <a:t>ga01.triplehm@gmail.com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86861"/>
                  </a:ext>
                </a:extLst>
              </a:tr>
              <a:tr h="201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ea typeface="나눔스퀘어_ac" panose="020B0600000101010101"/>
                        </a:rPr>
                        <a:t>GA/GTM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ko-KR" altLang="en-US" sz="800" baseline="0" smtClean="0">
                          <a:ea typeface="나눔스퀘어_ac" panose="020B0600000101010101"/>
                        </a:rPr>
                        <a:t>부여 권한</a:t>
                      </a:r>
                      <a:endParaRPr lang="en-US" altLang="ko-KR" sz="800" smtClean="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ea typeface="나눔스퀘어_ac" panose="020B0600000101010101"/>
                        </a:rPr>
                        <a:t>수정권한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51136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2025233" y="2738340"/>
            <a:ext cx="1589204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 시 필수 기재 사항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2016921" y="4870269"/>
            <a:ext cx="1589204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 후 권한 부여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2016921" y="5586549"/>
            <a:ext cx="1589204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작업 정보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83164"/>
              </p:ext>
            </p:extLst>
          </p:nvPr>
        </p:nvGraphicFramePr>
        <p:xfrm>
          <a:off x="2025232" y="5833009"/>
          <a:ext cx="744098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463">
                  <a:extLst>
                    <a:ext uri="{9D8B030D-6E8A-4147-A177-3AD203B41FA5}">
                      <a16:colId xmlns:a16="http://schemas.microsoft.com/office/drawing/2014/main" val="244871433"/>
                    </a:ext>
                  </a:extLst>
                </a:gridCol>
                <a:gridCol w="5154518">
                  <a:extLst>
                    <a:ext uri="{9D8B030D-6E8A-4147-A177-3AD203B41FA5}">
                      <a16:colId xmlns:a16="http://schemas.microsoft.com/office/drawing/2014/main" val="643877657"/>
                    </a:ext>
                  </a:extLst>
                </a:gridCol>
              </a:tblGrid>
              <a:tr h="155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ea typeface="나눔스퀘어_ac" panose="020B0600000101010101"/>
                        </a:rPr>
                        <a:t>작업 평균 소요시간</a:t>
                      </a:r>
                      <a:endParaRPr lang="en-US" altLang="ko-KR" sz="800" smtClean="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latin typeface="나눔스퀘어_ac" panose="020B0600000101010101" pitchFamily="50" charset="-127"/>
                          <a:ea typeface="나눔스퀘어_ac" panose="020B0600000101010101"/>
                        </a:rPr>
                        <a:t>7</a:t>
                      </a:r>
                      <a:r>
                        <a:rPr lang="ko-KR" altLang="en-US" sz="800" smtClean="0">
                          <a:latin typeface="나눔스퀘어_ac" panose="020B0600000101010101" pitchFamily="50" charset="-127"/>
                          <a:ea typeface="나눔스퀘어_ac" panose="020B0600000101010101"/>
                        </a:rPr>
                        <a:t>일</a:t>
                      </a:r>
                      <a:endParaRPr lang="en-US" altLang="ko-KR" sz="800" smtClean="0">
                        <a:latin typeface="나눔스퀘어_ac" panose="020B0600000101010101" pitchFamily="50" charset="-127"/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86861"/>
                  </a:ext>
                </a:extLst>
              </a:tr>
              <a:tr h="1550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ea typeface="나눔스퀘어_ac" panose="020B0600000101010101"/>
                        </a:rPr>
                        <a:t>작업</a:t>
                      </a:r>
                      <a:r>
                        <a:rPr lang="ko-KR" altLang="en-US" sz="800" baseline="0" smtClean="0">
                          <a:ea typeface="나눔스퀘어_ac" panose="020B0600000101010101"/>
                        </a:rPr>
                        <a:t> 담당자</a:t>
                      </a:r>
                      <a:endParaRPr lang="en-US" altLang="ko-KR" sz="800" smtClean="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ea typeface="나눔스퀘어_ac" panose="020B0600000101010101"/>
                        </a:rPr>
                        <a:t>연구소 데이터분석팀 엄태영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PM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51136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8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9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0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1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2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50" idx="3"/>
            <a:endCxn id="72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72" idx="3"/>
            <a:endCxn id="51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2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3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검토 후 특이사항 전달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4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5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6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87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82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82" idx="1"/>
            <a:endCxn id="83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83" idx="1"/>
            <a:endCxn id="84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84" idx="1"/>
            <a:endCxn id="85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85" idx="1"/>
            <a:endCxn id="86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41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10238734" y="281251"/>
            <a:ext cx="731522" cy="2615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/>
              <a:ea typeface="나눔스퀘어_ac" panose="020B0600000101010101"/>
            </a:endParaRPr>
          </a:p>
        </p:txBody>
      </p:sp>
      <p:sp>
        <p:nvSpPr>
          <p:cNvPr id="44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10238734" y="621038"/>
            <a:ext cx="731522" cy="2615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/>
              <a:ea typeface="나눔스퀘어_ac" panose="020B0600000101010101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57556" y="298644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나눔스퀘어_ac ExtraBold"/>
              </a:rPr>
              <a:t>-&gt; </a:t>
            </a:r>
            <a:r>
              <a:rPr lang="ko-KR" altLang="en-US" sz="1000" smtClean="0">
                <a:latin typeface="나눔스퀘어_ac ExtraBold"/>
              </a:rPr>
              <a:t>요청자</a:t>
            </a:r>
            <a:endParaRPr lang="ko-KR" altLang="en-US" sz="1000">
              <a:latin typeface="나눔스퀘어_ac ExtraBold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57556" y="638581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나눔스퀘어_ac ExtraBold"/>
              </a:rPr>
              <a:t>-&gt; </a:t>
            </a:r>
            <a:r>
              <a:rPr lang="ko-KR" altLang="en-US" sz="1000" smtClean="0">
                <a:latin typeface="나눔스퀘어_ac ExtraBold"/>
              </a:rPr>
              <a:t>데이터분석팀</a:t>
            </a:r>
            <a:endParaRPr lang="ko-KR" altLang="en-US" sz="1000">
              <a:latin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6522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5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검토 후 특이사항 전달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6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 후</a:t>
            </a:r>
            <a: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/>
            </a:r>
            <a:b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작업 계획 수립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7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8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9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24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24" idx="1"/>
            <a:endCxn id="25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26" idx="1"/>
            <a:endCxn id="27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27" idx="1"/>
            <a:endCxn id="28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06" y="2549193"/>
            <a:ext cx="8120495" cy="4213580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7794120" y="5147527"/>
            <a:ext cx="351506" cy="180253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7615804" y="5033326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394194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 flipH="1">
            <a:off x="8705395" y="266121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>
            <a:spLocks/>
          </p:cNvSpPr>
          <p:nvPr/>
        </p:nvSpPr>
        <p:spPr>
          <a:xfrm>
            <a:off x="9267753" y="3355212"/>
            <a:ext cx="2350234" cy="4524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RMS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접속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&gt;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업무관리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&gt;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본부지원 요청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&gt; </a:t>
            </a:r>
          </a:p>
          <a:p>
            <a:pPr defTabSz="508000">
              <a:lnSpc>
                <a:spcPct val="130000"/>
              </a:lnSpc>
            </a:pP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스크립트신청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&gt;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글쓰기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charset="0"/>
              <a:ea typeface="나눔스퀘어_ac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7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1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검토 후 특이사항 전달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2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 후</a:t>
            </a:r>
            <a: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/>
            </a:r>
            <a:b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작업 계획 수립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5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rcRect r="357" b="10272"/>
          <a:stretch/>
        </p:blipFill>
        <p:spPr>
          <a:xfrm>
            <a:off x="416434" y="2892192"/>
            <a:ext cx="6651472" cy="3098059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2658812" y="4956047"/>
            <a:ext cx="2744461" cy="260466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2555659" y="4796805"/>
            <a:ext cx="212224" cy="227391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394194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8705395" y="266121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>
            <a:spLocks/>
          </p:cNvSpPr>
          <p:nvPr/>
        </p:nvSpPr>
        <p:spPr>
          <a:xfrm>
            <a:off x="9267752" y="3355212"/>
            <a:ext cx="2802327" cy="8125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요청글 양식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&gt; GA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설치요청 양식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선택</a:t>
            </a:r>
            <a:endParaRPr lang="en-US" altLang="ko-KR" sz="900" smtClean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endParaRPr lang="en-US" altLang="ko-KR" sz="900" smtClean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기존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“</a:t>
            </a:r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스크립트신청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“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양식에서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/>
            </a:r>
            <a:b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</a:b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“</a:t>
            </a:r>
            <a:r>
              <a:rPr lang="en-US" altLang="ko-KR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GA</a:t>
            </a:r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전자상거래 설치신청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”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양식으로 변경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charset="0"/>
              <a:ea typeface="나눔스퀘어_ac ExtraBold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rcRect l="61874" t="61667" r="23859" b="34812"/>
          <a:stretch/>
        </p:blipFill>
        <p:spPr>
          <a:xfrm>
            <a:off x="2709098" y="4993534"/>
            <a:ext cx="2036152" cy="1769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17411" y="4962597"/>
            <a:ext cx="28486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1050" smtClean="0">
                <a:solidFill>
                  <a:schemeClr val="bg1"/>
                </a:solidFill>
                <a:latin typeface="+mj-lt"/>
              </a:rPr>
              <a:t>요청양식</a:t>
            </a:r>
            <a:r>
              <a:rPr lang="en-US" altLang="ko-KR" sz="1050" smtClean="0">
                <a:solidFill>
                  <a:schemeClr val="bg1"/>
                </a:solidFill>
                <a:latin typeface="+mj-lt"/>
              </a:rPr>
              <a:t>] GA</a:t>
            </a:r>
            <a:r>
              <a:rPr lang="ko-KR" altLang="en-US" sz="1050" smtClean="0">
                <a:solidFill>
                  <a:schemeClr val="bg1"/>
                </a:solidFill>
                <a:latin typeface="+mj-lt"/>
              </a:rPr>
              <a:t>전자상거래 설치신청</a:t>
            </a:r>
            <a:endParaRPr lang="ko-KR" altLang="en-US" sz="105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658812" y="4340654"/>
            <a:ext cx="2744461" cy="260466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2555659" y="4181412"/>
            <a:ext cx="212224" cy="227391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4306677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55" name="직사각형 54"/>
          <p:cNvSpPr>
            <a:spLocks/>
          </p:cNvSpPr>
          <p:nvPr/>
        </p:nvSpPr>
        <p:spPr>
          <a:xfrm>
            <a:off x="9267752" y="4267695"/>
            <a:ext cx="2802327" cy="4524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GA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전자상거래 이외 스크립트 설치요청의 경우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,</a:t>
            </a:r>
          </a:p>
          <a:p>
            <a:pPr defTabSz="508000">
              <a:lnSpc>
                <a:spcPct val="130000"/>
              </a:lnSpc>
            </a:pP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기존과 동일한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“</a:t>
            </a:r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스크립트신청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”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양식을 이용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charset="0"/>
              <a:ea typeface="나눔스퀘어_ac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40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1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검토 후 특이사항 전달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2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 후</a:t>
            </a:r>
            <a: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/>
            </a:r>
            <a:b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작업 계획 수립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5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77" y="2454991"/>
            <a:ext cx="7065184" cy="434004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954773" y="4946498"/>
            <a:ext cx="6598108" cy="1315478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795532" y="4810684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394194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H="1">
            <a:off x="8705395" y="266121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>
            <a:spLocks/>
          </p:cNvSpPr>
          <p:nvPr/>
        </p:nvSpPr>
        <p:spPr>
          <a:xfrm>
            <a:off x="9267753" y="3355212"/>
            <a:ext cx="2719200" cy="20728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GA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양식 필수 기재항목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작성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GA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구분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ㄴ 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UA / GA4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정확히 작성</a:t>
            </a:r>
            <a:endParaRPr lang="en-US" altLang="ko-KR" sz="90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endParaRPr lang="en-US" altLang="ko-KR" sz="90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관리자 정보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900">
                <a:latin typeface="나눔스퀘어_ac ExtraBold" charset="0"/>
                <a:ea typeface="나눔스퀘어_ac ExtraBold" charset="0"/>
              </a:rPr>
              <a:t>ㄴ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빌더형사이트의 경우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,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 </a:t>
            </a:r>
            <a:r>
              <a:rPr lang="en-US" altLang="ko-KR" sz="900">
                <a:latin typeface="나눔스퀘어_ac ExtraBold" charset="0"/>
                <a:ea typeface="나눔스퀘어_ac ExtraBold" charset="0"/>
              </a:rPr>
              <a:t>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로그인 접속 테스트 진행 후 작성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endParaRPr lang="en-US" altLang="ko-KR" sz="90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KPI</a:t>
            </a:r>
          </a:p>
          <a:p>
            <a:pPr defTabSz="508000">
              <a:lnSpc>
                <a:spcPct val="130000"/>
              </a:lnSpc>
            </a:pPr>
            <a:r>
              <a:rPr lang="ko-KR" altLang="en-US" sz="900">
                <a:latin typeface="나눔스퀘어_ac ExtraBold" charset="0"/>
                <a:ea typeface="나눔스퀘어_ac ExtraBold" charset="0"/>
              </a:rPr>
              <a:t>ㄴ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가능한 추가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/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수정 요청이 없도록 작성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5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1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검토 후 특이사항 전달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2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 후</a:t>
            </a:r>
            <a: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/>
            </a:r>
            <a:b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작업 계획 수립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5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55" y="2526975"/>
            <a:ext cx="4523096" cy="27103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480" y="3946548"/>
            <a:ext cx="6360843" cy="2677077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3660008" y="3463061"/>
            <a:ext cx="1546073" cy="311164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453702" y="3307621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277918" y="4648820"/>
            <a:ext cx="1147502" cy="265608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2107860" y="4461586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879190" y="6535710"/>
            <a:ext cx="312810" cy="316112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061686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8705395" y="266121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>
            <a:spLocks/>
          </p:cNvSpPr>
          <p:nvPr/>
        </p:nvSpPr>
        <p:spPr>
          <a:xfrm>
            <a:off x="9267753" y="3022704"/>
            <a:ext cx="2350234" cy="141269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b="1" smtClean="0">
                <a:latin typeface="나눔스퀘어_ac ExtraBold" charset="0"/>
                <a:ea typeface="나눔스퀘어_ac ExtraBold" charset="0"/>
              </a:rPr>
              <a:t>GA </a:t>
            </a:r>
            <a:r>
              <a:rPr lang="ko-KR" altLang="en-US" sz="900" b="1" smtClean="0">
                <a:latin typeface="나눔스퀘어_ac ExtraBold" charset="0"/>
                <a:ea typeface="나눔스퀘어_ac ExtraBold" charset="0"/>
              </a:rPr>
              <a:t>권한부여 </a:t>
            </a:r>
            <a:r>
              <a:rPr lang="ko-KR" altLang="en-US" sz="900" b="1" smtClean="0">
                <a:latin typeface="나눔스퀘어_ac ExtraBold" charset="0"/>
                <a:ea typeface="나눔스퀘어_ac ExtraBold" charset="0"/>
              </a:rPr>
              <a:t>요청</a:t>
            </a:r>
            <a:endParaRPr lang="en-US" altLang="ko-KR" sz="900" b="1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/>
            </a:r>
            <a:br>
              <a:rPr lang="en-US" altLang="ko-KR" sz="900" smtClean="0">
                <a:latin typeface="나눔스퀘어_ac ExtraBold" charset="0"/>
                <a:ea typeface="나눔스퀘어_ac ExtraBold" charset="0"/>
              </a:rPr>
            </a:br>
            <a:r>
              <a:rPr lang="en-US" altLang="ko-KR" sz="800" smtClean="0">
                <a:latin typeface="나눔스퀘어_ac ExtraBold" charset="0"/>
                <a:ea typeface="나눔스퀘어_ac ExtraBold" charset="0"/>
              </a:rPr>
              <a:t>1. GA &gt;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관리 </a:t>
            </a:r>
            <a:r>
              <a:rPr lang="en-US" altLang="ko-KR" sz="800" smtClean="0">
                <a:latin typeface="나눔스퀘어_ac ExtraBold" charset="0"/>
                <a:ea typeface="나눔스퀘어_ac ExtraBold" charset="0"/>
              </a:rPr>
              <a:t>&gt;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계정 액세스 관리</a:t>
            </a:r>
            <a:endParaRPr lang="en-US" altLang="ko-KR" sz="8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800" smtClean="0">
                <a:latin typeface="나눔스퀘어_ac ExtraBold" charset="0"/>
                <a:ea typeface="나눔스퀘어_ac ExtraBold" charset="0"/>
              </a:rPr>
              <a:t>2.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우측상단 </a:t>
            </a:r>
            <a:r>
              <a:rPr lang="en-US" altLang="ko-KR" sz="800" smtClean="0">
                <a:latin typeface="나눔스퀘어_ac ExtraBold" charset="0"/>
                <a:ea typeface="나눔스퀘어_ac ExtraBold" charset="0"/>
              </a:rPr>
              <a:t>+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버튼 클릭</a:t>
            </a:r>
            <a:endParaRPr lang="en-US" altLang="ko-KR" sz="8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800" smtClean="0">
                <a:latin typeface="나눔스퀘어_ac ExtraBold" charset="0"/>
                <a:ea typeface="나눔스퀘어_ac ExtraBold" charset="0"/>
              </a:rPr>
              <a:t>3.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사용자 추가 클릭</a:t>
            </a:r>
            <a:endParaRPr lang="en-US" altLang="ko-KR" sz="8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800" smtClean="0">
                <a:latin typeface="나눔스퀘어_ac ExtraBold" charset="0"/>
                <a:ea typeface="나눔스퀘어_ac ExtraBold" charset="0"/>
              </a:rPr>
              <a:t>4.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이메일 입력</a:t>
            </a:r>
            <a:endParaRPr lang="en-US" altLang="ko-KR" sz="8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800" smtClean="0">
                <a:latin typeface="나눔스퀘어_ac ExtraBold" charset="0"/>
                <a:ea typeface="나눔스퀘어_ac ExtraBold" charset="0"/>
              </a:rPr>
              <a:t>5.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하단 권한목록에 관리자 </a:t>
            </a:r>
            <a:r>
              <a:rPr lang="en-US" altLang="ko-KR" sz="800" smtClean="0">
                <a:latin typeface="나눔스퀘어_ac ExtraBold" charset="0"/>
                <a:ea typeface="나눔스퀘어_ac ExtraBold" charset="0"/>
              </a:rPr>
              <a:t>or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편집자 선택</a:t>
            </a:r>
            <a:endParaRPr lang="en-US" altLang="ko-KR" sz="8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800" smtClean="0">
                <a:latin typeface="나눔스퀘어_ac ExtraBold" charset="0"/>
                <a:ea typeface="나눔스퀘어_ac ExtraBold" charset="0"/>
              </a:rPr>
              <a:t>6.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추가 버튼 클릭</a:t>
            </a:r>
            <a:endParaRPr lang="en-US" altLang="ko-KR" sz="8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4691967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>
            <a:off x="9267753" y="4652985"/>
            <a:ext cx="2350234" cy="1572738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b="1" smtClean="0">
                <a:latin typeface="나눔스퀘어_ac ExtraBold" charset="0"/>
                <a:ea typeface="나눔스퀘어_ac ExtraBold" charset="0"/>
              </a:rPr>
              <a:t>GTM </a:t>
            </a:r>
            <a:r>
              <a:rPr lang="ko-KR" altLang="en-US" sz="900" b="1">
                <a:latin typeface="나눔스퀘어_ac ExtraBold" charset="0"/>
                <a:ea typeface="나눔스퀘어_ac ExtraBold" charset="0"/>
              </a:rPr>
              <a:t>권한부여 </a:t>
            </a:r>
            <a:r>
              <a:rPr lang="ko-KR" altLang="en-US" sz="900" b="1" smtClean="0">
                <a:latin typeface="나눔스퀘어_ac ExtraBold" charset="0"/>
                <a:ea typeface="나눔스퀘어_ac ExtraBold" charset="0"/>
              </a:rPr>
              <a:t>요청</a:t>
            </a:r>
            <a:endParaRPr lang="en-US" altLang="ko-KR" sz="900" b="1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>
                <a:latin typeface="나눔스퀘어_ac ExtraBold" charset="0"/>
                <a:ea typeface="나눔스퀘어_ac ExtraBold" charset="0"/>
              </a:rPr>
              <a:t/>
            </a:r>
            <a:br>
              <a:rPr lang="en-US" altLang="ko-KR" sz="900">
                <a:latin typeface="나눔스퀘어_ac ExtraBold" charset="0"/>
                <a:ea typeface="나눔스퀘어_ac ExtraBold" charset="0"/>
              </a:rPr>
            </a:br>
            <a:r>
              <a:rPr lang="en-US" altLang="ko-KR" sz="800">
                <a:latin typeface="나눔스퀘어_ac ExtraBold" charset="0"/>
                <a:ea typeface="나눔스퀘어_ac ExtraBold" charset="0"/>
              </a:rPr>
              <a:t>1</a:t>
            </a:r>
            <a:r>
              <a:rPr lang="en-US" altLang="ko-KR" sz="800">
                <a:latin typeface="나눔스퀘어_ac ExtraBold" charset="0"/>
                <a:ea typeface="나눔스퀘어_ac ExtraBold" charset="0"/>
              </a:rPr>
              <a:t>. </a:t>
            </a:r>
            <a:r>
              <a:rPr lang="en-US" altLang="ko-KR" sz="800" smtClean="0">
                <a:latin typeface="나눔스퀘어_ac ExtraBold" charset="0"/>
                <a:ea typeface="나눔스퀘어_ac ExtraBold" charset="0"/>
              </a:rPr>
              <a:t>GTM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좌측상단 관리자 탭 클릭</a:t>
            </a:r>
            <a:endParaRPr lang="en-US" altLang="ko-KR" sz="80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800">
                <a:latin typeface="나눔스퀘어_ac ExtraBold" charset="0"/>
                <a:ea typeface="나눔스퀘어_ac ExtraBold" charset="0"/>
              </a:rPr>
              <a:t>2</a:t>
            </a:r>
            <a:r>
              <a:rPr lang="en-US" altLang="ko-KR" sz="800">
                <a:latin typeface="나눔스퀘어_ac ExtraBold" charset="0"/>
                <a:ea typeface="나눔스퀘어_ac ExtraBold" charset="0"/>
              </a:rPr>
              <a:t>.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사용자 관리 클릭</a:t>
            </a:r>
            <a:endParaRPr lang="en-US" altLang="ko-KR" sz="8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800" smtClean="0">
                <a:latin typeface="나눔스퀘어_ac ExtraBold" charset="0"/>
                <a:ea typeface="나눔스퀘어_ac ExtraBold" charset="0"/>
              </a:rPr>
              <a:t>3</a:t>
            </a:r>
            <a:r>
              <a:rPr lang="en-US" altLang="ko-KR" sz="800">
                <a:latin typeface="나눔스퀘어_ac ExtraBold" charset="0"/>
                <a:ea typeface="나눔스퀘어_ac ExtraBold" charset="0"/>
              </a:rPr>
              <a:t>.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우측산단 </a:t>
            </a:r>
            <a:r>
              <a:rPr lang="en-US" altLang="ko-KR" sz="800" smtClean="0">
                <a:latin typeface="나눔스퀘어_ac ExtraBold" charset="0"/>
                <a:ea typeface="나눔스퀘어_ac ExtraBold" charset="0"/>
              </a:rPr>
              <a:t>+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버튼클릭</a:t>
            </a:r>
            <a:endParaRPr lang="en-US" altLang="ko-KR" sz="8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800" smtClean="0">
                <a:latin typeface="나눔스퀘어_ac ExtraBold" charset="0"/>
                <a:ea typeface="나눔스퀘어_ac ExtraBold" charset="0"/>
              </a:rPr>
              <a:t>4.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사용자 추가 클릭</a:t>
            </a:r>
            <a:endParaRPr lang="en-US" altLang="ko-KR" sz="80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800" smtClean="0">
                <a:latin typeface="나눔스퀘어_ac ExtraBold" charset="0"/>
                <a:ea typeface="나눔스퀘어_ac ExtraBold" charset="0"/>
              </a:rPr>
              <a:t>4</a:t>
            </a:r>
            <a:r>
              <a:rPr lang="en-US" altLang="ko-KR" sz="800">
                <a:latin typeface="나눔스퀘어_ac ExtraBold" charset="0"/>
                <a:ea typeface="나눔스퀘어_ac ExtraBold" charset="0"/>
              </a:rPr>
              <a:t>. </a:t>
            </a:r>
            <a:r>
              <a:rPr lang="ko-KR" altLang="en-US" sz="800">
                <a:latin typeface="나눔스퀘어_ac ExtraBold" charset="0"/>
                <a:ea typeface="나눔스퀘어_ac ExtraBold" charset="0"/>
              </a:rPr>
              <a:t>이메일 입력</a:t>
            </a:r>
            <a:endParaRPr lang="en-US" altLang="ko-KR" sz="80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800">
                <a:latin typeface="나눔스퀘어_ac ExtraBold" charset="0"/>
                <a:ea typeface="나눔스퀘어_ac ExtraBold" charset="0"/>
              </a:rPr>
              <a:t>5. </a:t>
            </a:r>
            <a:r>
              <a:rPr lang="ko-KR" altLang="en-US" sz="800">
                <a:latin typeface="나눔스퀘어_ac ExtraBold" charset="0"/>
                <a:ea typeface="나눔스퀘어_ac ExtraBold" charset="0"/>
              </a:rPr>
              <a:t>하단 권한목록에 </a:t>
            </a:r>
            <a:r>
              <a:rPr lang="ko-KR" altLang="en-US" sz="800">
                <a:latin typeface="나눔스퀘어_ac ExtraBold" charset="0"/>
                <a:ea typeface="나눔스퀘어_ac ExtraBold" charset="0"/>
              </a:rPr>
              <a:t>관리자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선택</a:t>
            </a:r>
            <a:endParaRPr lang="en-US" altLang="ko-KR" sz="80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800" smtClean="0">
                <a:latin typeface="나눔스퀘어_ac ExtraBold" charset="0"/>
                <a:ea typeface="나눔스퀘어_ac ExtraBold" charset="0"/>
              </a:rPr>
              <a:t>6;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초대 </a:t>
            </a:r>
            <a:r>
              <a:rPr lang="ko-KR" altLang="en-US" sz="800">
                <a:latin typeface="나눔스퀘어_ac ExtraBold" charset="0"/>
                <a:ea typeface="나눔스퀘어_ac ExtraBold" charset="0"/>
              </a:rPr>
              <a:t>버튼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클릭</a:t>
            </a:r>
            <a:endParaRPr lang="en-US" altLang="ko-KR" sz="800">
              <a:latin typeface="나눔스퀘어_ac ExtraBold" charset="0"/>
              <a:ea typeface="나눔스퀘어_ac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17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1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검토 후 특이사항 전달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2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 후</a:t>
            </a:r>
            <a: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/>
            </a:r>
            <a:b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작업 계획 수립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5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40" y="2810821"/>
            <a:ext cx="8176623" cy="85553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75" y="4102737"/>
            <a:ext cx="7686675" cy="2476500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983880" y="3425662"/>
            <a:ext cx="1409389" cy="229087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875827" y="3270222"/>
            <a:ext cx="118412" cy="11443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496825" y="3384661"/>
            <a:ext cx="417173" cy="216498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7368538" y="3270222"/>
            <a:ext cx="134973" cy="15544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75827" y="4606112"/>
            <a:ext cx="2320220" cy="204858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767773" y="4450672"/>
            <a:ext cx="167029" cy="15544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3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394194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 flipH="1">
            <a:off x="8705395" y="266121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/>
          <p:cNvSpPr>
            <a:spLocks/>
          </p:cNvSpPr>
          <p:nvPr/>
        </p:nvSpPr>
        <p:spPr>
          <a:xfrm>
            <a:off x="9267753" y="3355212"/>
            <a:ext cx="2350234" cy="27238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Email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확인 및 부여권한 레벨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확인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985530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52" name="직사각형 51"/>
          <p:cNvSpPr>
            <a:spLocks/>
          </p:cNvSpPr>
          <p:nvPr/>
        </p:nvSpPr>
        <p:spPr>
          <a:xfrm>
            <a:off x="9267752" y="3946548"/>
            <a:ext cx="2777390" cy="8125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권한부여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완료시</a:t>
            </a:r>
            <a:r>
              <a:rPr lang="en-US" altLang="ko-KR" sz="900">
                <a:latin typeface="나눔스퀘어_ac ExtraBold" charset="0"/>
                <a:ea typeface="나눔스퀘어_ac ExtraBold" charset="0"/>
              </a:rPr>
              <a:t> 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RMS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설치요청 게시글에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댓글작성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endParaRPr lang="en-US" altLang="ko-KR" sz="90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빠른 시일내 작업이 필요한 경우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,</a:t>
            </a:r>
            <a:br>
              <a:rPr lang="en-US" altLang="ko-KR" sz="900" smtClean="0">
                <a:latin typeface="나눔스퀘어_ac ExtraBold" charset="0"/>
                <a:ea typeface="나눔스퀘어_ac ExtraBold" charset="0"/>
              </a:rPr>
            </a:b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메신저 혹은 메일로 완료내용 전달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52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1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검토 후 특이사항 전달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2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 후</a:t>
            </a:r>
            <a: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/>
            </a:r>
            <a:b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작업 계획 수립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5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2" y="2657334"/>
            <a:ext cx="6988369" cy="1128519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04" y="3890934"/>
            <a:ext cx="6014076" cy="250485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913" y="4151319"/>
            <a:ext cx="3816537" cy="2244472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2894918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H="1">
            <a:off x="8705395" y="266121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>
            <a:spLocks/>
          </p:cNvSpPr>
          <p:nvPr/>
        </p:nvSpPr>
        <p:spPr>
          <a:xfrm>
            <a:off x="9267752" y="2898355"/>
            <a:ext cx="2769077" cy="99257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작업사이트 구조분석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작업 페이지 기존 에러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발생여부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광고주 사이트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현재 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GA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설치상태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타 광고 매체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스크립트 설치 여부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등등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945710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3" name="직사각형 42"/>
          <p:cNvSpPr>
            <a:spLocks/>
          </p:cNvSpPr>
          <p:nvPr/>
        </p:nvSpPr>
        <p:spPr>
          <a:xfrm>
            <a:off x="9267753" y="3906728"/>
            <a:ext cx="2769076" cy="27238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관리자 정보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확인 및 관리자페이지 설정내용 검토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4328613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3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>
            <a:off x="9267753" y="4289631"/>
            <a:ext cx="2350234" cy="25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작업페이지 소스코드 분석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4751038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ea typeface="나눔스퀘어_ac" panose="020B0600000101010101"/>
              </a:rPr>
              <a:t>4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>
            <a:off x="9267753" y="4712056"/>
            <a:ext cx="2350234" cy="25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설치가능여부 항목체크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5208314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5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9" name="직사각형 48"/>
          <p:cNvSpPr>
            <a:spLocks/>
          </p:cNvSpPr>
          <p:nvPr/>
        </p:nvSpPr>
        <p:spPr>
          <a:xfrm>
            <a:off x="9267753" y="5169332"/>
            <a:ext cx="2350234" cy="25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작업 내용 계획수립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71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1387</Words>
  <Application>Microsoft Office PowerPoint</Application>
  <PresentationFormat>와이드스크린</PresentationFormat>
  <Paragraphs>554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나눔스퀘어_ac</vt:lpstr>
      <vt:lpstr>나눔스퀘어_ac ExtraBold</vt:lpstr>
      <vt:lpstr>나눔스퀘어라운드 ExtraBold</vt:lpstr>
      <vt:lpstr>맑은 고딕</vt:lpstr>
      <vt:lpstr>새굴림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20-A-001</dc:creator>
  <cp:lastModifiedBy>20-A-001</cp:lastModifiedBy>
  <cp:revision>49</cp:revision>
  <dcterms:created xsi:type="dcterms:W3CDTF">2023-01-03T03:15:18Z</dcterms:created>
  <dcterms:modified xsi:type="dcterms:W3CDTF">2023-01-16T07:38:47Z</dcterms:modified>
</cp:coreProperties>
</file>