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69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8800E-515D-4BF6-9C3A-1DB3504A822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8152-A444-448A-BEC2-4258FF1AE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8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32419" y="5559209"/>
            <a:ext cx="72000" cy="234082"/>
          </a:xfrm>
          <a:prstGeom prst="rect">
            <a:avLst/>
          </a:prstGeom>
          <a:solidFill>
            <a:srgbClr val="FB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30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4" t="26120" b="34358"/>
          <a:stretch>
            <a:fillRect/>
          </a:stretch>
        </p:blipFill>
        <p:spPr>
          <a:xfrm>
            <a:off x="8274504" y="1237851"/>
            <a:ext cx="3918857" cy="3218035"/>
          </a:xfrm>
          <a:custGeom>
            <a:avLst/>
            <a:gdLst>
              <a:gd name="connsiteX0" fmla="*/ 804508 w 3918857"/>
              <a:gd name="connsiteY0" fmla="*/ 0 h 3218035"/>
              <a:gd name="connsiteX1" fmla="*/ 3918857 w 3918857"/>
              <a:gd name="connsiteY1" fmla="*/ 0 h 3218035"/>
              <a:gd name="connsiteX2" fmla="*/ 3918857 w 3918857"/>
              <a:gd name="connsiteY2" fmla="*/ 3218035 h 3218035"/>
              <a:gd name="connsiteX3" fmla="*/ 0 w 3918857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7" h="3218035">
                <a:moveTo>
                  <a:pt x="804508" y="0"/>
                </a:moveTo>
                <a:lnTo>
                  <a:pt x="3918857" y="0"/>
                </a:lnTo>
                <a:lnTo>
                  <a:pt x="3918857" y="3218035"/>
                </a:lnTo>
                <a:lnTo>
                  <a:pt x="0" y="3218035"/>
                </a:lnTo>
                <a:close/>
              </a:path>
            </a:pathLst>
          </a:custGeom>
        </p:spPr>
      </p:pic>
      <p:sp>
        <p:nvSpPr>
          <p:cNvPr id="9" name="자유형 8"/>
          <p:cNvSpPr/>
          <p:nvPr userDrawn="1"/>
        </p:nvSpPr>
        <p:spPr>
          <a:xfrm>
            <a:off x="8274505" y="1237849"/>
            <a:ext cx="3918857" cy="3218035"/>
          </a:xfrm>
          <a:custGeom>
            <a:avLst/>
            <a:gdLst>
              <a:gd name="connsiteX0" fmla="*/ 804509 w 3918857"/>
              <a:gd name="connsiteY0" fmla="*/ 0 h 3218035"/>
              <a:gd name="connsiteX1" fmla="*/ 3918857 w 3918857"/>
              <a:gd name="connsiteY1" fmla="*/ 0 h 3218035"/>
              <a:gd name="connsiteX2" fmla="*/ 3918857 w 3918857"/>
              <a:gd name="connsiteY2" fmla="*/ 3218035 h 3218035"/>
              <a:gd name="connsiteX3" fmla="*/ 0 w 3918857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7" h="3218035">
                <a:moveTo>
                  <a:pt x="804509" y="0"/>
                </a:moveTo>
                <a:lnTo>
                  <a:pt x="3918857" y="0"/>
                </a:lnTo>
                <a:lnTo>
                  <a:pt x="3918857" y="3218035"/>
                </a:lnTo>
                <a:lnTo>
                  <a:pt x="0" y="3218035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5" y="3474673"/>
            <a:ext cx="2628900" cy="6687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0" r="27807" b="34358"/>
          <a:stretch>
            <a:fillRect/>
          </a:stretch>
        </p:blipFill>
        <p:spPr>
          <a:xfrm>
            <a:off x="0" y="1237850"/>
            <a:ext cx="8817428" cy="3218035"/>
          </a:xfrm>
          <a:custGeom>
            <a:avLst/>
            <a:gdLst>
              <a:gd name="connsiteX0" fmla="*/ 0 w 8817428"/>
              <a:gd name="connsiteY0" fmla="*/ 0 h 3218035"/>
              <a:gd name="connsiteX1" fmla="*/ 8817428 w 8817428"/>
              <a:gd name="connsiteY1" fmla="*/ 0 h 3218035"/>
              <a:gd name="connsiteX2" fmla="*/ 8012919 w 8817428"/>
              <a:gd name="connsiteY2" fmla="*/ 3218035 h 3218035"/>
              <a:gd name="connsiteX3" fmla="*/ 0 w 8817428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7428" h="3218035">
                <a:moveTo>
                  <a:pt x="0" y="0"/>
                </a:moveTo>
                <a:lnTo>
                  <a:pt x="8817428" y="0"/>
                </a:lnTo>
                <a:lnTo>
                  <a:pt x="8012919" y="3218035"/>
                </a:lnTo>
                <a:lnTo>
                  <a:pt x="0" y="3218035"/>
                </a:lnTo>
                <a:close/>
              </a:path>
            </a:pathLst>
          </a:custGeom>
        </p:spPr>
      </p:pic>
      <p:sp>
        <p:nvSpPr>
          <p:cNvPr id="13" name="자유형 12"/>
          <p:cNvSpPr/>
          <p:nvPr userDrawn="1"/>
        </p:nvSpPr>
        <p:spPr>
          <a:xfrm>
            <a:off x="0" y="1237849"/>
            <a:ext cx="8821057" cy="3218035"/>
          </a:xfrm>
          <a:custGeom>
            <a:avLst/>
            <a:gdLst>
              <a:gd name="connsiteX0" fmla="*/ 0 w 8821057"/>
              <a:gd name="connsiteY0" fmla="*/ 0 h 3218035"/>
              <a:gd name="connsiteX1" fmla="*/ 8821057 w 8821057"/>
              <a:gd name="connsiteY1" fmla="*/ 0 h 3218035"/>
              <a:gd name="connsiteX2" fmla="*/ 8016548 w 8821057"/>
              <a:gd name="connsiteY2" fmla="*/ 3218035 h 3218035"/>
              <a:gd name="connsiteX3" fmla="*/ 0 w 8821057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1057" h="3218035">
                <a:moveTo>
                  <a:pt x="0" y="0"/>
                </a:moveTo>
                <a:lnTo>
                  <a:pt x="8821057" y="0"/>
                </a:lnTo>
                <a:lnTo>
                  <a:pt x="8016548" y="3218035"/>
                </a:lnTo>
                <a:lnTo>
                  <a:pt x="0" y="3218035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3DCFC96-A892-4E3D-A8E3-0D5AA37DE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67" y="2189121"/>
            <a:ext cx="7911533" cy="86264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50000"/>
              </a:lnSpc>
              <a:defRPr sz="3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제안서 계획서 </a:t>
            </a:r>
            <a:r>
              <a:rPr lang="ko-KR" altLang="en-US"/>
              <a:t>템플릿</a:t>
            </a:r>
            <a:r>
              <a:rPr lang="en-US" altLang="ko-KR" smtClean="0"/>
              <a:t>,</a:t>
            </a:r>
            <a:r>
              <a:rPr lang="ko-KR" altLang="en-US" smtClean="0"/>
              <a:t>나눔스퀘어</a:t>
            </a:r>
            <a:r>
              <a:rPr lang="en-US" altLang="ko-KR" dirty="0"/>
              <a:t>ac</a:t>
            </a:r>
            <a:r>
              <a:rPr lang="en-US" altLang="ko-KR"/>
              <a:t>, </a:t>
            </a:r>
            <a:r>
              <a:rPr lang="en-US" altLang="ko-KR" smtClean="0"/>
              <a:t>34pt</a:t>
            </a:r>
            <a:endParaRPr lang="ko-KR" altLang="en-US" dirty="0"/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8F09434E-A7DC-4D00-92AB-F8768F21A28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16467" y="3414838"/>
            <a:ext cx="5130800" cy="3223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 dirty="0"/>
              <a:t>English </a:t>
            </a:r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ko-KR" altLang="en-US" dirty="0"/>
              <a:t>또는 소제목 작성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나눔스퀘어</a:t>
            </a:r>
            <a:r>
              <a:rPr lang="en-US" altLang="ko-KR" dirty="0"/>
              <a:t>, 14pt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650B1006-07FE-4743-A91C-9E2B6764F9D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34798" y="5518738"/>
            <a:ext cx="1013828" cy="315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 dirty="0"/>
              <a:t>Produced by</a:t>
            </a:r>
            <a:endParaRPr lang="ko-KR" altLang="en-US" dirty="0"/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C0F0A622-61F3-4269-B04C-6F33B253837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2189344" y="5515061"/>
            <a:ext cx="1846939" cy="3223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작성자 또는 소속팀</a:t>
            </a:r>
          </a:p>
        </p:txBody>
      </p:sp>
    </p:spTree>
    <p:extLst>
      <p:ext uri="{BB962C8B-B14F-4D97-AF65-F5344CB8AC3E}">
        <p14:creationId xmlns:p14="http://schemas.microsoft.com/office/powerpoint/2010/main" val="235855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8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9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0E6D-B1A3-4F28-BAE5-782692E81A10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57EC-4E05-46A7-837A-0E66A7A32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mcorp.co.kr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pc="-300"/>
              <a:t>Google Analytics </a:t>
            </a:r>
            <a:r>
              <a:rPr lang="ko-KR" altLang="en-US" sz="3200" spc="-300" smtClean="0"/>
              <a:t>설치요청</a:t>
            </a:r>
            <a:r>
              <a:rPr lang="en-US" altLang="ko-KR" sz="3200" spc="-300" smtClean="0"/>
              <a:t> </a:t>
            </a:r>
            <a:r>
              <a:rPr lang="ko-KR" altLang="en-US" sz="3200" spc="-300" smtClean="0"/>
              <a:t>프로세스 정의서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>
          <a:xfrm>
            <a:off x="216467" y="3414838"/>
            <a:ext cx="5130800" cy="724900"/>
          </a:xfrm>
        </p:spPr>
        <p:txBody>
          <a:bodyPr>
            <a:normAutofit/>
          </a:bodyPr>
          <a:lstStyle/>
          <a:p>
            <a:r>
              <a:rPr lang="ko-KR" altLang="en-US" smtClean="0"/>
              <a:t>최종 수정일 </a:t>
            </a:r>
            <a:r>
              <a:rPr lang="en-US" altLang="ko-KR"/>
              <a:t>: </a:t>
            </a:r>
            <a:r>
              <a:rPr lang="en-US" altLang="ko-KR" smtClean="0"/>
              <a:t>2023-01-30</a:t>
            </a:r>
            <a:endParaRPr lang="en-US" altLang="ko-KR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2"/>
          </p:nvPr>
        </p:nvSpPr>
        <p:spPr>
          <a:xfrm>
            <a:off x="2189344" y="5515061"/>
            <a:ext cx="2075085" cy="322378"/>
          </a:xfrm>
        </p:spPr>
        <p:txBody>
          <a:bodyPr>
            <a:normAutofit/>
          </a:bodyPr>
          <a:lstStyle/>
          <a:p>
            <a:r>
              <a:rPr lang="ko-KR" altLang="en-US" smtClean="0"/>
              <a:t>연구소 데이터분석팀 엄태영</a:t>
            </a:r>
            <a:r>
              <a:rPr lang="en-US" altLang="ko-KR" smtClean="0"/>
              <a:t>PM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>
            <a:spLocks/>
          </p:cNvSpPr>
          <p:nvPr/>
        </p:nvSpPr>
        <p:spPr>
          <a:xfrm>
            <a:off x="9292691" y="3287213"/>
            <a:ext cx="2677636" cy="225292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내용 검토 후 특이사항 전달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설치가능 여부 전달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작업내용 특이사항 전달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추가접수사항 접수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작업정보 공유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작업이 불가능한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작업페이지에서 에러가 발생하고 있는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관리자 페이지접속 후 수정권한이 없는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정확한 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KPI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를 기재하지 않은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광고주 사이트가 쇼핑몰이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아닌경우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관리자 페이지 접속인증이 필요한 경우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853"/>
          <a:stretch/>
        </p:blipFill>
        <p:spPr>
          <a:xfrm>
            <a:off x="297742" y="2781939"/>
            <a:ext cx="6359926" cy="3263471"/>
          </a:xfrm>
          <a:prstGeom prst="rect">
            <a:avLst/>
          </a:prstGeom>
        </p:spPr>
      </p:pic>
      <p:pic>
        <p:nvPicPr>
          <p:cNvPr id="1026" name="Picture 2" descr="Web Man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36" y="4818398"/>
            <a:ext cx="4806350" cy="15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1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2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3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4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5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6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7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8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59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55" idx="1"/>
            <a:endCxn id="56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382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0" y="2810821"/>
            <a:ext cx="7857722" cy="822163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56512" y="3392250"/>
            <a:ext cx="1291032" cy="2201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177468" y="3372752"/>
            <a:ext cx="382139" cy="2201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9041" r="24244"/>
          <a:stretch/>
        </p:blipFill>
        <p:spPr>
          <a:xfrm>
            <a:off x="362209" y="3646720"/>
            <a:ext cx="7616985" cy="83364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975477" y="4257518"/>
            <a:ext cx="1291032" cy="2201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626776" y="4218032"/>
            <a:ext cx="382139" cy="2201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9171" y="322799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>
            <a:spLocks/>
          </p:cNvSpPr>
          <p:nvPr/>
        </p:nvSpPr>
        <p:spPr>
          <a:xfrm>
            <a:off x="9267753" y="3355212"/>
            <a:ext cx="2350234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GA/GTM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권한 확인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98553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6" name="직사각형 55"/>
          <p:cNvSpPr>
            <a:spLocks/>
          </p:cNvSpPr>
          <p:nvPr/>
        </p:nvSpPr>
        <p:spPr>
          <a:xfrm>
            <a:off x="9267752" y="3946548"/>
            <a:ext cx="2503069" cy="135267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작업계획 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작업 순서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(view_item_list, select_tiem, item_view, add_to_cart….)</a:t>
            </a: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기기 작업 순서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( M/PC )</a:t>
            </a: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예상 작업 소요시간 측정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매개변수 값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소스코드 삽입 위치 확인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…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등등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" y="4884347"/>
            <a:ext cx="5793577" cy="18402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143" y="4699297"/>
            <a:ext cx="4788739" cy="1801447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754386" y="5001732"/>
            <a:ext cx="2196757" cy="18541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552325" y="5546679"/>
            <a:ext cx="3195137" cy="971765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1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2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3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4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5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6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77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72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72" idx="1"/>
            <a:endCxn id="73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73" idx="1"/>
            <a:endCxn id="74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74" idx="1"/>
            <a:endCxn id="75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75" idx="1"/>
            <a:endCxn id="76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8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422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2" y="5254879"/>
            <a:ext cx="3937363" cy="1382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5" y="2721606"/>
            <a:ext cx="4356295" cy="23244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421" y="2524109"/>
            <a:ext cx="2690584" cy="250209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rcRect r="11684"/>
          <a:stretch/>
        </p:blipFill>
        <p:spPr>
          <a:xfrm>
            <a:off x="4460550" y="5171522"/>
            <a:ext cx="3660632" cy="141533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9267753" y="3289563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dataLayer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소스코드 직접 설치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1. UA / GA4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구분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2.M / PC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구분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13279" y="3980521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9279948" y="3941539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변수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트리거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태그 설정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UA 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/ GA4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구분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71389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9267753" y="4674916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GA/GTM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디버깅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UA 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/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GA4, M / PC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모두 디버깅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9550" y="3302060"/>
            <a:ext cx="4047388" cy="1724143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313781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65228" y="2533995"/>
            <a:ext cx="2303309" cy="251205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877888" y="236974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8348" y="5162813"/>
            <a:ext cx="7889176" cy="1461707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5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6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6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71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67" idx="1"/>
            <a:endCxn id="68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69" idx="1"/>
            <a:endCxn id="70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2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7807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88" y="3616334"/>
            <a:ext cx="3959706" cy="2996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7633" b="1110"/>
          <a:stretch/>
        </p:blipFill>
        <p:spPr>
          <a:xfrm>
            <a:off x="625335" y="2858546"/>
            <a:ext cx="3898736" cy="19966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72" y="5230774"/>
            <a:ext cx="5300025" cy="129622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rcRect t="2490" r="10902"/>
          <a:stretch/>
        </p:blipFill>
        <p:spPr>
          <a:xfrm>
            <a:off x="5257200" y="2626144"/>
            <a:ext cx="2872250" cy="193010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2861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>
            <a:spLocks/>
          </p:cNvSpPr>
          <p:nvPr/>
        </p:nvSpPr>
        <p:spPr>
          <a:xfrm>
            <a:off x="9267753" y="3289563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실시간 이벤트 데이터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1.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중복 발생여부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매개변수 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142797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9267753" y="4103815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전자상거래 데이터 수집여부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 1.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 완료 후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3~5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일간 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이벤트별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883497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9267753" y="4844515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수집데이터 특이사항 없는 경우 작업완료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 수정사항 발생시 수정 후 재검토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551526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4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6" name="직사각형 45"/>
          <p:cNvSpPr>
            <a:spLocks/>
          </p:cNvSpPr>
          <p:nvPr/>
        </p:nvSpPr>
        <p:spPr>
          <a:xfrm>
            <a:off x="9267752" y="5476282"/>
            <a:ext cx="2794015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RMS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요청 게시글에 답변 게시글 작성 후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마무리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1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2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3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3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4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5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6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7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8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64" idx="1"/>
            <a:endCxn id="65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9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0358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수정요청 프로세스 요약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430953" y="252285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9135264" y="225539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>
            <a:spLocks/>
          </p:cNvSpPr>
          <p:nvPr/>
        </p:nvSpPr>
        <p:spPr>
          <a:xfrm>
            <a:off x="9697622" y="2526296"/>
            <a:ext cx="2350234" cy="99257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수집데이터 관련하여 추가요청하거나 값에 따른 수정이 필요한 경우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</a:t>
            </a: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“ </a:t>
            </a:r>
            <a:r>
              <a:rPr lang="en-US" altLang="ko-KR" sz="900" b="1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b="1">
                <a:latin typeface="나눔스퀘어_ac ExtraBold" charset="0"/>
                <a:ea typeface="나눔스퀘어_ac ExtraBold" charset="0"/>
              </a:rPr>
              <a:t>전자상거래 </a:t>
            </a:r>
            <a:r>
              <a:rPr lang="ko-KR" altLang="en-US" sz="900" b="1" smtClean="0">
                <a:latin typeface="나눔스퀘어_ac ExtraBold" charset="0"/>
                <a:ea typeface="나눔스퀘어_ac ExtraBold" charset="0"/>
              </a:rPr>
              <a:t>설치신청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”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양식을 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동일하게 선택 후 상단에서 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수정버튼을 클릭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5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수정요청 양식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수정사항 작업진행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12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430953" y="3699862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9697622" y="3703299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요청시 기존에 요청했던 내용에서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어떤 항목을 어떻게 수정할 것인지에 대한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상세한 내용을 기재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35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681154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수집 데이터검토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38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77" y="2054187"/>
            <a:ext cx="7065184" cy="434004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954773" y="4545694"/>
            <a:ext cx="6598108" cy="131547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95532" y="440988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18" y="2575469"/>
            <a:ext cx="3305175" cy="79057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5852159" y="2812973"/>
            <a:ext cx="590205" cy="312611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5718825" y="271935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256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9" y="4307026"/>
            <a:ext cx="3816537" cy="2244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수정요청 프로세스 요약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13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61" y="2136293"/>
            <a:ext cx="6988369" cy="1128519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280347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 flipH="1">
            <a:off x="8926382" y="2345335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>
            <a:spLocks/>
          </p:cNvSpPr>
          <p:nvPr/>
        </p:nvSpPr>
        <p:spPr>
          <a:xfrm>
            <a:off x="9488739" y="2806915"/>
            <a:ext cx="2703261" cy="11726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수정사이트 구조분석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페이지 기존 에러 발생여부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/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추가 항목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매개변수 값 유무 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작업파일위치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370515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9488740" y="3666177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작업페이지 소스코드 분석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412758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ea typeface="나눔스퀘어_ac" panose="020B0600000101010101"/>
              </a:rPr>
              <a:t>4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92" name="직사각형 91"/>
          <p:cNvSpPr>
            <a:spLocks/>
          </p:cNvSpPr>
          <p:nvPr/>
        </p:nvSpPr>
        <p:spPr>
          <a:xfrm>
            <a:off x="9488740" y="408860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설치가능여부 항목체크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455000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5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9488740" y="4511027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내용 계획수립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222071" y="497243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ea typeface="나눔스퀘어_ac" panose="020B0600000101010101"/>
              </a:rPr>
              <a:t>6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9488740" y="493345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진행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827" y="3149410"/>
            <a:ext cx="5793577" cy="1840221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280" y="4836158"/>
            <a:ext cx="4788739" cy="1801447"/>
          </a:xfrm>
          <a:prstGeom prst="rect">
            <a:avLst/>
          </a:prstGeom>
        </p:spPr>
      </p:pic>
      <p:sp>
        <p:nvSpPr>
          <p:cNvPr id="3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8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수정요청 양식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9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수정사항 작업진행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681154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수집 데이터검토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1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52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000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수정요청 프로세스 요약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14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88" y="3616334"/>
            <a:ext cx="3959706" cy="2996305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3"/>
          <a:srcRect r="37633" b="1110"/>
          <a:stretch/>
        </p:blipFill>
        <p:spPr>
          <a:xfrm>
            <a:off x="625335" y="2858546"/>
            <a:ext cx="3898736" cy="1996631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72" y="5230774"/>
            <a:ext cx="5300025" cy="1296229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 rotWithShape="1">
          <a:blip r:embed="rId5"/>
          <a:srcRect t="2490" r="10902"/>
          <a:stretch/>
        </p:blipFill>
        <p:spPr>
          <a:xfrm>
            <a:off x="5257200" y="2626144"/>
            <a:ext cx="2872250" cy="1930103"/>
          </a:xfrm>
          <a:prstGeom prst="rect">
            <a:avLst/>
          </a:prstGeom>
        </p:spPr>
      </p:pic>
      <p:sp>
        <p:nvSpPr>
          <p:cNvPr id="127" name="타원 1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285510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 flipH="1">
            <a:off x="9096993" y="2230202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>
            <a:spLocks/>
          </p:cNvSpPr>
          <p:nvPr/>
        </p:nvSpPr>
        <p:spPr>
          <a:xfrm>
            <a:off x="9659351" y="2858546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>
                <a:latin typeface="나눔스퀘어_ac ExtraBold" charset="0"/>
                <a:ea typeface="나눔스퀘어_ac ExtraBold" charset="0"/>
              </a:rPr>
              <a:t>실시간 이벤트 데이터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1.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중복 발생여부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매개변수 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371178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131" name="직사각형 130"/>
          <p:cNvSpPr>
            <a:spLocks/>
          </p:cNvSpPr>
          <p:nvPr/>
        </p:nvSpPr>
        <p:spPr>
          <a:xfrm>
            <a:off x="9659351" y="3672798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전자상거래 데이터 수집여부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 1.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 완료 후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1~3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일간 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2.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이벤트별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445248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133" name="직사각형 132"/>
          <p:cNvSpPr>
            <a:spLocks/>
          </p:cNvSpPr>
          <p:nvPr/>
        </p:nvSpPr>
        <p:spPr>
          <a:xfrm>
            <a:off x="9659351" y="4413498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수집데이터 특이사항 없는 경우 작업완료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 수정사항 발생시 수정 후 재검토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31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수정요청 양식 작성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수정사항 작업진행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3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681154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수집 데이터검토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후 완료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46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194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9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" y="2017894"/>
            <a:ext cx="7705803" cy="2914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00" y="2753421"/>
            <a:ext cx="4385858" cy="3853332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285510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9096993" y="2230202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/>
          </p:cNvSpPr>
          <p:nvPr/>
        </p:nvSpPr>
        <p:spPr>
          <a:xfrm>
            <a:off x="9659351" y="2858546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태그 실행 여부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M/PC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별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이벤트별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….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3437441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9659351" y="3440878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dataLayer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전송 값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User_id, Value, Items….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4000522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9659351" y="4003959"/>
            <a:ext cx="2350234" cy="25237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수정사항 발견 시 수정 후 재검토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3" y="2156866"/>
            <a:ext cx="3903056" cy="43003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145" y="2058071"/>
            <a:ext cx="3766632" cy="4497964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6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285510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9096993" y="2230202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>
            <a:spLocks/>
          </p:cNvSpPr>
          <p:nvPr/>
        </p:nvSpPr>
        <p:spPr>
          <a:xfrm>
            <a:off x="9659351" y="2858546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웹페이지에서 이벤트 실행 여부확인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GA4 / UA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3686825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9659351" y="3690262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dataLayer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전송 값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Tracking ID, User_id, Value, Items….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4253343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>
            <a:off x="9659351" y="4256780"/>
            <a:ext cx="2350234" cy="25237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수정사항 발견 시 수정 후 재검토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19884" t="42676"/>
          <a:stretch/>
        </p:blipFill>
        <p:spPr>
          <a:xfrm>
            <a:off x="78395" y="2171806"/>
            <a:ext cx="4545648" cy="24611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r="37633" b="1110"/>
          <a:stretch/>
        </p:blipFill>
        <p:spPr>
          <a:xfrm>
            <a:off x="3718365" y="1987741"/>
            <a:ext cx="5318265" cy="272360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72" y="4711345"/>
            <a:ext cx="6882335" cy="1683215"/>
          </a:xfrm>
          <a:prstGeom prst="rect">
            <a:avLst/>
          </a:prstGeom>
        </p:spPr>
      </p:pic>
      <p:sp>
        <p:nvSpPr>
          <p:cNvPr id="26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8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9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285510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9096993" y="2230202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>
            <a:spLocks/>
          </p:cNvSpPr>
          <p:nvPr/>
        </p:nvSpPr>
        <p:spPr>
          <a:xfrm>
            <a:off x="9659351" y="2858546"/>
            <a:ext cx="2350234" cy="812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접속 후 실시간 이벤트 발생 여부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GA4/ UA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별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별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M/PC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별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3686825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9659351" y="3690262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 매개변수 값 확인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User_id, Value, Items….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416457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6" name="직사각형 45"/>
          <p:cNvSpPr>
            <a:spLocks/>
          </p:cNvSpPr>
          <p:nvPr/>
        </p:nvSpPr>
        <p:spPr>
          <a:xfrm>
            <a:off x="9659351" y="4168011"/>
            <a:ext cx="2350234" cy="25237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수정사항 발견 시 수정 후 재검토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(주)트리플하이엠">
            <a:hlinkClick r:id="rId2"/>
            <a:extLst>
              <a:ext uri="{FF2B5EF4-FFF2-40B4-BE49-F238E27FC236}">
                <a16:creationId xmlns:a16="http://schemas.microsoft.com/office/drawing/2014/main" id="{9AB49D55-7CCE-4E08-A460-EF8CA3DE0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88640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H="1">
            <a:off x="0" y="2339162"/>
            <a:ext cx="653902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526" y="223283"/>
            <a:ext cx="13147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3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2217" y="1473396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ONTENTS</a:t>
            </a:r>
            <a:endParaRPr lang="ko-KR" altLang="en-US" sz="32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2472" y="2806167"/>
            <a:ext cx="3594254" cy="20621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요약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GA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설치 요청 프로세스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GA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수정</a:t>
            </a: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/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추가 요청 프로세스 요약</a:t>
            </a:r>
            <a:endParaRPr lang="en-US" altLang="ko-KR" sz="1600" b="1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수집 데이터 검수 프로세스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94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3" y="2255399"/>
            <a:ext cx="6197985" cy="4186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847" y="2456610"/>
            <a:ext cx="4867275" cy="160972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6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285510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9096993" y="2230202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>
            <a:spLocks/>
          </p:cNvSpPr>
          <p:nvPr/>
        </p:nvSpPr>
        <p:spPr>
          <a:xfrm>
            <a:off x="9659351" y="2858546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PC / M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별 이벤트 로직 점검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Ex)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장바구니 옵션레이어 추가되는경우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..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3686825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9659351" y="3690262"/>
            <a:ext cx="2350234" cy="63248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허수데이터 점검 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EX)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실제 장바구니에 추가되지 않았지만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이벤트가 발생하는 경우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4516863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>
            <a:off x="9659351" y="4520300"/>
            <a:ext cx="2350234" cy="25237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수정사항 발견 시 수정 후 재검토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11903580" y="6556035"/>
            <a:ext cx="288420" cy="275460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endParaRPr lang="ko-KR" altLang="en-US" sz="9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수집 데이터 검수 프로세스</a:t>
            </a:r>
            <a:endParaRPr lang="en-US" altLang="ko-KR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2" y="2438279"/>
            <a:ext cx="8559599" cy="3646637"/>
          </a:xfrm>
          <a:prstGeom prst="rect">
            <a:avLst/>
          </a:prstGeom>
        </p:spPr>
      </p:pic>
      <p:sp>
        <p:nvSpPr>
          <p:cNvPr id="21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9481092" y="1295400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전자상거래 데이터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2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1098367" y="1295400"/>
            <a:ext cx="16361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GTM </a:t>
            </a:r>
            <a:r>
              <a:rPr lang="ko-KR" altLang="en-US" sz="9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디버깅 뷰</a:t>
            </a:r>
            <a:endParaRPr lang="en-US" altLang="ko-KR" sz="9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Omnibug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4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실시간 </a:t>
            </a:r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</a:t>
            </a:r>
            <a:endParaRPr lang="en-US" altLang="ko-KR" sz="100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5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허수데이터 검토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984072" y="1204507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2855109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9096993" y="2230202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>
            <a:spLocks/>
          </p:cNvSpPr>
          <p:nvPr/>
        </p:nvSpPr>
        <p:spPr>
          <a:xfrm>
            <a:off x="9659351" y="2858546"/>
            <a:ext cx="2350234" cy="43345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코드 삽입 후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2~3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일 이후 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전자상거래 데이터 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392682" y="3686825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9659351" y="3690262"/>
            <a:ext cx="2350234" cy="25237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수정사항 발견 시 수정 후 재검토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요약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24984"/>
              </p:ext>
            </p:extLst>
          </p:nvPr>
        </p:nvGraphicFramePr>
        <p:xfrm>
          <a:off x="2025232" y="2966943"/>
          <a:ext cx="7440981" cy="187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765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5142216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GA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 구분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UA, GA4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설치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업체명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교촌치킨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 BHC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 BBQ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치킨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….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페이지</a:t>
                      </a:r>
                      <a:r>
                        <a:rPr lang="ko-KR" altLang="en-US" sz="8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 구분</a:t>
                      </a:r>
                      <a:endParaRPr lang="ko-KR" altLang="en-US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브랜드 사이트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쇼핑몰 사이트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3333"/>
                  </a:ext>
                </a:extLst>
              </a:tr>
              <a:tr h="208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페이지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URL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http://www.kyochon.com/main/, https://www.bbq.co.kr/main.asp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06223"/>
                  </a:ext>
                </a:extLst>
              </a:tr>
              <a:tr h="308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관리자 정보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a typeface="나눔스퀘어_ac" panose="020B0600000101010101"/>
                        </a:rPr>
                        <a:t>빌더형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triple    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부운영자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ID : triple     PW : triple123</a:t>
                      </a:r>
                      <a:br>
                        <a:rPr lang="en-US" altLang="ko-KR" sz="800" baseline="0" smtClean="0">
                          <a:ea typeface="나눔스퀘어_ac" panose="020B0600000101010101"/>
                        </a:rPr>
                      </a:b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독립몰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서버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: bbq.co.kr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    FTP ID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bbq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PW : bbq1234@@   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FTP PORT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: 22</a:t>
                      </a:r>
                      <a:endParaRPr lang="ko-KR" altLang="en-US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5971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KPI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정보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회원가입 수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,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장바구니 버튼 추가 수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,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구매완료 수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…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7239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/>
                          <a:cs typeface="+mn-cs"/>
                        </a:rPr>
                        <a:t>✔ </a:t>
                      </a:r>
                      <a:r>
                        <a:rPr lang="ko-KR" altLang="en-US" sz="800" smtClean="0">
                          <a:ea typeface="나눔스퀘어_ac" panose="020B0600000101010101"/>
                        </a:rPr>
                        <a:t>담당자 정보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(Triple HM)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EX)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59324"/>
                  </a:ext>
                </a:extLst>
              </a:tr>
              <a:tr h="2202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업체 개발팀 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Contact Point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접속 정보 미 공유시 작성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673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23701"/>
              </p:ext>
            </p:extLst>
          </p:nvPr>
        </p:nvGraphicFramePr>
        <p:xfrm>
          <a:off x="2028706" y="5098869"/>
          <a:ext cx="7418519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292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5145227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2012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권한추가 계정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ga01.triplehm@gmail.com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201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ea typeface="나눔스퀘어_ac" panose="020B0600000101010101"/>
                        </a:rPr>
                        <a:t>GA/GTM</a:t>
                      </a:r>
                      <a:r>
                        <a:rPr lang="en-US" altLang="ko-KR" sz="800" baseline="0" smtClean="0">
                          <a:ea typeface="나눔스퀘어_ac" panose="020B0600000101010101"/>
                        </a:rPr>
                        <a:t> 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부여 권한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수정권한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025233" y="2738340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시 필수 기재 사항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016921" y="4870269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요청 후 권한 부여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2016921" y="5586549"/>
            <a:ext cx="1589204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작업 정보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83164"/>
              </p:ext>
            </p:extLst>
          </p:nvPr>
        </p:nvGraphicFramePr>
        <p:xfrm>
          <a:off x="2025232" y="5833009"/>
          <a:ext cx="744098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463">
                  <a:extLst>
                    <a:ext uri="{9D8B030D-6E8A-4147-A177-3AD203B41FA5}">
                      <a16:colId xmlns:a16="http://schemas.microsoft.com/office/drawing/2014/main" val="244871433"/>
                    </a:ext>
                  </a:extLst>
                </a:gridCol>
                <a:gridCol w="5154518">
                  <a:extLst>
                    <a:ext uri="{9D8B030D-6E8A-4147-A177-3AD203B41FA5}">
                      <a16:colId xmlns:a16="http://schemas.microsoft.com/office/drawing/2014/main" val="643877657"/>
                    </a:ext>
                  </a:extLst>
                </a:gridCol>
              </a:tblGrid>
              <a:tr h="155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작업 평균 소요시간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7</a:t>
                      </a:r>
                      <a:r>
                        <a:rPr lang="ko-KR" altLang="en-US" sz="800" smtClean="0">
                          <a:latin typeface="나눔스퀘어_ac" panose="020B0600000101010101" pitchFamily="50" charset="-127"/>
                          <a:ea typeface="나눔스퀘어_ac" panose="020B0600000101010101"/>
                        </a:rPr>
                        <a:t>일</a:t>
                      </a:r>
                      <a:endParaRPr lang="en-US" altLang="ko-KR" sz="800" smtClean="0">
                        <a:latin typeface="나눔스퀘어_ac" panose="020B0600000101010101" pitchFamily="50" charset="-127"/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861"/>
                  </a:ext>
                </a:extLst>
              </a:tr>
              <a:tr h="1550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ea typeface="나눔스퀘어_ac" panose="020B0600000101010101"/>
                        </a:rPr>
                        <a:t>작업</a:t>
                      </a:r>
                      <a:r>
                        <a:rPr lang="ko-KR" altLang="en-US" sz="800" baseline="0" smtClean="0">
                          <a:ea typeface="나눔스퀘어_ac" panose="020B0600000101010101"/>
                        </a:rPr>
                        <a:t> 담당자</a:t>
                      </a:r>
                      <a:endParaRPr lang="en-US" altLang="ko-KR" sz="800" smtClean="0">
                        <a:ea typeface="나눔스퀘어_ac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ea typeface="나눔스퀘어_ac" panose="020B0600000101010101"/>
                        </a:rPr>
                        <a:t>연구소 데이터분석팀 엄태영</a:t>
                      </a:r>
                      <a:r>
                        <a:rPr lang="en-US" altLang="ko-KR" sz="800" smtClean="0">
                          <a:ea typeface="나눔스퀘어_ac" panose="020B0600000101010101"/>
                        </a:rPr>
                        <a:t>PM</a:t>
                      </a:r>
                      <a:endParaRPr lang="ko-KR" altLang="en-US" sz="800">
                        <a:ea typeface="나눔스퀘어_ac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5113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1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72" idx="3"/>
            <a:endCxn id="5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2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3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4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5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6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87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82" idx="1"/>
            <a:endCxn id="83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83" idx="1"/>
            <a:endCxn id="84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84" idx="1"/>
            <a:endCxn id="85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85" idx="1"/>
            <a:endCxn id="86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1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44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522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6" y="2549193"/>
            <a:ext cx="8120495" cy="421358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794120" y="5147527"/>
            <a:ext cx="351506" cy="180253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15804" y="503332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>
            <a:spLocks/>
          </p:cNvSpPr>
          <p:nvPr/>
        </p:nvSpPr>
        <p:spPr>
          <a:xfrm>
            <a:off x="9267753" y="3355212"/>
            <a:ext cx="2350234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RMS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접속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업무관리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본부지원 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스크립트신청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글쓰기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6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8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9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1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3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4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5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60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61" idx="1"/>
            <a:endCxn id="62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62" idx="1"/>
            <a:endCxn id="63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5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6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7317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r="357" b="10272"/>
          <a:stretch/>
        </p:blipFill>
        <p:spPr>
          <a:xfrm>
            <a:off x="416434" y="2892192"/>
            <a:ext cx="6651472" cy="309805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658812" y="4956047"/>
            <a:ext cx="2744461" cy="260466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2555659" y="4796805"/>
            <a:ext cx="212224" cy="22739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>
            <a:spLocks/>
          </p:cNvSpPr>
          <p:nvPr/>
        </p:nvSpPr>
        <p:spPr>
          <a:xfrm>
            <a:off x="9267752" y="3355212"/>
            <a:ext cx="2802327" cy="812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요청글 양식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&gt; GA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설치요청 양식 선택</a:t>
            </a:r>
            <a:endParaRPr lang="en-US" altLang="ko-KR" sz="900" smtClean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smtClean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기존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“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스크립트신청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“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양식에서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/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</a:b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“</a:t>
            </a:r>
            <a:r>
              <a:rPr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전자상거래 설치신청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”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양식으로 변경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61874" t="61667" r="23859" b="34812"/>
          <a:stretch/>
        </p:blipFill>
        <p:spPr>
          <a:xfrm>
            <a:off x="2709098" y="4993534"/>
            <a:ext cx="2036152" cy="1769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17411" y="4962597"/>
            <a:ext cx="2848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1050" smtClean="0">
                <a:solidFill>
                  <a:schemeClr val="bg1"/>
                </a:solidFill>
                <a:latin typeface="+mj-lt"/>
              </a:rPr>
              <a:t>요청양식</a:t>
            </a:r>
            <a:r>
              <a:rPr lang="en-US" altLang="ko-KR" sz="1050" smtClean="0">
                <a:solidFill>
                  <a:schemeClr val="bg1"/>
                </a:solidFill>
                <a:latin typeface="+mj-lt"/>
              </a:rPr>
              <a:t>] GA</a:t>
            </a:r>
            <a:r>
              <a:rPr lang="ko-KR" altLang="en-US" sz="1050" smtClean="0">
                <a:solidFill>
                  <a:schemeClr val="bg1"/>
                </a:solidFill>
                <a:latin typeface="+mj-lt"/>
              </a:rPr>
              <a:t>전자상거래 설치신청</a:t>
            </a:r>
            <a:endParaRPr lang="ko-KR" altLang="en-US" sz="105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306677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9267752" y="4267695"/>
            <a:ext cx="2802327" cy="45243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전자상거래 이외 스크립트 설치요청의 경우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,</a:t>
            </a: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기존과 동일한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“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스크립트신청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”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charset="0"/>
                <a:ea typeface="나눔스퀘어_ac ExtraBold" charset="0"/>
              </a:rPr>
              <a:t>양식을 이용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7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1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6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6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71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67" idx="1"/>
            <a:endCxn id="68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69" idx="1"/>
            <a:endCxn id="70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2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084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77" y="2454991"/>
            <a:ext cx="7065184" cy="434004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954773" y="4946498"/>
            <a:ext cx="6598108" cy="131547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95532" y="481068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9267753" y="3355212"/>
            <a:ext cx="2719200" cy="20728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양식 필수 기재항목 작성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구분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ㄴ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UA / GA4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정확히 작성</a:t>
            </a: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관리자 정보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ㄴ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빌더형사이트의 경우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 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로그인 접속 테스트 진행 후 작성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KPI</a:t>
            </a:r>
          </a:p>
          <a:p>
            <a:pPr defTabSz="508000">
              <a:lnSpc>
                <a:spcPct val="130000"/>
              </a:lnSpc>
            </a:pPr>
            <a:r>
              <a:rPr lang="ko-KR" altLang="en-US" sz="900">
                <a:latin typeface="나눔스퀘어_ac ExtraBold" charset="0"/>
                <a:ea typeface="나눔스퀘어_ac ExtraBold" charset="0"/>
              </a:rPr>
              <a:t>ㄴ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가능한 추가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/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수정 요청이 없도록 작성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2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4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5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6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6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7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8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1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2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178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55" y="2526975"/>
            <a:ext cx="4523096" cy="2710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80" y="3946548"/>
            <a:ext cx="6360843" cy="267707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660008" y="3463061"/>
            <a:ext cx="1546073" cy="311164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453702" y="3307621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77918" y="4648820"/>
            <a:ext cx="1147502" cy="26560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2107860" y="446158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9190" y="6535710"/>
            <a:ext cx="312810" cy="316112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061686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>
            <a:spLocks/>
          </p:cNvSpPr>
          <p:nvPr/>
        </p:nvSpPr>
        <p:spPr>
          <a:xfrm>
            <a:off x="9267753" y="3022704"/>
            <a:ext cx="2350234" cy="141269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b="1" smtClean="0">
                <a:latin typeface="나눔스퀘어_ac ExtraBold" charset="0"/>
                <a:ea typeface="나눔스퀘어_ac ExtraBold" charset="0"/>
              </a:rPr>
              <a:t>GA </a:t>
            </a:r>
            <a:r>
              <a:rPr lang="ko-KR" altLang="en-US" sz="900" b="1" smtClean="0">
                <a:latin typeface="나눔스퀘어_ac ExtraBold" charset="0"/>
                <a:ea typeface="나눔스퀘어_ac ExtraBold" charset="0"/>
              </a:rPr>
              <a:t>권한부여 요청</a:t>
            </a:r>
            <a:endParaRPr lang="en-US" altLang="ko-KR" sz="900" b="1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/>
            </a:r>
            <a:br>
              <a:rPr lang="en-US" altLang="ko-KR" sz="900" smtClean="0">
                <a:latin typeface="나눔스퀘어_ac ExtraBold" charset="0"/>
                <a:ea typeface="나눔스퀘어_ac ExtraBold" charset="0"/>
              </a:rPr>
            </a:b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1. GA &gt;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관리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&gt;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계정 액세스 관리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2.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우측상단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+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버튼 클릭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3.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사용자 추가 클릭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4.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이메일 입력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5.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하단 권한목록에 관리자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or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편집자 선택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6.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추가 버튼 클릭</a:t>
            </a:r>
            <a:endParaRPr lang="en-US" altLang="ko-KR" sz="8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691967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9267753" y="4652985"/>
            <a:ext cx="2350234" cy="157273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b="1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900" b="1">
                <a:latin typeface="나눔스퀘어_ac ExtraBold" charset="0"/>
                <a:ea typeface="나눔스퀘어_ac ExtraBold" charset="0"/>
              </a:rPr>
              <a:t>권한부여 </a:t>
            </a:r>
            <a:r>
              <a:rPr lang="ko-KR" altLang="en-US" sz="900" b="1" smtClean="0">
                <a:latin typeface="나눔스퀘어_ac ExtraBold" charset="0"/>
                <a:ea typeface="나눔스퀘어_ac ExtraBold" charset="0"/>
              </a:rPr>
              <a:t>요청</a:t>
            </a:r>
            <a:endParaRPr lang="en-US" altLang="ko-KR" sz="900" b="1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900">
                <a:latin typeface="나눔스퀘어_ac ExtraBold" charset="0"/>
                <a:ea typeface="나눔스퀘어_ac ExtraBold" charset="0"/>
              </a:rPr>
              <a:t/>
            </a:r>
            <a:br>
              <a:rPr lang="en-US" altLang="ko-KR" sz="900">
                <a:latin typeface="나눔스퀘어_ac ExtraBold" charset="0"/>
                <a:ea typeface="나눔스퀘어_ac ExtraBold" charset="0"/>
              </a:rPr>
            </a:br>
            <a:r>
              <a:rPr lang="en-US" altLang="ko-KR" sz="800">
                <a:latin typeface="나눔스퀘어_ac ExtraBold" charset="0"/>
                <a:ea typeface="나눔스퀘어_ac ExtraBold" charset="0"/>
              </a:rPr>
              <a:t>1.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GTM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좌측상단 관리자 탭 클릭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>
                <a:latin typeface="나눔스퀘어_ac ExtraBold" charset="0"/>
                <a:ea typeface="나눔스퀘어_ac ExtraBold" charset="0"/>
              </a:rPr>
              <a:t>2.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사용자 관리 클릭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3</a:t>
            </a:r>
            <a:r>
              <a:rPr lang="en-US" altLang="ko-KR" sz="800">
                <a:latin typeface="나눔스퀘어_ac ExtraBold" charset="0"/>
                <a:ea typeface="나눔스퀘어_ac ExtraBold" charset="0"/>
              </a:rPr>
              <a:t>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우측산단 </a:t>
            </a: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+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버튼클릭</a:t>
            </a:r>
            <a:endParaRPr lang="en-US" altLang="ko-KR" sz="8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4.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사용자 추가 클릭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4</a:t>
            </a:r>
            <a:r>
              <a:rPr lang="en-US" altLang="ko-KR" sz="800">
                <a:latin typeface="나눔스퀘어_ac ExtraBold" charset="0"/>
                <a:ea typeface="나눔스퀘어_ac ExtraBold" charset="0"/>
              </a:rPr>
              <a:t>. </a:t>
            </a:r>
            <a:r>
              <a:rPr lang="ko-KR" altLang="en-US" sz="800">
                <a:latin typeface="나눔스퀘어_ac ExtraBold" charset="0"/>
                <a:ea typeface="나눔스퀘어_ac ExtraBold" charset="0"/>
              </a:rPr>
              <a:t>이메일 입력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>
                <a:latin typeface="나눔스퀘어_ac ExtraBold" charset="0"/>
                <a:ea typeface="나눔스퀘어_ac ExtraBold" charset="0"/>
              </a:rPr>
              <a:t>5. </a:t>
            </a:r>
            <a:r>
              <a:rPr lang="ko-KR" altLang="en-US" sz="800">
                <a:latin typeface="나눔스퀘어_ac ExtraBold" charset="0"/>
                <a:ea typeface="나눔스퀘어_ac ExtraBold" charset="0"/>
              </a:rPr>
              <a:t>하단 권한목록에 관리자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선택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en-US" altLang="ko-KR" sz="800" smtClean="0">
                <a:latin typeface="나눔스퀘어_ac ExtraBold" charset="0"/>
                <a:ea typeface="나눔스퀘어_ac ExtraBold" charset="0"/>
              </a:rPr>
              <a:t>6;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초대 </a:t>
            </a:r>
            <a:r>
              <a:rPr lang="ko-KR" altLang="en-US" sz="800">
                <a:latin typeface="나눔스퀘어_ac ExtraBold" charset="0"/>
                <a:ea typeface="나눔스퀘어_ac ExtraBold" charset="0"/>
              </a:rPr>
              <a:t>버튼 </a:t>
            </a:r>
            <a:r>
              <a:rPr lang="ko-KR" altLang="en-US" sz="800" smtClean="0">
                <a:latin typeface="나눔스퀘어_ac ExtraBold" charset="0"/>
                <a:ea typeface="나눔스퀘어_ac ExtraBold" charset="0"/>
              </a:rPr>
              <a:t>클릭</a:t>
            </a:r>
            <a:endParaRPr lang="en-US" altLang="ko-KR" sz="80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8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4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1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2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3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4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5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6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7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62" idx="1"/>
            <a:endCxn id="63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64" idx="1"/>
            <a:endCxn id="65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8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9717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0" y="2810821"/>
            <a:ext cx="8176623" cy="85553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75" y="4102737"/>
            <a:ext cx="7686675" cy="24765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83880" y="3425662"/>
            <a:ext cx="1409389" cy="229087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875827" y="3270222"/>
            <a:ext cx="118412" cy="11443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96825" y="3384661"/>
            <a:ext cx="417173" cy="21649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368538" y="3270222"/>
            <a:ext cx="134973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5827" y="4606112"/>
            <a:ext cx="2320220" cy="20485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767773" y="4450672"/>
            <a:ext cx="167029" cy="15544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39419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>
            <a:spLocks/>
          </p:cNvSpPr>
          <p:nvPr/>
        </p:nvSpPr>
        <p:spPr>
          <a:xfrm>
            <a:off x="9267753" y="3355212"/>
            <a:ext cx="2350234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Email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확인 및 부여권한 레벨 확인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98553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9267752" y="3946548"/>
            <a:ext cx="2777390" cy="812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권한부여 완료시</a:t>
            </a:r>
            <a:r>
              <a:rPr lang="en-US" altLang="ko-KR" sz="900">
                <a:latin typeface="나눔스퀘어_ac ExtraBold" charset="0"/>
                <a:ea typeface="나눔스퀘어_ac ExtraBold" charset="0"/>
              </a:rPr>
              <a:t>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RMS 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설치요청 게시글에 댓글작성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endParaRPr lang="en-US" altLang="ko-KR" sz="900">
              <a:latin typeface="나눔스퀘어_ac ExtraBold" charset="0"/>
              <a:ea typeface="나눔스퀘어_ac ExtraBold" charset="0"/>
            </a:endParaRPr>
          </a:p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빠른 시일내 작업이 필요한 경우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,</a:t>
            </a:r>
            <a:br>
              <a:rPr lang="en-US" altLang="ko-KR" sz="900" smtClean="0">
                <a:latin typeface="나눔스퀘어_ac ExtraBold" charset="0"/>
                <a:ea typeface="나눔스퀘어_ac ExtraBold" charset="0"/>
              </a:rPr>
            </a:b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메신저 혹은 메일로 완료내용 전달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53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5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6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7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7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9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0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1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72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67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67" idx="1"/>
            <a:endCxn id="68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69" idx="1"/>
            <a:endCxn id="70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70" idx="1"/>
            <a:endCxn id="71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3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7752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815054" y="56970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/>
              </a:rPr>
              <a:t>GA </a:t>
            </a:r>
            <a:r>
              <a:rPr lang="ko-KR" altLang="en-US" smtClean="0">
                <a:latin typeface="나눔스퀘어_ac" panose="020B0600000101010101" pitchFamily="50" charset="-127"/>
                <a:ea typeface="나눔스퀘어_ac" panose="020B0600000101010101"/>
              </a:rPr>
              <a:t>설치 요청 프로세스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362209" y="564569"/>
            <a:ext cx="374468" cy="3744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2" y="2657334"/>
            <a:ext cx="6988369" cy="112851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4" y="3890934"/>
            <a:ext cx="6014076" cy="250485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913" y="4151319"/>
            <a:ext cx="3816537" cy="224447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289491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나눔스퀘어_ac" panose="020B0600000101010101"/>
              </a:rPr>
              <a:t>1</a:t>
            </a:r>
            <a:endParaRPr lang="ko-KR" altLang="en-US" sz="1200" dirty="0">
              <a:ea typeface="나눔스퀘어_ac" panose="020B0600000101010101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8705395" y="2661219"/>
            <a:ext cx="34487" cy="39895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9267752" y="2898355"/>
            <a:ext cx="2769077" cy="99257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작업사이트 구조분석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페이지 기존 에러 발생여부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광고주 사이트 현재 </a:t>
            </a:r>
            <a:r>
              <a:rPr lang="en-US" altLang="ko-KR" sz="900" smtClean="0">
                <a:latin typeface="나눔스퀘어_ac ExtraBold" charset="0"/>
                <a:ea typeface="나눔스퀘어_ac ExtraBold" charset="0"/>
              </a:rPr>
              <a:t>GA</a:t>
            </a: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설치상태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타 광고 매체 스크립트 설치 여부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  <a:p>
            <a:pPr marL="228600" indent="-228600" defTabSz="508000">
              <a:lnSpc>
                <a:spcPct val="130000"/>
              </a:lnSpc>
              <a:buAutoNum type="arabicPeriod"/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등등</a:t>
            </a:r>
            <a:endParaRPr lang="en-US" altLang="ko-KR" sz="900" smtClean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3945710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2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9267753" y="3906728"/>
            <a:ext cx="2769076" cy="27238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관리자 정보 확인 및 관리자페이지 설정내용 검토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328613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3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9267753" y="4289631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작업페이지 소스코드 분석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4751038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ea typeface="나눔스퀘어_ac" panose="020B0600000101010101"/>
              </a:rPr>
              <a:t>4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9267753" y="4712056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설치가능여부 항목체크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9001084" y="5208314"/>
            <a:ext cx="206306" cy="18723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ea typeface="나눔스퀘어_ac" panose="020B0600000101010101"/>
              </a:rPr>
              <a:t>5</a:t>
            </a:r>
            <a:endParaRPr lang="ko-KR" altLang="en-US" sz="1200" dirty="0">
              <a:ea typeface="나눔스퀘어_ac" panose="020B0600000101010101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9267753" y="5169332"/>
            <a:ext cx="2350234" cy="25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defTabSz="508000">
              <a:lnSpc>
                <a:spcPct val="130000"/>
              </a:lnSpc>
            </a:pPr>
            <a:r>
              <a:rPr lang="ko-KR" altLang="en-US" sz="900" smtClean="0">
                <a:latin typeface="나눔스퀘어_ac ExtraBold" charset="0"/>
                <a:ea typeface="나눔스퀘어_ac ExtraBold" charset="0"/>
              </a:rPr>
              <a:t>작업 내용 계획수립</a:t>
            </a:r>
            <a:endParaRPr lang="en-US" altLang="ko-KR" sz="900" dirty="0">
              <a:latin typeface="나눔스퀘어_ac ExtraBold" charset="0"/>
              <a:ea typeface="나눔스퀘어_ac ExtraBold" charset="0"/>
            </a:endParaRPr>
          </a:p>
        </p:txBody>
      </p:sp>
      <p:sp>
        <p:nvSpPr>
          <p:cNvPr id="50" name="사각형: 둥근 모서리 5">
            <a:extLst>
              <a:ext uri="{FF2B5EF4-FFF2-40B4-BE49-F238E27FC236}">
                <a16:creationId xmlns:a16="http://schemas.microsoft.com/office/drawing/2014/main" id="{96DD4BBC-EDA5-D3BF-8E55-61BC8B3E9DFE}"/>
              </a:ext>
            </a:extLst>
          </p:cNvPr>
          <p:cNvSpPr/>
          <p:nvPr/>
        </p:nvSpPr>
        <p:spPr>
          <a:xfrm>
            <a:off x="923109" y="1295400"/>
            <a:ext cx="181138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RMS &gt;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본부지원요청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&gt; </a:t>
            </a:r>
            <a:b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</a:b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스크립트 신청 게시판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1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3196047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설치요청 게시글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2" name="사각형: 둥근 모서리 16">
            <a:extLst>
              <a:ext uri="{FF2B5EF4-FFF2-40B4-BE49-F238E27FC236}">
                <a16:creationId xmlns:a16="http://schemas.microsoft.com/office/drawing/2014/main" id="{BBB84FD4-29D3-4E5E-4AE6-D6FA8457CA9B}"/>
              </a:ext>
            </a:extLst>
          </p:cNvPr>
          <p:cNvSpPr/>
          <p:nvPr/>
        </p:nvSpPr>
        <p:spPr>
          <a:xfrm>
            <a:off x="5225145" y="1295400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게시글 필수 항목 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3" name="사각형: 둥근 모서리 18">
            <a:extLst>
              <a:ext uri="{FF2B5EF4-FFF2-40B4-BE49-F238E27FC236}">
                <a16:creationId xmlns:a16="http://schemas.microsoft.com/office/drawing/2014/main" id="{865F81BE-3F8C-3497-7BBE-241CB85F9D07}"/>
              </a:ext>
            </a:extLst>
          </p:cNvPr>
          <p:cNvSpPr/>
          <p:nvPr/>
        </p:nvSpPr>
        <p:spPr>
          <a:xfrm>
            <a:off x="9466213" y="1299756"/>
            <a:ext cx="1567543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부여완료 시 댓글작성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54" name="사각형: 둥근 모서리 21">
            <a:extLst>
              <a:ext uri="{FF2B5EF4-FFF2-40B4-BE49-F238E27FC236}">
                <a16:creationId xmlns:a16="http://schemas.microsoft.com/office/drawing/2014/main" id="{490B5773-8721-E792-7F61-E5010BF81640}"/>
              </a:ext>
            </a:extLst>
          </p:cNvPr>
          <p:cNvSpPr/>
          <p:nvPr/>
        </p:nvSpPr>
        <p:spPr>
          <a:xfrm>
            <a:off x="7254238" y="1299756"/>
            <a:ext cx="1750425" cy="402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권한부여 필수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36D4DC2-7A44-3017-3477-4C8E65ACA752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2734492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20E22DA-C819-C981-1A63-F5D7C43799D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763590" y="1496612"/>
            <a:ext cx="4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21B4949-BB38-72DA-E3A7-6496E95023C9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6792688" y="1496612"/>
            <a:ext cx="461550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FAA442E-1670-030A-CC16-4AEE379A1D53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9004663" y="1500968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E411B2-39F9-3C83-6121-0F5F568AC338}"/>
              </a:ext>
            </a:extLst>
          </p:cNvPr>
          <p:cNvSpPr/>
          <p:nvPr/>
        </p:nvSpPr>
        <p:spPr>
          <a:xfrm>
            <a:off x="821874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1BE127-8D78-7A17-F36D-93B41A945D5C}"/>
              </a:ext>
            </a:extLst>
          </p:cNvPr>
          <p:cNvSpPr/>
          <p:nvPr/>
        </p:nvSpPr>
        <p:spPr>
          <a:xfrm>
            <a:off x="3081742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422F15-4CF3-F24F-E93A-4F974A293794}"/>
              </a:ext>
            </a:extLst>
          </p:cNvPr>
          <p:cNvSpPr/>
          <p:nvPr/>
        </p:nvSpPr>
        <p:spPr>
          <a:xfrm>
            <a:off x="5098145" y="121410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52C23F2-00CF-FFE0-D920-7D70B3580C5F}"/>
              </a:ext>
            </a:extLst>
          </p:cNvPr>
          <p:cNvSpPr/>
          <p:nvPr/>
        </p:nvSpPr>
        <p:spPr>
          <a:xfrm>
            <a:off x="7139938" y="1231719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5D0FCC3-1CE0-B4FF-B5F8-3D3D6E19D752}"/>
              </a:ext>
            </a:extLst>
          </p:cNvPr>
          <p:cNvSpPr/>
          <p:nvPr/>
        </p:nvSpPr>
        <p:spPr>
          <a:xfrm>
            <a:off x="9351913" y="1207228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5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4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9466213" y="1985075"/>
            <a:ext cx="156754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데이터 분석팀 내부검토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5" name="사각형: 둥근 모서리 22">
            <a:extLst>
              <a:ext uri="{FF2B5EF4-FFF2-40B4-BE49-F238E27FC236}">
                <a16:creationId xmlns:a16="http://schemas.microsoft.com/office/drawing/2014/main" id="{37E374A8-E597-9904-DB3C-0177DBE17287}"/>
              </a:ext>
            </a:extLst>
          </p:cNvPr>
          <p:cNvSpPr/>
          <p:nvPr/>
        </p:nvSpPr>
        <p:spPr>
          <a:xfrm>
            <a:off x="7254238" y="1985075"/>
            <a:ext cx="1750425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검토 후 특이사항 전달</a:t>
            </a:r>
            <a:endParaRPr lang="en-US" altLang="ko-KR" sz="1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6" name="사각형: 둥근 모서리 23">
            <a:extLst>
              <a:ext uri="{FF2B5EF4-FFF2-40B4-BE49-F238E27FC236}">
                <a16:creationId xmlns:a16="http://schemas.microsoft.com/office/drawing/2014/main" id="{758BA970-E040-9DD4-B3FD-F855B4B7818B}"/>
              </a:ext>
            </a:extLst>
          </p:cNvPr>
          <p:cNvSpPr/>
          <p:nvPr/>
        </p:nvSpPr>
        <p:spPr>
          <a:xfrm>
            <a:off x="5225145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GA/GTM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권한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7" name="사각형: 둥근 모서리 24">
            <a:extLst>
              <a:ext uri="{FF2B5EF4-FFF2-40B4-BE49-F238E27FC236}">
                <a16:creationId xmlns:a16="http://schemas.microsoft.com/office/drawing/2014/main" id="{5981D229-BDF5-D38D-7470-57FCEBB380F5}"/>
              </a:ext>
            </a:extLst>
          </p:cNvPr>
          <p:cNvSpPr/>
          <p:nvPr/>
        </p:nvSpPr>
        <p:spPr>
          <a:xfrm>
            <a:off x="3196047" y="1976367"/>
            <a:ext cx="1567541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설정 및 설치 진행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8" name="사각형: 둥근 모서리 25">
            <a:extLst>
              <a:ext uri="{FF2B5EF4-FFF2-40B4-BE49-F238E27FC236}">
                <a16:creationId xmlns:a16="http://schemas.microsoft.com/office/drawing/2014/main" id="{D06923B1-6284-2F1B-B28D-88AAAB5631B1}"/>
              </a:ext>
            </a:extLst>
          </p:cNvPr>
          <p:cNvSpPr/>
          <p:nvPr/>
        </p:nvSpPr>
        <p:spPr>
          <a:xfrm>
            <a:off x="923107" y="1985075"/>
            <a:ext cx="1811383" cy="4024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/>
              </a:rPr>
              <a:t>테스트 후 완료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cxnSp>
        <p:nvCxnSpPr>
          <p:cNvPr id="69" name="연결선: 꺾임 38">
            <a:extLst>
              <a:ext uri="{FF2B5EF4-FFF2-40B4-BE49-F238E27FC236}">
                <a16:creationId xmlns:a16="http://schemas.microsoft.com/office/drawing/2014/main" id="{46C3E3DA-E6DB-D8AF-406B-706AC1ABEFD4}"/>
              </a:ext>
            </a:extLst>
          </p:cNvPr>
          <p:cNvCxnSpPr>
            <a:cxnSpLocks/>
            <a:endCxn id="64" idx="3"/>
          </p:cNvCxnSpPr>
          <p:nvPr/>
        </p:nvCxnSpPr>
        <p:spPr>
          <a:xfrm>
            <a:off x="11033756" y="1500968"/>
            <a:ext cx="12700" cy="6853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6666047-F4A4-2AE8-E8EE-977F07D525C7}"/>
              </a:ext>
            </a:extLst>
          </p:cNvPr>
          <p:cNvCxnSpPr>
            <a:cxnSpLocks/>
            <a:stCxn id="64" idx="1"/>
            <a:endCxn id="65" idx="3"/>
          </p:cNvCxnSpPr>
          <p:nvPr/>
        </p:nvCxnSpPr>
        <p:spPr>
          <a:xfrm flipH="1">
            <a:off x="9004663" y="2186287"/>
            <a:ext cx="46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656363E-4E58-8A15-4061-B9131093EECA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 flipV="1">
            <a:off x="6792686" y="2177579"/>
            <a:ext cx="461552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34ABFF6-3750-23A9-C39F-972AEBE2F3DF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>
            <a:off x="4763588" y="2177579"/>
            <a:ext cx="4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930E9B-D01E-714B-9C07-25A0485D283F}"/>
              </a:ext>
            </a:extLst>
          </p:cNvPr>
          <p:cNvCxnSpPr>
            <a:cxnSpLocks/>
            <a:stCxn id="67" idx="1"/>
            <a:endCxn id="68" idx="3"/>
          </p:cNvCxnSpPr>
          <p:nvPr/>
        </p:nvCxnSpPr>
        <p:spPr>
          <a:xfrm flipH="1">
            <a:off x="2734490" y="2177579"/>
            <a:ext cx="46155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C9D62D9-3CE7-6549-5513-8FE92824A97E}"/>
              </a:ext>
            </a:extLst>
          </p:cNvPr>
          <p:cNvSpPr/>
          <p:nvPr/>
        </p:nvSpPr>
        <p:spPr>
          <a:xfrm>
            <a:off x="9351913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6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8CC8FC-5538-F358-0884-D747E283B733}"/>
              </a:ext>
            </a:extLst>
          </p:cNvPr>
          <p:cNvSpPr/>
          <p:nvPr/>
        </p:nvSpPr>
        <p:spPr>
          <a:xfrm>
            <a:off x="7147551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7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996924A-F890-6F9B-5698-3602B0594331}"/>
              </a:ext>
            </a:extLst>
          </p:cNvPr>
          <p:cNvSpPr/>
          <p:nvPr/>
        </p:nvSpPr>
        <p:spPr>
          <a:xfrm>
            <a:off x="5110838" y="1911596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60F64F-FA7E-2E14-CB8B-3A01C81E2F67}"/>
              </a:ext>
            </a:extLst>
          </p:cNvPr>
          <p:cNvSpPr/>
          <p:nvPr/>
        </p:nvSpPr>
        <p:spPr>
          <a:xfrm>
            <a:off x="3097878" y="1908875"/>
            <a:ext cx="22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9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96EC7E-0F22-DECF-F0CE-3E2508B57272}"/>
              </a:ext>
            </a:extLst>
          </p:cNvPr>
          <p:cNvSpPr/>
          <p:nvPr/>
        </p:nvSpPr>
        <p:spPr>
          <a:xfrm>
            <a:off x="821872" y="1905610"/>
            <a:ext cx="33637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AE3B0B5C-9FBF-3E64-5FB0-3CDC00C8F3FC}"/>
              </a:ext>
            </a:extLst>
          </p:cNvPr>
          <p:cNvSpPr/>
          <p:nvPr/>
        </p:nvSpPr>
        <p:spPr>
          <a:xfrm>
            <a:off x="10238734" y="281251"/>
            <a:ext cx="731522" cy="261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0" name="사각형: 둥근 모서리 19">
            <a:extLst>
              <a:ext uri="{FF2B5EF4-FFF2-40B4-BE49-F238E27FC236}">
                <a16:creationId xmlns:a16="http://schemas.microsoft.com/office/drawing/2014/main" id="{42662345-27B8-EB6B-570E-D37279537C4C}"/>
              </a:ext>
            </a:extLst>
          </p:cNvPr>
          <p:cNvSpPr/>
          <p:nvPr/>
        </p:nvSpPr>
        <p:spPr>
          <a:xfrm>
            <a:off x="10238734" y="621038"/>
            <a:ext cx="731522" cy="26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/>
              <a:ea typeface="나눔스퀘어_ac" panose="020B0600000101010101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957556" y="29864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요청자</a:t>
            </a:r>
            <a:endParaRPr lang="ko-KR" altLang="en-US" sz="1000">
              <a:latin typeface="나눔스퀘어_ac ExtraBold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57556" y="638581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나눔스퀘어_ac ExtraBold"/>
              </a:rPr>
              <a:t>-&gt; </a:t>
            </a:r>
            <a:r>
              <a:rPr lang="ko-KR" altLang="en-US" sz="1000" smtClean="0">
                <a:latin typeface="나눔스퀘어_ac ExtraBold"/>
              </a:rPr>
              <a:t>데이터분석팀</a:t>
            </a:r>
            <a:endParaRPr lang="ko-KR" altLang="en-US" sz="1000">
              <a:latin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9771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1575</Words>
  <Application>Microsoft Office PowerPoint</Application>
  <PresentationFormat>와이드스크린</PresentationFormat>
  <Paragraphs>619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나눔스퀘어 ExtraBold</vt:lpstr>
      <vt:lpstr>나눔스퀘어_ac</vt:lpstr>
      <vt:lpstr>나눔스퀘어_ac Bold</vt:lpstr>
      <vt:lpstr>나눔스퀘어_ac ExtraBold</vt:lpstr>
      <vt:lpstr>나눔스퀘어라운드 ExtraBold</vt:lpstr>
      <vt:lpstr>맑은 고딕</vt:lpstr>
      <vt:lpstr>새굴림</vt:lpstr>
      <vt:lpstr>Arial</vt:lpstr>
      <vt:lpstr>Office 테마</vt:lpstr>
      <vt:lpstr>Google Analytics 설치요청 프로세스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58</cp:revision>
  <dcterms:created xsi:type="dcterms:W3CDTF">2023-01-03T03:15:18Z</dcterms:created>
  <dcterms:modified xsi:type="dcterms:W3CDTF">2023-01-30T07:33:14Z</dcterms:modified>
</cp:coreProperties>
</file>