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85" r:id="rId3"/>
    <p:sldId id="297" r:id="rId4"/>
    <p:sldId id="307" r:id="rId5"/>
    <p:sldId id="298" r:id="rId6"/>
    <p:sldId id="300" r:id="rId7"/>
    <p:sldId id="299" r:id="rId8"/>
    <p:sldId id="308" r:id="rId9"/>
    <p:sldId id="301" r:id="rId10"/>
    <p:sldId id="302" r:id="rId11"/>
    <p:sldId id="303" r:id="rId12"/>
    <p:sldId id="309" r:id="rId13"/>
    <p:sldId id="304" r:id="rId14"/>
    <p:sldId id="306" r:id="rId15"/>
    <p:sldId id="305" r:id="rId16"/>
    <p:sldId id="311" r:id="rId17"/>
    <p:sldId id="312" r:id="rId18"/>
    <p:sldId id="313" r:id="rId19"/>
    <p:sldId id="3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mcorp.co.kr/" TargetMode="External"/><Relationship Id="rId4" Type="http://schemas.openxmlformats.org/officeDocument/2006/relationships/hyperlink" Target="https://www.hmcorp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6" y="0"/>
            <a:ext cx="399339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2428276"/>
            <a:ext cx="4085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28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2800" spc="-300" smtClean="0">
                <a:solidFill>
                  <a:schemeClr val="bg1"/>
                </a:solidFill>
              </a:rPr>
              <a:t>설치 </a:t>
            </a:r>
            <a:r>
              <a:rPr lang="ko-KR" altLang="en-US" sz="28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300" spc="-300" smtClean="0">
                <a:solidFill>
                  <a:schemeClr val="bg1"/>
                </a:solidFill>
              </a:rPr>
              <a:t/>
            </a:r>
            <a:br>
              <a:rPr lang="en-US" altLang="ko-KR" sz="3300" spc="-300" smtClean="0">
                <a:solidFill>
                  <a:schemeClr val="bg1"/>
                </a:solidFill>
              </a:rPr>
            </a:br>
            <a:r>
              <a:rPr lang="en-US" altLang="ko-KR" spc="-300" smtClean="0">
                <a:solidFill>
                  <a:schemeClr val="bg1"/>
                </a:solidFill>
              </a:rPr>
              <a:t>(  </a:t>
            </a:r>
            <a:r>
              <a:rPr lang="ko-KR" altLang="en-US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pc="-300" smtClean="0">
                <a:solidFill>
                  <a:schemeClr val="bg1"/>
                </a:solidFill>
              </a:rPr>
              <a:t>- </a:t>
            </a:r>
            <a:r>
              <a:rPr lang="ko-KR" altLang="en-US" spc="-300" smtClean="0">
                <a:solidFill>
                  <a:schemeClr val="bg1"/>
                </a:solidFill>
              </a:rPr>
              <a:t>추적코드 설치편</a:t>
            </a:r>
            <a:r>
              <a:rPr lang="en-US" altLang="ko-KR" spc="-300" smtClean="0">
                <a:solidFill>
                  <a:schemeClr val="bg1"/>
                </a:solidFill>
              </a:rPr>
              <a:t>) </a:t>
            </a:r>
            <a:r>
              <a:rPr lang="en-US" altLang="ko-KR" sz="2000" spc="-300" smtClean="0">
                <a:solidFill>
                  <a:schemeClr val="bg1"/>
                </a:solidFill>
              </a:rPr>
              <a:t> </a:t>
            </a:r>
            <a:r>
              <a:rPr lang="ko-KR" altLang="en-US" sz="1500" spc="-300" smtClean="0">
                <a:solidFill>
                  <a:schemeClr val="bg1"/>
                </a:solidFill>
              </a:rPr>
              <a:t>요약본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63535" y="3706513"/>
            <a:ext cx="27930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798209" y="2998113"/>
            <a:ext cx="2595582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메이크샵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메이크샵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496845" y="2998113"/>
            <a:ext cx="319831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워드프레스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45" y="1019991"/>
            <a:ext cx="9643911" cy="48180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17699" y="5940260"/>
            <a:ext cx="6556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설정 </a:t>
            </a:r>
            <a:r>
              <a:rPr lang="en-US" altLang="ko-KR" sz="1000" b="1" smtClean="0"/>
              <a:t>-&gt; Header and Footer Scripts -&gt; Scripts in header</a:t>
            </a:r>
            <a:r>
              <a:rPr lang="ko-KR" altLang="en-US" sz="1000" b="1" smtClean="0"/>
              <a:t>영역 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하단 </a:t>
            </a:r>
            <a:r>
              <a:rPr lang="en-US" altLang="ko-KR" sz="1000" b="1" smtClean="0"/>
              <a:t>save settings </a:t>
            </a:r>
            <a:r>
              <a:rPr lang="ko-KR" altLang="en-US" sz="1000" b="1" smtClean="0"/>
              <a:t>클릭하여 저장</a:t>
            </a:r>
            <a:endParaRPr lang="en-US" altLang="ko-KR" sz="1000" b="1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0716" y="5367193"/>
            <a:ext cx="1510920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14574" y="521870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97843" y="3094872"/>
            <a:ext cx="4916368" cy="1660007"/>
          </a:xfrm>
          <a:prstGeom prst="roundRect">
            <a:avLst>
              <a:gd name="adj" fmla="val 965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21701" y="294638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621700" y="1486350"/>
            <a:ext cx="2981077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45559" y="133786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0" y="1056732"/>
            <a:ext cx="11304880" cy="464381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7140" y="3192088"/>
            <a:ext cx="997711" cy="2909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0998" y="30823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140" y="4137059"/>
            <a:ext cx="997711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0998" y="398856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52922" y="2166721"/>
            <a:ext cx="1601769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76780" y="201823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21879" y="5504691"/>
            <a:ext cx="750922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45736" y="5356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1497" y="5940260"/>
            <a:ext cx="762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외모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테마 편집기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편집할 테마 선택 </a:t>
            </a:r>
            <a:r>
              <a:rPr lang="en-US" altLang="ko-KR" sz="1000" b="1" smtClean="0"/>
              <a:t>-&gt; header.php -&gt; head</a:t>
            </a:r>
            <a:r>
              <a:rPr lang="ko-KR" altLang="en-US" sz="1000" b="1" smtClean="0"/>
              <a:t>태그 안에 소스코드 작성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파일 업데이트버튼 클릭하여 저장</a:t>
            </a:r>
            <a:endParaRPr lang="en-US" altLang="ko-KR" sz="1000" b="1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557067" y="3632753"/>
            <a:ext cx="4353282" cy="206779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14751" y="179993"/>
            <a:ext cx="5942652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 추적코드 설치가이드 </a:t>
            </a:r>
            <a:r>
              <a:rPr lang="ko-KR" altLang="en-US" sz="2000" spc="-300" smtClean="0">
                <a:solidFill>
                  <a:schemeClr val="bg1"/>
                </a:solidFill>
              </a:rPr>
              <a:t> 요약본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</a:t>
            </a:r>
            <a:r>
              <a:rPr lang="ko-KR" altLang="en-US" sz="1300" smtClean="0">
                <a:solidFill>
                  <a:schemeClr val="bg1"/>
                </a:solidFill>
              </a:rPr>
              <a:t>트리플하이엠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</a:t>
            </a:r>
            <a:r>
              <a:rPr lang="en-US" altLang="ko-KR" sz="1300" smtClean="0">
                <a:solidFill>
                  <a:schemeClr val="bg1"/>
                </a:solidFill>
              </a:rPr>
              <a:t>		</a:t>
            </a:r>
            <a:r>
              <a:rPr lang="ko-KR" altLang="en-US" sz="1300" smtClean="0">
                <a:solidFill>
                  <a:schemeClr val="bg1"/>
                </a:solidFill>
              </a:rPr>
              <a:t>서울시 </a:t>
            </a:r>
            <a:r>
              <a:rPr lang="ko-KR" altLang="en-US" sz="1300" smtClean="0">
                <a:solidFill>
                  <a:schemeClr val="bg1"/>
                </a:solidFill>
              </a:rPr>
              <a:t>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4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3271" y="172030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목차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526" y="2613392"/>
            <a:ext cx="24801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설치 전 공통 가이드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2000" spc="-300" smtClean="0">
                <a:solidFill>
                  <a:schemeClr val="bg1"/>
                </a:solidFill>
              </a:rPr>
              <a:t>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고도몰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메이크샵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워드프레스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5486" y="749903"/>
            <a:ext cx="7541028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 애널리틱스 </a:t>
            </a:r>
            <a:r>
              <a:rPr lang="ko-KR" altLang="en-US" sz="1200"/>
              <a:t>추적 </a:t>
            </a:r>
            <a:r>
              <a:rPr lang="ko-KR" altLang="en-US" sz="1200" smtClean="0"/>
              <a:t>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구글애널리틱스 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Global site tag (gtag.js) - Google Analytics --&gt;</a:t>
            </a:r>
          </a:p>
          <a:p>
            <a:r>
              <a:rPr lang="en-US" altLang="ko-KR" sz="1000"/>
              <a:t>&lt;script async src="https://</a:t>
            </a:r>
            <a:r>
              <a:rPr lang="en-US" altLang="ko-KR" sz="1000" smtClean="0"/>
              <a:t>www.googletagmanager.com/gtag/js?id=UA-XXXXXXXX-X"&gt;&lt;/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&lt;script&gt;</a:t>
            </a:r>
          </a:p>
          <a:p>
            <a:r>
              <a:rPr lang="en-US" altLang="ko-KR" sz="1000"/>
              <a:t>  window.dataLayer = window.dataLayer || [];</a:t>
            </a:r>
          </a:p>
          <a:p>
            <a:r>
              <a:rPr lang="en-US" altLang="ko-KR" sz="1000"/>
              <a:t>  function gtag(){dataLayer.push(arguments);}</a:t>
            </a:r>
          </a:p>
          <a:p>
            <a:r>
              <a:rPr lang="en-US" altLang="ko-KR" sz="1000"/>
              <a:t>  gtag("js", new Date());</a:t>
            </a:r>
          </a:p>
          <a:p>
            <a:r>
              <a:rPr lang="en-US" altLang="ko-KR" sz="1000"/>
              <a:t>  gtag("config", </a:t>
            </a:r>
            <a:r>
              <a:rPr lang="en-US" altLang="ko-KR" sz="1000" smtClean="0"/>
              <a:t>"</a:t>
            </a:r>
            <a:r>
              <a:rPr lang="en-US" altLang="ko-KR" sz="1000"/>
              <a:t>UA-XXXXXXXX-X</a:t>
            </a:r>
            <a:r>
              <a:rPr lang="en-US" altLang="ko-KR" sz="1000" smtClean="0"/>
              <a:t>");</a:t>
            </a:r>
            <a:endParaRPr lang="en-US" altLang="ko-KR" sz="1000"/>
          </a:p>
          <a:p>
            <a:r>
              <a:rPr lang="en-US" altLang="ko-KR" sz="1000"/>
              <a:t>&lt;/script&gt;</a:t>
            </a:r>
            <a:endParaRPr lang="ko-KR" altLang="en-US" sz="10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위 추적코드 중 </a:t>
            </a:r>
            <a:r>
              <a:rPr lang="en-US" altLang="ko-KR" sz="1200" smtClean="0"/>
              <a:t>UA-XXXXXXXX-X </a:t>
            </a:r>
            <a:r>
              <a:rPr lang="ko-KR" altLang="en-US" sz="1200" smtClean="0"/>
              <a:t>는 구글애널리틱스 고유 </a:t>
            </a:r>
            <a:r>
              <a:rPr lang="en-US" altLang="ko-KR" sz="1200" smtClean="0"/>
              <a:t>ID</a:t>
            </a:r>
            <a:r>
              <a:rPr lang="ko-KR" altLang="en-US" sz="1200" smtClean="0"/>
              <a:t>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7. UA</a:t>
            </a:r>
            <a:r>
              <a:rPr lang="ko-KR" altLang="en-US" sz="1200" smtClean="0"/>
              <a:t>로 시작하는 경우는 유니버셜 버전 </a:t>
            </a:r>
            <a:r>
              <a:rPr lang="en-US" altLang="ko-KR" sz="1200" smtClean="0"/>
              <a:t>G</a:t>
            </a:r>
            <a:r>
              <a:rPr lang="ko-KR" altLang="en-US" sz="1200" smtClean="0"/>
              <a:t>로 시작하는 경우는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8. </a:t>
            </a:r>
            <a:r>
              <a:rPr lang="ko-KR" altLang="en-US" sz="1200" smtClean="0"/>
              <a:t>유니버셜 버전과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버전의 추적코드 설치 방법은 동일합니다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9.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GA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10.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3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86750" y="2998114"/>
            <a:ext cx="201850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5000" spc="-300" smtClean="0">
                <a:solidFill>
                  <a:schemeClr val="bg1"/>
                </a:solidFill>
              </a:rPr>
              <a:t>24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99574" y="2998113"/>
            <a:ext cx="1992853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고도몰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651</Words>
  <Application>Microsoft Office PowerPoint</Application>
  <PresentationFormat>와이드스크린</PresentationFormat>
  <Paragraphs>147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설치 전 공통 가이드</vt:lpstr>
      <vt:lpstr>PowerPoint 프레젠테이션</vt:lpstr>
      <vt:lpstr>카페24 – 스크립트 관리 기능</vt:lpstr>
      <vt:lpstr>카페24 – 디자인 편집 기능</vt:lpstr>
      <vt:lpstr>카페24 – 디자인 편집 기능</vt:lpstr>
      <vt:lpstr>PowerPoint 프레젠테이션</vt:lpstr>
      <vt:lpstr>고도몰 – 스크립트 관리 기능</vt:lpstr>
      <vt:lpstr>고도몰 – 스크립트 관리 기능</vt:lpstr>
      <vt:lpstr>고도몰 – 디자인 편집 기능</vt:lpstr>
      <vt:lpstr>PowerPoint 프레젠테이션</vt:lpstr>
      <vt:lpstr>메이크샵 – 디자인 편집 기능 (PC)</vt:lpstr>
      <vt:lpstr>메이크샵 – 디자인 편집 기능 (M)</vt:lpstr>
      <vt:lpstr>메이크샵 – 디자인 편집 기능 (PC/M)</vt:lpstr>
      <vt:lpstr>PowerPoint 프레젠테이션</vt:lpstr>
      <vt:lpstr>워드프레스 – 디자인 편집 기능 (PC/M)</vt:lpstr>
      <vt:lpstr>워드프레스 – 디자인 편집 기능 (PC/M)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98</cp:revision>
  <dcterms:created xsi:type="dcterms:W3CDTF">2022-06-30T08:10:59Z</dcterms:created>
  <dcterms:modified xsi:type="dcterms:W3CDTF">2023-03-03T06:10:43Z</dcterms:modified>
</cp:coreProperties>
</file>