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56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-A-001" initials="2" lastIdx="2" clrIdx="0">
    <p:extLst>
      <p:ext uri="{19B8F6BF-5375-455C-9EA6-DF929625EA0E}">
        <p15:presenceInfo xmlns:p15="http://schemas.microsoft.com/office/powerpoint/2012/main" userId="7981748e99a8f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5947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8152-A444-448A-BEC2-4258FF1AE4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8152-A444-448A-BEC2-4258FF1AE4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8152-A444-448A-BEC2-4258FF1AE4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8152-A444-448A-BEC2-4258FF1AE4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8152-A444-448A-BEC2-4258FF1AE4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7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285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AMS Report </a:t>
            </a:r>
            <a:r>
              <a:rPr lang="ko-KR" altLang="en-US" sz="3600" spc="-300" smtClean="0">
                <a:solidFill>
                  <a:schemeClr val="bg1"/>
                </a:solidFill>
              </a:rPr>
              <a:t>사용현황 </a:t>
            </a:r>
            <a:endParaRPr lang="en-US" altLang="ko-KR" sz="3600" spc="-300" smtClean="0">
              <a:solidFill>
                <a:schemeClr val="bg1"/>
              </a:solidFill>
            </a:endParaRP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데이터</a:t>
            </a:r>
            <a:r>
              <a:rPr lang="en-US" altLang="ko-KR" sz="3600" spc="-300">
                <a:solidFill>
                  <a:schemeClr val="bg1"/>
                </a:solidFill>
              </a:rPr>
              <a:t> </a:t>
            </a:r>
            <a:r>
              <a:rPr lang="ko-KR" altLang="en-US" sz="3600" spc="-300" smtClean="0">
                <a:solidFill>
                  <a:schemeClr val="bg1"/>
                </a:solidFill>
              </a:rPr>
              <a:t>도출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엄태영</a:t>
            </a:r>
            <a:r>
              <a:rPr lang="en-US" altLang="ko-KR" sz="1050" smtClean="0">
                <a:solidFill>
                  <a:schemeClr val="bg1"/>
                </a:solidFill>
              </a:rPr>
              <a:t>PM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2023-01-30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 월 초 </a:t>
            </a:r>
            <a:r>
              <a:rPr lang="en-US" altLang="ko-KR" sz="1200" smtClean="0"/>
              <a:t>5~10</a:t>
            </a:r>
            <a:r>
              <a:rPr lang="ko-KR" altLang="en-US" sz="1200" smtClean="0"/>
              <a:t>일 사이</a:t>
            </a:r>
            <a:endParaRPr lang="en-US" altLang="ko-KR" sz="120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691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54" y="2112105"/>
            <a:ext cx="501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인프라개발팀에서 </a:t>
            </a:r>
            <a:r>
              <a:rPr lang="en-US" altLang="ko-KR" sz="1200" smtClean="0"/>
              <a:t>AMS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Report </a:t>
            </a:r>
            <a:r>
              <a:rPr lang="ko-KR" altLang="en-US" sz="1200" smtClean="0"/>
              <a:t>메뉴의 사용현황을 파악하기 위함</a:t>
            </a:r>
            <a:endParaRPr lang="en-US" altLang="ko-KR" sz="120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2814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9005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9005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054" y="3234323"/>
            <a:ext cx="221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AMS Report</a:t>
            </a:r>
            <a:r>
              <a:rPr lang="ko-KR" altLang="en-US" sz="1200" smtClean="0"/>
              <a:t>메뉴 사용현황</a:t>
            </a:r>
            <a:endParaRPr lang="en-US" altLang="ko-KR" sz="1200" smtClean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028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23556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23556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5054" y="4448874"/>
            <a:ext cx="454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별도의 요청 없이 공유 시기에 맞게 작업 후 연구소내에 공유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391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AMS Report </a:t>
            </a:r>
            <a:r>
              <a:rPr lang="ko-KR" altLang="en-US" sz="1200" smtClean="0"/>
              <a:t>사용현황</a:t>
            </a:r>
            <a:r>
              <a:rPr lang="en-US" altLang="ko-KR" sz="1200" smtClean="0"/>
              <a:t>.xlsx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해당 </a:t>
            </a:r>
            <a:r>
              <a:rPr lang="en-US" altLang="ko-KR" sz="1200" smtClean="0"/>
              <a:t>PPT </a:t>
            </a:r>
            <a:r>
              <a:rPr lang="ko-KR" altLang="en-US" sz="1200" smtClean="0"/>
              <a:t>파일과 동일한 폴더에서 확인 가능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형식 </a:t>
            </a:r>
            <a:r>
              <a:rPr lang="en-US" altLang="ko-KR" sz="1200" smtClean="0"/>
              <a:t>: </a:t>
            </a:r>
            <a:r>
              <a:rPr lang="en-US" altLang="ko-KR" sz="1200"/>
              <a:t>AMS Report </a:t>
            </a:r>
            <a:r>
              <a:rPr lang="ko-KR" altLang="en-US" sz="1200"/>
              <a:t>메뉴 사용 현황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9791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97404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97404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054" y="239936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서버 </a:t>
            </a:r>
            <a:r>
              <a:rPr lang="en-US" altLang="ko-KR" sz="1200" smtClean="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DB : hm</a:t>
            </a:r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32039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198863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198863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054" y="3624181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기존에 생성해 놓은 프로시저 함수를 활용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날짜만 이전 </a:t>
            </a:r>
            <a:r>
              <a:rPr lang="ko-KR" altLang="en-US" sz="1200" smtClean="0"/>
              <a:t>월 과 해당 월로 </a:t>
            </a:r>
            <a:r>
              <a:rPr lang="ko-KR" altLang="en-US" sz="1200" smtClean="0"/>
              <a:t>변경하여 사용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63607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복사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630936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054" y="505625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CSV </a:t>
            </a:r>
            <a:r>
              <a:rPr lang="ko-KR" altLang="en-US" sz="1200" smtClean="0"/>
              <a:t>형태로 복사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4533138"/>
            <a:ext cx="3102732" cy="1286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7" y="798365"/>
            <a:ext cx="5363787" cy="3391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8383" y="4190171"/>
            <a:ext cx="3855543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아래 </a:t>
            </a:r>
            <a:r>
              <a:rPr lang="ko-KR" altLang="en-US" sz="1000" b="1">
                <a:solidFill>
                  <a:srgbClr val="FF0000"/>
                </a:solidFill>
              </a:rPr>
              <a:t>쿼리 복사 후 사용</a:t>
            </a:r>
            <a:endParaRPr lang="en-US" altLang="ko-KR" sz="1000" b="1">
              <a:solidFill>
                <a:srgbClr val="FF0000"/>
              </a:solidFill>
            </a:endParaRPr>
          </a:p>
          <a:p>
            <a:r>
              <a:rPr lang="en-US" altLang="ko-KR" sz="600"/>
              <a:t>-- pay_date 2</a:t>
            </a:r>
            <a:r>
              <a:rPr lang="ko-KR" altLang="en-US" sz="600"/>
              <a:t>개 변경 </a:t>
            </a:r>
            <a:r>
              <a:rPr lang="en-US" altLang="ko-KR" sz="600"/>
              <a:t>( </a:t>
            </a:r>
            <a:r>
              <a:rPr lang="ko-KR" altLang="en-US" sz="600"/>
              <a:t>이전월과 해당월로 진행</a:t>
            </a:r>
            <a:r>
              <a:rPr lang="en-US" altLang="ko-KR" sz="600"/>
              <a:t>)</a:t>
            </a:r>
          </a:p>
          <a:p>
            <a:r>
              <a:rPr lang="en-US" altLang="ko-KR" sz="600" b="1"/>
              <a:t>SELECT</a:t>
            </a:r>
            <a:r>
              <a:rPr lang="en-US" altLang="ko-KR" sz="600"/>
              <a:t> a.division </a:t>
            </a:r>
            <a:r>
              <a:rPr lang="en-US" altLang="ko-KR" sz="600" b="1"/>
              <a:t>AS</a:t>
            </a:r>
            <a:r>
              <a:rPr lang="en-US" altLang="ko-KR" sz="600"/>
              <a:t> '</a:t>
            </a:r>
            <a:r>
              <a:rPr lang="ko-KR" altLang="en-US" sz="600"/>
              <a:t>부문</a:t>
            </a:r>
            <a:r>
              <a:rPr lang="en-US" altLang="ko-KR" sz="600"/>
              <a:t>',</a:t>
            </a:r>
            <a:r>
              <a:rPr lang="ko-KR" altLang="en-US" sz="600"/>
              <a:t> </a:t>
            </a:r>
          </a:p>
          <a:p>
            <a:r>
              <a:rPr lang="en-US" altLang="ko-KR" sz="600"/>
              <a:t>            a.em_seq </a:t>
            </a:r>
            <a:r>
              <a:rPr lang="en-US" altLang="ko-KR" sz="600" b="1"/>
              <a:t>AS</a:t>
            </a:r>
            <a:r>
              <a:rPr lang="en-US" altLang="ko-KR" sz="600"/>
              <a:t> '</a:t>
            </a:r>
            <a:r>
              <a:rPr lang="ko-KR" altLang="en-US" sz="600"/>
              <a:t>직원</a:t>
            </a:r>
            <a:r>
              <a:rPr lang="en-US" altLang="ko-KR" sz="600"/>
              <a:t>',</a:t>
            </a:r>
            <a:r>
              <a:rPr lang="ko-KR" altLang="en-US" sz="600"/>
              <a:t> </a:t>
            </a:r>
          </a:p>
          <a:p>
            <a:r>
              <a:rPr lang="en-US" altLang="ko-KR" sz="600"/>
              <a:t>                 a.cs_count </a:t>
            </a:r>
            <a:r>
              <a:rPr lang="en-US" altLang="ko-KR" sz="600" b="1"/>
              <a:t>AS</a:t>
            </a:r>
            <a:r>
              <a:rPr lang="en-US" altLang="ko-KR" sz="600"/>
              <a:t> '</a:t>
            </a:r>
            <a:r>
              <a:rPr lang="ko-KR" altLang="en-US" sz="600"/>
              <a:t>사용 가능 광고주 수</a:t>
            </a:r>
            <a:r>
              <a:rPr lang="en-US" altLang="ko-KR" sz="600"/>
              <a:t>',</a:t>
            </a:r>
            <a:r>
              <a:rPr lang="ko-KR" altLang="en-US" sz="600"/>
              <a:t> </a:t>
            </a:r>
          </a:p>
          <a:p>
            <a:r>
              <a:rPr lang="en-US" altLang="ko-KR" sz="600"/>
              <a:t>                 </a:t>
            </a:r>
            <a:r>
              <a:rPr lang="en-US" altLang="ko-KR" sz="600" b="1"/>
              <a:t>ifnull</a:t>
            </a:r>
            <a:r>
              <a:rPr lang="en-US" altLang="ko-KR" sz="600"/>
              <a:t>(b.cs_count, '0') </a:t>
            </a:r>
            <a:r>
              <a:rPr lang="en-US" altLang="ko-KR" sz="600" b="1"/>
              <a:t>AS</a:t>
            </a:r>
            <a:r>
              <a:rPr lang="en-US" altLang="ko-KR" sz="600"/>
              <a:t> '</a:t>
            </a:r>
            <a:r>
              <a:rPr lang="ko-KR" altLang="en-US" sz="600"/>
              <a:t>사용 광고주 수</a:t>
            </a:r>
            <a:r>
              <a:rPr lang="en-US" altLang="ko-KR" sz="600"/>
              <a:t>',</a:t>
            </a:r>
            <a:r>
              <a:rPr lang="ko-KR" altLang="en-US" sz="600"/>
              <a:t> </a:t>
            </a:r>
          </a:p>
          <a:p>
            <a:r>
              <a:rPr lang="en-US" altLang="ko-KR" sz="600"/>
              <a:t>                 </a:t>
            </a:r>
            <a:r>
              <a:rPr lang="en-US" altLang="ko-KR" sz="600" b="1"/>
              <a:t>concat</a:t>
            </a:r>
            <a:r>
              <a:rPr lang="en-US" altLang="ko-KR" sz="600"/>
              <a:t>(</a:t>
            </a:r>
            <a:r>
              <a:rPr lang="en-US" altLang="ko-KR" sz="600" b="1"/>
              <a:t>round</a:t>
            </a:r>
            <a:r>
              <a:rPr lang="en-US" altLang="ko-KR" sz="600"/>
              <a:t>(</a:t>
            </a:r>
            <a:r>
              <a:rPr lang="en-US" altLang="ko-KR" sz="600" b="1"/>
              <a:t>ifnull</a:t>
            </a:r>
            <a:r>
              <a:rPr lang="en-US" altLang="ko-KR" sz="600"/>
              <a:t>(b.cs_count, '0')/a.cs_count*100, 2), '%') </a:t>
            </a:r>
            <a:r>
              <a:rPr lang="en-US" altLang="ko-KR" sz="600" b="1"/>
              <a:t>AS</a:t>
            </a:r>
            <a:r>
              <a:rPr lang="en-US" altLang="ko-KR" sz="600"/>
              <a:t> '</a:t>
            </a:r>
            <a:r>
              <a:rPr lang="ko-KR" altLang="en-US" sz="600"/>
              <a:t>사용률</a:t>
            </a:r>
            <a:r>
              <a:rPr lang="en-US" altLang="ko-KR" sz="600"/>
              <a:t>',</a:t>
            </a:r>
            <a:r>
              <a:rPr lang="ko-KR" altLang="en-US" sz="600"/>
              <a:t> </a:t>
            </a:r>
            <a:r>
              <a:rPr lang="en-US" altLang="ko-KR" sz="600"/>
              <a:t>pay_date</a:t>
            </a:r>
          </a:p>
          <a:p>
            <a:r>
              <a:rPr lang="en-US" altLang="ko-KR" sz="600" b="1"/>
              <a:t>FROM</a:t>
            </a:r>
            <a:r>
              <a:rPr lang="en-US" altLang="ko-KR" sz="600"/>
              <a:t> </a:t>
            </a:r>
          </a:p>
          <a:p>
            <a:r>
              <a:rPr lang="en-US" altLang="ko-KR" sz="600"/>
              <a:t>(</a:t>
            </a:r>
            <a:r>
              <a:rPr lang="en-US" altLang="ko-KR" sz="600" b="1"/>
              <a:t>SELECT</a:t>
            </a:r>
            <a:r>
              <a:rPr lang="en-US" altLang="ko-KR" sz="600"/>
              <a:t> </a:t>
            </a:r>
            <a:r>
              <a:rPr lang="en-US" altLang="ko-KR" sz="600" b="1"/>
              <a:t>CONCAT</a:t>
            </a:r>
            <a:r>
              <a:rPr lang="en-US" altLang="ko-KR" sz="600"/>
              <a:t>(division, em_seq) </a:t>
            </a:r>
            <a:r>
              <a:rPr lang="en-US" altLang="ko-KR" sz="600" b="1"/>
              <a:t>AS</a:t>
            </a:r>
            <a:r>
              <a:rPr lang="en-US" altLang="ko-KR" sz="600"/>
              <a:t> 'key',</a:t>
            </a:r>
          </a:p>
          <a:p>
            <a:r>
              <a:rPr lang="en-US" altLang="ko-KR" sz="600"/>
              <a:t>                  getComKrName(division) </a:t>
            </a:r>
            <a:r>
              <a:rPr lang="en-US" altLang="ko-KR" sz="600" b="1"/>
              <a:t>AS</a:t>
            </a:r>
            <a:r>
              <a:rPr lang="en-US" altLang="ko-KR" sz="600"/>
              <a:t> 'division', </a:t>
            </a:r>
          </a:p>
          <a:p>
            <a:r>
              <a:rPr lang="en-US" altLang="ko-KR" sz="600"/>
              <a:t>                  getEmkrName(em_seq) </a:t>
            </a:r>
            <a:r>
              <a:rPr lang="en-US" altLang="ko-KR" sz="600" b="1"/>
              <a:t>AS</a:t>
            </a:r>
            <a:r>
              <a:rPr lang="en-US" altLang="ko-KR" sz="600"/>
              <a:t> 'em_seq', </a:t>
            </a:r>
          </a:p>
          <a:p>
            <a:r>
              <a:rPr lang="en-US" altLang="ko-KR" sz="600"/>
              <a:t>                  </a:t>
            </a:r>
            <a:r>
              <a:rPr lang="en-US" altLang="ko-KR" sz="600" b="1"/>
              <a:t>COUNT</a:t>
            </a:r>
            <a:r>
              <a:rPr lang="en-US" altLang="ko-KR" sz="600"/>
              <a:t>(</a:t>
            </a:r>
            <a:r>
              <a:rPr lang="en-US" altLang="ko-KR" sz="600" b="1"/>
              <a:t>DISTINCT</a:t>
            </a:r>
            <a:r>
              <a:rPr lang="en-US" altLang="ko-KR" sz="600"/>
              <a:t> cs_seq) </a:t>
            </a:r>
            <a:r>
              <a:rPr lang="en-US" altLang="ko-KR" sz="600" b="1"/>
              <a:t>AS</a:t>
            </a:r>
            <a:r>
              <a:rPr lang="en-US" altLang="ko-KR" sz="600"/>
              <a:t> 'cs_count', pay_date</a:t>
            </a:r>
          </a:p>
          <a:p>
            <a:r>
              <a:rPr lang="en-US" altLang="ko-KR" sz="600" b="1"/>
              <a:t>FROM</a:t>
            </a:r>
            <a:r>
              <a:rPr lang="en-US" altLang="ko-KR" sz="600"/>
              <a:t> t_report_month</a:t>
            </a:r>
          </a:p>
          <a:p>
            <a:r>
              <a:rPr lang="en-US" altLang="ko-KR" sz="600" b="1"/>
              <a:t>WHERE</a:t>
            </a:r>
            <a:r>
              <a:rPr lang="en-US" altLang="ko-KR" sz="600"/>
              <a:t> pay_date = '2022-11' </a:t>
            </a:r>
          </a:p>
          <a:p>
            <a:r>
              <a:rPr lang="en-US" altLang="ko-KR" sz="600" b="1"/>
              <a:t>AND</a:t>
            </a:r>
            <a:r>
              <a:rPr lang="en-US" altLang="ko-KR" sz="600"/>
              <a:t> cs_seq !='None' </a:t>
            </a:r>
            <a:r>
              <a:rPr lang="en-US" altLang="ko-KR" sz="600" b="1"/>
              <a:t>AND</a:t>
            </a:r>
            <a:r>
              <a:rPr lang="en-US" altLang="ko-KR" sz="600"/>
              <a:t> cost != '0' </a:t>
            </a:r>
            <a:r>
              <a:rPr lang="en-US" altLang="ko-KR" sz="600" b="1"/>
              <a:t>AND</a:t>
            </a:r>
            <a:r>
              <a:rPr lang="en-US" altLang="ko-KR" sz="600"/>
              <a:t> division != '6'</a:t>
            </a:r>
          </a:p>
          <a:p>
            <a:r>
              <a:rPr lang="en-US" altLang="ko-KR" sz="600" b="1"/>
              <a:t>GROUP</a:t>
            </a:r>
            <a:r>
              <a:rPr lang="en-US" altLang="ko-KR" sz="600"/>
              <a:t> </a:t>
            </a:r>
            <a:r>
              <a:rPr lang="en-US" altLang="ko-KR" sz="600" b="1"/>
              <a:t>BY</a:t>
            </a:r>
            <a:r>
              <a:rPr lang="en-US" altLang="ko-KR" sz="600"/>
              <a:t> division, em_seq) a </a:t>
            </a:r>
          </a:p>
          <a:p>
            <a:r>
              <a:rPr lang="en-US" altLang="ko-KR" sz="600" b="1"/>
              <a:t>LEFT</a:t>
            </a:r>
            <a:r>
              <a:rPr lang="en-US" altLang="ko-KR" sz="600"/>
              <a:t> </a:t>
            </a:r>
            <a:r>
              <a:rPr lang="en-US" altLang="ko-KR" sz="600" b="1"/>
              <a:t>OUTER</a:t>
            </a:r>
            <a:r>
              <a:rPr lang="en-US" altLang="ko-KR" sz="600"/>
              <a:t> </a:t>
            </a:r>
            <a:r>
              <a:rPr lang="en-US" altLang="ko-KR" sz="600" b="1"/>
              <a:t>JOIN</a:t>
            </a:r>
          </a:p>
          <a:p>
            <a:r>
              <a:rPr lang="en-US" altLang="ko-KR" sz="600"/>
              <a:t>(</a:t>
            </a:r>
            <a:r>
              <a:rPr lang="en-US" altLang="ko-KR" sz="600" b="1"/>
              <a:t>SELECT</a:t>
            </a:r>
            <a:r>
              <a:rPr lang="en-US" altLang="ko-KR" sz="600"/>
              <a:t> </a:t>
            </a:r>
            <a:r>
              <a:rPr lang="en-US" altLang="ko-KR" sz="600" b="1"/>
              <a:t>CONCAT</a:t>
            </a:r>
            <a:r>
              <a:rPr lang="en-US" altLang="ko-KR" sz="600"/>
              <a:t>(b.division1, a.reg_emp) </a:t>
            </a:r>
            <a:r>
              <a:rPr lang="en-US" altLang="ko-KR" sz="600" b="1"/>
              <a:t>AS</a:t>
            </a:r>
            <a:r>
              <a:rPr lang="en-US" altLang="ko-KR" sz="600"/>
              <a:t> 'key',</a:t>
            </a:r>
          </a:p>
          <a:p>
            <a:r>
              <a:rPr lang="en-US" altLang="ko-KR" sz="600"/>
              <a:t>                  getComKrName(b.division1) </a:t>
            </a:r>
            <a:r>
              <a:rPr lang="en-US" altLang="ko-KR" sz="600" b="1"/>
              <a:t>AS</a:t>
            </a:r>
            <a:r>
              <a:rPr lang="en-US" altLang="ko-KR" sz="600"/>
              <a:t> 'division1',</a:t>
            </a:r>
          </a:p>
          <a:p>
            <a:r>
              <a:rPr lang="en-US" altLang="ko-KR" sz="600"/>
              <a:t>                    getEmkrName(a.reg_emp) </a:t>
            </a:r>
            <a:r>
              <a:rPr lang="en-US" altLang="ko-KR" sz="600" b="1"/>
              <a:t>AS</a:t>
            </a:r>
            <a:r>
              <a:rPr lang="en-US" altLang="ko-KR" sz="600"/>
              <a:t> 'reg_emp', </a:t>
            </a:r>
          </a:p>
          <a:p>
            <a:r>
              <a:rPr lang="en-US" altLang="ko-KR" sz="600"/>
              <a:t>                    </a:t>
            </a:r>
            <a:r>
              <a:rPr lang="en-US" altLang="ko-KR" sz="600" b="1"/>
              <a:t>count</a:t>
            </a:r>
            <a:r>
              <a:rPr lang="en-US" altLang="ko-KR" sz="600"/>
              <a:t>(</a:t>
            </a:r>
            <a:r>
              <a:rPr lang="en-US" altLang="ko-KR" sz="600" b="1"/>
              <a:t>distinct</a:t>
            </a:r>
            <a:r>
              <a:rPr lang="en-US" altLang="ko-KR" sz="600"/>
              <a:t> a.cs_seq) </a:t>
            </a:r>
            <a:r>
              <a:rPr lang="en-US" altLang="ko-KR" sz="600" b="1"/>
              <a:t>AS</a:t>
            </a:r>
            <a:r>
              <a:rPr lang="en-US" altLang="ko-KR" sz="600"/>
              <a:t> 'cs_count'</a:t>
            </a:r>
          </a:p>
          <a:p>
            <a:r>
              <a:rPr lang="en-US" altLang="ko-KR" sz="600" b="1"/>
              <a:t>FROM</a:t>
            </a:r>
            <a:r>
              <a:rPr lang="en-US" altLang="ko-KR" sz="600"/>
              <a:t> t_report_sent_mailing_list a </a:t>
            </a:r>
            <a:r>
              <a:rPr lang="en-US" altLang="ko-KR" sz="600" b="1"/>
              <a:t>LEFT</a:t>
            </a:r>
            <a:r>
              <a:rPr lang="en-US" altLang="ko-KR" sz="600"/>
              <a:t> </a:t>
            </a:r>
            <a:r>
              <a:rPr lang="en-US" altLang="ko-KR" sz="600" b="1"/>
              <a:t>OUTER</a:t>
            </a:r>
            <a:r>
              <a:rPr lang="en-US" altLang="ko-KR" sz="600"/>
              <a:t> </a:t>
            </a:r>
            <a:r>
              <a:rPr lang="en-US" altLang="ko-KR" sz="600" b="1"/>
              <a:t>JOIN</a:t>
            </a:r>
            <a:r>
              <a:rPr lang="en-US" altLang="ko-KR" sz="600"/>
              <a:t> t_employee b </a:t>
            </a:r>
            <a:r>
              <a:rPr lang="en-US" altLang="ko-KR" sz="600" b="1"/>
              <a:t>ON</a:t>
            </a:r>
            <a:r>
              <a:rPr lang="en-US" altLang="ko-KR" sz="600"/>
              <a:t>(a.reg_emp = b.em_seq)</a:t>
            </a:r>
          </a:p>
          <a:p>
            <a:r>
              <a:rPr lang="en-US" altLang="ko-KR" sz="600" b="1"/>
              <a:t>WHERE</a:t>
            </a:r>
            <a:r>
              <a:rPr lang="en-US" altLang="ko-KR" sz="600"/>
              <a:t> (a.create_type = 1 </a:t>
            </a:r>
            <a:r>
              <a:rPr lang="en-US" altLang="ko-KR" sz="600" b="1"/>
              <a:t>AND</a:t>
            </a:r>
            <a:r>
              <a:rPr lang="en-US" altLang="ko-KR" sz="600"/>
              <a:t> a.`status` = 1 ) </a:t>
            </a:r>
            <a:r>
              <a:rPr lang="en-US" altLang="ko-KR" sz="600" b="1"/>
              <a:t>OR</a:t>
            </a:r>
            <a:r>
              <a:rPr lang="en-US" altLang="ko-KR" sz="600"/>
              <a:t> (a.create_type = 2 </a:t>
            </a:r>
            <a:r>
              <a:rPr lang="en-US" altLang="ko-KR" sz="600" b="1"/>
              <a:t>AND</a:t>
            </a:r>
            <a:r>
              <a:rPr lang="en-US" altLang="ko-KR" sz="600"/>
              <a:t> a.reg_date &gt;= '2022-11-01')</a:t>
            </a:r>
          </a:p>
          <a:p>
            <a:r>
              <a:rPr lang="en-US" altLang="ko-KR" sz="600" b="1"/>
              <a:t>GROUP</a:t>
            </a:r>
            <a:r>
              <a:rPr lang="en-US" altLang="ko-KR" sz="600"/>
              <a:t> </a:t>
            </a:r>
            <a:r>
              <a:rPr lang="en-US" altLang="ko-KR" sz="600" b="1"/>
              <a:t>BY</a:t>
            </a:r>
            <a:r>
              <a:rPr lang="en-US" altLang="ko-KR" sz="600"/>
              <a:t> b.division1, a.reg_emp) b </a:t>
            </a:r>
          </a:p>
          <a:p>
            <a:r>
              <a:rPr lang="en-US" altLang="ko-KR" sz="600" b="1"/>
              <a:t>ON</a:t>
            </a:r>
            <a:r>
              <a:rPr lang="en-US" altLang="ko-KR" sz="600"/>
              <a:t>(a.</a:t>
            </a:r>
            <a:r>
              <a:rPr lang="en-US" altLang="ko-KR" sz="600" b="1"/>
              <a:t>key</a:t>
            </a:r>
            <a:r>
              <a:rPr lang="en-US" altLang="ko-KR" sz="600"/>
              <a:t> = b.</a:t>
            </a:r>
            <a:r>
              <a:rPr lang="en-US" altLang="ko-KR" sz="600" b="1"/>
              <a:t>key</a:t>
            </a:r>
            <a:r>
              <a:rPr lang="en-US" altLang="ko-KR" sz="600"/>
              <a:t>)</a:t>
            </a:r>
          </a:p>
          <a:p>
            <a:endParaRPr lang="ko-KR" altLang="en-US" sz="300"/>
          </a:p>
        </p:txBody>
      </p:sp>
    </p:spTree>
    <p:extLst>
      <p:ext uri="{BB962C8B-B14F-4D97-AF65-F5344CB8AC3E}">
        <p14:creationId xmlns:p14="http://schemas.microsoft.com/office/powerpoint/2010/main" val="985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붙여넣기 옵션을 통해서 값만 붙여넣기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82923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검토 및 수정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824102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824102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054" y="224942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동명이인 데이터 합산</a:t>
            </a:r>
            <a:r>
              <a:rPr lang="ko-KR" altLang="en-US" sz="1200"/>
              <a:t>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1. </a:t>
            </a:r>
            <a:r>
              <a:rPr lang="ko-KR" altLang="en-US" sz="1200" smtClean="0"/>
              <a:t>경영지원부문 이은주</a:t>
            </a:r>
            <a:r>
              <a:rPr lang="en-US" altLang="ko-KR" sz="1200"/>
              <a:t> </a:t>
            </a:r>
            <a:r>
              <a:rPr lang="en-US" altLang="ko-KR" sz="1200" smtClean="0"/>
              <a:t>-&gt; 1</a:t>
            </a:r>
            <a:r>
              <a:rPr lang="ko-KR" altLang="en-US" sz="1200" smtClean="0"/>
              <a:t>부문 이은주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2. </a:t>
            </a:r>
            <a:r>
              <a:rPr lang="ko-KR" altLang="en-US" sz="1200" smtClean="0"/>
              <a:t>경영지원부문 이지혜 </a:t>
            </a:r>
            <a:r>
              <a:rPr lang="en-US" altLang="ko-KR" sz="1200" smtClean="0"/>
              <a:t>-&gt; 2</a:t>
            </a:r>
            <a:r>
              <a:rPr lang="ko-KR" altLang="en-US" sz="1200" smtClean="0"/>
              <a:t>부문 이지혜</a:t>
            </a:r>
            <a:endParaRPr lang="en-US" altLang="ko-KR" sz="1200" smtClean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72378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복사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1864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1864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054" y="5143967"/>
            <a:ext cx="440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피벗테이블 데이터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“AMS Report</a:t>
            </a:r>
            <a:r>
              <a:rPr lang="ko-KR" altLang="en-US" sz="1200" smtClean="0"/>
              <a:t>메뉴 사용현황</a:t>
            </a:r>
            <a:r>
              <a:rPr lang="en-US" altLang="ko-KR" sz="1200" smtClean="0"/>
              <a:t>“ </a:t>
            </a:r>
            <a:r>
              <a:rPr lang="ko-KR" altLang="en-US" sz="1200" smtClean="0"/>
              <a:t>시트 상단 역역에 값 붙여넣기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66" y="255018"/>
            <a:ext cx="3542726" cy="149065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517281" y="687390"/>
            <a:ext cx="1076523" cy="319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32744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생성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269314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269314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5054" y="369463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수정 된 데이터 옆에 피벗테이블을 생성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행</a:t>
            </a:r>
            <a:r>
              <a:rPr lang="en-US" altLang="ko-KR" sz="1200" smtClean="0"/>
              <a:t>-&gt;</a:t>
            </a:r>
            <a:r>
              <a:rPr lang="ko-KR" altLang="en-US" sz="1200" b="1" smtClean="0"/>
              <a:t>부문</a:t>
            </a:r>
            <a:r>
              <a:rPr lang="en-US" altLang="ko-KR" sz="1200" smtClean="0"/>
              <a:t>,    </a:t>
            </a:r>
            <a:r>
              <a:rPr lang="ko-KR" altLang="en-US" sz="1200" smtClean="0"/>
              <a:t>값</a:t>
            </a:r>
            <a:r>
              <a:rPr lang="en-US" altLang="ko-KR" sz="1200" smtClean="0"/>
              <a:t>-&gt;</a:t>
            </a:r>
            <a:r>
              <a:rPr lang="ko-KR" altLang="en-US" sz="1200" b="1" smtClean="0"/>
              <a:t>사용가능 광고주 수</a:t>
            </a:r>
            <a:r>
              <a:rPr lang="en-US" altLang="ko-KR" sz="1200" smtClean="0"/>
              <a:t>, </a:t>
            </a:r>
            <a:r>
              <a:rPr lang="ko-KR" altLang="en-US" sz="1200" b="1" smtClean="0"/>
              <a:t>사용 광고주 수</a:t>
            </a:r>
            <a:endParaRPr lang="en-US" altLang="ko-KR" sz="1200" b="1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04" y="2530711"/>
            <a:ext cx="5240109" cy="278138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5699320" y="2581743"/>
            <a:ext cx="2031593" cy="74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546" y="5027537"/>
            <a:ext cx="3484591" cy="1666229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217157" y="5605632"/>
            <a:ext cx="3610959" cy="987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68" y="457525"/>
            <a:ext cx="3821389" cy="1658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RAW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복사하기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동명이인 데이터를 수정한 </a:t>
            </a:r>
            <a:r>
              <a:rPr lang="en-US" altLang="ko-KR" sz="1200" smtClean="0"/>
              <a:t>RAW</a:t>
            </a:r>
            <a:r>
              <a:rPr lang="ko-KR" altLang="en-US" sz="1200" smtClean="0"/>
              <a:t>데이터를 복사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“AMS Report</a:t>
            </a:r>
            <a:r>
              <a:rPr lang="ko-KR" altLang="en-US" sz="1200" smtClean="0"/>
              <a:t>메뉴 사용현황</a:t>
            </a:r>
            <a:r>
              <a:rPr lang="en-US" altLang="ko-KR" sz="1200" smtClean="0"/>
              <a:t>“ </a:t>
            </a:r>
            <a:r>
              <a:rPr lang="ko-KR" altLang="en-US" sz="1200" smtClean="0"/>
              <a:t>시트에 값 붙여넣기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72790" y="967770"/>
            <a:ext cx="1128010" cy="319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986070" y="21989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적용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10" y="2193863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10</a:t>
            </a:r>
            <a:endParaRPr lang="ko-KR" altLang="en-US" sz="1500" dirty="0">
              <a:ea typeface="나눔스퀘어_ac" panose="020B0600000101010101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6070" y="2619181"/>
            <a:ext cx="302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사용률 수식 설정 후 모든 </a:t>
            </a:r>
            <a:r>
              <a:rPr lang="en-US" altLang="ko-KR" sz="1200" smtClean="0"/>
              <a:t>RAW</a:t>
            </a:r>
            <a:r>
              <a:rPr lang="ko-KR" altLang="en-US" sz="1200" smtClean="0"/>
              <a:t>에 적용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89" y="2422661"/>
            <a:ext cx="7118864" cy="677987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6799811" y="2422661"/>
            <a:ext cx="4393241" cy="278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986070" y="343216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가져오기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10" y="3427024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11</a:t>
            </a:r>
            <a:endParaRPr lang="ko-KR" altLang="en-US" sz="1500" dirty="0">
              <a:ea typeface="나눔스퀘어_ac" panose="020B0600000101010101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6070" y="3852342"/>
            <a:ext cx="543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새로운 시트를 생성하여 이전 달 공유한 파일에서 </a:t>
            </a:r>
            <a:r>
              <a:rPr lang="en-US" altLang="ko-KR" sz="1200" smtClean="0"/>
              <a:t>RAW</a:t>
            </a:r>
            <a:r>
              <a:rPr lang="ko-KR" altLang="en-US" sz="1200" smtClean="0"/>
              <a:t>데이터를 가져온다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/>
              <a:t>상단영역에 </a:t>
            </a:r>
            <a:r>
              <a:rPr lang="ko-KR" altLang="en-US" sz="1200" smtClean="0"/>
              <a:t>부문별 사용률 합계 </a:t>
            </a:r>
            <a:r>
              <a:rPr lang="ko-KR" altLang="en-US" sz="1200"/>
              <a:t>데이터도 </a:t>
            </a:r>
            <a:r>
              <a:rPr lang="ko-KR" altLang="en-US" sz="1200" smtClean="0"/>
              <a:t>가져온다</a:t>
            </a:r>
            <a:endParaRPr lang="en-US" altLang="ko-KR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986070" y="46819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수식적용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10" y="4676811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12</a:t>
            </a:r>
            <a:endParaRPr lang="ko-KR" altLang="en-US" sz="1500" dirty="0">
              <a:ea typeface="나눔스퀘어_ac" panose="020B0600000101010101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6070" y="5102129"/>
            <a:ext cx="546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상단영역 전월 사용률 </a:t>
            </a:r>
            <a:r>
              <a:rPr lang="ko-KR" altLang="en-US" sz="1200"/>
              <a:t>데이터 </a:t>
            </a:r>
            <a:r>
              <a:rPr lang="ko-KR" altLang="en-US" sz="1200" smtClean="0"/>
              <a:t>붙여넣기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“AMS Report</a:t>
            </a:r>
            <a:r>
              <a:rPr lang="ko-KR" altLang="en-US" sz="1200" smtClean="0"/>
              <a:t>메뉴 사용현황</a:t>
            </a:r>
            <a:r>
              <a:rPr lang="en-US" altLang="ko-KR" sz="1200" smtClean="0"/>
              <a:t>＂</a:t>
            </a:r>
            <a:r>
              <a:rPr lang="ko-KR" altLang="en-US" sz="1200" smtClean="0"/>
              <a:t>시트 전월사용률 컬럼에 </a:t>
            </a:r>
            <a:r>
              <a:rPr lang="en-US" altLang="ko-KR" sz="1200" smtClean="0"/>
              <a:t>vlookup</a:t>
            </a:r>
            <a:r>
              <a:rPr lang="ko-KR" altLang="en-US" sz="1200" smtClean="0"/>
              <a:t>수식을 적용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값 확인 후 모든 </a:t>
            </a:r>
            <a:r>
              <a:rPr lang="en-US" altLang="ko-KR" sz="1200" smtClean="0"/>
              <a:t>RAW</a:t>
            </a:r>
            <a:r>
              <a:rPr lang="ko-KR" altLang="en-US" sz="1200" smtClean="0"/>
              <a:t>에 적용</a:t>
            </a:r>
            <a:endParaRPr lang="en-US" altLang="ko-KR" sz="12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466" y="4056392"/>
            <a:ext cx="5867534" cy="2054358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6425765" y="4081331"/>
            <a:ext cx="1463014" cy="166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461545" y="5710625"/>
            <a:ext cx="1463014" cy="166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48" y="268004"/>
            <a:ext cx="6791801" cy="1905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81558" y="5697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558" y="989887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기존 서식영역을 벗어나는 경우를 점검한다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테두리 생성 및 제거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문자위치 정렬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수식적용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8747" y="1724228"/>
            <a:ext cx="6926873" cy="4492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15119" y="615419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13</a:t>
            </a:r>
            <a:endParaRPr lang="ko-KR" altLang="en-US" sz="1500" dirty="0">
              <a:ea typeface="나눔스퀘어_ac" panose="020B0600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81558" y="217343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시트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/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정리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558" y="2593616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Ctrl+ a </a:t>
            </a:r>
            <a:r>
              <a:rPr lang="ko-KR" altLang="en-US" sz="1200" smtClean="0"/>
              <a:t>로 모든 셀을 선택하여 복사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A1</a:t>
            </a:r>
            <a:r>
              <a:rPr lang="ko-KR" altLang="en-US" sz="1200" smtClean="0"/>
              <a:t>셀을 선택하여 값만 붙여넣기를 실행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vlookup</a:t>
            </a:r>
            <a:r>
              <a:rPr lang="ko-KR" altLang="en-US" sz="1200" smtClean="0"/>
              <a:t> 수식이 적용되어있는 시트가 있기 떄문에 해당 시트를 삭제하면 값에 영향을 줄 수 있음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따라서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위와 같은 방법으로 수식을 제거함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모든 위 방법 실행 후 </a:t>
            </a:r>
            <a:r>
              <a:rPr lang="en-US" altLang="ko-KR" sz="1200" smtClean="0"/>
              <a:t>“AMS Report</a:t>
            </a:r>
            <a:r>
              <a:rPr lang="ko-KR" altLang="en-US" sz="1200" smtClean="0"/>
              <a:t>사용현황</a:t>
            </a:r>
            <a:r>
              <a:rPr lang="en-US" altLang="ko-KR" sz="1200" smtClean="0"/>
              <a:t>“</a:t>
            </a:r>
            <a:r>
              <a:rPr lang="ko-KR" altLang="en-US" sz="1200" smtClean="0"/>
              <a:t>을 제외한 모든 시트를 제거</a:t>
            </a:r>
            <a:endParaRPr lang="en-US" altLang="ko-KR" sz="1200" smtClean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15119" y="2219148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14</a:t>
            </a:r>
            <a:endParaRPr lang="ko-KR" altLang="en-US" sz="1500" dirty="0">
              <a:ea typeface="나눔스퀘어_ac" panose="020B0600000101010101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81558" y="41601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 공유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558" y="4580357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파일 상단 부문별 합계데이터 영역 복사 후 메일에 붙여넣기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받는 사람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연구소</a:t>
            </a:r>
            <a:endParaRPr lang="en-US" altLang="ko-KR" sz="1200" smtClean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15119" y="4205889"/>
            <a:ext cx="560504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ea typeface="나눔스퀘어_ac" panose="020B0600000101010101"/>
              </a:rPr>
              <a:t>14</a:t>
            </a:r>
            <a:endParaRPr lang="ko-KR" altLang="en-US" sz="1500" dirty="0">
              <a:ea typeface="나눔스퀘어_ac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45" y="3315498"/>
            <a:ext cx="5213097" cy="3483604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360144" y="5544147"/>
            <a:ext cx="5213097" cy="9148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577</Words>
  <Application>Microsoft Office PowerPoint</Application>
  <PresentationFormat>와이드스크린</PresentationFormat>
  <Paragraphs>126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나눔스퀘어_ac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61</cp:revision>
  <dcterms:created xsi:type="dcterms:W3CDTF">2023-01-03T03:15:18Z</dcterms:created>
  <dcterms:modified xsi:type="dcterms:W3CDTF">2023-01-30T02:39:19Z</dcterms:modified>
</cp:coreProperties>
</file>