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4" r:id="rId2"/>
    <p:sldId id="285" r:id="rId3"/>
    <p:sldId id="345" r:id="rId4"/>
    <p:sldId id="347" r:id="rId5"/>
    <p:sldId id="348" r:id="rId6"/>
    <p:sldId id="314" r:id="rId7"/>
    <p:sldId id="349" r:id="rId8"/>
    <p:sldId id="350" r:id="rId9"/>
    <p:sldId id="351" r:id="rId10"/>
    <p:sldId id="352" r:id="rId11"/>
    <p:sldId id="353" r:id="rId12"/>
    <p:sldId id="315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16" r:id="rId24"/>
    <p:sldId id="364" r:id="rId25"/>
    <p:sldId id="365" r:id="rId26"/>
    <p:sldId id="340" r:id="rId27"/>
    <p:sldId id="341" r:id="rId28"/>
    <p:sldId id="366" r:id="rId29"/>
    <p:sldId id="367" r:id="rId30"/>
    <p:sldId id="31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3A67-5868-4628-A30F-E8346B07CF5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AEB0-E8F2-4F95-BA73-C125FC5C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u/0/?hl=k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u/0/?hl=k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43428" y="-34008"/>
            <a:ext cx="4031479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7955" y="1516763"/>
            <a:ext cx="3817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매 월 공유 데이터</a:t>
            </a:r>
            <a:r>
              <a:rPr lang="en-US" altLang="ko-KR" sz="3600" spc="-30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3600" spc="-300" smtClean="0">
                <a:solidFill>
                  <a:schemeClr val="bg1"/>
                </a:solidFill>
              </a:rPr>
              <a:t>도출 가이드 통합본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63535" y="3024868"/>
            <a:ext cx="279307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1630" y="3116443"/>
            <a:ext cx="2425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smtClean="0">
                <a:solidFill>
                  <a:schemeClr val="bg1"/>
                </a:solidFill>
              </a:rPr>
              <a:t>연구소 데이터분석팀 </a:t>
            </a:r>
            <a:r>
              <a:rPr lang="ko-KR" altLang="en-US" sz="1050" dirty="0" smtClean="0">
                <a:solidFill>
                  <a:schemeClr val="bg1"/>
                </a:solidFill>
              </a:rPr>
              <a:t>엄태영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smtClean="0">
                <a:solidFill>
                  <a:schemeClr val="bg1"/>
                </a:solidFill>
              </a:rPr>
              <a:t>: </a:t>
            </a:r>
            <a:r>
              <a:rPr lang="en-US" altLang="ko-KR" sz="1050" smtClean="0">
                <a:solidFill>
                  <a:schemeClr val="bg1"/>
                </a:solidFill>
              </a:rPr>
              <a:t>2023-02-17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9293" y="3952510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smtClean="0">
                <a:solidFill>
                  <a:schemeClr val="bg1"/>
                </a:solidFill>
              </a:rPr>
              <a:t>목차</a:t>
            </a:r>
            <a:endParaRPr lang="ko-KR" altLang="en-US" sz="3000" spc="-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9293" y="4482140"/>
            <a:ext cx="3310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pc="-300" smtClean="0">
                <a:solidFill>
                  <a:schemeClr val="bg1"/>
                </a:solidFill>
              </a:rPr>
              <a:t>네이버 키워드 데이터 </a:t>
            </a:r>
            <a:endParaRPr lang="en-US" altLang="ko-KR" sz="1500" spc="-3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spc="-300" smtClean="0">
                <a:solidFill>
                  <a:schemeClr val="bg1"/>
                </a:solidFill>
              </a:rPr>
              <a:t>AMS Report </a:t>
            </a:r>
            <a:r>
              <a:rPr lang="ko-KR" altLang="en-US" sz="1500" spc="-300" smtClean="0">
                <a:solidFill>
                  <a:schemeClr val="bg1"/>
                </a:solidFill>
              </a:rPr>
              <a:t>사용현황 데이터</a:t>
            </a:r>
            <a:endParaRPr lang="en-US" altLang="ko-KR" sz="1500" spc="-3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pc="-300" smtClean="0">
                <a:solidFill>
                  <a:schemeClr val="bg1"/>
                </a:solidFill>
              </a:rPr>
              <a:t>업종별</a:t>
            </a:r>
            <a:r>
              <a:rPr lang="en-US" altLang="ko-KR" sz="1500" spc="-300" smtClean="0">
                <a:solidFill>
                  <a:schemeClr val="bg1"/>
                </a:solidFill>
              </a:rPr>
              <a:t>/</a:t>
            </a:r>
            <a:r>
              <a:rPr lang="ko-KR" altLang="en-US" sz="1500" spc="-300" smtClean="0">
                <a:solidFill>
                  <a:schemeClr val="bg1"/>
                </a:solidFill>
              </a:rPr>
              <a:t>키워드 데이터 </a:t>
            </a:r>
            <a:endParaRPr lang="en-US" altLang="ko-KR" sz="1500" spc="-3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pc="-300" smtClean="0">
                <a:solidFill>
                  <a:schemeClr val="bg1"/>
                </a:solidFill>
              </a:rPr>
              <a:t>상품</a:t>
            </a:r>
            <a:r>
              <a:rPr lang="en-US" altLang="ko-KR" sz="1500" spc="-300" smtClean="0">
                <a:solidFill>
                  <a:schemeClr val="bg1"/>
                </a:solidFill>
              </a:rPr>
              <a:t>/</a:t>
            </a:r>
            <a:r>
              <a:rPr lang="ko-KR" altLang="en-US" sz="1500" spc="-300" smtClean="0">
                <a:solidFill>
                  <a:schemeClr val="bg1"/>
                </a:solidFill>
              </a:rPr>
              <a:t>매체별 신규</a:t>
            </a:r>
            <a:r>
              <a:rPr lang="en-US" altLang="ko-KR" sz="1500" spc="-300" smtClean="0">
                <a:solidFill>
                  <a:schemeClr val="bg1"/>
                </a:solidFill>
              </a:rPr>
              <a:t>/</a:t>
            </a:r>
            <a:r>
              <a:rPr lang="ko-KR" altLang="en-US" sz="1500" spc="-300" smtClean="0">
                <a:solidFill>
                  <a:schemeClr val="bg1"/>
                </a:solidFill>
              </a:rPr>
              <a:t>기존 계정리스트 데이터</a:t>
            </a:r>
            <a:endParaRPr lang="en-US" altLang="ko-KR" sz="1500" spc="-3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AMS Report </a:t>
            </a:r>
            <a:r>
              <a:rPr lang="ko-KR" altLang="en-US" sz="2800" spc="-160">
                <a:solidFill>
                  <a:srgbClr val="000000"/>
                </a:solidFill>
              </a:rPr>
              <a:t>사용현황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2084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RAW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데이터 복사하기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9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67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동명이인 데이터를 수정한 </a:t>
            </a:r>
            <a:r>
              <a:rPr lang="en-US" altLang="ko-KR" sz="1200"/>
              <a:t>RAW</a:t>
            </a:r>
            <a:r>
              <a:rPr lang="ko-KR" altLang="en-US" sz="1200"/>
              <a:t>데이터를 복사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“AMS Report</a:t>
            </a:r>
            <a:r>
              <a:rPr lang="ko-KR" altLang="en-US" sz="1200"/>
              <a:t>메뉴 사용현황</a:t>
            </a:r>
            <a:r>
              <a:rPr lang="en-US" altLang="ko-KR" sz="1200"/>
              <a:t>“ </a:t>
            </a:r>
            <a:r>
              <a:rPr lang="ko-KR" altLang="en-US" sz="1200"/>
              <a:t>시트에 값 붙여넣기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44658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수식 적용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44144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783633"/>
            <a:ext cx="3022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사용률 수식 설정 후 모든 </a:t>
            </a:r>
            <a:r>
              <a:rPr lang="en-US" altLang="ko-KR" sz="1200"/>
              <a:t>RAW</a:t>
            </a:r>
            <a:r>
              <a:rPr lang="ko-KR" altLang="en-US" sz="1200"/>
              <a:t>에 적용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632565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이전 달 데이터 가져오기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070422"/>
            <a:ext cx="543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새로운 시트를 생성하여 이전 달 공유한 파일에서 </a:t>
            </a:r>
            <a:r>
              <a:rPr lang="en-US" altLang="ko-KR" sz="1200"/>
              <a:t>RAW</a:t>
            </a:r>
            <a:r>
              <a:rPr lang="ko-KR" altLang="en-US" sz="1200"/>
              <a:t>데이터를 가져온다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상단영역에 부문별 사용률 합계 데이터도 가져온다</a:t>
            </a:r>
            <a:endParaRPr lang="en-US" altLang="ko-KR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913602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이전 달 데이터 수식적용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730" y="5388953"/>
            <a:ext cx="546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상단영역 전월 사용률 데이터 붙여넣기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“AMS Report</a:t>
            </a:r>
            <a:r>
              <a:rPr lang="ko-KR" altLang="en-US" sz="1200"/>
              <a:t>메뉴 사용현황</a:t>
            </a:r>
            <a:r>
              <a:rPr lang="en-US" altLang="ko-KR" sz="1200"/>
              <a:t>＂</a:t>
            </a:r>
            <a:r>
              <a:rPr lang="ko-KR" altLang="en-US" sz="1200"/>
              <a:t>시트 전월사용률 컬럼에 </a:t>
            </a:r>
            <a:r>
              <a:rPr lang="en-US" altLang="ko-KR" sz="1200"/>
              <a:t>vlookup</a:t>
            </a:r>
            <a:r>
              <a:rPr lang="ko-KR" altLang="en-US" sz="1200"/>
              <a:t>수식을 적용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값 확인 후 모든 </a:t>
            </a:r>
            <a:r>
              <a:rPr lang="en-US" altLang="ko-KR" sz="1200"/>
              <a:t>RAW</a:t>
            </a:r>
            <a:r>
              <a:rPr lang="ko-KR" altLang="en-US" sz="1200"/>
              <a:t>에 적용</a:t>
            </a:r>
            <a:endParaRPr lang="en-US" altLang="ko-KR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275" y="803303"/>
            <a:ext cx="3821389" cy="1658735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910397" y="1313548"/>
            <a:ext cx="1128010" cy="319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278" y="2598835"/>
            <a:ext cx="7118864" cy="677987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6433900" y="2598835"/>
            <a:ext cx="4393241" cy="278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248" y="3569930"/>
            <a:ext cx="5867534" cy="2054358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6298547" y="3594869"/>
            <a:ext cx="1463014" cy="1663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361792" y="5222588"/>
            <a:ext cx="1702990" cy="2388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0360" y="24221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61342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0360" y="35947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95060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0360" y="49319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12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AMS Report </a:t>
            </a:r>
            <a:r>
              <a:rPr lang="ko-KR" altLang="en-US" sz="2800" spc="-160">
                <a:solidFill>
                  <a:srgbClr val="000000"/>
                </a:solidFill>
              </a:rPr>
              <a:t>사용현황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서식 점검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기존 서식영역을 벗어나는 경우를 점검한다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테두리 생성 및 제거</a:t>
            </a:r>
            <a:r>
              <a:rPr lang="en-US" altLang="ko-KR" sz="1200"/>
              <a:t>, </a:t>
            </a:r>
            <a:r>
              <a:rPr lang="ko-KR" altLang="en-US" sz="1200"/>
              <a:t>문자위치 정렬</a:t>
            </a:r>
            <a:r>
              <a:rPr lang="en-US" altLang="ko-KR" sz="1200"/>
              <a:t>, </a:t>
            </a:r>
            <a:r>
              <a:rPr lang="ko-KR" altLang="en-US" sz="1200"/>
              <a:t>수식적용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54481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시트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/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수식 정리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53968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881869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Ctrl+ a </a:t>
            </a:r>
            <a:r>
              <a:rPr lang="ko-KR" altLang="en-US" sz="1200"/>
              <a:t>로 모든 셀을 선택하여 복사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A1</a:t>
            </a:r>
            <a:r>
              <a:rPr lang="ko-KR" altLang="en-US" sz="1200"/>
              <a:t>셀을 선택하여 값만 붙여넣기를 실행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vlookup</a:t>
            </a:r>
            <a:r>
              <a:rPr lang="ko-KR" altLang="en-US" sz="1200"/>
              <a:t> 수식이 적용되어있는 시트가 있기 떄문에 해당 시트를 삭제하면 값에 영향을 줄 수 있음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따라서</a:t>
            </a:r>
            <a:r>
              <a:rPr lang="en-US" altLang="ko-KR" sz="1200"/>
              <a:t>, </a:t>
            </a:r>
            <a:r>
              <a:rPr lang="ko-KR" altLang="en-US" sz="1200"/>
              <a:t>위와 같은 방법으로 수식을 제거함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모든 위 방법 실행 후 </a:t>
            </a:r>
            <a:r>
              <a:rPr lang="en-US" altLang="ko-KR" sz="1200"/>
              <a:t>“AMS Report</a:t>
            </a:r>
            <a:r>
              <a:rPr lang="ko-KR" altLang="en-US" sz="1200"/>
              <a:t>사용현황</a:t>
            </a:r>
            <a:r>
              <a:rPr lang="en-US" altLang="ko-KR" sz="1200"/>
              <a:t>“</a:t>
            </a:r>
            <a:r>
              <a:rPr lang="ko-KR" altLang="en-US" sz="1200"/>
              <a:t>을 제외한 모든 시트를 제거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27802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메일 공유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715880"/>
            <a:ext cx="448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파일 상단 부문별 합계데이터 영역 복사 후 메일에 붙여넣기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받는 사람 </a:t>
            </a:r>
            <a:r>
              <a:rPr lang="en-US" altLang="ko-KR" sz="1200"/>
              <a:t>: </a:t>
            </a:r>
            <a:r>
              <a:rPr lang="ko-KR" altLang="en-US" sz="1200"/>
              <a:t>연구소</a:t>
            </a:r>
            <a:endParaRPr lang="en-US" altLang="ko-KR" sz="1200"/>
          </a:p>
        </p:txBody>
      </p:sp>
      <p:sp>
        <p:nvSpPr>
          <p:cNvPr id="2" name="TextBox 1"/>
          <p:cNvSpPr txBox="1"/>
          <p:nvPr/>
        </p:nvSpPr>
        <p:spPr>
          <a:xfrm>
            <a:off x="350360" y="2520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258882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0360" y="42402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15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287" y="916369"/>
            <a:ext cx="6791801" cy="1905430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4311286" y="2372593"/>
            <a:ext cx="6926873" cy="4492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rcRect r="1153" b="10351"/>
          <a:stretch/>
        </p:blipFill>
        <p:spPr>
          <a:xfrm>
            <a:off x="6085176" y="3566992"/>
            <a:ext cx="5152983" cy="3122999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6013804" y="5775149"/>
            <a:ext cx="5213097" cy="9148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9164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360" y="12723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54414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완료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52500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0360" y="55063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16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27966" y="3113529"/>
            <a:ext cx="413606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업종별</a:t>
            </a:r>
            <a:r>
              <a:rPr lang="en-US" altLang="ko-KR" sz="3500" spc="-300" smtClean="0">
                <a:solidFill>
                  <a:schemeClr val="bg1"/>
                </a:solidFill>
              </a:rPr>
              <a:t>/</a:t>
            </a:r>
            <a:r>
              <a:rPr lang="ko-KR" altLang="en-US" sz="3500" spc="-300" smtClean="0">
                <a:solidFill>
                  <a:schemeClr val="bg1"/>
                </a:solidFill>
              </a:rPr>
              <a:t>키워드 데이터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07817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공유시기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07303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415225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매 월 </a:t>
            </a:r>
            <a:r>
              <a:rPr lang="en-US" altLang="ko-KR" sz="1200"/>
              <a:t>10~15</a:t>
            </a:r>
            <a:r>
              <a:rPr lang="ko-KR" altLang="en-US" sz="1200"/>
              <a:t>일 사이</a:t>
            </a:r>
            <a:endParaRPr lang="en-US" altLang="ko-KR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925273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업종별 데이터 공유목적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920137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262326"/>
            <a:ext cx="680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광고주의 월 총 광고비와 업종 데이터로 </a:t>
            </a:r>
            <a:r>
              <a:rPr lang="en-US" altLang="ko-KR" sz="1200"/>
              <a:t>HM</a:t>
            </a:r>
            <a:r>
              <a:rPr lang="ko-KR" altLang="en-US" sz="1200"/>
              <a:t>에서 집행한 광고 성과 레퍼런스를 조회하기 위함</a:t>
            </a:r>
            <a:endParaRPr lang="en-US" altLang="ko-KR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85817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공유파일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85303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730" y="4195227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최근 </a:t>
            </a:r>
            <a:r>
              <a:rPr lang="en-US" altLang="ko-KR" sz="1200"/>
              <a:t>3</a:t>
            </a:r>
            <a:r>
              <a:rPr lang="ko-KR" altLang="en-US" sz="1200"/>
              <a:t>개월 업종별 데이터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이전달 네이버 키워드 데이터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815834"/>
            <a:ext cx="28873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네이버 키워드 데이터 공유목적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81069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152887"/>
            <a:ext cx="5915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키워드 확장 </a:t>
            </a:r>
            <a:r>
              <a:rPr lang="en-US" altLang="ko-KR" sz="1200"/>
              <a:t>: </a:t>
            </a:r>
            <a:r>
              <a:rPr lang="ko-KR" altLang="en-US" sz="1200"/>
              <a:t>특정 키워드를 사용한 광고주들이 사용한 전체 키워드 리스트 도출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레퍼런스 조회 </a:t>
            </a:r>
            <a:r>
              <a:rPr lang="en-US" altLang="ko-KR" sz="1200"/>
              <a:t>: </a:t>
            </a:r>
            <a:r>
              <a:rPr lang="ko-KR" altLang="en-US" sz="1200"/>
              <a:t>특정 키워드를 사용한 광고주 조회</a:t>
            </a:r>
            <a:endParaRPr lang="en-US" altLang="ko-KR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88600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요청루트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88086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730" y="5223057"/>
            <a:ext cx="4541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별도의 요청 없이 공유 시기에 맞게 작업 후 영업부문에 공유</a:t>
            </a:r>
            <a:endParaRPr lang="en-US" altLang="ko-KR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74305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작업순서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73792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3730" y="6080109"/>
            <a:ext cx="7262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업종별 데이터 파일생성</a:t>
            </a:r>
            <a:r>
              <a:rPr lang="en-US" altLang="ko-KR" sz="1200"/>
              <a:t> -&gt; </a:t>
            </a:r>
            <a:r>
              <a:rPr lang="ko-KR" altLang="en-US" sz="1200"/>
              <a:t>업종별 데이터 </a:t>
            </a:r>
            <a:r>
              <a:rPr lang="en-US" altLang="ko-KR" sz="1200"/>
              <a:t>LookerStudio </a:t>
            </a:r>
            <a:r>
              <a:rPr lang="ko-KR" altLang="en-US" sz="1200"/>
              <a:t>작업 </a:t>
            </a:r>
            <a:r>
              <a:rPr lang="en-US" altLang="ko-KR" sz="1200"/>
              <a:t>-&gt; </a:t>
            </a:r>
            <a:r>
              <a:rPr lang="ko-KR" altLang="en-US" sz="1200"/>
              <a:t>네이버키워드 데이터 도출 </a:t>
            </a:r>
            <a:r>
              <a:rPr lang="en-US" altLang="ko-KR" sz="1200"/>
              <a:t>-&gt; </a:t>
            </a:r>
            <a:r>
              <a:rPr lang="ko-KR" altLang="en-US" sz="1200"/>
              <a:t>공유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641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업종별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키워드 </a:t>
            </a:r>
            <a:r>
              <a:rPr lang="ko-KR" altLang="en-US" sz="2800" spc="-160" smtClean="0">
                <a:solidFill>
                  <a:srgbClr val="000000"/>
                </a:solidFill>
              </a:rPr>
              <a:t>데이터</a:t>
            </a:r>
            <a:r>
              <a:rPr lang="en-US" altLang="ko-KR" sz="2800" spc="-160" smtClean="0">
                <a:solidFill>
                  <a:srgbClr val="000000"/>
                </a:solidFill>
              </a:rPr>
              <a:t> (</a:t>
            </a:r>
            <a:r>
              <a:rPr lang="ko-KR" altLang="en-US" sz="2800" spc="-160" smtClean="0">
                <a:solidFill>
                  <a:srgbClr val="000000"/>
                </a:solidFill>
              </a:rPr>
              <a:t>업종별 데이터</a:t>
            </a:r>
            <a:r>
              <a:rPr lang="en-US" altLang="ko-KR" sz="2800" spc="-160">
                <a:solidFill>
                  <a:srgbClr val="000000"/>
                </a:solidFill>
              </a:rPr>
              <a:t>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3756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원본파일 다운로드 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&amp; 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다른 이름으로 저장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541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업종별 데이터</a:t>
            </a:r>
            <a:r>
              <a:rPr lang="en-US" altLang="ko-KR" sz="1200"/>
              <a:t>.xlsx</a:t>
            </a:r>
          </a:p>
          <a:p>
            <a:pPr marL="171450" indent="-171450">
              <a:buFontTx/>
              <a:buChar char="-"/>
            </a:pPr>
            <a:r>
              <a:rPr lang="ko-KR" altLang="en-US" sz="1200"/>
              <a:t>해당 </a:t>
            </a:r>
            <a:r>
              <a:rPr lang="en-US" altLang="ko-KR" sz="1200"/>
              <a:t>PPT </a:t>
            </a:r>
            <a:r>
              <a:rPr lang="ko-KR" altLang="en-US" sz="1200"/>
              <a:t>파일과 동일한 폴더에서 확인 가능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형식 </a:t>
            </a:r>
            <a:r>
              <a:rPr lang="en-US" altLang="ko-KR" sz="1200"/>
              <a:t>: </a:t>
            </a:r>
            <a:r>
              <a:rPr lang="ko-KR" altLang="en-US" sz="1200"/>
              <a:t>연도</a:t>
            </a:r>
            <a:r>
              <a:rPr lang="en-US" altLang="ko-KR" sz="1200"/>
              <a:t>_</a:t>
            </a:r>
            <a:r>
              <a:rPr lang="ko-KR" altLang="en-US" sz="1200"/>
              <a:t>지난달 업종별 데이터</a:t>
            </a:r>
            <a:r>
              <a:rPr lang="en-US" altLang="ko-KR" sz="1200"/>
              <a:t>_</a:t>
            </a:r>
            <a:r>
              <a:rPr lang="ko-KR" altLang="en-US" sz="1200"/>
              <a:t>연월일</a:t>
            </a:r>
            <a:r>
              <a:rPr lang="en-US" altLang="ko-KR" sz="1200"/>
              <a:t>.xlsx 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624164"/>
            <a:ext cx="81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DB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접속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61902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961217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서버 </a:t>
            </a:r>
            <a:r>
              <a:rPr lang="en-US" altLang="ko-KR" sz="1200"/>
              <a:t>: AMS (183.111.205.153)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DB : hm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77859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실행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77345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115644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아래 쿼리를 활용하여 데이터 도출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데이터에 따라서 </a:t>
            </a:r>
            <a:r>
              <a:rPr lang="en-US" altLang="ko-KR" sz="1200"/>
              <a:t>2~3</a:t>
            </a:r>
            <a:r>
              <a:rPr lang="ko-KR" altLang="en-US" sz="1200"/>
              <a:t>분 소요</a:t>
            </a:r>
            <a:endParaRPr lang="ko-KR" alt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018461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결과 데이터 복사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01332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730" y="5355514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CSV </a:t>
            </a:r>
            <a:r>
              <a:rPr lang="ko-KR" altLang="en-US" sz="1200"/>
              <a:t>형태로 복사</a:t>
            </a:r>
            <a:endParaRPr lang="ko-KR" altLang="en-US" sz="12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684" y="4967589"/>
            <a:ext cx="3102732" cy="12860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32" y="978905"/>
            <a:ext cx="7234690" cy="37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복사한 데이터 붙여넣기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붙여넣기 옵션을 통해서 값만 붙여넣기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272007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데이터 검토 및 수정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26687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609060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동명이인 데이터 합산 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1. </a:t>
            </a:r>
            <a:r>
              <a:rPr lang="ko-KR" altLang="en-US" sz="1200"/>
              <a:t>경영지원부문 이은주</a:t>
            </a:r>
            <a:r>
              <a:rPr lang="en-US" altLang="ko-KR" sz="1200"/>
              <a:t> -&gt; 1</a:t>
            </a:r>
            <a:r>
              <a:rPr lang="ko-KR" altLang="en-US" sz="1200"/>
              <a:t>부문 이은주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2. </a:t>
            </a:r>
            <a:r>
              <a:rPr lang="ko-KR" altLang="en-US" sz="1200"/>
              <a:t>경영지원부문 이지혜 </a:t>
            </a:r>
            <a:r>
              <a:rPr lang="en-US" altLang="ko-KR" sz="1200"/>
              <a:t>-&gt; 2</a:t>
            </a:r>
            <a:r>
              <a:rPr lang="ko-KR" altLang="en-US" sz="1200"/>
              <a:t>부문 이지혜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632565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피벗테이블 새로고침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62742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070422"/>
            <a:ext cx="549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“</a:t>
            </a:r>
            <a:r>
              <a:rPr lang="ko-KR" altLang="en-US" sz="1200"/>
              <a:t>구간별 업종 요약</a:t>
            </a:r>
            <a:r>
              <a:rPr lang="en-US" altLang="ko-KR" sz="1200"/>
              <a:t>“ </a:t>
            </a:r>
            <a:r>
              <a:rPr lang="ko-KR" altLang="en-US" sz="1200"/>
              <a:t>데이터 새로고침 </a:t>
            </a:r>
            <a:r>
              <a:rPr lang="en-US" altLang="ko-KR" sz="1200"/>
              <a:t>(</a:t>
            </a:r>
            <a:r>
              <a:rPr lang="ko-KR" altLang="en-US" sz="1200"/>
              <a:t>새로운 </a:t>
            </a:r>
            <a:r>
              <a:rPr lang="en-US" altLang="ko-KR" sz="1200"/>
              <a:t>RAW</a:t>
            </a:r>
            <a:r>
              <a:rPr lang="ko-KR" altLang="en-US" sz="1200"/>
              <a:t>데이터를 적용했기 때문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74432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서식 점검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73918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8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730" y="5219676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기존 서식영역을 벗어나는 경우를 점검한다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테두리 생성 및 제거</a:t>
            </a:r>
            <a:r>
              <a:rPr lang="en-US" altLang="ko-KR" sz="1200"/>
              <a:t>, </a:t>
            </a:r>
            <a:r>
              <a:rPr lang="ko-KR" altLang="en-US" sz="1200"/>
              <a:t>문자위치 정렬</a:t>
            </a:r>
            <a:r>
              <a:rPr lang="en-US" altLang="ko-KR" sz="1200"/>
              <a:t>, </a:t>
            </a:r>
            <a:r>
              <a:rPr lang="ko-KR" altLang="en-US" sz="1200"/>
              <a:t>수식적용</a:t>
            </a:r>
            <a:endParaRPr lang="ko-KR" altLang="en-US" sz="12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01" y="2591251"/>
            <a:ext cx="3242641" cy="1925318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7937236" y="4122589"/>
            <a:ext cx="799440" cy="1289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501" y="4749860"/>
            <a:ext cx="6699469" cy="1835471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4587500" y="6092926"/>
            <a:ext cx="6699469" cy="4924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9236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완료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918513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9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object 20"/>
          <p:cNvSpPr txBox="1">
            <a:spLocks/>
          </p:cNvSpPr>
          <p:nvPr/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ko-KR" altLang="en-US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 smtClean="0">
                <a:solidFill>
                  <a:srgbClr val="000000"/>
                </a:solidFill>
              </a:rPr>
              <a:t>데이터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1918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3517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업종별 데이터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Looker Studio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작업시작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5250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구글 데이터 스튜디오 접속</a:t>
            </a:r>
            <a:r>
              <a:rPr lang="en-US" altLang="ko-KR" sz="1200"/>
              <a:t>(</a:t>
            </a:r>
            <a:r>
              <a:rPr lang="en-US" altLang="ko-KR" sz="1200">
                <a:hlinkClick r:id="rId3"/>
              </a:rPr>
              <a:t>https://datastudio.google.com/u/0/?hl=ko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272007"/>
            <a:ext cx="3884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Google Sheets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생성 후 데이터 붙여넣기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26687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609060"/>
            <a:ext cx="594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도출했던 업종별 </a:t>
            </a:r>
            <a:r>
              <a:rPr lang="en-US" altLang="ko-KR" sz="1200"/>
              <a:t>RAW</a:t>
            </a:r>
            <a:r>
              <a:rPr lang="ko-KR" altLang="en-US" sz="1200"/>
              <a:t>데이터를 복사하여 새로 생성한 </a:t>
            </a:r>
            <a:r>
              <a:rPr lang="en-US" altLang="ko-KR" sz="1200"/>
              <a:t>Google Sheets</a:t>
            </a:r>
            <a:r>
              <a:rPr lang="ko-KR" altLang="en-US" sz="1200"/>
              <a:t>에 붙여넣기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데이터 양이 많아 페이지 응답없음 발생 시 </a:t>
            </a:r>
            <a:r>
              <a:rPr lang="en-US" altLang="ko-KR" sz="1200"/>
              <a:t>“</a:t>
            </a:r>
            <a:r>
              <a:rPr lang="ko-KR" altLang="en-US" sz="1200"/>
              <a:t>대기</a:t>
            </a:r>
            <a:r>
              <a:rPr lang="en-US" altLang="ko-KR" sz="1200"/>
              <a:t>“ </a:t>
            </a:r>
            <a:r>
              <a:rPr lang="ko-KR" altLang="en-US" sz="1200"/>
              <a:t>클릭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474365"/>
            <a:ext cx="5819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지난달 작업했던 업종별 데이터 요약 대시보드의 사본을 생성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46922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912222"/>
            <a:ext cx="549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“</a:t>
            </a:r>
            <a:r>
              <a:rPr lang="ko-KR" altLang="en-US" sz="1200"/>
              <a:t>구간별 업종 요약</a:t>
            </a:r>
            <a:r>
              <a:rPr lang="en-US" altLang="ko-KR" sz="1200"/>
              <a:t>“ </a:t>
            </a:r>
            <a:r>
              <a:rPr lang="ko-KR" altLang="en-US" sz="1200"/>
              <a:t>데이터 새로고침 </a:t>
            </a:r>
            <a:r>
              <a:rPr lang="en-US" altLang="ko-KR" sz="1200"/>
              <a:t>(</a:t>
            </a:r>
            <a:r>
              <a:rPr lang="ko-KR" altLang="en-US" sz="1200"/>
              <a:t>새로운 </a:t>
            </a:r>
            <a:r>
              <a:rPr lang="en-US" altLang="ko-KR" sz="1200"/>
              <a:t>RAW</a:t>
            </a:r>
            <a:r>
              <a:rPr lang="ko-KR" altLang="en-US" sz="1200"/>
              <a:t>데이터를 적용했기 때문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744325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데이터 소스 생성 클릭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73918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object 20"/>
          <p:cNvSpPr txBox="1">
            <a:spLocks/>
          </p:cNvSpPr>
          <p:nvPr/>
        </p:nvSpPr>
        <p:spPr>
          <a:xfrm>
            <a:off x="407140" y="145555"/>
            <a:ext cx="9178002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 smtClean="0">
                <a:solidFill>
                  <a:srgbClr val="000000"/>
                </a:solidFill>
              </a:rPr>
              <a:t>업종별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- LookerStudio</a:t>
            </a:r>
            <a:r>
              <a:rPr lang="ko-KR" altLang="en-US" sz="2800" spc="-160" smtClean="0">
                <a:solidFill>
                  <a:srgbClr val="000000"/>
                </a:solidFill>
              </a:rPr>
              <a:t>작업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17388" t="888"/>
          <a:stretch/>
        </p:blipFill>
        <p:spPr>
          <a:xfrm>
            <a:off x="5617428" y="4168549"/>
            <a:ext cx="6483847" cy="1548242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11250330" y="4351429"/>
            <a:ext cx="768495" cy="2442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rcRect l="36828" t="4027"/>
          <a:stretch/>
        </p:blipFill>
        <p:spPr>
          <a:xfrm>
            <a:off x="3332675" y="4355868"/>
            <a:ext cx="2012896" cy="2408307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3721401" y="6535710"/>
            <a:ext cx="768495" cy="1807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38274" y="4645173"/>
            <a:ext cx="768495" cy="1807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5612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새로 생성 후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RAW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데이터를 넣었던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Google Sheets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파일을 선택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5250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구글 데이터 스튜디오 접속</a:t>
            </a:r>
            <a:r>
              <a:rPr lang="en-US" altLang="ko-KR" sz="1200"/>
              <a:t>(</a:t>
            </a:r>
            <a:r>
              <a:rPr lang="en-US" altLang="ko-KR" sz="1200">
                <a:hlinkClick r:id="rId3"/>
              </a:rPr>
              <a:t>https://datastudio.google.com/u/0/?hl=ko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632565"/>
            <a:ext cx="3348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우측상단 연결 클릭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&gt;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보고서에 추가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62742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070422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수정 된 데이터 옆에 피벗테이블을 생성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행</a:t>
            </a:r>
            <a:r>
              <a:rPr lang="en-US" altLang="ko-KR" sz="1200"/>
              <a:t>-&gt;</a:t>
            </a:r>
            <a:r>
              <a:rPr lang="ko-KR" altLang="en-US" sz="1200" b="1"/>
              <a:t>부문</a:t>
            </a:r>
            <a:r>
              <a:rPr lang="en-US" altLang="ko-KR" sz="1200"/>
              <a:t>,    </a:t>
            </a:r>
            <a:r>
              <a:rPr lang="ko-KR" altLang="en-US" sz="1200"/>
              <a:t>값</a:t>
            </a:r>
            <a:r>
              <a:rPr lang="en-US" altLang="ko-KR" sz="1200"/>
              <a:t>-&gt;</a:t>
            </a:r>
            <a:r>
              <a:rPr lang="ko-KR" altLang="en-US" sz="1200" b="1"/>
              <a:t>사용가능 광고주 수</a:t>
            </a:r>
            <a:r>
              <a:rPr lang="en-US" altLang="ko-KR" sz="1200"/>
              <a:t>, </a:t>
            </a:r>
            <a:r>
              <a:rPr lang="ko-KR" altLang="en-US" sz="1200" b="1"/>
              <a:t>사용 광고주 수</a:t>
            </a:r>
            <a:endParaRPr lang="en-US" altLang="ko-KR" sz="1200" b="1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06" y="1875103"/>
            <a:ext cx="5028929" cy="168133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586" y="1379177"/>
            <a:ext cx="3744048" cy="203876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4075954" y="2004775"/>
            <a:ext cx="1654139" cy="6538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806" y="4149834"/>
            <a:ext cx="7743825" cy="2085975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8049438" y="4149835"/>
            <a:ext cx="523610" cy="2877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bject 20"/>
          <p:cNvSpPr txBox="1">
            <a:spLocks/>
          </p:cNvSpPr>
          <p:nvPr/>
        </p:nvSpPr>
        <p:spPr>
          <a:xfrm>
            <a:off x="407140" y="145555"/>
            <a:ext cx="9178002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 smtClean="0">
                <a:solidFill>
                  <a:srgbClr val="000000"/>
                </a:solidFill>
              </a:rPr>
              <a:t>업종별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- LookerStudio</a:t>
            </a:r>
            <a:r>
              <a:rPr lang="ko-KR" altLang="en-US" sz="2800" spc="-160" smtClean="0">
                <a:solidFill>
                  <a:srgbClr val="000000"/>
                </a:solidFill>
              </a:rPr>
              <a:t>작업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1337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58384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추가된 데이터 소스에서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Google Sheets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파일 선택 후 보고서 복사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붙여넣기 옵션을 통해서 값만 붙여넣기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652230"/>
            <a:ext cx="300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보고서 이름 변경 및 제목 변경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64709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8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989283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동명이인 데이터 합산 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1. </a:t>
            </a:r>
            <a:r>
              <a:rPr lang="ko-KR" altLang="en-US" sz="1200"/>
              <a:t>경영지원부문 이은주</a:t>
            </a:r>
            <a:r>
              <a:rPr lang="en-US" altLang="ko-KR" sz="1200"/>
              <a:t> -&gt; 1</a:t>
            </a:r>
            <a:r>
              <a:rPr lang="ko-KR" altLang="en-US" sz="1200"/>
              <a:t>부문 이은주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2. </a:t>
            </a:r>
            <a:r>
              <a:rPr lang="ko-KR" altLang="en-US" sz="1200"/>
              <a:t>경영지원부문 이지혜 </a:t>
            </a:r>
            <a:r>
              <a:rPr lang="en-US" altLang="ko-KR" sz="1200"/>
              <a:t>-&gt; 2</a:t>
            </a:r>
            <a:r>
              <a:rPr lang="ko-KR" altLang="en-US" sz="1200"/>
              <a:t>부문 이지혜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266773"/>
            <a:ext cx="5184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우측데이터 탭에서 필드 추가 후 아래 항목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5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가지 추가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261637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9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704630"/>
            <a:ext cx="5933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광고수익률</a:t>
            </a:r>
            <a:r>
              <a:rPr lang="en-US" altLang="ko-KR" sz="1200"/>
              <a:t>(</a:t>
            </a:r>
            <a:r>
              <a:rPr lang="ko-KR" altLang="en-US" sz="1200"/>
              <a:t>합</a:t>
            </a:r>
            <a:r>
              <a:rPr lang="en-US" altLang="ko-KR" sz="1200"/>
              <a:t>) 	= sum(</a:t>
            </a:r>
            <a:r>
              <a:rPr lang="ko-KR" altLang="en-US" sz="1200"/>
              <a:t>전환매출액</a:t>
            </a:r>
            <a:r>
              <a:rPr lang="en-US" altLang="ko-KR" sz="1200"/>
              <a:t>)/sum(</a:t>
            </a:r>
            <a:r>
              <a:rPr lang="ko-KR" altLang="en-US" sz="1200"/>
              <a:t>총비용</a:t>
            </a:r>
            <a:r>
              <a:rPr lang="en-US" altLang="ko-KR" sz="1200"/>
              <a:t>)	=⇒ </a:t>
            </a:r>
            <a:r>
              <a:rPr lang="ko-KR" altLang="en-US" sz="1200"/>
              <a:t>비율로 설정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전환당비용</a:t>
            </a:r>
            <a:r>
              <a:rPr lang="en-US" altLang="ko-KR" sz="1200"/>
              <a:t>(</a:t>
            </a:r>
            <a:r>
              <a:rPr lang="ko-KR" altLang="en-US" sz="1200"/>
              <a:t>합</a:t>
            </a:r>
            <a:r>
              <a:rPr lang="en-US" altLang="ko-KR" sz="1200"/>
              <a:t>) 	= round(sum(</a:t>
            </a:r>
            <a:r>
              <a:rPr lang="ko-KR" altLang="en-US" sz="1200"/>
              <a:t>총비용</a:t>
            </a:r>
            <a:r>
              <a:rPr lang="en-US" altLang="ko-KR" sz="1200"/>
              <a:t>)/sum(</a:t>
            </a:r>
            <a:r>
              <a:rPr lang="ko-KR" altLang="en-US" sz="1200"/>
              <a:t>전환수</a:t>
            </a:r>
            <a:r>
              <a:rPr lang="en-US" altLang="ko-KR" sz="1200"/>
              <a:t>),0)</a:t>
            </a:r>
          </a:p>
          <a:p>
            <a:pPr marL="171450" indent="-171450">
              <a:buFontTx/>
              <a:buChar char="-"/>
            </a:pPr>
            <a:r>
              <a:rPr lang="ko-KR" altLang="en-US" sz="1200"/>
              <a:t>전환율</a:t>
            </a:r>
            <a:r>
              <a:rPr lang="en-US" altLang="ko-KR" sz="1200"/>
              <a:t>(</a:t>
            </a:r>
            <a:r>
              <a:rPr lang="ko-KR" altLang="en-US" sz="1200"/>
              <a:t>합</a:t>
            </a:r>
            <a:r>
              <a:rPr lang="en-US" altLang="ko-KR" sz="1200"/>
              <a:t>) 	= sum(</a:t>
            </a:r>
            <a:r>
              <a:rPr lang="ko-KR" altLang="en-US" sz="1200"/>
              <a:t>전환수</a:t>
            </a:r>
            <a:r>
              <a:rPr lang="en-US" altLang="ko-KR" sz="1200"/>
              <a:t>)/sum(</a:t>
            </a:r>
            <a:r>
              <a:rPr lang="ko-KR" altLang="en-US" sz="1200"/>
              <a:t>클릭수</a:t>
            </a:r>
            <a:r>
              <a:rPr lang="en-US" altLang="ko-KR" sz="1200"/>
              <a:t>)	=⇒ </a:t>
            </a:r>
            <a:r>
              <a:rPr lang="ko-KR" altLang="en-US" sz="1200"/>
              <a:t>비율로 설정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클릭률</a:t>
            </a:r>
            <a:r>
              <a:rPr lang="en-US" altLang="ko-KR" sz="1200"/>
              <a:t>(</a:t>
            </a:r>
            <a:r>
              <a:rPr lang="ko-KR" altLang="en-US" sz="1200"/>
              <a:t>합</a:t>
            </a:r>
            <a:r>
              <a:rPr lang="en-US" altLang="ko-KR" sz="1200"/>
              <a:t>) 	= sum(</a:t>
            </a:r>
            <a:r>
              <a:rPr lang="ko-KR" altLang="en-US" sz="1200"/>
              <a:t>클릭수</a:t>
            </a:r>
            <a:r>
              <a:rPr lang="en-US" altLang="ko-KR" sz="1200"/>
              <a:t>)/sum(</a:t>
            </a:r>
            <a:r>
              <a:rPr lang="ko-KR" altLang="en-US" sz="1200"/>
              <a:t>노출수</a:t>
            </a:r>
            <a:r>
              <a:rPr lang="en-US" altLang="ko-KR" sz="1200"/>
              <a:t>) 	=⇒ </a:t>
            </a:r>
            <a:r>
              <a:rPr lang="ko-KR" altLang="en-US" sz="1200"/>
              <a:t>비율로 설정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평균클릭비용</a:t>
            </a:r>
            <a:r>
              <a:rPr lang="en-US" altLang="ko-KR" sz="1200"/>
              <a:t>(</a:t>
            </a:r>
            <a:r>
              <a:rPr lang="ko-KR" altLang="en-US" sz="1200"/>
              <a:t>합</a:t>
            </a:r>
            <a:r>
              <a:rPr lang="en-US" altLang="ko-KR" sz="1200"/>
              <a:t>)	= round(sum(</a:t>
            </a:r>
            <a:r>
              <a:rPr lang="ko-KR" altLang="en-US" sz="1200"/>
              <a:t>총비용</a:t>
            </a:r>
            <a:r>
              <a:rPr lang="en-US" altLang="ko-KR" sz="1200"/>
              <a:t>)/sum(</a:t>
            </a:r>
            <a:r>
              <a:rPr lang="ko-KR" altLang="en-US" sz="1200"/>
              <a:t>클릭수</a:t>
            </a:r>
            <a:r>
              <a:rPr lang="en-US" altLang="ko-KR" sz="1200"/>
              <a:t>),0)</a:t>
            </a:r>
            <a:endParaRPr lang="en-US" altLang="ko-KR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28" y="1152924"/>
            <a:ext cx="4239084" cy="1845493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8740404" y="2170194"/>
            <a:ext cx="1803769" cy="3712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325" y="2647094"/>
            <a:ext cx="4745464" cy="1327859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4179486" y="2577242"/>
            <a:ext cx="3511096" cy="2276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179486" y="3747334"/>
            <a:ext cx="3735540" cy="2276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bject 20"/>
          <p:cNvSpPr txBox="1">
            <a:spLocks/>
          </p:cNvSpPr>
          <p:nvPr/>
        </p:nvSpPr>
        <p:spPr>
          <a:xfrm>
            <a:off x="407140" y="145555"/>
            <a:ext cx="9178002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 smtClean="0">
                <a:solidFill>
                  <a:srgbClr val="000000"/>
                </a:solidFill>
              </a:rPr>
              <a:t>업종별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- LookerStudio</a:t>
            </a:r>
            <a:r>
              <a:rPr lang="ko-KR" altLang="en-US" sz="2800" spc="-160" smtClean="0">
                <a:solidFill>
                  <a:srgbClr val="000000"/>
                </a:solidFill>
              </a:rPr>
              <a:t>작업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2391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55630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스코어카드 모두 변경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147370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대시보드 보고서 기본 기간 재설정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14223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484423"/>
            <a:ext cx="5172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데이터의 첫번 째 달로 기간 재설정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EX) 10~12</a:t>
            </a:r>
            <a:r>
              <a:rPr lang="ko-KR" altLang="en-US" sz="1200"/>
              <a:t>월 데이터의 경우 기본기간을 </a:t>
            </a:r>
            <a:r>
              <a:rPr lang="en-US" altLang="ko-KR" sz="1200"/>
              <a:t>10</a:t>
            </a:r>
            <a:r>
              <a:rPr lang="ko-KR" altLang="en-US" sz="1200"/>
              <a:t>월</a:t>
            </a:r>
            <a:r>
              <a:rPr lang="en-US" altLang="ko-KR" sz="1200"/>
              <a:t>01</a:t>
            </a:r>
            <a:r>
              <a:rPr lang="ko-KR" altLang="en-US" sz="1200"/>
              <a:t>일 </a:t>
            </a:r>
            <a:r>
              <a:rPr lang="en-US" altLang="ko-KR" sz="1200"/>
              <a:t>~ 10</a:t>
            </a:r>
            <a:r>
              <a:rPr lang="ko-KR" altLang="en-US" sz="1200"/>
              <a:t>월</a:t>
            </a:r>
            <a:r>
              <a:rPr lang="en-US" altLang="ko-KR" sz="1200"/>
              <a:t>31</a:t>
            </a:r>
            <a:r>
              <a:rPr lang="ko-KR" altLang="en-US" sz="1200"/>
              <a:t>일로 설정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196821"/>
            <a:ext cx="31470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업종별 추세 그래프 기간 항목제거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558378"/>
            <a:ext cx="5256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대시보드 하단의 업종별 추세 그래프에서 가장 상단에 기간항목을 제거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그래프 정상여부 확인</a:t>
            </a:r>
            <a:endParaRPr lang="en-US" altLang="ko-KR" sz="1200"/>
          </a:p>
        </p:txBody>
      </p:sp>
      <p:sp>
        <p:nvSpPr>
          <p:cNvPr id="2" name="TextBox 1"/>
          <p:cNvSpPr txBox="1"/>
          <p:nvPr/>
        </p:nvSpPr>
        <p:spPr>
          <a:xfrm>
            <a:off x="350360" y="21229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17768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0360" y="31590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8622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360" y="12669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object 20"/>
          <p:cNvSpPr txBox="1">
            <a:spLocks/>
          </p:cNvSpPr>
          <p:nvPr/>
        </p:nvSpPr>
        <p:spPr>
          <a:xfrm>
            <a:off x="407140" y="145555"/>
            <a:ext cx="9178002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 smtClean="0">
                <a:solidFill>
                  <a:srgbClr val="000000"/>
                </a:solidFill>
              </a:rPr>
              <a:t>업종별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- LookerStudio</a:t>
            </a:r>
            <a:r>
              <a:rPr lang="ko-KR" altLang="en-US" sz="2800" spc="-160" smtClean="0">
                <a:solidFill>
                  <a:srgbClr val="000000"/>
                </a:solidFill>
              </a:rPr>
              <a:t>작업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75" y="839770"/>
            <a:ext cx="7686675" cy="1704975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7598517" y="1250343"/>
            <a:ext cx="731427" cy="4460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215650" y="1250343"/>
            <a:ext cx="817172" cy="4460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735555" y="1817610"/>
            <a:ext cx="817172" cy="4460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215650" y="1817610"/>
            <a:ext cx="817172" cy="4460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66050" y="1817610"/>
            <a:ext cx="817172" cy="4460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242666"/>
            <a:ext cx="1366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URL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생성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3730" y="4604223"/>
            <a:ext cx="9754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우측 상단 공유 클릭 </a:t>
            </a:r>
            <a:r>
              <a:rPr lang="en-US" altLang="ko-KR" sz="1200"/>
              <a:t>&gt; </a:t>
            </a:r>
            <a:r>
              <a:rPr lang="ko-KR" altLang="en-US" sz="1200"/>
              <a:t>사용자초대 </a:t>
            </a:r>
            <a:r>
              <a:rPr lang="en-US" altLang="ko-KR" sz="1200"/>
              <a:t>&gt; </a:t>
            </a:r>
            <a:r>
              <a:rPr lang="ko-KR" altLang="en-US" sz="1200"/>
              <a:t>링크 설정 공개 </a:t>
            </a:r>
            <a:r>
              <a:rPr lang="en-US" altLang="ko-KR" sz="1200"/>
              <a:t>&gt; “</a:t>
            </a:r>
            <a:r>
              <a:rPr lang="ko-KR" altLang="en-US" sz="1200"/>
              <a:t>링크가 있는 인터넷상의 모든 사용자가 볼 수 있음 </a:t>
            </a:r>
            <a:r>
              <a:rPr lang="en-US" altLang="ko-KR" sz="1200"/>
              <a:t>&gt; </a:t>
            </a:r>
            <a:r>
              <a:rPr lang="ko-KR" altLang="en-US" sz="1200"/>
              <a:t>조회자 </a:t>
            </a:r>
            <a:r>
              <a:rPr lang="en-US" altLang="ko-KR" sz="1200"/>
              <a:t>&gt; </a:t>
            </a:r>
            <a:r>
              <a:rPr lang="ko-KR" altLang="en-US" sz="1200"/>
              <a:t>링크복사 </a:t>
            </a:r>
            <a:r>
              <a:rPr lang="en-US" altLang="ko-KR" sz="1200"/>
              <a:t>&gt; </a:t>
            </a:r>
            <a:r>
              <a:rPr lang="ko-KR" altLang="en-US" sz="1200"/>
              <a:t>저장</a:t>
            </a:r>
            <a:endParaRPr lang="en-US" altLang="ko-KR" sz="1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22352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0360" y="42048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142237"/>
            <a:ext cx="14334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생성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URL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 확인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3730" y="5503794"/>
            <a:ext cx="6926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구글 다른계정 혹은 다른 팀원에게 </a:t>
            </a:r>
            <a:r>
              <a:rPr lang="en-US" altLang="ko-KR" sz="1200"/>
              <a:t>URL</a:t>
            </a:r>
            <a:r>
              <a:rPr lang="ko-KR" altLang="en-US" sz="1200"/>
              <a:t>을 공유해주고 정상적으로 접속이 가능한지 여부를 확인</a:t>
            </a:r>
            <a:endParaRPr lang="en-US" altLang="ko-KR" sz="1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12309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0360" y="51044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6043565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완료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602442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360" y="60057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15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8386" y="3113529"/>
            <a:ext cx="411522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네이버 키워드 데이터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업종별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키워드 </a:t>
            </a:r>
            <a:r>
              <a:rPr lang="ko-KR" altLang="en-US" sz="2800" spc="-160" smtClean="0">
                <a:solidFill>
                  <a:srgbClr val="000000"/>
                </a:solidFill>
              </a:rPr>
              <a:t>데이터</a:t>
            </a:r>
            <a:r>
              <a:rPr lang="en-US" altLang="ko-KR" sz="2800" spc="-160" smtClean="0">
                <a:solidFill>
                  <a:srgbClr val="000000"/>
                </a:solidFill>
              </a:rPr>
              <a:t> (</a:t>
            </a:r>
            <a:r>
              <a:rPr lang="ko-KR" altLang="en-US" sz="2800" spc="-160" smtClean="0">
                <a:solidFill>
                  <a:srgbClr val="000000"/>
                </a:solidFill>
              </a:rPr>
              <a:t>네이버키워드 데이터</a:t>
            </a:r>
            <a:r>
              <a:rPr lang="en-US" altLang="ko-KR" sz="2800" spc="-160">
                <a:solidFill>
                  <a:srgbClr val="000000"/>
                </a:solidFill>
              </a:rPr>
              <a:t>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3756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원본파일 다운로드 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&amp; 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다른 이름으로 저장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네이버 키워드 데이터</a:t>
            </a:r>
            <a:r>
              <a:rPr lang="en-US" altLang="ko-KR" sz="1200"/>
              <a:t>.xlsx</a:t>
            </a:r>
          </a:p>
          <a:p>
            <a:pPr marL="171450" indent="-171450">
              <a:buFontTx/>
              <a:buChar char="-"/>
            </a:pPr>
            <a:r>
              <a:rPr lang="ko-KR" altLang="en-US" sz="1200"/>
              <a:t>해당 </a:t>
            </a:r>
            <a:r>
              <a:rPr lang="en-US" altLang="ko-KR" sz="1200"/>
              <a:t>PPT </a:t>
            </a:r>
            <a:r>
              <a:rPr lang="ko-KR" altLang="en-US" sz="1200"/>
              <a:t>파일과 동일한 폴더에서 확인 가능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형식 </a:t>
            </a:r>
            <a:r>
              <a:rPr lang="en-US" altLang="ko-KR" sz="1200"/>
              <a:t>: </a:t>
            </a:r>
            <a:r>
              <a:rPr lang="ko-KR" altLang="en-US" sz="1200"/>
              <a:t>지난달 네이버 키워드데이터</a:t>
            </a:r>
            <a:r>
              <a:rPr lang="en-US" altLang="ko-KR" sz="1200"/>
              <a:t>_</a:t>
            </a:r>
            <a:r>
              <a:rPr lang="ko-KR" altLang="en-US" sz="1200"/>
              <a:t>연월일</a:t>
            </a:r>
            <a:r>
              <a:rPr lang="en-US" altLang="ko-KR" sz="1200"/>
              <a:t>.xlsx 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624164"/>
            <a:ext cx="81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DB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접속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61902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961217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서버 </a:t>
            </a:r>
            <a:r>
              <a:rPr lang="en-US" altLang="ko-KR" sz="1200"/>
              <a:t>: AMS (183.111.205.153)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DB : naver_sub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77859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실행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77345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115644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아래 쿼리를 활용하여 데이터 도출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데이터에 따라서 </a:t>
            </a:r>
            <a:r>
              <a:rPr lang="en-US" altLang="ko-KR" sz="1200"/>
              <a:t>7~9</a:t>
            </a:r>
            <a:r>
              <a:rPr lang="ko-KR" altLang="en-US" sz="1200"/>
              <a:t>분 소요</a:t>
            </a:r>
            <a:endParaRPr lang="ko-KR" alt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018461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결과 데이터 복사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01332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730" y="5355514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CSV </a:t>
            </a:r>
            <a:r>
              <a:rPr lang="ko-KR" altLang="en-US" sz="1200"/>
              <a:t>형태로 복사</a:t>
            </a:r>
            <a:endParaRPr lang="ko-KR" altLang="en-US" sz="12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684" y="4967589"/>
            <a:ext cx="3102732" cy="128604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250" y="1051626"/>
            <a:ext cx="6694722" cy="364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복사한 데이터 붙여넣기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붙여넣기 옵션을 통해서 값만 붙여넣기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47345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서식 점검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468317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810506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기존 서식영역을 벗어나는 경우를 점검한다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테두리 생성 및 제거</a:t>
            </a:r>
            <a:r>
              <a:rPr lang="en-US" altLang="ko-KR" sz="1200"/>
              <a:t>, </a:t>
            </a:r>
            <a:r>
              <a:rPr lang="ko-KR" altLang="en-US" sz="1200"/>
              <a:t>문자위치 정렬</a:t>
            </a:r>
            <a:r>
              <a:rPr lang="en-US" altLang="ko-KR" sz="1200"/>
              <a:t>, </a:t>
            </a:r>
            <a:r>
              <a:rPr lang="ko-KR" altLang="en-US" sz="1200"/>
              <a:t>수식적용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우측 사진과 실제 데이터와는 내용이 상이함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0536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완료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04855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object 20"/>
          <p:cNvSpPr txBox="1">
            <a:spLocks/>
          </p:cNvSpPr>
          <p:nvPr/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ko-KR" altLang="en-US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 smtClean="0">
                <a:solidFill>
                  <a:srgbClr val="000000"/>
                </a:solidFill>
              </a:rPr>
              <a:t>데이터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67" y="896149"/>
            <a:ext cx="3997907" cy="1586471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407834" y="1442656"/>
            <a:ext cx="586876" cy="3722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메일 공유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70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첨부파일 </a:t>
            </a:r>
            <a:r>
              <a:rPr lang="en-US" altLang="ko-KR" sz="1200"/>
              <a:t>: </a:t>
            </a:r>
            <a:r>
              <a:rPr lang="ko-KR" altLang="en-US" sz="1200"/>
              <a:t>업종별데이터</a:t>
            </a:r>
            <a:r>
              <a:rPr lang="en-US" altLang="ko-KR" sz="1200"/>
              <a:t>, </a:t>
            </a:r>
            <a:r>
              <a:rPr lang="ko-KR" altLang="en-US" sz="1200"/>
              <a:t>네이버키워드 데이터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URL : LookerStudio </a:t>
            </a:r>
            <a:r>
              <a:rPr lang="ko-KR" altLang="en-US" sz="1200"/>
              <a:t>업종별데이터 요약 대시보드</a:t>
            </a:r>
            <a:endParaRPr lang="en-US" altLang="ko-KR" sz="1200"/>
          </a:p>
        </p:txBody>
      </p:sp>
      <p:sp>
        <p:nvSpPr>
          <p:cNvPr id="42" name="object 20"/>
          <p:cNvSpPr txBox="1">
            <a:spLocks/>
          </p:cNvSpPr>
          <p:nvPr/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 smtClean="0">
                <a:solidFill>
                  <a:srgbClr val="000000"/>
                </a:solidFill>
              </a:rPr>
              <a:t>메일공유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47" y="1024130"/>
            <a:ext cx="7412123" cy="49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058" y="3113529"/>
            <a:ext cx="7795724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상품</a:t>
            </a:r>
            <a:r>
              <a:rPr lang="en-US" altLang="ko-KR" sz="3500" spc="-300" smtClean="0">
                <a:solidFill>
                  <a:schemeClr val="bg1"/>
                </a:solidFill>
              </a:rPr>
              <a:t>/</a:t>
            </a:r>
            <a:r>
              <a:rPr lang="ko-KR" altLang="en-US" sz="3500" spc="-300" smtClean="0">
                <a:solidFill>
                  <a:schemeClr val="bg1"/>
                </a:solidFill>
              </a:rPr>
              <a:t>매체별 신규</a:t>
            </a:r>
            <a:r>
              <a:rPr lang="en-US" altLang="ko-KR" sz="3500" spc="-300" smtClean="0">
                <a:solidFill>
                  <a:schemeClr val="bg1"/>
                </a:solidFill>
              </a:rPr>
              <a:t>/</a:t>
            </a:r>
            <a:r>
              <a:rPr lang="ko-KR" altLang="en-US" sz="3500" spc="-300" smtClean="0">
                <a:solidFill>
                  <a:schemeClr val="bg1"/>
                </a:solidFill>
              </a:rPr>
              <a:t>기존 계정리스트 데이터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67002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상품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매체별 신규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기존 계정리스트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공유시기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194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매 월 초 </a:t>
            </a:r>
            <a:r>
              <a:rPr lang="en-US" altLang="ko-KR" sz="1200"/>
              <a:t>15~20</a:t>
            </a:r>
            <a:r>
              <a:rPr lang="ko-KR" altLang="en-US" sz="1200"/>
              <a:t>일 사이</a:t>
            </a:r>
            <a:endParaRPr lang="en-US" altLang="ko-KR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21701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공유목적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21187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554065"/>
            <a:ext cx="5296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목표매출 관리에서 기존</a:t>
            </a:r>
            <a:r>
              <a:rPr lang="en-US" altLang="ko-KR" sz="1200"/>
              <a:t>/</a:t>
            </a:r>
            <a:r>
              <a:rPr lang="ko-KR" altLang="en-US" sz="1200"/>
              <a:t>신규 목표를 구분하여 설정하기 위하여 공유함</a:t>
            </a:r>
            <a:r>
              <a:rPr lang="en-US" altLang="ko-KR" sz="120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13255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공유파일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12741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730" y="4469603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매체별 상품별 신규 기존 계정리스트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167837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요청루트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16270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504890"/>
            <a:ext cx="3466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RMS</a:t>
            </a:r>
            <a:r>
              <a:rPr lang="ko-KR" altLang="en-US" sz="1200"/>
              <a:t>매출업로드 완료메일 확인 후 바로 진행 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112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상품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매체별 신규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기존 계정리스트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3756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원본파일 다운로드 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&amp; 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다른 이름으로 저장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4716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매체</a:t>
            </a:r>
            <a:r>
              <a:rPr lang="en-US" altLang="ko-KR" sz="1200"/>
              <a:t>/</a:t>
            </a:r>
            <a:r>
              <a:rPr lang="ko-KR" altLang="en-US" sz="1200"/>
              <a:t>상품별 신규</a:t>
            </a:r>
            <a:r>
              <a:rPr lang="en-US" altLang="ko-KR" sz="1200"/>
              <a:t>/</a:t>
            </a:r>
            <a:r>
              <a:rPr lang="ko-KR" altLang="en-US" sz="1200"/>
              <a:t>기존 계정리스트 파일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해당 </a:t>
            </a:r>
            <a:r>
              <a:rPr lang="en-US" altLang="ko-KR" sz="1200"/>
              <a:t>PPT </a:t>
            </a:r>
            <a:r>
              <a:rPr lang="ko-KR" altLang="en-US" sz="1200"/>
              <a:t>파일과 동일한 폴더에서 확인 가능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형식 </a:t>
            </a:r>
            <a:r>
              <a:rPr lang="en-US" altLang="ko-KR" sz="1200"/>
              <a:t>: </a:t>
            </a:r>
            <a:r>
              <a:rPr lang="ko-KR" altLang="en-US" sz="1200"/>
              <a:t>월 매체별 상품별 신규 기존 계정 리스트</a:t>
            </a:r>
            <a:r>
              <a:rPr lang="en-US" altLang="ko-KR" sz="1200"/>
              <a:t>_</a:t>
            </a:r>
            <a:r>
              <a:rPr lang="ko-KR" altLang="en-US" sz="1200"/>
              <a:t>작성연월일</a:t>
            </a:r>
            <a:r>
              <a:rPr lang="en-US" altLang="ko-KR" sz="1200"/>
              <a:t>.xlsx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624164"/>
            <a:ext cx="81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DB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접속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61902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961217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서버 </a:t>
            </a:r>
            <a:r>
              <a:rPr lang="en-US" altLang="ko-KR" sz="1200"/>
              <a:t>: RMS (183.111.148.98)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DB : hm_sales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77859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실행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77345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115644"/>
            <a:ext cx="41200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날짜만 이전 월로 변경하여 사용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총 쿼리 </a:t>
            </a:r>
            <a:r>
              <a:rPr lang="en-US" altLang="ko-KR" sz="1200"/>
              <a:t>4</a:t>
            </a:r>
            <a:r>
              <a:rPr lang="ko-KR" altLang="en-US" sz="1200"/>
              <a:t>개 실행</a:t>
            </a:r>
            <a:endParaRPr lang="en-US" altLang="ko-KR" sz="1200"/>
          </a:p>
          <a:p>
            <a:pPr marL="628650" lvl="1" indent="-171450">
              <a:buFontTx/>
              <a:buChar char="-"/>
            </a:pPr>
            <a:r>
              <a:rPr lang="ko-KR" altLang="en-US" sz="1200"/>
              <a:t>임시테이블 </a:t>
            </a:r>
            <a:r>
              <a:rPr lang="en-US" altLang="ko-KR" sz="1200"/>
              <a:t>A, B </a:t>
            </a:r>
            <a:r>
              <a:rPr lang="ko-KR" altLang="en-US" sz="1200"/>
              <a:t>각각 생성</a:t>
            </a:r>
            <a:endParaRPr lang="en-US" altLang="ko-KR" sz="1200"/>
          </a:p>
          <a:p>
            <a:pPr marL="628650" lvl="1" indent="-171450">
              <a:buFontTx/>
              <a:buChar char="-"/>
            </a:pPr>
            <a:r>
              <a:rPr lang="en-US" altLang="ko-KR" sz="1200"/>
              <a:t>A,B </a:t>
            </a:r>
            <a:r>
              <a:rPr lang="ko-KR" altLang="en-US" sz="1200"/>
              <a:t>조인하여 </a:t>
            </a:r>
            <a:r>
              <a:rPr lang="en-US" altLang="ko-KR" sz="1200"/>
              <a:t>CPC</a:t>
            </a:r>
            <a:r>
              <a:rPr lang="ko-KR" altLang="en-US" sz="1200"/>
              <a:t>데이터</a:t>
            </a:r>
            <a:r>
              <a:rPr lang="en-US" altLang="ko-KR" sz="1200"/>
              <a:t>, CPT</a:t>
            </a:r>
            <a:r>
              <a:rPr lang="ko-KR" altLang="en-US" sz="1200"/>
              <a:t>데이터 각각 생성</a:t>
            </a:r>
            <a:endParaRPr lang="en-US" altLang="ko-KR" sz="1200"/>
          </a:p>
          <a:p>
            <a:pPr marL="628650" lvl="1" indent="-171450">
              <a:buFontTx/>
              <a:buChar char="-"/>
            </a:pPr>
            <a:r>
              <a:rPr lang="ko-KR" altLang="en-US" sz="1200"/>
              <a:t>쿼리 순서대로 실행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쿼리파일은 해당 </a:t>
            </a:r>
            <a:r>
              <a:rPr lang="en-US" altLang="ko-KR" sz="1200"/>
              <a:t>PPT</a:t>
            </a:r>
            <a:r>
              <a:rPr lang="ko-KR" altLang="en-US" sz="1200"/>
              <a:t>파일과 동일한 </a:t>
            </a:r>
            <a:r>
              <a:rPr lang="ko-KR" altLang="en-US" sz="1200"/>
              <a:t>폴더에서 </a:t>
            </a:r>
            <a:r>
              <a:rPr lang="ko-KR" altLang="en-US" sz="1200" smtClean="0"/>
              <a:t>확인가능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쿼리내용은 다음 슬라이드에서 확인 가능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44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14312"/>
            <a:ext cx="10353675" cy="642937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205346" y="532015"/>
            <a:ext cx="9925396" cy="2984269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05346" y="3940233"/>
            <a:ext cx="9925396" cy="2631887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63745" y="276288"/>
            <a:ext cx="399011" cy="368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63745" y="3684506"/>
            <a:ext cx="399011" cy="368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61925"/>
            <a:ext cx="9677400" cy="65341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604357" y="307571"/>
            <a:ext cx="9202188" cy="2959331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04357" y="3740727"/>
            <a:ext cx="9143999" cy="2955348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09948" y="110029"/>
            <a:ext cx="399011" cy="368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09948" y="3518247"/>
            <a:ext cx="399011" cy="368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결과 내용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3</a:t>
            </a:r>
            <a:r>
              <a:rPr lang="ko-KR" altLang="en-US" sz="1200"/>
              <a:t>번 쿼리 결과</a:t>
            </a:r>
            <a:r>
              <a:rPr lang="en-US" altLang="ko-KR" sz="1200"/>
              <a:t> 	-&gt; CPC</a:t>
            </a:r>
            <a:r>
              <a:rPr lang="ko-KR" altLang="en-US" sz="1200"/>
              <a:t>데이터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4</a:t>
            </a:r>
            <a:r>
              <a:rPr lang="ko-KR" altLang="en-US" sz="1200"/>
              <a:t>번 쿼리 결과</a:t>
            </a:r>
            <a:r>
              <a:rPr lang="en-US" altLang="ko-KR" sz="1200"/>
              <a:t>	-&gt; CPT</a:t>
            </a:r>
            <a:r>
              <a:rPr lang="ko-KR" altLang="en-US" sz="1200"/>
              <a:t>데이터</a:t>
            </a:r>
            <a:endParaRPr lang="en-US" altLang="ko-KR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495635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결과 데이터 복사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49049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832688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각각 </a:t>
            </a:r>
            <a:r>
              <a:rPr lang="en-US" altLang="ko-KR" sz="1200"/>
              <a:t>CSV </a:t>
            </a:r>
            <a:r>
              <a:rPr lang="ko-KR" altLang="en-US" sz="1200"/>
              <a:t>형태로 복사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588976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복사한 데이터 붙여넣기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58384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026833"/>
            <a:ext cx="340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각각 붙여넣기 옵션을 통해서 값만 붙여넣기</a:t>
            </a:r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77813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서식 정리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77300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730" y="5253487"/>
            <a:ext cx="296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RAW</a:t>
            </a:r>
            <a:r>
              <a:rPr lang="ko-KR" altLang="en-US" sz="1200"/>
              <a:t>개수에 따른 테두리 생성 및 제거</a:t>
            </a:r>
            <a:endParaRPr lang="ko-KR" altLang="en-US" sz="1200"/>
          </a:p>
        </p:txBody>
      </p:sp>
      <p:sp>
        <p:nvSpPr>
          <p:cNvPr id="42" name="object 20"/>
          <p:cNvSpPr txBox="1">
            <a:spLocks/>
          </p:cNvSpPr>
          <p:nvPr/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상품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매체별 신규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기존 계정리스트 데이터</a:t>
            </a:r>
            <a:endParaRPr lang="ko-KR" altLang="en-US" sz="28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335" y="1097514"/>
            <a:ext cx="3102732" cy="128604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530" y="2679955"/>
            <a:ext cx="2854729" cy="16512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027" y="4627619"/>
            <a:ext cx="6292079" cy="1896524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3962206" y="6012408"/>
            <a:ext cx="6062944" cy="511736"/>
          </a:xfrm>
          <a:prstGeom prst="roundRect">
            <a:avLst>
              <a:gd name="adj" fmla="val 3575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메일공유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8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4560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메일제목 </a:t>
            </a:r>
            <a:r>
              <a:rPr lang="en-US" altLang="ko-KR" sz="1200"/>
              <a:t>: [DB</a:t>
            </a:r>
            <a:r>
              <a:rPr lang="ko-KR" altLang="en-US" sz="1200"/>
              <a:t>공유</a:t>
            </a:r>
            <a:r>
              <a:rPr lang="en-US" altLang="ko-KR" sz="1200"/>
              <a:t>] </a:t>
            </a:r>
            <a:r>
              <a:rPr lang="ko-KR" altLang="en-US" sz="1200"/>
              <a:t>월 매체별 상품별 신규 기존 계정 리스트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받는사람 </a:t>
            </a:r>
            <a:r>
              <a:rPr lang="en-US" altLang="ko-KR" sz="1200"/>
              <a:t>: </a:t>
            </a:r>
            <a:r>
              <a:rPr lang="ko-KR" altLang="en-US" sz="1200"/>
              <a:t>임지은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참조 </a:t>
            </a:r>
            <a:r>
              <a:rPr lang="en-US" altLang="ko-KR" sz="1200"/>
              <a:t>: </a:t>
            </a:r>
            <a:r>
              <a:rPr lang="ko-KR" altLang="en-US" sz="1200"/>
              <a:t>이동수</a:t>
            </a:r>
            <a:r>
              <a:rPr lang="en-US" altLang="ko-KR" sz="1200"/>
              <a:t>CL,</a:t>
            </a:r>
            <a:r>
              <a:rPr lang="ko-KR" altLang="en-US" sz="1200"/>
              <a:t>이상묵치</a:t>
            </a:r>
            <a:r>
              <a:rPr lang="en-US" altLang="ko-KR" sz="1200"/>
              <a:t>, </a:t>
            </a:r>
            <a:r>
              <a:rPr lang="ko-KR" altLang="en-US" sz="1200"/>
              <a:t>이슬비</a:t>
            </a:r>
            <a:r>
              <a:rPr lang="en-US" altLang="ko-KR" sz="1200"/>
              <a:t>L, </a:t>
            </a:r>
            <a:r>
              <a:rPr lang="ko-KR" altLang="en-US" sz="1200"/>
              <a:t>데이터분석팀</a:t>
            </a:r>
            <a:r>
              <a:rPr lang="en-US" altLang="ko-KR" sz="1200"/>
              <a:t>, </a:t>
            </a:r>
            <a:r>
              <a:rPr lang="ko-KR" altLang="en-US" sz="1200"/>
              <a:t>매체팀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첨부 </a:t>
            </a:r>
            <a:r>
              <a:rPr lang="en-US" altLang="ko-KR" sz="1200"/>
              <a:t>: </a:t>
            </a:r>
            <a:r>
              <a:rPr lang="ko-KR" altLang="en-US" sz="1200"/>
              <a:t>작업파일 </a:t>
            </a:r>
            <a:r>
              <a:rPr lang="en-US" altLang="ko-KR" sz="1200"/>
              <a:t>1</a:t>
            </a:r>
            <a:r>
              <a:rPr lang="ko-KR" altLang="en-US" sz="1200"/>
              <a:t>개</a:t>
            </a:r>
          </a:p>
          <a:p>
            <a:pPr marL="171450" indent="-171450">
              <a:buFontTx/>
              <a:buChar char="-"/>
            </a:pPr>
            <a:endParaRPr lang="ko-KR" altLang="en-US" sz="1200"/>
          </a:p>
        </p:txBody>
      </p:sp>
      <p:sp>
        <p:nvSpPr>
          <p:cNvPr id="42" name="object 20"/>
          <p:cNvSpPr txBox="1">
            <a:spLocks/>
          </p:cNvSpPr>
          <p:nvPr/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상품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매체별 신규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기존 계정리스트 데이터</a:t>
            </a:r>
            <a:endParaRPr lang="ko-KR" altLang="en-US" sz="28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615" y="1219263"/>
            <a:ext cx="5916445" cy="522039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6874625" y="1219262"/>
            <a:ext cx="3466408" cy="1090579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651615" y="4272804"/>
            <a:ext cx="2436668" cy="1054557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01047" y="3053605"/>
            <a:ext cx="2683280" cy="228826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네이버 키워드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공유시기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608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매 월 초 </a:t>
            </a:r>
            <a:r>
              <a:rPr lang="en-US" altLang="ko-KR" sz="1200" smtClean="0"/>
              <a:t>1~5</a:t>
            </a:r>
            <a:r>
              <a:rPr lang="ko-KR" altLang="en-US" sz="1200" smtClean="0"/>
              <a:t>일 사이 권민정</a:t>
            </a:r>
            <a:r>
              <a:rPr lang="en-US" altLang="ko-KR" sz="1200" smtClean="0"/>
              <a:t>PM </a:t>
            </a:r>
            <a:r>
              <a:rPr lang="ko-KR" altLang="en-US" sz="1200" smtClean="0"/>
              <a:t>데이터 요청 시</a:t>
            </a:r>
            <a:endParaRPr lang="en-US" altLang="ko-KR" sz="1200" smtClean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21701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공유목적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21187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554065"/>
            <a:ext cx="437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매체팀에서 프로모션에 대한 달성도 수치를 측정하기 위함</a:t>
            </a:r>
            <a:endParaRPr lang="en-US" altLang="ko-KR" sz="1200" smtClean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13255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공유파일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12741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730" y="4469603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네이버 계정별 데이터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네이버 키워드 데이터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네이버 파워컨텐츠 키워드 데이터</a:t>
            </a:r>
            <a:endParaRPr lang="en-US" altLang="ko-KR" sz="1200" smtClean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167837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요청루트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16270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504890"/>
            <a:ext cx="2579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RMS DB</a:t>
            </a:r>
            <a:r>
              <a:rPr lang="ko-KR" altLang="en-US" sz="1200"/>
              <a:t>트래킹요청를 통해 요청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280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2117" y="5466068"/>
            <a:ext cx="673394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Publisher 		</a:t>
            </a:r>
            <a:r>
              <a:rPr lang="ko-KR" altLang="en-US" sz="1300" smtClean="0">
                <a:solidFill>
                  <a:schemeClr val="bg1"/>
                </a:solidFill>
              </a:rPr>
              <a:t>주식회사 트리플하이엠 연구소 </a:t>
            </a:r>
            <a:r>
              <a:rPr lang="ko-KR" altLang="en-US" sz="1300" smtClean="0">
                <a:solidFill>
                  <a:schemeClr val="bg1"/>
                </a:solidFill>
              </a:rPr>
              <a:t>엄태영</a:t>
            </a:r>
            <a:r>
              <a:rPr lang="en-US" altLang="ko-KR" sz="1300" smtClean="0">
                <a:solidFill>
                  <a:schemeClr val="bg1"/>
                </a:solidFill>
              </a:rPr>
              <a:t>PM</a:t>
            </a:r>
            <a:endParaRPr lang="en-US" altLang="ko-KR" sz="130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Telephone 		010-4993-2972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e-mail 		xodud2972@hmcorp.co.kr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네이버 키워드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3756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원본파일 다운로드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&amp;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다른 이름으로 저장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835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네이버계정별데이터</a:t>
            </a:r>
            <a:r>
              <a:rPr lang="en-US" altLang="ko-KR" sz="1200"/>
              <a:t>, </a:t>
            </a:r>
            <a:r>
              <a:rPr lang="ko-KR" altLang="en-US" sz="1200"/>
              <a:t>네이버키워드데이터</a:t>
            </a:r>
            <a:r>
              <a:rPr lang="en-US" altLang="ko-KR" sz="1200"/>
              <a:t>, </a:t>
            </a:r>
            <a:r>
              <a:rPr lang="ko-KR" altLang="en-US" sz="1200"/>
              <a:t>네이버파워컨텐츠키워드데이터 </a:t>
            </a:r>
            <a:r>
              <a:rPr lang="en-US" altLang="ko-KR" sz="1200"/>
              <a:t>3</a:t>
            </a:r>
            <a:r>
              <a:rPr lang="ko-KR" altLang="en-US" sz="1200"/>
              <a:t>가지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해당 </a:t>
            </a:r>
            <a:r>
              <a:rPr lang="en-US" altLang="ko-KR" sz="1200"/>
              <a:t>PPT </a:t>
            </a:r>
            <a:r>
              <a:rPr lang="ko-KR" altLang="en-US" sz="1200"/>
              <a:t>파일과 동일한 폴더에서 확인 가능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형식 </a:t>
            </a:r>
            <a:r>
              <a:rPr lang="en-US" altLang="ko-KR" sz="1200"/>
              <a:t>: </a:t>
            </a:r>
            <a:r>
              <a:rPr lang="ko-KR" altLang="en-US" sz="1200"/>
              <a:t>연도</a:t>
            </a:r>
            <a:r>
              <a:rPr lang="en-US" altLang="ko-KR" sz="1200"/>
              <a:t>.</a:t>
            </a:r>
            <a:r>
              <a:rPr lang="ko-KR" altLang="en-US" sz="1200"/>
              <a:t>월 네이버파컨키워드데이터</a:t>
            </a:r>
            <a:r>
              <a:rPr lang="en-US" altLang="ko-KR" sz="1200"/>
              <a:t>_</a:t>
            </a:r>
            <a:r>
              <a:rPr lang="ko-KR" altLang="en-US" sz="1200"/>
              <a:t>노필터</a:t>
            </a:r>
            <a:r>
              <a:rPr lang="en-US" altLang="ko-KR" sz="1200"/>
              <a:t>_</a:t>
            </a:r>
            <a:r>
              <a:rPr lang="ko-KR" altLang="en-US" sz="1200"/>
              <a:t>작성연월일</a:t>
            </a:r>
            <a:r>
              <a:rPr lang="en-US" altLang="ko-KR" sz="1200"/>
              <a:t>.xlsx  (ex : 22.12</a:t>
            </a:r>
            <a:r>
              <a:rPr lang="ko-KR" altLang="en-US" sz="1200"/>
              <a:t>네이버키워드데이터</a:t>
            </a:r>
            <a:r>
              <a:rPr lang="en-US" altLang="ko-KR" sz="1200"/>
              <a:t>_</a:t>
            </a:r>
            <a:r>
              <a:rPr lang="ko-KR" altLang="en-US" sz="1200"/>
              <a:t>필터</a:t>
            </a:r>
            <a:r>
              <a:rPr lang="en-US" altLang="ko-KR" sz="1200"/>
              <a:t>_20230109.xlsx)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318990"/>
            <a:ext cx="81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DB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접속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31385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656043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서버 </a:t>
            </a:r>
            <a:r>
              <a:rPr lang="en-US" altLang="ko-KR" sz="1200"/>
              <a:t>: AMS (183.111.205.153)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DB : hm</a:t>
            </a:r>
            <a:endParaRPr lang="ko-KR" alt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234528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결과 내용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229392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730" y="4571581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t_keyword_filter_daily 	-&gt; </a:t>
            </a:r>
            <a:r>
              <a:rPr lang="ko-KR" altLang="en-US" sz="1200"/>
              <a:t>네이버 키워드 데이터 필터 데이터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t_report_daily 	-&gt; </a:t>
            </a:r>
            <a:r>
              <a:rPr lang="ko-KR" altLang="en-US" sz="1200"/>
              <a:t>네이버 계정별 데이터 노필터 데이터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tb_data_report_pc 	-&gt; </a:t>
            </a:r>
            <a:r>
              <a:rPr lang="ko-KR" altLang="en-US" sz="1200"/>
              <a:t>네이버 파컨키워드 데이터 노필터 데이터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269815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실행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26467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606868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기존에 생성해 놓은 프로시저 함수를 활용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날짜만 이전 월로 변경하여 사용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54" y="3350155"/>
            <a:ext cx="3514725" cy="9048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372880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결과 데이터 복사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36774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730" y="5709933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CSV </a:t>
            </a:r>
            <a:r>
              <a:rPr lang="ko-KR" altLang="en-US" sz="1200"/>
              <a:t>형태로 복사</a:t>
            </a:r>
            <a:endParaRPr lang="ko-KR" altLang="en-US" sz="12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684" y="5346563"/>
            <a:ext cx="3102732" cy="12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네이버 키워드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복사한 데이터 붙여넣기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붙여넣기 옵션을 통해서 값만 붙여넣기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903399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서식 정리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898263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3240452"/>
            <a:ext cx="296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RAW</a:t>
            </a:r>
            <a:r>
              <a:rPr lang="ko-KR" altLang="en-US" sz="1200"/>
              <a:t>개수에 따른 테두리 생성 및 제거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504469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메일공유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499333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942326"/>
            <a:ext cx="3910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메일제목 </a:t>
            </a:r>
            <a:r>
              <a:rPr lang="en-US" altLang="ko-KR" sz="1200"/>
              <a:t>: [DB</a:t>
            </a:r>
            <a:r>
              <a:rPr lang="ko-KR" altLang="en-US" sz="1200"/>
              <a:t>공유</a:t>
            </a:r>
            <a:r>
              <a:rPr lang="en-US" altLang="ko-KR" sz="1200"/>
              <a:t>] </a:t>
            </a:r>
            <a:r>
              <a:rPr lang="ko-KR" altLang="en-US" sz="1200"/>
              <a:t>연</a:t>
            </a:r>
            <a:r>
              <a:rPr lang="en-US" altLang="ko-KR" sz="1200"/>
              <a:t>.</a:t>
            </a:r>
            <a:r>
              <a:rPr lang="ko-KR" altLang="en-US" sz="1200"/>
              <a:t>월 네이버데이터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받는사람 </a:t>
            </a:r>
            <a:r>
              <a:rPr lang="en-US" altLang="ko-KR" sz="1200"/>
              <a:t>: </a:t>
            </a:r>
            <a:r>
              <a:rPr lang="ko-KR" altLang="en-US" sz="1200"/>
              <a:t>권민정</a:t>
            </a:r>
            <a:r>
              <a:rPr lang="en-US" altLang="ko-KR" sz="1200"/>
              <a:t>PM (</a:t>
            </a:r>
            <a:r>
              <a:rPr lang="ko-KR" altLang="en-US" sz="1200"/>
              <a:t>디지털플래닝 동명이인 주의</a:t>
            </a:r>
            <a:r>
              <a:rPr lang="en-US" altLang="ko-KR" sz="120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/>
              <a:t>참조 </a:t>
            </a:r>
            <a:r>
              <a:rPr lang="en-US" altLang="ko-KR" sz="1200"/>
              <a:t>: </a:t>
            </a:r>
            <a:r>
              <a:rPr lang="ko-KR" altLang="en-US" sz="1200"/>
              <a:t>이동수</a:t>
            </a:r>
            <a:r>
              <a:rPr lang="en-US" altLang="ko-KR" sz="1200"/>
              <a:t>CL, </a:t>
            </a:r>
            <a:r>
              <a:rPr lang="ko-KR" altLang="en-US" sz="1200"/>
              <a:t>이슬비</a:t>
            </a:r>
            <a:r>
              <a:rPr lang="en-US" altLang="ko-KR" sz="1200"/>
              <a:t>L, </a:t>
            </a:r>
            <a:r>
              <a:rPr lang="ko-KR" altLang="en-US" sz="1200"/>
              <a:t>데이터분석팀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첨부 </a:t>
            </a:r>
            <a:r>
              <a:rPr lang="en-US" altLang="ko-KR" sz="1200"/>
              <a:t>: </a:t>
            </a:r>
            <a:r>
              <a:rPr lang="ko-KR" altLang="en-US" sz="1200"/>
              <a:t>작업파일 </a:t>
            </a:r>
            <a:r>
              <a:rPr lang="en-US" altLang="ko-KR" sz="1200"/>
              <a:t>3</a:t>
            </a:r>
            <a:r>
              <a:rPr lang="ko-KR" altLang="en-US" sz="1200"/>
              <a:t>개</a:t>
            </a:r>
          </a:p>
          <a:p>
            <a:pPr marL="171450" indent="-171450">
              <a:buFontTx/>
              <a:buChar char="-"/>
            </a:pPr>
            <a:endParaRPr lang="ko-KR" altLang="en-US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41" y="890176"/>
            <a:ext cx="2854729" cy="165126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94" y="2593598"/>
            <a:ext cx="3912439" cy="21380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797" y="4814241"/>
            <a:ext cx="3296683" cy="1773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6100060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완료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609492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8</a:t>
            </a:r>
            <a:endParaRPr lang="ko-KR" altLang="en-US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5269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03372" y="3113529"/>
            <a:ext cx="5385257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</a:rPr>
              <a:t>AMS Report </a:t>
            </a:r>
            <a:r>
              <a:rPr lang="ko-KR" altLang="en-US" sz="3500" spc="-300" smtClean="0">
                <a:solidFill>
                  <a:schemeClr val="bg1"/>
                </a:solidFill>
              </a:rPr>
              <a:t>사용현황 데이터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AMS Report </a:t>
            </a:r>
            <a:r>
              <a:rPr lang="ko-KR" altLang="en-US" sz="2800" spc="-160" smtClean="0">
                <a:solidFill>
                  <a:srgbClr val="000000"/>
                </a:solidFill>
              </a:rPr>
              <a:t>사용현황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공유시기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매 월 초 </a:t>
            </a:r>
            <a:r>
              <a:rPr lang="en-US" altLang="ko-KR" sz="1200"/>
              <a:t>5~10</a:t>
            </a:r>
            <a:r>
              <a:rPr lang="ko-KR" altLang="en-US" sz="1200"/>
              <a:t>일 사이</a:t>
            </a:r>
            <a:endParaRPr lang="en-US" altLang="ko-KR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30014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공유목적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29500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637195"/>
            <a:ext cx="5019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인프라개발팀에서 </a:t>
            </a:r>
            <a:r>
              <a:rPr lang="en-US" altLang="ko-KR" sz="1200"/>
              <a:t>AMS</a:t>
            </a:r>
            <a:r>
              <a:rPr lang="ko-KR" altLang="en-US" sz="1200"/>
              <a:t>의 </a:t>
            </a:r>
            <a:r>
              <a:rPr lang="en-US" altLang="ko-KR" sz="1200"/>
              <a:t>Report </a:t>
            </a:r>
            <a:r>
              <a:rPr lang="ko-KR" altLang="en-US" sz="1200"/>
              <a:t>메뉴의 사용현황을 파악하기 위함</a:t>
            </a:r>
            <a:endParaRPr lang="en-US" altLang="ko-KR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38194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공유파일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37680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730" y="4718993"/>
            <a:ext cx="218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AMS Report</a:t>
            </a:r>
            <a:r>
              <a:rPr lang="ko-KR" altLang="en-US" sz="1200"/>
              <a:t>메뉴 사용현황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334097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요청루트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32896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671150"/>
            <a:ext cx="4541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별도의 요청 없이 공유 시기에 맞게 작업 후 연구소내에 공유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1073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AMS Report </a:t>
            </a:r>
            <a:r>
              <a:rPr lang="ko-KR" altLang="en-US" sz="2800" spc="-160">
                <a:solidFill>
                  <a:srgbClr val="000000"/>
                </a:solidFill>
              </a:rPr>
              <a:t>사용현황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3756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원본파일 다운로드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&amp;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다른 이름으로 저장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918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AMS Report </a:t>
            </a:r>
            <a:r>
              <a:rPr lang="ko-KR" altLang="en-US" sz="1200"/>
              <a:t>사용현황</a:t>
            </a:r>
            <a:r>
              <a:rPr lang="en-US" altLang="ko-KR" sz="1200"/>
              <a:t>.xlsx</a:t>
            </a:r>
          </a:p>
          <a:p>
            <a:pPr marL="171450" indent="-171450">
              <a:buFontTx/>
              <a:buChar char="-"/>
            </a:pPr>
            <a:r>
              <a:rPr lang="ko-KR" altLang="en-US" sz="1200"/>
              <a:t>해당 </a:t>
            </a:r>
            <a:r>
              <a:rPr lang="en-US" altLang="ko-KR" sz="1200"/>
              <a:t>PPT </a:t>
            </a:r>
            <a:r>
              <a:rPr lang="ko-KR" altLang="en-US" sz="1200"/>
              <a:t>파일과 동일한 폴더에서 확인 가능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형식 </a:t>
            </a:r>
            <a:r>
              <a:rPr lang="en-US" altLang="ko-KR" sz="1200"/>
              <a:t>: AMS Report </a:t>
            </a:r>
            <a:r>
              <a:rPr lang="ko-KR" altLang="en-US" sz="1200"/>
              <a:t>메뉴 사용 현황</a:t>
            </a:r>
            <a:r>
              <a:rPr lang="en-US" altLang="ko-KR" sz="1200"/>
              <a:t>_</a:t>
            </a:r>
            <a:r>
              <a:rPr lang="ko-KR" altLang="en-US" sz="1200"/>
              <a:t>작성연월일</a:t>
            </a:r>
            <a:r>
              <a:rPr lang="en-US" altLang="ko-KR" sz="1200"/>
              <a:t>.xlsx 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624164"/>
            <a:ext cx="81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DB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접속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61902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961217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서버 </a:t>
            </a:r>
            <a:r>
              <a:rPr lang="en-US" altLang="ko-KR" sz="1200"/>
              <a:t>: AMS (183.111.205.153)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DB : hm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77859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실행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77345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115644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기존에 생성해 놓은 프로시저 함수를 활용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날짜만 이전 월 과 해당 월로 변경하여 사용</a:t>
            </a:r>
            <a:endParaRPr lang="ko-KR" alt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018461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결과 데이터 복사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01332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730" y="5355514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CSV </a:t>
            </a:r>
            <a:r>
              <a:rPr lang="ko-KR" altLang="en-US" sz="1200"/>
              <a:t>형태로 복사</a:t>
            </a:r>
            <a:endParaRPr lang="ko-KR" altLang="en-US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47" y="848243"/>
            <a:ext cx="5363787" cy="33918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684" y="4967589"/>
            <a:ext cx="3102732" cy="12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AMS Report </a:t>
            </a:r>
            <a:r>
              <a:rPr lang="ko-KR" altLang="en-US" sz="2800" spc="-160">
                <a:solidFill>
                  <a:srgbClr val="000000"/>
                </a:solidFill>
              </a:rPr>
              <a:t>사용현황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복사한 데이터 붙여넣기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붙여넣기 옵션을 통해서 값만 붙여넣기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272007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데이터 검토 및 수정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26687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609060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동명이인 데이터 합산 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1. </a:t>
            </a:r>
            <a:r>
              <a:rPr lang="ko-KR" altLang="en-US" sz="1200"/>
              <a:t>경영지원부문 이은주</a:t>
            </a:r>
            <a:r>
              <a:rPr lang="en-US" altLang="ko-KR" sz="1200"/>
              <a:t> -&gt; 1</a:t>
            </a:r>
            <a:r>
              <a:rPr lang="ko-KR" altLang="en-US" sz="1200"/>
              <a:t>부문 이은주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2. </a:t>
            </a:r>
            <a:r>
              <a:rPr lang="ko-KR" altLang="en-US" sz="1200"/>
              <a:t>경영지원부문 이지혜 </a:t>
            </a:r>
            <a:r>
              <a:rPr lang="en-US" altLang="ko-KR" sz="1200"/>
              <a:t>-&gt; 2</a:t>
            </a:r>
            <a:r>
              <a:rPr lang="ko-KR" altLang="en-US" sz="1200"/>
              <a:t>부문 이지혜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63256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피벗테이블 생성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62742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070422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수정 된 데이터 옆에 피벗테이블을 생성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행</a:t>
            </a:r>
            <a:r>
              <a:rPr lang="en-US" altLang="ko-KR" sz="1200"/>
              <a:t>-&gt;</a:t>
            </a:r>
            <a:r>
              <a:rPr lang="ko-KR" altLang="en-US" sz="1200" b="1"/>
              <a:t>부문</a:t>
            </a:r>
            <a:r>
              <a:rPr lang="en-US" altLang="ko-KR" sz="1200"/>
              <a:t>,    </a:t>
            </a:r>
            <a:r>
              <a:rPr lang="ko-KR" altLang="en-US" sz="1200"/>
              <a:t>값</a:t>
            </a:r>
            <a:r>
              <a:rPr lang="en-US" altLang="ko-KR" sz="1200"/>
              <a:t>-&gt;</a:t>
            </a:r>
            <a:r>
              <a:rPr lang="ko-KR" altLang="en-US" sz="1200" b="1"/>
              <a:t>사용가능 광고주 수</a:t>
            </a:r>
            <a:r>
              <a:rPr lang="en-US" altLang="ko-KR" sz="1200"/>
              <a:t>, </a:t>
            </a:r>
            <a:r>
              <a:rPr lang="ko-KR" altLang="en-US" sz="1200" b="1"/>
              <a:t>사용 광고주 수</a:t>
            </a:r>
            <a:endParaRPr lang="en-US" altLang="ko-KR" sz="12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913602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피벗테이블 복사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90846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8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066" y="1040056"/>
            <a:ext cx="2981073" cy="1254331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4418377" y="1431203"/>
            <a:ext cx="861054" cy="298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r="668" b="2870"/>
          <a:stretch/>
        </p:blipFill>
        <p:spPr>
          <a:xfrm>
            <a:off x="4977955" y="2294387"/>
            <a:ext cx="5205135" cy="2701562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5828371" y="2345419"/>
            <a:ext cx="2031593" cy="7445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833" y="5088280"/>
            <a:ext cx="3484591" cy="1666229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5087444" y="5666375"/>
            <a:ext cx="3610959" cy="9876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93730" y="5388953"/>
            <a:ext cx="440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피벗테이블 데이터 복사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“AMS Report</a:t>
            </a:r>
            <a:r>
              <a:rPr lang="ko-KR" altLang="en-US" sz="1200"/>
              <a:t>메뉴 사용현황</a:t>
            </a:r>
            <a:r>
              <a:rPr lang="en-US" altLang="ko-KR" sz="1200"/>
              <a:t>“ </a:t>
            </a:r>
            <a:r>
              <a:rPr lang="ko-KR" altLang="en-US" sz="1200"/>
              <a:t>시트 상단 역역에 값 붙여넣기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380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1518</Words>
  <Application>Microsoft Office PowerPoint</Application>
  <PresentationFormat>와이드스크린</PresentationFormat>
  <Paragraphs>335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나눔스퀘어_ac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네이버 키워드 데이터</vt:lpstr>
      <vt:lpstr>네이버 키워드 데이터</vt:lpstr>
      <vt:lpstr>네이버 키워드 데이터</vt:lpstr>
      <vt:lpstr>PowerPoint 프레젠테이션</vt:lpstr>
      <vt:lpstr>AMS Report 사용현황 데이터</vt:lpstr>
      <vt:lpstr>AMS Report 사용현황 데이터</vt:lpstr>
      <vt:lpstr>AMS Report 사용현황 데이터</vt:lpstr>
      <vt:lpstr>AMS Report 사용현황 데이터</vt:lpstr>
      <vt:lpstr>AMS Report 사용현황 데이터</vt:lpstr>
      <vt:lpstr>PowerPoint 프레젠테이션</vt:lpstr>
      <vt:lpstr>업종별/키워드 데이터</vt:lpstr>
      <vt:lpstr>업종별/키워드 데이터 (업종별 데이터)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업종별/키워드 데이터 (네이버키워드 데이터)</vt:lpstr>
      <vt:lpstr>PowerPoint 프레젠테이션</vt:lpstr>
      <vt:lpstr>PowerPoint 프레젠테이션</vt:lpstr>
      <vt:lpstr>PowerPoint 프레젠테이션</vt:lpstr>
      <vt:lpstr>상품/매체별 신규/기존 계정리스트 데이터</vt:lpstr>
      <vt:lpstr>상품/매체별 신규/기존 계정리스트 데이터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131</cp:revision>
  <dcterms:created xsi:type="dcterms:W3CDTF">2022-06-30T08:10:59Z</dcterms:created>
  <dcterms:modified xsi:type="dcterms:W3CDTF">2023-02-10T05:32:00Z</dcterms:modified>
</cp:coreProperties>
</file>