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7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437" r:id="rId3"/>
    <p:sldId id="445" r:id="rId4"/>
    <p:sldId id="446" r:id="rId5"/>
    <p:sldId id="447" r:id="rId6"/>
    <p:sldId id="448" r:id="rId7"/>
    <p:sldId id="449" r:id="rId8"/>
  </p:sldIdLst>
  <p:sldSz cx="9906000" cy="6858000" type="A4"/>
  <p:notesSz cx="6797675" cy="9926638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627A256-F520-45EB-944C-374F2E26E206}">
          <p14:sldIdLst>
            <p14:sldId id="437"/>
            <p14:sldId id="445"/>
            <p14:sldId id="446"/>
            <p14:sldId id="447"/>
            <p14:sldId id="448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4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745"/>
    <a:srgbClr val="EBEBEB"/>
    <a:srgbClr val="F5F5F5"/>
    <a:srgbClr val="337AB7"/>
    <a:srgbClr val="F8F8F8"/>
    <a:srgbClr val="FFEB3B"/>
    <a:srgbClr val="9393FF"/>
    <a:srgbClr val="E9F6FB"/>
    <a:srgbClr val="84A0EF"/>
    <a:srgbClr val="436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6353" autoAdjust="0"/>
  </p:normalViewPr>
  <p:slideViewPr>
    <p:cSldViewPr>
      <p:cViewPr varScale="1">
        <p:scale>
          <a:sx n="115" d="100"/>
          <a:sy n="115" d="100"/>
        </p:scale>
        <p:origin x="1422" y="108"/>
      </p:cViewPr>
      <p:guideLst>
        <p:guide orient="horz" pos="2614"/>
        <p:guide pos="489"/>
      </p:guideLst>
    </p:cSldViewPr>
  </p:slideViewPr>
  <p:outlineViewPr>
    <p:cViewPr>
      <p:scale>
        <a:sx n="28" d="100"/>
        <a:sy n="28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0" d="100"/>
          <a:sy n="80" d="100"/>
        </p:scale>
        <p:origin x="4014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4643" cy="55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2" tIns="46035" rIns="92072" bIns="46035" numCol="1" anchor="t" anchorCtr="0" compatLnSpc="1">
            <a:prstTxWarp prst="textNoShape">
              <a:avLst/>
            </a:prstTxWarp>
          </a:bodyPr>
          <a:lstStyle>
            <a:lvl1pPr algn="l" defTabSz="92019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033" y="1"/>
            <a:ext cx="2944643" cy="55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2" tIns="46035" rIns="92072" bIns="46035" numCol="1" anchor="t" anchorCtr="0" compatLnSpc="1">
            <a:prstTxWarp prst="textNoShape">
              <a:avLst/>
            </a:prstTxWarp>
          </a:bodyPr>
          <a:lstStyle>
            <a:lvl1pPr algn="r" defTabSz="92019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6678"/>
            <a:ext cx="2944643" cy="54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2" tIns="46035" rIns="92072" bIns="46035" numCol="1" anchor="b" anchorCtr="0" compatLnSpc="1">
            <a:prstTxWarp prst="textNoShape">
              <a:avLst/>
            </a:prstTxWarp>
          </a:bodyPr>
          <a:lstStyle>
            <a:lvl1pPr algn="l" defTabSz="92019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033" y="9376678"/>
            <a:ext cx="2944643" cy="54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2" tIns="46035" rIns="92072" bIns="46035" numCol="1" anchor="b" anchorCtr="0" compatLnSpc="1">
            <a:prstTxWarp prst="textNoShape">
              <a:avLst/>
            </a:prstTxWarp>
          </a:bodyPr>
          <a:lstStyle>
            <a:lvl1pPr algn="r" defTabSz="92019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10823449-C1FF-479B-9698-F14873E2FE6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8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4643" cy="55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2" tIns="46035" rIns="92072" bIns="46035" numCol="1" anchor="t" anchorCtr="0" compatLnSpc="1">
            <a:prstTxWarp prst="textNoShape">
              <a:avLst/>
            </a:prstTxWarp>
          </a:bodyPr>
          <a:lstStyle>
            <a:lvl1pPr algn="l" defTabSz="92019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033" y="1"/>
            <a:ext cx="2944643" cy="55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2" tIns="46035" rIns="92072" bIns="46035" numCol="1" anchor="t" anchorCtr="0" compatLnSpc="1">
            <a:prstTxWarp prst="textNoShape">
              <a:avLst/>
            </a:prstTxWarp>
          </a:bodyPr>
          <a:lstStyle>
            <a:lvl1pPr algn="r" defTabSz="92019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773113"/>
            <a:ext cx="5418138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185" y="4740603"/>
            <a:ext cx="4987311" cy="441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2" tIns="46035" rIns="92072" bIns="460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6678"/>
            <a:ext cx="2944643" cy="54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2" tIns="46035" rIns="92072" bIns="46035" numCol="1" anchor="b" anchorCtr="0" compatLnSpc="1">
            <a:prstTxWarp prst="textNoShape">
              <a:avLst/>
            </a:prstTxWarp>
          </a:bodyPr>
          <a:lstStyle>
            <a:lvl1pPr algn="l" defTabSz="92019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033" y="9376678"/>
            <a:ext cx="2944643" cy="54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2" tIns="46035" rIns="92072" bIns="46035" numCol="1" anchor="b" anchorCtr="0" compatLnSpc="1">
            <a:prstTxWarp prst="textNoShape">
              <a:avLst/>
            </a:prstTxWarp>
          </a:bodyPr>
          <a:lstStyle>
            <a:lvl1pPr algn="r" defTabSz="92019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4B2FD4E1-6D61-4961-AE36-527A1DB40A0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1611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FD4E1-6D61-4961-AE36-527A1DB40A0F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73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71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8082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4359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9301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406" y="28572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501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119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E9B15-D43F-4057-A9F7-FA6591052592}" type="datetimeFigureOut">
              <a:rPr lang="ko-KR" altLang="en-US"/>
              <a:pPr>
                <a:defRPr/>
              </a:pPr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7DC1C-2476-43B9-82B4-8A59284CF0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1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608AB-0632-4218-A632-86E1F8785E80}" type="datetimeFigureOut">
              <a:rPr lang="ko-KR" altLang="en-US"/>
              <a:pPr>
                <a:defRPr/>
              </a:pPr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13350-DAAC-40A3-8797-E165A4F0D1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394DC-D239-456E-85F4-772260A569AC}" type="datetimeFigureOut">
              <a:rPr lang="ko-KR" altLang="en-US"/>
              <a:pPr>
                <a:defRPr/>
              </a:pPr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5F641-CB30-477D-8C36-6E699A4526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03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91A4A-42B3-4939-AD7F-5CD7FAB9E470}" type="datetimeFigureOut">
              <a:rPr lang="ko-KR" altLang="en-US"/>
              <a:pPr>
                <a:defRPr/>
              </a:pPr>
              <a:t>2021-12-15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E283F-4C79-4F24-B7FB-7E39B64A58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21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89790-49A3-4FD8-B5DD-0E86330DD77C}" type="datetimeFigureOut">
              <a:rPr lang="ko-KR" altLang="en-US"/>
              <a:pPr>
                <a:defRPr/>
              </a:pPr>
              <a:t>2021-12-15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2C260-8565-4668-81CB-46CE0532D2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3026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C0B69-4E82-4451-97A6-667306295D2A}" type="datetimeFigureOut">
              <a:rPr lang="ko-KR" altLang="en-US"/>
              <a:pPr>
                <a:defRPr/>
              </a:pPr>
              <a:t>2021-12-15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53653-A4DC-47EE-B4BC-C326869C68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3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F810F-DAAD-46B5-A6F2-1226A09AB8EE}" type="datetimeFigureOut">
              <a:rPr lang="ko-KR" altLang="en-US"/>
              <a:pPr>
                <a:defRPr/>
              </a:pPr>
              <a:t>2021-12-15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CD02D-11B6-436F-A19A-45BDBDB9C7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85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CE6FF-BA88-40C1-AA66-57DEDBE156DF}" type="datetimeFigureOut">
              <a:rPr lang="ko-KR" altLang="en-US"/>
              <a:pPr>
                <a:defRPr/>
              </a:pPr>
              <a:t>2021-12-15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E2061-E85B-4B5F-81BF-C83E2F1792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05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FDA98-C44E-4B2A-8D6E-F4E73A89C633}" type="datetimeFigureOut">
              <a:rPr lang="ko-KR" altLang="en-US"/>
              <a:pPr>
                <a:defRPr/>
              </a:pPr>
              <a:t>2021-12-15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5B305-9121-4A70-9500-4350373A55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61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4BB23-092A-44A4-A7AB-3D1FFE431B1C}" type="datetimeFigureOut">
              <a:rPr lang="ko-KR" altLang="en-US"/>
              <a:pPr>
                <a:defRPr/>
              </a:pPr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55E87-D712-4EAE-918B-BA819E58CC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825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4EBB2-E848-4D8F-9A65-A4069CC5BF09}" type="datetimeFigureOut">
              <a:rPr lang="ko-KR" altLang="en-US"/>
              <a:pPr>
                <a:defRPr/>
              </a:pPr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35AA8-DD64-4C4F-96E9-73DE57DF62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3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228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68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1369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3739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11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2924944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06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981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rms.hmcorp.co.kr/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039" name="Group 5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98585"/>
              </p:ext>
            </p:extLst>
          </p:nvPr>
        </p:nvGraphicFramePr>
        <p:xfrm>
          <a:off x="82554" y="76200"/>
          <a:ext cx="9745661" cy="6421025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TITLE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Navigation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프로그램 개발 코딩 표준안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부서</a:t>
                      </a: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문서번호</a:t>
                      </a: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신현준</a:t>
                      </a: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Version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1.0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3845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1430" marR="9143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5" name="Rectangle 444"/>
          <p:cNvSpPr>
            <a:spLocks noChangeArrowheads="1"/>
          </p:cNvSpPr>
          <p:nvPr userDrawn="1"/>
        </p:nvSpPr>
        <p:spPr bwMode="auto">
          <a:xfrm>
            <a:off x="6191249" y="67887"/>
            <a:ext cx="1642071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/>
          <a:p>
            <a:r>
              <a:rPr lang="ko-KR" altLang="en-US" dirty="0">
                <a:latin typeface="+mj-lt"/>
              </a:rPr>
              <a:t>미래사업부문 인프라개발팀</a:t>
            </a:r>
            <a:endParaRPr lang="en-US" altLang="ko-KR" dirty="0">
              <a:latin typeface="+mj-lt"/>
            </a:endParaRPr>
          </a:p>
        </p:txBody>
      </p:sp>
      <p:sp>
        <p:nvSpPr>
          <p:cNvPr id="1056" name="Rectangle 445"/>
          <p:cNvSpPr>
            <a:spLocks noChangeArrowheads="1"/>
          </p:cNvSpPr>
          <p:nvPr userDrawn="1"/>
        </p:nvSpPr>
        <p:spPr bwMode="auto">
          <a:xfrm>
            <a:off x="908050" y="76200"/>
            <a:ext cx="183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rPr>
              <a:t>프로그램 개발 코딩 표준안</a:t>
            </a:r>
          </a:p>
        </p:txBody>
      </p:sp>
      <p:sp>
        <p:nvSpPr>
          <p:cNvPr id="1057" name="Rectangle 565"/>
          <p:cNvSpPr>
            <a:spLocks noChangeArrowheads="1"/>
          </p:cNvSpPr>
          <p:nvPr userDrawn="1"/>
        </p:nvSpPr>
        <p:spPr bwMode="auto">
          <a:xfrm>
            <a:off x="3800873" y="304800"/>
            <a:ext cx="1656184" cy="22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 anchor="ctr"/>
          <a:lstStyle/>
          <a:p>
            <a:r>
              <a:rPr lang="en-US" altLang="ko-KR" dirty="0">
                <a:ea typeface="돋움" pitchFamily="50" charset="-127"/>
              </a:rPr>
              <a:t>2021-12-03</a:t>
            </a:r>
            <a:endParaRPr lang="ko-KR" altLang="en-US" dirty="0">
              <a:ea typeface="돋움" pitchFamily="50" charset="-127"/>
            </a:endParaRPr>
          </a:p>
        </p:txBody>
      </p:sp>
      <p:sp>
        <p:nvSpPr>
          <p:cNvPr id="1058" name="Text Box 10"/>
          <p:cNvSpPr txBox="1">
            <a:spLocks noChangeArrowheads="1"/>
          </p:cNvSpPr>
          <p:nvPr userDrawn="1"/>
        </p:nvSpPr>
        <p:spPr bwMode="auto">
          <a:xfrm>
            <a:off x="2001926" y="6562538"/>
            <a:ext cx="7096125" cy="22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701" tIns="42350" rIns="84701" bIns="42350">
            <a:spAutoFit/>
          </a:bodyPr>
          <a:lstStyle>
            <a:lvl1pPr defTabSz="847725" eaLnBrk="0" hangingPunct="0"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defTabSz="847725" eaLnBrk="0" hangingPunct="0"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defTabSz="847725" eaLnBrk="0" hangingPunct="0"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defTabSz="847725" eaLnBrk="0" hangingPunct="0"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defTabSz="847725" eaLnBrk="0" hangingPunct="0"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algn="ctr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algn="ctr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algn="ctr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algn="ctr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dirty="0"/>
              <a:t>Copyright(c)2004-2016 </a:t>
            </a:r>
            <a:r>
              <a:rPr lang="ko-KR" altLang="en-US" dirty="0"/>
              <a:t>㈜</a:t>
            </a:r>
            <a:r>
              <a:rPr lang="ko-KR" altLang="en-US" dirty="0" err="1"/>
              <a:t>트리플하이엠</a:t>
            </a:r>
            <a:r>
              <a:rPr lang="en-US" altLang="ko-KR" dirty="0"/>
              <a:t> All rights reserved.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59" name="Rectangle 6"/>
          <p:cNvSpPr>
            <a:spLocks noChangeArrowheads="1"/>
          </p:cNvSpPr>
          <p:nvPr userDrawn="1"/>
        </p:nvSpPr>
        <p:spPr bwMode="auto">
          <a:xfrm>
            <a:off x="8420100" y="76200"/>
            <a:ext cx="148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/>
          <a:p>
            <a:fld id="{D6550BCE-C4CF-41B3-BF29-5122EFCE0D0D}" type="slidenum">
              <a:rPr lang="ko-KR" altLang="en-US" b="1">
                <a:ea typeface="돋움" pitchFamily="50" charset="-127"/>
              </a:rPr>
              <a:pPr/>
              <a:t>‹#›</a:t>
            </a:fld>
            <a:endParaRPr lang="en-US" altLang="ko-KR" b="1">
              <a:ea typeface="돋움" pitchFamily="50" charset="-127"/>
            </a:endParaRPr>
          </a:p>
        </p:txBody>
      </p:sp>
      <p:cxnSp>
        <p:nvCxnSpPr>
          <p:cNvPr id="1060" name="직선 연결선 10"/>
          <p:cNvCxnSpPr>
            <a:cxnSpLocks noChangeShapeType="1"/>
          </p:cNvCxnSpPr>
          <p:nvPr userDrawn="1"/>
        </p:nvCxnSpPr>
        <p:spPr bwMode="auto">
          <a:xfrm rot="5400000">
            <a:off x="1681956" y="6654384"/>
            <a:ext cx="28416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1" name="Rectangle 6"/>
          <p:cNvSpPr>
            <a:spLocks noChangeArrowheads="1"/>
          </p:cNvSpPr>
          <p:nvPr userDrawn="1"/>
        </p:nvSpPr>
        <p:spPr bwMode="auto">
          <a:xfrm>
            <a:off x="8420100" y="304800"/>
            <a:ext cx="148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/>
          <a:p>
            <a:endParaRPr lang="en-US" altLang="ko-KR" b="1">
              <a:ea typeface="돋움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 rot="5400000">
            <a:off x="4765657" y="3517109"/>
            <a:ext cx="5788025" cy="158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http://rms.hmcorp.co.kr/images/main/login_logo.gif">
            <a:hlinkClick r:id="rId16"/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6" y="6513096"/>
            <a:ext cx="155257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1"/>
          </a:solidFill>
          <a:latin typeface="Tahoma" pitchFamily="34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1"/>
          </a:solidFill>
          <a:latin typeface="Tahoma" pitchFamily="34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1"/>
          </a:solidFill>
          <a:latin typeface="Tahoma" pitchFamily="34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1"/>
          </a:solidFill>
          <a:latin typeface="Tahoma" pitchFamily="34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1"/>
          </a:solidFill>
          <a:latin typeface="Tahoma" pitchFamily="34" charset="0"/>
          <a:ea typeface="돋움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1"/>
          </a:solidFill>
          <a:latin typeface="Tahoma" pitchFamily="34" charset="0"/>
          <a:ea typeface="돋움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1"/>
          </a:solidFill>
          <a:latin typeface="Tahoma" pitchFamily="34" charset="0"/>
          <a:ea typeface="돋움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1"/>
          </a:solidFill>
          <a:latin typeface="Tahoma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B6DF84-AA2B-4A3C-AAFE-9B921C9F049D}" type="datetimeFigureOut">
              <a:rPr lang="ko-KR" altLang="en-US"/>
              <a:pPr>
                <a:defRPr/>
              </a:pPr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788F83-7E8F-41A9-A6E1-EB26CE9C98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7"/>
          <p:cNvSpPr>
            <a:spLocks noChangeArrowheads="1"/>
          </p:cNvSpPr>
          <p:nvPr/>
        </p:nvSpPr>
        <p:spPr bwMode="auto">
          <a:xfrm>
            <a:off x="-412750" y="2244725"/>
            <a:ext cx="107315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" name="Rectangle 98"/>
          <p:cNvSpPr>
            <a:spLocks noChangeArrowheads="1"/>
          </p:cNvSpPr>
          <p:nvPr/>
        </p:nvSpPr>
        <p:spPr bwMode="auto">
          <a:xfrm>
            <a:off x="-412750" y="2244725"/>
            <a:ext cx="107315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" name="Rectangle 99"/>
          <p:cNvSpPr>
            <a:spLocks noChangeArrowheads="1"/>
          </p:cNvSpPr>
          <p:nvPr/>
        </p:nvSpPr>
        <p:spPr bwMode="auto">
          <a:xfrm>
            <a:off x="-412750" y="2244725"/>
            <a:ext cx="107315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" name="Rectangle 100"/>
          <p:cNvSpPr>
            <a:spLocks noChangeArrowheads="1"/>
          </p:cNvSpPr>
          <p:nvPr/>
        </p:nvSpPr>
        <p:spPr bwMode="auto">
          <a:xfrm>
            <a:off x="-412750" y="2244725"/>
            <a:ext cx="107315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952625" y="2500313"/>
            <a:ext cx="792956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/>
          <a:lstStyle>
            <a:lvl1pPr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개발 코딩 표준안</a:t>
            </a:r>
          </a:p>
        </p:txBody>
      </p:sp>
      <p:sp>
        <p:nvSpPr>
          <p:cNvPr id="7" name="Rectangle 1073"/>
          <p:cNvSpPr>
            <a:spLocks noChangeArrowheads="1"/>
          </p:cNvSpPr>
          <p:nvPr/>
        </p:nvSpPr>
        <p:spPr bwMode="auto">
          <a:xfrm>
            <a:off x="0" y="27193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Rectangle 1080"/>
          <p:cNvSpPr>
            <a:spLocks noChangeArrowheads="1"/>
          </p:cNvSpPr>
          <p:nvPr/>
        </p:nvSpPr>
        <p:spPr bwMode="auto">
          <a:xfrm>
            <a:off x="0" y="27193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Rectangle 1087"/>
          <p:cNvSpPr>
            <a:spLocks noChangeArrowheads="1"/>
          </p:cNvSpPr>
          <p:nvPr/>
        </p:nvSpPr>
        <p:spPr bwMode="auto">
          <a:xfrm>
            <a:off x="0" y="27193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Rectangle 1094"/>
          <p:cNvSpPr>
            <a:spLocks noChangeArrowheads="1"/>
          </p:cNvSpPr>
          <p:nvPr/>
        </p:nvSpPr>
        <p:spPr bwMode="auto">
          <a:xfrm>
            <a:off x="0" y="27193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Line 1109"/>
          <p:cNvSpPr>
            <a:spLocks noChangeShapeType="1"/>
          </p:cNvSpPr>
          <p:nvPr/>
        </p:nvSpPr>
        <p:spPr bwMode="auto">
          <a:xfrm>
            <a:off x="4448175" y="4429125"/>
            <a:ext cx="5457825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4452938" y="3455988"/>
            <a:ext cx="5453062" cy="33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66" tIns="46033" rIns="92066" bIns="46033" anchor="ctr"/>
          <a:lstStyle/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1"/>
                </a:solidFill>
                <a:ea typeface="돋움" pitchFamily="50" charset="-127"/>
                <a:cs typeface="Tahoma" pitchFamily="34" charset="0"/>
              </a:rPr>
              <a:t>     Ver 1.0</a:t>
            </a:r>
            <a:endParaRPr lang="ko-KR" altLang="en-US" dirty="0">
              <a:solidFill>
                <a:schemeClr val="bg1"/>
              </a:solidFill>
              <a:ea typeface="돋움" pitchFamily="50" charset="-127"/>
              <a:cs typeface="Tahoma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4524375" y="3794426"/>
            <a:ext cx="5072063" cy="47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ko-KR" dirty="0">
                <a:ea typeface="돋움" panose="020B0600000101010101" pitchFamily="50" charset="-127"/>
                <a:cs typeface="Tahoma" panose="020B0604030504040204" pitchFamily="34" charset="0"/>
              </a:rPr>
              <a:t>2021.12.03</a:t>
            </a:r>
          </a:p>
          <a:p>
            <a:pPr algn="l" eaLnBrk="1" hangingPunct="1">
              <a:lnSpc>
                <a:spcPct val="150000"/>
              </a:lnSpc>
            </a:pPr>
            <a:r>
              <a:rPr lang="ko-KR" altLang="en-US" dirty="0">
                <a:ea typeface="돋움" panose="020B0600000101010101" pitchFamily="50" charset="-127"/>
                <a:cs typeface="Tahoma" panose="020B0604030504040204" pitchFamily="34" charset="0"/>
              </a:rPr>
              <a:t>미래사업부문 인프라개발팀 신현준</a:t>
            </a:r>
            <a:r>
              <a:rPr lang="en-US" altLang="ko-KR" dirty="0">
                <a:ea typeface="돋움" panose="020B0600000101010101" pitchFamily="50" charset="-127"/>
                <a:cs typeface="Tahoma" panose="020B0604030504040204" pitchFamily="34" charset="0"/>
              </a:rPr>
              <a:t>PM</a:t>
            </a:r>
          </a:p>
        </p:txBody>
      </p:sp>
      <p:pic>
        <p:nvPicPr>
          <p:cNvPr id="6145" name="Picture 1" descr="http://rms.hmcorp.co.kr/images/main/login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16632"/>
            <a:ext cx="15525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99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72EF914-733A-438C-9520-36411F2B8E0C}"/>
              </a:ext>
            </a:extLst>
          </p:cNvPr>
          <p:cNvSpPr txBox="1"/>
          <p:nvPr/>
        </p:nvSpPr>
        <p:spPr>
          <a:xfrm>
            <a:off x="7637362" y="592069"/>
            <a:ext cx="2216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+mj-ea"/>
                <a:ea typeface="+mj-ea"/>
              </a:rPr>
              <a:t>1. php sprint </a:t>
            </a:r>
            <a:r>
              <a:rPr lang="ko-KR" altLang="en-US" dirty="0">
                <a:latin typeface="+mj-ea"/>
                <a:ea typeface="+mj-ea"/>
              </a:rPr>
              <a:t>서식지정자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자료형 타입</a:t>
            </a:r>
            <a:endParaRPr lang="en-US" altLang="ko-KR" dirty="0">
              <a:latin typeface="+mj-ea"/>
              <a:ea typeface="+mj-ea"/>
            </a:endParaRPr>
          </a:p>
          <a:p>
            <a:pPr algn="l"/>
            <a:r>
              <a:rPr lang="en-US" altLang="ko-KR" dirty="0">
                <a:latin typeface="+mj-ea"/>
                <a:ea typeface="+mj-ea"/>
              </a:rPr>
              <a:t>  - %d: int</a:t>
            </a:r>
          </a:p>
          <a:p>
            <a:pPr algn="l"/>
            <a:r>
              <a:rPr lang="en-US" altLang="ko-KR" dirty="0">
                <a:latin typeface="+mj-ea"/>
                <a:ea typeface="+mj-ea"/>
              </a:rPr>
              <a:t>  - %f: float</a:t>
            </a:r>
          </a:p>
          <a:p>
            <a:pPr algn="l"/>
            <a:r>
              <a:rPr lang="en-US" altLang="ko-KR" dirty="0">
                <a:latin typeface="+mj-ea"/>
                <a:ea typeface="+mj-ea"/>
              </a:rPr>
              <a:t>  - %</a:t>
            </a:r>
            <a:r>
              <a:rPr lang="en-US" altLang="ko-KR" dirty="0" err="1">
                <a:latin typeface="+mj-ea"/>
                <a:ea typeface="+mj-ea"/>
              </a:rPr>
              <a:t>lf</a:t>
            </a:r>
            <a:r>
              <a:rPr lang="en-US" altLang="ko-KR" dirty="0">
                <a:latin typeface="+mj-ea"/>
                <a:ea typeface="+mj-ea"/>
              </a:rPr>
              <a:t>: double</a:t>
            </a:r>
          </a:p>
          <a:p>
            <a:pPr algn="l"/>
            <a:r>
              <a:rPr lang="en-US" altLang="ko-KR" dirty="0">
                <a:latin typeface="+mj-ea"/>
                <a:ea typeface="+mj-ea"/>
              </a:rPr>
              <a:t>  - %s: string</a:t>
            </a:r>
          </a:p>
          <a:p>
            <a:pPr algn="l"/>
            <a:endParaRPr lang="en-US" altLang="ko-KR" dirty="0">
              <a:latin typeface="+mj-ea"/>
              <a:ea typeface="+mj-ea"/>
            </a:endParaRPr>
          </a:p>
          <a:p>
            <a:pPr algn="l"/>
            <a:r>
              <a:rPr lang="en-US" altLang="ko-KR" dirty="0">
                <a:latin typeface="+mj-ea"/>
                <a:ea typeface="+mj-ea"/>
              </a:rPr>
              <a:t>Ex.</a:t>
            </a:r>
          </a:p>
          <a:p>
            <a:pPr algn="l"/>
            <a:r>
              <a:rPr lang="en-US" altLang="ko-KR" dirty="0">
                <a:latin typeface="+mj-ea"/>
                <a:ea typeface="+mj-ea"/>
              </a:rPr>
              <a:t>sprint(‘</a:t>
            </a:r>
            <a:r>
              <a:rPr lang="en-US" altLang="ko-KR" dirty="0" err="1">
                <a:latin typeface="+mj-ea"/>
                <a:ea typeface="+mj-ea"/>
              </a:rPr>
              <a:t>MyNamq</a:t>
            </a:r>
            <a:r>
              <a:rPr lang="en-US" altLang="ko-KR" dirty="0">
                <a:latin typeface="+mj-ea"/>
                <a:ea typeface="+mj-ea"/>
              </a:rPr>
              <a:t> &gt;&gt; %s’, ‘</a:t>
            </a:r>
            <a:r>
              <a:rPr lang="ko-KR" altLang="en-US" dirty="0">
                <a:latin typeface="+mj-ea"/>
                <a:ea typeface="+mj-ea"/>
              </a:rPr>
              <a:t>홍길동</a:t>
            </a:r>
            <a:r>
              <a:rPr lang="en-US" altLang="ko-KR" dirty="0">
                <a:latin typeface="+mj-ea"/>
                <a:ea typeface="+mj-ea"/>
              </a:rPr>
              <a:t>’)</a:t>
            </a:r>
          </a:p>
          <a:p>
            <a:pPr algn="l"/>
            <a:r>
              <a:rPr lang="en-US" altLang="ko-KR" dirty="0">
                <a:latin typeface="+mj-ea"/>
                <a:ea typeface="+mj-ea"/>
              </a:rPr>
              <a:t>sprint(‘</a:t>
            </a:r>
            <a:r>
              <a:rPr lang="en-US" altLang="ko-KR" dirty="0" err="1">
                <a:latin typeface="+mj-ea"/>
                <a:ea typeface="+mj-ea"/>
              </a:rPr>
              <a:t>MyAge</a:t>
            </a:r>
            <a:r>
              <a:rPr lang="en-US" altLang="ko-KR" dirty="0">
                <a:latin typeface="+mj-ea"/>
                <a:ea typeface="+mj-ea"/>
              </a:rPr>
              <a:t> &gt;&gt; %d, height&gt;&gt; %.1f ’, 25, 180.3)</a:t>
            </a:r>
          </a:p>
          <a:p>
            <a:pPr algn="l"/>
            <a:endParaRPr lang="en-US" altLang="ko-KR" dirty="0">
              <a:latin typeface="+mj-ea"/>
              <a:ea typeface="+mj-ea"/>
            </a:endParaRPr>
          </a:p>
          <a:p>
            <a:pPr algn="l"/>
            <a:endParaRPr lang="en-US" altLang="ko-KR" dirty="0">
              <a:latin typeface="+mj-ea"/>
              <a:ea typeface="+mj-ea"/>
            </a:endParaRPr>
          </a:p>
          <a:p>
            <a:pPr algn="l"/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브라우저</a:t>
            </a:r>
            <a:r>
              <a:rPr lang="en-US" altLang="ko-KR" dirty="0">
                <a:latin typeface="+mj-ea"/>
                <a:ea typeface="+mj-ea"/>
              </a:rPr>
              <a:t>API(DOM API) </a:t>
            </a:r>
            <a:r>
              <a:rPr lang="ko-KR" altLang="en-US" dirty="0">
                <a:latin typeface="+mj-ea"/>
                <a:ea typeface="+mj-ea"/>
              </a:rPr>
              <a:t>참고 사이트</a:t>
            </a:r>
            <a:endParaRPr lang="en-US" altLang="ko-KR" dirty="0">
              <a:latin typeface="+mj-ea"/>
              <a:ea typeface="+mj-ea"/>
            </a:endParaRPr>
          </a:p>
          <a:p>
            <a:pPr algn="l"/>
            <a:r>
              <a:rPr lang="en-US" altLang="ko-KR" dirty="0">
                <a:latin typeface="+mj-ea"/>
                <a:ea typeface="+mj-ea"/>
              </a:rPr>
              <a:t>https://developer.mozilla.org/</a:t>
            </a:r>
          </a:p>
          <a:p>
            <a:pPr algn="l"/>
            <a:endParaRPr lang="en-US" altLang="ko-KR" dirty="0">
              <a:latin typeface="+mj-ea"/>
              <a:ea typeface="+mj-ea"/>
            </a:endParaRPr>
          </a:p>
          <a:p>
            <a:pPr algn="l"/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4052CE-FD14-411B-98C5-4AD7E49E86B2}"/>
              </a:ext>
            </a:extLst>
          </p:cNvPr>
          <p:cNvSpPr txBox="1"/>
          <p:nvPr/>
        </p:nvSpPr>
        <p:spPr>
          <a:xfrm>
            <a:off x="120292" y="936693"/>
            <a:ext cx="74024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1. Edit </a:t>
            </a:r>
            <a:r>
              <a:rPr lang="ko-KR" altLang="en-US" dirty="0"/>
              <a:t>설정</a:t>
            </a:r>
            <a:r>
              <a:rPr lang="en-US" altLang="ko-KR" dirty="0"/>
              <a:t> / </a:t>
            </a:r>
            <a:r>
              <a:rPr lang="ko-KR" altLang="en-US" dirty="0"/>
              <a:t>소스 작성</a:t>
            </a:r>
            <a:endParaRPr lang="en-US" altLang="ko-KR" dirty="0"/>
          </a:p>
          <a:p>
            <a:pPr algn="l"/>
            <a:r>
              <a:rPr lang="en-US" altLang="ko-KR" dirty="0"/>
              <a:t>   - Tab Size: 2</a:t>
            </a:r>
          </a:p>
          <a:p>
            <a:pPr algn="l"/>
            <a:r>
              <a:rPr lang="en-US" altLang="ko-KR" dirty="0"/>
              <a:t>   - Quote: </a:t>
            </a:r>
            <a:r>
              <a:rPr lang="en-US" altLang="ko-KR" dirty="0" err="1"/>
              <a:t>SingleQuote</a:t>
            </a:r>
            <a:r>
              <a:rPr lang="en-US" altLang="ko-KR" dirty="0"/>
              <a:t>(html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DoubleQuote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탭을 통하여 계층구조로 작성</a:t>
            </a:r>
            <a:r>
              <a:rPr lang="en-US" altLang="ko-KR" dirty="0"/>
              <a:t>(</a:t>
            </a:r>
            <a:r>
              <a:rPr lang="ko-KR" altLang="en-US" dirty="0"/>
              <a:t>들여쓰기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문자열에 </a:t>
            </a:r>
            <a:r>
              <a:rPr lang="ko-KR" altLang="en-US" dirty="0" err="1"/>
              <a:t>변수값을</a:t>
            </a:r>
            <a:r>
              <a:rPr lang="ko-KR" altLang="en-US" dirty="0"/>
              <a:t> </a:t>
            </a:r>
            <a:r>
              <a:rPr lang="ko-KR" altLang="en-US" dirty="0" err="1"/>
              <a:t>넣어야하는</a:t>
            </a:r>
            <a:r>
              <a:rPr lang="ko-KR" altLang="en-US" dirty="0"/>
              <a:t> 경우 </a:t>
            </a:r>
            <a:r>
              <a:rPr lang="ko-KR" altLang="en-US" dirty="0" err="1"/>
              <a:t>리터럴표기법</a:t>
            </a:r>
            <a:r>
              <a:rPr lang="en-US" altLang="ko-KR" dirty="0"/>
              <a:t>, </a:t>
            </a:r>
            <a:r>
              <a:rPr lang="ko-KR" altLang="en-US" dirty="0"/>
              <a:t>서식지정자 사용 지향</a:t>
            </a:r>
            <a:endParaRPr lang="en-US" altLang="ko-KR" dirty="0"/>
          </a:p>
          <a:p>
            <a:pPr algn="l"/>
            <a:r>
              <a:rPr lang="en-US" altLang="ko-KR" dirty="0"/>
              <a:t>     </a:t>
            </a:r>
            <a:r>
              <a:rPr lang="ko-KR" altLang="en-US" dirty="0"/>
              <a:t>ㄴ </a:t>
            </a:r>
            <a:r>
              <a:rPr lang="en-US" altLang="ko-KR" dirty="0" err="1"/>
              <a:t>javascript</a:t>
            </a:r>
            <a:r>
              <a:rPr lang="en-US" altLang="ko-KR" dirty="0"/>
              <a:t>:`</a:t>
            </a:r>
            <a:r>
              <a:rPr lang="en-US" altLang="ko-KR" dirty="0" err="1"/>
              <a:t>MyName</a:t>
            </a:r>
            <a:r>
              <a:rPr lang="en-US" altLang="ko-KR" dirty="0"/>
              <a:t>&gt;&gt; ${</a:t>
            </a:r>
            <a:r>
              <a:rPr lang="ko-KR" altLang="en-US" dirty="0" err="1"/>
              <a:t>변수명</a:t>
            </a:r>
            <a:r>
              <a:rPr lang="en-US" altLang="ko-KR" dirty="0"/>
              <a:t>}`</a:t>
            </a:r>
          </a:p>
          <a:p>
            <a:pPr algn="l"/>
            <a:r>
              <a:rPr lang="en-US" altLang="ko-KR" dirty="0"/>
              <a:t>     </a:t>
            </a:r>
            <a:r>
              <a:rPr lang="ko-KR" altLang="en-US" dirty="0"/>
              <a:t>ㄴ</a:t>
            </a:r>
            <a:r>
              <a:rPr lang="en-US" altLang="ko-KR" dirty="0"/>
              <a:t> php: “</a:t>
            </a:r>
            <a:r>
              <a:rPr lang="en-US" altLang="ko-KR" dirty="0" err="1"/>
              <a:t>MyName</a:t>
            </a:r>
            <a:r>
              <a:rPr lang="en-US" altLang="ko-KR" dirty="0"/>
              <a:t>&gt;&gt;$</a:t>
            </a:r>
            <a:r>
              <a:rPr lang="ko-KR" altLang="en-US" dirty="0" err="1"/>
              <a:t>변수명</a:t>
            </a:r>
            <a:r>
              <a:rPr lang="en-US" altLang="ko-KR" dirty="0"/>
              <a:t>” -&gt; </a:t>
            </a:r>
            <a:r>
              <a:rPr lang="en-US" altLang="ko-KR" dirty="0" err="1"/>
              <a:t>sprintf</a:t>
            </a:r>
            <a:r>
              <a:rPr lang="en-US" altLang="ko-KR" dirty="0"/>
              <a:t>("</a:t>
            </a:r>
            <a:r>
              <a:rPr lang="en-US" altLang="ko-KR" dirty="0" err="1"/>
              <a:t>MyName</a:t>
            </a:r>
            <a:r>
              <a:rPr lang="en-US" altLang="ko-KR" dirty="0"/>
              <a:t>&gt;&gt; %s\n", $</a:t>
            </a:r>
            <a:r>
              <a:rPr lang="ko-KR" altLang="en-US" dirty="0" err="1"/>
              <a:t>변수명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     </a:t>
            </a:r>
            <a:r>
              <a:rPr lang="ko-KR" altLang="en-US" dirty="0"/>
              <a:t>ㄴ </a:t>
            </a:r>
            <a:r>
              <a:rPr lang="en-US" altLang="ko-KR" dirty="0"/>
              <a:t>Python: ‘</a:t>
            </a:r>
            <a:r>
              <a:rPr lang="en-US" altLang="ko-KR" dirty="0" err="1"/>
              <a:t>myName</a:t>
            </a:r>
            <a:r>
              <a:rPr lang="en-US" altLang="ko-KR" dirty="0"/>
              <a:t>&gt;&gt; {name}’.format(name= </a:t>
            </a:r>
            <a:r>
              <a:rPr lang="ko-KR" altLang="en-US" dirty="0" err="1"/>
              <a:t>변수명</a:t>
            </a:r>
            <a:r>
              <a:rPr lang="en-US" altLang="ko-KR" dirty="0"/>
              <a:t>), “””</a:t>
            </a:r>
            <a:r>
              <a:rPr lang="en-US" altLang="ko-KR" dirty="0" err="1"/>
              <a:t>myName</a:t>
            </a:r>
            <a:r>
              <a:rPr lang="en-US" altLang="ko-KR" dirty="0"/>
              <a:t>&gt;&gt; {name}”””.format(name= 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   - html</a:t>
            </a:r>
            <a:r>
              <a:rPr lang="ko-KR" altLang="en-US" dirty="0"/>
              <a:t>의 경우 </a:t>
            </a:r>
            <a:r>
              <a:rPr lang="en-US" altLang="ko-KR" dirty="0"/>
              <a:t>id,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에 해당 태그가 어떤 기능을 하는지 유추 가능하게 작성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ㄴ </a:t>
            </a:r>
            <a:r>
              <a:rPr lang="en-US" altLang="ko-KR" dirty="0"/>
              <a:t>&lt;div id=‘</a:t>
            </a:r>
            <a:r>
              <a:rPr lang="en-US" altLang="ko-KR" dirty="0" err="1"/>
              <a:t>btnUpload</a:t>
            </a:r>
            <a:r>
              <a:rPr lang="en-US" altLang="ko-KR" dirty="0"/>
              <a:t>’&gt;upload&lt;/div&gt;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dirty="0" err="1"/>
              <a:t>Jquery</a:t>
            </a:r>
            <a:r>
              <a:rPr lang="ko-KR" altLang="en-US" dirty="0"/>
              <a:t>보다 </a:t>
            </a:r>
            <a:r>
              <a:rPr lang="ko-KR" altLang="en-US" dirty="0" err="1"/>
              <a:t>브라우져</a:t>
            </a:r>
            <a:r>
              <a:rPr lang="ko-KR" altLang="en-US" dirty="0"/>
              <a:t> </a:t>
            </a:r>
            <a:r>
              <a:rPr lang="en-US" altLang="ko-KR" dirty="0"/>
              <a:t>API(DOM API)</a:t>
            </a:r>
            <a:r>
              <a:rPr lang="ko-KR" altLang="en-US" dirty="0"/>
              <a:t> 사용 지향</a:t>
            </a:r>
            <a:endParaRPr lang="en-US" altLang="ko-KR" dirty="0"/>
          </a:p>
          <a:p>
            <a:pPr algn="l"/>
            <a:r>
              <a:rPr lang="en-US" altLang="ko-KR" dirty="0"/>
              <a:t>   - JavaScript </a:t>
            </a:r>
            <a:r>
              <a:rPr lang="ko-KR" altLang="en-US" dirty="0"/>
              <a:t>변수 </a:t>
            </a:r>
            <a:r>
              <a:rPr lang="ko-KR" altLang="en-US" dirty="0" err="1"/>
              <a:t>선언시</a:t>
            </a:r>
            <a:r>
              <a:rPr lang="ko-KR" altLang="en-US" dirty="0"/>
              <a:t> </a:t>
            </a:r>
            <a:r>
              <a:rPr lang="en-US" altLang="ko-KR" dirty="0"/>
              <a:t>var</a:t>
            </a:r>
            <a:r>
              <a:rPr lang="ko-KR" altLang="en-US" dirty="0"/>
              <a:t>보단 </a:t>
            </a:r>
            <a:r>
              <a:rPr lang="en-US" altLang="ko-KR" dirty="0"/>
              <a:t>const, let </a:t>
            </a:r>
            <a:r>
              <a:rPr lang="ko-KR" altLang="en-US" dirty="0"/>
              <a:t>사용 지향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2. </a:t>
            </a:r>
            <a:r>
              <a:rPr lang="ko-KR" altLang="en-US" dirty="0"/>
              <a:t>네이밍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ko-KR" altLang="en-US" dirty="0" err="1"/>
              <a:t>스네이크</a:t>
            </a:r>
            <a:r>
              <a:rPr lang="ko-KR" altLang="en-US" dirty="0"/>
              <a:t> 표기법</a:t>
            </a:r>
            <a:endParaRPr lang="en-US" altLang="ko-KR" dirty="0"/>
          </a:p>
          <a:p>
            <a:pPr algn="l"/>
            <a:r>
              <a:rPr lang="en-US" altLang="ko-KR" dirty="0"/>
              <a:t>     </a:t>
            </a:r>
            <a:r>
              <a:rPr lang="ko-KR" altLang="en-US" dirty="0"/>
              <a:t>ㄴ 기능별로 디렉토리를 만들어서 생성</a:t>
            </a:r>
            <a:endParaRPr lang="en-US" altLang="ko-KR" dirty="0"/>
          </a:p>
          <a:p>
            <a:pPr algn="l"/>
            <a:r>
              <a:rPr lang="ko-KR" altLang="en-US" dirty="0"/>
              <a:t>     </a:t>
            </a: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en-US" altLang="ko-KR" dirty="0"/>
              <a:t>view_map.html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파스칼 표기법</a:t>
            </a:r>
            <a:endParaRPr lang="en-US" altLang="ko-KR" dirty="0"/>
          </a:p>
          <a:p>
            <a:pPr algn="l"/>
            <a:r>
              <a:rPr lang="ko-KR" altLang="en-US" dirty="0"/>
              <a:t>     </a:t>
            </a:r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en-US" altLang="ko-KR" dirty="0" err="1"/>
              <a:t>UserInfo</a:t>
            </a:r>
            <a:r>
              <a:rPr lang="en-US" altLang="ko-KR" dirty="0"/>
              <a:t> {…..}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 err="1"/>
              <a:t>카멜표기법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ㄴ </a:t>
            </a:r>
            <a:r>
              <a:rPr lang="en-US" altLang="ko-KR" dirty="0"/>
              <a:t>function </a:t>
            </a:r>
            <a:r>
              <a:rPr lang="en-US" altLang="ko-KR" dirty="0" err="1"/>
              <a:t>userAddress</a:t>
            </a:r>
            <a:r>
              <a:rPr lang="en-US" altLang="ko-KR" dirty="0"/>
              <a:t>() {…..}</a:t>
            </a:r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ㄴ </a:t>
            </a:r>
            <a:r>
              <a:rPr lang="ko-KR" altLang="en-US" dirty="0" err="1"/>
              <a:t>상태체크함수의</a:t>
            </a:r>
            <a:r>
              <a:rPr lang="ko-KR" altLang="en-US" dirty="0"/>
              <a:t> 경우 </a:t>
            </a:r>
            <a:r>
              <a:rPr lang="en-US" altLang="ko-KR" dirty="0"/>
              <a:t>is</a:t>
            </a:r>
            <a:r>
              <a:rPr lang="ko-KR" altLang="en-US" dirty="0"/>
              <a:t>로 </a:t>
            </a:r>
            <a:r>
              <a:rPr lang="ko-KR" altLang="en-US" dirty="0" err="1"/>
              <a:t>함수명</a:t>
            </a:r>
            <a:r>
              <a:rPr lang="ko-KR" altLang="en-US" dirty="0"/>
              <a:t> 시작 </a:t>
            </a:r>
            <a:r>
              <a:rPr lang="en-US" altLang="ko-KR" dirty="0" err="1"/>
              <a:t>isRun</a:t>
            </a:r>
            <a:r>
              <a:rPr lang="en-US" altLang="ko-KR" dirty="0"/>
              <a:t>(){….}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 err="1"/>
              <a:t>카멜표기법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ㄴ 상수의 경우 전부 대문자로 작성</a:t>
            </a:r>
            <a:r>
              <a:rPr lang="en-US" altLang="ko-KR" dirty="0"/>
              <a:t>, </a:t>
            </a:r>
            <a:r>
              <a:rPr lang="ko-KR" altLang="en-US" dirty="0" err="1"/>
              <a:t>스네이크표기법</a:t>
            </a:r>
            <a:r>
              <a:rPr lang="ko-KR" altLang="en-US" dirty="0"/>
              <a:t> 사용</a:t>
            </a:r>
            <a:r>
              <a:rPr lang="en-US" altLang="ko-KR" dirty="0"/>
              <a:t>(LIMIT_LINE = 10)</a:t>
            </a:r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ㄴ</a:t>
            </a:r>
            <a:r>
              <a:rPr lang="en-US" altLang="ko-KR" dirty="0"/>
              <a:t>array, </a:t>
            </a:r>
            <a:r>
              <a:rPr lang="en-US" altLang="ko-KR" dirty="0" err="1"/>
              <a:t>dict</a:t>
            </a:r>
            <a:r>
              <a:rPr lang="ko-KR" altLang="en-US" dirty="0"/>
              <a:t>일 경우 </a:t>
            </a:r>
            <a:r>
              <a:rPr lang="en-US" altLang="ko-KR" dirty="0" err="1"/>
              <a:t>userNames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(list)</a:t>
            </a:r>
            <a:r>
              <a:rPr lang="en-US" altLang="ko-KR" dirty="0" err="1"/>
              <a:t>UseName</a:t>
            </a:r>
            <a:r>
              <a:rPr lang="en-US" altLang="ko-KR" dirty="0"/>
              <a:t> </a:t>
            </a:r>
            <a:r>
              <a:rPr lang="ko-KR" altLang="en-US" dirty="0"/>
              <a:t>형태로 작성 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ㄴ </a:t>
            </a:r>
            <a:r>
              <a:rPr lang="en-US" altLang="ko-KR" dirty="0"/>
              <a:t>bool </a:t>
            </a:r>
            <a:r>
              <a:rPr lang="ko-KR" altLang="en-US" dirty="0"/>
              <a:t>타입의 </a:t>
            </a:r>
            <a:r>
              <a:rPr lang="ko-KR" altLang="en-US" dirty="0" err="1"/>
              <a:t>변수일경우</a:t>
            </a:r>
            <a:r>
              <a:rPr lang="ko-KR" altLang="en-US" dirty="0"/>
              <a:t> </a:t>
            </a:r>
            <a:r>
              <a:rPr lang="en-US" altLang="ko-KR" dirty="0"/>
              <a:t>is….</a:t>
            </a:r>
            <a:r>
              <a:rPr lang="ko-KR" altLang="en-US" dirty="0"/>
              <a:t>으로 작성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쿼리를 저장하는 변수일 경우 어떤 작업을 처리하는 쿼리인지 명시</a:t>
            </a:r>
            <a:endParaRPr lang="en-US" altLang="ko-KR" dirty="0"/>
          </a:p>
          <a:p>
            <a:pPr algn="l"/>
            <a:r>
              <a:rPr lang="en-US" altLang="ko-KR" dirty="0"/>
              <a:t>    </a:t>
            </a:r>
            <a:r>
              <a:rPr lang="ko-KR" altLang="en-US" dirty="0"/>
              <a:t>ㄴ</a:t>
            </a:r>
            <a:r>
              <a:rPr lang="en-US" altLang="ko-KR" dirty="0" err="1"/>
              <a:t>queryInsertUser</a:t>
            </a:r>
            <a:r>
              <a:rPr lang="en-US" altLang="ko-KR" dirty="0"/>
              <a:t>, </a:t>
            </a:r>
            <a:r>
              <a:rPr lang="en-US" altLang="ko-KR" dirty="0" err="1"/>
              <a:t>queryUpdateUserName</a:t>
            </a:r>
            <a:r>
              <a:rPr lang="en-US" altLang="ko-KR" dirty="0"/>
              <a:t>, </a:t>
            </a:r>
            <a:r>
              <a:rPr lang="en-US" altLang="ko-KR" dirty="0" err="1"/>
              <a:t>queryDeleteUser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4. </a:t>
            </a:r>
            <a:r>
              <a:rPr lang="ko-KR" altLang="en-US" dirty="0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 함수 작성 형태</a:t>
            </a:r>
            <a:endParaRPr lang="en-US" altLang="ko-KR" dirty="0"/>
          </a:p>
          <a:p>
            <a:pPr algn="l"/>
            <a:r>
              <a:rPr lang="en-US" altLang="ko-KR" dirty="0"/>
              <a:t>   - if(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condition</a:t>
            </a:r>
            <a:r>
              <a:rPr lang="en-US" altLang="ko-KR" dirty="0"/>
              <a:t>) {</a:t>
            </a:r>
          </a:p>
          <a:p>
            <a:pPr algn="l"/>
            <a:r>
              <a:rPr lang="en-US" altLang="ko-KR" dirty="0"/>
              <a:t>         …..</a:t>
            </a:r>
          </a:p>
          <a:p>
            <a:pPr algn="l"/>
            <a:r>
              <a:rPr lang="en-US" altLang="ko-KR" dirty="0"/>
              <a:t>     } else {</a:t>
            </a:r>
          </a:p>
          <a:p>
            <a:pPr algn="l"/>
            <a:r>
              <a:rPr lang="en-US" altLang="ko-KR" dirty="0"/>
              <a:t>         …..</a:t>
            </a:r>
          </a:p>
          <a:p>
            <a:pPr algn="l"/>
            <a:r>
              <a:rPr lang="en-US" altLang="ko-KR" dirty="0"/>
              <a:t>     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- function</a:t>
            </a:r>
            <a:r>
              <a:rPr lang="ko-KR" altLang="en-US" dirty="0"/>
              <a:t> </a:t>
            </a:r>
            <a:r>
              <a:rPr lang="en-US" altLang="ko-KR" dirty="0" err="1"/>
              <a:t>drawUserFace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    }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C32C349-8D62-4491-BAD9-998A86D94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49787"/>
              </p:ext>
            </p:extLst>
          </p:nvPr>
        </p:nvGraphicFramePr>
        <p:xfrm>
          <a:off x="142874" y="642938"/>
          <a:ext cx="7402413" cy="285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클라이언트 부분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1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4052CE-FD14-411B-98C5-4AD7E49E86B2}"/>
              </a:ext>
            </a:extLst>
          </p:cNvPr>
          <p:cNvSpPr txBox="1"/>
          <p:nvPr/>
        </p:nvSpPr>
        <p:spPr>
          <a:xfrm>
            <a:off x="105609" y="938096"/>
            <a:ext cx="754014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주석</a:t>
            </a:r>
            <a:endParaRPr lang="en-US" altLang="ko-KR" dirty="0"/>
          </a:p>
          <a:p>
            <a:pPr algn="l"/>
            <a:r>
              <a:rPr lang="en-US" altLang="ko-KR" dirty="0"/>
              <a:t>  - </a:t>
            </a:r>
            <a:r>
              <a:rPr lang="ko-KR" altLang="en-US" dirty="0"/>
              <a:t>파일 코멘트</a:t>
            </a:r>
            <a:r>
              <a:rPr lang="en-US" altLang="ko-KR" dirty="0"/>
              <a:t>(</a:t>
            </a:r>
            <a:r>
              <a:rPr lang="ko-KR" altLang="en-US" dirty="0"/>
              <a:t>최상단에 작성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   </a:t>
            </a:r>
            <a:r>
              <a:rPr lang="ko-KR" altLang="en-US" dirty="0"/>
              <a:t>ㄴ </a:t>
            </a:r>
            <a:r>
              <a:rPr lang="en-US" altLang="ko-KR" dirty="0"/>
              <a:t>HTML, PYTHON </a:t>
            </a:r>
            <a:r>
              <a:rPr lang="ko-KR" altLang="en-US" dirty="0"/>
              <a:t>제외</a:t>
            </a:r>
            <a:endParaRPr lang="en-US" altLang="ko-KR" dirty="0"/>
          </a:p>
          <a:p>
            <a:pPr algn="l"/>
            <a:r>
              <a:rPr lang="en-US" altLang="ko-KR" dirty="0"/>
              <a:t>    /**</a:t>
            </a:r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설명                                                  </a:t>
            </a:r>
            <a:endParaRPr lang="en-US" altLang="ko-KR" dirty="0"/>
          </a:p>
          <a:p>
            <a:pPr algn="l"/>
            <a:r>
              <a:rPr lang="en-US" altLang="ko-KR" dirty="0"/>
              <a:t>      Create by </a:t>
            </a:r>
            <a:r>
              <a:rPr lang="ko-KR" altLang="en-US" dirty="0"/>
              <a:t>홍길동 </a:t>
            </a:r>
            <a:r>
              <a:rPr lang="en-US" altLang="ko-KR" dirty="0">
                <a:sym typeface="Wingdings" panose="05000000000000000000" pitchFamily="2" charset="2"/>
              </a:rPr>
              <a:t>2021.12.03</a:t>
            </a:r>
            <a:r>
              <a:rPr lang="en-US" altLang="ko-KR" dirty="0"/>
              <a:t>                </a:t>
            </a:r>
          </a:p>
          <a:p>
            <a:pPr algn="l"/>
            <a:r>
              <a:rPr lang="en-US" altLang="ko-KR" dirty="0"/>
              <a:t>     **/</a:t>
            </a:r>
          </a:p>
          <a:p>
            <a:pPr algn="l"/>
            <a:r>
              <a:rPr lang="en-US" altLang="ko-KR" dirty="0"/>
              <a:t>   </a:t>
            </a:r>
            <a:r>
              <a:rPr lang="ko-KR" altLang="en-US" dirty="0"/>
              <a:t>ㄴ </a:t>
            </a:r>
            <a:r>
              <a:rPr lang="en-US" altLang="ko-KR" dirty="0"/>
              <a:t>HTML</a:t>
            </a:r>
          </a:p>
          <a:p>
            <a:pPr algn="l"/>
            <a:r>
              <a:rPr lang="en-US" altLang="ko-KR" dirty="0"/>
              <a:t>    &lt;!—</a:t>
            </a:r>
          </a:p>
          <a:p>
            <a:pPr algn="l"/>
            <a:r>
              <a:rPr lang="en-US" altLang="ko-KR" dirty="0"/>
              <a:t>     </a:t>
            </a:r>
            <a:r>
              <a:rPr lang="ko-KR" altLang="en-US" dirty="0"/>
              <a:t>설명</a:t>
            </a:r>
            <a:endParaRPr lang="en-US" altLang="ko-KR" dirty="0"/>
          </a:p>
          <a:p>
            <a:pPr algn="l"/>
            <a:r>
              <a:rPr lang="en-US" altLang="ko-KR" dirty="0"/>
              <a:t>     Create by </a:t>
            </a:r>
            <a:r>
              <a:rPr lang="ko-KR" altLang="en-US" dirty="0"/>
              <a:t>홍길동 </a:t>
            </a:r>
            <a:r>
              <a:rPr lang="en-US" altLang="ko-KR" dirty="0">
                <a:sym typeface="Wingdings" panose="05000000000000000000" pitchFamily="2" charset="2"/>
              </a:rPr>
              <a:t>2021.12.03</a:t>
            </a:r>
          </a:p>
          <a:p>
            <a:pPr algn="l"/>
            <a:r>
              <a:rPr lang="en-US" altLang="ko-KR" dirty="0"/>
              <a:t>     -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ㄴ </a:t>
            </a:r>
            <a:r>
              <a:rPr lang="en-US" altLang="ko-KR" dirty="0">
                <a:sym typeface="Wingdings" panose="05000000000000000000" pitchFamily="2" charset="2"/>
              </a:rPr>
              <a:t>PYTHON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    “””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     </a:t>
            </a:r>
            <a:r>
              <a:rPr lang="ko-KR" altLang="en-US" dirty="0">
                <a:sym typeface="Wingdings" panose="05000000000000000000" pitchFamily="2" charset="2"/>
              </a:rPr>
              <a:t>설명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     Create by </a:t>
            </a:r>
            <a:r>
              <a:rPr lang="ko-KR" altLang="en-US" dirty="0">
                <a:sym typeface="Wingdings" panose="05000000000000000000" pitchFamily="2" charset="2"/>
              </a:rPr>
              <a:t>홍길동 </a:t>
            </a:r>
            <a:r>
              <a:rPr lang="en-US" altLang="ko-KR" dirty="0">
                <a:sym typeface="Wingdings" panose="05000000000000000000" pitchFamily="2" charset="2"/>
              </a:rPr>
              <a:t>2021.12.03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    “””</a:t>
            </a:r>
          </a:p>
          <a:p>
            <a:pPr algn="l"/>
            <a:endParaRPr lang="en-US" altLang="ko-KR" dirty="0">
              <a:sym typeface="Wingdings" panose="05000000000000000000" pitchFamily="2" charset="2"/>
            </a:endParaRPr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함수 설명 주석</a:t>
            </a:r>
            <a:endParaRPr lang="en-US" altLang="ko-KR" dirty="0"/>
          </a:p>
          <a:p>
            <a:pPr algn="l"/>
            <a:r>
              <a:rPr lang="en-US" altLang="ko-KR" dirty="0"/>
              <a:t>   </a:t>
            </a:r>
            <a:r>
              <a:rPr lang="ko-KR" altLang="en-US" dirty="0"/>
              <a:t>ㄴ</a:t>
            </a:r>
            <a:r>
              <a:rPr lang="en-US" altLang="ko-KR" dirty="0"/>
              <a:t>PYTHON </a:t>
            </a:r>
            <a:r>
              <a:rPr lang="ko-KR" altLang="en-US" dirty="0"/>
              <a:t>제외</a:t>
            </a:r>
            <a:endParaRPr lang="en-US" altLang="ko-KR" dirty="0"/>
          </a:p>
          <a:p>
            <a:pPr algn="l"/>
            <a:r>
              <a:rPr lang="en-US" altLang="ko-KR" dirty="0"/>
              <a:t>    /**</a:t>
            </a:r>
          </a:p>
          <a:p>
            <a:pPr algn="l"/>
            <a:r>
              <a:rPr lang="en-US" altLang="ko-KR" dirty="0"/>
              <a:t>      </a:t>
            </a:r>
            <a:r>
              <a:rPr lang="ko-KR" altLang="en-US" dirty="0"/>
              <a:t>설명                                                  </a:t>
            </a:r>
            <a:endParaRPr lang="en-US" altLang="ko-KR" dirty="0"/>
          </a:p>
          <a:p>
            <a:pPr algn="l"/>
            <a:r>
              <a:rPr lang="en-US" altLang="ko-KR" dirty="0"/>
              <a:t>      @param</a:t>
            </a:r>
            <a:r>
              <a:rPr lang="ko-KR" altLang="en-US" dirty="0"/>
              <a:t> </a:t>
            </a:r>
            <a:r>
              <a:rPr lang="en-US" altLang="ko-KR" dirty="0"/>
              <a:t>name:</a:t>
            </a:r>
            <a:r>
              <a:rPr lang="ko-KR" altLang="en-US" dirty="0"/>
              <a:t> 설명</a:t>
            </a:r>
            <a:endParaRPr lang="en-US" altLang="ko-KR" dirty="0"/>
          </a:p>
          <a:p>
            <a:pPr algn="l"/>
            <a:r>
              <a:rPr lang="en-US" altLang="ko-KR" dirty="0"/>
              <a:t>      @type name: </a:t>
            </a:r>
            <a:r>
              <a:rPr lang="ko-KR" altLang="en-US" dirty="0" err="1"/>
              <a:t>자료형타입</a:t>
            </a:r>
            <a:endParaRPr lang="en-US" altLang="ko-KR" dirty="0"/>
          </a:p>
          <a:p>
            <a:pPr algn="l"/>
            <a:r>
              <a:rPr lang="en-US" altLang="ko-KR" dirty="0"/>
              <a:t>      @return</a:t>
            </a:r>
            <a:r>
              <a:rPr lang="ko-KR" altLang="en-US" dirty="0"/>
              <a:t> 결과 데이터 설명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), </a:t>
            </a:r>
            <a:r>
              <a:rPr lang="ko-KR" altLang="en-US" dirty="0"/>
              <a:t>리턴 데이터가 없으면 </a:t>
            </a:r>
            <a:r>
              <a:rPr lang="en-US" altLang="ko-KR" dirty="0"/>
              <a:t>Void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미입력</a:t>
            </a:r>
            <a:endParaRPr lang="en-US" altLang="ko-KR" dirty="0"/>
          </a:p>
          <a:p>
            <a:pPr algn="l"/>
            <a:r>
              <a:rPr lang="en-US" altLang="ko-KR" dirty="0"/>
              <a:t>     **/</a:t>
            </a:r>
          </a:p>
          <a:p>
            <a:pPr algn="l"/>
            <a:r>
              <a:rPr lang="en-US" altLang="ko-KR" dirty="0"/>
              <a:t>     function name() {}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>
                <a:sym typeface="Wingdings" panose="05000000000000000000" pitchFamily="2" charset="2"/>
              </a:rPr>
              <a:t>   </a:t>
            </a:r>
            <a:r>
              <a:rPr lang="ko-KR" altLang="en-US" dirty="0" err="1">
                <a:sym typeface="Wingdings" panose="05000000000000000000" pitchFamily="2" charset="2"/>
              </a:rPr>
              <a:t>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PYTHON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    def name():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         “””</a:t>
            </a:r>
          </a:p>
          <a:p>
            <a:pPr algn="l"/>
            <a:r>
              <a:rPr lang="en-US" altLang="ko-KR" dirty="0"/>
              <a:t>          </a:t>
            </a:r>
            <a:r>
              <a:rPr lang="ko-KR" altLang="en-US" dirty="0"/>
              <a:t>설명                                                  </a:t>
            </a:r>
            <a:endParaRPr lang="en-US" altLang="ko-KR" dirty="0"/>
          </a:p>
          <a:p>
            <a:pPr algn="l"/>
            <a:r>
              <a:rPr lang="en-US" altLang="ko-KR" dirty="0"/>
              <a:t>          :param</a:t>
            </a:r>
            <a:r>
              <a:rPr lang="ko-KR" altLang="en-US" dirty="0"/>
              <a:t> </a:t>
            </a:r>
            <a:r>
              <a:rPr lang="en-US" altLang="ko-KR" dirty="0"/>
              <a:t>name:</a:t>
            </a:r>
            <a:r>
              <a:rPr lang="ko-KR" altLang="en-US" dirty="0"/>
              <a:t> 설명</a:t>
            </a:r>
            <a:endParaRPr lang="en-US" altLang="ko-KR" dirty="0"/>
          </a:p>
          <a:p>
            <a:pPr algn="l"/>
            <a:r>
              <a:rPr lang="en-US" altLang="ko-KR" dirty="0"/>
              <a:t>          :type name: </a:t>
            </a:r>
            <a:r>
              <a:rPr lang="ko-KR" altLang="en-US" dirty="0" err="1"/>
              <a:t>자료형타입</a:t>
            </a:r>
            <a:endParaRPr lang="en-US" altLang="ko-KR" dirty="0"/>
          </a:p>
          <a:p>
            <a:pPr algn="l"/>
            <a:r>
              <a:rPr lang="en-US" altLang="ko-KR" dirty="0"/>
              <a:t>          :return</a:t>
            </a:r>
            <a:r>
              <a:rPr lang="ko-KR" altLang="en-US" dirty="0"/>
              <a:t> 결과 데이터 설명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), </a:t>
            </a:r>
            <a:r>
              <a:rPr lang="ko-KR" altLang="en-US" dirty="0"/>
              <a:t>리턴 데이터가 없으면 </a:t>
            </a:r>
            <a:r>
              <a:rPr lang="en-US" altLang="ko-KR" dirty="0"/>
              <a:t>Void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미입력</a:t>
            </a:r>
            <a:endParaRPr lang="en-US" altLang="ko-KR" dirty="0"/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         “””</a:t>
            </a:r>
          </a:p>
          <a:p>
            <a:pPr algn="l"/>
            <a:endParaRPr lang="en-US" altLang="ko-KR" dirty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 ※ </a:t>
            </a:r>
            <a:r>
              <a:rPr lang="ko-KR" altLang="en-US" dirty="0" err="1"/>
              <a:t>한줄로</a:t>
            </a:r>
            <a:r>
              <a:rPr lang="ko-KR" altLang="en-US" dirty="0"/>
              <a:t> 주석 처리</a:t>
            </a:r>
            <a:r>
              <a:rPr lang="en-US" altLang="ko-KR" dirty="0"/>
              <a:t>(#, &lt;!-- --&gt;, //)</a:t>
            </a:r>
          </a:p>
          <a:p>
            <a:pPr algn="l"/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F9C0CD-54B8-4072-853F-46E62FA0D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21982"/>
              </p:ext>
            </p:extLst>
          </p:nvPr>
        </p:nvGraphicFramePr>
        <p:xfrm>
          <a:off x="142874" y="642938"/>
          <a:ext cx="7402413" cy="285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클라이언트 부분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B74C84-2EE5-4244-93D3-0DDACAF92D45}"/>
              </a:ext>
            </a:extLst>
          </p:cNvPr>
          <p:cNvSpPr txBox="1"/>
          <p:nvPr/>
        </p:nvSpPr>
        <p:spPr>
          <a:xfrm>
            <a:off x="115144" y="937877"/>
            <a:ext cx="7540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생성 규칙</a:t>
            </a:r>
            <a:endParaRPr lang="en-US" altLang="ko-KR" dirty="0"/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테이블 생성시 앞에 </a:t>
            </a:r>
            <a:r>
              <a:rPr lang="en-US" altLang="ko-KR" dirty="0"/>
              <a:t>t_</a:t>
            </a:r>
            <a:r>
              <a:rPr lang="ko-KR" altLang="en-US" dirty="0"/>
              <a:t>테이블이름 형태로 생성</a:t>
            </a:r>
            <a:endParaRPr lang="en-US" altLang="ko-KR" dirty="0"/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뷰 생성시 </a:t>
            </a:r>
            <a:r>
              <a:rPr lang="en-US" altLang="ko-KR" dirty="0"/>
              <a:t>v_</a:t>
            </a:r>
            <a:r>
              <a:rPr lang="ko-KR" altLang="en-US" dirty="0" err="1"/>
              <a:t>뷰이름</a:t>
            </a:r>
            <a:r>
              <a:rPr lang="ko-KR" altLang="en-US" dirty="0"/>
              <a:t> 형태로 생성</a:t>
            </a:r>
            <a:endParaRPr lang="en-US" altLang="ko-KR" dirty="0"/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스케줄 생성시 </a:t>
            </a:r>
            <a:r>
              <a:rPr lang="en-US" altLang="ko-KR" dirty="0"/>
              <a:t>s_</a:t>
            </a:r>
            <a:r>
              <a:rPr lang="ko-KR" altLang="en-US" dirty="0"/>
              <a:t>스케줄이름 형태로 생성</a:t>
            </a:r>
            <a:endParaRPr lang="en-US" altLang="ko-KR" dirty="0"/>
          </a:p>
          <a:p>
            <a:pPr algn="l"/>
            <a:r>
              <a:rPr lang="en-US" altLang="ko-KR" dirty="0"/>
              <a:t>   </a:t>
            </a:r>
          </a:p>
          <a:p>
            <a:pPr algn="l"/>
            <a:r>
              <a:rPr lang="en-US" altLang="ko-KR" dirty="0"/>
              <a:t>2. Select</a:t>
            </a:r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Join</a:t>
            </a:r>
            <a:r>
              <a:rPr lang="ko-KR" altLang="en-US" dirty="0"/>
              <a:t>시 </a:t>
            </a:r>
            <a:r>
              <a:rPr lang="en-US" altLang="ko-KR" dirty="0"/>
              <a:t>Driving </a:t>
            </a:r>
            <a:r>
              <a:rPr lang="ko-KR" altLang="en-US" dirty="0"/>
              <a:t>순서대로 </a:t>
            </a:r>
            <a:r>
              <a:rPr lang="en-US" altLang="ko-KR" dirty="0"/>
              <a:t>Table</a:t>
            </a:r>
            <a:r>
              <a:rPr lang="ko-KR" altLang="en-US" dirty="0"/>
              <a:t>을 기술한다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Alias </a:t>
            </a:r>
            <a:r>
              <a:rPr lang="ko-KR" altLang="en-US" dirty="0"/>
              <a:t>명칭은 최대한 간단히 </a:t>
            </a:r>
            <a:r>
              <a:rPr lang="ko-KR" altLang="en-US" dirty="0" err="1"/>
              <a:t>만든단</a:t>
            </a:r>
            <a:endParaRPr lang="en-US" altLang="ko-KR" dirty="0"/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Inline View</a:t>
            </a:r>
            <a:r>
              <a:rPr lang="ko-KR" altLang="en-US" dirty="0"/>
              <a:t>가 </a:t>
            </a:r>
            <a:r>
              <a:rPr lang="ko-KR" altLang="en-US" dirty="0" err="1"/>
              <a:t>없을때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Inline View</a:t>
            </a:r>
            <a:r>
              <a:rPr lang="ko-KR" altLang="en-US" dirty="0"/>
              <a:t>가 </a:t>
            </a:r>
            <a:r>
              <a:rPr lang="ko-KR" altLang="en-US" dirty="0" err="1"/>
              <a:t>있을때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A4A255-E945-4914-B595-45805FA08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16375"/>
              </p:ext>
            </p:extLst>
          </p:nvPr>
        </p:nvGraphicFramePr>
        <p:xfrm>
          <a:off x="416496" y="2311115"/>
          <a:ext cx="6096000" cy="60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SELECT  field01,</a:t>
                      </a: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field02, ~~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FROM     </a:t>
                      </a:r>
                      <a:r>
                        <a:rPr lang="en-US" altLang="ko-KR" sz="900" b="0" i="0" kern="150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table_name</a:t>
                      </a:r>
                      <a:endParaRPr lang="en-US" altLang="ko-KR" sz="900" b="0" i="0" kern="15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   field03 = ‘value’</a:t>
                      </a:r>
                      <a:endParaRPr lang="ko-KR" altLang="en-US" sz="900" b="0" i="0" kern="15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0C7B6D8-E8B5-413F-B0B4-CA6A3A15E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08516"/>
              </p:ext>
            </p:extLst>
          </p:nvPr>
        </p:nvGraphicFramePr>
        <p:xfrm>
          <a:off x="416496" y="3271730"/>
          <a:ext cx="6096000" cy="2027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SELECT  field01,</a:t>
                      </a: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field02, ~~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FROM (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SELECT</a:t>
                      </a: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field01,</a:t>
                      </a: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field02, ~~ 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FROM table_name2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WHERE field03 = ‘value’ 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 tn2, table_name1 tn1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   tn2.field03 = tn1.field03 AND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  tn2.field03 = ‘value’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GROUP</a:t>
                      </a: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BY  ~~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HAVING   ~~~</a:t>
                      </a:r>
                      <a:endParaRPr lang="en-US" altLang="ko-KR" sz="900" b="0" i="0" kern="15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ORDER</a:t>
                      </a: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BY  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~~~</a:t>
                      </a:r>
                      <a:endParaRPr lang="ko-KR" altLang="en-US" sz="900" b="0" i="0" kern="15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E8BC5C1-0224-4E32-82B4-2B1485CE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10029"/>
              </p:ext>
            </p:extLst>
          </p:nvPr>
        </p:nvGraphicFramePr>
        <p:xfrm>
          <a:off x="142874" y="642938"/>
          <a:ext cx="7402413" cy="285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 부분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38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B74C84-2EE5-4244-93D3-0DDACAF92D45}"/>
              </a:ext>
            </a:extLst>
          </p:cNvPr>
          <p:cNvSpPr txBox="1"/>
          <p:nvPr/>
        </p:nvSpPr>
        <p:spPr>
          <a:xfrm>
            <a:off x="115144" y="929488"/>
            <a:ext cx="754014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 Update</a:t>
            </a:r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기본 사항은 </a:t>
            </a:r>
            <a:r>
              <a:rPr lang="en-US" altLang="ko-KR" dirty="0"/>
              <a:t>Select</a:t>
            </a:r>
            <a:r>
              <a:rPr lang="ko-KR" altLang="en-US" dirty="0"/>
              <a:t>의 기준을 따른다</a:t>
            </a:r>
            <a:endParaRPr lang="en-US" altLang="ko-KR" dirty="0"/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/>
              <a:t>Alias </a:t>
            </a:r>
            <a:r>
              <a:rPr lang="ko-KR" altLang="en-US" dirty="0"/>
              <a:t>명칭은 최대한 간단히 만든다</a:t>
            </a:r>
            <a:endParaRPr lang="en-US" altLang="ko-KR" dirty="0"/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 err="1"/>
              <a:t>SubQuery</a:t>
            </a:r>
            <a:r>
              <a:rPr lang="ko-KR" altLang="en-US" dirty="0"/>
              <a:t>가 </a:t>
            </a:r>
            <a:r>
              <a:rPr lang="ko-KR" altLang="en-US" dirty="0" err="1"/>
              <a:t>없을때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en-US" altLang="ko-KR" dirty="0" err="1"/>
              <a:t>SubQuery</a:t>
            </a:r>
            <a:r>
              <a:rPr lang="ko-KR" altLang="en-US" dirty="0"/>
              <a:t>가 </a:t>
            </a:r>
            <a:r>
              <a:rPr lang="ko-KR" altLang="en-US" dirty="0" err="1"/>
              <a:t>있을때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4. Delete</a:t>
            </a:r>
          </a:p>
          <a:p>
            <a:pPr algn="l"/>
            <a:r>
              <a:rPr lang="en-US" altLang="ko-KR" dirty="0"/>
              <a:t> </a:t>
            </a:r>
            <a:r>
              <a:rPr lang="ko-KR" altLang="en-US" dirty="0"/>
              <a:t>ㄴ 기본 사항은 </a:t>
            </a:r>
            <a:r>
              <a:rPr lang="en-US" altLang="ko-KR" dirty="0"/>
              <a:t>Select</a:t>
            </a:r>
            <a:r>
              <a:rPr lang="ko-KR" altLang="en-US" dirty="0"/>
              <a:t>의 기준을 따른다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A4A255-E945-4914-B595-45805FA08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86480"/>
              </p:ext>
            </p:extLst>
          </p:nvPr>
        </p:nvGraphicFramePr>
        <p:xfrm>
          <a:off x="416496" y="1582646"/>
          <a:ext cx="6096000" cy="957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UPDATE  </a:t>
                      </a:r>
                      <a:r>
                        <a:rPr lang="en-US" altLang="ko-KR" sz="900" b="0" i="0" kern="150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table_name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SET        field01 = ‘’,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  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field02 = ‘’,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   ~~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   field03 = ‘value’</a:t>
                      </a:r>
                      <a:endParaRPr lang="ko-KR" altLang="en-US" sz="900" b="0" i="0" kern="15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0C7B6D8-E8B5-413F-B0B4-CA6A3A15E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12162"/>
              </p:ext>
            </p:extLst>
          </p:nvPr>
        </p:nvGraphicFramePr>
        <p:xfrm>
          <a:off x="416496" y="2853585"/>
          <a:ext cx="6096000" cy="113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UPDATE  table_name1 tn1 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SET</a:t>
                      </a: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tn1.field01 = (</a:t>
                      </a: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SELECT tn2.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field02 FROM table_name2 tn2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                      WHERE</a:t>
                      </a: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tn1.field03</a:t>
                      </a: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= 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tn2.field01 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                       AND     tn2.field01 = ‘’ )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   tn1.field03 = ‘value1’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AND        tn2.field03 = ‘value2’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CE9093-39C0-40FC-828D-6C8F5E06C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24032"/>
              </p:ext>
            </p:extLst>
          </p:nvPr>
        </p:nvGraphicFramePr>
        <p:xfrm>
          <a:off x="416496" y="4462966"/>
          <a:ext cx="6096000" cy="47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851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DELETE FROM </a:t>
                      </a:r>
                      <a:r>
                        <a:rPr lang="en-US" altLang="ko-KR" sz="900" b="0" i="0" kern="150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table_name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   field03 = ‘value’</a:t>
                      </a:r>
                      <a:endParaRPr lang="ko-KR" altLang="en-US" sz="900" b="0" i="0" kern="15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56077DA-9558-4303-8564-4F7E47D1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10029"/>
              </p:ext>
            </p:extLst>
          </p:nvPr>
        </p:nvGraphicFramePr>
        <p:xfrm>
          <a:off x="142874" y="642938"/>
          <a:ext cx="7402413" cy="285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 부분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00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B74C84-2EE5-4244-93D3-0DDACAF92D45}"/>
              </a:ext>
            </a:extLst>
          </p:cNvPr>
          <p:cNvSpPr txBox="1"/>
          <p:nvPr/>
        </p:nvSpPr>
        <p:spPr>
          <a:xfrm>
            <a:off x="115144" y="946266"/>
            <a:ext cx="75401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5 Insert</a:t>
            </a:r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기본 사항은 </a:t>
            </a:r>
            <a:r>
              <a:rPr lang="en-US" altLang="ko-KR" dirty="0"/>
              <a:t>Select</a:t>
            </a:r>
            <a:r>
              <a:rPr lang="ko-KR" altLang="en-US" dirty="0"/>
              <a:t>의 기준을 따른다</a:t>
            </a:r>
            <a:endParaRPr lang="en-US" altLang="ko-KR" dirty="0"/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ㄴ 입력 필드가 많으면 가독성을 해치지 않을 정도로 </a:t>
            </a:r>
            <a:r>
              <a:rPr lang="ko-KR" altLang="en-US" dirty="0" err="1"/>
              <a:t>한줄에</a:t>
            </a:r>
            <a:r>
              <a:rPr lang="ko-KR" altLang="en-US" dirty="0"/>
              <a:t> 여러 필드를 기술 한다</a:t>
            </a:r>
            <a:endParaRPr lang="en-US" altLang="ko-KR" dirty="0"/>
          </a:p>
          <a:p>
            <a:pPr algn="l"/>
            <a:r>
              <a:rPr lang="en-US" altLang="ko-KR" dirty="0"/>
              <a:t>      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A4A255-E945-4914-B595-45805FA08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44948"/>
              </p:ext>
            </p:extLst>
          </p:nvPr>
        </p:nvGraphicFramePr>
        <p:xfrm>
          <a:off x="416496" y="1489623"/>
          <a:ext cx="6096000" cy="131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INSERT INTO </a:t>
                      </a:r>
                      <a:r>
                        <a:rPr lang="en-US" altLang="ko-KR" sz="900" b="0" i="0" kern="150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table_name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field01,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field02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 VALUES (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value01,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value02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900" b="0" i="0" kern="15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76FFEF-BB4C-4ADC-9705-BFCA1A7D0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35363"/>
              </p:ext>
            </p:extLst>
          </p:nvPr>
        </p:nvGraphicFramePr>
        <p:xfrm>
          <a:off x="416496" y="3106452"/>
          <a:ext cx="6096000" cy="131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INSERT INTO </a:t>
                      </a:r>
                      <a:r>
                        <a:rPr lang="en-US" altLang="ko-KR" sz="900" b="0" i="0" kern="150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table_name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field01, field02, field03, field04, field05, field06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field07, field08, field09, field10, field11, field12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 VALUES (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value01, value02, value03, value04, value05, value06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value07, value08, value09, value10, value12, value12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900" b="0" i="0" kern="15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B3C5583-8D03-4083-B293-9A0647A38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76116"/>
              </p:ext>
            </p:extLst>
          </p:nvPr>
        </p:nvGraphicFramePr>
        <p:xfrm>
          <a:off x="416496" y="4721870"/>
          <a:ext cx="6096000" cy="113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INSERT</a:t>
                      </a: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INTO </a:t>
                      </a:r>
                      <a:r>
                        <a:rPr lang="en-US" altLang="ko-KR" sz="900" b="0" i="0" kern="150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table_name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(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field01, field02, field03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SELECT  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tn2.field01, tn2.field02, tn2.field03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500" baseline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FROM     </a:t>
                      </a: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table_name2 tn2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5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   tn2.field03  = ‘value’,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146CC3A-BF0F-448B-8DF3-6CA623D6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90740"/>
              </p:ext>
            </p:extLst>
          </p:nvPr>
        </p:nvGraphicFramePr>
        <p:xfrm>
          <a:off x="142874" y="642938"/>
          <a:ext cx="7402413" cy="285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 부분</a:t>
                      </a:r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610206"/>
      </p:ext>
    </p:extLst>
  </p:cSld>
  <p:clrMapOvr>
    <a:masterClrMapping/>
  </p:clrMapOvr>
</p:sld>
</file>

<file path=ppt/theme/theme1.xml><?xml version="1.0" encoding="utf-8"?>
<a:theme xmlns:a="http://schemas.openxmlformats.org/drawingml/2006/main" name="01061001">
  <a:themeElements>
    <a:clrScheme name="01061001 1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EAEAEA"/>
      </a:accent1>
      <a:accent2>
        <a:srgbClr val="808080"/>
      </a:accent2>
      <a:accent3>
        <a:srgbClr val="FFFFFF"/>
      </a:accent3>
      <a:accent4>
        <a:srgbClr val="000000"/>
      </a:accent4>
      <a:accent5>
        <a:srgbClr val="F3F3F3"/>
      </a:accent5>
      <a:accent6>
        <a:srgbClr val="737373"/>
      </a:accent6>
      <a:hlink>
        <a:srgbClr val="4D4D4D"/>
      </a:hlink>
      <a:folHlink>
        <a:srgbClr val="C0C0C0"/>
      </a:folHlink>
    </a:clrScheme>
    <a:fontScheme name="01061001">
      <a:majorFont>
        <a:latin typeface="Tahoma"/>
        <a:ea typeface="돋움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01061001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1001 2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1001 3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C1B8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1001 4">
        <a:dk1>
          <a:srgbClr val="000000"/>
        </a:dk1>
        <a:lt1>
          <a:srgbClr val="FFFFFF"/>
        </a:lt1>
        <a:dk2>
          <a:srgbClr val="00004C"/>
        </a:dk2>
        <a:lt2>
          <a:srgbClr val="333333"/>
        </a:lt2>
        <a:accent1>
          <a:srgbClr val="CBA169"/>
        </a:accent1>
        <a:accent2>
          <a:srgbClr val="BABBE2"/>
        </a:accent2>
        <a:accent3>
          <a:srgbClr val="FFFFFF"/>
        </a:accent3>
        <a:accent4>
          <a:srgbClr val="000000"/>
        </a:accent4>
        <a:accent5>
          <a:srgbClr val="E2CDB9"/>
        </a:accent5>
        <a:accent6>
          <a:srgbClr val="A8A9CD"/>
        </a:accent6>
        <a:hlink>
          <a:srgbClr val="C481CF"/>
        </a:hlink>
        <a:folHlink>
          <a:srgbClr val="AFD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D:\Backup_01\Document\Proposal\Form\01061001.pot</Template>
  <TotalTime>143996</TotalTime>
  <Words>892</Words>
  <Application>Microsoft Office PowerPoint</Application>
  <PresentationFormat>A4 용지(210x297mm)</PresentationFormat>
  <Paragraphs>202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-apple-system</vt:lpstr>
      <vt:lpstr>HY견고딕</vt:lpstr>
      <vt:lpstr>굴림</vt:lpstr>
      <vt:lpstr>돋움</vt:lpstr>
      <vt:lpstr>맑은 고딕</vt:lpstr>
      <vt:lpstr>Arial</vt:lpstr>
      <vt:lpstr>Tahoma</vt:lpstr>
      <vt:lpstr>Verdana</vt:lpstr>
      <vt:lpstr>Wingdings</vt:lpstr>
      <vt:lpstr>01061001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(주)인포랑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 양식</dc:title>
  <dc:creator>김일남</dc:creator>
  <cp:lastModifiedBy>20-A-001</cp:lastModifiedBy>
  <cp:revision>5737</cp:revision>
  <cp:lastPrinted>2016-04-21T05:52:53Z</cp:lastPrinted>
  <dcterms:created xsi:type="dcterms:W3CDTF">2004-06-23T05:37:40Z</dcterms:created>
  <dcterms:modified xsi:type="dcterms:W3CDTF">2021-12-15T00:42:15Z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TC010610011042</vt:lpwstr>
  </property>
</Properties>
</file>