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6" r:id="rId4"/>
    <p:sldId id="257" r:id="rId5"/>
    <p:sldId id="259" r:id="rId6"/>
    <p:sldId id="265" r:id="rId7"/>
    <p:sldId id="266" r:id="rId8"/>
    <p:sldId id="267" r:id="rId9"/>
    <p:sldId id="260" r:id="rId10"/>
    <p:sldId id="269" r:id="rId11"/>
    <p:sldId id="261" r:id="rId12"/>
    <p:sldId id="271" r:id="rId13"/>
    <p:sldId id="262" r:id="rId14"/>
    <p:sldId id="272" r:id="rId15"/>
    <p:sldId id="263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mcorp.co.kr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hyperlink" Target="https://developers.google.com/analytics/devguides/collection/gtagjs/enhanced-ecommer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5" y="0"/>
            <a:ext cx="4031479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3402419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스크립트 설치 가이드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03498" y="3157870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2742372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dirty="0" smtClean="0">
                <a:solidFill>
                  <a:schemeClr val="bg1"/>
                </a:solidFill>
              </a:rPr>
              <a:t>연구소 인프라개발팀 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dirty="0" smtClean="0">
                <a:solidFill>
                  <a:schemeClr val="bg1"/>
                </a:solidFill>
              </a:rPr>
              <a:t>: 2022-07-01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525638" y="6256707"/>
            <a:ext cx="716658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/>
              <a:t>h</a:t>
            </a:r>
            <a:r>
              <a:rPr lang="en-US" altLang="ko-KR" sz="1100" dirty="0" err="1" smtClean="0"/>
              <a:t>eader.php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파일에 </a:t>
            </a:r>
            <a:r>
              <a:rPr lang="en-US" altLang="ko-KR" sz="1100" dirty="0" smtClean="0"/>
              <a:t>Head</a:t>
            </a:r>
            <a:r>
              <a:rPr lang="ko-KR" altLang="en-US" sz="1100" dirty="0" smtClean="0"/>
              <a:t>태그 안쪽 하단에 스크립트 삽입 후 저장</a:t>
            </a: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3" y="972123"/>
            <a:ext cx="9478941" cy="506351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210732" y="1078438"/>
            <a:ext cx="1266461" cy="708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62149" y="3841036"/>
            <a:ext cx="733153" cy="198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42855" y="3503877"/>
            <a:ext cx="6200156" cy="6940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3273" y="5061128"/>
            <a:ext cx="544730" cy="184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90356" y="347151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독립형</a:t>
            </a:r>
            <a:r>
              <a:rPr lang="ko-KR" altLang="en-US" sz="1300" b="1" dirty="0" smtClean="0"/>
              <a:t> 예시</a:t>
            </a:r>
            <a:endParaRPr lang="en-US" altLang="ko-KR" sz="1300" b="1" dirty="0" smtClean="0"/>
          </a:p>
        </p:txBody>
      </p:sp>
      <p:sp>
        <p:nvSpPr>
          <p:cNvPr id="34" name="타원 33"/>
          <p:cNvSpPr/>
          <p:nvPr/>
        </p:nvSpPr>
        <p:spPr>
          <a:xfrm>
            <a:off x="5289201" y="347151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4.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공통 태그 작업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(2)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34078" y="1051499"/>
            <a:ext cx="233210" cy="241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34078" y="3619963"/>
            <a:ext cx="233210" cy="241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36264" y="3377993"/>
            <a:ext cx="233210" cy="241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3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70" y="789360"/>
            <a:ext cx="2292098" cy="5882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5431" y="789360"/>
            <a:ext cx="69468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공통코드</a:t>
            </a:r>
            <a:r>
              <a:rPr lang="ko-KR" altLang="en-US" sz="1100" dirty="0" smtClean="0"/>
              <a:t> 설치 후 아래 </a:t>
            </a:r>
            <a:r>
              <a:rPr lang="ko-KR" altLang="en-US" sz="1100" dirty="0" err="1" smtClean="0"/>
              <a:t>회완가입</a:t>
            </a:r>
            <a:r>
              <a:rPr lang="ko-KR" altLang="en-US" sz="1100" dirty="0" smtClean="0"/>
              <a:t> 완료 페이지에 소스코드를 </a:t>
            </a:r>
            <a:r>
              <a:rPr lang="ko-KR" altLang="en-US" sz="1100" dirty="0" err="1" smtClean="0"/>
              <a:t>붙여넣는다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31" y="1137105"/>
            <a:ext cx="6813499" cy="994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426" y="2131395"/>
            <a:ext cx="6375416" cy="453997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581498" y="2202486"/>
            <a:ext cx="1020386" cy="158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17145" y="5230644"/>
            <a:ext cx="1658070" cy="230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53114" y="6007493"/>
            <a:ext cx="3636901" cy="559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75215" y="382182"/>
            <a:ext cx="1758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빌더형</a:t>
            </a:r>
            <a:r>
              <a:rPr lang="ko-KR" altLang="en-US" sz="1300" b="1" dirty="0" smtClean="0"/>
              <a:t> 카페</a:t>
            </a:r>
            <a:r>
              <a:rPr lang="en-US" altLang="ko-KR" sz="1300" b="1" dirty="0" smtClean="0"/>
              <a:t>24 </a:t>
            </a:r>
            <a:r>
              <a:rPr lang="ko-KR" altLang="en-US" sz="1300" b="1" dirty="0" smtClean="0"/>
              <a:t>예시</a:t>
            </a:r>
            <a:r>
              <a:rPr lang="en-US" altLang="ko-KR" sz="1300" b="1" dirty="0" smtClean="0"/>
              <a:t>1</a:t>
            </a:r>
          </a:p>
        </p:txBody>
      </p:sp>
      <p:sp>
        <p:nvSpPr>
          <p:cNvPr id="21" name="타원 20"/>
          <p:cNvSpPr/>
          <p:nvPr/>
        </p:nvSpPr>
        <p:spPr>
          <a:xfrm>
            <a:off x="4674060" y="382182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5.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회원 가입 완료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(1)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14577" y="2099232"/>
            <a:ext cx="202568" cy="2059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496291" y="5174985"/>
            <a:ext cx="197900" cy="191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54164" y="5903182"/>
            <a:ext cx="197900" cy="191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1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6" y="1133962"/>
            <a:ext cx="11596136" cy="45436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0356" y="347151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독립형</a:t>
            </a:r>
            <a:r>
              <a:rPr lang="ko-KR" altLang="en-US" sz="1300" b="1" dirty="0" smtClean="0"/>
              <a:t> 예시</a:t>
            </a:r>
            <a:endParaRPr lang="en-US" altLang="ko-KR" sz="13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5289201" y="347151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8211" y="5790736"/>
            <a:ext cx="865560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실제 </a:t>
            </a:r>
            <a:r>
              <a:rPr lang="ko-KR" altLang="en-US" sz="1100" b="1" dirty="0" smtClean="0"/>
              <a:t>웹 페이지에서 </a:t>
            </a:r>
            <a:r>
              <a:rPr lang="ko-KR" altLang="en-US" sz="1100" b="1" dirty="0"/>
              <a:t>회원가입 </a:t>
            </a:r>
            <a:r>
              <a:rPr lang="ko-KR" altLang="en-US" sz="1100" b="1" dirty="0" smtClean="0"/>
              <a:t>진행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가입 </a:t>
            </a:r>
            <a:r>
              <a:rPr lang="ko-KR" altLang="en-US" sz="1100" b="1" dirty="0"/>
              <a:t>완료 </a:t>
            </a:r>
            <a:r>
              <a:rPr lang="ko-KR" altLang="en-US" sz="1100" b="1" dirty="0" smtClean="0"/>
              <a:t>후 페이지 </a:t>
            </a:r>
            <a:r>
              <a:rPr lang="en-US" altLang="ko-KR" sz="1100" b="1" dirty="0" smtClean="0"/>
              <a:t>URL </a:t>
            </a:r>
            <a:r>
              <a:rPr lang="ko-KR" altLang="en-US" sz="1100" b="1" dirty="0" smtClean="0"/>
              <a:t>보고 회원가입 완료 파일명 유추하여 해당 </a:t>
            </a:r>
            <a:r>
              <a:rPr lang="ko-KR" altLang="en-US" sz="1100" b="1" dirty="0"/>
              <a:t>파일 찾아서 코드 </a:t>
            </a:r>
            <a:r>
              <a:rPr lang="ko-KR" altLang="en-US" sz="1100" b="1" dirty="0" err="1"/>
              <a:t>붙여넣기</a:t>
            </a:r>
            <a:endParaRPr lang="en-US" altLang="ko-KR" sz="11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46" y="3490958"/>
            <a:ext cx="1020386" cy="158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35236" y="4288981"/>
            <a:ext cx="8127768" cy="9314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5.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회원 가입 완료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(2)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1862262" y="6520641"/>
            <a:ext cx="329738" cy="34624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33952" y="4175838"/>
            <a:ext cx="202568" cy="2059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76662" y="3368348"/>
            <a:ext cx="202568" cy="2059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7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35" y="114338"/>
            <a:ext cx="2836033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6. </a:t>
            </a:r>
            <a:r>
              <a:rPr lang="ko-KR" altLang="en-US" sz="1500" dirty="0" smtClean="0">
                <a:latin typeface="+mj-lt"/>
              </a:rPr>
              <a:t>제품 상세 페이지 </a:t>
            </a:r>
            <a:r>
              <a:rPr lang="en-US" altLang="ko-KR" sz="1500" dirty="0" smtClean="0">
                <a:latin typeface="+mj-lt"/>
              </a:rPr>
              <a:t>(</a:t>
            </a:r>
            <a:r>
              <a:rPr lang="ko-KR" altLang="en-US" sz="1500" dirty="0" err="1" smtClean="0">
                <a:latin typeface="+mj-lt"/>
              </a:rPr>
              <a:t>상품조회</a:t>
            </a:r>
            <a:r>
              <a:rPr lang="en-US" altLang="ko-KR" sz="1500" dirty="0" smtClean="0">
                <a:latin typeface="+mj-lt"/>
              </a:rPr>
              <a:t>)</a:t>
            </a:r>
            <a:endParaRPr lang="ko-KR" altLang="en-US" sz="1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7" y="731420"/>
            <a:ext cx="8601102" cy="59552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1659" y="437503"/>
            <a:ext cx="2852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/>
              <a:t>빌더형</a:t>
            </a:r>
            <a:r>
              <a:rPr lang="ko-KR" altLang="en-US" sz="1300" b="1" dirty="0"/>
              <a:t> 카페</a:t>
            </a:r>
            <a:r>
              <a:rPr lang="en-US" altLang="ko-KR" sz="1300" b="1" dirty="0"/>
              <a:t>24 </a:t>
            </a:r>
            <a:r>
              <a:rPr lang="ko-KR" altLang="en-US" sz="1300" b="1" dirty="0" smtClean="0"/>
              <a:t>예시 </a:t>
            </a:r>
            <a:r>
              <a:rPr lang="en-US" altLang="ko-KR" sz="1300" b="1" dirty="0" smtClean="0"/>
              <a:t>( </a:t>
            </a:r>
            <a:r>
              <a:rPr lang="ko-KR" altLang="en-US" sz="1300" b="1" dirty="0" err="1" smtClean="0"/>
              <a:t>독립몰</a:t>
            </a:r>
            <a:r>
              <a:rPr lang="ko-KR" altLang="en-US" sz="1300" b="1" dirty="0" smtClean="0"/>
              <a:t> 동일</a:t>
            </a:r>
            <a:r>
              <a:rPr lang="en-US" altLang="ko-KR" sz="1300" b="1" dirty="0"/>
              <a:t> </a:t>
            </a:r>
            <a:r>
              <a:rPr lang="en-US" altLang="ko-KR" sz="1300" b="1" dirty="0" smtClean="0"/>
              <a:t>)</a:t>
            </a:r>
          </a:p>
        </p:txBody>
      </p:sp>
      <p:sp>
        <p:nvSpPr>
          <p:cNvPr id="6" name="타원 5"/>
          <p:cNvSpPr/>
          <p:nvPr/>
        </p:nvSpPr>
        <p:spPr>
          <a:xfrm>
            <a:off x="4590504" y="437503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1581" y="2355933"/>
            <a:ext cx="845329" cy="3290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27869" y="1497830"/>
            <a:ext cx="288058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/>
              <a:t>해당코드에서 필요로 하는 항목을 체크한다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 err="1" smtClean="0"/>
              <a:t>Content_ids</a:t>
            </a:r>
            <a:r>
              <a:rPr lang="en-US" altLang="ko-KR" sz="1000" dirty="0" smtClean="0"/>
              <a:t> =&gt; </a:t>
            </a:r>
            <a:r>
              <a:rPr lang="ko-KR" altLang="en-US" sz="1000" dirty="0" smtClean="0"/>
              <a:t>상품 고유 </a:t>
            </a:r>
            <a:r>
              <a:rPr lang="en-US" altLang="ko-KR" sz="1000" dirty="0" smtClean="0"/>
              <a:t>ID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/>
              <a:t>Value =&gt; </a:t>
            </a:r>
            <a:r>
              <a:rPr lang="ko-KR" altLang="en-US" sz="1000" dirty="0" smtClean="0"/>
              <a:t>상품 가격</a:t>
            </a:r>
            <a:endParaRPr lang="en-US" altLang="ko-KR" sz="1000" dirty="0" smtClean="0"/>
          </a:p>
          <a:p>
            <a:pPr>
              <a:lnSpc>
                <a:spcPct val="200000"/>
              </a:lnSpc>
            </a:pPr>
            <a:r>
              <a:rPr lang="en-US" altLang="ko-KR" sz="1000" dirty="0" smtClean="0"/>
              <a:t>Currency =&gt; </a:t>
            </a:r>
            <a:r>
              <a:rPr lang="ko-KR" altLang="en-US" sz="1000" dirty="0" smtClean="0"/>
              <a:t>원화로 고정</a:t>
            </a:r>
            <a:r>
              <a:rPr lang="en-US" altLang="ko-KR" sz="1000" dirty="0" smtClean="0"/>
              <a:t>(KRW)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endParaRPr lang="en-US" altLang="ko-KR" sz="1000" dirty="0" smtClean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 err="1" smtClean="0"/>
              <a:t>빌더형</a:t>
            </a:r>
            <a:r>
              <a:rPr lang="ko-KR" altLang="en-US" sz="1000" dirty="0" smtClean="0"/>
              <a:t> 사이트에서 제공하는 변수를 이용하여</a:t>
            </a:r>
            <a:endParaRPr lang="en-US" altLang="ko-KR" sz="1000" dirty="0" smtClean="0"/>
          </a:p>
          <a:p>
            <a:pPr>
              <a:lnSpc>
                <a:spcPct val="200000"/>
              </a:lnSpc>
            </a:pPr>
            <a:r>
              <a:rPr lang="ko-KR" altLang="en-US" sz="1000" dirty="0" smtClean="0"/>
              <a:t>해당 코드에서 필요로 하는 값을 넣어준다</a:t>
            </a:r>
            <a:r>
              <a:rPr lang="en-US" altLang="ko-KR" sz="1000" dirty="0" smtClean="0"/>
              <a:t>..</a:t>
            </a:r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 algn="ctr">
              <a:lnSpc>
                <a:spcPct val="200000"/>
              </a:lnSpc>
            </a:pPr>
            <a:r>
              <a:rPr lang="en-US" altLang="ko-KR" sz="1000" dirty="0" smtClean="0"/>
              <a:t>Example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 smtClean="0"/>
              <a:t>   {$</a:t>
            </a:r>
            <a:r>
              <a:rPr lang="en-US" altLang="ko-KR" sz="1000" dirty="0" err="1" smtClean="0"/>
              <a:t>product_no</a:t>
            </a:r>
            <a:r>
              <a:rPr lang="en-US" altLang="ko-KR" sz="1000" dirty="0" smtClean="0"/>
              <a:t>} =&gt; 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고유 </a:t>
            </a:r>
            <a:r>
              <a:rPr lang="en-US" altLang="ko-KR" sz="1000" dirty="0" smtClean="0"/>
              <a:t>ID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{$</a:t>
            </a:r>
            <a:r>
              <a:rPr lang="en-US" altLang="ko-KR" sz="1000" dirty="0" err="1" smtClean="0"/>
              <a:t>product_price</a:t>
            </a:r>
            <a:r>
              <a:rPr lang="en-US" altLang="ko-KR" sz="1000" dirty="0" smtClean="0"/>
              <a:t>} </a:t>
            </a:r>
            <a:r>
              <a:rPr lang="en-US" altLang="ko-KR" sz="1000" dirty="0"/>
              <a:t>=&gt; </a:t>
            </a:r>
            <a:r>
              <a:rPr lang="ko-KR" altLang="en-US" sz="1000" dirty="0"/>
              <a:t>상품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가격</a:t>
            </a:r>
            <a:endParaRPr lang="en-US" altLang="ko-KR" sz="10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946072" y="2975956"/>
            <a:ext cx="3840481" cy="2061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366155" y="4112689"/>
            <a:ext cx="3934892" cy="25740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11064" y="4779818"/>
            <a:ext cx="1835008" cy="5153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양쪽 모서리가 둥근 사각형 18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6.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제품 상세 페이지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</a:t>
            </a:r>
            <a:r>
              <a:rPr lang="ko-KR" altLang="en-US" sz="1600" dirty="0" err="1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상품조회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1862262" y="6535710"/>
            <a:ext cx="329738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0297" y="2252499"/>
            <a:ext cx="202568" cy="1853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33852" y="4009727"/>
            <a:ext cx="202568" cy="2059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3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20" y="1190924"/>
            <a:ext cx="9660497" cy="2330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1659" y="437503"/>
            <a:ext cx="2852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/>
              <a:t>빌더형</a:t>
            </a:r>
            <a:r>
              <a:rPr lang="ko-KR" altLang="en-US" sz="1300" b="1" dirty="0"/>
              <a:t> 카페</a:t>
            </a:r>
            <a:r>
              <a:rPr lang="en-US" altLang="ko-KR" sz="1300" b="1" dirty="0"/>
              <a:t>24 </a:t>
            </a:r>
            <a:r>
              <a:rPr lang="ko-KR" altLang="en-US" sz="1300" b="1" dirty="0" smtClean="0"/>
              <a:t>예시 </a:t>
            </a:r>
            <a:r>
              <a:rPr lang="en-US" altLang="ko-KR" sz="1300" b="1" dirty="0" smtClean="0"/>
              <a:t>( </a:t>
            </a:r>
            <a:r>
              <a:rPr lang="ko-KR" altLang="en-US" sz="1300" b="1" dirty="0" err="1" smtClean="0"/>
              <a:t>독립몰</a:t>
            </a:r>
            <a:r>
              <a:rPr lang="ko-KR" altLang="en-US" sz="1300" b="1" dirty="0" smtClean="0"/>
              <a:t> 동일</a:t>
            </a:r>
            <a:r>
              <a:rPr lang="en-US" altLang="ko-KR" sz="1300" b="1" dirty="0"/>
              <a:t> </a:t>
            </a:r>
            <a:r>
              <a:rPr lang="en-US" altLang="ko-KR" sz="1300" b="1" dirty="0" smtClean="0"/>
              <a:t>)</a:t>
            </a:r>
          </a:p>
        </p:txBody>
      </p:sp>
      <p:sp>
        <p:nvSpPr>
          <p:cNvPr id="6" name="타원 5"/>
          <p:cNvSpPr/>
          <p:nvPr/>
        </p:nvSpPr>
        <p:spPr>
          <a:xfrm>
            <a:off x="4590504" y="437503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1716" y="2950116"/>
            <a:ext cx="2880585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/>
              <a:t>해당코드에서 필요로 하는 항목을 체크한다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 err="1" smtClean="0"/>
              <a:t>Send_to</a:t>
            </a:r>
            <a:r>
              <a:rPr lang="en-US" altLang="ko-KR" sz="1000" dirty="0" smtClean="0"/>
              <a:t> =&gt; </a:t>
            </a:r>
            <a:r>
              <a:rPr lang="ko-KR" altLang="en-US" sz="1000" dirty="0" err="1" smtClean="0"/>
              <a:t>마케터한테</a:t>
            </a:r>
            <a:r>
              <a:rPr lang="ko-KR" altLang="en-US" sz="1000" dirty="0" smtClean="0"/>
              <a:t> 전달받은 고유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  <a:p>
            <a:pPr>
              <a:lnSpc>
                <a:spcPct val="200000"/>
              </a:lnSpc>
            </a:pPr>
            <a:r>
              <a:rPr lang="en-US" altLang="ko-KR" sz="1000" dirty="0" smtClean="0"/>
              <a:t>Value =&gt; </a:t>
            </a:r>
            <a:r>
              <a:rPr lang="ko-KR" altLang="en-US" sz="1000" dirty="0" smtClean="0"/>
              <a:t>상품 가격</a:t>
            </a:r>
            <a:endParaRPr lang="en-US" altLang="ko-KR" sz="1000" dirty="0" smtClean="0"/>
          </a:p>
          <a:p>
            <a:pPr>
              <a:lnSpc>
                <a:spcPct val="200000"/>
              </a:lnSpc>
            </a:pPr>
            <a:r>
              <a:rPr lang="en-US" altLang="ko-KR" sz="1000" dirty="0" smtClean="0"/>
              <a:t>id=&gt; </a:t>
            </a:r>
            <a:r>
              <a:rPr lang="ko-KR" altLang="en-US" sz="1000" dirty="0" smtClean="0"/>
              <a:t>상품고유번호</a:t>
            </a:r>
            <a:endParaRPr lang="en-US" altLang="ko-KR" sz="1000" dirty="0" smtClean="0"/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ko-KR" altLang="en-US" sz="1000" dirty="0" err="1" smtClean="0"/>
              <a:t>빌더형</a:t>
            </a:r>
            <a:r>
              <a:rPr lang="ko-KR" altLang="en-US" sz="1000" dirty="0" smtClean="0"/>
              <a:t> 사이트에서 제공하는 변수를 이용하여</a:t>
            </a:r>
            <a:endParaRPr lang="en-US" altLang="ko-KR" sz="1000" dirty="0" smtClean="0"/>
          </a:p>
          <a:p>
            <a:pPr>
              <a:lnSpc>
                <a:spcPct val="200000"/>
              </a:lnSpc>
            </a:pPr>
            <a:r>
              <a:rPr lang="ko-KR" altLang="en-US" sz="1000" dirty="0" smtClean="0"/>
              <a:t>해당 코드에서 필요로 하는 값을 넣어준다</a:t>
            </a:r>
            <a:r>
              <a:rPr lang="en-US" altLang="ko-KR" sz="1000" dirty="0" smtClean="0"/>
              <a:t>..</a:t>
            </a:r>
          </a:p>
          <a:p>
            <a:pPr>
              <a:lnSpc>
                <a:spcPct val="200000"/>
              </a:lnSpc>
            </a:pPr>
            <a:endParaRPr lang="en-US" altLang="ko-KR" sz="1000" dirty="0"/>
          </a:p>
          <a:p>
            <a:pPr algn="ctr">
              <a:lnSpc>
                <a:spcPct val="200000"/>
              </a:lnSpc>
            </a:pPr>
            <a:r>
              <a:rPr lang="en-US" altLang="ko-KR" sz="1000" dirty="0" smtClean="0"/>
              <a:t>Example</a:t>
            </a: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000" dirty="0" smtClean="0"/>
              <a:t>   {$</a:t>
            </a:r>
            <a:r>
              <a:rPr lang="en-US" altLang="ko-KR" sz="1000" dirty="0" err="1" smtClean="0"/>
              <a:t>product_no</a:t>
            </a:r>
            <a:r>
              <a:rPr lang="en-US" altLang="ko-KR" sz="1000" dirty="0" smtClean="0"/>
              <a:t>} =&gt; 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고유 </a:t>
            </a:r>
            <a:r>
              <a:rPr lang="en-US" altLang="ko-KR" sz="1000" dirty="0" smtClean="0"/>
              <a:t>ID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{$</a:t>
            </a:r>
            <a:r>
              <a:rPr lang="en-US" altLang="ko-KR" sz="1000" dirty="0" err="1" smtClean="0"/>
              <a:t>product_price</a:t>
            </a:r>
            <a:r>
              <a:rPr lang="en-US" altLang="ko-KR" sz="1000" dirty="0" smtClean="0"/>
              <a:t>} </a:t>
            </a:r>
            <a:r>
              <a:rPr lang="en-US" altLang="ko-KR" sz="1000" dirty="0"/>
              <a:t>=&gt; </a:t>
            </a:r>
            <a:r>
              <a:rPr lang="ko-KR" altLang="en-US" sz="1000" dirty="0"/>
              <a:t>상품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가격</a:t>
            </a:r>
            <a:endParaRPr lang="en-US" altLang="ko-KR" sz="10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38443" y="1679171"/>
            <a:ext cx="9210274" cy="3241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6781" y="1968974"/>
            <a:ext cx="3206609" cy="1322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63370" y="2712189"/>
            <a:ext cx="28805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/>
              <a:t>장바구니 추가 버튼 변수를 생성하여</a:t>
            </a:r>
            <a:endParaRPr lang="en-US" altLang="ko-KR" sz="1000" dirty="0" smtClean="0"/>
          </a:p>
          <a:p>
            <a:pPr>
              <a:lnSpc>
                <a:spcPct val="200000"/>
              </a:lnSpc>
            </a:pPr>
            <a:r>
              <a:rPr lang="ko-KR" altLang="en-US" sz="1000" dirty="0" smtClean="0"/>
              <a:t>클릭이벤트시에만 실행되도록 코드를 추가한다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309360" y="2003368"/>
            <a:ext cx="2254010" cy="70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1"/>
          </p:cNvCxnSpPr>
          <p:nvPr/>
        </p:nvCxnSpPr>
        <p:spPr>
          <a:xfrm>
            <a:off x="3566160" y="3291840"/>
            <a:ext cx="1875556" cy="1397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2135" y="114338"/>
            <a:ext cx="2836033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6. </a:t>
            </a:r>
            <a:r>
              <a:rPr lang="ko-KR" altLang="en-US" sz="1500" dirty="0" smtClean="0">
                <a:latin typeface="+mj-lt"/>
              </a:rPr>
              <a:t>제품 상세 페이지 </a:t>
            </a:r>
            <a:r>
              <a:rPr lang="en-US" altLang="ko-KR" sz="1500" dirty="0" smtClean="0">
                <a:latin typeface="+mj-lt"/>
              </a:rPr>
              <a:t>(</a:t>
            </a:r>
            <a:r>
              <a:rPr lang="ko-KR" altLang="en-US" sz="1500" dirty="0" err="1" smtClean="0">
                <a:latin typeface="+mj-lt"/>
              </a:rPr>
              <a:t>상품조회</a:t>
            </a:r>
            <a:r>
              <a:rPr lang="en-US" altLang="ko-KR" sz="1500" dirty="0" smtClean="0">
                <a:latin typeface="+mj-lt"/>
              </a:rPr>
              <a:t>)</a:t>
            </a:r>
            <a:endParaRPr lang="ko-KR" altLang="en-US" sz="1500" dirty="0">
              <a:latin typeface="+mj-lt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 rot="5400000">
            <a:off x="1537621" y="-1438356"/>
            <a:ext cx="392430" cy="34676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6829" y="126203"/>
            <a:ext cx="3430843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7.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제품 상세 페이지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장바구니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추가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1862262" y="6535709"/>
            <a:ext cx="329738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65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8" y="3655048"/>
            <a:ext cx="7287834" cy="24132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49" y="3788963"/>
            <a:ext cx="3571875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135" y="114338"/>
            <a:ext cx="2836033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lt"/>
              </a:rPr>
              <a:t>8</a:t>
            </a:r>
            <a:r>
              <a:rPr lang="en-US" altLang="ko-KR" sz="1500" dirty="0" smtClean="0">
                <a:latin typeface="+mj-lt"/>
              </a:rPr>
              <a:t>. </a:t>
            </a:r>
            <a:r>
              <a:rPr lang="ko-KR" altLang="en-US" sz="1500" dirty="0" smtClean="0">
                <a:latin typeface="+mj-lt"/>
              </a:rPr>
              <a:t>주문 완료 페이지 </a:t>
            </a:r>
            <a:r>
              <a:rPr lang="en-US" altLang="ko-KR" sz="1500" dirty="0" smtClean="0">
                <a:latin typeface="+mj-lt"/>
              </a:rPr>
              <a:t>(</a:t>
            </a:r>
            <a:r>
              <a:rPr lang="ko-KR" altLang="en-US" sz="1500" dirty="0" smtClean="0">
                <a:latin typeface="+mj-lt"/>
              </a:rPr>
              <a:t>주문완료</a:t>
            </a:r>
            <a:r>
              <a:rPr lang="en-US" altLang="ko-KR" sz="1500" dirty="0" smtClean="0">
                <a:latin typeface="+mj-lt"/>
              </a:rPr>
              <a:t>)</a:t>
            </a:r>
            <a:endParaRPr lang="ko-KR" altLang="en-US" sz="15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659" y="437503"/>
            <a:ext cx="2852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/>
              <a:t>빌더형</a:t>
            </a:r>
            <a:r>
              <a:rPr lang="ko-KR" altLang="en-US" sz="1300" b="1" dirty="0"/>
              <a:t> 카페</a:t>
            </a:r>
            <a:r>
              <a:rPr lang="en-US" altLang="ko-KR" sz="1300" b="1" dirty="0"/>
              <a:t>24 </a:t>
            </a:r>
            <a:r>
              <a:rPr lang="ko-KR" altLang="en-US" sz="1300" b="1" dirty="0" smtClean="0"/>
              <a:t>예시 </a:t>
            </a:r>
            <a:r>
              <a:rPr lang="en-US" altLang="ko-KR" sz="1300" b="1" dirty="0" smtClean="0"/>
              <a:t>( </a:t>
            </a:r>
            <a:r>
              <a:rPr lang="ko-KR" altLang="en-US" sz="1300" b="1" dirty="0" err="1" smtClean="0"/>
              <a:t>독립몰</a:t>
            </a:r>
            <a:r>
              <a:rPr lang="ko-KR" altLang="en-US" sz="1300" b="1" dirty="0" smtClean="0"/>
              <a:t> 동일</a:t>
            </a:r>
            <a:r>
              <a:rPr lang="en-US" altLang="ko-KR" sz="1300" b="1" dirty="0"/>
              <a:t> </a:t>
            </a:r>
            <a:r>
              <a:rPr lang="en-US" altLang="ko-KR" sz="1300" b="1" dirty="0" smtClean="0"/>
              <a:t>)</a:t>
            </a:r>
          </a:p>
        </p:txBody>
      </p:sp>
      <p:sp>
        <p:nvSpPr>
          <p:cNvPr id="4" name="타원 3"/>
          <p:cNvSpPr/>
          <p:nvPr/>
        </p:nvSpPr>
        <p:spPr>
          <a:xfrm>
            <a:off x="4590504" y="437503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8291" y="1197598"/>
            <a:ext cx="5503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	</a:t>
            </a:r>
            <a:r>
              <a:rPr lang="en-US" altLang="ko-KR" sz="1100" dirty="0" err="1" smtClean="0"/>
              <a:t>fbq</a:t>
            </a:r>
            <a:r>
              <a:rPr lang="en-US" altLang="ko-KR" sz="1100" dirty="0"/>
              <a:t>('track', "Purchase", { </a:t>
            </a:r>
            <a:endParaRPr lang="en-US" altLang="ko-KR" sz="1100" dirty="0" smtClean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	</a:t>
            </a:r>
            <a:r>
              <a:rPr lang="en-US" altLang="ko-KR" sz="1100" dirty="0" err="1" smtClean="0"/>
              <a:t>content_type</a:t>
            </a:r>
            <a:r>
              <a:rPr lang="en-US" altLang="ko-KR" sz="1100" dirty="0"/>
              <a:t>: 'product', </a:t>
            </a:r>
            <a:endParaRPr lang="en-US" altLang="ko-KR" sz="1100" dirty="0" smtClean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	</a:t>
            </a:r>
            <a:r>
              <a:rPr lang="en-US" altLang="ko-KR" sz="1100" dirty="0" err="1" smtClean="0"/>
              <a:t>content_ids</a:t>
            </a:r>
            <a:r>
              <a:rPr lang="en-US" altLang="ko-KR" sz="1100" dirty="0"/>
              <a:t>: ['833'], </a:t>
            </a:r>
            <a:endParaRPr lang="en-US" altLang="ko-KR" sz="1100" dirty="0" smtClean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	</a:t>
            </a:r>
            <a:r>
              <a:rPr lang="en-US" altLang="ko-KR" sz="1100" dirty="0" err="1" smtClean="0"/>
              <a:t>content_name</a:t>
            </a:r>
            <a:r>
              <a:rPr lang="en-US" altLang="ko-KR" sz="1100" dirty="0"/>
              <a:t>: 'Tweed Short Jacket [Black]', </a:t>
            </a:r>
            <a:endParaRPr lang="en-US" altLang="ko-KR" sz="1100" dirty="0" smtClean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	</a:t>
            </a:r>
            <a:r>
              <a:rPr lang="en-US" altLang="ko-KR" sz="1100" dirty="0" smtClean="0"/>
              <a:t>currency</a:t>
            </a:r>
            <a:r>
              <a:rPr lang="en-US" altLang="ko-KR" sz="1100" dirty="0"/>
              <a:t>: 'KRW', </a:t>
            </a:r>
            <a:endParaRPr lang="en-US" altLang="ko-KR" sz="1100" dirty="0" smtClean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	</a:t>
            </a:r>
            <a:r>
              <a:rPr lang="en-US" altLang="ko-KR" sz="1100" dirty="0" smtClean="0"/>
              <a:t>value</a:t>
            </a:r>
            <a:r>
              <a:rPr lang="en-US" altLang="ko-KR" sz="1100" dirty="0"/>
              <a:t>: '459,000'.replace(/[</a:t>
            </a:r>
            <a:r>
              <a:rPr lang="ko-KR" altLang="en-US" sz="1100" dirty="0"/>
              <a:t>원</a:t>
            </a:r>
            <a:r>
              <a:rPr lang="en-US" altLang="ko-KR" sz="1100" dirty="0"/>
              <a:t>,\D ]/g, '') * '1'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	});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15" y="1197598"/>
            <a:ext cx="6048375" cy="24574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283794" y="1910934"/>
            <a:ext cx="4726307" cy="10234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800972" y="1812175"/>
            <a:ext cx="3230017" cy="12136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 flipV="1">
            <a:off x="6010101" y="2419004"/>
            <a:ext cx="1790871" cy="3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3373" y="5729132"/>
            <a:ext cx="5403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err="1" smtClean="0"/>
              <a:t>주문완료의</a:t>
            </a:r>
            <a:r>
              <a:rPr lang="ko-KR" altLang="en-US" sz="1000" dirty="0" smtClean="0"/>
              <a:t> 경우 상품이 여러 개 존재할 수 있기 때문에  위와 같이 배열로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만들고</a:t>
            </a:r>
            <a:r>
              <a:rPr lang="en-US" altLang="ko-KR" sz="10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000" dirty="0" smtClean="0"/>
              <a:t>오른쪽 코드와 같이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에 배열을 넣어주면 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2135" y="114338"/>
            <a:ext cx="2836033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6. </a:t>
            </a:r>
            <a:r>
              <a:rPr lang="ko-KR" altLang="en-US" sz="1500" dirty="0" smtClean="0">
                <a:latin typeface="+mj-lt"/>
              </a:rPr>
              <a:t>제품 상세 페이지 </a:t>
            </a:r>
            <a:r>
              <a:rPr lang="en-US" altLang="ko-KR" sz="1500" dirty="0" smtClean="0">
                <a:latin typeface="+mj-lt"/>
              </a:rPr>
              <a:t>(</a:t>
            </a:r>
            <a:r>
              <a:rPr lang="ko-KR" altLang="en-US" sz="1500" dirty="0" err="1" smtClean="0">
                <a:latin typeface="+mj-lt"/>
              </a:rPr>
              <a:t>상품조회</a:t>
            </a:r>
            <a:r>
              <a:rPr lang="en-US" altLang="ko-KR" sz="1500" dirty="0" smtClean="0">
                <a:latin typeface="+mj-lt"/>
              </a:rPr>
              <a:t>)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8.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주문완료 페이지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주문완료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862262" y="6535709"/>
            <a:ext cx="329738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64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409181"/>
            <a:ext cx="9134475" cy="169545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775333" y="2406536"/>
            <a:ext cx="2011219" cy="4530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2103" y="1434119"/>
            <a:ext cx="6093230" cy="1670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7625" y="1297906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607487" y="2256906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625" y="3254261"/>
            <a:ext cx="7166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웹 페이지 접속 후 개발자모드에서 작업내용이 정상적으로 삽입되었는지 확인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2. Chrome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Google </a:t>
            </a:r>
            <a:r>
              <a:rPr lang="en-US" altLang="ko-KR" sz="1100" dirty="0"/>
              <a:t>Tag Assistant </a:t>
            </a:r>
            <a:r>
              <a:rPr lang="en-US" altLang="ko-KR" sz="1100" dirty="0" smtClean="0"/>
              <a:t>Legacy </a:t>
            </a:r>
            <a:r>
              <a:rPr lang="ko-KR" altLang="en-US" sz="1100" dirty="0" smtClean="0"/>
              <a:t>를 설치하여 해당 이벤트가 정상적으로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작동하는지 확인한다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66793" y="4726935"/>
            <a:ext cx="716658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소스코드 삽입 과정에서 아래와 같이 주석으로 </a:t>
            </a:r>
            <a:r>
              <a:rPr lang="ko-KR" altLang="en-US" sz="1100" dirty="0" err="1" smtClean="0"/>
              <a:t>작업날짜와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작업업체</a:t>
            </a:r>
            <a:r>
              <a:rPr lang="ko-KR" altLang="en-US" sz="1100" dirty="0" smtClean="0"/>
              <a:t> 작업내용을 명시하는 것이 좋다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5" y="5233476"/>
            <a:ext cx="7886700" cy="685800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682103" y="5168124"/>
            <a:ext cx="3991957" cy="309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2135" y="114338"/>
            <a:ext cx="2836033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6. </a:t>
            </a:r>
            <a:r>
              <a:rPr lang="ko-KR" altLang="en-US" sz="1500" dirty="0" smtClean="0">
                <a:latin typeface="+mj-lt"/>
              </a:rPr>
              <a:t>제품 상세 페이지 </a:t>
            </a:r>
            <a:r>
              <a:rPr lang="en-US" altLang="ko-KR" sz="1500" dirty="0" smtClean="0">
                <a:latin typeface="+mj-lt"/>
              </a:rPr>
              <a:t>(</a:t>
            </a:r>
            <a:r>
              <a:rPr lang="ko-KR" altLang="en-US" sz="1500" dirty="0" err="1" smtClean="0">
                <a:latin typeface="+mj-lt"/>
              </a:rPr>
              <a:t>상품조회</a:t>
            </a:r>
            <a:r>
              <a:rPr lang="en-US" altLang="ko-KR" sz="1500" dirty="0" smtClean="0">
                <a:latin typeface="+mj-lt"/>
              </a:rPr>
              <a:t>)</a:t>
            </a:r>
            <a:endParaRPr lang="ko-KR" altLang="en-US" sz="1500" dirty="0">
              <a:latin typeface="+mj-lt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9.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전환 이벤트 작동 여부 확인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1862262" y="6535709"/>
            <a:ext cx="329738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77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202188" y="5453149"/>
            <a:ext cx="2989811" cy="13958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4" descr="(주)트리플하이엠">
            <a:hlinkClick r:id="rId2"/>
            <a:extLst>
              <a:ext uri="{FF2B5EF4-FFF2-40B4-BE49-F238E27FC236}">
                <a16:creationId xmlns:a16="http://schemas.microsoft.com/office/drawing/2014/main" id="{9AB49D55-7CCE-4E08-A460-EF8CA3DE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88640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0" y="2339162"/>
            <a:ext cx="653902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526" y="223283"/>
            <a:ext cx="146226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2217" y="1473396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chemeClr val="accent5">
                    <a:lumMod val="75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5606" y="2399239"/>
            <a:ext cx="3398687" cy="44497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RMS </a:t>
            </a:r>
            <a:r>
              <a:rPr lang="ko-KR" altLang="en-US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스크립트 요청 내용 확인</a:t>
            </a:r>
            <a:endParaRPr lang="en-US" altLang="ko-KR" sz="1600" b="1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작업환경 로그인</a:t>
            </a:r>
            <a:endParaRPr lang="en-US" altLang="ko-KR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작업 파일 찾기</a:t>
            </a:r>
            <a:endParaRPr lang="en-US" altLang="ko-KR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공통 태그 작업</a:t>
            </a:r>
            <a:endParaRPr lang="en-US" altLang="ko-KR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5.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회원가입 </a:t>
            </a:r>
            <a:r>
              <a:rPr lang="ko-KR" altLang="en-US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완료</a:t>
            </a:r>
            <a:endParaRPr lang="en-US" altLang="ko-KR" sz="1600" b="1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 상세 페이지 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 조회 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7.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제품 상세 페이지 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장바구니 추가 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8.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 완료 페이지 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 완료 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양쪽 모서리가 둥근 사각형 63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1.RMS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스크립트 요청 내용 확인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140" name="직사각형 139"/>
          <p:cNvSpPr>
            <a:spLocks/>
          </p:cNvSpPr>
          <p:nvPr/>
        </p:nvSpPr>
        <p:spPr>
          <a:xfrm>
            <a:off x="8814727" y="1108595"/>
            <a:ext cx="3109257" cy="423346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lnSpc>
                <a:spcPct val="130000"/>
              </a:lnSpc>
              <a:buFontTx/>
              <a:buNone/>
            </a:pPr>
            <a:r>
              <a:rPr lang="ko-KR" altLang="en-US" sz="1100" b="1" dirty="0" smtClean="0">
                <a:latin typeface="나눔스퀘어_ac ExtraBold" charset="0"/>
                <a:ea typeface="나눔스퀘어_ac ExtraBold" charset="0"/>
              </a:rPr>
              <a:t>사이트 구분</a:t>
            </a:r>
            <a:endParaRPr lang="en-US" altLang="ko-KR" sz="1100" b="1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dirty="0" smtClean="0">
                <a:latin typeface="나눔스퀘어_ac"/>
                <a:ea typeface="나눔스퀘어_ac ExtraBold" charset="0"/>
              </a:rPr>
              <a:t>-</a:t>
            </a:r>
            <a:r>
              <a:rPr lang="ko-KR" altLang="en-US" sz="900" dirty="0" err="1" smtClean="0">
                <a:latin typeface="나눔스퀘어_ac"/>
                <a:ea typeface="나눔스퀘어_ac ExtraBold" charset="0"/>
              </a:rPr>
              <a:t>독립형</a:t>
            </a:r>
            <a:r>
              <a:rPr lang="en-US" altLang="ko-KR" sz="900" dirty="0" smtClean="0">
                <a:latin typeface="나눔스퀘어_ac"/>
                <a:ea typeface="나눔스퀘어_ac ExtraBold" charset="0"/>
              </a:rPr>
              <a:t>: </a:t>
            </a:r>
            <a:r>
              <a:rPr lang="ko-KR" altLang="en-US" sz="900" dirty="0" err="1">
                <a:latin typeface="나눔스퀘어_ac"/>
              </a:rPr>
              <a:t>독립몰</a:t>
            </a:r>
            <a:r>
              <a:rPr lang="en-US" altLang="ko-KR" sz="900" dirty="0">
                <a:latin typeface="나눔스퀘어_ac"/>
              </a:rPr>
              <a:t>, </a:t>
            </a:r>
            <a:r>
              <a:rPr lang="ko-KR" altLang="en-US" sz="900" dirty="0">
                <a:latin typeface="나눔스퀘어_ac"/>
              </a:rPr>
              <a:t>워드프레스 등등</a:t>
            </a:r>
            <a:endParaRPr lang="en-US" altLang="ko-KR" sz="900" dirty="0" smtClean="0">
              <a:latin typeface="나눔스퀘어_ac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dirty="0" smtClean="0">
                <a:latin typeface="나눔스퀘어_ac"/>
                <a:ea typeface="나눔스퀘어_ac ExtraBold" charset="0"/>
              </a:rPr>
              <a:t>-</a:t>
            </a:r>
            <a:r>
              <a:rPr lang="ko-KR" altLang="en-US" sz="900" dirty="0" err="1" smtClean="0">
                <a:latin typeface="나눔스퀘어_ac"/>
                <a:ea typeface="나눔스퀘어_ac ExtraBold" charset="0"/>
              </a:rPr>
              <a:t>빌더형</a:t>
            </a:r>
            <a:r>
              <a:rPr lang="en-US" altLang="ko-KR" sz="900" dirty="0" smtClean="0">
                <a:latin typeface="나눔스퀘어_ac"/>
                <a:ea typeface="나눔스퀘어_ac ExtraBold" charset="0"/>
              </a:rPr>
              <a:t>: </a:t>
            </a:r>
            <a:r>
              <a:rPr lang="ko-KR" altLang="en-US" sz="900" dirty="0">
                <a:latin typeface="나눔스퀘어_ac"/>
              </a:rPr>
              <a:t>카페</a:t>
            </a:r>
            <a:r>
              <a:rPr lang="en-US" altLang="ko-KR" sz="900" dirty="0">
                <a:latin typeface="나눔스퀘어_ac"/>
              </a:rPr>
              <a:t>24, </a:t>
            </a:r>
            <a:r>
              <a:rPr lang="ko-KR" altLang="en-US" sz="900" dirty="0" err="1">
                <a:latin typeface="나눔스퀘어_ac"/>
              </a:rPr>
              <a:t>고도몰</a:t>
            </a:r>
            <a:r>
              <a:rPr lang="en-US" altLang="ko-KR" sz="900" dirty="0">
                <a:latin typeface="나눔스퀘어_ac"/>
              </a:rPr>
              <a:t>, </a:t>
            </a:r>
            <a:r>
              <a:rPr lang="ko-KR" altLang="en-US" sz="900" dirty="0" err="1">
                <a:latin typeface="나눔스퀘어_ac"/>
              </a:rPr>
              <a:t>메이크샵</a:t>
            </a:r>
            <a:endParaRPr lang="en-US" altLang="ko-KR" sz="900" dirty="0">
              <a:latin typeface="나눔스퀘어_ac"/>
              <a:ea typeface="나눔스퀘어_ac ExtraBold" charset="0"/>
            </a:endParaRPr>
          </a:p>
          <a:p>
            <a:pPr marL="0" indent="0" defTabSz="508000">
              <a:lnSpc>
                <a:spcPct val="130000"/>
              </a:lnSpc>
              <a:buFontTx/>
              <a:buNone/>
            </a:pPr>
            <a:endParaRPr lang="en-US" altLang="ko-KR" sz="1100" b="1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1100" b="1" dirty="0" smtClean="0">
                <a:latin typeface="나눔스퀘어_ac ExtraBold" charset="0"/>
                <a:ea typeface="나눔스퀘어_ac ExtraBold" charset="0"/>
              </a:rPr>
              <a:t>접속정보확인</a:t>
            </a:r>
            <a:endParaRPr lang="en-US" altLang="ko-KR" sz="1100" b="1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dirty="0" smtClean="0">
                <a:latin typeface="나눔스퀘어_ac ExtraBold" charset="0"/>
                <a:ea typeface="나눔스퀘어_ac ExtraBold" charset="0"/>
              </a:rPr>
              <a:t>- </a:t>
            </a:r>
            <a:r>
              <a:rPr lang="en-US" altLang="ko-KR" sz="900" dirty="0" smtClean="0">
                <a:latin typeface="나눔스퀘어_ac ExtraBold" charset="0"/>
                <a:ea typeface="나눔스퀘어_ac ExtraBold" charset="0"/>
              </a:rPr>
              <a:t>FTP ID / PW / PORT</a:t>
            </a:r>
            <a:endParaRPr lang="en-US" altLang="ko-KR" sz="900" dirty="0" smtClean="0">
              <a:latin typeface="나눔스퀘어_ac ExtraBold" charset="0"/>
              <a:ea typeface="나눔스퀘어_ac ExtraBold" charset="0"/>
            </a:endParaRPr>
          </a:p>
          <a:p>
            <a:pPr marL="171450" indent="-171450" defTabSz="508000">
              <a:lnSpc>
                <a:spcPct val="130000"/>
              </a:lnSpc>
              <a:buFontTx/>
              <a:buChar char="-"/>
            </a:pPr>
            <a:r>
              <a:rPr lang="ko-KR" altLang="en-US" sz="900" dirty="0" err="1" smtClean="0">
                <a:latin typeface="나눔스퀘어_ac ExtraBold" charset="0"/>
                <a:ea typeface="나눔스퀘어_ac ExtraBold" charset="0"/>
              </a:rPr>
              <a:t>빌더형</a:t>
            </a:r>
            <a:r>
              <a:rPr lang="ko-KR" altLang="en-US" sz="900" dirty="0" smtClean="0">
                <a:latin typeface="나눔스퀘어_ac ExtraBold" charset="0"/>
                <a:ea typeface="나눔스퀘어_ac ExtraBold" charset="0"/>
              </a:rPr>
              <a:t> 관리자 로그인 정보</a:t>
            </a:r>
            <a:r>
              <a:rPr lang="en-US" altLang="ko-KR" sz="900" dirty="0">
                <a:latin typeface="나눔스퀘어_ac ExtraBold" charset="0"/>
                <a:ea typeface="나눔스퀘어_ac ExtraBold" charset="0"/>
              </a:rPr>
              <a:t/>
            </a:r>
            <a:br>
              <a:rPr lang="en-US" altLang="ko-KR" sz="900" dirty="0">
                <a:latin typeface="나눔스퀘어_ac ExtraBold" charset="0"/>
                <a:ea typeface="나눔스퀘어_ac ExtraBold" charset="0"/>
              </a:rPr>
            </a:br>
            <a:endParaRPr lang="en-US" altLang="ko-KR" sz="900" dirty="0" smtClean="0">
              <a:latin typeface="나눔스퀘어_ac ExtraBold" charset="0"/>
              <a:ea typeface="나눔스퀘어_ac ExtraBold" charset="0"/>
            </a:endParaRPr>
          </a:p>
          <a:p>
            <a:pPr marL="171450" indent="-171450" defTabSz="508000">
              <a:lnSpc>
                <a:spcPct val="130000"/>
              </a:lnSpc>
              <a:buFontTx/>
              <a:buChar char="-"/>
            </a:pPr>
            <a:endParaRPr lang="en-US" altLang="ko-KR" sz="900" b="1" dirty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1100" b="1" dirty="0" err="1" smtClean="0">
                <a:latin typeface="나눔스퀘어_ac ExtraBold" charset="0"/>
                <a:ea typeface="나눔스퀘어_ac ExtraBold" charset="0"/>
              </a:rPr>
              <a:t>적용페이지</a:t>
            </a:r>
            <a:r>
              <a:rPr lang="ko-KR" altLang="en-US" sz="1100" b="1" dirty="0" smtClean="0">
                <a:latin typeface="나눔스퀘어_ac ExtraBold" charset="0"/>
                <a:ea typeface="나눔스퀘어_ac ExtraBold" charset="0"/>
              </a:rPr>
              <a:t> 확인</a:t>
            </a:r>
            <a:endParaRPr lang="en-US" altLang="ko-KR" sz="1100" b="1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dirty="0" smtClean="0">
                <a:latin typeface="나눔스퀘어_ac ExtraBold" charset="0"/>
                <a:ea typeface="나눔스퀘어_ac ExtraBold" charset="0"/>
              </a:rPr>
              <a:t>- </a:t>
            </a:r>
            <a:r>
              <a:rPr lang="ko-KR" altLang="en-US" sz="900" dirty="0" smtClean="0">
                <a:latin typeface="나눔스퀘어_ac ExtraBold" charset="0"/>
                <a:ea typeface="나눔스퀘어_ac ExtraBold" charset="0"/>
              </a:rPr>
              <a:t>방문</a:t>
            </a:r>
            <a:r>
              <a:rPr lang="en-US" altLang="ko-KR" sz="900" dirty="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dirty="0" smtClean="0">
                <a:latin typeface="나눔스퀘어_ac ExtraBold" charset="0"/>
                <a:ea typeface="나눔스퀘어_ac ExtraBold" charset="0"/>
              </a:rPr>
              <a:t>회원가입완료</a:t>
            </a:r>
            <a:r>
              <a:rPr lang="en-US" altLang="ko-KR" sz="900" dirty="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dirty="0" smtClean="0">
                <a:latin typeface="나눔스퀘어_ac ExtraBold" charset="0"/>
                <a:ea typeface="나눔스퀘어_ac ExtraBold" charset="0"/>
              </a:rPr>
              <a:t>장바구니</a:t>
            </a:r>
            <a:r>
              <a:rPr lang="en-US" altLang="ko-KR" sz="900" dirty="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dirty="0" err="1" smtClean="0">
                <a:latin typeface="나눔스퀘어_ac ExtraBold" charset="0"/>
                <a:ea typeface="나눔스퀘어_ac ExtraBold" charset="0"/>
              </a:rPr>
              <a:t>제품상세</a:t>
            </a:r>
            <a:r>
              <a:rPr lang="en-US" altLang="ko-KR" sz="900" dirty="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dirty="0" smtClean="0">
                <a:latin typeface="나눔스퀘어_ac ExtraBold" charset="0"/>
                <a:ea typeface="나눔스퀘어_ac ExtraBold" charset="0"/>
              </a:rPr>
              <a:t>주문완료 등등</a:t>
            </a:r>
            <a:endParaRPr lang="en-US" altLang="ko-KR" sz="900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1100" b="1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1100" b="1" dirty="0" smtClean="0">
                <a:latin typeface="나눔스퀘어_ac ExtraBold" charset="0"/>
                <a:ea typeface="나눔스퀘어_ac ExtraBold" charset="0"/>
              </a:rPr>
              <a:t>기타사항 확인</a:t>
            </a:r>
            <a:endParaRPr lang="en-US" altLang="ko-KR" sz="1100" b="1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1100" b="1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1100" b="1" dirty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1100" b="1" dirty="0" smtClean="0">
                <a:latin typeface="나눔스퀘어_ac ExtraBold" charset="0"/>
                <a:ea typeface="나눔스퀘어_ac ExtraBold" charset="0"/>
              </a:rPr>
              <a:t>URL</a:t>
            </a:r>
            <a:r>
              <a:rPr lang="ko-KR" altLang="en-US" sz="1100" b="1" dirty="0" smtClean="0">
                <a:latin typeface="나눔스퀘어_ac ExtraBold" charset="0"/>
                <a:ea typeface="나눔스퀘어_ac ExtraBold" charset="0"/>
              </a:rPr>
              <a:t> </a:t>
            </a:r>
            <a:r>
              <a:rPr lang="ko-KR" altLang="en-US" sz="1100" b="1" dirty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1100" dirty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dirty="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146" name="타원 145"/>
          <p:cNvSpPr>
            <a:spLocks noChangeAspect="1"/>
          </p:cNvSpPr>
          <p:nvPr/>
        </p:nvSpPr>
        <p:spPr bwMode="auto">
          <a:xfrm>
            <a:off x="8616259" y="1165960"/>
            <a:ext cx="195500" cy="195500"/>
          </a:xfrm>
          <a:prstGeom prst="ellipse">
            <a:avLst/>
          </a:prstGeom>
          <a:solidFill>
            <a:srgbClr val="12A2EA"/>
          </a:solidFill>
          <a:ln w="15875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1" name="타원 150"/>
          <p:cNvSpPr>
            <a:spLocks noChangeAspect="1"/>
          </p:cNvSpPr>
          <p:nvPr/>
        </p:nvSpPr>
        <p:spPr bwMode="auto">
          <a:xfrm>
            <a:off x="8624840" y="2895650"/>
            <a:ext cx="195500" cy="195500"/>
          </a:xfrm>
          <a:prstGeom prst="ellipse">
            <a:avLst/>
          </a:prstGeom>
          <a:solidFill>
            <a:srgbClr val="12A2EA"/>
          </a:solidFill>
          <a:ln w="15875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 smtClean="0">
                <a:solidFill>
                  <a:schemeClr val="bg1"/>
                </a:solidFill>
                <a:latin typeface="Tahoma" pitchFamily="34" charset="0"/>
                <a:ea typeface="굴림" pitchFamily="50" charset="-127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8" name="타원 157"/>
          <p:cNvSpPr>
            <a:spLocks noChangeAspect="1"/>
          </p:cNvSpPr>
          <p:nvPr/>
        </p:nvSpPr>
        <p:spPr bwMode="auto">
          <a:xfrm>
            <a:off x="8624840" y="3672690"/>
            <a:ext cx="195500" cy="195500"/>
          </a:xfrm>
          <a:prstGeom prst="ellipse">
            <a:avLst/>
          </a:prstGeom>
          <a:solidFill>
            <a:srgbClr val="12A2EA"/>
          </a:solidFill>
          <a:ln w="15875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굴림" pitchFamily="50" charset="-127"/>
              </a:rPr>
              <a:t>4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094963" y="654428"/>
            <a:ext cx="0" cy="606427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83" y="625369"/>
            <a:ext cx="5212079" cy="3110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95" y="3686566"/>
            <a:ext cx="5214815" cy="2967252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2031127" y="1111414"/>
            <a:ext cx="380135" cy="1504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094964" y="5882075"/>
            <a:ext cx="3942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나눔스퀘어_ac"/>
              </a:rPr>
              <a:t>독립형</a:t>
            </a:r>
            <a:r>
              <a:rPr lang="ko-KR" altLang="en-US" sz="1000" dirty="0">
                <a:latin typeface="나눔스퀘어_ac"/>
              </a:rPr>
              <a:t> </a:t>
            </a:r>
            <a:r>
              <a:rPr lang="ko-KR" altLang="en-US" sz="1000" dirty="0" smtClean="0">
                <a:latin typeface="나눔스퀘어_ac"/>
              </a:rPr>
              <a:t>경우</a:t>
            </a:r>
            <a:r>
              <a:rPr lang="en-US" altLang="ko-KR" sz="1000" dirty="0" smtClean="0">
                <a:latin typeface="나눔스퀘어_ac"/>
              </a:rPr>
              <a:t>, </a:t>
            </a:r>
            <a:r>
              <a:rPr lang="en-US" altLang="ko-KR" sz="1000" b="1" dirty="0" err="1" smtClean="0">
                <a:latin typeface="나눔스퀘어_ac"/>
              </a:rPr>
              <a:t>EditPlus</a:t>
            </a:r>
            <a:r>
              <a:rPr lang="en-US" altLang="ko-KR" sz="1000" dirty="0">
                <a:latin typeface="나눔스퀘어_ac"/>
              </a:rPr>
              <a:t> </a:t>
            </a:r>
            <a:r>
              <a:rPr lang="en-US" altLang="ko-KR" sz="1000" b="1" dirty="0" err="1" smtClean="0">
                <a:latin typeface="나눔스퀘어_ac"/>
              </a:rPr>
              <a:t>Vscode</a:t>
            </a:r>
            <a:r>
              <a:rPr lang="en-US" altLang="ko-KR" sz="1000" b="1" dirty="0" smtClean="0">
                <a:latin typeface="나눔스퀘어_ac"/>
              </a:rPr>
              <a:t> </a:t>
            </a:r>
            <a:r>
              <a:rPr lang="ko-KR" altLang="en-US" sz="1000" dirty="0" smtClean="0">
                <a:latin typeface="나눔스퀘어_ac"/>
              </a:rPr>
              <a:t>등 </a:t>
            </a:r>
            <a:r>
              <a:rPr lang="ko-KR" altLang="en-US" sz="1000" dirty="0" smtClean="0">
                <a:latin typeface="나눔스퀘어_ac"/>
              </a:rPr>
              <a:t>을 </a:t>
            </a:r>
            <a:r>
              <a:rPr lang="ko-KR" altLang="en-US" sz="1000" dirty="0" smtClean="0">
                <a:latin typeface="나눔스퀘어_ac"/>
              </a:rPr>
              <a:t>통해</a:t>
            </a:r>
            <a:r>
              <a:rPr lang="en-US" altLang="ko-KR" sz="1000" dirty="0">
                <a:latin typeface="나눔스퀘어_ac"/>
              </a:rPr>
              <a:t> </a:t>
            </a:r>
            <a:r>
              <a:rPr lang="en-US" altLang="ko-KR" sz="1000" dirty="0" smtClean="0">
                <a:latin typeface="나눔스퀘어_ac"/>
              </a:rPr>
              <a:t>FTP </a:t>
            </a:r>
            <a:r>
              <a:rPr lang="ko-KR" altLang="en-US" sz="1000" dirty="0" smtClean="0">
                <a:latin typeface="나눔스퀘어_ac"/>
              </a:rPr>
              <a:t>서버에 접속</a:t>
            </a:r>
            <a:endParaRPr lang="en-US" altLang="ko-KR" sz="1000" dirty="0" smtClean="0">
              <a:latin typeface="나눔스퀘어_ac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94963" y="5192612"/>
            <a:ext cx="417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스퀘어_ac"/>
              </a:rPr>
              <a:t>작업 </a:t>
            </a:r>
            <a:r>
              <a:rPr lang="ko-KR" altLang="en-US" sz="1000" dirty="0" smtClean="0">
                <a:latin typeface="나눔스퀘어_ac"/>
              </a:rPr>
              <a:t>진행 시 </a:t>
            </a:r>
            <a:r>
              <a:rPr lang="ko-KR" altLang="en-US" sz="1000" dirty="0" smtClean="0">
                <a:latin typeface="나눔스퀘어_ac"/>
              </a:rPr>
              <a:t>정보가 </a:t>
            </a:r>
            <a:r>
              <a:rPr lang="ko-KR" altLang="en-US" sz="1000" dirty="0" smtClean="0">
                <a:latin typeface="나눔스퀘어_ac"/>
              </a:rPr>
              <a:t>부족하거나</a:t>
            </a:r>
            <a:r>
              <a:rPr lang="en-US" altLang="ko-KR" sz="1000" dirty="0">
                <a:latin typeface="나눔스퀘어_ac"/>
              </a:rPr>
              <a:t> </a:t>
            </a:r>
            <a:r>
              <a:rPr lang="ko-KR" altLang="en-US" sz="1000" dirty="0" smtClean="0">
                <a:latin typeface="나눔스퀘어_ac"/>
              </a:rPr>
              <a:t>명확하게 </a:t>
            </a:r>
            <a:r>
              <a:rPr lang="ko-KR" altLang="en-US" sz="1000" dirty="0" smtClean="0">
                <a:latin typeface="나눔스퀘어_ac"/>
              </a:rPr>
              <a:t>기재되지 않은 내용의 </a:t>
            </a:r>
            <a:r>
              <a:rPr lang="ko-KR" altLang="en-US" sz="1000" dirty="0" smtClean="0">
                <a:latin typeface="나눔스퀘어_ac"/>
              </a:rPr>
              <a:t>경우</a:t>
            </a:r>
            <a:r>
              <a:rPr lang="en-US" altLang="ko-KR" sz="1000" dirty="0" smtClean="0">
                <a:latin typeface="나눔스퀘어_ac"/>
              </a:rPr>
              <a:t>,</a:t>
            </a:r>
            <a:r>
              <a:rPr lang="en-US" altLang="ko-KR" sz="1000" dirty="0" smtClean="0">
                <a:latin typeface="나눔스퀘어_ac"/>
              </a:rPr>
              <a:t> </a:t>
            </a:r>
            <a:endParaRPr lang="en-US" altLang="ko-KR" sz="1000" b="1" dirty="0">
              <a:latin typeface="나눔스퀘어_ac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나눔스퀘어_ac"/>
              </a:rPr>
              <a:t>댓글</a:t>
            </a:r>
            <a:r>
              <a:rPr lang="ko-KR" altLang="en-US" sz="1000" dirty="0" smtClean="0">
                <a:latin typeface="나눔스퀘어_ac"/>
              </a:rPr>
              <a:t>로 </a:t>
            </a:r>
            <a:r>
              <a:rPr lang="ko-KR" altLang="en-US" sz="1000" dirty="0" smtClean="0">
                <a:latin typeface="나눔스퀘어_ac"/>
              </a:rPr>
              <a:t>부족한 정보에 대해서 요청</a:t>
            </a:r>
            <a:endParaRPr lang="en-US" altLang="ko-KR" sz="1000" dirty="0" smtClean="0">
              <a:latin typeface="나눔스퀘어_ac"/>
            </a:endParaRPr>
          </a:p>
        </p:txBody>
      </p:sp>
      <p:sp>
        <p:nvSpPr>
          <p:cNvPr id="157" name="타원 156"/>
          <p:cNvSpPr>
            <a:spLocks noChangeAspect="1"/>
          </p:cNvSpPr>
          <p:nvPr/>
        </p:nvSpPr>
        <p:spPr bwMode="auto">
          <a:xfrm>
            <a:off x="1867829" y="1117883"/>
            <a:ext cx="144000" cy="144000"/>
          </a:xfrm>
          <a:prstGeom prst="ellipse">
            <a:avLst/>
          </a:prstGeom>
          <a:solidFill>
            <a:srgbClr val="12A2EA"/>
          </a:solidFill>
          <a:ln w="19050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>
                <a:solidFill>
                  <a:schemeClr val="bg1"/>
                </a:solidFill>
                <a:latin typeface="Tahoma" pitchFamily="34" charset="0"/>
                <a:ea typeface="굴림" pitchFamily="50" charset="-127"/>
              </a:rPr>
              <a:t>1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1867829" y="4155998"/>
            <a:ext cx="144000" cy="144000"/>
          </a:xfrm>
          <a:prstGeom prst="ellipse">
            <a:avLst/>
          </a:prstGeom>
          <a:solidFill>
            <a:srgbClr val="12A2EA"/>
          </a:solidFill>
          <a:ln w="19050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>
                <a:solidFill>
                  <a:schemeClr val="bg1"/>
                </a:solidFill>
                <a:latin typeface="Tahoma" pitchFamily="34" charset="0"/>
                <a:ea typeface="굴림" pitchFamily="50" charset="-127"/>
              </a:rPr>
              <a:t>1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1890097" y="1932971"/>
            <a:ext cx="144000" cy="144000"/>
          </a:xfrm>
          <a:prstGeom prst="ellipse">
            <a:avLst/>
          </a:prstGeom>
          <a:solidFill>
            <a:srgbClr val="12A2EA"/>
          </a:solidFill>
          <a:ln w="19050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Tahoma" pitchFamily="34" charset="0"/>
                <a:ea typeface="굴림" pitchFamily="50" charset="-127"/>
              </a:rPr>
              <a:t>2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1867829" y="4929597"/>
            <a:ext cx="144000" cy="144000"/>
          </a:xfrm>
          <a:prstGeom prst="ellipse">
            <a:avLst/>
          </a:prstGeom>
          <a:solidFill>
            <a:srgbClr val="12A2EA"/>
          </a:solidFill>
          <a:ln w="19050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Tahoma" pitchFamily="34" charset="0"/>
                <a:ea typeface="굴림" pitchFamily="50" charset="-127"/>
              </a:rPr>
              <a:t>2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1867829" y="2862309"/>
            <a:ext cx="144000" cy="144000"/>
          </a:xfrm>
          <a:prstGeom prst="ellipse">
            <a:avLst/>
          </a:prstGeom>
          <a:solidFill>
            <a:srgbClr val="12A2EA"/>
          </a:solidFill>
          <a:ln w="19050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Tahoma" pitchFamily="34" charset="0"/>
                <a:ea typeface="굴림" pitchFamily="50" charset="-127"/>
              </a:rPr>
              <a:t>3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1867829" y="6013269"/>
            <a:ext cx="144000" cy="144000"/>
          </a:xfrm>
          <a:prstGeom prst="ellipse">
            <a:avLst/>
          </a:prstGeom>
          <a:solidFill>
            <a:srgbClr val="12A2EA"/>
          </a:solidFill>
          <a:ln w="19050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Tahoma" pitchFamily="34" charset="0"/>
                <a:ea typeface="굴림" pitchFamily="50" charset="-127"/>
              </a:rPr>
              <a:t>3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1867829" y="6388856"/>
            <a:ext cx="144000" cy="144000"/>
          </a:xfrm>
          <a:prstGeom prst="ellipse">
            <a:avLst/>
          </a:prstGeom>
          <a:solidFill>
            <a:srgbClr val="12A2EA"/>
          </a:solidFill>
          <a:ln w="19050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굴림" pitchFamily="50" charset="-127"/>
              </a:rPr>
              <a:t>4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1867829" y="3329770"/>
            <a:ext cx="144000" cy="144000"/>
          </a:xfrm>
          <a:prstGeom prst="ellipse">
            <a:avLst/>
          </a:prstGeom>
          <a:solidFill>
            <a:srgbClr val="12A2EA"/>
          </a:solidFill>
          <a:ln w="19050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Tahoma" pitchFamily="34" charset="0"/>
                <a:ea typeface="굴림" pitchFamily="50" charset="-127"/>
              </a:rPr>
              <a:t>5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31127" y="1791671"/>
            <a:ext cx="1169273" cy="40871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1128" y="2820156"/>
            <a:ext cx="786490" cy="18615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031128" y="3301345"/>
            <a:ext cx="579068" cy="17242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031128" y="4150654"/>
            <a:ext cx="299369" cy="14934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86820" y="4550400"/>
            <a:ext cx="1365222" cy="88059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6820" y="5943808"/>
            <a:ext cx="3275136" cy="29721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986820" y="6300336"/>
            <a:ext cx="1365222" cy="29721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8624840" y="4354119"/>
            <a:ext cx="195500" cy="195500"/>
          </a:xfrm>
          <a:prstGeom prst="ellipse">
            <a:avLst/>
          </a:prstGeom>
          <a:solidFill>
            <a:srgbClr val="12A2EA"/>
          </a:solidFill>
          <a:ln w="15875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굴림" pitchFamily="50" charset="-127"/>
              </a:rPr>
              <a:t>5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8616259" y="1979606"/>
            <a:ext cx="195500" cy="195500"/>
          </a:xfrm>
          <a:prstGeom prst="ellipse">
            <a:avLst/>
          </a:prstGeom>
          <a:solidFill>
            <a:srgbClr val="12A2EA"/>
          </a:solidFill>
          <a:ln w="15875" cap="flat" cmpd="sng" algn="ctr">
            <a:solidFill>
              <a:srgbClr val="12A2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2" y="1250287"/>
            <a:ext cx="2762317" cy="3998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795" y="1308534"/>
            <a:ext cx="2673747" cy="346094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90950" y="8928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빌더형</a:t>
            </a:r>
            <a:endParaRPr lang="en-US" altLang="ko-KR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9038549" y="892897"/>
            <a:ext cx="58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FTP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52" y="1354957"/>
            <a:ext cx="3410620" cy="22172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352" y="3933893"/>
            <a:ext cx="3137943" cy="167116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8769593" y="941350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2.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작업환경 로그인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821994" y="941350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0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3" y="806587"/>
            <a:ext cx="9115425" cy="22098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37320" y="2457841"/>
            <a:ext cx="1889995" cy="445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57312" y="1230284"/>
            <a:ext cx="3153532" cy="5014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2134" y="3223149"/>
            <a:ext cx="459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적용 페이지 미 기재된 게시 글 경우</a:t>
            </a:r>
            <a:r>
              <a:rPr lang="ko-KR" altLang="en-US" sz="1000" b="1" dirty="0" smtClean="0"/>
              <a:t> 첨부파일 내용</a:t>
            </a:r>
            <a:r>
              <a:rPr lang="ko-KR" altLang="en-US" sz="1000" dirty="0" smtClean="0"/>
              <a:t>을 통해 적용 페이지 확인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134" y="3518748"/>
            <a:ext cx="6957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모든 웹 페이지에 적용해야하는 경우 </a:t>
            </a:r>
            <a:r>
              <a:rPr lang="ko-KR" altLang="en-US" sz="1000" b="1" u="sng" dirty="0" smtClean="0">
                <a:solidFill>
                  <a:srgbClr val="FF0000"/>
                </a:solidFill>
              </a:rPr>
              <a:t>모든 파일에 </a:t>
            </a:r>
            <a:r>
              <a:rPr lang="en-US" altLang="ko-KR" sz="1000" b="1" u="sng" dirty="0" smtClean="0">
                <a:solidFill>
                  <a:srgbClr val="FF0000"/>
                </a:solidFill>
              </a:rPr>
              <a:t>Include</a:t>
            </a:r>
            <a:r>
              <a:rPr lang="ko-KR" altLang="en-US" sz="1000" b="1" u="sng" dirty="0" smtClean="0">
                <a:solidFill>
                  <a:srgbClr val="FF0000"/>
                </a:solidFill>
              </a:rPr>
              <a:t>되는 </a:t>
            </a:r>
            <a:r>
              <a:rPr lang="en-US" altLang="ko-KR" sz="1000" b="1" u="sng" dirty="0" smtClean="0">
                <a:solidFill>
                  <a:srgbClr val="FF0000"/>
                </a:solidFill>
              </a:rPr>
              <a:t>header </a:t>
            </a:r>
            <a:r>
              <a:rPr lang="ko-KR" altLang="en-US" sz="1000" b="1" u="sng" dirty="0" smtClean="0">
                <a:solidFill>
                  <a:srgbClr val="FF0000"/>
                </a:solidFill>
              </a:rPr>
              <a:t>파일 혹은 </a:t>
            </a:r>
            <a:r>
              <a:rPr lang="en-US" altLang="ko-KR" sz="1000" b="1" u="sng" dirty="0" smtClean="0">
                <a:solidFill>
                  <a:srgbClr val="FF0000"/>
                </a:solidFill>
              </a:rPr>
              <a:t>footer </a:t>
            </a:r>
            <a:r>
              <a:rPr lang="ko-KR" altLang="en-US" sz="1000" b="1" u="sng" dirty="0" smtClean="0">
                <a:solidFill>
                  <a:srgbClr val="FF0000"/>
                </a:solidFill>
              </a:rPr>
              <a:t>파일</a:t>
            </a:r>
            <a:r>
              <a:rPr lang="ko-KR" altLang="en-US" sz="1000" dirty="0" smtClean="0"/>
              <a:t>에 소스코드를 삽입한다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가능한 공통 코드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방문 코드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는 상단에서 먼저 실행되어야 문제가 발생하지 않을 수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3" y="5147252"/>
            <a:ext cx="6445372" cy="3702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133" y="4604212"/>
            <a:ext cx="6240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혹은 아래와 같이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공통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장바구니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제품 상세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회원가입완료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주문완료 등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과 같이 </a:t>
            </a:r>
            <a:r>
              <a:rPr lang="ko-KR" altLang="en-US" sz="1000" dirty="0"/>
              <a:t>명확하게 </a:t>
            </a:r>
            <a:endParaRPr lang="en-US" altLang="ko-KR" sz="1000" dirty="0" smtClean="0"/>
          </a:p>
          <a:p>
            <a:r>
              <a:rPr lang="ko-KR" altLang="en-US" sz="1000" dirty="0" smtClean="0"/>
              <a:t>적용페이지가 </a:t>
            </a:r>
            <a:r>
              <a:rPr lang="ko-KR" altLang="en-US" sz="1000" dirty="0"/>
              <a:t>기재되어 있지 않은 경우 </a:t>
            </a:r>
            <a:r>
              <a:rPr lang="en-US" altLang="ko-KR" sz="1000" dirty="0" smtClean="0"/>
              <a:t> “</a:t>
            </a:r>
            <a:r>
              <a:rPr lang="ko-KR" altLang="en-US" sz="1000" dirty="0" smtClean="0"/>
              <a:t>구글 </a:t>
            </a:r>
            <a:r>
              <a:rPr lang="ko-KR" altLang="en-US" sz="1000" dirty="0" err="1" smtClean="0"/>
              <a:t>애널리틱스</a:t>
            </a:r>
            <a:r>
              <a:rPr lang="en-US" altLang="ko-KR" sz="1000" dirty="0" smtClean="0"/>
              <a:t>”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검색 후 관련 </a:t>
            </a:r>
            <a:r>
              <a:rPr lang="en-US" altLang="ko-KR" sz="1000" dirty="0" smtClean="0"/>
              <a:t>Document </a:t>
            </a:r>
            <a:r>
              <a:rPr lang="ko-KR" altLang="en-US" sz="1000" dirty="0" smtClean="0"/>
              <a:t>및 가이드를 참고한다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44490" y="5626930"/>
            <a:ext cx="551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developers.google.com/analytics/devguides/collection/gtagjs/enhanced-ecommerce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위 </a:t>
            </a:r>
            <a:r>
              <a:rPr lang="en-US" altLang="ko-KR" sz="1000" dirty="0" smtClean="0"/>
              <a:t>GA</a:t>
            </a:r>
            <a:r>
              <a:rPr lang="ko-KR" altLang="en-US" sz="1000" dirty="0" smtClean="0"/>
              <a:t>향상된 전자상거래 스크립트 관련 </a:t>
            </a:r>
            <a:r>
              <a:rPr lang="en-US" altLang="ko-KR" sz="1000" dirty="0" smtClean="0"/>
              <a:t>Document)</a:t>
            </a:r>
          </a:p>
        </p:txBody>
      </p:sp>
      <p:cxnSp>
        <p:nvCxnSpPr>
          <p:cNvPr id="11" name="직선 화살표 연결선 10"/>
          <p:cNvCxnSpPr>
            <a:stCxn id="4" idx="0"/>
          </p:cNvCxnSpPr>
          <p:nvPr/>
        </p:nvCxnSpPr>
        <p:spPr>
          <a:xfrm flipV="1">
            <a:off x="1482318" y="967118"/>
            <a:ext cx="1074994" cy="1490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391" y="3264417"/>
            <a:ext cx="4584333" cy="30624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79545" y="3010777"/>
            <a:ext cx="8499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Example</a:t>
            </a:r>
          </a:p>
        </p:txBody>
      </p:sp>
      <p:sp>
        <p:nvSpPr>
          <p:cNvPr id="26" name="양쪽 모서리가 둥근 사각형 25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3.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작업 파일 찾기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(1)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57312" y="806587"/>
            <a:ext cx="3153532" cy="216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256801" y="694267"/>
            <a:ext cx="5356598" cy="46362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32" y="694267"/>
            <a:ext cx="5850467" cy="480195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82202" y="967708"/>
            <a:ext cx="454398" cy="437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6801" y="2280042"/>
            <a:ext cx="742265" cy="124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69134" y="4684575"/>
            <a:ext cx="2638799" cy="751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75668" y="3279109"/>
            <a:ext cx="4535331" cy="15045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75215" y="382182"/>
            <a:ext cx="1758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빌더형</a:t>
            </a:r>
            <a:r>
              <a:rPr lang="ko-KR" altLang="en-US" sz="1300" b="1" dirty="0" smtClean="0"/>
              <a:t> 카페</a:t>
            </a:r>
            <a:r>
              <a:rPr lang="en-US" altLang="ko-KR" sz="1300" b="1" dirty="0" smtClean="0"/>
              <a:t>24 </a:t>
            </a:r>
            <a:r>
              <a:rPr lang="ko-KR" altLang="en-US" sz="1300" b="1" dirty="0" smtClean="0"/>
              <a:t>예시</a:t>
            </a:r>
            <a:r>
              <a:rPr lang="en-US" altLang="ko-KR" sz="1300" b="1" dirty="0" smtClean="0"/>
              <a:t>1</a:t>
            </a:r>
          </a:p>
        </p:txBody>
      </p:sp>
      <p:sp>
        <p:nvSpPr>
          <p:cNvPr id="23" name="타원 22"/>
          <p:cNvSpPr/>
          <p:nvPr/>
        </p:nvSpPr>
        <p:spPr>
          <a:xfrm>
            <a:off x="4674060" y="382182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7657" y="967708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325084" y="4647454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097042" y="3142896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4046" y="6000164"/>
            <a:ext cx="5141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카페</a:t>
            </a:r>
            <a:r>
              <a:rPr lang="en-US" altLang="ko-KR" sz="1000" dirty="0" smtClean="0"/>
              <a:t>24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err="1" smtClean="0"/>
              <a:t>상점관리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검색엔진최적화</a:t>
            </a:r>
            <a:r>
              <a:rPr lang="en-US" altLang="ko-KR" sz="1000" b="1" dirty="0" smtClean="0"/>
              <a:t>(SEO)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고급설정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코드직접입력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공통 </a:t>
            </a:r>
            <a:r>
              <a:rPr lang="en-US" altLang="ko-KR" sz="1000" b="1" dirty="0" smtClean="0"/>
              <a:t>Header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75668" y="2815002"/>
            <a:ext cx="829241" cy="272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097042" y="2678789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7657" y="2114708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8400" y="5513813"/>
            <a:ext cx="348922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해당 로그인 계정의 </a:t>
            </a:r>
            <a:r>
              <a:rPr lang="en-US" altLang="ko-KR" sz="1200" b="1" dirty="0" smtClean="0"/>
              <a:t>SEO </a:t>
            </a:r>
            <a:r>
              <a:rPr lang="ko-KR" altLang="en-US" sz="1200" b="1" dirty="0" smtClean="0"/>
              <a:t>설정 권한이 없는 경우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광고주측에</a:t>
            </a:r>
            <a:r>
              <a:rPr lang="ko-KR" altLang="en-US" sz="1000" dirty="0" smtClean="0"/>
              <a:t> 연락하여 권한을 열어주도록 요청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000" dirty="0"/>
              <a:t>권한이 있는 로그인 계정 정보 </a:t>
            </a:r>
            <a:r>
              <a:rPr lang="ko-KR" altLang="en-US" sz="1000" dirty="0" smtClean="0"/>
              <a:t>요청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000" dirty="0" smtClean="0"/>
              <a:t>작업 파일 찾기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(3) </a:t>
            </a:r>
            <a:r>
              <a:rPr lang="ko-KR" altLang="en-US" sz="1000" dirty="0" smtClean="0"/>
              <a:t>내용 참고</a:t>
            </a:r>
            <a:endParaRPr lang="en-US" altLang="ko-KR" sz="1000" dirty="0"/>
          </a:p>
        </p:txBody>
      </p:sp>
      <p:sp>
        <p:nvSpPr>
          <p:cNvPr id="33" name="양쪽 모서리가 둥근 사각형 32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3.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작업 파일 찾기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(2)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1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875215" y="382182"/>
            <a:ext cx="1758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빌더형</a:t>
            </a:r>
            <a:r>
              <a:rPr lang="ko-KR" altLang="en-US" sz="1300" b="1" dirty="0" smtClean="0"/>
              <a:t> 카페</a:t>
            </a:r>
            <a:r>
              <a:rPr lang="en-US" altLang="ko-KR" sz="1300" b="1" dirty="0" smtClean="0"/>
              <a:t>24 </a:t>
            </a:r>
            <a:r>
              <a:rPr lang="ko-KR" altLang="en-US" sz="1300" b="1" dirty="0" smtClean="0"/>
              <a:t>예시</a:t>
            </a:r>
            <a:r>
              <a:rPr lang="en-US" altLang="ko-KR" sz="1300" b="1" dirty="0" smtClean="0"/>
              <a:t>2</a:t>
            </a:r>
          </a:p>
        </p:txBody>
      </p:sp>
      <p:sp>
        <p:nvSpPr>
          <p:cNvPr id="23" name="타원 22"/>
          <p:cNvSpPr/>
          <p:nvPr/>
        </p:nvSpPr>
        <p:spPr>
          <a:xfrm>
            <a:off x="4674060" y="382182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4" y="938135"/>
            <a:ext cx="6485510" cy="31713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099" y="2505816"/>
            <a:ext cx="3876248" cy="37695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01" y="1223198"/>
            <a:ext cx="3131946" cy="3478337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052780" y="1141953"/>
            <a:ext cx="588195" cy="4790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918302" y="1086985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4424" y="1620982"/>
            <a:ext cx="1064655" cy="190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6450" y="1894112"/>
            <a:ext cx="795699" cy="190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42211" y="1362663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370" y="1787191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141" y="3284596"/>
            <a:ext cx="591604" cy="277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026872" y="3168254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58405" y="1239921"/>
            <a:ext cx="1847810" cy="281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174525" y="1086985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28557" y="1537727"/>
            <a:ext cx="2220922" cy="281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358405" y="1401514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6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28556" y="2740474"/>
            <a:ext cx="2524323" cy="119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358405" y="2604261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4299" y="6396726"/>
            <a:ext cx="5623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디자인관리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 dirty="0"/>
              <a:t>-&gt; </a:t>
            </a:r>
            <a:r>
              <a:rPr lang="ko-KR" altLang="en-US" sz="1000" b="1" dirty="0" smtClean="0"/>
              <a:t>기본레이아웃 </a:t>
            </a:r>
            <a:endParaRPr lang="en-US" altLang="ko-KR" sz="10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368560" y="1254759"/>
            <a:ext cx="300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기본 레이아웃 폴더 파일 중 에서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공통으로 사용되는 파일을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Console.log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등 방법으로 확인 후 작업 진행</a:t>
            </a:r>
            <a:endParaRPr lang="en-US" altLang="ko-KR" sz="1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669" y="3720130"/>
            <a:ext cx="3913504" cy="303220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749176" y="5303765"/>
            <a:ext cx="134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작업 공간 </a:t>
            </a:r>
            <a:r>
              <a:rPr lang="en-US" altLang="ko-KR" sz="1200" b="1" dirty="0" smtClean="0"/>
              <a:t>----&gt;</a:t>
            </a:r>
          </a:p>
        </p:txBody>
      </p:sp>
      <p:sp>
        <p:nvSpPr>
          <p:cNvPr id="55" name="양쪽 모서리가 둥근 사각형 54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3.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작업 파일 찾기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(3)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34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03" y="826422"/>
            <a:ext cx="2619375" cy="3009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878" y="1372897"/>
            <a:ext cx="2552700" cy="1933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745" y="1116206"/>
            <a:ext cx="2476500" cy="2495550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091328" y="826422"/>
            <a:ext cx="2636150" cy="2947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67348" y="764078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88376" y="1300877"/>
            <a:ext cx="1496084" cy="17498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43831" y="1300878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78333" y="2200121"/>
            <a:ext cx="1621407" cy="243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105380" y="2049285"/>
            <a:ext cx="268956" cy="272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84065" y="3924898"/>
            <a:ext cx="557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FTP </a:t>
            </a:r>
            <a:r>
              <a:rPr lang="ko-KR" altLang="en-US" sz="1200" b="1" dirty="0" smtClean="0"/>
              <a:t>접속 </a:t>
            </a:r>
            <a:r>
              <a:rPr lang="en-US" altLang="ko-KR" sz="1200" dirty="0" smtClean="0"/>
              <a:t>-&gt; </a:t>
            </a:r>
            <a:r>
              <a:rPr lang="ko-KR" altLang="en-US" sz="1200" b="1" dirty="0" err="1" smtClean="0"/>
              <a:t>공통파일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</a:t>
            </a:r>
            <a:r>
              <a:rPr lang="en-US" altLang="ko-KR" sz="1200" b="1" dirty="0" smtClean="0"/>
              <a:t>Header </a:t>
            </a:r>
            <a:r>
              <a:rPr lang="ko-KR" altLang="en-US" sz="1200" b="1" dirty="0" smtClean="0"/>
              <a:t>및 </a:t>
            </a:r>
            <a:r>
              <a:rPr lang="en-US" altLang="ko-KR" sz="1200" b="1" dirty="0" smtClean="0"/>
              <a:t>Footer</a:t>
            </a:r>
            <a:r>
              <a:rPr lang="ko-KR" altLang="en-US" sz="1200" b="1" dirty="0" smtClean="0"/>
              <a:t>파일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폴더 탐색 </a:t>
            </a:r>
            <a:r>
              <a:rPr lang="en-US" altLang="ko-KR" sz="1200" dirty="0" smtClean="0"/>
              <a:t>-&gt; </a:t>
            </a:r>
            <a:r>
              <a:rPr lang="ko-KR" altLang="en-US" sz="1200" b="1" dirty="0" smtClean="0"/>
              <a:t>작업 파일 확인</a:t>
            </a:r>
            <a:endParaRPr lang="en-US" altLang="ko-KR" sz="12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858" y="3924898"/>
            <a:ext cx="4161669" cy="247208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298463" y="4705047"/>
            <a:ext cx="134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작업 공간 </a:t>
            </a:r>
            <a:r>
              <a:rPr lang="en-US" altLang="ko-KR" sz="1200" b="1" dirty="0" smtClean="0"/>
              <a:t>----&gt;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079" y="5175340"/>
            <a:ext cx="5388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공통파일이</a:t>
            </a:r>
            <a:r>
              <a:rPr lang="ko-KR" altLang="en-US" sz="1100" dirty="0" smtClean="0"/>
              <a:t> 있는 </a:t>
            </a:r>
            <a:r>
              <a:rPr lang="en-US" altLang="ko-KR" sz="1100" dirty="0" smtClean="0"/>
              <a:t>Include </a:t>
            </a:r>
            <a:r>
              <a:rPr lang="ko-KR" altLang="en-US" sz="1100" dirty="0" smtClean="0"/>
              <a:t>폴더는</a:t>
            </a:r>
            <a:r>
              <a:rPr lang="ko-KR" altLang="en-US" sz="1100" dirty="0" smtClean="0"/>
              <a:t> 웹 페이지마다 위치가 모두 다르기 때문에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이 과정에서 시간이 많이 소요되기 때문에 </a:t>
            </a:r>
            <a:r>
              <a:rPr lang="en-US" altLang="ko-KR" sz="1100" b="1" dirty="0" smtClean="0"/>
              <a:t>WordPress</a:t>
            </a:r>
            <a:r>
              <a:rPr lang="en-US" altLang="ko-KR" sz="1100" dirty="0" smtClean="0"/>
              <a:t>, </a:t>
            </a:r>
            <a:r>
              <a:rPr lang="ko-KR" altLang="en-US" sz="1100" b="1" dirty="0" err="1" smtClean="0"/>
              <a:t>그누보드</a:t>
            </a:r>
            <a:r>
              <a:rPr lang="ko-KR" altLang="en-US" sz="1100" dirty="0" smtClean="0"/>
              <a:t> 와 같은 시스템을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사용하는 업체라면 </a:t>
            </a:r>
            <a:r>
              <a:rPr lang="ko-KR" altLang="en-US" sz="1100" b="1" dirty="0" err="1" smtClean="0"/>
              <a:t>구글링</a:t>
            </a:r>
            <a:r>
              <a:rPr lang="ko-KR" altLang="en-US" sz="1100" dirty="0" err="1" smtClean="0"/>
              <a:t>을</a:t>
            </a:r>
            <a:r>
              <a:rPr lang="ko-KR" altLang="en-US" sz="1100" dirty="0" smtClean="0"/>
              <a:t> 통해서 빠르게 폴더를 찾아볼 수 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490356" y="347151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독립형</a:t>
            </a:r>
            <a:r>
              <a:rPr lang="ko-KR" altLang="en-US" sz="1300" b="1" dirty="0" smtClean="0"/>
              <a:t> 예시</a:t>
            </a:r>
            <a:endParaRPr lang="en-US" altLang="ko-KR" sz="1300" b="1" dirty="0" smtClean="0"/>
          </a:p>
        </p:txBody>
      </p:sp>
      <p:sp>
        <p:nvSpPr>
          <p:cNvPr id="58" name="타원 57"/>
          <p:cNvSpPr/>
          <p:nvPr/>
        </p:nvSpPr>
        <p:spPr>
          <a:xfrm>
            <a:off x="5289201" y="347151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양쪽 모서리가 둥근 사각형 58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3.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작업 파일 찾기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(4)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81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5215" y="382182"/>
            <a:ext cx="1758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/>
              <a:t>빌더형</a:t>
            </a:r>
            <a:r>
              <a:rPr lang="ko-KR" altLang="en-US" sz="1300" b="1" dirty="0" smtClean="0"/>
              <a:t> 카페</a:t>
            </a:r>
            <a:r>
              <a:rPr lang="en-US" altLang="ko-KR" sz="1300" b="1" dirty="0" smtClean="0"/>
              <a:t>24 </a:t>
            </a:r>
            <a:r>
              <a:rPr lang="ko-KR" altLang="en-US" sz="1300" b="1" dirty="0" smtClean="0"/>
              <a:t>예시</a:t>
            </a:r>
            <a:r>
              <a:rPr lang="en-US" altLang="ko-KR" sz="1300" b="1" dirty="0" smtClean="0"/>
              <a:t>1</a:t>
            </a:r>
          </a:p>
        </p:txBody>
      </p:sp>
      <p:sp>
        <p:nvSpPr>
          <p:cNvPr id="4" name="타원 3"/>
          <p:cNvSpPr/>
          <p:nvPr/>
        </p:nvSpPr>
        <p:spPr>
          <a:xfrm>
            <a:off x="4674060" y="382182"/>
            <a:ext cx="268956" cy="2724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86" y="1078439"/>
            <a:ext cx="4651428" cy="36016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5" y="1078439"/>
            <a:ext cx="5326996" cy="36016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574" y="4791546"/>
            <a:ext cx="7377854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 dirty="0"/>
          </a:p>
          <a:p>
            <a:r>
              <a:rPr lang="en-US" altLang="ko-KR" sz="1300" dirty="0"/>
              <a:t>&lt;!-- Global site tag (gtag.js) - Google Analytics --&gt;</a:t>
            </a:r>
          </a:p>
          <a:p>
            <a:r>
              <a:rPr lang="en-US" altLang="ko-KR" sz="1300" dirty="0"/>
              <a:t>&lt;script </a:t>
            </a:r>
            <a:r>
              <a:rPr lang="en-US" altLang="ko-KR" sz="1300" dirty="0" err="1"/>
              <a:t>async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="https://www.googletagmanager.com/gtag/js?id=UA-99139603-1"&gt;&lt;/script&gt;</a:t>
            </a:r>
          </a:p>
          <a:p>
            <a:r>
              <a:rPr lang="en-US" altLang="ko-KR" sz="1300" dirty="0"/>
              <a:t>&lt;script&gt;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window.dataLayer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window.dataLayer</a:t>
            </a:r>
            <a:r>
              <a:rPr lang="en-US" altLang="ko-KR" sz="1300" dirty="0"/>
              <a:t> || [];</a:t>
            </a:r>
          </a:p>
          <a:p>
            <a:r>
              <a:rPr lang="en-US" altLang="ko-KR" sz="1300" dirty="0"/>
              <a:t>  function </a:t>
            </a:r>
            <a:r>
              <a:rPr lang="en-US" altLang="ko-KR" sz="1300" dirty="0" err="1"/>
              <a:t>gtag</a:t>
            </a:r>
            <a:r>
              <a:rPr lang="en-US" altLang="ko-KR" sz="1300" dirty="0"/>
              <a:t>(){</a:t>
            </a:r>
            <a:r>
              <a:rPr lang="en-US" altLang="ko-KR" sz="1300" dirty="0" err="1"/>
              <a:t>dataLayer.push</a:t>
            </a:r>
            <a:r>
              <a:rPr lang="en-US" altLang="ko-KR" sz="1300" dirty="0"/>
              <a:t>(arguments);}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gtag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js</a:t>
            </a:r>
            <a:r>
              <a:rPr lang="en-US" altLang="ko-KR" sz="1300" dirty="0"/>
              <a:t>", new Date());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gtag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config</a:t>
            </a:r>
            <a:r>
              <a:rPr lang="en-US" altLang="ko-KR" sz="1300" dirty="0"/>
              <a:t>", "UA-99139603-1");</a:t>
            </a:r>
          </a:p>
          <a:p>
            <a:r>
              <a:rPr lang="en-US" altLang="ko-KR" sz="1300" dirty="0"/>
              <a:t>&lt;/script&gt;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8619710" y="4835161"/>
            <a:ext cx="2794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공통코드를</a:t>
            </a:r>
            <a:r>
              <a:rPr lang="ko-KR" altLang="en-US" sz="1100" b="1" dirty="0" smtClean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PC, MO </a:t>
            </a:r>
            <a:r>
              <a:rPr lang="ko-KR" altLang="en-US" sz="1100" b="1" dirty="0" smtClean="0"/>
              <a:t>모두 삽입하며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Head</a:t>
            </a:r>
            <a:r>
              <a:rPr lang="ko-KR" altLang="en-US" sz="1100" b="1" dirty="0" smtClean="0"/>
              <a:t>코드 안쪽 가장 하단에 삽입 후 저장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91389" y="4758217"/>
            <a:ext cx="1968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u="sng" dirty="0" smtClean="0">
                <a:latin typeface="+mj-ea"/>
                <a:ea typeface="+mj-ea"/>
              </a:rPr>
              <a:t>Example </a:t>
            </a:r>
            <a:r>
              <a:rPr lang="ko-KR" altLang="en-US" sz="1300" b="1" u="sng" dirty="0" smtClean="0">
                <a:latin typeface="+mj-ea"/>
                <a:ea typeface="+mj-ea"/>
              </a:rPr>
              <a:t>구글 </a:t>
            </a:r>
            <a:r>
              <a:rPr lang="ko-KR" altLang="en-US" sz="1300" b="1" u="sng" dirty="0" err="1" smtClean="0">
                <a:latin typeface="+mj-ea"/>
                <a:ea typeface="+mj-ea"/>
              </a:rPr>
              <a:t>공통코드</a:t>
            </a:r>
            <a:endParaRPr lang="ko-KR" altLang="en-US" sz="1300" b="1" u="sng" dirty="0"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10732" y="1078439"/>
            <a:ext cx="533709" cy="225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83400" y="1143001"/>
            <a:ext cx="660400" cy="2548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모서리가 둥근 사각형 11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4.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공통 태그 작업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(1)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891</Words>
  <Application>Microsoft Office PowerPoint</Application>
  <PresentationFormat>와이드스크린</PresentationFormat>
  <Paragraphs>209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나눔스퀘어_ac</vt:lpstr>
      <vt:lpstr>나눔스퀘어_ac ExtraBold</vt:lpstr>
      <vt:lpstr>나눔스퀘어라운드 ExtraBold</vt:lpstr>
      <vt:lpstr>Arial</vt:lpstr>
      <vt:lpstr>Tahoma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61</cp:revision>
  <dcterms:created xsi:type="dcterms:W3CDTF">2022-06-30T08:10:59Z</dcterms:created>
  <dcterms:modified xsi:type="dcterms:W3CDTF">2022-07-04T03:29:49Z</dcterms:modified>
</cp:coreProperties>
</file>