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7" r:id="rId5"/>
    <p:sldId id="290" r:id="rId6"/>
    <p:sldId id="270" r:id="rId7"/>
    <p:sldId id="263" r:id="rId8"/>
    <p:sldId id="284" r:id="rId9"/>
    <p:sldId id="289" r:id="rId10"/>
    <p:sldId id="273" r:id="rId11"/>
    <p:sldId id="264" r:id="rId12"/>
    <p:sldId id="271" r:id="rId13"/>
    <p:sldId id="276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성장률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2019년</c:v>
                </c:pt>
                <c:pt idx="1">
                  <c:v>2020년</c:v>
                </c:pt>
                <c:pt idx="2">
                  <c:v>2021년</c:v>
                </c:pt>
                <c:pt idx="3">
                  <c:v>2022년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0.09</c:v>
                </c:pt>
                <c:pt idx="1">
                  <c:v>0.21299999999999999</c:v>
                </c:pt>
                <c:pt idx="2">
                  <c:v>0.112</c:v>
                </c:pt>
                <c:pt idx="3">
                  <c:v>5.8000000000000003E-2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2-4142-83D1-6D4D343186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6454751"/>
        <c:axId val="1336470559"/>
      </c:barChart>
      <c:catAx>
        <c:axId val="133645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470559"/>
        <c:crosses val="autoZero"/>
        <c:auto val="1"/>
        <c:lblAlgn val="ctr"/>
        <c:lblOffset val="100"/>
        <c:noMultiLvlLbl val="0"/>
      </c:catAx>
      <c:valAx>
        <c:axId val="133647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45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게임 매출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'[넥슨게임즈 재무분석.xlsx]차트'!$K$30</c:f>
              <c:strCache>
                <c:ptCount val="1"/>
                <c:pt idx="0">
                  <c:v>매출비율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D9-4955-BD0C-6AE5847519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D9-4955-BD0C-6AE5847519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D9-4955-BD0C-6AE5847519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D9-4955-BD0C-6AE58475199C}"/>
              </c:ext>
            </c:extLst>
          </c:dPt>
          <c:dLbls>
            <c:dLbl>
              <c:idx val="0"/>
              <c:layout>
                <c:manualLayout>
                  <c:x val="3.0470933201421427E-2"/>
                  <c:y val="2.08478758282792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D9-4955-BD0C-6AE58475199C}"/>
                </c:ext>
              </c:extLst>
            </c:dLbl>
            <c:dLbl>
              <c:idx val="1"/>
              <c:layout>
                <c:manualLayout>
                  <c:x val="5.606347635969359E-3"/>
                  <c:y val="1.65725660088437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D9-4955-BD0C-6AE58475199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DD9-4955-BD0C-6AE5847519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'[넥슨게임즈 재무분석.xlsx]차트'!$I$31:$I$33</c:f>
              <c:strCache>
                <c:ptCount val="3"/>
                <c:pt idx="0">
                  <c:v>모바일게임</c:v>
                </c:pt>
                <c:pt idx="1">
                  <c:v>온라인게임</c:v>
                </c:pt>
                <c:pt idx="2">
                  <c:v>용역</c:v>
                </c:pt>
              </c:strCache>
            </c:strRef>
          </c:cat>
          <c:val>
            <c:numRef>
              <c:f>'[넥슨게임즈 재무분석.xlsx]차트'!$K$31:$K$33</c:f>
              <c:numCache>
                <c:formatCode>0.00%</c:formatCode>
                <c:ptCount val="3"/>
                <c:pt idx="0">
                  <c:v>0.71030000000000004</c:v>
                </c:pt>
                <c:pt idx="1">
                  <c:v>0.28739999999999999</c:v>
                </c:pt>
                <c:pt idx="2">
                  <c:v>2.3E-3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D9-4955-BD0C-6AE58475199C}"/>
            </c:ext>
          </c:extLst>
        </c:ser>
        <c:ser>
          <c:idx val="1"/>
          <c:order val="1"/>
          <c:tx>
            <c:strRef>
              <c:f>'[넥슨게임즈 재무분석.xlsx]차트'!$I$31</c:f>
              <c:strCache>
                <c:ptCount val="1"/>
                <c:pt idx="0">
                  <c:v>모바일게임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DD9-4955-BD0C-6AE5847519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DD9-4955-BD0C-6AE5847519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3DD9-4955-BD0C-6AE5847519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'[넥슨게임즈 재무분석.xlsx]차트'!$I$31:$I$33</c:f>
              <c:strCache>
                <c:ptCount val="3"/>
                <c:pt idx="0">
                  <c:v>모바일게임</c:v>
                </c:pt>
                <c:pt idx="1">
                  <c:v>온라인게임</c:v>
                </c:pt>
                <c:pt idx="2">
                  <c:v>용역</c:v>
                </c:pt>
              </c:strCache>
            </c:strRef>
          </c:cat>
          <c:val>
            <c:numRef>
              <c:f>'[넥슨게임즈 재무분석.xlsx]차트'!$I$32:$I$33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DD9-4955-BD0C-6AE58475199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게임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'[넥슨게임즈 재무분석.xlsx]차트'!$J$30</c:f>
              <c:strCache>
                <c:ptCount val="1"/>
                <c:pt idx="0">
                  <c:v>매출액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7458901784129621"/>
                  <c:y val="4.733069772156729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97E-4A47-B1C9-E134E7B30095}"/>
                </c:ext>
              </c:extLst>
            </c:dLbl>
            <c:dLbl>
              <c:idx val="1"/>
              <c:layout>
                <c:manualLayout>
                  <c:x val="-0.18766849264373947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7E-4A47-B1C9-E134E7B30095}"/>
                </c:ext>
              </c:extLst>
            </c:dLbl>
            <c:dLbl>
              <c:idx val="2"/>
              <c:layout>
                <c:manualLayout>
                  <c:x val="-2.0403980691811686E-2"/>
                  <c:y val="-2.36653488607836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7E-4A47-B1C9-E134E7B300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'[넥슨게임즈 재무분석.xlsx]차트'!$I$31:$I$33</c:f>
              <c:strCache>
                <c:ptCount val="3"/>
                <c:pt idx="0">
                  <c:v>모바일게임</c:v>
                </c:pt>
                <c:pt idx="1">
                  <c:v>온라인게임</c:v>
                </c:pt>
                <c:pt idx="2">
                  <c:v>용역</c:v>
                </c:pt>
              </c:strCache>
            </c:strRef>
          </c:cat>
          <c:val>
            <c:numRef>
              <c:f>'[넥슨게임즈 재무분석.xlsx]차트'!$J$31:$J$33</c:f>
              <c:numCache>
                <c:formatCode>#,##0,</c:formatCode>
                <c:ptCount val="3"/>
                <c:pt idx="0">
                  <c:v>67183232</c:v>
                </c:pt>
                <c:pt idx="1">
                  <c:v>27178622</c:v>
                </c:pt>
                <c:pt idx="2">
                  <c:v>220000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7E-4A47-B1C9-E134E7B30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5197376"/>
        <c:axId val="1395205696"/>
      </c:lineChart>
      <c:catAx>
        <c:axId val="139519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5205696"/>
        <c:crosses val="autoZero"/>
        <c:auto val="1"/>
        <c:lblAlgn val="ctr"/>
        <c:lblOffset val="100"/>
        <c:noMultiLvlLbl val="0"/>
      </c:catAx>
      <c:valAx>
        <c:axId val="139520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519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0.01557</cdr:x>
      <cdr:y>0.01902</cdr:y>
    </cdr:from>
    <cdr:to>
      <cdr:x>0.53094</cdr:x>
      <cdr:y>0.17614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5A61244-E84C-464B-8319-FAF62861106D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1681829" cy="4196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>
              <a:solidFill>
                <a:schemeClr val="bg1">
                  <a:lumMod val="50000"/>
                </a:schemeClr>
              </a:solidFill>
              <a:latin typeface="+mn-lt"/>
            </a:rPr>
            <a:t>단위</a:t>
          </a:r>
          <a:r>
            <a:rPr lang="en-US" altLang="ko-KR" sz="900">
              <a:solidFill>
                <a:schemeClr val="bg1">
                  <a:lumMod val="50000"/>
                </a:schemeClr>
              </a:solidFill>
              <a:latin typeface="+mn-lt"/>
            </a:rPr>
            <a:t>: </a:t>
          </a:r>
          <a:r>
            <a:rPr lang="ko-KR" altLang="en-US" sz="900">
              <a:solidFill>
                <a:schemeClr val="bg1">
                  <a:lumMod val="50000"/>
                </a:schemeClr>
              </a:solidFill>
              <a:latin typeface="+mn-lt"/>
            </a:rPr>
            <a:t>백만 원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805953" y="2676872"/>
            <a:ext cx="4580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넥슨 반기 보고서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407353" y="4346555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제 </a:t>
            </a:r>
            <a:r>
              <a:rPr lang="en-US" altLang="ko-KR" sz="1600" dirty="0">
                <a:solidFill>
                  <a:schemeClr val="bg1"/>
                </a:solidFill>
              </a:rPr>
              <a:t>10</a:t>
            </a:r>
            <a:r>
              <a:rPr lang="ko-KR" altLang="en-US" sz="1600" dirty="0">
                <a:solidFill>
                  <a:schemeClr val="bg1"/>
                </a:solidFill>
              </a:rPr>
              <a:t>기 반기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C81042B4-5524-4438-BF19-CEE9F7D1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128996"/>
            <a:ext cx="5720330" cy="387464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0C42CD-F1EB-4F93-AA0D-D2205D302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17105"/>
              </p:ext>
            </p:extLst>
          </p:nvPr>
        </p:nvGraphicFramePr>
        <p:xfrm>
          <a:off x="655867" y="2550723"/>
          <a:ext cx="5098386" cy="3452913"/>
        </p:xfrm>
        <a:graphic>
          <a:graphicData uri="http://schemas.openxmlformats.org/drawingml/2006/table">
            <a:tbl>
              <a:tblPr/>
              <a:tblGrid>
                <a:gridCol w="1523518">
                  <a:extLst>
                    <a:ext uri="{9D8B030D-6E8A-4147-A177-3AD203B41FA5}">
                      <a16:colId xmlns:a16="http://schemas.microsoft.com/office/drawing/2014/main" val="2699631966"/>
                    </a:ext>
                  </a:extLst>
                </a:gridCol>
                <a:gridCol w="1067662">
                  <a:extLst>
                    <a:ext uri="{9D8B030D-6E8A-4147-A177-3AD203B41FA5}">
                      <a16:colId xmlns:a16="http://schemas.microsoft.com/office/drawing/2014/main" val="1541348047"/>
                    </a:ext>
                  </a:extLst>
                </a:gridCol>
                <a:gridCol w="827738">
                  <a:extLst>
                    <a:ext uri="{9D8B030D-6E8A-4147-A177-3AD203B41FA5}">
                      <a16:colId xmlns:a16="http://schemas.microsoft.com/office/drawing/2014/main" val="2252572673"/>
                    </a:ext>
                  </a:extLst>
                </a:gridCol>
                <a:gridCol w="839734">
                  <a:extLst>
                    <a:ext uri="{9D8B030D-6E8A-4147-A177-3AD203B41FA5}">
                      <a16:colId xmlns:a16="http://schemas.microsoft.com/office/drawing/2014/main" val="2291879468"/>
                    </a:ext>
                  </a:extLst>
                </a:gridCol>
                <a:gridCol w="839734">
                  <a:extLst>
                    <a:ext uri="{9D8B030D-6E8A-4147-A177-3AD203B41FA5}">
                      <a16:colId xmlns:a16="http://schemas.microsoft.com/office/drawing/2014/main" val="2141721785"/>
                    </a:ext>
                  </a:extLst>
                </a:gridCol>
              </a:tblGrid>
              <a:tr h="58246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넥슨게임즈 손익계산서 </a:t>
                      </a:r>
                      <a:r>
                        <a:rPr lang="ko-KR" altLang="en-US" sz="1800" b="1" i="0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｜ </a:t>
                      </a:r>
                      <a:r>
                        <a:rPr lang="ko-KR" altLang="en-US" sz="1100" b="1" i="1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Nexon Games P&amp;L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0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 원</a:t>
                      </a:r>
                      <a:r>
                        <a:rPr lang="en-US" altLang="ko-KR" sz="10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047776"/>
                  </a:ext>
                </a:extLst>
              </a:tr>
              <a:tr h="259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2023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79902"/>
                  </a:ext>
                </a:extLst>
              </a:tr>
              <a:tr h="290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193,272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132,375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63,084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81,404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84548"/>
                  </a:ext>
                </a:extLst>
              </a:tr>
              <a:tr h="290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총 영업비용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181,258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127,220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67,058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55,893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79025"/>
                  </a:ext>
                </a:extLst>
              </a:tr>
              <a:tr h="290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판매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일반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관리 비용 총계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170,425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121,390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63,433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53,021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2268"/>
                  </a:ext>
                </a:extLst>
              </a:tr>
              <a:tr h="290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감가상각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무형자산상각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7,825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4,331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2,585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2,873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81944"/>
                  </a:ext>
                </a:extLst>
              </a:tr>
              <a:tr h="290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영업이자비용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순계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-1,193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-523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-489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691050"/>
                  </a:ext>
                </a:extLst>
              </a:tr>
              <a:tr h="290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기타 영업비용 총계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4,201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2,022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1,528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7866"/>
                  </a:ext>
                </a:extLst>
              </a:tr>
              <a:tr h="290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영업 이익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12,014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5,155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-3,974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25,511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6711"/>
                  </a:ext>
                </a:extLst>
              </a:tr>
              <a:tr h="290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세전당기순이익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15,737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6,150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-3,773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25,575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32192"/>
                  </a:ext>
                </a:extLst>
              </a:tr>
              <a:tr h="290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  <a:ea typeface="맑은 고딕" panose="020B0503020000020004" pitchFamily="50" charset="-127"/>
                        </a:rPr>
                        <a:t>세후당기순이익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11,294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6,048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-7,962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26,097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788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95A708B-5D32-45B3-9A0C-54B0678E60D2}"/>
              </a:ext>
            </a:extLst>
          </p:cNvPr>
          <p:cNvSpPr txBox="1"/>
          <p:nvPr/>
        </p:nvSpPr>
        <p:spPr>
          <a:xfrm>
            <a:off x="875104" y="101916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재무에 관한 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90730-964E-43B7-AE6C-76CDF4A04218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F9A1E-76C8-49B6-8D50-025107DB1854}"/>
              </a:ext>
            </a:extLst>
          </p:cNvPr>
          <p:cNvSpPr txBox="1"/>
          <p:nvPr/>
        </p:nvSpPr>
        <p:spPr>
          <a:xfrm>
            <a:off x="875104" y="676096"/>
            <a:ext cx="2861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NEXON Games Co., Ltd. Financial matters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622967-27E5-4A48-A05E-8A80F2E779C5}"/>
              </a:ext>
            </a:extLst>
          </p:cNvPr>
          <p:cNvGrpSpPr/>
          <p:nvPr/>
        </p:nvGrpSpPr>
        <p:grpSpPr>
          <a:xfrm>
            <a:off x="503592" y="2037433"/>
            <a:ext cx="5256118" cy="3938854"/>
            <a:chOff x="388475" y="2005321"/>
            <a:chExt cx="4571451" cy="393885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547FCB8-5648-4539-9ADE-5546ABE5ADD5}"/>
                </a:ext>
              </a:extLst>
            </p:cNvPr>
            <p:cNvGrpSpPr/>
            <p:nvPr/>
          </p:nvGrpSpPr>
          <p:grpSpPr>
            <a:xfrm>
              <a:off x="805529" y="5541147"/>
              <a:ext cx="3699132" cy="403028"/>
              <a:chOff x="2126202" y="5485953"/>
              <a:chExt cx="2038350" cy="403028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B9EB5B3-D70E-43D4-AFC6-8BF37F008866}"/>
                  </a:ext>
                </a:extLst>
              </p:cNvPr>
              <p:cNvCxnSpPr/>
              <p:nvPr/>
            </p:nvCxnSpPr>
            <p:spPr>
              <a:xfrm>
                <a:off x="2126202" y="5485953"/>
                <a:ext cx="20383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FA88A2-EC37-4EBE-A526-0B8FFA3286D8}"/>
                  </a:ext>
                </a:extLst>
              </p:cNvPr>
              <p:cNvSpPr txBox="1"/>
              <p:nvPr/>
            </p:nvSpPr>
            <p:spPr>
              <a:xfrm>
                <a:off x="3015083" y="5581204"/>
                <a:ext cx="260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매출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4C5DABC-6DB6-478C-AE19-1CFA204533A6}"/>
                </a:ext>
              </a:extLst>
            </p:cNvPr>
            <p:cNvSpPr/>
            <p:nvPr/>
          </p:nvSpPr>
          <p:spPr>
            <a:xfrm>
              <a:off x="388475" y="2005321"/>
              <a:ext cx="4571451" cy="33587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18AFED-AF15-467B-84E5-DA70C89CFE8E}"/>
              </a:ext>
            </a:extLst>
          </p:cNvPr>
          <p:cNvGrpSpPr/>
          <p:nvPr/>
        </p:nvGrpSpPr>
        <p:grpSpPr>
          <a:xfrm>
            <a:off x="6432290" y="2037433"/>
            <a:ext cx="5256118" cy="3938854"/>
            <a:chOff x="6096000" y="2005321"/>
            <a:chExt cx="5256118" cy="393885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7EF1122-4309-412E-8DC9-B54B8EE7343A}"/>
                </a:ext>
              </a:extLst>
            </p:cNvPr>
            <p:cNvGrpSpPr/>
            <p:nvPr/>
          </p:nvGrpSpPr>
          <p:grpSpPr>
            <a:xfrm>
              <a:off x="6581541" y="5541147"/>
              <a:ext cx="4253152" cy="403028"/>
              <a:chOff x="1896030" y="5485953"/>
              <a:chExt cx="2038350" cy="403028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9363E6-0CAE-46B2-8B42-8178026D58BB}"/>
                  </a:ext>
                </a:extLst>
              </p:cNvPr>
              <p:cNvCxnSpPr/>
              <p:nvPr/>
            </p:nvCxnSpPr>
            <p:spPr>
              <a:xfrm>
                <a:off x="1896030" y="5485953"/>
                <a:ext cx="20383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C8DB32-D1FA-4DBD-8D29-24A7BB03C775}"/>
                  </a:ext>
                </a:extLst>
              </p:cNvPr>
              <p:cNvSpPr txBox="1"/>
              <p:nvPr/>
            </p:nvSpPr>
            <p:spPr>
              <a:xfrm>
                <a:off x="2463804" y="558120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영업이익</a:t>
                </a: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E883B9-0077-4FD1-9A92-BDC2C9D7720E}"/>
                </a:ext>
              </a:extLst>
            </p:cNvPr>
            <p:cNvSpPr/>
            <p:nvPr/>
          </p:nvSpPr>
          <p:spPr>
            <a:xfrm>
              <a:off x="6096000" y="2005321"/>
              <a:ext cx="5256118" cy="3358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그래픽 32">
            <a:extLst>
              <a:ext uri="{FF2B5EF4-FFF2-40B4-BE49-F238E27FC236}">
                <a16:creationId xmlns:a16="http://schemas.microsoft.com/office/drawing/2014/main" id="{3FBE70D3-9664-462E-915E-DFF05256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136" y="2302321"/>
            <a:ext cx="4924425" cy="2828925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41976B31-C35B-481F-8FE8-AD56FD79A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259" y="2216595"/>
            <a:ext cx="4514850" cy="30003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904D83-D41E-4D5F-B980-AECCEE3607D6}"/>
              </a:ext>
            </a:extLst>
          </p:cNvPr>
          <p:cNvSpPr txBox="1"/>
          <p:nvPr/>
        </p:nvSpPr>
        <p:spPr>
          <a:xfrm>
            <a:off x="875104" y="101916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재무에 관한 사항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AC2A49-0BDA-4689-AABD-200EF2FC7B15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F3FB2E-A130-44EB-8B6C-4B32745FFD6E}"/>
              </a:ext>
            </a:extLst>
          </p:cNvPr>
          <p:cNvSpPr txBox="1"/>
          <p:nvPr/>
        </p:nvSpPr>
        <p:spPr>
          <a:xfrm>
            <a:off x="875104" y="676096"/>
            <a:ext cx="2861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NEXON Games Co., Ltd. Financial matters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AFE20055-B90C-4E40-9190-F57C66489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45" y="1822451"/>
            <a:ext cx="7414663" cy="4219968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72698F2-CEEC-4160-9AD7-2D77EBDF4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41079"/>
              </p:ext>
            </p:extLst>
          </p:nvPr>
        </p:nvGraphicFramePr>
        <p:xfrm>
          <a:off x="8224826" y="3286748"/>
          <a:ext cx="3149600" cy="1584325"/>
        </p:xfrm>
        <a:graphic>
          <a:graphicData uri="http://schemas.openxmlformats.org/drawingml/2006/table">
            <a:tbl>
              <a:tblPr/>
              <a:tblGrid>
                <a:gridCol w="875418">
                  <a:extLst>
                    <a:ext uri="{9D8B030D-6E8A-4147-A177-3AD203B41FA5}">
                      <a16:colId xmlns:a16="http://schemas.microsoft.com/office/drawing/2014/main" val="633109203"/>
                    </a:ext>
                  </a:extLst>
                </a:gridCol>
                <a:gridCol w="1103787">
                  <a:extLst>
                    <a:ext uri="{9D8B030D-6E8A-4147-A177-3AD203B41FA5}">
                      <a16:colId xmlns:a16="http://schemas.microsoft.com/office/drawing/2014/main" val="2427080771"/>
                    </a:ext>
                  </a:extLst>
                </a:gridCol>
                <a:gridCol w="1170395">
                  <a:extLst>
                    <a:ext uri="{9D8B030D-6E8A-4147-A177-3AD203B41FA5}">
                      <a16:colId xmlns:a16="http://schemas.microsoft.com/office/drawing/2014/main" val="1717990415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반기말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기말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99122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유동부채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263,519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242,516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3865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비유동부채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166,960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117,899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09008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유동자산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72,318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67,676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79376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비유동자산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98,442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30,786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4938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A948F41-9FAB-4F29-A3DA-B042D94D99E1}"/>
              </a:ext>
            </a:extLst>
          </p:cNvPr>
          <p:cNvSpPr txBox="1"/>
          <p:nvPr/>
        </p:nvSpPr>
        <p:spPr>
          <a:xfrm>
            <a:off x="875104" y="101916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재무에 관한 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E7D5E-7B4C-4A3B-A1A7-4D873368117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1ED645-502E-4B61-9972-93CC932FB074}"/>
              </a:ext>
            </a:extLst>
          </p:cNvPr>
          <p:cNvSpPr txBox="1"/>
          <p:nvPr/>
        </p:nvSpPr>
        <p:spPr>
          <a:xfrm>
            <a:off x="875104" y="676096"/>
            <a:ext cx="2861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NEXON Games Co., Ltd. Financial matters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FFA1CCD-3471-4041-A426-66823FCCB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53546"/>
              </p:ext>
            </p:extLst>
          </p:nvPr>
        </p:nvGraphicFramePr>
        <p:xfrm>
          <a:off x="2370064" y="1782306"/>
          <a:ext cx="7451872" cy="4802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315">
                  <a:extLst>
                    <a:ext uri="{9D8B030D-6E8A-4147-A177-3AD203B41FA5}">
                      <a16:colId xmlns:a16="http://schemas.microsoft.com/office/drawing/2014/main" val="1491392382"/>
                    </a:ext>
                  </a:extLst>
                </a:gridCol>
                <a:gridCol w="1408228">
                  <a:extLst>
                    <a:ext uri="{9D8B030D-6E8A-4147-A177-3AD203B41FA5}">
                      <a16:colId xmlns:a16="http://schemas.microsoft.com/office/drawing/2014/main" val="1599795794"/>
                    </a:ext>
                  </a:extLst>
                </a:gridCol>
                <a:gridCol w="1408228">
                  <a:extLst>
                    <a:ext uri="{9D8B030D-6E8A-4147-A177-3AD203B41FA5}">
                      <a16:colId xmlns:a16="http://schemas.microsoft.com/office/drawing/2014/main" val="3595874416"/>
                    </a:ext>
                  </a:extLst>
                </a:gridCol>
                <a:gridCol w="1605873">
                  <a:extLst>
                    <a:ext uri="{9D8B030D-6E8A-4147-A177-3AD203B41FA5}">
                      <a16:colId xmlns:a16="http://schemas.microsoft.com/office/drawing/2014/main" val="2291500109"/>
                    </a:ext>
                  </a:extLst>
                </a:gridCol>
                <a:gridCol w="1408228">
                  <a:extLst>
                    <a:ext uri="{9D8B030D-6E8A-4147-A177-3AD203B41FA5}">
                      <a16:colId xmlns:a16="http://schemas.microsoft.com/office/drawing/2014/main" val="2290087423"/>
                    </a:ext>
                  </a:extLst>
                </a:gridCol>
              </a:tblGrid>
              <a:tr h="7582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기간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최근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 전망치 평균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en-US" altLang="ko-KR" sz="1200" u="none" strike="noStrike">
                          <a:effectLst/>
                        </a:rPr>
                        <a:t>2021.12.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최근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 전망치 평균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en-US" altLang="ko-KR" sz="1200" u="none" strike="noStrike">
                          <a:effectLst/>
                        </a:rPr>
                        <a:t>2022.12.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최근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 전망치 평균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en-US" altLang="ko-KR" sz="1200" u="none" strike="noStrike">
                          <a:effectLst/>
                        </a:rPr>
                        <a:t>2023.12.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최근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 전망치 평균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en-US" altLang="ko-KR" sz="1200" u="none" strike="noStrike">
                          <a:effectLst/>
                        </a:rPr>
                        <a:t>2024.12.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738573209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매출액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631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1,324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3,285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496309778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영업이익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-40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1,094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375813394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당기순이익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-80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60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790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403628748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지배주주순이익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-80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60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49688017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비지배주주순이익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827439861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영업이익률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-6.3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3.89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6.22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33.31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941986825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순이익률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-12.62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4.57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5.84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24.04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536521720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ROE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-12.44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4.52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26.3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425612239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부채비율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105.75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37.33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39.58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4018887310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당좌비율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209.82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341.9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358.72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644768155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유보율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320.79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705.28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765.46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192924558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-276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172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1,199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79392692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-84.97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121.31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87.24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20.68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202281921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3,718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4,117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5,276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175743528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10.89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3.48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3.64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4.7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973205159"/>
                  </a:ext>
                </a:extLst>
              </a:tr>
              <a:tr h="2527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주당배당금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44221346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7CF31E5-A85B-45FF-81B2-318FE972E473}"/>
              </a:ext>
            </a:extLst>
          </p:cNvPr>
          <p:cNvSpPr txBox="1"/>
          <p:nvPr/>
        </p:nvSpPr>
        <p:spPr>
          <a:xfrm>
            <a:off x="875104" y="101916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재무에 관한 사항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288364-664C-42A1-9BE9-50ED0CED2011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3C173-8160-4D42-AD92-7E8A18B9EFB9}"/>
              </a:ext>
            </a:extLst>
          </p:cNvPr>
          <p:cNvSpPr txBox="1"/>
          <p:nvPr/>
        </p:nvSpPr>
        <p:spPr>
          <a:xfrm>
            <a:off x="875104" y="676096"/>
            <a:ext cx="2861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NEXON Games Co., Ltd. Financial matters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607D6-05B1-4957-8602-2F151C4016E7}"/>
              </a:ext>
            </a:extLst>
          </p:cNvPr>
          <p:cNvSpPr txBox="1"/>
          <p:nvPr/>
        </p:nvSpPr>
        <p:spPr>
          <a:xfrm>
            <a:off x="5504764" y="12441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증권 재무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780576" y="3075057"/>
            <a:ext cx="2630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감사합니다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874317" cy="707886"/>
            <a:chOff x="294640" y="3596640"/>
            <a:chExt cx="3874317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3225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개요 및 사업의 내용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7558065" y="3707507"/>
            <a:ext cx="3427079" cy="707886"/>
            <a:chOff x="294640" y="3596640"/>
            <a:chExt cx="3427079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재무에 관한 사항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03EDE2-B6EE-41BA-951E-F04285D767E0}"/>
              </a:ext>
            </a:extLst>
          </p:cNvPr>
          <p:cNvSpPr txBox="1"/>
          <p:nvPr/>
        </p:nvSpPr>
        <p:spPr>
          <a:xfrm>
            <a:off x="1642820" y="4564252"/>
            <a:ext cx="162736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반기보고서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성장률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A5C7E-B96D-4067-B75F-11EBD0B47992}"/>
              </a:ext>
            </a:extLst>
          </p:cNvPr>
          <p:cNvSpPr txBox="1"/>
          <p:nvPr/>
        </p:nvSpPr>
        <p:spPr>
          <a:xfrm>
            <a:off x="8774282" y="4507726"/>
            <a:ext cx="2210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손익계산서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부채 및 자산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매출 </a:t>
            </a:r>
            <a:r>
              <a:rPr lang="en-US" altLang="ko-KR" dirty="0"/>
              <a:t>&amp; </a:t>
            </a:r>
            <a:r>
              <a:rPr lang="ko-KR" altLang="en-US" dirty="0"/>
              <a:t>영업이익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증권재무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개요 및 사업의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개요 및 사업의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NEXON Games Co., Ltd.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05A6F0-A5EA-4255-9E3D-42C0271001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5" y="2161716"/>
            <a:ext cx="5729916" cy="373330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BCF71F-DEF0-49F7-846C-5071325E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5203"/>
              </p:ext>
            </p:extLst>
          </p:nvPr>
        </p:nvGraphicFramePr>
        <p:xfrm>
          <a:off x="6901543" y="1855716"/>
          <a:ext cx="4699000" cy="4345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8190">
                  <a:extLst>
                    <a:ext uri="{9D8B030D-6E8A-4147-A177-3AD203B41FA5}">
                      <a16:colId xmlns:a16="http://schemas.microsoft.com/office/drawing/2014/main" val="3566787988"/>
                    </a:ext>
                  </a:extLst>
                </a:gridCol>
                <a:gridCol w="2350810">
                  <a:extLst>
                    <a:ext uri="{9D8B030D-6E8A-4147-A177-3AD203B41FA5}">
                      <a16:colId xmlns:a16="http://schemas.microsoft.com/office/drawing/2014/main" val="31867505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반 기 보 고 서</a:t>
                      </a:r>
                      <a:endParaRPr lang="ko-KR" altLang="en-US" sz="22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19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</a:rPr>
                        <a:t>제 </a:t>
                      </a:r>
                      <a:r>
                        <a:rPr lang="en-US" altLang="ko-KR" sz="1600" u="none" strike="noStrike">
                          <a:effectLst/>
                        </a:rPr>
                        <a:t>10 </a:t>
                      </a:r>
                      <a:r>
                        <a:rPr lang="ko-KR" altLang="en-US" sz="1600" u="none" strike="noStrike">
                          <a:effectLst/>
                        </a:rPr>
                        <a:t>기 반기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94501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사업연도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2024</a:t>
                      </a:r>
                      <a:r>
                        <a:rPr lang="ko-KR" altLang="en-US" sz="1100" u="none" strike="noStrike">
                          <a:effectLst/>
                        </a:rPr>
                        <a:t>년 </a:t>
                      </a:r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r>
                        <a:rPr lang="ko-KR" altLang="en-US" sz="1100" u="none" strike="noStrike"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7834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2024</a:t>
                      </a:r>
                      <a:r>
                        <a:rPr lang="ko-KR" altLang="en-US" sz="1100" u="none" strike="noStrike">
                          <a:effectLst/>
                        </a:rPr>
                        <a:t>년 </a:t>
                      </a:r>
                      <a:r>
                        <a:rPr lang="en-US" altLang="ko-KR" sz="1100" u="none" strike="noStrike">
                          <a:effectLst/>
                        </a:rPr>
                        <a:t>06</a:t>
                      </a:r>
                      <a:r>
                        <a:rPr lang="ko-KR" altLang="en-US" sz="1100" u="none" strike="noStrike"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286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344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금융위원회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483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한국거래소 귀중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u="none" strike="noStrike">
                          <a:effectLst/>
                        </a:rPr>
                        <a:t>2024</a:t>
                      </a:r>
                      <a:r>
                        <a:rPr lang="ko-KR" altLang="en-US" sz="1100" u="none" strike="noStrike">
                          <a:effectLst/>
                        </a:rPr>
                        <a:t>년      </a:t>
                      </a:r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월     </a:t>
                      </a:r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145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76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제출대상법인 유형 </a:t>
                      </a:r>
                      <a:r>
                        <a:rPr lang="en-US" altLang="ko-KR" sz="1100" u="none" strike="noStrike">
                          <a:effectLst/>
                        </a:rPr>
                        <a:t>: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주권상장법인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5637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863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면제사유발생 </a:t>
                      </a:r>
                      <a:r>
                        <a:rPr lang="en-US" altLang="ko-KR" sz="1100" u="none" strike="noStrike">
                          <a:effectLst/>
                        </a:rPr>
                        <a:t>: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해당사항 없음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797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1118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회      사      명 </a:t>
                      </a:r>
                      <a:r>
                        <a:rPr lang="en-US" altLang="ko-KR" sz="1100" u="none" strike="noStrike">
                          <a:effectLst/>
                        </a:rPr>
                        <a:t>: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</a:rPr>
                        <a:t>넥슨게임즈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907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9020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대   표    이   사 </a:t>
                      </a:r>
                      <a:r>
                        <a:rPr lang="en-US" altLang="ko-KR" sz="1100" u="none" strike="noStrike">
                          <a:effectLst/>
                        </a:rPr>
                        <a:t>: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박 용 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6653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764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본  점  소  재  지 </a:t>
                      </a:r>
                      <a:r>
                        <a:rPr lang="en-US" altLang="ko-KR" sz="1100" u="none" strike="noStrike">
                          <a:effectLst/>
                        </a:rPr>
                        <a:t>: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서울특별시 강남구 남부순환로 </a:t>
                      </a:r>
                      <a:r>
                        <a:rPr lang="en-US" altLang="ko-KR" sz="1100" u="none" strike="noStrike">
                          <a:effectLst/>
                        </a:rPr>
                        <a:t>2621, 5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906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전  화</a:t>
                      </a:r>
                      <a:r>
                        <a:rPr lang="en-US" altLang="ko-KR" sz="1100" u="none" strike="noStrike">
                          <a:effectLst/>
                        </a:rPr>
                        <a:t>) 02-6421-7777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2076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14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E1370A9-0BB0-4AE2-805A-BE3B4ABBEFB6}"/>
              </a:ext>
            </a:extLst>
          </p:cNvPr>
          <p:cNvSpPr/>
          <p:nvPr/>
        </p:nvSpPr>
        <p:spPr>
          <a:xfrm>
            <a:off x="2013522" y="1322427"/>
            <a:ext cx="7767782" cy="5272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D128C-F51D-4A73-838E-929DF402DEA7}"/>
              </a:ext>
            </a:extLst>
          </p:cNvPr>
          <p:cNvSpPr txBox="1"/>
          <p:nvPr/>
        </p:nvSpPr>
        <p:spPr>
          <a:xfrm>
            <a:off x="2363446" y="1651140"/>
            <a:ext cx="6958446" cy="45750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회사는 </a:t>
            </a:r>
            <a:r>
              <a:rPr lang="en-US" altLang="ko-KR" sz="1400" dirty="0"/>
              <a:t>2013</a:t>
            </a:r>
            <a:r>
              <a:rPr lang="ko-KR" altLang="en-US" sz="1400" dirty="0"/>
              <a:t>년 </a:t>
            </a:r>
            <a:r>
              <a:rPr lang="en-US" altLang="ko-KR" sz="1400" dirty="0"/>
              <a:t>5</a:t>
            </a:r>
            <a:r>
              <a:rPr lang="ko-KR" altLang="en-US" sz="1400" dirty="0"/>
              <a:t>월 </a:t>
            </a:r>
            <a:r>
              <a:rPr lang="en-US" altLang="ko-KR" sz="1400" dirty="0"/>
              <a:t>6</a:t>
            </a:r>
            <a:r>
              <a:rPr lang="ko-KR" altLang="en-US" sz="1400" dirty="0"/>
              <a:t>일에 설립되어</a:t>
            </a:r>
            <a:r>
              <a:rPr lang="en-US" altLang="ko-KR" sz="1400" dirty="0"/>
              <a:t>, </a:t>
            </a:r>
            <a:r>
              <a:rPr lang="ko-KR" altLang="en-US" sz="1400" dirty="0"/>
              <a:t>온라인 및 모바일 게임 개발을 전문으로 하며</a:t>
            </a:r>
            <a:r>
              <a:rPr lang="en-US" altLang="ko-KR" sz="1400" dirty="0"/>
              <a:t>, </a:t>
            </a:r>
            <a:r>
              <a:rPr lang="ko-KR" altLang="en-US" sz="1400" dirty="0"/>
              <a:t>퍼블리셔를 통해 국내외에 게임을 서비스하고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주요 게임으로는 모바일 게임 </a:t>
            </a:r>
            <a:r>
              <a:rPr lang="en-US" altLang="ko-KR" sz="1400" dirty="0"/>
              <a:t>V4, </a:t>
            </a:r>
            <a:r>
              <a:rPr lang="ko-KR" altLang="en-US" sz="1400" dirty="0"/>
              <a:t>블루 아카이브</a:t>
            </a:r>
            <a:r>
              <a:rPr lang="en-US" altLang="ko-KR" sz="1400" dirty="0"/>
              <a:t>, HIT2</a:t>
            </a:r>
            <a:r>
              <a:rPr lang="ko-KR" altLang="en-US" sz="1400" dirty="0"/>
              <a:t>와 온라인</a:t>
            </a:r>
            <a:r>
              <a:rPr lang="en-US" altLang="ko-KR" sz="1400" dirty="0"/>
              <a:t>/</a:t>
            </a:r>
            <a:r>
              <a:rPr lang="ko-KR" altLang="en-US" sz="1400" dirty="0"/>
              <a:t>콘솔 게임 퍼스트 </a:t>
            </a:r>
            <a:r>
              <a:rPr lang="ko-KR" altLang="en-US" sz="1400" dirty="0" err="1"/>
              <a:t>디센던트가</a:t>
            </a:r>
            <a:r>
              <a:rPr lang="ko-KR" altLang="en-US" sz="1400" dirty="0"/>
              <a:t>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V4 (MMORPG)</a:t>
            </a:r>
            <a:r>
              <a:rPr lang="en-US" altLang="ko-KR" sz="1400" dirty="0"/>
              <a:t>: 2019</a:t>
            </a:r>
            <a:r>
              <a:rPr lang="ko-KR" altLang="en-US" sz="1400" dirty="0"/>
              <a:t>년 </a:t>
            </a:r>
            <a:r>
              <a:rPr lang="en-US" altLang="ko-KR" sz="1400" dirty="0"/>
              <a:t>11</a:t>
            </a:r>
            <a:r>
              <a:rPr lang="ko-KR" altLang="en-US" sz="1400" dirty="0"/>
              <a:t>월 출시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넥슨코리아를</a:t>
            </a:r>
            <a:r>
              <a:rPr lang="ko-KR" altLang="en-US" sz="1400" dirty="0"/>
              <a:t> 통해 국내 서비스 중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블루 아카이브 </a:t>
            </a:r>
            <a:r>
              <a:rPr lang="en-US" altLang="ko-KR" sz="1400" b="1" dirty="0"/>
              <a:t>(RPG)</a:t>
            </a:r>
            <a:r>
              <a:rPr lang="en-US" altLang="ko-KR" sz="1400" dirty="0"/>
              <a:t>: 2021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월 일본에서 </a:t>
            </a:r>
            <a:r>
              <a:rPr lang="en-US" altLang="ko-KR" sz="1400" dirty="0" err="1"/>
              <a:t>Yostar</a:t>
            </a:r>
            <a:r>
              <a:rPr lang="en-US" altLang="ko-KR" sz="1400" dirty="0"/>
              <a:t> Inc.</a:t>
            </a:r>
            <a:r>
              <a:rPr lang="ko-KR" altLang="en-US" sz="1400" dirty="0"/>
              <a:t>를 통해 출시</a:t>
            </a:r>
            <a:r>
              <a:rPr lang="en-US" altLang="ko-KR" sz="1400" dirty="0"/>
              <a:t>, </a:t>
            </a:r>
            <a:r>
              <a:rPr lang="ko-KR" altLang="en-US" sz="1400" dirty="0"/>
              <a:t>이후 </a:t>
            </a:r>
            <a:r>
              <a:rPr lang="ko-KR" altLang="en-US" sz="1400" dirty="0" err="1"/>
              <a:t>넥슨코리아를</a:t>
            </a:r>
            <a:r>
              <a:rPr lang="ko-KR" altLang="en-US" sz="1400" dirty="0"/>
              <a:t> 통해 글로벌 서비스 확장</a:t>
            </a:r>
            <a:r>
              <a:rPr lang="en-US" altLang="ko-KR" sz="1400" dirty="0"/>
              <a:t>, 2023</a:t>
            </a:r>
            <a:r>
              <a:rPr lang="ko-KR" altLang="en-US" sz="1400" dirty="0"/>
              <a:t>년 </a:t>
            </a:r>
            <a:r>
              <a:rPr lang="en-US" altLang="ko-KR" sz="1400" dirty="0"/>
              <a:t>8</a:t>
            </a:r>
            <a:r>
              <a:rPr lang="ko-KR" altLang="en-US" sz="1400" dirty="0"/>
              <a:t>월부터 중국 서비스 개시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HIT2 (MMORPG)</a:t>
            </a:r>
            <a:r>
              <a:rPr lang="en-US" altLang="ko-KR" sz="1400" dirty="0"/>
              <a:t>: 2022</a:t>
            </a:r>
            <a:r>
              <a:rPr lang="ko-KR" altLang="en-US" sz="1400" dirty="0"/>
              <a:t>년 </a:t>
            </a:r>
            <a:r>
              <a:rPr lang="en-US" altLang="ko-KR" sz="1400" dirty="0"/>
              <a:t>8</a:t>
            </a:r>
            <a:r>
              <a:rPr lang="ko-KR" altLang="en-US" sz="1400" dirty="0"/>
              <a:t>월 출시</a:t>
            </a:r>
            <a:r>
              <a:rPr lang="en-US" altLang="ko-KR" sz="1400" dirty="0"/>
              <a:t>, </a:t>
            </a:r>
            <a:r>
              <a:rPr lang="ko-KR" altLang="en-US" sz="1400" dirty="0"/>
              <a:t>한국에서 시작해 대만 및 일본으로 서비스 확장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퍼스트 </a:t>
            </a:r>
            <a:r>
              <a:rPr lang="ko-KR" altLang="en-US" sz="1400" b="1" dirty="0" err="1"/>
              <a:t>디센던트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루트슈터</a:t>
            </a:r>
            <a:r>
              <a:rPr lang="en-US" altLang="ko-KR" sz="1400" b="1" dirty="0"/>
              <a:t>)</a:t>
            </a:r>
            <a:r>
              <a:rPr lang="en-US" altLang="ko-KR" sz="1400" dirty="0"/>
              <a:t>: 2024</a:t>
            </a:r>
            <a:r>
              <a:rPr lang="ko-KR" altLang="en-US" sz="1400" dirty="0"/>
              <a:t>년 </a:t>
            </a:r>
            <a:r>
              <a:rPr lang="en-US" altLang="ko-KR" sz="1400" dirty="0"/>
              <a:t>7</a:t>
            </a:r>
            <a:r>
              <a:rPr lang="ko-KR" altLang="en-US" sz="1400" dirty="0"/>
              <a:t>월 출시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넥슨코리아를</a:t>
            </a:r>
            <a:r>
              <a:rPr lang="ko-KR" altLang="en-US" sz="1400" dirty="0"/>
              <a:t> 통해 글로벌 서비스 개시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회사는 </a:t>
            </a:r>
            <a:r>
              <a:rPr lang="en-US" altLang="ko-KR" sz="1400" dirty="0"/>
              <a:t>2022</a:t>
            </a:r>
            <a:r>
              <a:rPr lang="ko-KR" altLang="en-US" sz="1400" dirty="0"/>
              <a:t>년 </a:t>
            </a:r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31</a:t>
            </a:r>
            <a:r>
              <a:rPr lang="ko-KR" altLang="en-US" sz="1400" dirty="0"/>
              <a:t>일 </a:t>
            </a:r>
            <a:r>
              <a:rPr lang="ko-KR" altLang="en-US" sz="1400" dirty="0" err="1"/>
              <a:t>넥슨지티</a:t>
            </a:r>
            <a:r>
              <a:rPr lang="en-US" altLang="ko-KR" sz="1400" dirty="0"/>
              <a:t>(</a:t>
            </a:r>
            <a:r>
              <a:rPr lang="ko-KR" altLang="en-US" sz="1400" dirty="0"/>
              <a:t>주</a:t>
            </a:r>
            <a:r>
              <a:rPr lang="en-US" altLang="ko-KR" sz="1400" dirty="0"/>
              <a:t>)</a:t>
            </a:r>
            <a:r>
              <a:rPr lang="ko-KR" altLang="en-US" sz="1400" dirty="0"/>
              <a:t>와 합병하였으며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넥슨지티는</a:t>
            </a:r>
            <a:r>
              <a:rPr lang="ko-KR" altLang="en-US" sz="1400" dirty="0"/>
              <a:t> </a:t>
            </a:r>
            <a:r>
              <a:rPr lang="en-US" altLang="ko-KR" sz="1400" dirty="0"/>
              <a:t>FPS </a:t>
            </a:r>
            <a:r>
              <a:rPr lang="ko-KR" altLang="en-US" sz="1400" dirty="0"/>
              <a:t>게임 서든어택의 운영에 특화된 능력을 보유하고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서든어택은 패스 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성장형 무기</a:t>
            </a:r>
            <a:r>
              <a:rPr lang="en-US" altLang="ko-KR" sz="1400" dirty="0"/>
              <a:t>, </a:t>
            </a:r>
            <a:r>
              <a:rPr lang="ko-KR" altLang="en-US" sz="1400" dirty="0"/>
              <a:t>커스텀 캐릭터 등의 콘텐츠로 </a:t>
            </a:r>
            <a:r>
              <a:rPr lang="en-US" altLang="ko-KR" sz="1400" dirty="0"/>
              <a:t>FPS </a:t>
            </a:r>
            <a:r>
              <a:rPr lang="ko-KR" altLang="en-US" sz="1400" dirty="0"/>
              <a:t>시장에서 선두주자로 자리매김하고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회사는 기존 게임의 안정적인 서비스와 신규 게임 개발을 통해 게임 라인업을 강화하고</a:t>
            </a:r>
            <a:r>
              <a:rPr lang="en-US" altLang="ko-KR" sz="1400" dirty="0"/>
              <a:t>, </a:t>
            </a:r>
            <a:r>
              <a:rPr lang="ko-KR" altLang="en-US" sz="1400" dirty="0"/>
              <a:t>매출 다변화 및 증대를 위해 지속적으로 노력하고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1C7C8-C3DF-498D-A249-AC8370795CFB}"/>
              </a:ext>
            </a:extLst>
          </p:cNvPr>
          <p:cNvSpPr txBox="1"/>
          <p:nvPr/>
        </p:nvSpPr>
        <p:spPr>
          <a:xfrm>
            <a:off x="875104" y="101916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개요 및 사업의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515B0-2E6B-4363-9BAC-88161A6B4531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102AF-A2CB-4055-B0B4-1A8B4B82400A}"/>
              </a:ext>
            </a:extLst>
          </p:cNvPr>
          <p:cNvSpPr txBox="1"/>
          <p:nvPr/>
        </p:nvSpPr>
        <p:spPr>
          <a:xfrm>
            <a:off x="875104" y="676096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NEXON Games Co., Ltd.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72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908887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576498" y="3901473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386887" y="2416974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002054" y="3900138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873994" y="2416974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962894" y="239641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2021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년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027454" y="4302738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2020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년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475788" y="239641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2019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년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601898" y="429886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+mn-ea"/>
              </a:rPr>
              <a:t>2018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+mn-ea"/>
              </a:rPr>
              <a:t>년</a:t>
            </a:r>
            <a:r>
              <a:rPr lang="ko-KR" altLang="en-US" sz="1600" b="1" dirty="0">
                <a:latin typeface="+mn-ea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460801" y="239641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2017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년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6799871" y="3900137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8862172" y="2416974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8925672" y="239641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2023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년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6825271" y="427726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2022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년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346501" y="2416974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893707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427083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2024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년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C8F165-9802-4172-A28F-3F6686BC7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27731"/>
              </p:ext>
            </p:extLst>
          </p:nvPr>
        </p:nvGraphicFramePr>
        <p:xfrm>
          <a:off x="562799" y="2775543"/>
          <a:ext cx="2571507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1507">
                  <a:extLst>
                    <a:ext uri="{9D8B030D-6E8A-4147-A177-3AD203B41FA5}">
                      <a16:colId xmlns:a16="http://schemas.microsoft.com/office/drawing/2014/main" val="4933028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넷게임즈</a:t>
                      </a:r>
                      <a:r>
                        <a:rPr lang="ko-KR" altLang="en-US" sz="1100" u="none" strike="noStrike" dirty="0">
                          <a:effectLst/>
                        </a:rPr>
                        <a:t> 보통주식 코스닥 시장 상장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4697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병역지정업체 선정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140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 dirty="0">
                          <a:effectLst/>
                        </a:rPr>
                        <a:t>'</a:t>
                      </a:r>
                      <a:r>
                        <a:rPr lang="ko-KR" altLang="en-US" sz="1100" u="none" strike="noStrike" dirty="0">
                          <a:effectLst/>
                        </a:rPr>
                        <a:t>오버히트</a:t>
                      </a:r>
                      <a:r>
                        <a:rPr lang="en-US" altLang="ko-KR" sz="1100" u="none" strike="noStrike" dirty="0">
                          <a:effectLst/>
                        </a:rPr>
                        <a:t>' </a:t>
                      </a:r>
                      <a:r>
                        <a:rPr lang="ko-KR" altLang="en-US" sz="1100" u="none" strike="noStrike" dirty="0">
                          <a:effectLst/>
                        </a:rPr>
                        <a:t>국내 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43062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E002D2E-32DF-492B-9CA1-AA82BA2E1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54017"/>
              </p:ext>
            </p:extLst>
          </p:nvPr>
        </p:nvGraphicFramePr>
        <p:xfrm>
          <a:off x="718439" y="4735895"/>
          <a:ext cx="3356264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6264">
                  <a:extLst>
                    <a:ext uri="{9D8B030D-6E8A-4147-A177-3AD203B41FA5}">
                      <a16:colId xmlns:a16="http://schemas.microsoft.com/office/drawing/2014/main" val="6650254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 dirty="0">
                          <a:effectLst/>
                        </a:rPr>
                        <a:t>'</a:t>
                      </a:r>
                      <a:r>
                        <a:rPr lang="ko-KR" altLang="en-US" sz="1100" u="none" strike="noStrike" dirty="0">
                          <a:effectLst/>
                        </a:rPr>
                        <a:t>오버히트</a:t>
                      </a:r>
                      <a:r>
                        <a:rPr lang="en-US" altLang="ko-KR" sz="1100" u="none" strike="noStrike" dirty="0">
                          <a:effectLst/>
                        </a:rPr>
                        <a:t>' </a:t>
                      </a:r>
                      <a:r>
                        <a:rPr lang="ko-KR" altLang="en-US" sz="1100" u="none" strike="noStrike" dirty="0">
                          <a:effectLst/>
                        </a:rPr>
                        <a:t>일본 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47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넥슨 그룹사 편입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최대주주 </a:t>
                      </a:r>
                      <a:r>
                        <a:rPr lang="en-US" altLang="ko-KR" sz="1100" u="none" strike="noStrike" dirty="0">
                          <a:effectLst/>
                        </a:rPr>
                        <a:t>'(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넥슨코리아</a:t>
                      </a:r>
                      <a:r>
                        <a:rPr lang="en-US" altLang="ko-KR" sz="1100" u="none" strike="noStrike" dirty="0">
                          <a:effectLst/>
                        </a:rPr>
                        <a:t>'</a:t>
                      </a:r>
                      <a:r>
                        <a:rPr lang="ko-KR" altLang="en-US" sz="1100" u="none" strike="noStrike" dirty="0">
                          <a:effectLst/>
                        </a:rPr>
                        <a:t>로 변경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5302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0B4641-FAE2-47BB-9A32-9E4A1927B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73783"/>
              </p:ext>
            </p:extLst>
          </p:nvPr>
        </p:nvGraphicFramePr>
        <p:xfrm>
          <a:off x="3493919" y="2785018"/>
          <a:ext cx="2259108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9108">
                  <a:extLst>
                    <a:ext uri="{9D8B030D-6E8A-4147-A177-3AD203B41FA5}">
                      <a16:colId xmlns:a16="http://schemas.microsoft.com/office/drawing/2014/main" val="372471407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>
                          <a:effectLst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</a:rPr>
                        <a:t>오버히트</a:t>
                      </a:r>
                      <a:r>
                        <a:rPr lang="en-US" altLang="ko-KR" sz="1100" u="none" strike="noStrike">
                          <a:effectLst/>
                        </a:rPr>
                        <a:t>' </a:t>
                      </a:r>
                      <a:r>
                        <a:rPr lang="ko-KR" altLang="en-US" sz="1100" u="none" strike="noStrike">
                          <a:effectLst/>
                        </a:rPr>
                        <a:t>글로벌 출시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4274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 dirty="0">
                          <a:effectLst/>
                        </a:rPr>
                        <a:t>'V4' </a:t>
                      </a:r>
                      <a:r>
                        <a:rPr lang="ko-KR" altLang="en-US" sz="1100" u="none" strike="noStrike" dirty="0">
                          <a:effectLst/>
                        </a:rPr>
                        <a:t>국내 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88553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E0CAFED-0B3A-4BBF-BF30-258D3259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35357"/>
              </p:ext>
            </p:extLst>
          </p:nvPr>
        </p:nvGraphicFramePr>
        <p:xfrm>
          <a:off x="4122864" y="4752164"/>
          <a:ext cx="46990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000">
                  <a:extLst>
                    <a:ext uri="{9D8B030D-6E8A-4147-A177-3AD203B41FA5}">
                      <a16:colId xmlns:a16="http://schemas.microsoft.com/office/drawing/2014/main" val="243589329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>
                          <a:effectLst/>
                        </a:rPr>
                        <a:t>'V4' </a:t>
                      </a:r>
                      <a:r>
                        <a:rPr lang="ko-KR" altLang="en-US" sz="1100" u="none" strike="noStrike">
                          <a:effectLst/>
                        </a:rPr>
                        <a:t>대만 출시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6930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>
                          <a:effectLst/>
                        </a:rPr>
                        <a:t>'V4' </a:t>
                      </a:r>
                      <a:r>
                        <a:rPr lang="ko-KR" altLang="en-US" sz="1100" u="none" strike="noStrike">
                          <a:effectLst/>
                        </a:rPr>
                        <a:t>글로벌 출시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일본 제외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8005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>
                          <a:effectLst/>
                        </a:rPr>
                        <a:t>'V4' </a:t>
                      </a:r>
                      <a:r>
                        <a:rPr lang="ko-KR" altLang="en-US" sz="1100" u="none" strike="noStrike">
                          <a:effectLst/>
                        </a:rPr>
                        <a:t>일본 출시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058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 dirty="0">
                          <a:effectLst/>
                        </a:rPr>
                        <a:t>'V4' '2020</a:t>
                      </a:r>
                      <a:r>
                        <a:rPr lang="ko-KR" altLang="en-US" sz="1100" u="none" strike="noStrike" dirty="0">
                          <a:effectLst/>
                        </a:rPr>
                        <a:t>년 대한민국 게임대상</a:t>
                      </a:r>
                      <a:r>
                        <a:rPr lang="en-US" altLang="ko-KR" sz="1100" u="none" strike="noStrike" dirty="0">
                          <a:effectLst/>
                        </a:rPr>
                        <a:t>' </a:t>
                      </a:r>
                      <a:r>
                        <a:rPr lang="ko-KR" altLang="en-US" sz="1100" u="none" strike="noStrike" dirty="0">
                          <a:effectLst/>
                        </a:rPr>
                        <a:t>대상 수상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대통령상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6294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78340D-606B-4319-90EB-2CA952AA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00781"/>
              </p:ext>
            </p:extLst>
          </p:nvPr>
        </p:nvGraphicFramePr>
        <p:xfrm>
          <a:off x="6011601" y="2873525"/>
          <a:ext cx="2889592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9592">
                  <a:extLst>
                    <a:ext uri="{9D8B030D-6E8A-4147-A177-3AD203B41FA5}">
                      <a16:colId xmlns:a16="http://schemas.microsoft.com/office/drawing/2014/main" val="194078248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 dirty="0">
                          <a:effectLst/>
                        </a:rPr>
                        <a:t>'Blue Archive' </a:t>
                      </a:r>
                      <a:r>
                        <a:rPr lang="ko-KR" altLang="en-US" sz="1100" u="none" strike="noStrike" dirty="0">
                          <a:effectLst/>
                        </a:rPr>
                        <a:t>일본 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4416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 dirty="0">
                          <a:effectLst/>
                        </a:rPr>
                        <a:t>'Blue Archive' </a:t>
                      </a:r>
                      <a:r>
                        <a:rPr lang="ko-KR" altLang="en-US" sz="1100" u="none" strike="noStrike" dirty="0">
                          <a:effectLst/>
                        </a:rPr>
                        <a:t>국내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글로벌 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99235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0BC52A5-0CD1-4F65-99D9-30B3393D0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27545"/>
              </p:ext>
            </p:extLst>
          </p:nvPr>
        </p:nvGraphicFramePr>
        <p:xfrm>
          <a:off x="9054057" y="2745353"/>
          <a:ext cx="2744247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4247">
                  <a:extLst>
                    <a:ext uri="{9D8B030D-6E8A-4147-A177-3AD203B41FA5}">
                      <a16:colId xmlns:a16="http://schemas.microsoft.com/office/drawing/2014/main" val="21551557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>
                          <a:effectLst/>
                        </a:rPr>
                        <a:t>'HIT2' </a:t>
                      </a:r>
                      <a:r>
                        <a:rPr lang="ko-KR" altLang="en-US" sz="1100" u="none" strike="noStrike">
                          <a:effectLst/>
                        </a:rPr>
                        <a:t>국내 출시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6312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 dirty="0">
                          <a:effectLst/>
                        </a:rPr>
                        <a:t>'HIT2' </a:t>
                      </a:r>
                      <a:r>
                        <a:rPr lang="ko-KR" altLang="en-US" sz="1100" u="none" strike="noStrike" dirty="0">
                          <a:effectLst/>
                        </a:rPr>
                        <a:t>대만 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544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 dirty="0">
                          <a:effectLst/>
                        </a:rPr>
                        <a:t>'Blue Archive' </a:t>
                      </a:r>
                      <a:r>
                        <a:rPr lang="ko-KR" altLang="en-US" sz="1100" u="none" strike="noStrike" dirty="0">
                          <a:effectLst/>
                        </a:rPr>
                        <a:t>중국 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1729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FB9E794-9C3C-4397-B4D2-E53607280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24068"/>
              </p:ext>
            </p:extLst>
          </p:nvPr>
        </p:nvGraphicFramePr>
        <p:xfrm>
          <a:off x="9097819" y="4843341"/>
          <a:ext cx="309418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4181">
                  <a:extLst>
                    <a:ext uri="{9D8B030D-6E8A-4147-A177-3AD203B41FA5}">
                      <a16:colId xmlns:a16="http://schemas.microsoft.com/office/drawing/2014/main" val="270907066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모바일게임 </a:t>
                      </a:r>
                      <a:r>
                        <a:rPr lang="en-US" altLang="ko-KR" sz="1100" u="none" strike="noStrike">
                          <a:effectLst/>
                        </a:rPr>
                        <a:t>'HIT2' </a:t>
                      </a:r>
                      <a:r>
                        <a:rPr lang="ko-KR" altLang="en-US" sz="1100" u="none" strike="noStrike">
                          <a:effectLst/>
                        </a:rPr>
                        <a:t>일본 출시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1559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온라인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콘솔게임 </a:t>
                      </a:r>
                      <a:r>
                        <a:rPr lang="en-US" altLang="ko-KR" sz="1100" u="none" strike="noStrike" dirty="0">
                          <a:effectLst/>
                        </a:rPr>
                        <a:t>'</a:t>
                      </a:r>
                      <a:r>
                        <a:rPr lang="ko-KR" altLang="en-US" sz="1100" u="none" strike="noStrike" dirty="0">
                          <a:effectLst/>
                        </a:rPr>
                        <a:t>퍼스트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디센던트</a:t>
                      </a:r>
                      <a:r>
                        <a:rPr lang="en-US" altLang="ko-KR" sz="1100" u="none" strike="noStrike" dirty="0">
                          <a:effectLst/>
                        </a:rPr>
                        <a:t>' </a:t>
                      </a:r>
                      <a:r>
                        <a:rPr lang="ko-KR" altLang="en-US" sz="1100" u="none" strike="noStrike" dirty="0">
                          <a:effectLst/>
                        </a:rPr>
                        <a:t>글로벌 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228376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6BBEBBAD-10C5-4B6E-ACE8-C6BB7803B246}"/>
              </a:ext>
            </a:extLst>
          </p:cNvPr>
          <p:cNvSpPr txBox="1"/>
          <p:nvPr/>
        </p:nvSpPr>
        <p:spPr>
          <a:xfrm>
            <a:off x="6873432" y="4541275"/>
            <a:ext cx="20558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n-ea"/>
              </a:rPr>
              <a:t>모바일게임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+mn-ea"/>
              </a:rPr>
              <a:t>'HIT2'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n-ea"/>
              </a:rPr>
              <a:t>국내 출시</a:t>
            </a:r>
            <a:r>
              <a:rPr lang="ko-KR" altLang="en-US" sz="1100" dirty="0">
                <a:latin typeface="+mn-ea"/>
              </a:rPr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9CFBC-F312-40CC-9948-55D000451515}"/>
              </a:ext>
            </a:extLst>
          </p:cNvPr>
          <p:cNvSpPr txBox="1"/>
          <p:nvPr/>
        </p:nvSpPr>
        <p:spPr>
          <a:xfrm>
            <a:off x="875104" y="101916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개요 및 사업의 내용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9C8D07-B9D0-428A-870E-7F9247F4774F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D7D220C-8C43-47D6-BC2A-49F1912F1770}"/>
              </a:ext>
            </a:extLst>
          </p:cNvPr>
          <p:cNvSpPr txBox="1"/>
          <p:nvPr/>
        </p:nvSpPr>
        <p:spPr>
          <a:xfrm>
            <a:off x="875104" y="676096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NEXON Games Co., Ltd.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8BF2A93F-B56D-427C-9DD3-7958CB2D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497391"/>
              </p:ext>
            </p:extLst>
          </p:nvPr>
        </p:nvGraphicFramePr>
        <p:xfrm>
          <a:off x="2032000" y="132242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03C7B66-B9DD-4C8C-A953-23AF25BA315B}"/>
              </a:ext>
            </a:extLst>
          </p:cNvPr>
          <p:cNvSpPr txBox="1"/>
          <p:nvPr/>
        </p:nvSpPr>
        <p:spPr>
          <a:xfrm>
            <a:off x="875104" y="101916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개요 및 사업의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F43842-DCAB-49C8-AE3C-A5BD4DEC19AC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7832B-D996-4ED6-822E-B0323A76E3BD}"/>
              </a:ext>
            </a:extLst>
          </p:cNvPr>
          <p:cNvSpPr txBox="1"/>
          <p:nvPr/>
        </p:nvSpPr>
        <p:spPr>
          <a:xfrm>
            <a:off x="875104" y="676096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NEXON Games Co., Ltd.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889FD-A8F4-4F17-90DB-2A52F18F0C21}"/>
              </a:ext>
            </a:extLst>
          </p:cNvPr>
          <p:cNvSpPr txBox="1"/>
          <p:nvPr/>
        </p:nvSpPr>
        <p:spPr>
          <a:xfrm>
            <a:off x="1647264" y="3105834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재무에 관한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706F8-997B-464A-BCEA-918E973A9642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7D2594-C64D-4616-8AC0-8F34A64D156A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7D63FEF-3DFE-47BA-B436-A60FE2EDF933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6BC5F7-498F-4308-8128-2BEA8C0D7DC7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81059-CF26-49B9-9C92-ED4CDAE385C5}"/>
              </a:ext>
            </a:extLst>
          </p:cNvPr>
          <p:cNvSpPr txBox="1"/>
          <p:nvPr/>
        </p:nvSpPr>
        <p:spPr>
          <a:xfrm>
            <a:off x="875104" y="101916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재무에 관한 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310CA-4135-4B18-A3BB-FCF9C0E1BB51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89BC58-19BF-48A7-81D4-B4C76B101124}"/>
              </a:ext>
            </a:extLst>
          </p:cNvPr>
          <p:cNvGrpSpPr/>
          <p:nvPr/>
        </p:nvGrpSpPr>
        <p:grpSpPr>
          <a:xfrm>
            <a:off x="2356352" y="1491351"/>
            <a:ext cx="7479296" cy="3340256"/>
            <a:chOff x="0" y="0"/>
            <a:chExt cx="6915632" cy="2671199"/>
          </a:xfrm>
        </p:grpSpPr>
        <p:graphicFrame>
          <p:nvGraphicFramePr>
            <p:cNvPr id="9" name="차트 8">
              <a:extLst>
                <a:ext uri="{FF2B5EF4-FFF2-40B4-BE49-F238E27FC236}">
                  <a16:creationId xmlns:a16="http://schemas.microsoft.com/office/drawing/2014/main" id="{9CA81D40-2533-47AA-BBB5-C7744288CB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3309566"/>
                </p:ext>
              </p:extLst>
            </p:nvPr>
          </p:nvGraphicFramePr>
          <p:xfrm>
            <a:off x="3263315" y="0"/>
            <a:ext cx="3652317" cy="2671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차트 9">
              <a:extLst>
                <a:ext uri="{FF2B5EF4-FFF2-40B4-BE49-F238E27FC236}">
                  <a16:creationId xmlns:a16="http://schemas.microsoft.com/office/drawing/2014/main" id="{B2E6D27F-DF65-4237-832F-5845D645602E}"/>
                </a:ext>
              </a:extLst>
            </p:cNvPr>
            <p:cNvGraphicFramePr/>
            <p:nvPr/>
          </p:nvGraphicFramePr>
          <p:xfrm>
            <a:off x="0" y="99"/>
            <a:ext cx="3263315" cy="2671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28C8DCB-01AE-4667-B1E1-8716FE32C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21550"/>
              </p:ext>
            </p:extLst>
          </p:nvPr>
        </p:nvGraphicFramePr>
        <p:xfrm>
          <a:off x="4495800" y="5131709"/>
          <a:ext cx="3200400" cy="12674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6311599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92447888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353489975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매출비율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04299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모바일게임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71.03%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38556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온라인게임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53978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9752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099A89B-E2FA-4767-94B0-126CA7D3889D}"/>
              </a:ext>
            </a:extLst>
          </p:cNvPr>
          <p:cNvSpPr txBox="1"/>
          <p:nvPr/>
        </p:nvSpPr>
        <p:spPr>
          <a:xfrm>
            <a:off x="875104" y="676096"/>
            <a:ext cx="2861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NEXON Games Co., Ltd. Financial matters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0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829</Words>
  <Application>Microsoft Office PowerPoint</Application>
  <PresentationFormat>와이드스크린</PresentationFormat>
  <Paragraphs>272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Inherit</vt:lpstr>
      <vt:lpstr>굴림</vt:lpstr>
      <vt:lpstr>나눔스퀘어 ExtraBold</vt:lpstr>
      <vt:lpstr>나눔스퀘어 Light</vt:lpstr>
      <vt:lpstr>맑은 고딕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2C000012</cp:lastModifiedBy>
  <cp:revision>17</cp:revision>
  <dcterms:created xsi:type="dcterms:W3CDTF">2020-09-07T02:34:06Z</dcterms:created>
  <dcterms:modified xsi:type="dcterms:W3CDTF">2024-08-21T01:17:07Z</dcterms:modified>
</cp:coreProperties>
</file>