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86" r:id="rId4"/>
    <p:sldId id="290" r:id="rId5"/>
    <p:sldId id="291" r:id="rId6"/>
    <p:sldId id="28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4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365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875780" y="171450"/>
            <a:ext cx="8098506" cy="6529388"/>
          </a:xfrm>
          <a:custGeom>
            <a:avLst/>
            <a:gdLst>
              <a:gd name="connsiteX0" fmla="*/ 0 w 8098506"/>
              <a:gd name="connsiteY0" fmla="*/ 0 h 6529388"/>
              <a:gd name="connsiteX1" fmla="*/ 8098506 w 8098506"/>
              <a:gd name="connsiteY1" fmla="*/ 0 h 6529388"/>
              <a:gd name="connsiteX2" fmla="*/ 8098506 w 8098506"/>
              <a:gd name="connsiteY2" fmla="*/ 6529388 h 6529388"/>
              <a:gd name="connsiteX3" fmla="*/ 0 w 8098506"/>
              <a:gd name="connsiteY3" fmla="*/ 6529388 h 6529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98506" h="6529388">
                <a:moveTo>
                  <a:pt x="0" y="0"/>
                </a:moveTo>
                <a:lnTo>
                  <a:pt x="8098506" y="0"/>
                </a:lnTo>
                <a:lnTo>
                  <a:pt x="8098506" y="6529388"/>
                </a:lnTo>
                <a:lnTo>
                  <a:pt x="0" y="652938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4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50617" y="2835370"/>
            <a:ext cx="3619496" cy="3624498"/>
          </a:xfrm>
          <a:custGeom>
            <a:avLst/>
            <a:gdLst>
              <a:gd name="connsiteX0" fmla="*/ 2297113 w 4594226"/>
              <a:gd name="connsiteY0" fmla="*/ 0 h 4600576"/>
              <a:gd name="connsiteX1" fmla="*/ 4594226 w 4594226"/>
              <a:gd name="connsiteY1" fmla="*/ 2300288 h 4600576"/>
              <a:gd name="connsiteX2" fmla="*/ 2297113 w 4594226"/>
              <a:gd name="connsiteY2" fmla="*/ 4600576 h 4600576"/>
              <a:gd name="connsiteX3" fmla="*/ 0 w 4594226"/>
              <a:gd name="connsiteY3" fmla="*/ 2300288 h 4600576"/>
              <a:gd name="connsiteX4" fmla="*/ 2297113 w 4594226"/>
              <a:gd name="connsiteY4" fmla="*/ 0 h 4600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226" h="4600576">
                <a:moveTo>
                  <a:pt x="2297113" y="0"/>
                </a:moveTo>
                <a:cubicBezTo>
                  <a:pt x="3565773" y="0"/>
                  <a:pt x="4594226" y="1029874"/>
                  <a:pt x="4594226" y="2300288"/>
                </a:cubicBezTo>
                <a:cubicBezTo>
                  <a:pt x="4594226" y="3570702"/>
                  <a:pt x="3565773" y="4600576"/>
                  <a:pt x="2297113" y="4600576"/>
                </a:cubicBezTo>
                <a:cubicBezTo>
                  <a:pt x="1028453" y="4600576"/>
                  <a:pt x="0" y="3570702"/>
                  <a:pt x="0" y="2300288"/>
                </a:cubicBezTo>
                <a:cubicBezTo>
                  <a:pt x="0" y="1029874"/>
                  <a:pt x="1028453" y="0"/>
                  <a:pt x="229711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51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395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49" r:id="rId2"/>
    <p:sldLayoutId id="214748365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go.kr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ata.gg.go.kr/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1"/>
          <p:cNvSpPr>
            <a:spLocks noChangeArrowheads="1"/>
          </p:cNvSpPr>
          <p:nvPr/>
        </p:nvSpPr>
        <p:spPr bwMode="auto">
          <a:xfrm>
            <a:off x="3795713" y="1128713"/>
            <a:ext cx="4594225" cy="4600575"/>
          </a:xfrm>
          <a:prstGeom prst="ellipse">
            <a:avLst/>
          </a:prstGeom>
          <a:solidFill>
            <a:srgbClr val="3834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2"/>
          <p:cNvSpPr>
            <a:spLocks noEditPoints="1"/>
          </p:cNvSpPr>
          <p:nvPr/>
        </p:nvSpPr>
        <p:spPr bwMode="auto">
          <a:xfrm>
            <a:off x="3951288" y="1284288"/>
            <a:ext cx="4284663" cy="4289425"/>
          </a:xfrm>
          <a:custGeom>
            <a:avLst/>
            <a:gdLst>
              <a:gd name="T0" fmla="*/ 831 w 1662"/>
              <a:gd name="T1" fmla="*/ 1662 h 1662"/>
              <a:gd name="T2" fmla="*/ 0 w 1662"/>
              <a:gd name="T3" fmla="*/ 831 h 1662"/>
              <a:gd name="T4" fmla="*/ 831 w 1662"/>
              <a:gd name="T5" fmla="*/ 0 h 1662"/>
              <a:gd name="T6" fmla="*/ 1662 w 1662"/>
              <a:gd name="T7" fmla="*/ 831 h 1662"/>
              <a:gd name="T8" fmla="*/ 831 w 1662"/>
              <a:gd name="T9" fmla="*/ 1662 h 1662"/>
              <a:gd name="T10" fmla="*/ 831 w 1662"/>
              <a:gd name="T11" fmla="*/ 12 h 1662"/>
              <a:gd name="T12" fmla="*/ 12 w 1662"/>
              <a:gd name="T13" fmla="*/ 831 h 1662"/>
              <a:gd name="T14" fmla="*/ 831 w 1662"/>
              <a:gd name="T15" fmla="*/ 1650 h 1662"/>
              <a:gd name="T16" fmla="*/ 1650 w 1662"/>
              <a:gd name="T17" fmla="*/ 831 h 1662"/>
              <a:gd name="T18" fmla="*/ 831 w 1662"/>
              <a:gd name="T19" fmla="*/ 12 h 1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62" h="1662">
                <a:moveTo>
                  <a:pt x="831" y="1662"/>
                </a:moveTo>
                <a:cubicBezTo>
                  <a:pt x="373" y="1662"/>
                  <a:pt x="0" y="1289"/>
                  <a:pt x="0" y="831"/>
                </a:cubicBezTo>
                <a:cubicBezTo>
                  <a:pt x="0" y="373"/>
                  <a:pt x="373" y="0"/>
                  <a:pt x="831" y="0"/>
                </a:cubicBezTo>
                <a:cubicBezTo>
                  <a:pt x="1289" y="0"/>
                  <a:pt x="1662" y="373"/>
                  <a:pt x="1662" y="831"/>
                </a:cubicBezTo>
                <a:cubicBezTo>
                  <a:pt x="1662" y="1289"/>
                  <a:pt x="1289" y="1662"/>
                  <a:pt x="831" y="1662"/>
                </a:cubicBezTo>
                <a:close/>
                <a:moveTo>
                  <a:pt x="831" y="12"/>
                </a:moveTo>
                <a:cubicBezTo>
                  <a:pt x="380" y="12"/>
                  <a:pt x="12" y="380"/>
                  <a:pt x="12" y="831"/>
                </a:cubicBezTo>
                <a:cubicBezTo>
                  <a:pt x="12" y="1282"/>
                  <a:pt x="380" y="1650"/>
                  <a:pt x="831" y="1650"/>
                </a:cubicBezTo>
                <a:cubicBezTo>
                  <a:pt x="1282" y="1650"/>
                  <a:pt x="1650" y="1282"/>
                  <a:pt x="1650" y="831"/>
                </a:cubicBezTo>
                <a:cubicBezTo>
                  <a:pt x="1650" y="380"/>
                  <a:pt x="1282" y="12"/>
                  <a:pt x="831" y="12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81"/>
          <p:cNvSpPr>
            <a:spLocks/>
          </p:cNvSpPr>
          <p:nvPr/>
        </p:nvSpPr>
        <p:spPr bwMode="auto">
          <a:xfrm>
            <a:off x="5873751" y="5040313"/>
            <a:ext cx="201613" cy="288925"/>
          </a:xfrm>
          <a:custGeom>
            <a:avLst/>
            <a:gdLst>
              <a:gd name="T0" fmla="*/ 93 w 127"/>
              <a:gd name="T1" fmla="*/ 164 h 182"/>
              <a:gd name="T2" fmla="*/ 20 w 127"/>
              <a:gd name="T3" fmla="*/ 91 h 182"/>
              <a:gd name="T4" fmla="*/ 93 w 127"/>
              <a:gd name="T5" fmla="*/ 18 h 182"/>
              <a:gd name="T6" fmla="*/ 117 w 127"/>
              <a:gd name="T7" fmla="*/ 44 h 182"/>
              <a:gd name="T8" fmla="*/ 127 w 127"/>
              <a:gd name="T9" fmla="*/ 34 h 182"/>
              <a:gd name="T10" fmla="*/ 93 w 127"/>
              <a:gd name="T11" fmla="*/ 0 h 182"/>
              <a:gd name="T12" fmla="*/ 0 w 127"/>
              <a:gd name="T13" fmla="*/ 91 h 182"/>
              <a:gd name="T14" fmla="*/ 93 w 127"/>
              <a:gd name="T15" fmla="*/ 182 h 182"/>
              <a:gd name="T16" fmla="*/ 127 w 127"/>
              <a:gd name="T17" fmla="*/ 148 h 182"/>
              <a:gd name="T18" fmla="*/ 117 w 127"/>
              <a:gd name="T19" fmla="*/ 138 h 182"/>
              <a:gd name="T20" fmla="*/ 93 w 127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7" h="182"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17" y="44"/>
                </a:lnTo>
                <a:lnTo>
                  <a:pt x="127" y="34"/>
                </a:lnTo>
                <a:lnTo>
                  <a:pt x="93" y="0"/>
                </a:lnTo>
                <a:lnTo>
                  <a:pt x="0" y="91"/>
                </a:lnTo>
                <a:lnTo>
                  <a:pt x="93" y="182"/>
                </a:lnTo>
                <a:lnTo>
                  <a:pt x="127" y="148"/>
                </a:lnTo>
                <a:lnTo>
                  <a:pt x="117" y="138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82"/>
          <p:cNvSpPr>
            <a:spLocks noEditPoints="1"/>
          </p:cNvSpPr>
          <p:nvPr/>
        </p:nvSpPr>
        <p:spPr bwMode="auto">
          <a:xfrm>
            <a:off x="6000751" y="5040313"/>
            <a:ext cx="290513" cy="288925"/>
          </a:xfrm>
          <a:custGeom>
            <a:avLst/>
            <a:gdLst>
              <a:gd name="T0" fmla="*/ 91 w 183"/>
              <a:gd name="T1" fmla="*/ 0 h 182"/>
              <a:gd name="T2" fmla="*/ 0 w 183"/>
              <a:gd name="T3" fmla="*/ 91 h 182"/>
              <a:gd name="T4" fmla="*/ 91 w 183"/>
              <a:gd name="T5" fmla="*/ 182 h 182"/>
              <a:gd name="T6" fmla="*/ 183 w 183"/>
              <a:gd name="T7" fmla="*/ 91 h 182"/>
              <a:gd name="T8" fmla="*/ 91 w 183"/>
              <a:gd name="T9" fmla="*/ 0 h 182"/>
              <a:gd name="T10" fmla="*/ 18 w 183"/>
              <a:gd name="T11" fmla="*/ 91 h 182"/>
              <a:gd name="T12" fmla="*/ 91 w 183"/>
              <a:gd name="T13" fmla="*/ 18 h 182"/>
              <a:gd name="T14" fmla="*/ 164 w 183"/>
              <a:gd name="T15" fmla="*/ 91 h 182"/>
              <a:gd name="T16" fmla="*/ 91 w 183"/>
              <a:gd name="T17" fmla="*/ 164 h 182"/>
              <a:gd name="T18" fmla="*/ 18 w 183"/>
              <a:gd name="T19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182">
                <a:moveTo>
                  <a:pt x="91" y="0"/>
                </a:moveTo>
                <a:lnTo>
                  <a:pt x="0" y="91"/>
                </a:lnTo>
                <a:lnTo>
                  <a:pt x="91" y="182"/>
                </a:lnTo>
                <a:lnTo>
                  <a:pt x="183" y="91"/>
                </a:lnTo>
                <a:lnTo>
                  <a:pt x="91" y="0"/>
                </a:lnTo>
                <a:close/>
                <a:moveTo>
                  <a:pt x="18" y="91"/>
                </a:moveTo>
                <a:lnTo>
                  <a:pt x="91" y="18"/>
                </a:lnTo>
                <a:lnTo>
                  <a:pt x="164" y="91"/>
                </a:lnTo>
                <a:lnTo>
                  <a:pt x="91" y="164"/>
                </a:lnTo>
                <a:lnTo>
                  <a:pt x="18" y="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83"/>
          <p:cNvSpPr>
            <a:spLocks/>
          </p:cNvSpPr>
          <p:nvPr/>
        </p:nvSpPr>
        <p:spPr bwMode="auto">
          <a:xfrm>
            <a:off x="6111876" y="1528763"/>
            <a:ext cx="200025" cy="288925"/>
          </a:xfrm>
          <a:custGeom>
            <a:avLst/>
            <a:gdLst>
              <a:gd name="T0" fmla="*/ 34 w 126"/>
              <a:gd name="T1" fmla="*/ 164 h 182"/>
              <a:gd name="T2" fmla="*/ 107 w 126"/>
              <a:gd name="T3" fmla="*/ 91 h 182"/>
              <a:gd name="T4" fmla="*/ 34 w 126"/>
              <a:gd name="T5" fmla="*/ 18 h 182"/>
              <a:gd name="T6" fmla="*/ 9 w 126"/>
              <a:gd name="T7" fmla="*/ 44 h 182"/>
              <a:gd name="T8" fmla="*/ 0 w 126"/>
              <a:gd name="T9" fmla="*/ 34 h 182"/>
              <a:gd name="T10" fmla="*/ 34 w 126"/>
              <a:gd name="T11" fmla="*/ 0 h 182"/>
              <a:gd name="T12" fmla="*/ 126 w 126"/>
              <a:gd name="T13" fmla="*/ 91 h 182"/>
              <a:gd name="T14" fmla="*/ 34 w 126"/>
              <a:gd name="T15" fmla="*/ 182 h 182"/>
              <a:gd name="T16" fmla="*/ 0 w 126"/>
              <a:gd name="T17" fmla="*/ 148 h 182"/>
              <a:gd name="T18" fmla="*/ 9 w 126"/>
              <a:gd name="T19" fmla="*/ 138 h 182"/>
              <a:gd name="T20" fmla="*/ 34 w 126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6" h="182">
                <a:moveTo>
                  <a:pt x="34" y="164"/>
                </a:moveTo>
                <a:lnTo>
                  <a:pt x="107" y="91"/>
                </a:lnTo>
                <a:lnTo>
                  <a:pt x="34" y="18"/>
                </a:lnTo>
                <a:lnTo>
                  <a:pt x="9" y="44"/>
                </a:lnTo>
                <a:lnTo>
                  <a:pt x="0" y="34"/>
                </a:lnTo>
                <a:lnTo>
                  <a:pt x="34" y="0"/>
                </a:lnTo>
                <a:lnTo>
                  <a:pt x="126" y="91"/>
                </a:lnTo>
                <a:lnTo>
                  <a:pt x="34" y="182"/>
                </a:lnTo>
                <a:lnTo>
                  <a:pt x="0" y="148"/>
                </a:lnTo>
                <a:lnTo>
                  <a:pt x="9" y="138"/>
                </a:lnTo>
                <a:lnTo>
                  <a:pt x="34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84"/>
          <p:cNvSpPr>
            <a:spLocks noEditPoints="1"/>
          </p:cNvSpPr>
          <p:nvPr/>
        </p:nvSpPr>
        <p:spPr bwMode="auto">
          <a:xfrm>
            <a:off x="5894388" y="1528763"/>
            <a:ext cx="292100" cy="288925"/>
          </a:xfrm>
          <a:custGeom>
            <a:avLst/>
            <a:gdLst>
              <a:gd name="T0" fmla="*/ 0 w 184"/>
              <a:gd name="T1" fmla="*/ 91 h 182"/>
              <a:gd name="T2" fmla="*/ 93 w 184"/>
              <a:gd name="T3" fmla="*/ 182 h 182"/>
              <a:gd name="T4" fmla="*/ 184 w 184"/>
              <a:gd name="T5" fmla="*/ 91 h 182"/>
              <a:gd name="T6" fmla="*/ 93 w 184"/>
              <a:gd name="T7" fmla="*/ 0 h 182"/>
              <a:gd name="T8" fmla="*/ 0 w 184"/>
              <a:gd name="T9" fmla="*/ 91 h 182"/>
              <a:gd name="T10" fmla="*/ 93 w 184"/>
              <a:gd name="T11" fmla="*/ 164 h 182"/>
              <a:gd name="T12" fmla="*/ 20 w 184"/>
              <a:gd name="T13" fmla="*/ 91 h 182"/>
              <a:gd name="T14" fmla="*/ 93 w 184"/>
              <a:gd name="T15" fmla="*/ 18 h 182"/>
              <a:gd name="T16" fmla="*/ 166 w 184"/>
              <a:gd name="T17" fmla="*/ 91 h 182"/>
              <a:gd name="T18" fmla="*/ 93 w 184"/>
              <a:gd name="T19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4" h="182">
                <a:moveTo>
                  <a:pt x="0" y="91"/>
                </a:moveTo>
                <a:lnTo>
                  <a:pt x="93" y="182"/>
                </a:lnTo>
                <a:lnTo>
                  <a:pt x="184" y="91"/>
                </a:lnTo>
                <a:lnTo>
                  <a:pt x="93" y="0"/>
                </a:lnTo>
                <a:lnTo>
                  <a:pt x="0" y="91"/>
                </a:lnTo>
                <a:close/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66" y="91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4495139" y="4028124"/>
            <a:ext cx="3160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Montserrat" panose="00000500000000000000" pitchFamily="50" charset="0"/>
                <a:ea typeface="Raleway" pitchFamily="2" charset="0"/>
                <a:cs typeface="Lato" panose="020F0502020204030203" pitchFamily="34" charset="0"/>
              </a:rPr>
              <a:t>기획발표</a:t>
            </a:r>
            <a:endParaRPr lang="en-US" sz="2800" dirty="0">
              <a:solidFill>
                <a:schemeClr val="bg1"/>
              </a:solidFill>
              <a:latin typeface="Montserrat" panose="00000500000000000000" pitchFamily="50" charset="0"/>
              <a:ea typeface="Raleway" pitchFamily="2" charset="0"/>
              <a:cs typeface="Lato" panose="020F0502020204030203" pitchFamily="34" charset="0"/>
            </a:endParaRPr>
          </a:p>
        </p:txBody>
      </p:sp>
      <p:sp>
        <p:nvSpPr>
          <p:cNvPr id="1753" name="TextBox 1752"/>
          <p:cNvSpPr txBox="1"/>
          <p:nvPr/>
        </p:nvSpPr>
        <p:spPr>
          <a:xfrm>
            <a:off x="4205130" y="2315250"/>
            <a:ext cx="37753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Calibri" panose="020F0502020204030204" pitchFamily="34" charset="0"/>
                <a:ea typeface="Raleway" pitchFamily="2" charset="0"/>
                <a:cs typeface="Calibri" panose="020F0502020204030204" pitchFamily="34" charset="0"/>
              </a:rPr>
              <a:t>스마트폰</a:t>
            </a:r>
            <a:endParaRPr lang="en-US" altLang="ko-KR" sz="4000" dirty="0">
              <a:solidFill>
                <a:schemeClr val="bg1"/>
              </a:solidFill>
              <a:latin typeface="Calibri" panose="020F0502020204030204" pitchFamily="34" charset="0"/>
              <a:ea typeface="Raleway" pitchFamily="2" charset="0"/>
              <a:cs typeface="Calibri" panose="020F0502020204030204" pitchFamily="34" charset="0"/>
            </a:endParaRPr>
          </a:p>
          <a:p>
            <a:pPr algn="ctr"/>
            <a:r>
              <a:rPr lang="ko-KR" altLang="en-US" sz="4000" dirty="0">
                <a:solidFill>
                  <a:schemeClr val="bg1"/>
                </a:solidFill>
                <a:latin typeface="Calibri" panose="020F0502020204030204" pitchFamily="34" charset="0"/>
                <a:ea typeface="Raleway" pitchFamily="2" charset="0"/>
                <a:cs typeface="Calibri" panose="020F0502020204030204" pitchFamily="34" charset="0"/>
              </a:rPr>
              <a:t>게임프로그래밍</a:t>
            </a:r>
            <a:endParaRPr lang="en-US" altLang="ko-KR" sz="4000" dirty="0">
              <a:solidFill>
                <a:schemeClr val="bg1"/>
              </a:solidFill>
              <a:latin typeface="Calibri" panose="020F0502020204030204" pitchFamily="34" charset="0"/>
              <a:ea typeface="Raleway" pitchFamily="2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879EA5-0D20-4AFD-B843-EFFF4752CC2F}"/>
              </a:ext>
            </a:extLst>
          </p:cNvPr>
          <p:cNvSpPr txBox="1"/>
          <p:nvPr/>
        </p:nvSpPr>
        <p:spPr>
          <a:xfrm>
            <a:off x="8948691" y="5406122"/>
            <a:ext cx="218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게임공학과</a:t>
            </a:r>
            <a:endParaRPr lang="en-US" altLang="ko-KR" dirty="0"/>
          </a:p>
          <a:p>
            <a:pPr algn="r"/>
            <a:r>
              <a:rPr lang="en-US" altLang="ko-KR" dirty="0"/>
              <a:t>2014182011 </a:t>
            </a:r>
            <a:r>
              <a:rPr lang="ko-KR" altLang="en-US" dirty="0"/>
              <a:t>김태화 </a:t>
            </a:r>
          </a:p>
        </p:txBody>
      </p:sp>
    </p:spTree>
    <p:extLst>
      <p:ext uri="{BB962C8B-B14F-4D97-AF65-F5344CB8AC3E}">
        <p14:creationId xmlns:p14="http://schemas.microsoft.com/office/powerpoint/2010/main" val="3472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and Round Single Corner Rectangle 8"/>
          <p:cNvSpPr/>
          <p:nvPr/>
        </p:nvSpPr>
        <p:spPr>
          <a:xfrm rot="5400000">
            <a:off x="6114949" y="1311524"/>
            <a:ext cx="4997884" cy="4415244"/>
          </a:xfrm>
          <a:prstGeom prst="snipRoundRect">
            <a:avLst/>
          </a:prstGeom>
          <a:solidFill>
            <a:schemeClr val="accent2">
              <a:lumMod val="20000"/>
              <a:lumOff val="80000"/>
            </a:schemeClr>
          </a:solidFill>
          <a:ln w="101600">
            <a:noFill/>
          </a:ln>
          <a:effectLst>
            <a:outerShdw blurRad="266700" dist="38100" dir="5400000" sx="99000" sy="99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1215" y="1439576"/>
            <a:ext cx="201854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000" dirty="0">
                <a:solidFill>
                  <a:schemeClr val="accent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목차</a:t>
            </a:r>
            <a:endParaRPr lang="en-US" sz="5000" dirty="0">
              <a:solidFill>
                <a:schemeClr val="accent2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1332" y="145142"/>
            <a:ext cx="72000" cy="10539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1332" y="3117849"/>
            <a:ext cx="72000" cy="36065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2009"/>
          <p:cNvSpPr/>
          <p:nvPr/>
        </p:nvSpPr>
        <p:spPr>
          <a:xfrm>
            <a:off x="6868451" y="1694645"/>
            <a:ext cx="2308490" cy="1587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70000"/>
              </a:lnSpc>
              <a:buAutoNum type="arabicPeriod"/>
            </a:pPr>
            <a:r>
              <a:rPr lang="ko-KR" altLang="en-US" sz="20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Light" panose="020F0502020204030203" pitchFamily="34" charset="0"/>
              </a:rPr>
              <a:t>어플 소개</a:t>
            </a:r>
            <a:endParaRPr lang="en-US" altLang="ko-KR" sz="2000" dirty="0">
              <a:solidFill>
                <a:schemeClr val="accent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 Light" panose="020F0502020204030203" pitchFamily="34" charset="0"/>
            </a:endParaRPr>
          </a:p>
          <a:p>
            <a:pPr marL="342900" indent="-342900">
              <a:lnSpc>
                <a:spcPct val="170000"/>
              </a:lnSpc>
              <a:buAutoNum type="arabicPeriod"/>
            </a:pPr>
            <a:r>
              <a:rPr lang="ko-KR" altLang="en-US" sz="20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Light" panose="020F0502020204030203" pitchFamily="34" charset="0"/>
              </a:rPr>
              <a:t>사용 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Light" panose="020F0502020204030203" pitchFamily="34" charset="0"/>
              </a:rPr>
              <a:t>API</a:t>
            </a:r>
          </a:p>
          <a:p>
            <a:pPr marL="342900" indent="-342900">
              <a:lnSpc>
                <a:spcPct val="170000"/>
              </a:lnSpc>
              <a:buAutoNum type="arabicPeriod"/>
            </a:pP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Light" panose="020F0502020204030203" pitchFamily="34" charset="0"/>
              </a:rPr>
              <a:t>View </a:t>
            </a:r>
            <a:r>
              <a:rPr lang="ko-KR" altLang="en-US" sz="20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Light" panose="020F0502020204030203" pitchFamily="34" charset="0"/>
              </a:rPr>
              <a:t>구조</a:t>
            </a:r>
            <a:endParaRPr lang="en-US" altLang="ko-KR" sz="2000" dirty="0">
              <a:solidFill>
                <a:schemeClr val="accent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691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개체 틀 8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0" r="16710"/>
          <a:stretch>
            <a:fillRect/>
          </a:stretch>
        </p:blipFill>
        <p:spPr>
          <a:xfrm>
            <a:off x="7711528" y="1625746"/>
            <a:ext cx="3789140" cy="3606508"/>
          </a:xfrm>
        </p:spPr>
      </p:pic>
      <p:sp>
        <p:nvSpPr>
          <p:cNvPr id="4" name="Rectangle 3"/>
          <p:cNvSpPr/>
          <p:nvPr/>
        </p:nvSpPr>
        <p:spPr>
          <a:xfrm>
            <a:off x="302626" y="603041"/>
            <a:ext cx="201854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800" dirty="0">
                <a:solidFill>
                  <a:schemeClr val="accent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소개</a:t>
            </a:r>
            <a:endParaRPr lang="en-US" sz="4800" dirty="0">
              <a:solidFill>
                <a:schemeClr val="accent2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1332" y="2574924"/>
            <a:ext cx="72000" cy="36065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902428-6B0D-4CC2-B096-9FF94E2BFACF}"/>
              </a:ext>
            </a:extLst>
          </p:cNvPr>
          <p:cNvSpPr txBox="1"/>
          <p:nvPr/>
        </p:nvSpPr>
        <p:spPr>
          <a:xfrm>
            <a:off x="1660123" y="2716567"/>
            <a:ext cx="55190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동물보호관리 시스템에 등록된 유기동물을 조회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동물 병원에 대한 정보를 조회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반려 동물 등록소에 대한 정보를 조회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2412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603041"/>
            <a:ext cx="26358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800" dirty="0">
                <a:solidFill>
                  <a:schemeClr val="accent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사용 </a:t>
            </a:r>
            <a:r>
              <a:rPr lang="en-US" altLang="ko-KR" sz="4800" dirty="0">
                <a:solidFill>
                  <a:schemeClr val="accent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API</a:t>
            </a:r>
            <a:endParaRPr lang="en-US" sz="4800" dirty="0">
              <a:solidFill>
                <a:schemeClr val="accent2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1332" y="2574924"/>
            <a:ext cx="72000" cy="36065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ED4B05-E7F0-4C72-AD4E-CDDA333D6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224" y="1434038"/>
            <a:ext cx="7229475" cy="2324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31CBBA-5399-49A8-AAE1-E73EEB3A6845}"/>
              </a:ext>
            </a:extLst>
          </p:cNvPr>
          <p:cNvSpPr txBox="1"/>
          <p:nvPr/>
        </p:nvSpPr>
        <p:spPr>
          <a:xfrm>
            <a:off x="1105224" y="3879542"/>
            <a:ext cx="2725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공공 데이터 포털</a:t>
            </a:r>
            <a:r>
              <a:rPr lang="en-US" altLang="ko-KR" sz="1100" dirty="0"/>
              <a:t>(</a:t>
            </a:r>
            <a:r>
              <a:rPr lang="en-US" altLang="ko-KR" sz="1100" dirty="0">
                <a:hlinkClick r:id="rId3"/>
              </a:rPr>
              <a:t>https://www.data.go.kr/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2C6E7E1-DB97-4D97-8D44-FCEE9A6F84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224" y="4262556"/>
            <a:ext cx="9525000" cy="14382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FF54BCA-9449-4E44-AD48-C6D43BD2C23F}"/>
              </a:ext>
            </a:extLst>
          </p:cNvPr>
          <p:cNvSpPr txBox="1"/>
          <p:nvPr/>
        </p:nvSpPr>
        <p:spPr>
          <a:xfrm>
            <a:off x="1105223" y="5822235"/>
            <a:ext cx="33247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경기도 데이터 드림</a:t>
            </a:r>
            <a:r>
              <a:rPr lang="en-US" altLang="ko-KR" sz="1100" dirty="0"/>
              <a:t>(</a:t>
            </a:r>
            <a:r>
              <a:rPr lang="en-US" altLang="ko-KR" sz="1100" dirty="0">
                <a:hlinkClick r:id="rId5"/>
              </a:rPr>
              <a:t>https://data.gg.go.kr/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02414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603041"/>
            <a:ext cx="33247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>
                <a:solidFill>
                  <a:schemeClr val="accent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View </a:t>
            </a:r>
            <a:r>
              <a:rPr lang="ko-KR" altLang="en-US" sz="4800" dirty="0">
                <a:solidFill>
                  <a:schemeClr val="accent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구조</a:t>
            </a:r>
            <a:endParaRPr lang="en-US" sz="4800" dirty="0">
              <a:solidFill>
                <a:schemeClr val="accent2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1332" y="2574924"/>
            <a:ext cx="72000" cy="36065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E8AD47C-39AC-4261-A0CB-1AE0A87E8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151494"/>
              </p:ext>
            </p:extLst>
          </p:nvPr>
        </p:nvGraphicFramePr>
        <p:xfrm>
          <a:off x="1375053" y="1945641"/>
          <a:ext cx="3324732" cy="32726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8244">
                  <a:extLst>
                    <a:ext uri="{9D8B030D-6E8A-4147-A177-3AD203B41FA5}">
                      <a16:colId xmlns:a16="http://schemas.microsoft.com/office/drawing/2014/main" val="2435545652"/>
                    </a:ext>
                  </a:extLst>
                </a:gridCol>
                <a:gridCol w="1108244">
                  <a:extLst>
                    <a:ext uri="{9D8B030D-6E8A-4147-A177-3AD203B41FA5}">
                      <a16:colId xmlns:a16="http://schemas.microsoft.com/office/drawing/2014/main" val="4063729650"/>
                    </a:ext>
                  </a:extLst>
                </a:gridCol>
                <a:gridCol w="1108244">
                  <a:extLst>
                    <a:ext uri="{9D8B030D-6E8A-4147-A177-3AD203B41FA5}">
                      <a16:colId xmlns:a16="http://schemas.microsoft.com/office/drawing/2014/main" val="2314954952"/>
                    </a:ext>
                  </a:extLst>
                </a:gridCol>
              </a:tblGrid>
              <a:tr h="2759524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948353"/>
                  </a:ext>
                </a:extLst>
              </a:tr>
              <a:tr h="5131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유기동물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동물병원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등록소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39765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F17A3024-AD95-49FC-92F0-CB764A0058EF}"/>
              </a:ext>
            </a:extLst>
          </p:cNvPr>
          <p:cNvSpPr/>
          <p:nvPr/>
        </p:nvSpPr>
        <p:spPr>
          <a:xfrm>
            <a:off x="3915053" y="2175429"/>
            <a:ext cx="408372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52DAEAF9-57CA-4572-81C7-5A88B632FE9A}"/>
              </a:ext>
            </a:extLst>
          </p:cNvPr>
          <p:cNvSpPr/>
          <p:nvPr/>
        </p:nvSpPr>
        <p:spPr>
          <a:xfrm>
            <a:off x="4012707" y="2290439"/>
            <a:ext cx="115410" cy="124287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2583E8E-49A3-4A28-98DE-D4F0A439737C}"/>
              </a:ext>
            </a:extLst>
          </p:cNvPr>
          <p:cNvCxnSpPr>
            <a:stCxn id="5" idx="5"/>
          </p:cNvCxnSpPr>
          <p:nvPr/>
        </p:nvCxnSpPr>
        <p:spPr>
          <a:xfrm>
            <a:off x="4111216" y="2396525"/>
            <a:ext cx="96800" cy="9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16C3CC-6A24-449A-8F50-24702BDC0EE8}"/>
              </a:ext>
            </a:extLst>
          </p:cNvPr>
          <p:cNvSpPr/>
          <p:nvPr/>
        </p:nvSpPr>
        <p:spPr>
          <a:xfrm>
            <a:off x="1732131" y="2272483"/>
            <a:ext cx="843379" cy="284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B8C8CD8-F630-409D-8081-86B9036F2FAB}"/>
              </a:ext>
            </a:extLst>
          </p:cNvPr>
          <p:cNvSpPr/>
          <p:nvPr/>
        </p:nvSpPr>
        <p:spPr>
          <a:xfrm>
            <a:off x="2796893" y="2272483"/>
            <a:ext cx="843379" cy="284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3EA2FF6-5746-435B-B80D-D8426751AA23}"/>
              </a:ext>
            </a:extLst>
          </p:cNvPr>
          <p:cNvSpPr/>
          <p:nvPr/>
        </p:nvSpPr>
        <p:spPr>
          <a:xfrm>
            <a:off x="1732131" y="2778764"/>
            <a:ext cx="2591294" cy="5503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61661C5-985D-4D87-AD94-9BC89EBDE6C2}"/>
              </a:ext>
            </a:extLst>
          </p:cNvPr>
          <p:cNvSpPr/>
          <p:nvPr/>
        </p:nvSpPr>
        <p:spPr>
          <a:xfrm>
            <a:off x="1732130" y="3528875"/>
            <a:ext cx="2591294" cy="5503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09A99CD-CA06-4488-A913-C1B46F8C3AE6}"/>
              </a:ext>
            </a:extLst>
          </p:cNvPr>
          <p:cNvSpPr/>
          <p:nvPr/>
        </p:nvSpPr>
        <p:spPr>
          <a:xfrm>
            <a:off x="5157926" y="2911875"/>
            <a:ext cx="1065320" cy="1034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C566016-66FA-44B6-AFBC-11EA9F1D6690}"/>
              </a:ext>
            </a:extLst>
          </p:cNvPr>
          <p:cNvSpPr/>
          <p:nvPr/>
        </p:nvSpPr>
        <p:spPr>
          <a:xfrm>
            <a:off x="6695288" y="1256189"/>
            <a:ext cx="1065320" cy="1034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유기동물 검색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F94440E-652A-40A0-9B56-E32C02970BA6}"/>
              </a:ext>
            </a:extLst>
          </p:cNvPr>
          <p:cNvSpPr/>
          <p:nvPr/>
        </p:nvSpPr>
        <p:spPr>
          <a:xfrm>
            <a:off x="6681387" y="2911875"/>
            <a:ext cx="1065320" cy="1034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동물병원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CC8CE71-7B4D-463D-BA44-72BBCB79EEA3}"/>
              </a:ext>
            </a:extLst>
          </p:cNvPr>
          <p:cNvSpPr/>
          <p:nvPr/>
        </p:nvSpPr>
        <p:spPr>
          <a:xfrm>
            <a:off x="6681387" y="4567561"/>
            <a:ext cx="1065320" cy="1034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보호소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70B2546-9393-4BAE-BD37-B8CC26B97701}"/>
              </a:ext>
            </a:extLst>
          </p:cNvPr>
          <p:cNvSpPr/>
          <p:nvPr/>
        </p:nvSpPr>
        <p:spPr>
          <a:xfrm>
            <a:off x="8031984" y="1256189"/>
            <a:ext cx="1065320" cy="1034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유기동물 상세정보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6F5F47B-7763-46DA-8045-1CF0374944B9}"/>
              </a:ext>
            </a:extLst>
          </p:cNvPr>
          <p:cNvSpPr/>
          <p:nvPr/>
        </p:nvSpPr>
        <p:spPr>
          <a:xfrm>
            <a:off x="9368680" y="1269799"/>
            <a:ext cx="1065320" cy="1034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유기동물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보호장소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603B7DC-4379-466E-B47D-B58EBFDA4544}"/>
              </a:ext>
            </a:extLst>
          </p:cNvPr>
          <p:cNvSpPr/>
          <p:nvPr/>
        </p:nvSpPr>
        <p:spPr>
          <a:xfrm>
            <a:off x="8031984" y="2911875"/>
            <a:ext cx="1065320" cy="1034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동물병원 상세정보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6896564-F359-48C9-8287-E196CA9734EC}"/>
              </a:ext>
            </a:extLst>
          </p:cNvPr>
          <p:cNvSpPr/>
          <p:nvPr/>
        </p:nvSpPr>
        <p:spPr>
          <a:xfrm>
            <a:off x="9382581" y="2911875"/>
            <a:ext cx="1065320" cy="1034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동물병원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지도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77C74DE-1772-49E0-A8FB-50378B17FA37}"/>
              </a:ext>
            </a:extLst>
          </p:cNvPr>
          <p:cNvSpPr/>
          <p:nvPr/>
        </p:nvSpPr>
        <p:spPr>
          <a:xfrm>
            <a:off x="9368680" y="4553951"/>
            <a:ext cx="1065320" cy="1034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보호소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2A48CA5-9CA3-43FD-8410-B70634CA2D6A}"/>
              </a:ext>
            </a:extLst>
          </p:cNvPr>
          <p:cNvSpPr/>
          <p:nvPr/>
        </p:nvSpPr>
        <p:spPr>
          <a:xfrm>
            <a:off x="8031984" y="4567561"/>
            <a:ext cx="1065320" cy="1034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보호소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상세정보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A8787DD-F365-45EE-8D85-20736DDAAB35}"/>
              </a:ext>
            </a:extLst>
          </p:cNvPr>
          <p:cNvCxnSpPr/>
          <p:nvPr/>
        </p:nvCxnSpPr>
        <p:spPr>
          <a:xfrm flipV="1">
            <a:off x="6096000" y="1945641"/>
            <a:ext cx="482353" cy="833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84E5061-C29F-4430-9458-B3E7CEF4FEB7}"/>
              </a:ext>
            </a:extLst>
          </p:cNvPr>
          <p:cNvCxnSpPr/>
          <p:nvPr/>
        </p:nvCxnSpPr>
        <p:spPr>
          <a:xfrm>
            <a:off x="6303146" y="3429000"/>
            <a:ext cx="275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BCFB885-F7DF-4428-B82E-07E3E42AF16C}"/>
              </a:ext>
            </a:extLst>
          </p:cNvPr>
          <p:cNvCxnSpPr/>
          <p:nvPr/>
        </p:nvCxnSpPr>
        <p:spPr>
          <a:xfrm>
            <a:off x="6027938" y="4252404"/>
            <a:ext cx="550415" cy="754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10BDCB7-C002-4C24-BF21-9A1FE15182B0}"/>
              </a:ext>
            </a:extLst>
          </p:cNvPr>
          <p:cNvCxnSpPr/>
          <p:nvPr/>
        </p:nvCxnSpPr>
        <p:spPr>
          <a:xfrm>
            <a:off x="7760608" y="1832499"/>
            <a:ext cx="275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6FEB3CB-4DCA-44CD-AF00-81DF40FBAC3B}"/>
              </a:ext>
            </a:extLst>
          </p:cNvPr>
          <p:cNvCxnSpPr/>
          <p:nvPr/>
        </p:nvCxnSpPr>
        <p:spPr>
          <a:xfrm>
            <a:off x="7756777" y="3429000"/>
            <a:ext cx="275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3B7228F-B30C-4B48-BB98-CC204E102312}"/>
              </a:ext>
            </a:extLst>
          </p:cNvPr>
          <p:cNvCxnSpPr/>
          <p:nvPr/>
        </p:nvCxnSpPr>
        <p:spPr>
          <a:xfrm>
            <a:off x="7780450" y="5084686"/>
            <a:ext cx="275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BAB1BB2-1F28-4426-95ED-D580A56DE15D}"/>
              </a:ext>
            </a:extLst>
          </p:cNvPr>
          <p:cNvCxnSpPr/>
          <p:nvPr/>
        </p:nvCxnSpPr>
        <p:spPr>
          <a:xfrm>
            <a:off x="9107374" y="1832499"/>
            <a:ext cx="275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48991F4-D304-4236-8A65-972E67634EA5}"/>
              </a:ext>
            </a:extLst>
          </p:cNvPr>
          <p:cNvCxnSpPr/>
          <p:nvPr/>
        </p:nvCxnSpPr>
        <p:spPr>
          <a:xfrm>
            <a:off x="9107373" y="3429000"/>
            <a:ext cx="275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BD08848-3C2B-42BC-B356-A30EB603B198}"/>
              </a:ext>
            </a:extLst>
          </p:cNvPr>
          <p:cNvCxnSpPr/>
          <p:nvPr/>
        </p:nvCxnSpPr>
        <p:spPr>
          <a:xfrm>
            <a:off x="9107373" y="5084686"/>
            <a:ext cx="275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923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1"/>
          <p:cNvSpPr>
            <a:spLocks noChangeArrowheads="1"/>
          </p:cNvSpPr>
          <p:nvPr/>
        </p:nvSpPr>
        <p:spPr bwMode="auto">
          <a:xfrm>
            <a:off x="3795713" y="1128713"/>
            <a:ext cx="4594225" cy="4600575"/>
          </a:xfrm>
          <a:prstGeom prst="ellipse">
            <a:avLst/>
          </a:prstGeom>
          <a:solidFill>
            <a:srgbClr val="3834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2"/>
          <p:cNvSpPr>
            <a:spLocks noEditPoints="1"/>
          </p:cNvSpPr>
          <p:nvPr/>
        </p:nvSpPr>
        <p:spPr bwMode="auto">
          <a:xfrm>
            <a:off x="3951288" y="1284288"/>
            <a:ext cx="4284663" cy="4289425"/>
          </a:xfrm>
          <a:custGeom>
            <a:avLst/>
            <a:gdLst>
              <a:gd name="T0" fmla="*/ 831 w 1662"/>
              <a:gd name="T1" fmla="*/ 1662 h 1662"/>
              <a:gd name="T2" fmla="*/ 0 w 1662"/>
              <a:gd name="T3" fmla="*/ 831 h 1662"/>
              <a:gd name="T4" fmla="*/ 831 w 1662"/>
              <a:gd name="T5" fmla="*/ 0 h 1662"/>
              <a:gd name="T6" fmla="*/ 1662 w 1662"/>
              <a:gd name="T7" fmla="*/ 831 h 1662"/>
              <a:gd name="T8" fmla="*/ 831 w 1662"/>
              <a:gd name="T9" fmla="*/ 1662 h 1662"/>
              <a:gd name="T10" fmla="*/ 831 w 1662"/>
              <a:gd name="T11" fmla="*/ 12 h 1662"/>
              <a:gd name="T12" fmla="*/ 12 w 1662"/>
              <a:gd name="T13" fmla="*/ 831 h 1662"/>
              <a:gd name="T14" fmla="*/ 831 w 1662"/>
              <a:gd name="T15" fmla="*/ 1650 h 1662"/>
              <a:gd name="T16" fmla="*/ 1650 w 1662"/>
              <a:gd name="T17" fmla="*/ 831 h 1662"/>
              <a:gd name="T18" fmla="*/ 831 w 1662"/>
              <a:gd name="T19" fmla="*/ 12 h 1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62" h="1662">
                <a:moveTo>
                  <a:pt x="831" y="1662"/>
                </a:moveTo>
                <a:cubicBezTo>
                  <a:pt x="373" y="1662"/>
                  <a:pt x="0" y="1289"/>
                  <a:pt x="0" y="831"/>
                </a:cubicBezTo>
                <a:cubicBezTo>
                  <a:pt x="0" y="373"/>
                  <a:pt x="373" y="0"/>
                  <a:pt x="831" y="0"/>
                </a:cubicBezTo>
                <a:cubicBezTo>
                  <a:pt x="1289" y="0"/>
                  <a:pt x="1662" y="373"/>
                  <a:pt x="1662" y="831"/>
                </a:cubicBezTo>
                <a:cubicBezTo>
                  <a:pt x="1662" y="1289"/>
                  <a:pt x="1289" y="1662"/>
                  <a:pt x="831" y="1662"/>
                </a:cubicBezTo>
                <a:close/>
                <a:moveTo>
                  <a:pt x="831" y="12"/>
                </a:moveTo>
                <a:cubicBezTo>
                  <a:pt x="380" y="12"/>
                  <a:pt x="12" y="380"/>
                  <a:pt x="12" y="831"/>
                </a:cubicBezTo>
                <a:cubicBezTo>
                  <a:pt x="12" y="1282"/>
                  <a:pt x="380" y="1650"/>
                  <a:pt x="831" y="1650"/>
                </a:cubicBezTo>
                <a:cubicBezTo>
                  <a:pt x="1282" y="1650"/>
                  <a:pt x="1650" y="1282"/>
                  <a:pt x="1650" y="831"/>
                </a:cubicBezTo>
                <a:cubicBezTo>
                  <a:pt x="1650" y="380"/>
                  <a:pt x="1282" y="12"/>
                  <a:pt x="831" y="12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81"/>
          <p:cNvSpPr>
            <a:spLocks/>
          </p:cNvSpPr>
          <p:nvPr/>
        </p:nvSpPr>
        <p:spPr bwMode="auto">
          <a:xfrm>
            <a:off x="5873751" y="5040313"/>
            <a:ext cx="201613" cy="288925"/>
          </a:xfrm>
          <a:custGeom>
            <a:avLst/>
            <a:gdLst>
              <a:gd name="T0" fmla="*/ 93 w 127"/>
              <a:gd name="T1" fmla="*/ 164 h 182"/>
              <a:gd name="T2" fmla="*/ 20 w 127"/>
              <a:gd name="T3" fmla="*/ 91 h 182"/>
              <a:gd name="T4" fmla="*/ 93 w 127"/>
              <a:gd name="T5" fmla="*/ 18 h 182"/>
              <a:gd name="T6" fmla="*/ 117 w 127"/>
              <a:gd name="T7" fmla="*/ 44 h 182"/>
              <a:gd name="T8" fmla="*/ 127 w 127"/>
              <a:gd name="T9" fmla="*/ 34 h 182"/>
              <a:gd name="T10" fmla="*/ 93 w 127"/>
              <a:gd name="T11" fmla="*/ 0 h 182"/>
              <a:gd name="T12" fmla="*/ 0 w 127"/>
              <a:gd name="T13" fmla="*/ 91 h 182"/>
              <a:gd name="T14" fmla="*/ 93 w 127"/>
              <a:gd name="T15" fmla="*/ 182 h 182"/>
              <a:gd name="T16" fmla="*/ 127 w 127"/>
              <a:gd name="T17" fmla="*/ 148 h 182"/>
              <a:gd name="T18" fmla="*/ 117 w 127"/>
              <a:gd name="T19" fmla="*/ 138 h 182"/>
              <a:gd name="T20" fmla="*/ 93 w 127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7" h="182"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17" y="44"/>
                </a:lnTo>
                <a:lnTo>
                  <a:pt x="127" y="34"/>
                </a:lnTo>
                <a:lnTo>
                  <a:pt x="93" y="0"/>
                </a:lnTo>
                <a:lnTo>
                  <a:pt x="0" y="91"/>
                </a:lnTo>
                <a:lnTo>
                  <a:pt x="93" y="182"/>
                </a:lnTo>
                <a:lnTo>
                  <a:pt x="127" y="148"/>
                </a:lnTo>
                <a:lnTo>
                  <a:pt x="117" y="138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82"/>
          <p:cNvSpPr>
            <a:spLocks noEditPoints="1"/>
          </p:cNvSpPr>
          <p:nvPr/>
        </p:nvSpPr>
        <p:spPr bwMode="auto">
          <a:xfrm>
            <a:off x="6000751" y="5040313"/>
            <a:ext cx="290513" cy="288925"/>
          </a:xfrm>
          <a:custGeom>
            <a:avLst/>
            <a:gdLst>
              <a:gd name="T0" fmla="*/ 91 w 183"/>
              <a:gd name="T1" fmla="*/ 0 h 182"/>
              <a:gd name="T2" fmla="*/ 0 w 183"/>
              <a:gd name="T3" fmla="*/ 91 h 182"/>
              <a:gd name="T4" fmla="*/ 91 w 183"/>
              <a:gd name="T5" fmla="*/ 182 h 182"/>
              <a:gd name="T6" fmla="*/ 183 w 183"/>
              <a:gd name="T7" fmla="*/ 91 h 182"/>
              <a:gd name="T8" fmla="*/ 91 w 183"/>
              <a:gd name="T9" fmla="*/ 0 h 182"/>
              <a:gd name="T10" fmla="*/ 18 w 183"/>
              <a:gd name="T11" fmla="*/ 91 h 182"/>
              <a:gd name="T12" fmla="*/ 91 w 183"/>
              <a:gd name="T13" fmla="*/ 18 h 182"/>
              <a:gd name="T14" fmla="*/ 164 w 183"/>
              <a:gd name="T15" fmla="*/ 91 h 182"/>
              <a:gd name="T16" fmla="*/ 91 w 183"/>
              <a:gd name="T17" fmla="*/ 164 h 182"/>
              <a:gd name="T18" fmla="*/ 18 w 183"/>
              <a:gd name="T19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182">
                <a:moveTo>
                  <a:pt x="91" y="0"/>
                </a:moveTo>
                <a:lnTo>
                  <a:pt x="0" y="91"/>
                </a:lnTo>
                <a:lnTo>
                  <a:pt x="91" y="182"/>
                </a:lnTo>
                <a:lnTo>
                  <a:pt x="183" y="91"/>
                </a:lnTo>
                <a:lnTo>
                  <a:pt x="91" y="0"/>
                </a:lnTo>
                <a:close/>
                <a:moveTo>
                  <a:pt x="18" y="91"/>
                </a:moveTo>
                <a:lnTo>
                  <a:pt x="91" y="18"/>
                </a:lnTo>
                <a:lnTo>
                  <a:pt x="164" y="91"/>
                </a:lnTo>
                <a:lnTo>
                  <a:pt x="91" y="164"/>
                </a:lnTo>
                <a:lnTo>
                  <a:pt x="18" y="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83"/>
          <p:cNvSpPr>
            <a:spLocks/>
          </p:cNvSpPr>
          <p:nvPr/>
        </p:nvSpPr>
        <p:spPr bwMode="auto">
          <a:xfrm>
            <a:off x="6111876" y="1528763"/>
            <a:ext cx="200025" cy="288925"/>
          </a:xfrm>
          <a:custGeom>
            <a:avLst/>
            <a:gdLst>
              <a:gd name="T0" fmla="*/ 34 w 126"/>
              <a:gd name="T1" fmla="*/ 164 h 182"/>
              <a:gd name="T2" fmla="*/ 107 w 126"/>
              <a:gd name="T3" fmla="*/ 91 h 182"/>
              <a:gd name="T4" fmla="*/ 34 w 126"/>
              <a:gd name="T5" fmla="*/ 18 h 182"/>
              <a:gd name="T6" fmla="*/ 9 w 126"/>
              <a:gd name="T7" fmla="*/ 44 h 182"/>
              <a:gd name="T8" fmla="*/ 0 w 126"/>
              <a:gd name="T9" fmla="*/ 34 h 182"/>
              <a:gd name="T10" fmla="*/ 34 w 126"/>
              <a:gd name="T11" fmla="*/ 0 h 182"/>
              <a:gd name="T12" fmla="*/ 126 w 126"/>
              <a:gd name="T13" fmla="*/ 91 h 182"/>
              <a:gd name="T14" fmla="*/ 34 w 126"/>
              <a:gd name="T15" fmla="*/ 182 h 182"/>
              <a:gd name="T16" fmla="*/ 0 w 126"/>
              <a:gd name="T17" fmla="*/ 148 h 182"/>
              <a:gd name="T18" fmla="*/ 9 w 126"/>
              <a:gd name="T19" fmla="*/ 138 h 182"/>
              <a:gd name="T20" fmla="*/ 34 w 126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6" h="182">
                <a:moveTo>
                  <a:pt x="34" y="164"/>
                </a:moveTo>
                <a:lnTo>
                  <a:pt x="107" y="91"/>
                </a:lnTo>
                <a:lnTo>
                  <a:pt x="34" y="18"/>
                </a:lnTo>
                <a:lnTo>
                  <a:pt x="9" y="44"/>
                </a:lnTo>
                <a:lnTo>
                  <a:pt x="0" y="34"/>
                </a:lnTo>
                <a:lnTo>
                  <a:pt x="34" y="0"/>
                </a:lnTo>
                <a:lnTo>
                  <a:pt x="126" y="91"/>
                </a:lnTo>
                <a:lnTo>
                  <a:pt x="34" y="182"/>
                </a:lnTo>
                <a:lnTo>
                  <a:pt x="0" y="148"/>
                </a:lnTo>
                <a:lnTo>
                  <a:pt x="9" y="138"/>
                </a:lnTo>
                <a:lnTo>
                  <a:pt x="34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84"/>
          <p:cNvSpPr>
            <a:spLocks noEditPoints="1"/>
          </p:cNvSpPr>
          <p:nvPr/>
        </p:nvSpPr>
        <p:spPr bwMode="auto">
          <a:xfrm>
            <a:off x="5894388" y="1528763"/>
            <a:ext cx="292100" cy="288925"/>
          </a:xfrm>
          <a:custGeom>
            <a:avLst/>
            <a:gdLst>
              <a:gd name="T0" fmla="*/ 0 w 184"/>
              <a:gd name="T1" fmla="*/ 91 h 182"/>
              <a:gd name="T2" fmla="*/ 93 w 184"/>
              <a:gd name="T3" fmla="*/ 182 h 182"/>
              <a:gd name="T4" fmla="*/ 184 w 184"/>
              <a:gd name="T5" fmla="*/ 91 h 182"/>
              <a:gd name="T6" fmla="*/ 93 w 184"/>
              <a:gd name="T7" fmla="*/ 0 h 182"/>
              <a:gd name="T8" fmla="*/ 0 w 184"/>
              <a:gd name="T9" fmla="*/ 91 h 182"/>
              <a:gd name="T10" fmla="*/ 93 w 184"/>
              <a:gd name="T11" fmla="*/ 164 h 182"/>
              <a:gd name="T12" fmla="*/ 20 w 184"/>
              <a:gd name="T13" fmla="*/ 91 h 182"/>
              <a:gd name="T14" fmla="*/ 93 w 184"/>
              <a:gd name="T15" fmla="*/ 18 h 182"/>
              <a:gd name="T16" fmla="*/ 166 w 184"/>
              <a:gd name="T17" fmla="*/ 91 h 182"/>
              <a:gd name="T18" fmla="*/ 93 w 184"/>
              <a:gd name="T19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4" h="182">
                <a:moveTo>
                  <a:pt x="0" y="91"/>
                </a:moveTo>
                <a:lnTo>
                  <a:pt x="93" y="182"/>
                </a:lnTo>
                <a:lnTo>
                  <a:pt x="184" y="91"/>
                </a:lnTo>
                <a:lnTo>
                  <a:pt x="93" y="0"/>
                </a:lnTo>
                <a:lnTo>
                  <a:pt x="0" y="91"/>
                </a:lnTo>
                <a:close/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66" y="91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3" name="TextBox 1752"/>
          <p:cNvSpPr txBox="1"/>
          <p:nvPr/>
        </p:nvSpPr>
        <p:spPr>
          <a:xfrm>
            <a:off x="4719692" y="2315250"/>
            <a:ext cx="274626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0" dirty="0">
                <a:solidFill>
                  <a:schemeClr val="bg1"/>
                </a:solidFill>
                <a:latin typeface="Calibri" panose="020F0502020204030204" pitchFamily="34" charset="0"/>
                <a:ea typeface="Raleway" pitchFamily="2" charset="0"/>
                <a:cs typeface="Calibri" panose="020F0502020204030204" pitchFamily="34" charset="0"/>
              </a:rPr>
              <a:t>THANK</a:t>
            </a:r>
          </a:p>
        </p:txBody>
      </p:sp>
      <p:sp>
        <p:nvSpPr>
          <p:cNvPr id="1754" name="TextBox 1753"/>
          <p:cNvSpPr txBox="1"/>
          <p:nvPr/>
        </p:nvSpPr>
        <p:spPr>
          <a:xfrm>
            <a:off x="5230098" y="3134655"/>
            <a:ext cx="176356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0" dirty="0">
                <a:solidFill>
                  <a:schemeClr val="bg1"/>
                </a:solidFill>
                <a:latin typeface="Calibri" panose="020F0502020204030204" pitchFamily="34" charset="0"/>
                <a:ea typeface="Raleway" pitchFamily="2" charset="0"/>
                <a:cs typeface="Calibri" panose="020F0502020204030204" pitchFamily="34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41519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tro brow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3483F"/>
      </a:accent1>
      <a:accent2>
        <a:srgbClr val="A4906C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</TotalTime>
  <Words>85</Words>
  <Application>Microsoft Office PowerPoint</Application>
  <PresentationFormat>와이드스크린</PresentationFormat>
  <Paragraphs>39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Montserrat</vt:lpstr>
      <vt:lpstr>Noto Sans CJK KR Bold</vt:lpstr>
      <vt:lpstr>나눔스퀘어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delight</dc:creator>
  <cp:lastModifiedBy>김 태화</cp:lastModifiedBy>
  <cp:revision>153</cp:revision>
  <dcterms:created xsi:type="dcterms:W3CDTF">2018-08-21T13:08:41Z</dcterms:created>
  <dcterms:modified xsi:type="dcterms:W3CDTF">2019-05-12T20:55:06Z</dcterms:modified>
</cp:coreProperties>
</file>