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6CDD2"/>
          </a:solidFill>
        </a:fill>
      </a:tcStyle>
    </a:wholeTbl>
    <a:band2H>
      <a:tcTxStyle b="def" i="def"/>
      <a:tcStyle>
        <a:tcBdr/>
        <a:fill>
          <a:solidFill>
            <a:srgbClr val="F3E8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D3CC"/>
          </a:solidFill>
        </a:fill>
      </a:tcStyle>
    </a:wholeTbl>
    <a:band2H>
      <a:tcTxStyle b="def" i="def"/>
      <a:tcStyle>
        <a:tcBdr/>
        <a:fill>
          <a:solidFill>
            <a:srgbClr val="F9EA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DDACD"/>
          </a:solidFill>
        </a:fill>
      </a:tcStyle>
    </a:wholeTbl>
    <a:band2H>
      <a:tcTxStyle b="def" i="def"/>
      <a:tcStyle>
        <a:tcBdr/>
        <a:fill>
          <a:solidFill>
            <a:srgbClr val="FEED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2" name="Shape 1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텍스트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4" name="본문 첫 번째 줄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텍스트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95" name="본문 첫 번째 줄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3pPr marL="1143000" indent="-228600"/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제목 텍스트"/>
          <p:cNvSpPr txBox="1"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04" name="본문 첫 번째 줄…"/>
          <p:cNvSpPr txBox="1"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3pPr marL="1143000" indent="-228600"/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3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텍스트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제목 텍스트</a:t>
            </a:r>
          </a:p>
        </p:txBody>
      </p:sp>
      <p:sp>
        <p:nvSpPr>
          <p:cNvPr id="32" name="본문 첫 번째 줄…"/>
          <p:cNvSpPr txBox="1"/>
          <p:nvPr>
            <p:ph type="body" sz="quarter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텍스트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1" name="본문 첫 번째 줄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제목 텍스트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0" name="본문 첫 번째 줄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/>
            </a:lvl1pPr>
            <a:lvl2pPr marL="0" indent="0">
              <a:buSzTx/>
              <a:buFontTx/>
              <a:buNone/>
              <a:defRPr b="1"/>
            </a:lvl2pPr>
            <a:lvl3pPr marL="0" indent="0">
              <a:buSzTx/>
              <a:buFontTx/>
              <a:buNone/>
              <a:defRPr b="1"/>
            </a:lvl3pPr>
            <a:lvl4pPr marL="0" indent="0">
              <a:buSzTx/>
              <a:buFontTx/>
              <a:buNone/>
              <a:defRPr b="1"/>
            </a:lvl4pPr>
            <a:lvl5pPr marL="0" indent="0">
              <a:buSzTx/>
              <a:buFontTx/>
              <a:buNone/>
              <a:defRPr b="1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1" name="Shape 51"/>
          <p:cNvSpPr/>
          <p:nvPr>
            <p:ph type="body" sz="quarter" idx="13"/>
          </p:nvPr>
        </p:nvSpPr>
        <p:spPr>
          <a:xfrm>
            <a:off x="4645025" y="1535111"/>
            <a:ext cx="4041775" cy="639766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텍스트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제목 텍스트"/>
          <p:cNvSpPr txBox="1"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제목 텍스트</a:t>
            </a:r>
          </a:p>
        </p:txBody>
      </p:sp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Shape 76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제목 텍스트"/>
          <p:cNvSpPr txBox="1"/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제목 텍스트</a:t>
            </a:r>
          </a:p>
        </p:txBody>
      </p:sp>
      <p:sp>
        <p:nvSpPr>
          <p:cNvPr id="85" name="Shape 85"/>
          <p:cNvSpPr/>
          <p:nvPr>
            <p:ph type="pic" sz="half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본문 첫 번째 줄…"/>
          <p:cNvSpPr txBox="1"/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ln w="25400">
            <a:solidFill>
              <a:srgbClr val="862D4C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ln w="25400">
            <a:solidFill>
              <a:srgbClr val="862D4C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4" name="제목 텍스트"/>
          <p:cNvSpPr txBox="1"/>
          <p:nvPr>
            <p:ph type="title"/>
          </p:nvPr>
        </p:nvSpPr>
        <p:spPr>
          <a:xfrm>
            <a:off x="457200" y="274638"/>
            <a:ext cx="8229600" cy="868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5" name="본문 첫 번째 줄…"/>
          <p:cNvSpPr txBox="1"/>
          <p:nvPr>
            <p:ph type="body" idx="1"/>
          </p:nvPr>
        </p:nvSpPr>
        <p:spPr>
          <a:xfrm>
            <a:off x="457200" y="1285859"/>
            <a:ext cx="8229600" cy="4840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" name="슬라이드 번호"/>
          <p:cNvSpPr txBox="1"/>
          <p:nvPr>
            <p:ph type="sldNum" sz="quarter" idx="2"/>
          </p:nvPr>
        </p:nvSpPr>
        <p:spPr>
          <a:xfrm>
            <a:off x="8413149" y="6404294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C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C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C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C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C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C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C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C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C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19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14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717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2019-1 스마트폰 게임 프로그래밍</a:t>
            </a:r>
            <a:br/>
            <a:r>
              <a:t>Chapter 1 Start Here</a:t>
            </a:r>
          </a:p>
        </p:txBody>
      </p:sp>
      <p:sp>
        <p:nvSpPr>
          <p:cNvPr id="115" name="Shape 115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한국산업기술대 게임공학부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2019학년도 1학기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담당교수 : 김영식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sldNum" sz="quarter" idx="4294967295"/>
          </p:nvPr>
        </p:nvSpPr>
        <p:spPr>
          <a:xfrm>
            <a:off x="8594731" y="6405879"/>
            <a:ext cx="188894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fld id="{86CB4B4D-7CA3-9044-876B-883B54F8677D}" type="slidenum"/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457200" y="274638"/>
            <a:ext cx="8229600" cy="868364"/>
          </a:xfrm>
          <a:prstGeom prst="rect">
            <a:avLst/>
          </a:prstGeom>
        </p:spPr>
        <p:txBody>
          <a:bodyPr/>
          <a:lstStyle/>
          <a:p>
            <a:pPr/>
            <a:r>
              <a:t>iOS6, iOS7, iOS8, iOS9, iOS10, iOS12</a:t>
            </a:r>
          </a:p>
        </p:txBody>
      </p:sp>
      <p:pic>
        <p:nvPicPr>
          <p:cNvPr id="119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38417" y="1223085"/>
            <a:ext cx="1867165" cy="241156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20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7756" y="1167336"/>
            <a:ext cx="1925161" cy="252306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21" name="image3.png" descr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02720" y="3887158"/>
            <a:ext cx="1945111" cy="252306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22" name="image4.png" descr="image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04308" y="1223085"/>
            <a:ext cx="1941936" cy="243794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23" name="스크린샷 2017-01-07 오후 1.50.01.png" descr="스크린샷 2017-01-07 오후 1.50.0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720722" y="3887158"/>
            <a:ext cx="1702555" cy="252306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24" name="스크린샷 2018-12-29 오전 11.03.50.png" descr="스크린샷 2018-12-29 오전 11.03.50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805597" y="3710795"/>
            <a:ext cx="1954636" cy="28757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sldNum" sz="quarter" idx="4294967295"/>
          </p:nvPr>
        </p:nvSpPr>
        <p:spPr>
          <a:xfrm>
            <a:off x="8656645" y="6405879"/>
            <a:ext cx="188894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fld id="{86CB4B4D-7CA3-9044-876B-883B54F8677D}" type="slidenum"/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457200" y="274638"/>
            <a:ext cx="8229600" cy="868364"/>
          </a:xfrm>
          <a:prstGeom prst="rect">
            <a:avLst/>
          </a:prstGeom>
        </p:spPr>
        <p:txBody>
          <a:bodyPr/>
          <a:lstStyle/>
          <a:p>
            <a:pPr/>
            <a:r>
              <a:t>For New iOS Developers</a:t>
            </a:r>
          </a:p>
        </p:txBody>
      </p:sp>
      <p:sp>
        <p:nvSpPr>
          <p:cNvPr id="128" name="Shape 128"/>
          <p:cNvSpPr txBox="1"/>
          <p:nvPr>
            <p:ph type="body" idx="1"/>
          </p:nvPr>
        </p:nvSpPr>
        <p:spPr>
          <a:xfrm>
            <a:off x="457199" y="980725"/>
            <a:ext cx="8507415" cy="5544622"/>
          </a:xfrm>
          <a:prstGeom prst="rect">
            <a:avLst/>
          </a:prstGeom>
        </p:spPr>
        <p:txBody>
          <a:bodyPr/>
          <a:lstStyle/>
          <a:p>
            <a:pPr marL="376838" indent="-242252" defTabSz="247635">
              <a:spcBef>
                <a:spcPts val="900"/>
              </a:spcBef>
              <a:defRPr b="1" sz="1358">
                <a:solidFill>
                  <a:srgbClr val="C00000"/>
                </a:solidFill>
              </a:defRPr>
            </a:pPr>
            <a:r>
              <a:t>Ebook</a:t>
            </a:r>
          </a:p>
          <a:p>
            <a:pPr lvl="1" marL="565255" indent="-242252" defTabSz="247635">
              <a:spcBef>
                <a:spcPts val="900"/>
              </a:spcBef>
              <a:defRPr b="1" sz="1358">
                <a:solidFill>
                  <a:srgbClr val="0000FF"/>
                </a:solidFill>
              </a:defRPr>
            </a:pPr>
            <a:r>
              <a:t>iOS7: </a:t>
            </a:r>
            <a:r>
              <a:rPr>
                <a:solidFill>
                  <a:srgbClr val="000000"/>
                </a:solidFill>
              </a:rPr>
              <a:t>http://www.techotopia.com/index.php/IOS_7_App_Development_Essentials</a:t>
            </a:r>
          </a:p>
          <a:p>
            <a:pPr lvl="1" marL="565255" indent="-242252" defTabSz="247635">
              <a:spcBef>
                <a:spcPts val="900"/>
              </a:spcBef>
              <a:defRPr b="1" sz="1358">
                <a:solidFill>
                  <a:srgbClr val="0000FF"/>
                </a:solidFill>
              </a:defRPr>
            </a:pPr>
            <a:r>
              <a:t>iOS8: </a:t>
            </a:r>
            <a:r>
              <a:rPr>
                <a:solidFill>
                  <a:srgbClr val="000000"/>
                </a:solidFill>
              </a:rPr>
              <a:t>http://www.techotopia.com/index.php/IOS_8_App_Development_Essentials</a:t>
            </a:r>
          </a:p>
          <a:p>
            <a:pPr lvl="1" marL="565255" indent="-242252" defTabSz="247635">
              <a:spcBef>
                <a:spcPts val="900"/>
              </a:spcBef>
              <a:defRPr b="1" sz="1358">
                <a:solidFill>
                  <a:srgbClr val="0000FF"/>
                </a:solidFill>
              </a:defRPr>
            </a:pPr>
            <a:r>
              <a:t>IOS9: </a:t>
            </a:r>
            <a:r>
              <a:rPr>
                <a:solidFill>
                  <a:srgbClr val="000000"/>
                </a:solidFill>
              </a:rPr>
              <a:t>http://www.techotopia.com/index.php/IOS_9_App_Development_Essentials</a:t>
            </a:r>
          </a:p>
          <a:p>
            <a:pPr lvl="1" marL="565255" indent="-242252" defTabSz="247635">
              <a:spcBef>
                <a:spcPts val="900"/>
              </a:spcBef>
              <a:defRPr b="1" sz="1358">
                <a:solidFill>
                  <a:srgbClr val="0000FF"/>
                </a:solidFill>
              </a:defRPr>
            </a:pPr>
            <a:r>
              <a:t>IOS10: </a:t>
            </a:r>
            <a:r>
              <a:rPr>
                <a:solidFill>
                  <a:srgbClr val="000000"/>
                </a:solidFill>
              </a:rPr>
              <a:t>http://www.techotopia.com/index.php/IOS_8_App_Development_Essentials</a:t>
            </a:r>
          </a:p>
          <a:p>
            <a:pPr marL="196610" indent="-242252" defTabSz="247635">
              <a:spcBef>
                <a:spcPts val="900"/>
              </a:spcBef>
              <a:defRPr b="1" sz="1358">
                <a:solidFill>
                  <a:srgbClr val="C00000"/>
                </a:solidFill>
              </a:defRPr>
            </a:pPr>
            <a:r>
              <a:t>개발환경</a:t>
            </a:r>
          </a:p>
          <a:p>
            <a:pPr lvl="1" marL="565255" indent="-242252" defTabSz="247635">
              <a:spcBef>
                <a:spcPts val="900"/>
              </a:spcBef>
              <a:defRPr b="1" sz="1358">
                <a:solidFill>
                  <a:srgbClr val="0000FF"/>
                </a:solidFill>
              </a:defRPr>
            </a:pPr>
            <a:r>
              <a:t>iOS7: </a:t>
            </a:r>
            <a:r>
              <a:rPr>
                <a:solidFill>
                  <a:srgbClr val="000000"/>
                </a:solidFill>
              </a:rPr>
              <a:t>XCODE5, iOS7 SDK, OSX10.8</a:t>
            </a:r>
          </a:p>
          <a:p>
            <a:pPr lvl="1" marL="565255" indent="-242252" defTabSz="247635">
              <a:spcBef>
                <a:spcPts val="900"/>
              </a:spcBef>
              <a:defRPr b="1" sz="1358">
                <a:solidFill>
                  <a:srgbClr val="0000FF"/>
                </a:solidFill>
              </a:defRPr>
            </a:pPr>
            <a:r>
              <a:t>iOS8: </a:t>
            </a:r>
            <a:r>
              <a:rPr>
                <a:solidFill>
                  <a:srgbClr val="000000"/>
                </a:solidFill>
              </a:rPr>
              <a:t>XCODE6, iOS8 SDK, OSX10.9.4</a:t>
            </a:r>
          </a:p>
          <a:p>
            <a:pPr lvl="1" marL="565255" indent="-242252" defTabSz="247635">
              <a:spcBef>
                <a:spcPts val="900"/>
              </a:spcBef>
              <a:defRPr b="1" sz="1358">
                <a:solidFill>
                  <a:srgbClr val="0000FF"/>
                </a:solidFill>
              </a:defRPr>
            </a:pPr>
            <a:r>
              <a:t>iOS9: </a:t>
            </a:r>
            <a:r>
              <a:rPr>
                <a:solidFill>
                  <a:srgbClr val="000000"/>
                </a:solidFill>
              </a:rPr>
              <a:t>XCODE7, iOS9 SDK, OSX10.10.4</a:t>
            </a:r>
          </a:p>
          <a:p>
            <a:pPr lvl="1" marL="565255" indent="-242252" defTabSz="247635">
              <a:spcBef>
                <a:spcPts val="900"/>
              </a:spcBef>
              <a:defRPr b="1" sz="1358">
                <a:solidFill>
                  <a:srgbClr val="0000FF"/>
                </a:solidFill>
              </a:defRPr>
            </a:pPr>
            <a:r>
              <a:t>iOS10: </a:t>
            </a:r>
            <a:r>
              <a:rPr>
                <a:solidFill>
                  <a:srgbClr val="000000"/>
                </a:solidFill>
              </a:rPr>
              <a:t>XCODE8, iOS10 SDK, OSX10.11.5, swift 3.0</a:t>
            </a:r>
          </a:p>
          <a:p>
            <a:pPr lvl="1" marL="565255" indent="-242252" defTabSz="247635">
              <a:spcBef>
                <a:spcPts val="900"/>
              </a:spcBef>
              <a:defRPr b="1" sz="1358">
                <a:solidFill>
                  <a:srgbClr val="0000FF"/>
                </a:solidFill>
              </a:defRPr>
            </a:pPr>
            <a:r>
              <a:t>iOS11: </a:t>
            </a:r>
            <a:r>
              <a:rPr>
                <a:solidFill>
                  <a:srgbClr val="000000"/>
                </a:solidFill>
              </a:rPr>
              <a:t>XCODE9, iOS11 SDK, OSX10.12.5, swift 4.0</a:t>
            </a:r>
            <a:endParaRPr>
              <a:solidFill>
                <a:srgbClr val="000000"/>
              </a:solidFill>
            </a:endParaRPr>
          </a:p>
          <a:p>
            <a:pPr lvl="1" marL="565255" indent="-242252" defTabSz="247635">
              <a:spcBef>
                <a:spcPts val="900"/>
              </a:spcBef>
              <a:defRPr b="1" sz="1358">
                <a:solidFill>
                  <a:srgbClr val="0000FF"/>
                </a:solidFill>
              </a:defRPr>
            </a:pPr>
            <a:r>
              <a:t>iOS12: </a:t>
            </a:r>
            <a:r>
              <a:rPr>
                <a:solidFill>
                  <a:srgbClr val="000000"/>
                </a:solidFill>
              </a:rPr>
              <a:t>XCODE10, iOS12 SDK, OSX10.13.4, swift 4.0</a:t>
            </a:r>
          </a:p>
          <a:p>
            <a:pPr marL="376838" indent="-242252" defTabSz="247635">
              <a:spcBef>
                <a:spcPts val="900"/>
              </a:spcBef>
              <a:defRPr b="1" sz="1358">
                <a:solidFill>
                  <a:srgbClr val="C00000"/>
                </a:solidFill>
              </a:defRPr>
            </a:pPr>
            <a:r>
              <a:t>예제소스 </a:t>
            </a:r>
          </a:p>
          <a:p>
            <a:pPr lvl="1" marL="565255" indent="-242252" defTabSz="247635">
              <a:spcBef>
                <a:spcPts val="900"/>
              </a:spcBef>
              <a:defRPr b="1" sz="1358">
                <a:solidFill>
                  <a:srgbClr val="0000FF"/>
                </a:solidFill>
              </a:defRPr>
            </a:pPr>
            <a:r>
              <a:t>iOS7: </a:t>
            </a:r>
            <a:r>
              <a:rPr>
                <a:solidFill>
                  <a:srgbClr val="000000"/>
                </a:solidFill>
              </a:rPr>
              <a:t>http://www.ebooksfrenzy.com/retail/ios7/</a:t>
            </a:r>
          </a:p>
          <a:p>
            <a:pPr lvl="1" marL="565255" indent="-242252" defTabSz="247635">
              <a:spcBef>
                <a:spcPts val="900"/>
              </a:spcBef>
              <a:defRPr b="1" sz="1358">
                <a:solidFill>
                  <a:srgbClr val="0000FF"/>
                </a:solidFill>
              </a:defRPr>
            </a:pPr>
            <a:r>
              <a:t>iOS8: </a:t>
            </a:r>
            <a:r>
              <a:rPr>
                <a:solidFill>
                  <a:srgbClr val="000000"/>
                </a:solidFill>
              </a:rPr>
              <a:t>http://www.ebookfrenzy.com/web/ios8/ </a:t>
            </a:r>
          </a:p>
          <a:p>
            <a:pPr lvl="1" marL="565255" indent="-242252" defTabSz="247635">
              <a:spcBef>
                <a:spcPts val="900"/>
              </a:spcBef>
              <a:defRPr b="1" sz="1358">
                <a:solidFill>
                  <a:srgbClr val="0000FF"/>
                </a:solidFill>
              </a:defRPr>
            </a:pPr>
            <a:r>
              <a:t>iOS9: </a:t>
            </a:r>
            <a:r>
              <a:rPr>
                <a:solidFill>
                  <a:srgbClr val="000000"/>
                </a:solidFill>
              </a:rPr>
              <a:t>http://www.ebookfrenzy.com/code/iOS9BookSamples.zip</a:t>
            </a:r>
          </a:p>
          <a:p>
            <a:pPr lvl="1" marL="565255" indent="-242252" defTabSz="247635">
              <a:spcBef>
                <a:spcPts val="900"/>
              </a:spcBef>
              <a:defRPr b="1" sz="1358">
                <a:solidFill>
                  <a:srgbClr val="0000FF"/>
                </a:solidFill>
              </a:defRPr>
            </a:pPr>
            <a:r>
              <a:t>iOS10: </a:t>
            </a:r>
            <a:r>
              <a:rPr>
                <a:solidFill>
                  <a:srgbClr val="000000"/>
                </a:solidFill>
              </a:rPr>
              <a:t>http://www.ebookfrenzy.com/web/ios10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