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DD2"/>
          </a:solidFill>
        </a:fill>
      </a:tcStyle>
    </a:wholeTbl>
    <a:band2H>
      <a:tcTxStyle b="def" i="def"/>
      <a:tcStyle>
        <a:tcBdr/>
        <a:fill>
          <a:solidFill>
            <a:srgbClr val="F3E8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D3CC"/>
          </a:solidFill>
        </a:fill>
      </a:tcStyle>
    </a:wholeTbl>
    <a:band2H>
      <a:tcTxStyle b="def" i="def"/>
      <a:tcStyle>
        <a:tcBdr/>
        <a:fill>
          <a:solidFill>
            <a:srgbClr val="F9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ACD"/>
          </a:solidFill>
        </a:fill>
      </a:tcStyle>
    </a:wholeTbl>
    <a:band2H>
      <a:tcTxStyle b="def" i="def"/>
      <a:tcStyle>
        <a:tcBdr/>
        <a:fill>
          <a:solidFill>
            <a:srgbClr val="FEED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텍스트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4" name="본문 첫 번째 줄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5" name="본문 첫 번째 줄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3pPr marL="1143000" indent="-228600"/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텍스트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4" name="본문 첫 번째 줄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3pPr marL="1143000" indent="-228600"/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텍스트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제목 텍스트</a:t>
            </a:r>
          </a:p>
        </p:txBody>
      </p:sp>
      <p:sp>
        <p:nvSpPr>
          <p:cNvPr id="32" name="본문 첫 번째 줄…"/>
          <p:cNvSpPr txBox="1"/>
          <p:nvPr>
            <p:ph type="body" sz="quarter" idx="1"/>
          </p:nvPr>
        </p:nvSpPr>
        <p:spPr>
          <a:xfrm>
            <a:off x="722312" y="2906713"/>
            <a:ext cx="7772401" cy="150019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1" name="본문 첫 번째 줄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0" name="본문 첫 번째 줄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0">
              <a:buSzTx/>
              <a:buFontTx/>
              <a:buNone/>
              <a:defRPr b="1"/>
            </a:lvl2pPr>
            <a:lvl3pPr marL="0" indent="0">
              <a:buSzTx/>
              <a:buFontTx/>
              <a:buNone/>
              <a:defRPr b="1"/>
            </a:lvl3pPr>
            <a:lvl4pPr marL="0" indent="0">
              <a:buSzTx/>
              <a:buFontTx/>
              <a:buNone/>
              <a:defRPr b="1"/>
            </a:lvl4pPr>
            <a:lvl5pPr marL="0" indent="0">
              <a:buSzTx/>
              <a:buFontTx/>
              <a:buNone/>
              <a:defRPr b="1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4645025" y="1535111"/>
            <a:ext cx="4041775" cy="639768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제목 텍스트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텍스트"/>
          <p:cNvSpPr txBox="1"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85" name="Shape 85"/>
          <p:cNvSpPr/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본문 첫 번째 줄…"/>
          <p:cNvSpPr txBox="1"/>
          <p:nvPr>
            <p:ph type="body" sz="quarter" idx="1"/>
          </p:nvPr>
        </p:nvSpPr>
        <p:spPr>
          <a:xfrm>
            <a:off x="1792288" y="5367337"/>
            <a:ext cx="5486404" cy="8048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ln w="25400">
            <a:solidFill>
              <a:srgbClr val="862D4C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ln w="25400">
            <a:solidFill>
              <a:srgbClr val="862D4C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맑은 고딕"/>
              </a:defRPr>
            </a:pPr>
          </a:p>
        </p:txBody>
      </p:sp>
      <p:sp>
        <p:nvSpPr>
          <p:cNvPr id="4" name="제목 텍스트"/>
          <p:cNvSpPr txBox="1"/>
          <p:nvPr>
            <p:ph type="title"/>
          </p:nvPr>
        </p:nvSpPr>
        <p:spPr>
          <a:xfrm>
            <a:off x="457200" y="274638"/>
            <a:ext cx="8229600" cy="868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5" name="본문 첫 번째 줄…"/>
          <p:cNvSpPr txBox="1"/>
          <p:nvPr>
            <p:ph type="body" idx="1"/>
          </p:nvPr>
        </p:nvSpPr>
        <p:spPr>
          <a:xfrm>
            <a:off x="457200" y="1285859"/>
            <a:ext cx="8229600" cy="4840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/>
          <p:nvPr>
            <p:ph type="sldNum" sz="quarter" idx="2"/>
          </p:nvPr>
        </p:nvSpPr>
        <p:spPr>
          <a:xfrm>
            <a:off x="8413150" y="6404294"/>
            <a:ext cx="273653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C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40662">
              <a:defRPr sz="2900"/>
            </a:pPr>
            <a:r>
              <a:t>2018-1 스마트폰 게임 프로그래밍</a:t>
            </a:r>
            <a:br/>
            <a:r>
              <a:t>Chapter 2 Joining the Apple Developer Program</a:t>
            </a:r>
          </a:p>
        </p:txBody>
      </p:sp>
      <p:sp>
        <p:nvSpPr>
          <p:cNvPr id="115" name="Shape 115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한국산업기술대 게임공학부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2018학년도 1학기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담당교수 : 김영식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74635"/>
            <a:ext cx="8229600" cy="868348"/>
          </a:xfrm>
          <a:prstGeom prst="rect">
            <a:avLst/>
          </a:prstGeom>
        </p:spPr>
        <p:txBody>
          <a:bodyPr/>
          <a:lstStyle/>
          <a:p>
            <a:pPr/>
            <a:r>
              <a:t>iOS 11 SDK &amp; XCODE 9 다운로드</a:t>
            </a:r>
          </a:p>
        </p:txBody>
      </p:sp>
      <p:sp>
        <p:nvSpPr>
          <p:cNvPr id="118" name="Shape 118"/>
          <p:cNvSpPr txBox="1"/>
          <p:nvPr>
            <p:ph type="body" idx="1"/>
          </p:nvPr>
        </p:nvSpPr>
        <p:spPr>
          <a:xfrm>
            <a:off x="457200" y="1285856"/>
            <a:ext cx="8229600" cy="4840309"/>
          </a:xfrm>
          <a:prstGeom prst="rect">
            <a:avLst/>
          </a:prstGeom>
        </p:spPr>
        <p:txBody>
          <a:bodyPr/>
          <a:lstStyle/>
          <a:p>
            <a:pPr/>
            <a:r>
              <a:t>iOS11 SDK와 XCODE 9는 Mac AppStore에서 무료 다운로드</a:t>
            </a:r>
          </a:p>
          <a:p>
            <a:pPr lvl="1" marL="742950" indent="-285750">
              <a:spcBef>
                <a:spcPts val="400"/>
              </a:spcBef>
              <a:defRPr sz="2000"/>
            </a:pPr>
            <a:r>
              <a:t>무료 ‘Apple iOS Developer’ 등록 필요</a:t>
            </a:r>
          </a:p>
          <a:p>
            <a:pPr/>
            <a:r>
              <a:t>기기 테스트 및 배포를 위해서는</a:t>
            </a:r>
          </a:p>
          <a:p>
            <a:pPr lvl="1" marL="742950" indent="-285750">
              <a:spcBef>
                <a:spcPts val="400"/>
              </a:spcBef>
              <a:defRPr sz="2000"/>
            </a:pPr>
            <a:r>
              <a:t>유료 ‘Apple iOS Developer Program‘ 99$/year 등록 필요</a:t>
            </a:r>
          </a:p>
        </p:txBody>
      </p:sp>
      <p:sp>
        <p:nvSpPr>
          <p:cNvPr id="119" name="Shape 119"/>
          <p:cNvSpPr txBox="1"/>
          <p:nvPr>
            <p:ph type="sldNum" sz="quarter" idx="4294967295"/>
          </p:nvPr>
        </p:nvSpPr>
        <p:spPr>
          <a:xfrm>
            <a:off x="7525549" y="6404292"/>
            <a:ext cx="188894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5"/>
            <a:ext cx="8229600" cy="868348"/>
          </a:xfrm>
          <a:prstGeom prst="rect">
            <a:avLst/>
          </a:prstGeom>
        </p:spPr>
        <p:txBody>
          <a:bodyPr/>
          <a:lstStyle/>
          <a:p>
            <a:pPr/>
            <a:r>
              <a:t>MacBook Pro, iPAD iOS 최신 업데이트</a:t>
            </a:r>
          </a:p>
        </p:txBody>
      </p:sp>
      <p:sp>
        <p:nvSpPr>
          <p:cNvPr id="122" name="Shape 122"/>
          <p:cNvSpPr txBox="1"/>
          <p:nvPr>
            <p:ph type="body" idx="1"/>
          </p:nvPr>
        </p:nvSpPr>
        <p:spPr>
          <a:xfrm>
            <a:off x="457200" y="1285856"/>
            <a:ext cx="8229600" cy="4840309"/>
          </a:xfrm>
          <a:prstGeom prst="rect">
            <a:avLst/>
          </a:prstGeom>
        </p:spPr>
        <p:txBody>
          <a:bodyPr/>
          <a:lstStyle/>
          <a:p>
            <a:pPr/>
            <a:r>
              <a:t>MacBook Pro : AppStore 업데이트</a:t>
            </a:r>
          </a:p>
          <a:p>
            <a:pPr lvl="1" marL="742950" indent="-285750">
              <a:spcBef>
                <a:spcPts val="400"/>
              </a:spcBef>
              <a:defRPr sz="2000"/>
            </a:pPr>
            <a:r>
              <a:t>macOS High Sierra 10.13.x</a:t>
            </a:r>
          </a:p>
          <a:p>
            <a:pPr lvl="1" marL="742950" indent="-285750">
              <a:spcBef>
                <a:spcPts val="400"/>
              </a:spcBef>
              <a:defRPr sz="2000"/>
            </a:pPr>
            <a:r>
              <a:t>XCODE 9.x </a:t>
            </a:r>
          </a:p>
          <a:p>
            <a:pPr/>
            <a:r>
              <a:t>iPAD iOS 업데이트 : iOS 12.x </a:t>
            </a:r>
          </a:p>
        </p:txBody>
      </p:sp>
      <p:sp>
        <p:nvSpPr>
          <p:cNvPr id="123" name="Shape 123"/>
          <p:cNvSpPr txBox="1"/>
          <p:nvPr>
            <p:ph type="sldNum" sz="quarter" idx="4294967295"/>
          </p:nvPr>
        </p:nvSpPr>
        <p:spPr>
          <a:xfrm>
            <a:off x="7525549" y="6404292"/>
            <a:ext cx="188894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  <p:pic>
        <p:nvPicPr>
          <p:cNvPr id="124" name="스크린샷 2018-01-09 오후 3.49.44.png" descr="스크린샷 2018-01-09 오후 3.49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415" y="2886623"/>
            <a:ext cx="4398037" cy="372090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5"/>
            <a:ext cx="8229600" cy="868348"/>
          </a:xfrm>
          <a:prstGeom prst="rect">
            <a:avLst/>
          </a:prstGeom>
        </p:spPr>
        <p:txBody>
          <a:bodyPr/>
          <a:lstStyle/>
          <a:p>
            <a:pPr/>
            <a:r>
              <a:t>Apple iOS Developer 등록</a:t>
            </a:r>
          </a:p>
        </p:txBody>
      </p:sp>
      <p:sp>
        <p:nvSpPr>
          <p:cNvPr id="127" name="Shape 127"/>
          <p:cNvSpPr txBox="1"/>
          <p:nvPr>
            <p:ph type="body" idx="1"/>
          </p:nvPr>
        </p:nvSpPr>
        <p:spPr>
          <a:xfrm>
            <a:off x="457200" y="1285856"/>
            <a:ext cx="8229600" cy="4840309"/>
          </a:xfrm>
          <a:prstGeom prst="rect">
            <a:avLst/>
          </a:prstGeom>
        </p:spPr>
        <p:txBody>
          <a:bodyPr/>
          <a:lstStyle/>
          <a:p>
            <a:pPr/>
            <a:r>
              <a:t>http://developer.apple.com/programs/enroll/</a:t>
            </a:r>
          </a:p>
          <a:p>
            <a:pPr/>
            <a:r>
              <a:t>비용없음 (Apple ID로 등록)</a:t>
            </a:r>
          </a:p>
          <a:p>
            <a:pPr/>
            <a:r>
              <a:t>온라인 문서, 사용지침서 접근</a:t>
            </a:r>
          </a:p>
        </p:txBody>
      </p:sp>
      <p:sp>
        <p:nvSpPr>
          <p:cNvPr id="128" name="Shape 128"/>
          <p:cNvSpPr txBox="1"/>
          <p:nvPr>
            <p:ph type="sldNum" sz="quarter" idx="4294967295"/>
          </p:nvPr>
        </p:nvSpPr>
        <p:spPr>
          <a:xfrm>
            <a:off x="7525549" y="6404292"/>
            <a:ext cx="188894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  <p:pic>
        <p:nvPicPr>
          <p:cNvPr id="129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4048" y="3696794"/>
            <a:ext cx="3920074" cy="2783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4.png" descr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547" y="2924942"/>
            <a:ext cx="4476530" cy="354298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1" name="스크린샷 2018-01-09 오후 3.54.41.png" descr="스크린샷 2018-01-09 오후 3.54.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54632" y="1653120"/>
            <a:ext cx="3218905" cy="200961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2"/>
          <p:cNvSpPr txBox="1"/>
          <p:nvPr>
            <p:ph type="title"/>
          </p:nvPr>
        </p:nvSpPr>
        <p:spPr>
          <a:xfrm>
            <a:off x="457200" y="274635"/>
            <a:ext cx="8229600" cy="868348"/>
          </a:xfrm>
          <a:prstGeom prst="rect">
            <a:avLst/>
          </a:prstGeom>
        </p:spPr>
        <p:txBody>
          <a:bodyPr/>
          <a:lstStyle/>
          <a:p>
            <a:pPr/>
            <a:r>
              <a:t>Apple iOS Developer Program</a:t>
            </a:r>
          </a:p>
        </p:txBody>
      </p:sp>
      <p:sp>
        <p:nvSpPr>
          <p:cNvPr id="134" name="Shape 133"/>
          <p:cNvSpPr txBox="1"/>
          <p:nvPr>
            <p:ph type="body" idx="1"/>
          </p:nvPr>
        </p:nvSpPr>
        <p:spPr>
          <a:xfrm>
            <a:off x="457200" y="1285856"/>
            <a:ext cx="8229600" cy="4840309"/>
          </a:xfrm>
          <a:prstGeom prst="rect">
            <a:avLst/>
          </a:prstGeom>
        </p:spPr>
        <p:txBody>
          <a:bodyPr/>
          <a:lstStyle/>
          <a:p>
            <a:pPr/>
            <a:r>
              <a:t>http://developer.apple.com/programs/ios/</a:t>
            </a:r>
          </a:p>
          <a:p>
            <a:pPr/>
            <a:r>
              <a:t>개인 1년 $99</a:t>
            </a:r>
          </a:p>
          <a:p>
            <a:pPr/>
            <a:r>
              <a:t>최신 베타 iOS SDK 와 XCODE 다운로드 가능</a:t>
            </a:r>
          </a:p>
          <a:p>
            <a:pPr/>
            <a:r>
              <a:t>iPhone, iPAD, iPOD 기기에 앱을 테스트할 수 있는 프로비저닝 프로파일, 인증서</a:t>
            </a:r>
          </a:p>
          <a:p>
            <a:pPr/>
            <a:r>
              <a:t>앱스토어를 통한 앱 판매 및 배포</a:t>
            </a:r>
          </a:p>
        </p:txBody>
      </p:sp>
      <p:sp>
        <p:nvSpPr>
          <p:cNvPr id="135" name="Shape 134"/>
          <p:cNvSpPr txBox="1"/>
          <p:nvPr>
            <p:ph type="sldNum" sz="quarter" idx="4294967295"/>
          </p:nvPr>
        </p:nvSpPr>
        <p:spPr>
          <a:xfrm>
            <a:off x="7525549" y="6404292"/>
            <a:ext cx="188894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6"/>
          <p:cNvSpPr txBox="1"/>
          <p:nvPr>
            <p:ph type="title"/>
          </p:nvPr>
        </p:nvSpPr>
        <p:spPr>
          <a:xfrm>
            <a:off x="457200" y="274635"/>
            <a:ext cx="8229600" cy="868348"/>
          </a:xfrm>
          <a:prstGeom prst="rect">
            <a:avLst/>
          </a:prstGeom>
        </p:spPr>
        <p:txBody>
          <a:bodyPr/>
          <a:lstStyle/>
          <a:p>
            <a:pPr/>
            <a:r>
              <a:t>Apple iOS Developer Program</a:t>
            </a:r>
          </a:p>
        </p:txBody>
      </p:sp>
      <p:sp>
        <p:nvSpPr>
          <p:cNvPr id="138" name="Shape 137"/>
          <p:cNvSpPr txBox="1"/>
          <p:nvPr>
            <p:ph type="body" idx="1"/>
          </p:nvPr>
        </p:nvSpPr>
        <p:spPr>
          <a:xfrm>
            <a:off x="457200" y="1285856"/>
            <a:ext cx="8229600" cy="4840309"/>
          </a:xfrm>
          <a:prstGeom prst="rect">
            <a:avLst/>
          </a:prstGeom>
        </p:spPr>
        <p:txBody>
          <a:bodyPr/>
          <a:lstStyle/>
          <a:p>
            <a:pPr/>
            <a:r>
              <a:t>http://developer.apple.com/programs/ios/</a:t>
            </a:r>
          </a:p>
        </p:txBody>
      </p:sp>
      <p:sp>
        <p:nvSpPr>
          <p:cNvPr id="139" name="Shape 138"/>
          <p:cNvSpPr txBox="1"/>
          <p:nvPr>
            <p:ph type="sldNum" sz="quarter" idx="4294967295"/>
          </p:nvPr>
        </p:nvSpPr>
        <p:spPr>
          <a:xfrm>
            <a:off x="7525549" y="6404292"/>
            <a:ext cx="188894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  <p:pic>
        <p:nvPicPr>
          <p:cNvPr id="140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1741620"/>
            <a:ext cx="6778477" cy="445708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1"/>
          <p:cNvSpPr txBox="1"/>
          <p:nvPr>
            <p:ph type="title"/>
          </p:nvPr>
        </p:nvSpPr>
        <p:spPr>
          <a:xfrm>
            <a:off x="457200" y="274635"/>
            <a:ext cx="8229600" cy="868348"/>
          </a:xfrm>
          <a:prstGeom prst="rect">
            <a:avLst/>
          </a:prstGeom>
        </p:spPr>
        <p:txBody>
          <a:bodyPr/>
          <a:lstStyle/>
          <a:p>
            <a:pPr/>
            <a:r>
              <a:t>iOS Developer Program 멤버 초대</a:t>
            </a:r>
          </a:p>
        </p:txBody>
      </p:sp>
      <p:sp>
        <p:nvSpPr>
          <p:cNvPr id="143" name="Shape 142"/>
          <p:cNvSpPr txBox="1"/>
          <p:nvPr>
            <p:ph type="body" idx="1"/>
          </p:nvPr>
        </p:nvSpPr>
        <p:spPr>
          <a:xfrm>
            <a:off x="457200" y="1285856"/>
            <a:ext cx="8229600" cy="4840309"/>
          </a:xfrm>
          <a:prstGeom prst="rect">
            <a:avLst/>
          </a:prstGeom>
        </p:spPr>
        <p:txBody>
          <a:bodyPr/>
          <a:lstStyle/>
          <a:p>
            <a:pPr/>
            <a:r>
              <a:t>http://developer.apple.com/programs/ios/</a:t>
            </a:r>
          </a:p>
        </p:txBody>
      </p:sp>
      <p:sp>
        <p:nvSpPr>
          <p:cNvPr id="144" name="Shape 143"/>
          <p:cNvSpPr txBox="1"/>
          <p:nvPr>
            <p:ph type="sldNum" sz="quarter" idx="4294967295"/>
          </p:nvPr>
        </p:nvSpPr>
        <p:spPr>
          <a:xfrm>
            <a:off x="7525549" y="6404292"/>
            <a:ext cx="188894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  <p:pic>
        <p:nvPicPr>
          <p:cNvPr id="145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400" y="1800661"/>
            <a:ext cx="7061200" cy="444416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6"/>
          <p:cNvSpPr txBox="1"/>
          <p:nvPr>
            <p:ph type="title"/>
          </p:nvPr>
        </p:nvSpPr>
        <p:spPr>
          <a:xfrm>
            <a:off x="457200" y="274635"/>
            <a:ext cx="8229600" cy="868348"/>
          </a:xfrm>
          <a:prstGeom prst="rect">
            <a:avLst/>
          </a:prstGeom>
        </p:spPr>
        <p:txBody>
          <a:bodyPr/>
          <a:lstStyle/>
          <a:p>
            <a:pPr/>
            <a:r>
              <a:t>iOS Developer Program 멤버 초대</a:t>
            </a:r>
          </a:p>
        </p:txBody>
      </p:sp>
      <p:sp>
        <p:nvSpPr>
          <p:cNvPr id="148" name="Shape 147"/>
          <p:cNvSpPr txBox="1"/>
          <p:nvPr>
            <p:ph type="body" idx="1"/>
          </p:nvPr>
        </p:nvSpPr>
        <p:spPr>
          <a:xfrm>
            <a:off x="457200" y="1285856"/>
            <a:ext cx="8229600" cy="4840309"/>
          </a:xfrm>
          <a:prstGeom prst="rect">
            <a:avLst/>
          </a:prstGeom>
        </p:spPr>
        <p:txBody>
          <a:bodyPr/>
          <a:lstStyle/>
          <a:p>
            <a:pPr/>
            <a:r>
              <a:t>http://developer.apple.com/programs/ios/</a:t>
            </a:r>
          </a:p>
        </p:txBody>
      </p:sp>
      <p:sp>
        <p:nvSpPr>
          <p:cNvPr id="149" name="Shape 148"/>
          <p:cNvSpPr txBox="1"/>
          <p:nvPr>
            <p:ph type="sldNum" sz="quarter" idx="4294967295"/>
          </p:nvPr>
        </p:nvSpPr>
        <p:spPr>
          <a:xfrm>
            <a:off x="7525549" y="6404292"/>
            <a:ext cx="188894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  <p:pic>
        <p:nvPicPr>
          <p:cNvPr id="150" name="스크린샷 2018-01-09 오후 3.58.13.png" descr="스크린샷 2018-01-09 오후 3.58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384" y="1792558"/>
            <a:ext cx="6222349" cy="460825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