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024" r:id="rId12"/>
  </p:sldMasterIdLst>
  <p:sldIdLst>
    <p:sldId id="256" r:id="rId14"/>
    <p:sldId id="257" r:id="rId15"/>
    <p:sldId id="259" r:id="rId16"/>
    <p:sldId id="258" r:id="rId17"/>
    <p:sldId id="260" r:id="rId18"/>
    <p:sldId id="261" r:id="rId19"/>
    <p:sldId id="262" r:id="rId20"/>
    <p:sldId id="264" r:id="rId21"/>
    <p:sldId id="263" r:id="rId22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2362200" y="2072005"/>
            <a:ext cx="6410960" cy="6610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3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2365375" y="2823845"/>
            <a:ext cx="5058410" cy="5613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flipV="1">
            <a:off x="4822825" y="1353820"/>
            <a:ext cx="7348855" cy="5511800"/>
          </a:xfrm>
          <a:prstGeom prst="line">
            <a:avLst/>
          </a:prstGeom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flipV="1">
            <a:off x="10467340" y="4727575"/>
            <a:ext cx="1727200" cy="1295400"/>
          </a:xfrm>
          <a:prstGeom prst="line">
            <a:avLst/>
          </a:prstGeom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flipV="1">
            <a:off x="17145" y="4399280"/>
            <a:ext cx="3289300" cy="2466975"/>
          </a:xfrm>
          <a:prstGeom prst="line">
            <a:avLst/>
          </a:prstGeom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17/10/2017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7" name="도형 6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028700" y="1816100"/>
            <a:ext cx="10327640" cy="43535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17/10/2017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flipV="1">
            <a:off x="10291445" y="-63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flipV="1">
            <a:off x="-15875" y="2140585"/>
            <a:ext cx="3455035" cy="2591435"/>
          </a:xfrm>
          <a:prstGeom prst="line">
            <a:avLst/>
          </a:prstGeom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53895" y="1312545"/>
            <a:ext cx="7397750" cy="4718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10280" y="2135505"/>
            <a:ext cx="7989570" cy="3820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17/10/2017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39495" y="1428750"/>
            <a:ext cx="10310495" cy="4545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17/10/2017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>
            <a:off x="1049655" y="745490"/>
            <a:ext cx="10306050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flipV="1">
            <a:off x="9808845" y="5441315"/>
            <a:ext cx="1908810" cy="1431925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1049655" y="1825625"/>
            <a:ext cx="5177790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309995" y="1825625"/>
            <a:ext cx="5045710" cy="43535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17/10/2017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10" name="도형 9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061085" y="1681480"/>
            <a:ext cx="5045075" cy="8255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1061085" y="2505075"/>
            <a:ext cx="5045075" cy="36868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276340" y="1681480"/>
            <a:ext cx="5081270" cy="82550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276340" y="2505075"/>
            <a:ext cx="5081270" cy="36868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17/10/2017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6" name="도형 5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>
            <a:off x="1049655" y="745490"/>
            <a:ext cx="10305415" cy="52324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17/10/2017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17/10/2017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83505" y="733425"/>
            <a:ext cx="6174740" cy="51295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1049655" y="1411605"/>
            <a:ext cx="3958590" cy="4459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>
            <a:off x="1049655" y="745490"/>
            <a:ext cx="3983355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17/10/2017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cxnSp>
        <p:nvCxnSpPr>
          <p:cNvPr id="8" name="도형 7"/>
          <p:cNvCxnSpPr/>
          <p:nvPr/>
        </p:nvCxnSpPr>
        <p:spPr>
          <a:xfrm flipV="1">
            <a:off x="9808845" y="5441315"/>
            <a:ext cx="1908175" cy="1431290"/>
          </a:xfrm>
          <a:prstGeom prst="line">
            <a:avLst/>
          </a:prstGeom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183505" y="733425"/>
            <a:ext cx="6174740" cy="512953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>
            <a:off x="1049655" y="1411605"/>
            <a:ext cx="3958590" cy="44596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 smtClean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>
            <a:off x="1049655" y="745490"/>
            <a:ext cx="3983355" cy="52387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>
            <a:off x="1034415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17/10/2017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>
            <a:off x="4176395" y="6356350"/>
            <a:ext cx="41173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5740" cy="3670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cap="none" dirty="0" smtClean="0"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cap="none" dirty="0" smtClean="0">
                <a:latin typeface="맑은 고딕" charset="0"/>
                <a:ea typeface="맑은 고딕" charset="0"/>
              </a:rPr>
              <a:t>Click to edit Master title style</a:t>
            </a:r>
          </a:p>
          <a:p>
            <a:pPr marL="6858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cap="none" dirty="0" smtClean="0">
                <a:latin typeface="맑은 고딕" charset="0"/>
                <a:ea typeface="맑은 고딕" charset="0"/>
              </a:rPr>
              <a:t>Second Level</a:t>
            </a:r>
          </a:p>
          <a:p>
            <a:pPr marL="11430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cap="none" dirty="0" smtClean="0">
                <a:latin typeface="맑은 고딕" charset="0"/>
                <a:ea typeface="맑은 고딕" charset="0"/>
              </a:rPr>
              <a:t>Third Level</a:t>
            </a:r>
          </a:p>
          <a:p>
            <a:pPr marL="16002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Fourth Level</a:t>
            </a:r>
          </a:p>
          <a:p>
            <a:pPr marL="2057400" indent="-228600" algn="l" defTabSz="914400" eaLnBrk="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cap="none" dirty="0" smtClean="0"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17/10/2017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60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image1.pn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5009921941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890645" y="713105"/>
            <a:ext cx="7743825" cy="14268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2DGP 1차 발표</a:t>
            </a:r>
            <a:endParaRPr lang="ko-KR" altLang="en-US" sz="40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4242435" y="2413635"/>
            <a:ext cx="5058410" cy="10083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학생 키우기</a:t>
            </a:r>
            <a:endParaRPr lang="ko-KR" altLang="en-US" sz="4000" b="0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부제목 3"/>
          <p:cNvSpPr txBox="1">
            <a:spLocks noGrp="1"/>
          </p:cNvSpPr>
          <p:nvPr>
            <p:ph type="subTitle" idx="2"/>
          </p:nvPr>
        </p:nvSpPr>
        <p:spPr>
          <a:xfrm>
            <a:off x="8232140" y="4737100"/>
            <a:ext cx="5058410" cy="99314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2014182011</a:t>
            </a: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김태화</a:t>
            </a: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397125" y="642620"/>
            <a:ext cx="7397750" cy="47180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latin typeface="맑은 고딕" charset="0"/>
                <a:ea typeface="맑은 고딕" charset="0"/>
              </a:rPr>
              <a:t>게임 컨셉!</a:t>
            </a:r>
            <a:endParaRPr lang="ko-KR" altLang="en-US" sz="4000" b="1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2233295" y="5052695"/>
            <a:ext cx="7989570" cy="11004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32500" lnSpcReduction="10000"/>
          </a:bodyPr>
          <a:lstStyle/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8800" b="0" cap="none" dirty="0" smtClean="0">
                <a:latin typeface="맑은 고딕" charset="0"/>
                <a:ea typeface="맑은 고딕" charset="0"/>
              </a:rPr>
              <a:t>클릭을 하여 돈을 벌고  장비를 강화하거나 아이템을 사고</a:t>
            </a:r>
            <a:endParaRPr lang="ko-KR" altLang="en-US" sz="8800" b="0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8800" b="0" cap="none" dirty="0" smtClean="0">
                <a:latin typeface="맑은 고딕" charset="0"/>
                <a:ea typeface="맑은 고딕" charset="0"/>
              </a:rPr>
              <a:t>과목을 하나씩 수강하는 게임.</a:t>
            </a:r>
            <a:endParaRPr lang="ko-KR" altLang="en-US" sz="8800" b="0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8800" b="0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eaLnBrk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title" idx="2"/>
          </p:nvPr>
        </p:nvSpPr>
        <p:spPr>
          <a:xfrm>
            <a:off x="2399665" y="1228090"/>
            <a:ext cx="7398385" cy="472440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맑은 고딕" charset="0"/>
                <a:ea typeface="맑은 고딕" charset="0"/>
              </a:rPr>
              <a:t>-클릭하라! 그리고 강화하라!</a:t>
            </a:r>
            <a:endParaRPr lang="ko-KR" altLang="en-US" sz="20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20" y="1697990"/>
            <a:ext cx="1782445" cy="3103880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1691005"/>
            <a:ext cx="1906270" cy="31191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630805" y="341630"/>
            <a:ext cx="7398385" cy="4724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메인 게임 화면 구성</a:t>
            </a:r>
            <a:endParaRPr lang="ko-KR" altLang="en-US" sz="2000" cap="none" dirty="0" smtClean="0" b="1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951355" y="2117725"/>
            <a:ext cx="7990204" cy="38207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xorbs/AppData/Roaming/PolarisOffice/ETemp/7400_20030944/imag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2740" y="810895"/>
            <a:ext cx="10565130" cy="571373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1042035" y="2868295"/>
            <a:ext cx="936625" cy="731520"/>
          </a:xfrm>
          <a:prstGeom prst="flowChartConnecto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 flipH="1">
            <a:off x="1478280" y="3642995"/>
            <a:ext cx="10160" cy="74041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1469390" y="4364355"/>
            <a:ext cx="295275" cy="490855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H="1">
            <a:off x="1139825" y="4364355"/>
            <a:ext cx="330835" cy="54483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1086485" y="3874135"/>
            <a:ext cx="838835" cy="8128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7348220" y="2867660"/>
            <a:ext cx="3011805" cy="15690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1042670" y="2404745"/>
            <a:ext cx="900430" cy="370840"/>
          </a:xfrm>
          <a:prstGeom prst="rect"/>
          <a:solidFill>
            <a:srgbClr val="FFC000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캐릭터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8533130" y="2404745"/>
            <a:ext cx="650875" cy="370840"/>
          </a:xfrm>
          <a:prstGeom prst="rect"/>
          <a:solidFill>
            <a:srgbClr val="ED7D3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보스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8185150" y="3179445"/>
            <a:ext cx="1195070" cy="998855"/>
          </a:xfrm>
          <a:prstGeom prst="star24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맑은 고딕" charset="0"/>
                <a:ea typeface="맑은 고딕" charset="0"/>
              </a:rPr>
              <a:t>클릭</a:t>
            </a: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7348220" y="1701165"/>
            <a:ext cx="2994025" cy="371475"/>
          </a:xfrm>
          <a:prstGeom prst="rect"/>
          <a:solidFill>
            <a:srgbClr val="FF0000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체력바</a:t>
            </a:r>
            <a:r>
              <a:rPr lang="en-US" altLang="ko-KR" sz="1400" cap="none" dirty="0" smtClean="0" b="0">
                <a:latin typeface="맑은 고딕" charset="0"/>
                <a:ea typeface="맑은 고딕" charset="0"/>
              </a:rPr>
              <a:t>(클릭할 때 마다 체력 감소)</a:t>
            </a: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1033145" y="1692275"/>
            <a:ext cx="2994025" cy="371475"/>
          </a:xfrm>
          <a:prstGeom prst="rect"/>
          <a:solidFill>
            <a:srgbClr val="FF0000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체력바</a:t>
            </a:r>
            <a:r>
              <a:rPr lang="en-US" altLang="ko-KR" sz="1200" cap="none" dirty="0" smtClean="0" b="0">
                <a:latin typeface="맑은 고딕" charset="0"/>
                <a:ea typeface="맑은 고딕" charset="0"/>
              </a:rPr>
              <a:t>(시간이 지날수록 게이지 상승)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1487170" y="5704840"/>
            <a:ext cx="1149985" cy="370840"/>
          </a:xfrm>
          <a:prstGeom prst="rect"/>
          <a:solidFill>
            <a:srgbClr val="5B9BD5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구매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 rot="0">
            <a:off x="5584825" y="3615690"/>
            <a:ext cx="1224915" cy="821055"/>
          </a:xfrm>
          <a:prstGeom prst="rect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6096000" y="3615690"/>
            <a:ext cx="222250" cy="82105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 rot="5400000">
            <a:off x="6088380" y="3450590"/>
            <a:ext cx="222250" cy="122047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0">
            <a:off x="5666740" y="3182620"/>
            <a:ext cx="1080770" cy="307340"/>
          </a:xfrm>
          <a:prstGeom prst="rect"/>
          <a:solidFill>
            <a:schemeClr val="accent2"/>
          </a:solidFill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±¼¸²" charset="0"/>
                <a:ea typeface="±¼¸²" charset="0"/>
              </a:rPr>
              <a:t>랜덤 상자</a:t>
            </a:r>
            <a:endParaRPr lang="ko-KR" altLang="en-US" sz="1400" cap="none" dirty="0" smtClean="0" b="0">
              <a:latin typeface="±¼¸²" charset="0"/>
              <a:ea typeface="±¼¸²" charset="0"/>
            </a:endParaRPr>
          </a:p>
        </p:txBody>
      </p:sp>
      <p:sp>
        <p:nvSpPr>
          <p:cNvPr id="21" name="아래쪽 화살표 20"/>
          <p:cNvSpPr>
            <a:spLocks/>
          </p:cNvSpPr>
          <p:nvPr/>
        </p:nvSpPr>
        <p:spPr>
          <a:xfrm rot="0">
            <a:off x="5946140" y="2931795"/>
            <a:ext cx="251460" cy="209550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 rot="0">
            <a:off x="5316220" y="2388235"/>
            <a:ext cx="1800860" cy="523875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>
                <a:latin typeface="±¼¸²" charset="0"/>
                <a:ea typeface="±¼¸²" charset="0"/>
              </a:rPr>
              <a:t>보스 클릭시 랜덤한 확률로 생성</a:t>
            </a:r>
            <a:endParaRPr lang="ko-KR" altLang="en-US" sz="1400" cap="none" dirty="0" smtClean="0" b="0">
              <a:latin typeface="±¼¸²" charset="0"/>
              <a:ea typeface="±¼¸²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8548370" y="5702935"/>
            <a:ext cx="1393825" cy="370205"/>
          </a:xfrm>
          <a:prstGeom prst="rect"/>
          <a:solidFill>
            <a:srgbClr val="FFFF00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보유한 돈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701925" y="306070"/>
            <a:ext cx="7398385" cy="4724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게임 실행 흐름(메인)</a:t>
            </a:r>
            <a:endParaRPr lang="ko-KR" altLang="en-US" sz="2000" cap="none" dirty="0" smtClean="0" b="1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xorbs/AppData/Roaming/PolarisOffice/ETemp/7400_20030944/imag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32740" y="775335"/>
            <a:ext cx="3587115" cy="265430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926465" y="2075815"/>
            <a:ext cx="529590" cy="414020"/>
          </a:xfrm>
          <a:prstGeom prst="flowChartConnecto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 rot="0" flipH="1">
            <a:off x="1175385" y="2494280"/>
            <a:ext cx="5715" cy="41910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 rot="0">
            <a:off x="1202055" y="2886075"/>
            <a:ext cx="167005" cy="277495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0" flipH="1">
            <a:off x="988695" y="2912745"/>
            <a:ext cx="187325" cy="307975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0">
            <a:off x="953135" y="2662555"/>
            <a:ext cx="474345" cy="4572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3001645" y="1968500"/>
            <a:ext cx="793115" cy="12700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721995" y="1496060"/>
            <a:ext cx="926465" cy="370205"/>
          </a:xfrm>
          <a:prstGeom prst="rect"/>
          <a:solidFill>
            <a:srgbClr val="FFC000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캐릭터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3073400" y="1496695"/>
            <a:ext cx="641985" cy="370205"/>
          </a:xfrm>
          <a:prstGeom prst="rect"/>
          <a:solidFill>
            <a:srgbClr val="ED7D31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보스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3055620" y="2324735"/>
            <a:ext cx="675640" cy="565150"/>
          </a:xfrm>
          <a:prstGeom prst="star24"/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클릭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2520950" y="979805"/>
            <a:ext cx="1158240" cy="370205"/>
          </a:xfrm>
          <a:prstGeom prst="rect"/>
          <a:solidFill>
            <a:srgbClr val="FF0000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체력바</a:t>
            </a: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400685" y="979805"/>
            <a:ext cx="1113790" cy="370205"/>
          </a:xfrm>
          <a:prstGeom prst="rect"/>
          <a:solidFill>
            <a:srgbClr val="FF0000"/>
          </a:solidFill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체력바</a:t>
            </a:r>
            <a:endParaRPr lang="ko-KR" altLang="en-US" sz="12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7" name="직사각형 16"/>
          <p:cNvSpPr>
            <a:spLocks/>
          </p:cNvSpPr>
          <p:nvPr/>
        </p:nvSpPr>
        <p:spPr>
          <a:xfrm rot="0">
            <a:off x="2120265" y="2609215"/>
            <a:ext cx="692785" cy="464820"/>
          </a:xfrm>
          <a:prstGeom prst="rect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 rot="0">
            <a:off x="2418080" y="2600325"/>
            <a:ext cx="125730" cy="464820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19" name="직사각형 18"/>
          <p:cNvSpPr>
            <a:spLocks/>
          </p:cNvSpPr>
          <p:nvPr/>
        </p:nvSpPr>
        <p:spPr>
          <a:xfrm rot="5400000">
            <a:off x="2402840" y="2526665"/>
            <a:ext cx="116840" cy="6737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 rot="0">
            <a:off x="2122170" y="2105025"/>
            <a:ext cx="711200" cy="230505"/>
          </a:xfrm>
          <a:prstGeom prst="rect"/>
          <a:solidFill>
            <a:schemeClr val="accent2"/>
          </a:solidFill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cap="none" dirty="0" smtClean="0" b="0">
                <a:latin typeface="±¼¸²" charset="0"/>
                <a:ea typeface="±¼¸²" charset="0"/>
              </a:rPr>
              <a:t>랜덤 상자</a:t>
            </a:r>
            <a:endParaRPr lang="ko-KR" altLang="en-US" sz="900" cap="none" dirty="0" smtClean="0" b="0">
              <a:latin typeface="±¼¸²" charset="0"/>
              <a:ea typeface="±¼¸²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926465" y="3500120"/>
            <a:ext cx="22009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&lt;보스를 클릭한다.&gt;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rot="0">
            <a:off x="4506595" y="1968500"/>
            <a:ext cx="650875" cy="4191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3" name="그림 22" descr="C:/Users/xorbs/AppData/Roaming/PolarisOffice/ETemp/7400_20030944/imag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602605" y="775335"/>
            <a:ext cx="3616960" cy="2654300"/>
          </a:xfrm>
          <a:prstGeom prst="rect"/>
          <a:noFill/>
        </p:spPr>
      </p:pic>
      <p:sp>
        <p:nvSpPr>
          <p:cNvPr id="24" name="텍스트 상자 23"/>
          <p:cNvSpPr txBox="1">
            <a:spLocks/>
          </p:cNvSpPr>
          <p:nvPr/>
        </p:nvSpPr>
        <p:spPr>
          <a:xfrm rot="0">
            <a:off x="5754370" y="979805"/>
            <a:ext cx="1148715" cy="370205"/>
          </a:xfrm>
          <a:prstGeom prst="rect"/>
          <a:solidFill>
            <a:srgbClr val="FF0000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체력바</a:t>
            </a: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7891780" y="979805"/>
            <a:ext cx="1015365" cy="370205"/>
          </a:xfrm>
          <a:prstGeom prst="rect"/>
          <a:solidFill>
            <a:srgbClr val="A5A5A5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체력바</a:t>
            </a:r>
            <a:endParaRPr lang="ko-KR" altLang="en-US" sz="14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6091555" y="3430270"/>
            <a:ext cx="26727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&lt;체력이 0이 되면 죽음&gt;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27" name="그림 26" descr="C:/Users/xorbs/AppData/Roaming/PolarisOffice/ETemp/7400_20030944/imag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29565" y="3811905"/>
            <a:ext cx="3616960" cy="2672080"/>
          </a:xfrm>
          <a:prstGeom prst="rect"/>
          <a:noFill/>
        </p:spPr>
      </p:pic>
      <p:sp>
        <p:nvSpPr>
          <p:cNvPr id="28" name="직사각형 27"/>
          <p:cNvSpPr>
            <a:spLocks/>
          </p:cNvSpPr>
          <p:nvPr/>
        </p:nvSpPr>
        <p:spPr>
          <a:xfrm rot="0">
            <a:off x="2066290" y="5682615"/>
            <a:ext cx="692785" cy="464820"/>
          </a:xfrm>
          <a:prstGeom prst="rect"/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 rot="5400000">
            <a:off x="2348865" y="5596255"/>
            <a:ext cx="139700" cy="67373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 rot="5400000" flipH="1">
            <a:off x="2162175" y="5831840"/>
            <a:ext cx="446405" cy="164465"/>
          </a:xfrm>
          <a:prstGeom prst="rect"/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 rot="0">
            <a:off x="329565" y="6546850"/>
            <a:ext cx="45339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&lt;상자를 클릭하여 다양한 아이템을 획득.&gt;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pic>
        <p:nvPicPr>
          <p:cNvPr id="32" name="그림 31" descr="C:/Users/xorbs/AppData/Roaming/PolarisOffice/ETemp/7400_20030944/image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558155" y="3803650"/>
            <a:ext cx="3616960" cy="2672080"/>
          </a:xfrm>
          <a:prstGeom prst="rect"/>
          <a:noFill/>
        </p:spPr>
      </p:pic>
      <p:sp>
        <p:nvSpPr>
          <p:cNvPr id="33" name="텍스트 상자 32"/>
          <p:cNvSpPr txBox="1">
            <a:spLocks/>
          </p:cNvSpPr>
          <p:nvPr/>
        </p:nvSpPr>
        <p:spPr>
          <a:xfrm rot="0">
            <a:off x="5869305" y="5914390"/>
            <a:ext cx="758190" cy="370205"/>
          </a:xfrm>
          <a:prstGeom prst="rect"/>
          <a:solidFill>
            <a:srgbClr val="ED7D31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상점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33"/>
          <p:cNvSpPr txBox="1">
            <a:spLocks/>
          </p:cNvSpPr>
          <p:nvPr/>
        </p:nvSpPr>
        <p:spPr>
          <a:xfrm rot="0">
            <a:off x="6501765" y="6520180"/>
            <a:ext cx="37852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&lt;상점으로 이동.&gt;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9806940" y="1968500"/>
            <a:ext cx="650875" cy="4191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4507230" y="5023485"/>
            <a:ext cx="650875" cy="41910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747010" y="341630"/>
            <a:ext cx="7398385" cy="4724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게임 실행 흐름(상점)</a:t>
            </a:r>
            <a:endParaRPr lang="ko-KR" altLang="en-US" sz="2000" cap="none" dirty="0" smtClean="0" b="1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xorbs/AppData/Roaming/PolarisOffice/ETemp/7400_20030944/fImage350099219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43200" y="975995"/>
            <a:ext cx="2858135" cy="504888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4640580" y="3811905"/>
            <a:ext cx="757555" cy="370205"/>
          </a:xfrm>
          <a:prstGeom prst="rect"/>
          <a:solidFill>
            <a:srgbClr val="70AD47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구매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5824855" y="3812540"/>
            <a:ext cx="374650" cy="329565"/>
          </a:xfrm>
          <a:prstGeom prst="lef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6439535" y="3785869"/>
            <a:ext cx="30378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구매 버튼을 눌러 장비 강화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맑은 고딕" charset="0"/>
                <a:ea typeface="맑은 고딕" charset="0"/>
              </a:rPr>
              <a:t>(캐릭터 능력치 상승)</a:t>
            </a:r>
            <a:endParaRPr lang="ko-KR" altLang="en-US" sz="18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27910" y="635635"/>
            <a:ext cx="7398385" cy="4724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개발 범위</a:t>
            </a:r>
            <a:endParaRPr lang="ko-KR" altLang="en-US" sz="2000" cap="none" dirty="0" smtClean="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60880" y="1290320"/>
          <a:ext cx="8158480" cy="487362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91995"/>
                <a:gridCol w="3288030"/>
                <a:gridCol w="287845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85979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-클릭을 하여 자원 획득,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적의 체력 감소,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-상자를 열어 아이템 획득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4356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케릭터 레벨업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-일정 경험치를 획득하면 레벨 업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-스텟 상승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53403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-적이 넘어갈수록 체력, 공격력 증가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65468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-C언어, CPP, 2DGP, 3DGP, 졸업작품 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-시간이 지날수록 캐릭터에게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데미지를 입힘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-다양한 과목들 추가(ex: WinAPI...)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-일정시간이 지나면 실습, 과제를 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주어 큰 데미지를 입힘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0269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기능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-시간이 지날수록 캐릭터의 스트레스 수치가 상승(100이 넘어가면 사망)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-상점에서 장비 강화 또는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소모품을 구입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-적을 클릭하면 일정 확률로 랜덤상자가 나와 아이템 등장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-클릭이 아닌 타이머로 자동 진행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-장착형 아이템 제작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0802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키보드 치는 소리, 돈 사용하는 소리, 웃음소리</a:t>
                      </a:r>
                      <a:endParaRPr lang="ko-KR" altLang="en-US" sz="12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9030" y="635635"/>
            <a:ext cx="7398385" cy="4724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개발 계획</a:t>
            </a:r>
            <a:endParaRPr lang="ko-KR" altLang="en-US" sz="2000" cap="none" dirty="0" smtClean="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032000" y="1371600"/>
          <a:ext cx="8126730" cy="479107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89305"/>
                <a:gridCol w="2226945"/>
                <a:gridCol w="5110480"/>
              </a:tblGrid>
              <a:tr h="56959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리소스 수집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row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오브젝트 및 마우스 동작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rowSpan="2"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캐릭터, 체력바, 적 구현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적 클릭하여 공격 기능 구현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3. 랜덤 상자가 나와 아이템 드랍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kern="1200" dirty="0" smtClean="0" cap="none" b="0"/>
                    </a:p>
                  </a:txBody>
                </a:tc>
              </a:tr>
              <a:tr h="64770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오브젝트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레벨업 구현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체력게이지 구현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중간 정검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1~4주차에서 미숙한 부분 보완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2">
                        <a:tint val="20000"/>
                      </a:schemeClr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상점 구현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1. 장비 강화 구현</a:t>
                      </a:r>
                      <a:endParaRPr lang="ko-KR" altLang="en-US" sz="1800" kern="1200" dirty="0" smtClean="0" cap="none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2. 소모품 아이템 구현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시작과 종료처리,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밸런스 조절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 게임의 시작과 종료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 밸런스 조절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6959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kern="1200" dirty="0" smtClean="0" cap="none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점검 및 릴리즈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921125" y="3032760"/>
            <a:ext cx="7990204" cy="38207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6600" cap="none" dirty="0" smtClean="0" b="0">
                <a:latin typeface="맑은 고딕" charset="0"/>
                <a:ea typeface="맑은 고딕" charset="0"/>
              </a:rPr>
              <a:t>감사합니다.</a:t>
            </a:r>
            <a:endParaRPr lang="ko-KR" altLang="en-US" sz="6600" cap="none" dirty="0" smtClean="0" b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2399030" y="635635"/>
            <a:ext cx="7398385" cy="47244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1">
                <a:latin typeface="맑은 고딕" charset="0"/>
                <a:ea typeface="맑은 고딕" charset="0"/>
              </a:rPr>
              <a:t>자체 평가</a:t>
            </a:r>
            <a:endParaRPr lang="ko-KR" altLang="en-US" sz="2000" cap="none" dirty="0" smtClean="0" b="1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80745" y="1907540"/>
          <a:ext cx="10203815" cy="3213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20005"/>
                <a:gridCol w="5083810"/>
              </a:tblGrid>
              <a:tr h="8318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평가항목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평가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(A:매우잘함,B:잘함,C:보통,D:못함,E:매우못함)</a:t>
                      </a:r>
                      <a:endParaRPr lang="ko-KR" altLang="en-US" sz="1800" kern="1200" dirty="0" smtClean="0" cap="none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게임컨셉이 잘 표현되었는가? 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핵심 메카닉의 제시가 잘 되었는가?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게임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실행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흐름이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잘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표현되었는가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?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개발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범위가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구체적이며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,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측정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가능한가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?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76250">
                <a:tc>
                  <a:txBody>
                    <a:bodyPr/>
                    <a:lstStyle/>
                    <a:p>
                      <a:pPr marL="0" indent="0" algn="ctr" fontAlgn="auto" defTabSz="4572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개발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계획이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구체적이며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실행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 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HY중고딕" charset="0"/>
                          <a:ea typeface="HY중고딕" charset="0"/>
                        </a:rPr>
                        <a:t>가능한가</a:t>
                      </a:r>
                      <a:r>
                        <a:rPr lang="en-US" altLang="ko-KR" sz="1800" kern="1200" cap="none" dirty="0" smtClean="0" b="0">
                          <a:solidFill>
                            <a:srgbClr val="000000"/>
                          </a:solidFill>
                          <a:latin typeface="Century Gothic" charset="0"/>
                          <a:ea typeface="Century Gothic" charset="0"/>
                        </a:rPr>
                        <a:t>?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endParaRPr lang="ko-KR" altLang="en-US" sz="1800" kern="1200" dirty="0" smtClean="0" cap="none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lin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23D9700E-2087-4FAA-A8E1-53753FBBF046}" vid="{26104E33-4019-4814-8C03-E3B176A083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18</Paragraphs>
  <Words>59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xorbs</dc:creator>
  <cp:lastModifiedBy>xorbs</cp:lastModifiedBy>
  <dc:title>2DGP 1차 발표</dc:title>
  <dcterms:modified xsi:type="dcterms:W3CDTF">2017-10-17T02:30:19Z</dcterms:modified>
</cp:coreProperties>
</file>