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21" r:id="rId2"/>
    <p:sldId id="429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278" r:id="rId18"/>
    <p:sldId id="430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31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4" r:id="rId49"/>
    <p:sldId id="413" r:id="rId50"/>
    <p:sldId id="415" r:id="rId51"/>
    <p:sldId id="416" r:id="rId52"/>
    <p:sldId id="417" r:id="rId53"/>
    <p:sldId id="418" r:id="rId54"/>
    <p:sldId id="432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33" r:id="rId66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676"/>
  </p:normalViewPr>
  <p:slideViewPr>
    <p:cSldViewPr>
      <p:cViewPr varScale="1">
        <p:scale>
          <a:sx n="72" d="100"/>
          <a:sy n="72" d="100"/>
        </p:scale>
        <p:origin x="1114" y="62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44C-14E7-594F-A965-9F8561BB56CA}" type="datetimeFigureOut">
              <a:rPr kumimoji="1" lang="ko-KR" altLang="en-US" smtClean="0"/>
              <a:t>2018-09-16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6651-16F6-CA46-B66C-DDD7A5E131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0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305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79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0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884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30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31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85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66651-16F6-CA46-B66C-DDD7A5E1313A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61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yhanbit/myhanbit.html" TargetMode="External"/><Relationship Id="rId2" Type="http://schemas.openxmlformats.org/officeDocument/2006/relationships/hyperlink" Target="http://www.hanbit.co.kr/member/login_proc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bin.org/get" TargetMode="External"/><Relationship Id="rId5" Type="http://schemas.openxmlformats.org/officeDocument/2006/relationships/hyperlink" Target="http://httpbin.org/delete" TargetMode="External"/><Relationship Id="rId4" Type="http://schemas.openxmlformats.org/officeDocument/2006/relationships/hyperlink" Target="http://httpbin.org/pu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time/get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ikibook.co.kr/wikibook.png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hantomj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hyperlink" Target="http://selenium-python.readthedocs.io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ome.openweathermap.org/users/sign_u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weathermap.org/data/2.5/weather?q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daum.net/" TargetMode="External"/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danawa.com/main/index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iz.epost.go.kr/customCenter/custom/custom_9.jsp?subGubun=sub_3&amp;subGubun_1=cum_17&amp;gubun=m07" TargetMode="External"/><Relationship Id="rId2" Type="http://schemas.openxmlformats.org/officeDocument/2006/relationships/hyperlink" Target="http://www.juso.go.kr/openIndexPage.do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105" dirty="0">
                <a:solidFill>
                  <a:srgbClr val="FFFFFF"/>
                </a:solidFill>
                <a:latin typeface="+mn-ea"/>
                <a:cs typeface="Arial Unicode MS"/>
              </a:rPr>
              <a:t>2장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569" y="2022475"/>
            <a:ext cx="22384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200" dirty="0">
                <a:solidFill>
                  <a:schemeClr val="bg1"/>
                </a:solidFill>
                <a:latin typeface="+mn-ea"/>
                <a:ea typeface="+mn-ea"/>
              </a:rPr>
              <a:t>고급</a:t>
            </a:r>
            <a:r>
              <a:rPr sz="2400" b="1" spc="-15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sz="2400" b="1" spc="-254" dirty="0">
                <a:solidFill>
                  <a:schemeClr val="bg1"/>
                </a:solidFill>
                <a:latin typeface="+mn-ea"/>
                <a:ea typeface="+mn-ea"/>
              </a:rPr>
              <a:t>스크레이핑</a:t>
            </a:r>
            <a:endParaRPr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 장에서 데이터를 다운받는 </a:t>
            </a:r>
            <a:r>
              <a:rPr lang="ko-KR" altLang="en-US" dirty="0"/>
              <a:t>방법과 </a:t>
            </a:r>
            <a:r>
              <a:rPr lang="ko-KR" altLang="en-US" dirty="0" err="1" smtClean="0"/>
              <a:t>스크레핑</a:t>
            </a:r>
            <a:r>
              <a:rPr lang="ko-KR" altLang="en-US" dirty="0" smtClean="0"/>
              <a:t> 하는 기본적인 방법을 살펴보았다</a:t>
            </a:r>
            <a:r>
              <a:rPr lang="en-US" altLang="ko-KR" dirty="0"/>
              <a:t>. </a:t>
            </a:r>
            <a:r>
              <a:rPr lang="ko-KR" altLang="en-US" dirty="0"/>
              <a:t>이번 장부터는 </a:t>
            </a:r>
            <a:r>
              <a:rPr lang="ko-KR" altLang="en-US" dirty="0" smtClean="0"/>
              <a:t>좀 더 고급스러운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방법을 살펴본다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자바스크립트를 사용한 </a:t>
            </a:r>
            <a:r>
              <a:rPr lang="ko-KR" altLang="en-US" dirty="0" err="1" smtClean="0"/>
              <a:t>싸이트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필요한 </a:t>
            </a:r>
            <a:r>
              <a:rPr lang="ko-KR" altLang="en-US" dirty="0" err="1" smtClean="0"/>
              <a:t>싸이트에서</a:t>
            </a:r>
            <a:r>
              <a:rPr lang="ko-KR" altLang="en-US" dirty="0" smtClean="0"/>
              <a:t> 데이터를 추출할 때 필요한 기법을 소개한다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로그인 과정 분석</a:t>
            </a: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크롬의 </a:t>
            </a: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 </a:t>
            </a:r>
            <a:r>
              <a:rPr lang="ko-KR" altLang="en-US" dirty="0">
                <a:latin typeface="+mn-ea"/>
                <a:cs typeface="Arial Unicode MS"/>
              </a:rPr>
              <a:t>화면을 띄우고 </a:t>
            </a:r>
            <a:r>
              <a:rPr lang="en-US" altLang="ko-KR" dirty="0">
                <a:latin typeface="+mn-ea"/>
                <a:cs typeface="Arial Unicode MS"/>
              </a:rPr>
              <a:t>[Network]</a:t>
            </a:r>
            <a:r>
              <a:rPr lang="ko-KR" altLang="en-US" dirty="0">
                <a:latin typeface="+mn-ea"/>
                <a:cs typeface="Arial Unicode MS"/>
              </a:rPr>
              <a:t>라는 탭을  띄움 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왼쪽 위에 레코드 표시에 붉은 불이 들어오면 어떤 웹 페이지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이미지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스타일시트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자바스크립트 파일 등이 오가는지 보임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필터에서  “</a:t>
            </a:r>
            <a:r>
              <a:rPr lang="en-US" altLang="ko-KR" dirty="0">
                <a:latin typeface="+mn-ea"/>
                <a:cs typeface="Arial Unicode MS"/>
              </a:rPr>
              <a:t>Doc”</a:t>
            </a:r>
            <a:r>
              <a:rPr lang="ko-KR" altLang="en-US" dirty="0">
                <a:latin typeface="+mn-ea"/>
                <a:cs typeface="Arial Unicode MS"/>
              </a:rPr>
              <a:t>을 </a:t>
            </a:r>
            <a:r>
              <a:rPr lang="ko-KR" altLang="en-US" dirty="0" smtClean="0">
                <a:latin typeface="+mn-ea"/>
                <a:cs typeface="Arial Unicode MS"/>
              </a:rPr>
              <a:t>클릭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C267743-2291-BF46-BAC7-A5CBE555B199}"/>
              </a:ext>
            </a:extLst>
          </p:cNvPr>
          <p:cNvSpPr>
            <a:spLocks noChangeAspect="1"/>
          </p:cNvSpPr>
          <p:nvPr/>
        </p:nvSpPr>
        <p:spPr>
          <a:xfrm>
            <a:off x="185043" y="2174875"/>
            <a:ext cx="969783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59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b="1" dirty="0">
                <a:latin typeface="+mn-ea"/>
                <a:cs typeface="Arial Unicode MS"/>
              </a:rPr>
              <a:t>Preserve log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 체크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로그인하면 </a:t>
            </a:r>
            <a:r>
              <a:rPr lang="en-US" altLang="ko-KR" dirty="0" err="1">
                <a:latin typeface="+mn-ea"/>
                <a:cs typeface="Arial Unicode MS"/>
              </a:rPr>
              <a:t>index.html</a:t>
            </a:r>
            <a:r>
              <a:rPr lang="en-US" altLang="ko-KR" dirty="0">
                <a:latin typeface="+mn-ea"/>
                <a:cs typeface="Arial Unicode MS"/>
              </a:rPr>
              <a:t> → </a:t>
            </a:r>
            <a:r>
              <a:rPr lang="en-US" altLang="ko-KR" dirty="0" err="1">
                <a:latin typeface="+mn-ea"/>
                <a:cs typeface="Arial Unicode MS"/>
              </a:rPr>
              <a:t>login_pro.php</a:t>
            </a:r>
            <a:r>
              <a:rPr lang="en-US" altLang="ko-KR" dirty="0">
                <a:latin typeface="+mn-ea"/>
                <a:cs typeface="Arial Unicode MS"/>
              </a:rPr>
              <a:t> → </a:t>
            </a:r>
            <a:r>
              <a:rPr lang="en-US" altLang="ko-KR" dirty="0" err="1">
                <a:latin typeface="+mn-ea"/>
                <a:cs typeface="Arial Unicode MS"/>
              </a:rPr>
              <a:t>login.html</a:t>
            </a:r>
            <a:r>
              <a:rPr lang="ko-KR" altLang="en-US" dirty="0">
                <a:latin typeface="+mn-ea"/>
                <a:cs typeface="Arial Unicode MS"/>
              </a:rPr>
              <a:t>의 과정으로 뭔가가 지나갔다는 것을 확인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E181EA-67DE-D548-B9E9-077886DD249A}"/>
              </a:ext>
            </a:extLst>
          </p:cNvPr>
          <p:cNvSpPr>
            <a:spLocks noChangeAspect="1"/>
          </p:cNvSpPr>
          <p:nvPr/>
        </p:nvSpPr>
        <p:spPr>
          <a:xfrm>
            <a:off x="271462" y="1440170"/>
            <a:ext cx="9629783" cy="3858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81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dirty="0">
                <a:latin typeface="+mn-ea"/>
                <a:cs typeface="Arial Unicode MS"/>
              </a:rPr>
              <a:t>Request Method</a:t>
            </a:r>
            <a:r>
              <a:rPr lang="ko-KR" altLang="en-US" dirty="0">
                <a:latin typeface="+mn-ea"/>
                <a:cs typeface="Arial Unicode MS"/>
              </a:rPr>
              <a:t>가  </a:t>
            </a:r>
            <a:r>
              <a:rPr lang="en-US" altLang="ko-KR" dirty="0">
                <a:latin typeface="+mn-ea"/>
                <a:cs typeface="Arial Unicode MS"/>
              </a:rPr>
              <a:t>POST</a:t>
            </a:r>
            <a:r>
              <a:rPr lang="ko-KR" altLang="en-US" dirty="0">
                <a:latin typeface="+mn-ea"/>
                <a:cs typeface="Arial Unicode MS"/>
              </a:rPr>
              <a:t>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이전의 입력 양식에서 확인한 값이 나오는 곳 찾기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현재 </a:t>
            </a:r>
            <a:r>
              <a:rPr lang="ko-KR" altLang="en-US" dirty="0">
                <a:latin typeface="+mn-ea"/>
                <a:cs typeface="Arial Unicode MS"/>
              </a:rPr>
              <a:t>페이지에서는 </a:t>
            </a:r>
            <a:r>
              <a:rPr lang="en-US" altLang="ko-KR" dirty="0" err="1">
                <a:latin typeface="+mn-ea"/>
                <a:cs typeface="Arial Unicode MS"/>
              </a:rPr>
              <a:t>login_proc.php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 Method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en-US" altLang="ko-KR" dirty="0">
                <a:latin typeface="+mn-ea"/>
                <a:cs typeface="Arial Unicode MS"/>
              </a:rPr>
              <a:t>POST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아래의 </a:t>
            </a:r>
            <a:r>
              <a:rPr lang="en-US" altLang="ko-KR" dirty="0">
                <a:latin typeface="+mn-ea"/>
                <a:cs typeface="Arial Unicode MS"/>
              </a:rPr>
              <a:t>Form Data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 err="1">
                <a:latin typeface="+mn-ea"/>
                <a:cs typeface="Arial Unicode MS"/>
              </a:rPr>
              <a:t>m_id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m_passwd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ko-KR" altLang="en-US" dirty="0" smtClean="0">
                <a:latin typeface="+mn-ea"/>
                <a:cs typeface="Arial Unicode MS"/>
              </a:rPr>
              <a:t>나옴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B07148D-9048-604E-A5FA-83846A904784}"/>
              </a:ext>
            </a:extLst>
          </p:cNvPr>
          <p:cNvSpPr>
            <a:spLocks noChangeAspect="1"/>
          </p:cNvSpPr>
          <p:nvPr/>
        </p:nvSpPr>
        <p:spPr>
          <a:xfrm>
            <a:off x="366366" y="650875"/>
            <a:ext cx="9441154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5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로그인하기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545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/ch2/login-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getmileage.py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로그인을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 marR="32880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32880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18351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지정하기 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자신의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것을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사용한다</a:t>
            </a:r>
            <a:r>
              <a:rPr lang="en-US" altLang="ko-KR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R="18351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아이디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&gt;”</a:t>
            </a:r>
          </a:p>
          <a:p>
            <a:pPr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R="349757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R="349757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session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requests.session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R="38481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로그인하기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R="38481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login_info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31165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USER, 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5600" marR="31165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60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346075"/>
            <a:ext cx="9753599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735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http://www.hanbit.co.kr/member/login_proc.php"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19735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session.post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data=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login_info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R="19735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res.raise_for_status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오류가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발생하면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예외가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발생합니다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마이페이지에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R="18669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url_mypage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http://www.hanbit.co.kr/myhanbit/myhanbit.html"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R="18669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session.get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url_mypage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res.raise_for_status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마일리지와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res.text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R="18211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mileage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(".mileage_section1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span").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get_text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8211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ecoin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(".mileage_section2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span").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get_text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R="18211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마일리지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mileage)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 +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ecoin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5832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0CFBB5D-A0B1-0142-80BE-B6582F39EC33}"/>
              </a:ext>
            </a:extLst>
          </p:cNvPr>
          <p:cNvSpPr txBox="1"/>
          <p:nvPr/>
        </p:nvSpPr>
        <p:spPr>
          <a:xfrm>
            <a:off x="232570" y="6137275"/>
            <a:ext cx="9601200" cy="1063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3731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login-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getmileage.py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37312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마일리지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이코인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1,000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6705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requests </a:t>
            </a:r>
            <a:r>
              <a:rPr lang="ko-KR" altLang="en-US" sz="2400" dirty="0">
                <a:latin typeface="+mn-ea"/>
                <a:cs typeface="Arial Unicode MS"/>
              </a:rPr>
              <a:t>모듈의 메서드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 </a:t>
            </a:r>
            <a:r>
              <a:rPr lang="ko-KR" altLang="en-US" dirty="0">
                <a:latin typeface="+mn-ea"/>
                <a:cs typeface="Arial Unicode MS"/>
              </a:rPr>
              <a:t>모듈을 사용하려면  </a:t>
            </a:r>
            <a:r>
              <a:rPr lang="en-US" altLang="ko-KR" dirty="0">
                <a:latin typeface="+mn-ea"/>
                <a:cs typeface="Arial Unicode MS"/>
              </a:rPr>
              <a:t>requests </a:t>
            </a:r>
            <a:r>
              <a:rPr lang="ko-KR" altLang="en-US" dirty="0">
                <a:latin typeface="+mn-ea"/>
                <a:cs typeface="Arial Unicode MS"/>
              </a:rPr>
              <a:t>모듈을 읽어 들여야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ko-KR" altLang="en-US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GET, POST </a:t>
            </a:r>
            <a:r>
              <a:rPr lang="ko-KR" altLang="en-US" dirty="0">
                <a:latin typeface="+mn-ea"/>
                <a:cs typeface="Arial Unicode MS"/>
              </a:rPr>
              <a:t>메서드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PUT/DELETE/HEAD </a:t>
            </a:r>
            <a:r>
              <a:rPr lang="ko-KR" altLang="en-US" dirty="0">
                <a:latin typeface="+mn-ea"/>
                <a:cs typeface="Arial Unicode MS"/>
              </a:rPr>
              <a:t>등의 요청을 위한 메서드도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ko-KR" altLang="en-US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6DEF783-225D-4949-AFC2-6A57151452ED}"/>
              </a:ext>
            </a:extLst>
          </p:cNvPr>
          <p:cNvSpPr txBox="1"/>
          <p:nvPr/>
        </p:nvSpPr>
        <p:spPr>
          <a:xfrm>
            <a:off x="232570" y="12604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790F18D-7A1E-1E43-9FF9-56C4D4C02B4B}"/>
              </a:ext>
            </a:extLst>
          </p:cNvPr>
          <p:cNvSpPr txBox="1"/>
          <p:nvPr/>
        </p:nvSpPr>
        <p:spPr>
          <a:xfrm>
            <a:off x="232570" y="2479675"/>
            <a:ext cx="9601200" cy="1900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GET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http://google.com"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POST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formdata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"key1":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"value1",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"key2":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"value2"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request.post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http://example.com"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data=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formdata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99C2C84-1B07-2F47-9E26-7C31248F2BC5}"/>
              </a:ext>
            </a:extLst>
          </p:cNvPr>
          <p:cNvSpPr txBox="1"/>
          <p:nvPr/>
        </p:nvSpPr>
        <p:spPr>
          <a:xfrm>
            <a:off x="232570" y="5272370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requests.put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http://httpbin.org/put"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2449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requests.delete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http://httpbin.org/delete"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157480" marR="2449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requests.head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http://httpbin.org/get"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2237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로그인하기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407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/ch2/requests-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test.py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http://api.aoikujira.com/time/get.php"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r.text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216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바이너리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16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bin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r.content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print(bin)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984EE60-B49D-9147-9759-FC0D5AD6ACA2}"/>
              </a:ext>
            </a:extLst>
          </p:cNvPr>
          <p:cNvSpPr/>
          <p:nvPr/>
        </p:nvSpPr>
        <p:spPr>
          <a:xfrm flipV="1">
            <a:off x="232569" y="5253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4E41D8D-645A-864A-A35A-4989474FA4A2}"/>
              </a:ext>
            </a:extLst>
          </p:cNvPr>
          <p:cNvSpPr txBox="1"/>
          <p:nvPr/>
        </p:nvSpPr>
        <p:spPr>
          <a:xfrm>
            <a:off x="232570" y="5662711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requests-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2016/08/18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13:13:57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52488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b'2016/08/18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13:13:57'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821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12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/ch2/requests-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png.py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이미지 데이터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http://wikibook.co.kr/wikibook.png"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R="3216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바이너리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R="32169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open("test.png",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R="32169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r.content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print("saved")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8" y="4003675"/>
            <a:ext cx="9601201" cy="1299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requests-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png.py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saved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1635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ls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16357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369887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F812AB-21E8-9F43-B423-4C32A8442E05}"/>
              </a:ext>
            </a:extLst>
          </p:cNvPr>
          <p:cNvSpPr/>
          <p:nvPr/>
        </p:nvSpPr>
        <p:spPr>
          <a:xfrm>
            <a:off x="232569" y="5567256"/>
            <a:ext cx="531504" cy="675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2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9569" y="2222534"/>
            <a:ext cx="4876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 브라우저를 </a:t>
            </a:r>
            <a:r>
              <a:rPr lang="ko-KR" altLang="en-US" sz="2400" spc="-200" dirty="0" smtClean="0">
                <a:latin typeface="+mn-ea"/>
                <a:ea typeface="+mn-ea"/>
              </a:rPr>
              <a:t>이용한 </a:t>
            </a:r>
            <a:r>
              <a:rPr lang="ko-KR" altLang="en-US" sz="2400" spc="-200" dirty="0" err="1" smtClean="0">
                <a:latin typeface="+mn-ea"/>
                <a:ea typeface="+mn-ea"/>
              </a:rPr>
              <a:t>스크레이핑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웹 브라우저를 원격 조작하는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Selenium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명령줄에서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사용할 수 있는 </a:t>
            </a:r>
            <a:r>
              <a:rPr lang="en-US" altLang="ko-KR" spc="-120" dirty="0" err="1">
                <a:solidFill>
                  <a:srgbClr val="414042"/>
                </a:solidFill>
                <a:latin typeface="+mn-ea"/>
                <a:cs typeface="Arial Unicode MS"/>
              </a:rPr>
              <a:t>PhantomJS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Selenium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PhantomJS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54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 절에서 쿠키를 사용해 회원제 웹 사이트에 로그인하는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하지만 최근에는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자바스크립트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등으로 다양한 장치를 설치해서 실제 웹 브라우저를 사용해 접근하지 않으면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로그인 되지 않는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경우가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많다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그래서 이번 절에서는 웹 브라우저를 조작하는 접근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94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156369" y="498475"/>
            <a:ext cx="979487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  원격  조작에  사용하는 </a:t>
            </a:r>
            <a:r>
              <a:rPr lang="en-US" altLang="ko-KR" sz="2400" dirty="0">
                <a:latin typeface="+mn-ea"/>
                <a:cs typeface="Arial Unicode MS"/>
              </a:rPr>
              <a:t>Selenium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자바스크립트를 많이 사용하는 웹 사이트는 웹 브라우저를 사용하지 않을 경우 제대로 동작을 확인할 수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브라우저를 원격 조작할 때 사용하는 도구 </a:t>
            </a:r>
            <a:r>
              <a:rPr lang="en-US" altLang="ko-KR" dirty="0">
                <a:latin typeface="+mn-ea"/>
                <a:cs typeface="Arial Unicode MS"/>
              </a:rPr>
              <a:t>: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Selenium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일반적으로 웹  애플리케이션테스트를 자동화할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스크레이핑</a:t>
            </a:r>
            <a:r>
              <a:rPr lang="ko-KR" altLang="en-US" dirty="0" smtClean="0">
                <a:latin typeface="+mn-ea"/>
                <a:cs typeface="Arial Unicode MS"/>
              </a:rPr>
              <a:t> 할 </a:t>
            </a:r>
            <a:r>
              <a:rPr lang="ko-KR" altLang="en-US" dirty="0">
                <a:latin typeface="+mn-ea"/>
                <a:cs typeface="Arial Unicode MS"/>
              </a:rPr>
              <a:t>때도 유용하게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자동으로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열고 클릭하거나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스크롤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문자를 입력하는 등의 다양한 조작을 자동화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화면을 캡처해서 이미지로 저장하거나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특정  부분을 꺼내는 것도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웹 브라우저에 대응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531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9569" y="2222534"/>
            <a:ext cx="4876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 smtClean="0">
                <a:latin typeface="+mn-ea"/>
                <a:ea typeface="+mn-ea"/>
              </a:rPr>
              <a:t>로그인이</a:t>
            </a:r>
            <a:r>
              <a:rPr lang="ko-KR" altLang="en-US" sz="2400" spc="-200" dirty="0" smtClean="0">
                <a:latin typeface="+mn-ea"/>
                <a:ea typeface="+mn-ea"/>
              </a:rPr>
              <a:t> </a:t>
            </a:r>
            <a:r>
              <a:rPr lang="ko-KR" altLang="en-US" sz="2400" spc="-200" dirty="0">
                <a:latin typeface="+mn-ea"/>
                <a:ea typeface="+mn-ea"/>
              </a:rPr>
              <a:t>필요한 </a:t>
            </a:r>
            <a:r>
              <a:rPr lang="ko-KR" altLang="en-US" sz="2400" spc="-200" dirty="0" err="1">
                <a:latin typeface="+mn-ea"/>
                <a:ea typeface="+mn-ea"/>
              </a:rPr>
              <a:t>싸</a:t>
            </a:r>
            <a:r>
              <a:rPr lang="ko-KR" altLang="en-US" sz="2400" spc="-200" dirty="0" err="1" smtClean="0">
                <a:latin typeface="+mn-ea"/>
                <a:ea typeface="+mn-ea"/>
              </a:rPr>
              <a:t>이트에서</a:t>
            </a:r>
            <a:r>
              <a:rPr lang="ko-KR" altLang="en-US" sz="2400" spc="-200" dirty="0" smtClean="0">
                <a:latin typeface="+mn-ea"/>
                <a:ea typeface="+mn-ea"/>
              </a:rPr>
              <a:t> 다운받기 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로그인의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구조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requests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requests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078" y="2777838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최근에는 회원제 사이트를 사용하는 경우가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많다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회원제 사이트는 대부분 로그인해야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데이터를 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지금까지 배운 내용으로 이러한 회원제 사이트에서 데이터를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제대로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다운받을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없다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이번 절에서는 세션을 사용해 로그인하는 방법을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74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화면  없는  웹 브라우저 “</a:t>
            </a:r>
            <a:r>
              <a:rPr lang="en-US" altLang="ko-KR" sz="2400" dirty="0" err="1">
                <a:latin typeface="+mn-ea"/>
                <a:cs typeface="Arial Unicode MS"/>
              </a:rPr>
              <a:t>PhantomJS</a:t>
            </a:r>
            <a:r>
              <a:rPr lang="en-US" altLang="ko-KR" sz="2400" dirty="0">
                <a:latin typeface="+mn-ea"/>
                <a:cs typeface="Arial Unicode MS"/>
              </a:rPr>
              <a:t>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는 화면 없이 </a:t>
            </a:r>
            <a:r>
              <a:rPr lang="ko-KR" altLang="en-US" dirty="0" err="1">
                <a:latin typeface="+mn-ea"/>
                <a:cs typeface="Arial Unicode MS"/>
              </a:rPr>
              <a:t>명령줄에서</a:t>
            </a:r>
            <a:r>
              <a:rPr lang="ko-KR" altLang="en-US" dirty="0">
                <a:latin typeface="+mn-ea"/>
                <a:cs typeface="Arial Unicode MS"/>
              </a:rPr>
              <a:t> 사용할 수 있는 웹 브라우저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레이아웃 엔진으로 </a:t>
            </a:r>
            <a:r>
              <a:rPr lang="en-US" altLang="ko-KR" dirty="0" err="1">
                <a:latin typeface="+mn-ea"/>
                <a:cs typeface="Arial Unicode MS"/>
              </a:rPr>
              <a:t>WebKit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</a:t>
            </a:r>
            <a:r>
              <a:rPr lang="ko-KR" altLang="en-US" dirty="0" err="1">
                <a:latin typeface="+mn-ea"/>
                <a:cs typeface="Arial Unicode MS"/>
              </a:rPr>
              <a:t>명령줄에서</a:t>
            </a:r>
            <a:r>
              <a:rPr lang="ko-KR" altLang="en-US" dirty="0">
                <a:latin typeface="+mn-ea"/>
                <a:cs typeface="Arial Unicode MS"/>
              </a:rPr>
              <a:t> 웹 브라우저를 조작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브라우저 내부에  출력되는 데이터를 추출하거나 </a:t>
            </a:r>
            <a:r>
              <a:rPr lang="ko-KR" altLang="en-US" dirty="0" smtClean="0">
                <a:latin typeface="+mn-ea"/>
                <a:cs typeface="Arial Unicode MS"/>
              </a:rPr>
              <a:t>스크린 샷을 </a:t>
            </a:r>
            <a:r>
              <a:rPr lang="ko-KR" altLang="en-US" dirty="0">
                <a:latin typeface="+mn-ea"/>
                <a:cs typeface="Arial Unicode MS"/>
              </a:rPr>
              <a:t>찍을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스크레이핑</a:t>
            </a:r>
            <a:r>
              <a:rPr lang="en-US" altLang="ko-KR" dirty="0">
                <a:latin typeface="+mn-ea"/>
                <a:cs typeface="Arial Unicode MS"/>
              </a:rPr>
              <a:t>, UI </a:t>
            </a:r>
            <a:r>
              <a:rPr lang="ko-KR" altLang="en-US" dirty="0">
                <a:latin typeface="+mn-ea"/>
                <a:cs typeface="Arial Unicode MS"/>
              </a:rPr>
              <a:t>테스트 자동화 등에 </a:t>
            </a:r>
            <a:r>
              <a:rPr lang="ko-KR" altLang="en-US" dirty="0" smtClean="0">
                <a:latin typeface="+mn-ea"/>
                <a:cs typeface="Arial Unicode MS"/>
              </a:rPr>
              <a:t>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의 웹 사이트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http://phantomjs.org/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AE020448-F27B-5D45-801A-249E048F0F96}"/>
              </a:ext>
            </a:extLst>
          </p:cNvPr>
          <p:cNvSpPr/>
          <p:nvPr/>
        </p:nvSpPr>
        <p:spPr>
          <a:xfrm>
            <a:off x="3051969" y="3165475"/>
            <a:ext cx="6858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8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+ </a:t>
            </a:r>
            <a:r>
              <a:rPr lang="en-US" altLang="ko-KR" sz="2400" dirty="0" err="1">
                <a:latin typeface="+mn-ea"/>
                <a:cs typeface="Arial Unicode MS"/>
              </a:rPr>
              <a:t>PhantomJS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실행  환경 준비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Ubuntu</a:t>
            </a:r>
            <a:r>
              <a:rPr lang="ko-KR" altLang="en-US" dirty="0">
                <a:latin typeface="+mn-ea"/>
                <a:cs typeface="Arial Unicode MS"/>
              </a:rPr>
              <a:t> 이미지 가져오기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11842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이미지 가져오기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pull ubuntu:16.04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Ubuntu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실행하고 셸에 들어가기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ubuntu:16.04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D104456-7ECB-D549-A540-A491D7013290}"/>
              </a:ext>
            </a:extLst>
          </p:cNvPr>
          <p:cNvSpPr txBox="1"/>
          <p:nvPr/>
        </p:nvSpPr>
        <p:spPr>
          <a:xfrm>
            <a:off x="232570" y="32416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pip3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update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python3 python3-pip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Selenium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selenium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BeautifulSoup4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77217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3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한글 폰트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</a:t>
            </a:r>
            <a:r>
              <a:rPr lang="ko-KR" altLang="en-US" dirty="0">
                <a:latin typeface="+mn-ea"/>
                <a:cs typeface="Arial Unicode MS"/>
              </a:rPr>
              <a:t>에 </a:t>
            </a:r>
            <a:r>
              <a:rPr lang="en-US" altLang="ko-KR" dirty="0">
                <a:latin typeface="+mn-ea"/>
                <a:cs typeface="Arial Unicode MS"/>
              </a:rPr>
              <a:t>ubuntu-</a:t>
            </a: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ko-KR" altLang="en-US" dirty="0">
                <a:latin typeface="+mn-ea"/>
                <a:cs typeface="Arial Unicode MS"/>
              </a:rPr>
              <a:t>라는 이름으로  저장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650875"/>
            <a:ext cx="9601200" cy="27622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apt-get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-y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libfontconfig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바이너리를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내려받고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/home/root/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src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&amp;&amp;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$_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wget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bitbucket.org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ariya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/downloads/phantomjs-2.1.1-linux-x86_64.tar.bz2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tar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jxvf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phantomjs-2.1.1-linux-x86_64.tar.bz2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cd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phantomjs-2.1.1-linux-x86_64/bin/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/local/bin/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D104456-7ECB-D549-A540-A491D7013290}"/>
              </a:ext>
            </a:extLst>
          </p:cNvPr>
          <p:cNvSpPr txBox="1"/>
          <p:nvPr/>
        </p:nvSpPr>
        <p:spPr>
          <a:xfrm>
            <a:off x="232570" y="39274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한글 폰트 설치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fonts-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C57B03-3430-7249-A8AB-520BD48CC57A}"/>
              </a:ext>
            </a:extLst>
          </p:cNvPr>
          <p:cNvSpPr txBox="1"/>
          <p:nvPr/>
        </p:nvSpPr>
        <p:spPr>
          <a:xfrm>
            <a:off x="232570" y="5576135"/>
            <a:ext cx="9601200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-a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콘테이너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</a:t>
            </a:r>
          </a:p>
          <a:p>
            <a:pPr marL="157480" marR="35248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commit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 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139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컨테이너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EA95195-4347-544B-ACDA-68A5155C0524}"/>
              </a:ext>
            </a:extLst>
          </p:cNvPr>
          <p:cNvSpPr txBox="1"/>
          <p:nvPr/>
        </p:nvSpPr>
        <p:spPr>
          <a:xfrm>
            <a:off x="232570" y="650875"/>
            <a:ext cx="9601200" cy="12618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docker run 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-t -v $HOME:$HOME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ko_KR.UTF-8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PYTHONIOENCODING=utf_8 \</a:t>
            </a:r>
          </a:p>
          <a:p>
            <a:pPr marL="403225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53304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사이트를  이미지로 </a:t>
            </a:r>
            <a:r>
              <a:rPr lang="ko-KR" altLang="en-US" sz="2400" dirty="0" smtClean="0">
                <a:latin typeface="+mn-ea"/>
                <a:cs typeface="Arial Unicode MS"/>
              </a:rPr>
              <a:t>캡처 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765339"/>
            <a:ext cx="9753599" cy="6286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src/ch2/selenium-capture.py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http://www.naver.com/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09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 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0955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#browser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:\\Users\\jylee\\Downloads\\phantomjs-2.1.1-windows\\bin\\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phantomjs.exe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209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webdriver.Chrome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:\\Users\\jylee\\Downloads\\chromedriver_win32\\chromedriver.exe"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99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3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대기하기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9944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browser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implicitly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wait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599440"/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6350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화면을 캡처해서 저장하기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5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browser.save_screenshot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("Website.png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6350" marR="5080"/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브라우저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종료하기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browser.quit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9" y="103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D0358A-850F-AF4F-8FB8-9186E6DB1416}"/>
              </a:ext>
            </a:extLst>
          </p:cNvPr>
          <p:cNvSpPr/>
          <p:nvPr/>
        </p:nvSpPr>
        <p:spPr>
          <a:xfrm flipV="1">
            <a:off x="232569" y="7005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7155676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 selenium-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capture.py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8417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8AEE861-FBE8-C446-8DBA-00437A4E1613}"/>
              </a:ext>
            </a:extLst>
          </p:cNvPr>
          <p:cNvSpPr/>
          <p:nvPr/>
        </p:nvSpPr>
        <p:spPr>
          <a:xfrm>
            <a:off x="461963" y="269875"/>
            <a:ext cx="9067006" cy="15298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42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네이버에 로그인해서 구매한 물건 목록 가져오기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727075"/>
            <a:ext cx="9601200" cy="651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src/ch2/selenium-login.py</a:t>
            </a:r>
          </a:p>
          <a:p>
            <a:pPr marL="6350"/>
            <a:endParaRPr lang="en-US" altLang="ko-KR" dirty="0">
              <a:latin typeface="+mn-ea"/>
              <a:cs typeface="Arial Unicode MS"/>
            </a:endParaRPr>
          </a:p>
          <a:p>
            <a:pPr marL="6350" marR="33921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3921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아이디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"&lt;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&gt;"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3016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3016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6350" marR="30162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browser.implicitly_wait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(3)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nid.naver.com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nidlogin.login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url_login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접근합니다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2416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박스에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아이디와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비밀번호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2416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("id")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e.clear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e.send_keys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(USER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("pw")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e.clear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e.send_keys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(PASS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8" y="1021693"/>
            <a:ext cx="9601201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46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69" y="274420"/>
            <a:ext cx="9753599" cy="441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양식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전송해서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로그인하기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browser.find_element_by_css_selector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input.btn_global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[type=submit]")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form.submit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버튼을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클릭합니다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 marR="59944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쇼핑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페이지의 데이터 가져오기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browser.get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order.pay.naver.com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home?tabMenu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=SHOPPING")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쇼핑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60452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products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browser.find_elements_by_css_selector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p_info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span")  </a:t>
            </a:r>
          </a:p>
          <a:p>
            <a:pPr marL="6350" marR="604520" indent="-63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print(products)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418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product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products:</a:t>
            </a:r>
          </a:p>
          <a:p>
            <a:pPr marL="6350" marR="2418080" indent="-635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product.text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9CD3A91-41A9-FA45-952E-9FD2A5F584DF}"/>
              </a:ext>
            </a:extLst>
          </p:cNvPr>
          <p:cNvSpPr/>
          <p:nvPr/>
        </p:nvSpPr>
        <p:spPr>
          <a:xfrm flipV="1">
            <a:off x="232569" y="484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814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346075"/>
            <a:ext cx="9601200" cy="39154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 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selenium-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capture.py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로그인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페이지에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접근합니다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로그인 버튼을</a:t>
            </a:r>
            <a:r>
              <a:rPr lang="ko-KR" altLang="en-US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클릭합니다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한샘몰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헬렌스타인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호텔콜렉션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80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수양면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사계절구스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이불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침구세트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Alesis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V-Mini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알레시스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미니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마스터키보드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양면자석유리닦이리필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양면유리창청소기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자석유리창닦이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CAT.6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랜선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랜케이블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/UTP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케이블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LS-LAN20C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유선랜카드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랜카드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유선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USB2.0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100M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컨버터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랜선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스카이디지탈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NKEY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BT61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LED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블루투스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적축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넛트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요거트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단호박샐러드</a:t>
            </a:r>
            <a:endParaRPr lang="ko-KR" altLang="en-US" dirty="0">
              <a:latin typeface="+mn-ea"/>
              <a:cs typeface="나눔고딕코딩"/>
            </a:endParaRPr>
          </a:p>
          <a:p>
            <a:pPr marL="234950" indent="-91440">
              <a:spcBef>
                <a:spcPts val="340"/>
              </a:spcBef>
              <a:buChar char="-"/>
              <a:tabLst>
                <a:tab pos="235585" algn="l"/>
              </a:tabLst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비프 치즈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샌드위치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443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B1AF820-3A59-254C-A344-542B1A6F142C}"/>
              </a:ext>
            </a:extLst>
          </p:cNvPr>
          <p:cNvSpPr/>
          <p:nvPr/>
        </p:nvSpPr>
        <p:spPr>
          <a:xfrm>
            <a:off x="461169" y="193675"/>
            <a:ext cx="2955497" cy="2578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7C3589C-1607-AB49-A420-2741E141D5C0}"/>
              </a:ext>
            </a:extLst>
          </p:cNvPr>
          <p:cNvSpPr/>
          <p:nvPr/>
        </p:nvSpPr>
        <p:spPr>
          <a:xfrm>
            <a:off x="4652169" y="193675"/>
            <a:ext cx="2955497" cy="2578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78A5F5-B0AD-E24D-A0BF-CF8A81EF2F7A}"/>
              </a:ext>
            </a:extLst>
          </p:cNvPr>
          <p:cNvSpPr/>
          <p:nvPr/>
        </p:nvSpPr>
        <p:spPr>
          <a:xfrm>
            <a:off x="1206868" y="2860675"/>
            <a:ext cx="6400798" cy="457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48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901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HTTP </a:t>
            </a:r>
            <a:r>
              <a:rPr lang="ko-KR" altLang="en-US" sz="2400" dirty="0">
                <a:latin typeface="+mn-ea"/>
                <a:cs typeface="Arial Unicode MS"/>
              </a:rPr>
              <a:t>통신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브라우저와 웹 서버는 </a:t>
            </a:r>
            <a:r>
              <a:rPr lang="en-US" altLang="ko-KR" dirty="0">
                <a:latin typeface="+mn-ea"/>
                <a:cs typeface="Arial Unicode MS"/>
              </a:rPr>
              <a:t>HTTP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불리는 통신 규약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프로토콜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을 사용해서 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브라우저에서 서버로 요청</a:t>
            </a:r>
            <a:r>
              <a:rPr lang="en-US" altLang="ko-KR" dirty="0">
                <a:latin typeface="+mn-ea"/>
                <a:cs typeface="Arial Unicode MS"/>
              </a:rPr>
              <a:t>(request)</a:t>
            </a:r>
            <a:r>
              <a:rPr lang="ko-KR" altLang="en-US" dirty="0">
                <a:latin typeface="+mn-ea"/>
                <a:cs typeface="Arial Unicode MS"/>
              </a:rPr>
              <a:t>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서버에서 브라우저로 응답</a:t>
            </a:r>
            <a:r>
              <a:rPr lang="en-US" altLang="ko-KR" dirty="0">
                <a:latin typeface="+mn-ea"/>
                <a:cs typeface="Arial Unicode MS"/>
              </a:rPr>
              <a:t>(response)</a:t>
            </a:r>
            <a:r>
              <a:rPr lang="ko-KR" altLang="en-US" dirty="0">
                <a:latin typeface="+mn-ea"/>
                <a:cs typeface="Arial Unicode MS"/>
              </a:rPr>
              <a:t>할 때 어떻게  할 것인지를 나타내는  규약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요청에 대해 응답을 돌려주는 굉장히 간단한 구조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무상태</a:t>
            </a:r>
            <a:r>
              <a:rPr lang="en-US" altLang="ko-KR" dirty="0">
                <a:latin typeface="+mn-ea"/>
                <a:cs typeface="Arial Unicode MS"/>
              </a:rPr>
              <a:t>(stateless)  </a:t>
            </a:r>
            <a:r>
              <a:rPr lang="ko-KR" altLang="en-US" dirty="0">
                <a:latin typeface="+mn-ea"/>
                <a:cs typeface="Arial Unicode MS"/>
              </a:rPr>
              <a:t>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여러 번 접근해도 같은 데이터를 돌려주는 통신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이전에 어떤 데이터를 가져갔는지 등에 대한 정보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상태</a:t>
            </a:r>
            <a:r>
              <a:rPr lang="en-US" altLang="ko-KR" dirty="0">
                <a:latin typeface="+mn-ea"/>
                <a:cs typeface="Arial Unicode MS"/>
              </a:rPr>
              <a:t>: state)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전혀 저장하지 않는 통신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FB955D4-BDDD-EA41-A0B1-4BCE1AB2E9B7}"/>
              </a:ext>
            </a:extLst>
          </p:cNvPr>
          <p:cNvSpPr>
            <a:spLocks noChangeAspect="1"/>
          </p:cNvSpPr>
          <p:nvPr/>
        </p:nvSpPr>
        <p:spPr>
          <a:xfrm>
            <a:off x="2442369" y="2452259"/>
            <a:ext cx="5029200" cy="137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769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>
                <a:latin typeface="+mn-ea"/>
                <a:cs typeface="Arial Unicode MS"/>
              </a:rPr>
              <a:t>으로 </a:t>
            </a:r>
            <a:r>
              <a:rPr lang="ko-KR" altLang="en-US" sz="2400" dirty="0" err="1" smtClean="0">
                <a:latin typeface="+mn-ea"/>
                <a:cs typeface="Arial Unicode MS"/>
              </a:rPr>
              <a:t>스크레이핑</a:t>
            </a:r>
            <a:r>
              <a:rPr lang="ko-KR" altLang="en-US" sz="2400" dirty="0" smtClean="0">
                <a:latin typeface="+mn-ea"/>
                <a:cs typeface="Arial Unicode MS"/>
              </a:rPr>
              <a:t> 하는 </a:t>
            </a:r>
            <a:r>
              <a:rPr lang="ko-KR" altLang="en-US" sz="2400" dirty="0">
                <a:latin typeface="+mn-ea"/>
                <a:cs typeface="Arial Unicode MS"/>
              </a:rPr>
              <a:t>방법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임포트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</a:t>
            </a:r>
            <a:r>
              <a:rPr lang="ko-KR" altLang="en-US" dirty="0">
                <a:latin typeface="+mn-ea"/>
                <a:cs typeface="Arial Unicode MS"/>
              </a:rPr>
              <a:t>을 어떤 브라우저와 함께 사용할지 </a:t>
            </a:r>
            <a:r>
              <a:rPr lang="ko-KR" altLang="en-US" dirty="0" smtClean="0">
                <a:latin typeface="+mn-ea"/>
                <a:cs typeface="Arial Unicode MS"/>
              </a:rPr>
              <a:t>지정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AED9596-B493-FE4D-B074-A98EFE36E48E}"/>
              </a:ext>
            </a:extLst>
          </p:cNvPr>
          <p:cNvSpPr txBox="1"/>
          <p:nvPr/>
        </p:nvSpPr>
        <p:spPr>
          <a:xfrm>
            <a:off x="232570" y="15652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32232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D8CE526-A7C2-FD4B-AE1A-2AB08B31591F}"/>
              </a:ext>
            </a:extLst>
          </p:cNvPr>
          <p:cNvSpPr txBox="1"/>
          <p:nvPr/>
        </p:nvSpPr>
        <p:spPr>
          <a:xfrm>
            <a:off x="232570" y="2854403"/>
            <a:ext cx="9601200" cy="22024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Webdriver.Firefox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Webdriver.Chrome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Webdriver.Ie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Webdriver.Opera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 marR="38671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Webdriver.Remote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2607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요소를 선택하는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내부에 있는 여러 개의 요소 중 처음 찾아지는 요소를 추출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06D37B2-0274-1944-9CAD-49B5BCB16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5557"/>
              </p:ext>
            </p:extLst>
          </p:nvPr>
        </p:nvGraphicFramePr>
        <p:xfrm>
          <a:off x="271463" y="1260475"/>
          <a:ext cx="9638506" cy="3849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이름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find_element_by_id(id)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 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find_element_by_css_selector(query)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find_element_by_xpath(query)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XPath를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  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find_element_by_tag_name(name)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9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find_element_by_partial_link_text(text)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요소에  포함돼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71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find_element_by_class_name(name)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53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101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내부에 있는 모든 요소 추출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어떠한 요소도 찾지 못한다면 </a:t>
            </a:r>
            <a:r>
              <a:rPr lang="en-US" altLang="ko-KR" dirty="0" err="1">
                <a:latin typeface="+mn-ea"/>
                <a:cs typeface="Arial Unicode MS"/>
              </a:rPr>
              <a:t>NoSuchElementException</a:t>
            </a:r>
            <a:r>
              <a:rPr lang="ko-KR" altLang="en-US" dirty="0">
                <a:latin typeface="+mn-ea"/>
                <a:cs typeface="Arial Unicode MS"/>
              </a:rPr>
              <a:t> 예외 발생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D0D9BDAA-C5F0-464B-8FBD-87E304EE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3279"/>
              </p:ext>
            </p:extLst>
          </p:nvPr>
        </p:nvGraphicFramePr>
        <p:xfrm>
          <a:off x="271464" y="727075"/>
          <a:ext cx="9525000" cy="270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find_elements_by_css_selector(query)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find_elements_by_xpath(query)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XPath를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  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4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find_elements_by_tag_name(name)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1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find_elements_by_class_name(name)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이름이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3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find_elements_by_partial_link_text(text)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링크의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요소에  포함돼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개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91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55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요소 조작하기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요소에 적용할 수 있는 메서드와  </a:t>
            </a:r>
            <a:r>
              <a:rPr lang="ko-KR" altLang="en-US" dirty="0" smtClean="0">
                <a:latin typeface="+mn-ea"/>
                <a:cs typeface="Arial Unicode MS"/>
              </a:rPr>
              <a:t>속성</a:t>
            </a:r>
            <a:endParaRPr lang="ko-KR" altLang="en-US" sz="2000" dirty="0">
              <a:latin typeface="+mn-ea"/>
              <a:cs typeface="Arial Unicode M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C32386-8321-ED43-8A19-272F9D5A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06271"/>
              </p:ext>
            </p:extLst>
          </p:nvPr>
        </p:nvGraphicFramePr>
        <p:xfrm>
          <a:off x="271463" y="1260475"/>
          <a:ext cx="9525000" cy="6012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clear()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글자를  입력할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글자를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지웁니다.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click()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클릭합니다.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get_attribute(name)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is_displayed()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화면에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출력되는지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is_enabled()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활성화돼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있는지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is_selected()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체크박스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등의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요소가  선택된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상태인지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screenshot(filename)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찍습니다.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send_keys(value)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submit()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입력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양식을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전송합니다.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value_of_css_property(name)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name에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해당하는  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 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location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parent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부모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7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요소에 적용할 수 있는 메서드와  </a:t>
            </a:r>
            <a:r>
              <a:rPr lang="ko-KR" altLang="en-US" dirty="0" smtClean="0">
                <a:latin typeface="+mn-ea"/>
                <a:cs typeface="Arial Unicode MS"/>
              </a:rPr>
              <a:t>속성</a:t>
            </a:r>
            <a:endParaRPr lang="ko-KR" altLang="en-US" sz="2000" dirty="0">
              <a:latin typeface="+mn-ea"/>
              <a:cs typeface="Arial Unicode M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F7EB820-122E-8448-A682-CDCD30CE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40526"/>
              </p:ext>
            </p:extLst>
          </p:nvPr>
        </p:nvGraphicFramePr>
        <p:xfrm>
          <a:off x="271463" y="727075"/>
          <a:ext cx="9525000" cy="3006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rect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크기와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정보를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자료형을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리턴합니다.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screenshot_as_base64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Base64로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screenshot_as_png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PNG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바이너리로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size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947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tag_name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태그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294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text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내부의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글자입니다.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83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49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</a:t>
            </a:r>
            <a:r>
              <a:rPr lang="ko-KR" altLang="en-US" sz="2400" dirty="0">
                <a:latin typeface="+mn-ea"/>
                <a:cs typeface="Arial Unicode MS"/>
              </a:rPr>
              <a:t>드라이버 조작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전용 드라이버의 메서드와 속성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EE5A22-9BF0-9144-A376-86441957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2578"/>
              </p:ext>
            </p:extLst>
          </p:nvPr>
        </p:nvGraphicFramePr>
        <p:xfrm>
          <a:off x="271463" y="1173341"/>
          <a:ext cx="9333706" cy="6029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add_cookie(cookie_dict)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  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형식으로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지정합니다(※1).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back()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/</a:t>
                      </a:r>
                      <a:r>
                        <a:rPr sz="1600" b="1" spc="-2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forward()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 다음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이동합니다.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close()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닫습니다.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current_url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현재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URL을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delete_all_cookies()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제거합니다.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delete_cookie(name)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쿠키를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제거합니다.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execute(command,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params)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고유의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명령어를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execute_async_script(script,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*args)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비동기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처리하는  자바스크립트를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execute_script(script,</a:t>
                      </a:r>
                      <a:r>
                        <a:rPr sz="1600" b="1" spc="-1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*args)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동기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처리하는  자바스크립트를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실행합니다.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get(url)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웹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읽어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들입니다.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get_cookie(name)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쿠키  값을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82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get_cookies()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쿠키  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딕셔너리  형식으로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84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get_log(type)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로그를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추출합니다(browser/driver/client/server).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70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 err="1">
                <a:latin typeface="+mn-ea"/>
                <a:cs typeface="Arial Unicode MS"/>
              </a:rPr>
              <a:t>PhantomJS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전용 드라이버의 메서드와 속성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EE5A22-9BF0-9144-A376-864419579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1060"/>
              </p:ext>
            </p:extLst>
          </p:nvPr>
        </p:nvGraphicFramePr>
        <p:xfrm>
          <a:off x="245213" y="650875"/>
          <a:ext cx="9664756" cy="636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get_screenshot_as_base64()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base64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 스크린샷을 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get_screenshot_as_file(filename)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파일로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저장합니다.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get_screenshot_as_png()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PNG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 스크린샷의  바이너리를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850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get_window_position(windowHandle='current')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81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get_window_size(windowHandle='current')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implicitly_wait(sec)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marR="533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25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최대</a:t>
                      </a:r>
                      <a:r>
                        <a:rPr sz="1600" b="1" spc="-125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대기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초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단위로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지정해서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처리가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끝날 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때까지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대기합니다.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1312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quit()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드라이버를  종료시켜  브라우저를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닫습니다.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save_screenshot(filename)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스크린샷을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저장합니다.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3850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set_page_load_timeout(time_to_wait)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읽는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타임아웃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set_script_timeout(time_to_wait)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스크립트의  타임아웃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시간을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set_window_position(x,y,windowHandle='current')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위치를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05338">
                <a:tc>
                  <a:txBody>
                    <a:bodyPr/>
                    <a:lstStyle/>
                    <a:p>
                      <a:pPr marL="6096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2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set_window_size</a:t>
                      </a: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(width, height,</a:t>
                      </a:r>
                      <a:r>
                        <a:rPr lang="en-US" altLang="ko-KR"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lang="en-US" altLang="ko-KR" sz="1600" b="1" spc="-2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windowHandle</a:t>
                      </a: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='current')</a:t>
                      </a:r>
                      <a:endParaRPr lang="en-US" altLang="ko-KR"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89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브라우저의 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크기를</a:t>
                      </a:r>
                      <a:r>
                        <a:rPr lang="ko-KR" altLang="en-US"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</a:t>
                      </a:r>
                      <a:r>
                        <a:rPr lang="en-US" altLang="ko-KR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lang="ko-KR" altLang="en-US" sz="1600" b="1" dirty="0"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288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3715"/>
                  </a:ext>
                </a:extLst>
              </a:tr>
              <a:tr h="43853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altLang="ko-KR"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title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현재  </a:t>
                      </a:r>
                      <a:r>
                        <a:rPr lang="ko-KR" altLang="en-US"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페이지의  타이틀을</a:t>
                      </a:r>
                      <a:r>
                        <a:rPr lang="ko-KR" altLang="en-US"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lang="ko-KR" altLang="en-US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</a:t>
                      </a:r>
                      <a:r>
                        <a:rPr lang="en-US" altLang="ko-KR"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lang="ko-KR" altLang="en-US"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38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37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566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Selenium </a:t>
            </a:r>
            <a:r>
              <a:rPr lang="ko-KR" altLang="en-US" sz="2400" dirty="0">
                <a:latin typeface="+mn-ea"/>
                <a:cs typeface="Arial Unicode MS"/>
              </a:rPr>
              <a:t>매뉴얼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Selenium with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</a:t>
            </a: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http://selenium-python.readthedocs.io/index.html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SeleniumHQ</a:t>
            </a:r>
            <a:r>
              <a:rPr lang="en-US" altLang="ko-KR" dirty="0">
                <a:latin typeface="+mn-ea"/>
                <a:cs typeface="Arial Unicode MS"/>
              </a:rPr>
              <a:t> Documentation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[URL] </a:t>
            </a:r>
            <a:r>
              <a:rPr lang="en-US" altLang="ko-KR" dirty="0">
                <a:latin typeface="+mn-ea"/>
                <a:cs typeface="Arial Unicode MS"/>
                <a:hlinkClick r:id="rId3"/>
              </a:rPr>
              <a:t>http://docs.seleniumhq.org/docs</a:t>
            </a:r>
            <a:r>
              <a:rPr lang="en-US" altLang="ko-KR" dirty="0" smtClean="0">
                <a:latin typeface="+mn-ea"/>
                <a:cs typeface="Arial Unicode MS"/>
                <a:hlinkClick r:id="rId3"/>
              </a:rPr>
              <a:t>/</a:t>
            </a:r>
            <a:endParaRPr lang="ko-KR" altLang="en-US" sz="2400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11881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자바스크립트 </a:t>
            </a:r>
            <a:r>
              <a:rPr lang="ko-KR" altLang="en-US" sz="2400" dirty="0" smtClean="0">
                <a:latin typeface="+mn-ea"/>
                <a:cs typeface="Arial Unicode MS"/>
              </a:rPr>
              <a:t>실행 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9B34C9D-5A97-E141-A708-58672B748AF9}"/>
              </a:ext>
            </a:extLst>
          </p:cNvPr>
          <p:cNvSpPr txBox="1"/>
          <p:nvPr/>
        </p:nvSpPr>
        <p:spPr>
          <a:xfrm>
            <a:off x="232570" y="903759"/>
            <a:ext cx="9601200" cy="391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/ch2/selenium-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js.py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selenium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webdriver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 marR="91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PhantomJS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드라이버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91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browser 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webdriver.PhantomJS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84455" marR="9144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browser.implicitly_wait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(3)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적당한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84455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browser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google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자바스크립트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browser.execute_script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("return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 +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50")  </a:t>
            </a:r>
          </a:p>
          <a:p>
            <a:pPr marL="8445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print(r)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B43E28-F9E4-0F42-8DEE-0251DD6DEF98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248D5E4-064B-E94D-A6C2-FF41C87C8AE9}"/>
              </a:ext>
            </a:extLst>
          </p:cNvPr>
          <p:cNvSpPr/>
          <p:nvPr/>
        </p:nvSpPr>
        <p:spPr>
          <a:xfrm flipV="1">
            <a:off x="232569" y="5222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D030F10-F816-8E4F-B966-5040794D92BF}"/>
              </a:ext>
            </a:extLst>
          </p:cNvPr>
          <p:cNvSpPr txBox="1"/>
          <p:nvPr/>
        </p:nvSpPr>
        <p:spPr>
          <a:xfrm>
            <a:off x="232570" y="55276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5415" marR="3551554">
              <a:lnSpc>
                <a:spcPct val="135400"/>
              </a:lnSpc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selenium-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5415" marR="3551554">
              <a:lnSpc>
                <a:spcPct val="135400"/>
              </a:lnSpc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11543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85369" y="2201781"/>
            <a:ext cx="3505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 </a:t>
            </a:r>
            <a:r>
              <a:rPr lang="en-US" altLang="ko-KR" sz="2400" spc="-200" dirty="0">
                <a:latin typeface="+mn-ea"/>
                <a:ea typeface="+mn-ea"/>
              </a:rPr>
              <a:t>API</a:t>
            </a:r>
            <a:r>
              <a:rPr lang="ko-KR" altLang="en-US" sz="2400" spc="-200" dirty="0">
                <a:latin typeface="+mn-ea"/>
                <a:ea typeface="+mn-ea"/>
              </a:rPr>
              <a:t>로 데이터 추출하기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웹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활용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가능한  웹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AP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endParaRPr lang="en-US" dirty="0"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최근에는 다양한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가 공개돼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그리고 이러한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활용하면 웹 사이트를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효율적으로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개발할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웹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API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사용해 데이터를 수집하는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쿠키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무상태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통신으로는 회원제 사이트를 만들 수 없어서 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>
                <a:latin typeface="+mn-ea"/>
                <a:cs typeface="Arial Unicode MS"/>
              </a:rPr>
              <a:t>라는 구조 추가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사이트에 방문하는 사람의 컴퓨터에 일시적으로 데이터를 저장하는 기능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개의 쿠키에 저장할 수 있는 데이터의 크기가 </a:t>
            </a:r>
            <a:r>
              <a:rPr lang="en-US" altLang="ko-KR" dirty="0">
                <a:latin typeface="+mn-ea"/>
                <a:cs typeface="Arial Unicode MS"/>
              </a:rPr>
              <a:t>4096</a:t>
            </a:r>
            <a:r>
              <a:rPr lang="ko-KR" altLang="en-US" dirty="0">
                <a:latin typeface="+mn-ea"/>
                <a:cs typeface="Arial Unicode MS"/>
              </a:rPr>
              <a:t>바이트로 제한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통신 헤더를 통해 읽고 쓸 수 있음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방문자 또는 </a:t>
            </a:r>
            <a:r>
              <a:rPr lang="ko-KR" altLang="en-US" dirty="0" err="1">
                <a:latin typeface="+mn-ea"/>
                <a:cs typeface="Arial Unicode MS"/>
              </a:rPr>
              <a:t>확인자</a:t>
            </a:r>
            <a:r>
              <a:rPr lang="ko-KR" altLang="en-US" dirty="0">
                <a:latin typeface="+mn-ea"/>
                <a:cs typeface="Arial Unicode MS"/>
              </a:rPr>
              <a:t> 측에서 원하는 대로 변경 가능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70801B3-BDC0-CB4D-A95E-CF5C2EAC98E4}"/>
              </a:ext>
            </a:extLst>
          </p:cNvPr>
          <p:cNvSpPr>
            <a:spLocks noChangeAspect="1"/>
          </p:cNvSpPr>
          <p:nvPr/>
        </p:nvSpPr>
        <p:spPr>
          <a:xfrm>
            <a:off x="2233400" y="2444959"/>
            <a:ext cx="5466769" cy="500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883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사이트가 가지고 있는 기능을 외부에서도 쉽게 사용할 수 있게 공개한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프로그램 기능을 외부의 프로그램에서 호출해서 사용할 수 있게 만든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서로 다른 프로그램이 기능을 공유할 수 있게 절차와 규약을 정의한 </a:t>
            </a:r>
            <a:r>
              <a:rPr lang="ko-KR" altLang="en-US" dirty="0" smtClean="0">
                <a:latin typeface="+mn-ea"/>
                <a:cs typeface="Arial Unicode MS"/>
              </a:rPr>
              <a:t>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클라이언트 프로그램은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를 </a:t>
            </a:r>
            <a:r>
              <a:rPr lang="ko-KR" altLang="en-US" dirty="0" smtClean="0">
                <a:latin typeface="+mn-ea"/>
                <a:cs typeface="Arial Unicode MS"/>
              </a:rPr>
              <a:t>제공하는 </a:t>
            </a:r>
            <a:r>
              <a:rPr lang="ko-KR" altLang="en-US" dirty="0">
                <a:latin typeface="+mn-ea"/>
                <a:cs typeface="Arial Unicode MS"/>
              </a:rPr>
              <a:t>서버에 </a:t>
            </a: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요청을 전송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서버가 이러한 요청을 기반으로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 등으로 응답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9B70047-95E0-C34E-9D9A-A4254B36D9F0}"/>
              </a:ext>
            </a:extLst>
          </p:cNvPr>
          <p:cNvSpPr txBox="1"/>
          <p:nvPr/>
        </p:nvSpPr>
        <p:spPr>
          <a:xfrm>
            <a:off x="232570" y="3385577"/>
            <a:ext cx="9601200" cy="778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b="1" dirty="0">
                <a:latin typeface="+mn-ea"/>
                <a:cs typeface="Arial Unicode MS"/>
              </a:rPr>
              <a:t>	</a:t>
            </a:r>
            <a:r>
              <a:rPr lang="ko-KR" altLang="en-US" b="1" dirty="0">
                <a:latin typeface="+mn-ea"/>
                <a:cs typeface="Arial Unicode MS"/>
              </a:rPr>
              <a:t>클라이언트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나눔고딕코딩"/>
              </a:rPr>
              <a:t>          →          서버          →          클라이언트</a:t>
            </a:r>
            <a:endParaRPr lang="en-US" altLang="ko-KR" b="1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                           </a:t>
            </a:r>
            <a:r>
              <a:rPr lang="ko-KR" altLang="en-US" b="1" dirty="0" smtClean="0">
                <a:solidFill>
                  <a:srgbClr val="231F20"/>
                </a:solidFill>
                <a:latin typeface="+mn-ea"/>
                <a:cs typeface="Arial Unicode MS"/>
              </a:rPr>
              <a:t>  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(HTTP 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요청</a:t>
            </a:r>
            <a:r>
              <a:rPr lang="en-US" altLang="ko-KR" b="1" dirty="0" smtClean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en-US" altLang="ko-KR" b="1" dirty="0" smtClean="0">
                <a:solidFill>
                  <a:srgbClr val="231F20"/>
                </a:solidFill>
                <a:latin typeface="+mn-ea"/>
                <a:cs typeface="Arial Unicode MS"/>
              </a:rPr>
              <a:t>          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(HTTP </a:t>
            </a:r>
            <a:r>
              <a:rPr lang="ko-KR" altLang="en-US" b="1" dirty="0">
                <a:solidFill>
                  <a:srgbClr val="231F20"/>
                </a:solidFill>
                <a:latin typeface="+mn-ea"/>
                <a:cs typeface="Arial Unicode MS"/>
              </a:rPr>
              <a:t>응답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Arial Unicode MS"/>
              </a:rPr>
              <a:t>)</a:t>
            </a:r>
            <a:endParaRPr lang="en-US" altLang="ko-KR" b="1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1590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  <a:r>
              <a:rPr lang="ko-KR" altLang="en-US" sz="2400" dirty="0" err="1">
                <a:latin typeface="+mn-ea"/>
                <a:cs typeface="Arial Unicode MS"/>
              </a:rPr>
              <a:t>를</a:t>
            </a:r>
            <a:r>
              <a:rPr lang="ko-KR" altLang="en-US" sz="2400" dirty="0">
                <a:latin typeface="+mn-ea"/>
                <a:cs typeface="Arial Unicode MS"/>
              </a:rPr>
              <a:t> 제공하는 이유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대부분의 웹 서비스는 정보를 웹 사이트를 통해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이러한 정보는 </a:t>
            </a:r>
            <a:r>
              <a:rPr lang="ko-KR" altLang="en-US" dirty="0" err="1">
                <a:latin typeface="+mn-ea"/>
                <a:cs typeface="Arial Unicode MS"/>
              </a:rPr>
              <a:t>크롤링의</a:t>
            </a:r>
            <a:r>
              <a:rPr lang="ko-KR" altLang="en-US" dirty="0">
                <a:latin typeface="+mn-ea"/>
                <a:cs typeface="Arial Unicode MS"/>
              </a:rPr>
              <a:t> 표적이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개발자들이 크롤링하면 서버에 큰 부하가 걸림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어차피 </a:t>
            </a:r>
            <a:r>
              <a:rPr lang="ko-KR" altLang="en-US" dirty="0" err="1">
                <a:latin typeface="+mn-ea"/>
                <a:cs typeface="Arial Unicode MS"/>
              </a:rPr>
              <a:t>크롤링될</a:t>
            </a:r>
            <a:r>
              <a:rPr lang="ko-KR" altLang="en-US" dirty="0">
                <a:latin typeface="+mn-ea"/>
                <a:cs typeface="Arial Unicode MS"/>
              </a:rPr>
              <a:t> 것이라면  차라리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미리 제공해서 서버의 부담을 줄이는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제공해서  상품을  알리거나  구매할  기회를  더 많이 주는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옥션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지마켓</a:t>
            </a:r>
            <a:r>
              <a:rPr lang="en-US" altLang="ko-KR" dirty="0">
                <a:latin typeface="+mn-ea"/>
                <a:cs typeface="Arial Unicode MS"/>
              </a:rPr>
              <a:t>, 11</a:t>
            </a:r>
            <a:r>
              <a:rPr lang="ko-KR" altLang="en-US" dirty="0">
                <a:latin typeface="+mn-ea"/>
                <a:cs typeface="Arial Unicode MS"/>
              </a:rPr>
              <a:t>번가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smtClean="0">
                <a:latin typeface="+mn-ea"/>
                <a:cs typeface="Arial Unicode MS"/>
              </a:rPr>
              <a:t>아마존 </a:t>
            </a:r>
            <a:r>
              <a:rPr lang="en-US" altLang="ko-KR" dirty="0" smtClean="0">
                <a:latin typeface="+mn-ea"/>
                <a:cs typeface="Arial Unicode MS"/>
              </a:rPr>
              <a:t>(</a:t>
            </a:r>
            <a:r>
              <a:rPr lang="en-US" altLang="ko-KR" dirty="0">
                <a:latin typeface="+mn-ea"/>
                <a:cs typeface="Arial Unicode MS"/>
              </a:rPr>
              <a:t>Amazon) </a:t>
            </a:r>
            <a:r>
              <a:rPr lang="ko-KR" altLang="en-US" dirty="0">
                <a:latin typeface="+mn-ea"/>
                <a:cs typeface="Arial Unicode MS"/>
              </a:rPr>
              <a:t>등의 사이트는 상품 검색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  <a:r>
              <a:rPr lang="ko-KR" altLang="en-US" sz="2400" dirty="0">
                <a:latin typeface="+mn-ea"/>
                <a:cs typeface="Arial Unicode MS"/>
              </a:rPr>
              <a:t>의 단점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</a:t>
            </a:r>
            <a:r>
              <a:rPr lang="en-US" altLang="ko-KR" dirty="0">
                <a:latin typeface="+mn-ea"/>
                <a:cs typeface="Arial Unicode MS"/>
              </a:rPr>
              <a:t>API </a:t>
            </a:r>
            <a:r>
              <a:rPr lang="ko-KR" altLang="en-US" dirty="0">
                <a:latin typeface="+mn-ea"/>
                <a:cs typeface="Arial Unicode MS"/>
              </a:rPr>
              <a:t>제공자의 사정으로 인해 웹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가 없어지거나 사양 변경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명이 사용하던 웹 서비스도 갑자기 서비스가 </a:t>
            </a:r>
            <a:r>
              <a:rPr lang="ko-KR" altLang="en-US" dirty="0" smtClean="0">
                <a:latin typeface="+mn-ea"/>
                <a:cs typeface="Arial Unicode MS"/>
              </a:rPr>
              <a:t>정지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964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</a:t>
            </a:r>
            <a:r>
              <a:rPr lang="en-US" altLang="ko-KR" sz="2400" dirty="0">
                <a:latin typeface="+mn-ea"/>
                <a:cs typeface="Arial Unicode MS"/>
              </a:rPr>
              <a:t>API </a:t>
            </a:r>
            <a:r>
              <a:rPr lang="ko-KR" altLang="en-US" sz="2400" dirty="0">
                <a:latin typeface="+mn-ea"/>
                <a:cs typeface="Arial Unicode MS"/>
              </a:rPr>
              <a:t>사용해보기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OpenWeatherMap</a:t>
            </a:r>
            <a:r>
              <a:rPr lang="ko-KR" altLang="en-US" sz="2400" dirty="0">
                <a:latin typeface="+mn-ea"/>
                <a:cs typeface="Arial Unicode MS"/>
              </a:rPr>
              <a:t>의 날씨 정보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OpenWeatherMap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http://openweathermap.org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00A44AD-BE3D-514E-BFCE-D5C008981A01}"/>
              </a:ext>
            </a:extLst>
          </p:cNvPr>
          <p:cNvSpPr/>
          <p:nvPr/>
        </p:nvSpPr>
        <p:spPr>
          <a:xfrm>
            <a:off x="214710" y="1641475"/>
            <a:ext cx="9638506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792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사용자 등록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OpenWeatherMap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 Sign Up)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https://home.openweathermap.org/users/sign_up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B02447-B59D-B24C-BED6-FE74CA195263}"/>
              </a:ext>
            </a:extLst>
          </p:cNvPr>
          <p:cNvSpPr/>
          <p:nvPr/>
        </p:nvSpPr>
        <p:spPr>
          <a:xfrm>
            <a:off x="214710" y="1108075"/>
            <a:ext cx="9638506" cy="586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376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[API Keys]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탭에서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 확인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자 길이의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알파벳과 숫자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조합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CE5BC8C-581F-9D41-AF91-6A2320B3823F}"/>
              </a:ext>
            </a:extLst>
          </p:cNvPr>
          <p:cNvSpPr/>
          <p:nvPr/>
        </p:nvSpPr>
        <p:spPr>
          <a:xfrm>
            <a:off x="214710" y="1108075"/>
            <a:ext cx="9638506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745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601199" cy="6917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api-weather.py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6878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지정합니다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자신의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키로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변경해서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사용해주세요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168783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apikey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"474d59dd890c4108f62f192e0c6fce01"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날씨를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cities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Seoul,KR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Tokyo,JP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"New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York,US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지정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http://api.openweathermap.org/data/2.5/weather?q=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{city}&amp;APPID={key}"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5565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켈빈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온도를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섭씨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온도로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25565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k2c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273.15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27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도시의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6350" marR="32270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name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cities:</a:t>
            </a: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api.format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(city=name,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apikey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요청을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보내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requests.get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27444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결과를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형식으로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  </a:t>
            </a:r>
          </a:p>
          <a:p>
            <a:pPr marL="6350" marR="27444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data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r.text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38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("+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data["name"])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data["weather"][0]["description"])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 기온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k2c(data["main"]["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temp_min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 기온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k2c(data["main"]["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temp_max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data["main"]["humidity"])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data["main"]["pressure"])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data["wind"]["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deg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78003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data["wind"]["speed"])  </a:t>
            </a:r>
          </a:p>
          <a:p>
            <a:pPr marL="6350" marR="2780030"/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print("")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546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7CE82E6-4915-594A-9FDD-45098070D763}"/>
              </a:ext>
            </a:extLst>
          </p:cNvPr>
          <p:cNvSpPr txBox="1"/>
          <p:nvPr/>
        </p:nvSpPr>
        <p:spPr>
          <a:xfrm>
            <a:off x="232570" y="3800504"/>
            <a:ext cx="9601200" cy="2169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api-weather.py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Seoul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15.0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19.0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34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1011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12663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346075"/>
            <a:ext cx="9601200" cy="637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4.6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sz="800" dirty="0">
              <a:latin typeface="+mn-ea"/>
              <a:cs typeface="Times New Roman"/>
            </a:endParaRPr>
          </a:p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Tokyo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14.0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18.0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1018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4.6</a:t>
            </a:r>
            <a:endParaRPr lang="ko-KR" altLang="en-US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ko-KR" altLang="en-US" sz="800" dirty="0">
              <a:latin typeface="+mn-ea"/>
              <a:cs typeface="Times New Roman"/>
            </a:endParaRPr>
          </a:p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도시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New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York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clear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sky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11.0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최고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16.0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습도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28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기압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1027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풍향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360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풍속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3.1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91166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269875"/>
            <a:ext cx="9601200" cy="68788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3335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126.98,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lat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37.57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"weather":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1246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800,</a:t>
            </a:r>
            <a:endParaRPr lang="en-US" altLang="ko-KR" dirty="0">
              <a:latin typeface="+mn-ea"/>
              <a:cs typeface="나눔고딕코딩"/>
            </a:endParaRPr>
          </a:p>
          <a:p>
            <a:pPr marL="1246188" marR="32169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"main": "Clear",  </a:t>
            </a:r>
          </a:p>
          <a:p>
            <a:pPr marL="1246188" marR="321691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"description": "clear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sky",  </a:t>
            </a:r>
          </a:p>
          <a:p>
            <a:pPr marL="1246188" marR="32169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"icon":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"01d"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 marR="38011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"base":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"stations",  </a:t>
            </a:r>
          </a:p>
          <a:p>
            <a:pPr marL="492125" marR="380111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"main":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"temp":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290.4,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"pressure":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1011,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"humidity":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34,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temp_min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288.15,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temp_max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292.15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62763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F8055683-AA00-AC42-8D75-8DE828D7E8E3}"/>
              </a:ext>
            </a:extLst>
          </p:cNvPr>
          <p:cNvSpPr txBox="1"/>
          <p:nvPr/>
        </p:nvSpPr>
        <p:spPr>
          <a:xfrm>
            <a:off x="232570" y="269875"/>
            <a:ext cx="9601200" cy="716862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92125">
              <a:spcBef>
                <a:spcPts val="68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"visibility":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10000,  </a:t>
            </a:r>
          </a:p>
          <a:p>
            <a:pPr marL="492125">
              <a:spcBef>
                <a:spcPts val="68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"wind":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"speed":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4.6,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deg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180,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"gust":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11.3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"clouds":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"all":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492125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1492132800,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"sys":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"type":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8519,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"message": 0.0084,  </a:t>
            </a: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"country":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"KR",  </a:t>
            </a:r>
          </a:p>
          <a:p>
            <a:pPr marL="850900" marR="35331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"sunrise":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1492117136,</a:t>
            </a:r>
            <a:endParaRPr lang="en-US" altLang="ko-KR" dirty="0">
              <a:latin typeface="+mn-ea"/>
              <a:cs typeface="나눔고딕코딩"/>
            </a:endParaRPr>
          </a:p>
          <a:p>
            <a:pPr marL="8509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"sunset":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1492164385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"id":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1835848,</a:t>
            </a:r>
            <a:endParaRPr lang="en-US" altLang="ko-KR" dirty="0">
              <a:latin typeface="+mn-ea"/>
              <a:cs typeface="나눔고딕코딩"/>
            </a:endParaRPr>
          </a:p>
          <a:p>
            <a:pPr marL="492125" marR="39395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"Seoul",  </a:t>
            </a:r>
          </a:p>
          <a:p>
            <a:pPr marL="492125" marR="39395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"cod":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</a:t>
            </a:r>
            <a:endParaRPr lang="en-US" altLang="ko-KR" dirty="0">
              <a:latin typeface="+mn-ea"/>
              <a:cs typeface="나눔고딕코딩"/>
            </a:endParaRPr>
          </a:p>
          <a:p>
            <a:pPr marL="133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03029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세션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세션도 쿠키를 사용해 데이터를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쿠키에는 방문자 고유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>
                <a:latin typeface="+mn-ea"/>
                <a:cs typeface="Arial Unicode MS"/>
              </a:rPr>
              <a:t>만  저장하고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실제로 모든 데이터는 웹 서버에 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저장할 수  있는 데이터에 제한이 없음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쿠키에 기록돼 있는 고유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키로 사용해 상태를 변수로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상태 유지</a:t>
            </a:r>
            <a:r>
              <a:rPr lang="en-US" altLang="ko-KR" dirty="0">
                <a:latin typeface="+mn-ea"/>
                <a:cs typeface="Arial Unicode MS"/>
              </a:rPr>
              <a:t>(stateful) </a:t>
            </a:r>
            <a:r>
              <a:rPr lang="ko-KR" altLang="en-US" dirty="0">
                <a:latin typeface="+mn-ea"/>
                <a:cs typeface="Arial Unicode MS"/>
              </a:rPr>
              <a:t>통신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7E1EAA-04AF-D24B-B52F-11E3BE82476F}"/>
              </a:ext>
            </a:extLst>
          </p:cNvPr>
          <p:cNvSpPr>
            <a:spLocks noChangeAspect="1"/>
          </p:cNvSpPr>
          <p:nvPr/>
        </p:nvSpPr>
        <p:spPr>
          <a:xfrm>
            <a:off x="2184921" y="3470276"/>
            <a:ext cx="6048648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00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28A8522F-5037-2744-AE69-05A1F9C05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90801"/>
              </p:ext>
            </p:extLst>
          </p:nvPr>
        </p:nvGraphicFramePr>
        <p:xfrm>
          <a:off x="461963" y="307973"/>
          <a:ext cx="7888406" cy="6934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의미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도시 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name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도시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coord.lat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coord.lon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위도와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weather.main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날씨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weather.description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날씨(설명)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기온(켈빈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온도)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main.temp_min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main.temp_max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최저 온도 </a:t>
                      </a:r>
                      <a:r>
                        <a:rPr sz="1600" b="1" spc="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/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최고 온도(켈빈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온도)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main.humidity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습도(%)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main.pressure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기압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wind.speed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바람의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wind.deg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바람의  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방향(북=0,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동=90, 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남=180,</a:t>
                      </a:r>
                      <a:r>
                        <a:rPr sz="1600" b="1" spc="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서=270)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clouds.all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구름의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양(%)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dt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시각(UNIX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787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sys.sunrise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일출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sys.sunset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일몰  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시간(UNIX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타임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visibility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시야(m)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822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537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국내에서  사용할  수 있는  웹 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www.apistore.co.kr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apiList.do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mashup.or.kr/business/main/main.do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895E660-3F77-0847-9C47-D0A3E75BE690}"/>
              </a:ext>
            </a:extLst>
          </p:cNvPr>
          <p:cNvSpPr/>
          <p:nvPr/>
        </p:nvSpPr>
        <p:spPr>
          <a:xfrm>
            <a:off x="266572" y="1641475"/>
            <a:ext cx="9529891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368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네이버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개발자 센터와 다음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개발자 센터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네이버와 다음 카카오는 검색 서비스를 웹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 제공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기본적인 웹 사이트 검색은 물론이고  도서 검색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번역 등도 지원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네이버  개발자  센터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https://developers.naver.com/main/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다음  개발자  센터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https://developers.daum.net/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쇼핑 정보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다나와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http://api.danawa.com/main/index.html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옥션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http://developer.auction.co.kr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76151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주소 전환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행정자치부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http://www.juso.go.kr/openIndexPage.do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우체국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biz.epost.go.kr/customCenter/custom/custom_9.jsp?subGubun=sub_3&amp;subGubun_1=cum_17&amp;gubun=m07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54742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79553" y="2183076"/>
            <a:ext cx="3962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 err="1">
                <a:latin typeface="+mn-ea"/>
                <a:ea typeface="+mn-ea"/>
              </a:rPr>
              <a:t>cron</a:t>
            </a:r>
            <a:r>
              <a:rPr lang="ko-KR" altLang="en-US" sz="2400" spc="-200" dirty="0">
                <a:latin typeface="+mn-ea"/>
                <a:ea typeface="+mn-ea"/>
              </a:rPr>
              <a:t>을 이용한 정기적인 </a:t>
            </a:r>
            <a:r>
              <a:rPr lang="ko-KR" altLang="en-US" sz="2400" spc="-200" dirty="0" err="1">
                <a:latin typeface="+mn-ea"/>
                <a:ea typeface="+mn-ea"/>
              </a:rPr>
              <a:t>크롤링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316275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정기적으로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크롤링하는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사용법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169" y="4408386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dirty="0" smtClean="0">
                <a:latin typeface="+mn-ea"/>
                <a:cs typeface="Arial Unicode MS"/>
              </a:rPr>
              <a:t> </a:t>
            </a:r>
            <a:r>
              <a:rPr lang="en-US" dirty="0" err="1" smtClean="0">
                <a:latin typeface="+mn-ea"/>
                <a:cs typeface="Arial Unicode MS"/>
              </a:rPr>
              <a:t>cron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특정 데이터를 정기적으로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내려 받고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싶은 경우가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있는데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이럴 때 사용할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있게 정기적으로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다운로드하는 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다만 정기적인 처리를 수행하는 방법은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OS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에  따라서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다르므로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macOS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리눅스에서 사용할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수 있는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cron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2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정기적인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크롤링</a:t>
            </a:r>
            <a:endParaRPr lang="ko-KR" altLang="en-US" sz="240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환율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날씨 예보 등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데이터를 사용할 때는 정기적으로 데이터를 크롤링해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리눅스에서는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크론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데몬 프로세스를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윈도우에는 “작업 스케줄러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(Task Scheduler)”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 실행의 장점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일반적으로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으로는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다음과 같은 처리를 수행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데이터  수집과  같은  애플리케이션에서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로그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백업과  같은  시스템에서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시스템이  제대로  동작하고  있는지  정기적으로  감시하는 처리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92676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정기적인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크롤링</a:t>
            </a:r>
            <a:endParaRPr lang="ko-KR" altLang="en-US" sz="240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환율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날씨 예보 등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주기적으로 변경되는 데이터를 사용할 때는 정기적으로 데이터를 크롤링해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리눅스에서는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크론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데몬 프로세스를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윈도우에는 “작업 스케줄러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(Task Scheduler)”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정기 실행의 장점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일반적으로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으로는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다음과 같은 처리를 수행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데이터  수집과  같은  애플리케이션에서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로그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백업과  같은  시스템에서  필요한  정기적인 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algn="just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시스템이  제대로  동작하고  있는지  정기적으로  감시하는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처리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0268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매일의 </a:t>
            </a:r>
            <a:r>
              <a:rPr lang="ko-KR" altLang="en-US" sz="2400" dirty="0" err="1" smtClean="0">
                <a:latin typeface="+mn-ea"/>
                <a:cs typeface="Arial Unicode MS"/>
              </a:rPr>
              <a:t>환율정보</a:t>
            </a:r>
            <a:r>
              <a:rPr lang="ko-KR" altLang="en-US" sz="2400" dirty="0" smtClean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저장하기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B7E588-4BD0-2D41-B4EE-7002CA2CDBEB}"/>
              </a:ext>
            </a:extLst>
          </p:cNvPr>
          <p:cNvSpPr txBox="1"/>
          <p:nvPr/>
        </p:nvSpPr>
        <p:spPr>
          <a:xfrm>
            <a:off x="232569" y="903759"/>
            <a:ext cx="9753599" cy="616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/ch2/everyday-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dollar.py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442970" indent="-635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datetime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 indent="-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93421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").string  </a:t>
            </a:r>
          </a:p>
          <a:p>
            <a:pPr marL="6350" marR="1934210" indent="-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1934210" indent="-635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datetime.date.today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t.strftime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("%Y-%m-%d")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".txt"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69113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6350" marR="2691130" indent="-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(price)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11983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97F74A8-E6FB-F44B-B031-D82BF50B0F53}"/>
              </a:ext>
            </a:extLst>
          </p:cNvPr>
          <p:cNvSpPr/>
          <p:nvPr/>
        </p:nvSpPr>
        <p:spPr>
          <a:xfrm flipV="1">
            <a:off x="232569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890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A660537-87AC-0B4F-B9EB-9E84D91F7874}"/>
              </a:ext>
            </a:extLst>
          </p:cNvPr>
          <p:cNvSpPr txBox="1"/>
          <p:nvPr/>
        </p:nvSpPr>
        <p:spPr>
          <a:xfrm>
            <a:off x="232569" y="574675"/>
            <a:ext cx="9601200" cy="2477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프로그램 실행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1,121.30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ls *.txt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2017-03-20.txt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cat 2017-03-20.txt  </a:t>
            </a:r>
          </a:p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1,121.30</a:t>
            </a:r>
          </a:p>
        </p:txBody>
      </p:sp>
    </p:spTree>
    <p:extLst>
      <p:ext uri="{BB962C8B-B14F-4D97-AF65-F5344CB8AC3E}">
        <p14:creationId xmlns:p14="http://schemas.microsoft.com/office/powerpoint/2010/main" val="4128838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0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으로 매일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한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번 실행하기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macOS/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리눅스에서는  정기적으로 스크립트를 실행하는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UNIX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계열의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라면 대부분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 기본적으로 설치돼 있음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설정 파일에 특정한 형식으로 실행 간격을 지정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”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에디터 설치하기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터미널에서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명령어를 실행해 파일을 열고 편집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vi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조작이 익숙하지 않은 독자라면 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설치해서 사용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macOS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에서는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 기본적으로 설치돼 있음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사용하고 있다면 다음과 같은 명령어를 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수정에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사용되도록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70" y="47656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sudo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apt-get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8F2665D-5D45-194D-AC07-7731EC16E177}"/>
              </a:ext>
            </a:extLst>
          </p:cNvPr>
          <p:cNvSpPr txBox="1"/>
          <p:nvPr/>
        </p:nvSpPr>
        <p:spPr>
          <a:xfrm>
            <a:off x="234209" y="593285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490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5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requests </a:t>
            </a:r>
            <a:r>
              <a:rPr lang="ko-KR" altLang="en-US" sz="2400" dirty="0">
                <a:latin typeface="+mn-ea"/>
                <a:cs typeface="Arial Unicode MS"/>
              </a:rPr>
              <a:t>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</a:t>
            </a:r>
            <a:r>
              <a:rPr lang="ko-KR" altLang="en-US" dirty="0">
                <a:latin typeface="+mn-ea"/>
                <a:cs typeface="Arial Unicode MS"/>
              </a:rPr>
              <a:t> 패키지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requests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한빛출판네트워크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로그인 페이지 </a:t>
            </a:r>
            <a:r>
              <a:rPr lang="en-US" altLang="ko-KR" dirty="0">
                <a:latin typeface="+mn-ea"/>
                <a:cs typeface="Arial Unicode MS"/>
              </a:rPr>
              <a:t>: http://</a:t>
            </a:r>
            <a:r>
              <a:rPr lang="en-US" altLang="ko-KR" dirty="0" err="1">
                <a:latin typeface="+mn-ea"/>
                <a:cs typeface="Arial Unicode MS"/>
              </a:rPr>
              <a:t>www.hanbit.co.kr</a:t>
            </a:r>
            <a:r>
              <a:rPr lang="en-US" altLang="ko-KR" dirty="0">
                <a:latin typeface="+mn-ea"/>
                <a:cs typeface="Arial Unicode MS"/>
              </a:rPr>
              <a:t>/member/</a:t>
            </a:r>
            <a:r>
              <a:rPr lang="en-US" altLang="ko-KR" dirty="0" err="1">
                <a:latin typeface="+mn-ea"/>
                <a:cs typeface="Arial Unicode MS"/>
              </a:rPr>
              <a:t>login.html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마이페이지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: http://</a:t>
            </a:r>
            <a:r>
              <a:rPr lang="en-US" altLang="ko-KR" dirty="0" err="1">
                <a:latin typeface="+mn-ea"/>
                <a:cs typeface="Arial Unicode MS"/>
              </a:rPr>
              <a:t>www.hanbit.co.kr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myhanbit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en-US" altLang="ko-KR" dirty="0" err="1">
                <a:latin typeface="+mn-ea"/>
                <a:cs typeface="Arial Unicode MS"/>
              </a:rPr>
              <a:t>myhanbit.html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04575FB-F4CC-884F-A68F-4E4DEDAFD513}"/>
              </a:ext>
            </a:extLst>
          </p:cNvPr>
          <p:cNvSpPr txBox="1"/>
          <p:nvPr/>
        </p:nvSpPr>
        <p:spPr>
          <a:xfrm>
            <a:off x="232570" y="1617588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나눔고딕코딩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4134676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7011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실행되면 파일 뒤에 다음과 같이 추가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수정을 완료했다면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Ctrl + X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눌러  에디터 닫기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파일을 저장할지 묻는 대화상자가 나오면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y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눌러 저장을 선택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파일 이름을 확인하고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[Enter]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“~/.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수정했으면 다시 로그인하거나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“source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명령어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70" y="1946275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0391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수정할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30391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export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EDITOR=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nano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AB7ED7FD-B2B0-2343-BA19-90A426F2A1AB}"/>
              </a:ext>
            </a:extLst>
          </p:cNvPr>
          <p:cNvSpPr/>
          <p:nvPr/>
        </p:nvSpPr>
        <p:spPr>
          <a:xfrm>
            <a:off x="1185070" y="2784475"/>
            <a:ext cx="76962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328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설정하기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명령어로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실행할 때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"-e”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옵션을 추가해서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시에 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실행하는 프로그램을 실행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실행 시 </a:t>
            </a:r>
            <a:r>
              <a:rPr lang="ko-KR" altLang="en-US" sz="2400" dirty="0" err="1">
                <a:solidFill>
                  <a:srgbClr val="231F20"/>
                </a:solidFill>
                <a:latin typeface="+mn-ea"/>
                <a:cs typeface="나눔고딕코딩"/>
              </a:rPr>
              <a:t>환경변수에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 주의하기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실행할 때는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환경변수를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최소한으로만 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경로가 맞지 않아 명령이 실행되지 않는 경우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으로 설정하는 설정 파일 앞부분에서  환경변수를 따로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17176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crontab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-e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64B3498-BC69-2D4C-92CB-9E3E55F6183C}"/>
              </a:ext>
            </a:extLst>
          </p:cNvPr>
          <p:cNvSpPr txBox="1"/>
          <p:nvPr/>
        </p:nvSpPr>
        <p:spPr>
          <a:xfrm>
            <a:off x="232570" y="2799356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7 * * * /path/to/python3 /path/to/everyday-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E8A60EA-98F1-8A40-9FEA-25520B0D1A67}"/>
              </a:ext>
            </a:extLst>
          </p:cNvPr>
          <p:cNvSpPr txBox="1"/>
          <p:nvPr/>
        </p:nvSpPr>
        <p:spPr>
          <a:xfrm>
            <a:off x="232570" y="55276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19659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PATH=/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/local/bin:/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/bin:/bin  </a:t>
            </a:r>
          </a:p>
          <a:p>
            <a:pPr marL="157480" marR="319659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PYTHONIOENCODING='utf-8’</a:t>
            </a: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157480" marR="3196590">
              <a:lnSpc>
                <a:spcPct val="135400"/>
              </a:lnSpc>
            </a:pP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157480" marR="31965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/home/test/everyday-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dollar.py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25895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solidFill>
                  <a:srgbClr val="231F20"/>
                </a:solidFill>
                <a:latin typeface="+mn-ea"/>
                <a:cs typeface="나눔고딕코딩"/>
              </a:rPr>
              <a:t>crontab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설정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방법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879475"/>
            <a:ext cx="9601200" cy="643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crontab</a:t>
            </a:r>
          </a:p>
          <a:p>
            <a:pPr marL="15748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(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요일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실행할 명령어의 경로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A6C222D7-C041-F947-BC26-8F750FC0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18410"/>
              </p:ext>
            </p:extLst>
          </p:nvPr>
        </p:nvGraphicFramePr>
        <p:xfrm>
          <a:off x="232569" y="1793875"/>
          <a:ext cx="4386952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항목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0-59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0-23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1-31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월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1-12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요일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0-7(0과 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7은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일요일)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584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9D8B6301-3AC1-654D-BB21-8EAE366B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58831"/>
              </p:ext>
            </p:extLst>
          </p:nvPr>
        </p:nvGraphicFramePr>
        <p:xfrm>
          <a:off x="232568" y="4469233"/>
          <a:ext cx="9427011" cy="2125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사용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리스트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0,10,30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0, 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10, </a:t>
                      </a: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30을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각각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2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범위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1-5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1, 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2,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3, 4,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5를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범위로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간격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*/10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10, </a:t>
                      </a:r>
                      <a:r>
                        <a:rPr sz="1600" b="1" spc="-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20,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30처럼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간격으로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5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와일드카드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*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09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1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 분마다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"Hi"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이야기하는 프로그램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"Good morning"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이라고 인사하는 예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/home/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fuga.sh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라는 프로그램을  실행하는 프로그램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월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"Have a nice day"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라고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인사하는 예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매주 월요일 아침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분에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쓰레기 버리는 날입니다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!"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라고 알려주는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0023B54-8C33-0643-8CCC-FA6085C5977E}"/>
              </a:ext>
            </a:extLst>
          </p:cNvPr>
          <p:cNvSpPr txBox="1"/>
          <p:nvPr/>
        </p:nvSpPr>
        <p:spPr>
          <a:xfrm>
            <a:off x="232570" y="6508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 * *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"Hi"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117E454-0989-D043-8C3D-E06B4A9D917E}"/>
              </a:ext>
            </a:extLst>
          </p:cNvPr>
          <p:cNvSpPr txBox="1"/>
          <p:nvPr/>
        </p:nvSpPr>
        <p:spPr>
          <a:xfrm>
            <a:off x="232570" y="18700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 8 *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"Good morning"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8E6FFA-AB01-7B46-A112-E03B960171D0}"/>
              </a:ext>
            </a:extLst>
          </p:cNvPr>
          <p:cNvSpPr txBox="1"/>
          <p:nvPr/>
        </p:nvSpPr>
        <p:spPr>
          <a:xfrm>
            <a:off x="232570" y="3109367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32 18 20 * * /home/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fuga.sh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2E9B3EF-A0AD-8E4E-8C80-531250EF65F0}"/>
              </a:ext>
            </a:extLst>
          </p:cNvPr>
          <p:cNvSpPr txBox="1"/>
          <p:nvPr/>
        </p:nvSpPr>
        <p:spPr>
          <a:xfrm>
            <a:off x="232570" y="4348659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08 07 06 05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"Have a nice day"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0A84326-B9CC-C240-BA6F-3EF894C6BA97}"/>
              </a:ext>
            </a:extLst>
          </p:cNvPr>
          <p:cNvSpPr txBox="1"/>
          <p:nvPr/>
        </p:nvSpPr>
        <p:spPr>
          <a:xfrm>
            <a:off x="232570" y="5587951"/>
            <a:ext cx="9601200" cy="363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 07 * * 1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/bin/say "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쓰레기 버리는 날입니다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3143693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2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cron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요일을 지정할 때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매월의  마지막  날에  뭔가를  하고  싶은  경우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표준 출력 또는 오류 출력이 있으면 메일 오는 기능을 비활성화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crontab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앞에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MAILTO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를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비워 두기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62BAAAD5-167A-8C4C-BB54-B733B63B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2593"/>
              </p:ext>
            </p:extLst>
          </p:nvPr>
        </p:nvGraphicFramePr>
        <p:xfrm>
          <a:off x="459686" y="650874"/>
          <a:ext cx="3557594" cy="320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3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월요일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화요일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목요일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금요일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5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3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토요일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6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일요일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7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 </a:t>
                      </a:r>
                      <a:r>
                        <a:rPr sz="1600" b="1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6911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66436A1D-7227-5547-A6D2-8373482D5288}"/>
              </a:ext>
            </a:extLst>
          </p:cNvPr>
          <p:cNvSpPr txBox="1"/>
          <p:nvPr/>
        </p:nvSpPr>
        <p:spPr>
          <a:xfrm>
            <a:off x="232570" y="4804863"/>
            <a:ext cx="9601200" cy="363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50 23 28-31 * *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/bin/test $( date -d '+1 day' +%d ) 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1 &amp;&amp;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실행할 명령어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BEE5FF6-1B7C-8D4F-AA74-3DAAB16A852D}"/>
              </a:ext>
            </a:extLst>
          </p:cNvPr>
          <p:cNvSpPr txBox="1"/>
          <p:nvPr/>
        </p:nvSpPr>
        <p:spPr>
          <a:xfrm>
            <a:off x="232960" y="6442075"/>
            <a:ext cx="9601200" cy="363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3350" algn="just">
              <a:lnSpc>
                <a:spcPct val="150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MAILTO=""</a:t>
            </a:r>
          </a:p>
        </p:txBody>
      </p:sp>
    </p:spTree>
    <p:extLst>
      <p:ext uri="{BB962C8B-B14F-4D97-AF65-F5344CB8AC3E}">
        <p14:creationId xmlns:p14="http://schemas.microsoft.com/office/powerpoint/2010/main" val="2360049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Windows </a:t>
            </a:r>
            <a:r>
              <a:rPr lang="ko-KR" altLang="en-US" sz="2400" dirty="0" smtClean="0">
                <a:solidFill>
                  <a:srgbClr val="231F20"/>
                </a:solidFill>
                <a:latin typeface="+mn-ea"/>
                <a:cs typeface="나눔고딕코딩"/>
              </a:rPr>
              <a:t>에서 매일 한 </a:t>
            </a:r>
            <a:r>
              <a:rPr lang="ko-KR" altLang="en-US" sz="2400" dirty="0">
                <a:solidFill>
                  <a:srgbClr val="231F20"/>
                </a:solidFill>
                <a:latin typeface="+mn-ea"/>
                <a:cs typeface="나눔고딕코딩"/>
              </a:rPr>
              <a:t>번 실행하기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windows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에서는 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정기적으로 스크립트를 실행하는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“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schtasks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schtasks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/Create 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[/S system [/U username [/P [password]]]]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[/RU username [/RP [password]] /SC schedule [/MO modifier] [/D day]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[/M months] [/I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idletime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/TN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taskname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/TR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taskrun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[/ST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starttime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[/RI interval] [ {/ET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endtime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| /DU duration} [/K] 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[/XML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xmlfile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[/V1]] [/SD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startdate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[/ED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enddate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 [/IT] [/Z] [/F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예악 작업 확인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예약 작업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예약 작업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삭제하기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70" y="4841875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C:\&gt;schtasks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8F2665D-5D45-194D-AC07-7731EC16E177}"/>
              </a:ext>
            </a:extLst>
          </p:cNvPr>
          <p:cNvSpPr txBox="1"/>
          <p:nvPr/>
        </p:nvSpPr>
        <p:spPr>
          <a:xfrm>
            <a:off x="234209" y="5680075"/>
            <a:ext cx="960120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C:\&gt;schtasks /create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everyday-dollar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c:\python36\python everyday-dollar.py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DAILY 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1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2EE1353-1FC8-7945-B379-9E22995825E9}"/>
              </a:ext>
            </a:extLst>
          </p:cNvPr>
          <p:cNvSpPr txBox="1"/>
          <p:nvPr/>
        </p:nvSpPr>
        <p:spPr>
          <a:xfrm>
            <a:off x="232569" y="6546076"/>
            <a:ext cx="96012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C:\&gt;schtasks /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delete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everyday-dollar </a:t>
            </a:r>
          </a:p>
        </p:txBody>
      </p:sp>
    </p:spTree>
    <p:extLst>
      <p:ext uri="{BB962C8B-B14F-4D97-AF65-F5344CB8AC3E}">
        <p14:creationId xmlns:p14="http://schemas.microsoft.com/office/powerpoint/2010/main" val="190739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사이트의  기본  형태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마이페이지는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로그인을</a:t>
            </a:r>
            <a:r>
              <a:rPr lang="ko-KR" altLang="en-US" dirty="0">
                <a:latin typeface="+mn-ea"/>
                <a:cs typeface="Arial Unicode MS"/>
              </a:rPr>
              <a:t> 해야만 들어갈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로그인 페이지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1BFC83E3-3E5C-8844-A29F-AD934F8F4D57}"/>
              </a:ext>
            </a:extLst>
          </p:cNvPr>
          <p:cNvSpPr/>
          <p:nvPr/>
        </p:nvSpPr>
        <p:spPr>
          <a:xfrm>
            <a:off x="613569" y="1173492"/>
            <a:ext cx="2437606" cy="1534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517F9EC-6A33-ED45-AD3C-D293948A5F43}"/>
              </a:ext>
            </a:extLst>
          </p:cNvPr>
          <p:cNvSpPr>
            <a:spLocks noChangeAspect="1"/>
          </p:cNvSpPr>
          <p:nvPr/>
        </p:nvSpPr>
        <p:spPr>
          <a:xfrm>
            <a:off x="2289969" y="2829708"/>
            <a:ext cx="7391400" cy="4493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22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5021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&lt;form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action="#"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method="post"&gt;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444500">
              <a:spcBef>
                <a:spcPts val="40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login_left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8016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fieldset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&lt;legend&gt;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한빛출판네트워크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&lt;/legend&gt;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login_id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name="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m_id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type="text"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value=""&gt;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i_label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for="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login_pw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m_passwd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type="password"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value=""&gt;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15144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&lt;input type="button" name="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login_btn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login_btn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value="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로그인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ko-KR" altLang="en-US" dirty="0">
              <a:latin typeface="+mn-ea"/>
              <a:cs typeface="나눔고딕코딩"/>
            </a:endParaRPr>
          </a:p>
          <a:p>
            <a:pPr marL="1157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&lt;/label&gt;</a:t>
            </a:r>
            <a:endParaRPr lang="en-US" altLang="ko-KR" dirty="0">
              <a:latin typeface="+mn-ea"/>
              <a:cs typeface="나눔고딕코딩"/>
            </a:endParaRPr>
          </a:p>
          <a:p>
            <a:pPr marL="8016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fieldset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4445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&lt;/form&gt;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3494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84489CA-76D0-F74E-B5E2-1BAD7FEDCA76}"/>
              </a:ext>
            </a:extLst>
          </p:cNvPr>
          <p:cNvSpPr>
            <a:spLocks noChangeAspect="1"/>
          </p:cNvSpPr>
          <p:nvPr/>
        </p:nvSpPr>
        <p:spPr>
          <a:xfrm>
            <a:off x="271463" y="650875"/>
            <a:ext cx="9576168" cy="5395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2D845C-107A-644E-B960-B099365BAC53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마이 페이지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630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</TotalTime>
  <Words>3897</Words>
  <Application>Microsoft Office PowerPoint</Application>
  <PresentationFormat>사용자 지정</PresentationFormat>
  <Paragraphs>933</Paragraphs>
  <Slides>65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Arial Unicode MS</vt:lpstr>
      <vt:lpstr>나눔고딕코딩</vt:lpstr>
      <vt:lpstr>맑은 고딕</vt:lpstr>
      <vt:lpstr>Calibri</vt:lpstr>
      <vt:lpstr>Century Gothic</vt:lpstr>
      <vt:lpstr>Times New Roman</vt:lpstr>
      <vt:lpstr>Office Theme</vt:lpstr>
      <vt:lpstr>고급 스크레이핑</vt:lpstr>
      <vt:lpstr>로그인이 필요한 싸이트에서 다운받기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브라우저를 이용한 스크레이핑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웹 API로 데이터 추출하기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cron을 이용한 정기적인 크롤링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스크레이핑</dc:title>
  <dc:creator>jylee</dc:creator>
  <cp:lastModifiedBy>Windows 사용자</cp:lastModifiedBy>
  <cp:revision>48</cp:revision>
  <dcterms:created xsi:type="dcterms:W3CDTF">2018-08-06T22:37:06Z</dcterms:created>
  <dcterms:modified xsi:type="dcterms:W3CDTF">2018-09-16T14:14:26Z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