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76" r:id="rId2"/>
    <p:sldId id="277" r:id="rId3"/>
    <p:sldId id="321" r:id="rId4"/>
    <p:sldId id="394" r:id="rId5"/>
    <p:sldId id="278" r:id="rId6"/>
    <p:sldId id="322" r:id="rId7"/>
    <p:sldId id="279" r:id="rId8"/>
    <p:sldId id="280" r:id="rId9"/>
    <p:sldId id="324" r:id="rId10"/>
    <p:sldId id="281" r:id="rId11"/>
    <p:sldId id="325" r:id="rId12"/>
    <p:sldId id="282" r:id="rId13"/>
    <p:sldId id="327" r:id="rId14"/>
    <p:sldId id="283" r:id="rId15"/>
    <p:sldId id="330" r:id="rId16"/>
    <p:sldId id="331" r:id="rId17"/>
    <p:sldId id="333" r:id="rId18"/>
    <p:sldId id="287" r:id="rId19"/>
    <p:sldId id="334" r:id="rId20"/>
    <p:sldId id="335" r:id="rId21"/>
    <p:sldId id="337" r:id="rId22"/>
    <p:sldId id="338" r:id="rId23"/>
    <p:sldId id="340" r:id="rId24"/>
    <p:sldId id="341" r:id="rId25"/>
    <p:sldId id="342" r:id="rId26"/>
    <p:sldId id="343" r:id="rId27"/>
    <p:sldId id="344" r:id="rId28"/>
    <p:sldId id="345" r:id="rId29"/>
    <p:sldId id="347" r:id="rId30"/>
    <p:sldId id="348" r:id="rId31"/>
    <p:sldId id="349" r:id="rId32"/>
    <p:sldId id="350" r:id="rId33"/>
    <p:sldId id="351" r:id="rId34"/>
    <p:sldId id="353" r:id="rId35"/>
    <p:sldId id="352" r:id="rId36"/>
    <p:sldId id="354" r:id="rId37"/>
    <p:sldId id="355" r:id="rId38"/>
    <p:sldId id="356" r:id="rId39"/>
    <p:sldId id="392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93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0" r:id="rId73"/>
    <p:sldId id="391" r:id="rId74"/>
  </p:sldIdLst>
  <p:sldSz cx="10066338" cy="7550150"/>
  <p:notesSz cx="5549900" cy="75501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8" userDrawn="1">
          <p15:clr>
            <a:srgbClr val="A4A3A4"/>
          </p15:clr>
        </p15:guide>
        <p15:guide id="2" pos="2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674"/>
  </p:normalViewPr>
  <p:slideViewPr>
    <p:cSldViewPr>
      <p:cViewPr varScale="1">
        <p:scale>
          <a:sx n="72" d="100"/>
          <a:sy n="72" d="100"/>
        </p:scale>
        <p:origin x="1118" y="62"/>
      </p:cViewPr>
      <p:guideLst>
        <p:guide orient="horz" pos="2378"/>
        <p:guide pos="2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143250" y="0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6D95F-FA00-4914-83E4-D5478EBFD623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76325" y="944563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55625" y="3633788"/>
            <a:ext cx="4438650" cy="29733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72325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143250" y="7172325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BF961-6C33-4604-8876-F228352F9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1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BF961-6C33-4604-8876-F228352F9CE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89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976" y="2340547"/>
            <a:ext cx="8556387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9951" y="4228085"/>
            <a:ext cx="7046437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317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4163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0066338" cy="7333615"/>
          </a:xfrm>
          <a:custGeom>
            <a:avLst/>
            <a:gdLst/>
            <a:ahLst/>
            <a:cxnLst/>
            <a:rect l="l" t="t" r="r" b="b"/>
            <a:pathLst>
              <a:path w="5549900" h="7333615">
                <a:moveTo>
                  <a:pt x="5549392" y="0"/>
                </a:moveTo>
                <a:lnTo>
                  <a:pt x="0" y="0"/>
                </a:lnTo>
                <a:lnTo>
                  <a:pt x="0" y="7333501"/>
                </a:lnTo>
                <a:lnTo>
                  <a:pt x="5541441" y="7333501"/>
                </a:lnTo>
                <a:lnTo>
                  <a:pt x="5549392" y="7332706"/>
                </a:lnTo>
                <a:lnTo>
                  <a:pt x="5549392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2149060" y="1"/>
            <a:ext cx="5877405" cy="3184525"/>
          </a:xfrm>
          <a:custGeom>
            <a:avLst/>
            <a:gdLst/>
            <a:ahLst/>
            <a:cxnLst/>
            <a:rect l="l" t="t" r="r" b="b"/>
            <a:pathLst>
              <a:path w="3240404" h="3184525">
                <a:moveTo>
                  <a:pt x="3239998" y="0"/>
                </a:moveTo>
                <a:lnTo>
                  <a:pt x="0" y="0"/>
                </a:lnTo>
                <a:lnTo>
                  <a:pt x="0" y="3076092"/>
                </a:lnTo>
                <a:lnTo>
                  <a:pt x="1687" y="3092967"/>
                </a:lnTo>
                <a:lnTo>
                  <a:pt x="13500" y="3130092"/>
                </a:lnTo>
                <a:lnTo>
                  <a:pt x="45562" y="3167217"/>
                </a:lnTo>
                <a:lnTo>
                  <a:pt x="108000" y="3184093"/>
                </a:lnTo>
                <a:lnTo>
                  <a:pt x="3131997" y="3184093"/>
                </a:lnTo>
                <a:lnTo>
                  <a:pt x="3148872" y="3182405"/>
                </a:lnTo>
                <a:lnTo>
                  <a:pt x="3185998" y="3170592"/>
                </a:lnTo>
                <a:lnTo>
                  <a:pt x="3223123" y="3138530"/>
                </a:lnTo>
                <a:lnTo>
                  <a:pt x="3239998" y="3076092"/>
                </a:lnTo>
                <a:lnTo>
                  <a:pt x="3239998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2362" y="951242"/>
            <a:ext cx="4821614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754" y="3646539"/>
            <a:ext cx="969083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2555" y="7021640"/>
            <a:ext cx="32212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318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7764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pi.aoikujira.com/ip/get.php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ma.go.kr/weather/lifenindustry/sevice_rss.jsp" TargetMode="External"/><Relationship Id="rId2" Type="http://schemas.openxmlformats.org/officeDocument/2006/relationships/hyperlink" Target="http://www.kma.go.kr/weather/forecast/mid-term-rss3.jsp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a.go.kr/weather/forecast/mid-term-rss3.jsp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ma.go.kr/weather/forecast/mid-term_01.jsp" TargetMode="External"/><Relationship Id="rId2" Type="http://schemas.openxmlformats.org/officeDocument/2006/relationships/hyperlink" Target="http://www.kma.go.kr/weather/forecast/mid-term-rss3.jsp?stnId=108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?key1=v1&amp;amp;key2=v2&amp;amp;key3=v3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a.go.kr/weather/forecast/mid-term-rss3.jsp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um.net/" TargetMode="External"/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um.net/" TargetMode="External"/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a.go.kr/weather/forecast/mid-term-rss3.js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nfo.finance.naver.com/marketindex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info.finance.naver.com/marketindex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ko.wikisource.org/wiki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uta.pw/shodou/img/28/214.png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aaa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html/b.html" TargetMode="External"/><Relationship Id="rId7" Type="http://schemas.openxmlformats.org/officeDocument/2006/relationships/hyperlink" Target="http://example.com/css/hoge.css" TargetMode="External"/><Relationship Id="rId2" Type="http://schemas.openxmlformats.org/officeDocument/2006/relationships/hyperlink" Target="http://example.com/html/a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xample.com/img/hoge.png" TargetMode="External"/><Relationship Id="rId5" Type="http://schemas.openxmlformats.org/officeDocument/2006/relationships/hyperlink" Target="http://example.com/index.html" TargetMode="External"/><Relationship Id="rId4" Type="http://schemas.openxmlformats.org/officeDocument/2006/relationships/hyperlink" Target="http://example.com/html/sub/c.html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otherExample.com/wiki" TargetMode="External"/><Relationship Id="rId2" Type="http://schemas.openxmlformats.org/officeDocument/2006/relationships/hyperlink" Target="http://example.com/html/a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anotherExample.org/test" TargetMode="External"/><Relationship Id="rId4" Type="http://schemas.openxmlformats.org/officeDocument/2006/relationships/hyperlink" Target="http://example.com/hoge.html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uta.pw/shodou/img/28/214.png" TargetMode="Externa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library/" TargetMode="Externa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5/_static/pydoctheme.css" TargetMode="External"/><Relationship Id="rId2" Type="http://schemas.openxmlformats.org/officeDocument/2006/relationships/hyperlink" Target="http://docs.python.org/3.5/library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docs.python.org/3.5/library/functions.html" TargetMode="External"/><Relationship Id="rId5" Type="http://schemas.openxmlformats.org/officeDocument/2006/relationships/hyperlink" Target="http://docs.python.org/3.5/library/intro.html" TargetMode="External"/><Relationship Id="rId4" Type="http://schemas.openxmlformats.org/officeDocument/2006/relationships/hyperlink" Target="http://docs.python.org/3.5/_static/pygments.cs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pi.aoikujira.com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pi.aoikujira.com/ip/ini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5969" y="879475"/>
            <a:ext cx="80381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295" dirty="0">
                <a:solidFill>
                  <a:srgbClr val="FFFFFF"/>
                </a:solidFill>
                <a:latin typeface="+mn-ea"/>
                <a:cs typeface="Arial Unicode MS"/>
              </a:rPr>
              <a:t>1장</a:t>
            </a:r>
            <a:endParaRPr sz="3600" dirty="0">
              <a:latin typeface="+mn-ea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169" y="2098675"/>
            <a:ext cx="318436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b="1" spc="-225" dirty="0">
                <a:solidFill>
                  <a:schemeClr val="bg1"/>
                </a:solidFill>
                <a:latin typeface="+mn-ea"/>
                <a:ea typeface="+mn-ea"/>
              </a:rPr>
              <a:t>크롤링과</a:t>
            </a:r>
            <a:r>
              <a:rPr sz="2800" b="1" spc="-155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sz="2800" b="1" spc="-254" dirty="0">
                <a:solidFill>
                  <a:schemeClr val="bg1"/>
                </a:solidFill>
                <a:latin typeface="+mn-ea"/>
                <a:ea typeface="+mn-ea"/>
              </a:rPr>
              <a:t>스크레이핑</a:t>
            </a:r>
            <a:endParaRPr sz="2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6">
            <a:extLst>
              <a:ext uri="{FF2B5EF4-FFF2-40B4-BE49-F238E27FC236}">
                <a16:creationId xmlns:a16="http://schemas.microsoft.com/office/drawing/2014/main" id="{601F10A8-243A-7F4C-8B60-1ECB1F9F3401}"/>
              </a:ext>
            </a:extLst>
          </p:cNvPr>
          <p:cNvSpPr txBox="1"/>
          <p:nvPr/>
        </p:nvSpPr>
        <p:spPr>
          <a:xfrm>
            <a:off x="232570" y="193675"/>
            <a:ext cx="9601200" cy="3581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2682240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_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URI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://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api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aoikujira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com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/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ip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/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get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php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REMOTE_ADDR=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xxx.xxx.xxx.xxx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 marR="342392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REMOTE_HOST=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xxx.xxx.xxx.xxx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3510" marR="342392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REMOTE_PORT=61310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HTTP_HOST=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api.aoikujira.com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HTTP_USER_AGENT=</a:t>
            </a:r>
            <a:r>
              <a:rPr lang="ko-KR" altLang="en-US" spc="-15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urllib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/3.5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 marR="162052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HTTP_ACCEPT_LANGUAGE=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ko-KR,ko;q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=0.8,en-US;q=0.6,en;q=0.4,ja;q=0.2 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HTTP_ACCEPT_CHARSET=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 marR="41148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SERVER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_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PORT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80  </a:t>
            </a:r>
          </a:p>
          <a:p>
            <a:pPr marL="143510" marR="411480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FORMAT=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ini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364937" y="2403781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4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6585" y="240378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6585" y="281321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35218641-9C58-914C-A680-B91FF544ACC4}"/>
              </a:ext>
            </a:extLst>
          </p:cNvPr>
          <p:cNvSpPr txBox="1"/>
          <p:nvPr/>
        </p:nvSpPr>
        <p:spPr>
          <a:xfrm>
            <a:off x="271463" y="193675"/>
            <a:ext cx="9525000" cy="3462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매개변수를  추가해  요청을  전송하는 방법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기상청의 </a:t>
            </a:r>
            <a:r>
              <a:rPr lang="en-US" altLang="ko-KR" dirty="0">
                <a:latin typeface="+mn-ea"/>
                <a:cs typeface="Arial Unicode MS"/>
              </a:rPr>
              <a:t>RSS </a:t>
            </a:r>
            <a:r>
              <a:rPr lang="ko-KR" altLang="en-US" dirty="0">
                <a:latin typeface="+mn-ea"/>
                <a:cs typeface="Arial Unicode MS"/>
              </a:rPr>
              <a:t>서비스를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다음과 같은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에 지역 번호를 지정하면  해당 지역의 정보를 제공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http://www.kma.go.kr/weather/forecast/mid-term-rss3.jsp</a:t>
            </a:r>
            <a:endParaRPr lang="en-US" altLang="ko-KR" dirty="0"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기상청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RSS :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http://www.kma.go.kr/weather/lifenindustry/sevice_rss.jsp</a:t>
            </a:r>
            <a:endParaRPr lang="en-US" altLang="ko-KR" dirty="0"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42776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065450"/>
              </p:ext>
            </p:extLst>
          </p:nvPr>
        </p:nvGraphicFramePr>
        <p:xfrm>
          <a:off x="335874" y="727075"/>
          <a:ext cx="6914805" cy="828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2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2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5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매개변수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의미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8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stnId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기상  </a:t>
                      </a:r>
                      <a:r>
                        <a:rPr sz="15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정보를  </a:t>
                      </a:r>
                      <a:r>
                        <a:rPr sz="15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알고  싶은  </a:t>
                      </a:r>
                      <a:r>
                        <a:rPr sz="15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지역을</a:t>
                      </a:r>
                      <a:r>
                        <a:rPr sz="15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5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지정합니다.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73723"/>
              </p:ext>
            </p:extLst>
          </p:nvPr>
        </p:nvGraphicFramePr>
        <p:xfrm>
          <a:off x="335874" y="2452146"/>
          <a:ext cx="9193095" cy="2487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3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0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5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지역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지역</a:t>
                      </a:r>
                      <a:r>
                        <a:rPr sz="15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5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번호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지역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지역</a:t>
                      </a:r>
                      <a:r>
                        <a:rPr sz="15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5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번호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8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전국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108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전라북도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146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5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서울/경기도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109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전라남도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156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강원도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105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경상북도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143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5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충청북도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131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경상남도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159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5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충청남도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133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제주특별자치도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184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2">
            <a:extLst>
              <a:ext uri="{FF2B5EF4-FFF2-40B4-BE49-F238E27FC236}">
                <a16:creationId xmlns:a16="http://schemas.microsoft.com/office/drawing/2014/main" id="{4847816A-6D1A-5A45-B1CA-5F89C32EC239}"/>
              </a:ext>
            </a:extLst>
          </p:cNvPr>
          <p:cNvSpPr txBox="1"/>
          <p:nvPr/>
        </p:nvSpPr>
        <p:spPr>
          <a:xfrm>
            <a:off x="271463" y="193675"/>
            <a:ext cx="9525000" cy="207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지역번호는 매개 변수로 지정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 smtClean="0">
                <a:latin typeface="+mn-ea"/>
                <a:cs typeface="Arial Unicode MS"/>
              </a:rPr>
              <a:t>지역번호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14D328F4-058B-5847-A047-DCBEFF94B349}"/>
              </a:ext>
            </a:extLst>
          </p:cNvPr>
          <p:cNvSpPr/>
          <p:nvPr/>
        </p:nvSpPr>
        <p:spPr>
          <a:xfrm>
            <a:off x="232569" y="5800331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13C9CAEB-E2A4-C945-BC64-E22D22369088}"/>
              </a:ext>
            </a:extLst>
          </p:cNvPr>
          <p:cNvSpPr txBox="1"/>
          <p:nvPr/>
        </p:nvSpPr>
        <p:spPr>
          <a:xfrm>
            <a:off x="232569" y="234337"/>
            <a:ext cx="9753599" cy="5526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3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/ch1/download-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forecast.py</a:t>
            </a:r>
            <a:endParaRPr lang="en-US" altLang="ko-KR" dirty="0">
              <a:latin typeface="+mn-ea"/>
              <a:cs typeface="Arial Unicode MS"/>
            </a:endParaRPr>
          </a:p>
          <a:p>
            <a:pPr marL="6350" marR="383667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6350" marR="383667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 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http://www.kma.go.kr/weather/forecast/mid-term-rss3.jsp"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매개변수를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인코딩합니다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values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stnId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'108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urllib.parse.urlencode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(values)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30289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요청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생성합니다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6350" marR="302895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"?"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다운로드합니다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28562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urllib.request.urlopen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).read()  </a:t>
            </a:r>
          </a:p>
          <a:p>
            <a:pPr marL="6350" marR="28562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data.decode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("utf-8")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4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print(text)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39037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00897DDC-AA48-EA4F-981E-36807437F01D}"/>
              </a:ext>
            </a:extLst>
          </p:cNvPr>
          <p:cNvSpPr txBox="1"/>
          <p:nvPr/>
        </p:nvSpPr>
        <p:spPr>
          <a:xfrm>
            <a:off x="232570" y="193675"/>
            <a:ext cx="9601200" cy="7292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sz="1400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z="1400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5" dirty="0">
                <a:solidFill>
                  <a:srgbClr val="231F20"/>
                </a:solidFill>
                <a:latin typeface="+mn-ea"/>
                <a:cs typeface="나눔고딕코딩"/>
              </a:rPr>
              <a:t>download-</a:t>
            </a:r>
            <a:r>
              <a:rPr lang="en-US" altLang="ko-KR" sz="1400" spc="-5" dirty="0" err="1">
                <a:solidFill>
                  <a:srgbClr val="231F20"/>
                </a:solidFill>
                <a:latin typeface="+mn-ea"/>
                <a:cs typeface="나눔고딕코딩"/>
              </a:rPr>
              <a:t>forecast.py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z="1400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z="1400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http://www.kma.go.kr/weather/forecast/mid-term-rss3.jsp?stnId=108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&lt;?xml </a:t>
            </a:r>
            <a:r>
              <a:rPr lang="en-US" altLang="ko-KR" sz="1400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version="1.0" encoding="utf-8"</a:t>
            </a:r>
            <a:r>
              <a:rPr lang="en-US" altLang="ko-KR" sz="1400" spc="-2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?&gt;</a:t>
            </a:r>
            <a:endParaRPr lang="en-US" altLang="ko-KR" sz="1400" dirty="0" smtClean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z="1400" spc="-10" dirty="0" err="1">
                <a:solidFill>
                  <a:srgbClr val="231F20"/>
                </a:solidFill>
                <a:latin typeface="+mn-ea"/>
                <a:cs typeface="나눔고딕코딩"/>
              </a:rPr>
              <a:t>rss</a:t>
            </a:r>
            <a:r>
              <a:rPr lang="en-US" altLang="ko-KR" sz="1400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version="2.0"&gt;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5" dirty="0">
                <a:solidFill>
                  <a:srgbClr val="231F20"/>
                </a:solidFill>
                <a:latin typeface="+mn-ea"/>
                <a:cs typeface="나눔고딕코딩"/>
              </a:rPr>
              <a:t>&lt;channel&gt;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20" dirty="0">
                <a:solidFill>
                  <a:srgbClr val="231F20"/>
                </a:solidFill>
                <a:latin typeface="+mn-ea"/>
                <a:cs typeface="나눔고딕코딩"/>
              </a:rPr>
              <a:t>&lt;title&gt;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기상청 육상</a:t>
            </a:r>
            <a:r>
              <a:rPr lang="ko-KR" altLang="en-US" sz="1400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20" dirty="0" err="1">
                <a:solidFill>
                  <a:srgbClr val="231F20"/>
                </a:solidFill>
                <a:latin typeface="+mn-ea"/>
                <a:cs typeface="나눔고딕코딩"/>
              </a:rPr>
              <a:t>중기예보</a:t>
            </a:r>
            <a:r>
              <a:rPr lang="en-US" altLang="ko-KR" sz="1400" spc="-20" dirty="0">
                <a:solidFill>
                  <a:srgbClr val="231F20"/>
                </a:solidFill>
                <a:latin typeface="+mn-ea"/>
                <a:cs typeface="나눔고딕코딩"/>
              </a:rPr>
              <a:t>&lt;/title&gt;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&lt;link&gt;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http://www.kma.go.kr/weather/forecast/mid-term_01.jsp&lt;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/link&gt;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&lt;description&gt;</a:t>
            </a:r>
            <a:r>
              <a:rPr lang="ko-KR" altLang="en-US" sz="1400" spc="-10" dirty="0">
                <a:solidFill>
                  <a:srgbClr val="231F20"/>
                </a:solidFill>
                <a:latin typeface="+mn-ea"/>
                <a:cs typeface="나눔고딕코딩"/>
              </a:rPr>
              <a:t>기상청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날씨</a:t>
            </a:r>
            <a:r>
              <a:rPr lang="ko-KR" altLang="en-US" sz="1400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15" dirty="0" err="1">
                <a:solidFill>
                  <a:srgbClr val="231F20"/>
                </a:solidFill>
                <a:latin typeface="+mn-ea"/>
                <a:cs typeface="나눔고딕코딩"/>
              </a:rPr>
              <a:t>웹서비스</a:t>
            </a: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&lt;/description&gt;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&lt;language&gt;</a:t>
            </a:r>
            <a:r>
              <a:rPr lang="en-US" altLang="ko-KR" sz="1400" spc="-10" dirty="0" err="1">
                <a:solidFill>
                  <a:srgbClr val="231F20"/>
                </a:solidFill>
                <a:latin typeface="+mn-ea"/>
                <a:cs typeface="나눔고딕코딩"/>
              </a:rPr>
              <a:t>ko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&lt;/language&gt;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&lt;generator&gt;</a:t>
            </a:r>
            <a:r>
              <a:rPr lang="ko-KR" altLang="en-US" sz="1400" spc="-15" dirty="0">
                <a:solidFill>
                  <a:srgbClr val="231F20"/>
                </a:solidFill>
                <a:latin typeface="+mn-ea"/>
                <a:cs typeface="나눔고딕코딩"/>
              </a:rPr>
              <a:t>기상청</a:t>
            </a: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&lt;/generator&gt;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z="1400" spc="-10" dirty="0" err="1">
                <a:solidFill>
                  <a:srgbClr val="231F20"/>
                </a:solidFill>
                <a:latin typeface="+mn-ea"/>
                <a:cs typeface="나눔고딕코딩"/>
              </a:rPr>
              <a:t>pubDate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&gt;2016</a:t>
            </a:r>
            <a:r>
              <a:rPr lang="ko-KR" altLang="en-US" sz="1400" spc="-10" dirty="0">
                <a:solidFill>
                  <a:srgbClr val="231F20"/>
                </a:solidFill>
                <a:latin typeface="+mn-ea"/>
                <a:cs typeface="나눔고딕코딩"/>
              </a:rPr>
              <a:t>년 </a:t>
            </a:r>
            <a:r>
              <a:rPr lang="en-US" altLang="ko-KR" sz="1400" dirty="0">
                <a:solidFill>
                  <a:srgbClr val="231F20"/>
                </a:solidFill>
                <a:latin typeface="+mn-ea"/>
                <a:cs typeface="나눔고딕코딩"/>
              </a:rPr>
              <a:t>12</a:t>
            </a:r>
            <a:r>
              <a:rPr lang="ko-KR" altLang="en-US" sz="1400" dirty="0">
                <a:solidFill>
                  <a:srgbClr val="231F20"/>
                </a:solidFill>
                <a:latin typeface="+mn-ea"/>
                <a:cs typeface="나눔고딕코딩"/>
              </a:rPr>
              <a:t>월 </a:t>
            </a:r>
            <a:r>
              <a:rPr lang="en-US" altLang="ko-KR" sz="1400" dirty="0">
                <a:solidFill>
                  <a:srgbClr val="231F20"/>
                </a:solidFill>
                <a:latin typeface="+mn-ea"/>
                <a:cs typeface="나눔고딕코딩"/>
              </a:rPr>
              <a:t>20</a:t>
            </a:r>
            <a:r>
              <a:rPr lang="ko-KR" altLang="en-US" sz="1400" dirty="0">
                <a:solidFill>
                  <a:srgbClr val="231F20"/>
                </a:solidFill>
                <a:latin typeface="+mn-ea"/>
                <a:cs typeface="나눔고딕코딩"/>
              </a:rPr>
              <a:t>일</a:t>
            </a:r>
            <a:r>
              <a:rPr lang="ko-KR" altLang="en-US" sz="1400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화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요일 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06:00&lt;/</a:t>
            </a:r>
            <a:r>
              <a:rPr lang="en-US" altLang="ko-KR" sz="1400" spc="-10" dirty="0" err="1">
                <a:solidFill>
                  <a:srgbClr val="231F20"/>
                </a:solidFill>
                <a:latin typeface="+mn-ea"/>
                <a:cs typeface="나눔고딕코딩"/>
              </a:rPr>
              <a:t>pubDate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&lt;item&gt;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&lt;author&gt;</a:t>
            </a:r>
            <a:r>
              <a:rPr lang="ko-KR" altLang="en-US" sz="1400" spc="-15" dirty="0">
                <a:solidFill>
                  <a:srgbClr val="231F20"/>
                </a:solidFill>
                <a:latin typeface="+mn-ea"/>
                <a:cs typeface="나눔고딕코딩"/>
              </a:rPr>
              <a:t>기상청</a:t>
            </a: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&lt;/author&gt;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&lt;category&gt;</a:t>
            </a:r>
            <a:r>
              <a:rPr lang="ko-KR" altLang="en-US" sz="1400" spc="-15" dirty="0">
                <a:solidFill>
                  <a:srgbClr val="231F20"/>
                </a:solidFill>
                <a:latin typeface="+mn-ea"/>
                <a:cs typeface="나눔고딕코딩"/>
              </a:rPr>
              <a:t>육상중기예보</a:t>
            </a: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&lt;/category&gt;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&lt;title&gt;</a:t>
            </a:r>
            <a:r>
              <a:rPr lang="ko-KR" altLang="en-US" sz="1400" spc="-15" dirty="0">
                <a:solidFill>
                  <a:srgbClr val="231F20"/>
                </a:solidFill>
                <a:latin typeface="+mn-ea"/>
                <a:cs typeface="나눔고딕코딩"/>
              </a:rPr>
              <a:t>전국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육상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30" dirty="0" err="1">
                <a:solidFill>
                  <a:srgbClr val="231F20"/>
                </a:solidFill>
                <a:latin typeface="+mn-ea"/>
                <a:cs typeface="나눔고딕코딩"/>
              </a:rPr>
              <a:t>중기예보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dirty="0">
                <a:solidFill>
                  <a:srgbClr val="231F20"/>
                </a:solidFill>
                <a:latin typeface="+mn-ea"/>
                <a:cs typeface="나눔고딕코딩"/>
              </a:rPr>
              <a:t>2016</a:t>
            </a:r>
            <a:r>
              <a:rPr lang="ko-KR" altLang="en-US" sz="1400" dirty="0">
                <a:solidFill>
                  <a:srgbClr val="231F20"/>
                </a:solidFill>
                <a:latin typeface="+mn-ea"/>
                <a:cs typeface="나눔고딕코딩"/>
              </a:rPr>
              <a:t>년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dirty="0">
                <a:solidFill>
                  <a:srgbClr val="231F20"/>
                </a:solidFill>
                <a:latin typeface="+mn-ea"/>
                <a:cs typeface="나눔고딕코딩"/>
              </a:rPr>
              <a:t>12</a:t>
            </a:r>
            <a:r>
              <a:rPr lang="ko-KR" altLang="en-US" sz="1400" dirty="0">
                <a:solidFill>
                  <a:srgbClr val="231F20"/>
                </a:solidFill>
                <a:latin typeface="+mn-ea"/>
                <a:cs typeface="나눔고딕코딩"/>
              </a:rPr>
              <a:t>월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dirty="0">
                <a:solidFill>
                  <a:srgbClr val="231F20"/>
                </a:solidFill>
                <a:latin typeface="+mn-ea"/>
                <a:cs typeface="나눔고딕코딩"/>
              </a:rPr>
              <a:t>20</a:t>
            </a:r>
            <a:r>
              <a:rPr lang="ko-KR" altLang="en-US" sz="1400" dirty="0">
                <a:solidFill>
                  <a:srgbClr val="231F20"/>
                </a:solidFill>
                <a:latin typeface="+mn-ea"/>
                <a:cs typeface="나눔고딕코딩"/>
              </a:rPr>
              <a:t>일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화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요일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06:00</a:t>
            </a:r>
            <a:r>
              <a:rPr lang="ko-KR" altLang="en-US" sz="1400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발표</a:t>
            </a:r>
            <a:r>
              <a:rPr lang="en-US" altLang="ko-KR" sz="1400" spc="-20" dirty="0">
                <a:solidFill>
                  <a:srgbClr val="231F20"/>
                </a:solidFill>
                <a:latin typeface="+mn-ea"/>
                <a:cs typeface="나눔고딕코딩"/>
              </a:rPr>
              <a:t>&lt;/title&gt;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&lt;link&gt;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http://www.kma.go.kr/weather/forecast/mid-term_01.jsp&lt;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/link&gt;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z="1400" spc="-10" dirty="0" err="1">
                <a:solidFill>
                  <a:srgbClr val="231F20"/>
                </a:solidFill>
                <a:latin typeface="+mn-ea"/>
                <a:cs typeface="나눔고딕코딩"/>
              </a:rPr>
              <a:t>guid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http://www.kma.go.kr/weather/forecast/mid-term_01.jsp&lt;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z="1400" spc="-10" dirty="0" err="1">
                <a:solidFill>
                  <a:srgbClr val="231F20"/>
                </a:solidFill>
                <a:latin typeface="+mn-ea"/>
                <a:cs typeface="나눔고딕코딩"/>
              </a:rPr>
              <a:t>guid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5" dirty="0">
                <a:solidFill>
                  <a:srgbClr val="231F20"/>
                </a:solidFill>
                <a:latin typeface="+mn-ea"/>
                <a:cs typeface="나눔고딕코딩"/>
              </a:rPr>
              <a:t>&lt;description&gt;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ko-KR" altLang="en-US" sz="1400" spc="-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  <a:r>
              <a:rPr lang="en-US" altLang="ko-KR" sz="1400" spc="-5" dirty="0">
                <a:solidFill>
                  <a:srgbClr val="231F20"/>
                </a:solidFill>
                <a:latin typeface="+mn-ea"/>
                <a:cs typeface="나눔고딕코딩"/>
              </a:rPr>
              <a:t>&lt;header&gt;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417830">
              <a:spcBef>
                <a:spcPts val="340"/>
              </a:spcBef>
            </a:pP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&lt;title&gt;</a:t>
            </a:r>
            <a:r>
              <a:rPr lang="ko-KR" altLang="en-US" sz="1400" spc="-15" dirty="0">
                <a:solidFill>
                  <a:srgbClr val="231F20"/>
                </a:solidFill>
                <a:latin typeface="+mn-ea"/>
                <a:cs typeface="나눔고딕코딩"/>
              </a:rPr>
              <a:t>전국</a:t>
            </a:r>
            <a:r>
              <a:rPr lang="ko-KR" altLang="en-US" sz="1400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25" dirty="0">
                <a:solidFill>
                  <a:srgbClr val="231F20"/>
                </a:solidFill>
                <a:latin typeface="+mn-ea"/>
                <a:cs typeface="나눔고딕코딩"/>
              </a:rPr>
              <a:t>육상중기예보</a:t>
            </a:r>
            <a:r>
              <a:rPr lang="en-US" altLang="ko-KR" sz="1400" spc="-25" dirty="0">
                <a:solidFill>
                  <a:srgbClr val="231F20"/>
                </a:solidFill>
                <a:latin typeface="+mn-ea"/>
                <a:cs typeface="나눔고딕코딩"/>
              </a:rPr>
              <a:t>&lt;/title&gt;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417830">
              <a:spcBef>
                <a:spcPts val="340"/>
              </a:spcBef>
            </a:pP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&lt;tm&gt;201612200600&lt;/tm&gt;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 marR="113030" indent="274320">
              <a:lnSpc>
                <a:spcPct val="135400"/>
              </a:lnSpc>
            </a:pPr>
            <a:r>
              <a:rPr lang="en-US" altLang="ko-KR" sz="1400" spc="-25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z="1400" spc="-25" dirty="0" err="1">
                <a:solidFill>
                  <a:srgbClr val="231F20"/>
                </a:solidFill>
                <a:latin typeface="+mn-ea"/>
                <a:cs typeface="나눔고딕코딩"/>
              </a:rPr>
              <a:t>wf</a:t>
            </a:r>
            <a:r>
              <a:rPr lang="en-US" altLang="ko-KR" sz="1400" spc="-25" dirty="0">
                <a:solidFill>
                  <a:srgbClr val="231F20"/>
                </a:solidFill>
                <a:latin typeface="+mn-ea"/>
                <a:cs typeface="나눔고딕코딩"/>
              </a:rPr>
              <a:t>&gt;&lt;![CDATA[</a:t>
            </a:r>
            <a:r>
              <a:rPr lang="ko-KR" altLang="en-US" sz="1400" spc="-25" dirty="0">
                <a:solidFill>
                  <a:srgbClr val="231F20"/>
                </a:solidFill>
                <a:latin typeface="+mn-ea"/>
                <a:cs typeface="나눔고딕코딩"/>
              </a:rPr>
              <a:t>기압골의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영향으로 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23</a:t>
            </a:r>
            <a:r>
              <a:rPr lang="ko-KR" altLang="en-US" sz="1400" spc="-10" dirty="0">
                <a:solidFill>
                  <a:srgbClr val="231F20"/>
                </a:solidFill>
                <a:latin typeface="+mn-ea"/>
                <a:cs typeface="나눔고딕코딩"/>
              </a:rPr>
              <a:t>일은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전국 </a:t>
            </a:r>
            <a:r>
              <a:rPr lang="ko-KR" altLang="en-US" sz="1400" spc="-40" dirty="0">
                <a:solidFill>
                  <a:srgbClr val="231F20"/>
                </a:solidFill>
                <a:latin typeface="+mn-ea"/>
                <a:cs typeface="나눔고딕코딩"/>
              </a:rPr>
              <a:t>대부분</a:t>
            </a:r>
            <a:r>
              <a:rPr lang="en-US" altLang="ko-KR" sz="1400" spc="-4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z="1400" spc="-40" dirty="0">
                <a:solidFill>
                  <a:srgbClr val="231F20"/>
                </a:solidFill>
                <a:latin typeface="+mn-ea"/>
                <a:cs typeface="나눔고딕코딩"/>
              </a:rPr>
              <a:t>서울</a:t>
            </a:r>
            <a:r>
              <a:rPr lang="en-US" altLang="ko-KR" sz="1400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z="1400" spc="-40" dirty="0">
                <a:solidFill>
                  <a:srgbClr val="231F20"/>
                </a:solidFill>
                <a:latin typeface="+mn-ea"/>
                <a:cs typeface="나눔고딕코딩"/>
              </a:rPr>
              <a:t>경기도와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경상도 제외</a:t>
            </a:r>
            <a:r>
              <a:rPr lang="en-US" altLang="ko-KR" sz="1400" spc="-30" dirty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지역에 </a:t>
            </a:r>
            <a:r>
              <a:rPr lang="ko-KR" altLang="en-US" sz="1400" dirty="0">
                <a:solidFill>
                  <a:srgbClr val="231F20"/>
                </a:solidFill>
                <a:latin typeface="+mn-ea"/>
                <a:cs typeface="나눔고딕코딩"/>
              </a:rPr>
              <a:t>비  </a:t>
            </a:r>
            <a:r>
              <a:rPr lang="ko-KR" altLang="en-US" sz="1400" spc="-30" dirty="0" err="1">
                <a:solidFill>
                  <a:srgbClr val="231F20"/>
                </a:solidFill>
                <a:latin typeface="+mn-ea"/>
                <a:cs typeface="나눔고딕코딩"/>
              </a:rPr>
              <a:t>또는눈이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오겠고</a:t>
            </a:r>
            <a:r>
              <a:rPr lang="en-US" altLang="ko-KR" sz="1400" spc="-3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26</a:t>
            </a:r>
            <a:r>
              <a:rPr lang="ko-KR" altLang="en-US" sz="1400" spc="-10" dirty="0">
                <a:solidFill>
                  <a:srgbClr val="231F20"/>
                </a:solidFill>
                <a:latin typeface="+mn-ea"/>
                <a:cs typeface="나눔고딕코딩"/>
              </a:rPr>
              <a:t>일은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충청도와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남부지방에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dirty="0">
                <a:solidFill>
                  <a:srgbClr val="231F20"/>
                </a:solidFill>
                <a:latin typeface="+mn-ea"/>
                <a:cs typeface="나눔고딕코딩"/>
              </a:rPr>
              <a:t>비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또는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눈이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오겠습니다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z="1400" spc="-15" dirty="0" err="1">
                <a:solidFill>
                  <a:srgbClr val="231F20"/>
                </a:solidFill>
                <a:latin typeface="+mn-ea"/>
                <a:cs typeface="나눔고딕코딩"/>
              </a:rPr>
              <a:t>br</a:t>
            </a:r>
            <a:r>
              <a:rPr lang="en-US" altLang="ko-KR" sz="1400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30" dirty="0">
                <a:solidFill>
                  <a:srgbClr val="231F20"/>
                </a:solidFill>
                <a:latin typeface="+mn-ea"/>
                <a:cs typeface="나눔고딕코딩"/>
              </a:rPr>
              <a:t>/&gt;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그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밖의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날은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고기압의  영향으로 대체로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맑은 날이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많겠습니다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.&lt;</a:t>
            </a:r>
            <a:r>
              <a:rPr lang="en-US" altLang="ko-KR" sz="1400" spc="-35" dirty="0" err="1">
                <a:solidFill>
                  <a:srgbClr val="231F20"/>
                </a:solidFill>
                <a:latin typeface="+mn-ea"/>
                <a:cs typeface="나눔고딕코딩"/>
              </a:rPr>
              <a:t>br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 /&gt;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기온은 평년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최저기온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sz="1400" spc="-20" dirty="0">
                <a:solidFill>
                  <a:srgbClr val="231F20"/>
                </a:solidFill>
                <a:latin typeface="+mn-ea"/>
                <a:cs typeface="나눔고딕코딩"/>
              </a:rPr>
              <a:t>-11~5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도</a:t>
            </a:r>
            <a:r>
              <a:rPr lang="en-US" altLang="ko-KR" sz="1400" spc="-2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최고기온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sz="1400" spc="-20" dirty="0">
                <a:solidFill>
                  <a:srgbClr val="231F20"/>
                </a:solidFill>
                <a:latin typeface="+mn-ea"/>
                <a:cs typeface="나눔고딕코딩"/>
              </a:rPr>
              <a:t>1~11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도</a:t>
            </a:r>
            <a:r>
              <a:rPr lang="en-US" altLang="ko-KR" sz="1400" spc="-2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과 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비슷하거나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조금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높겠습니다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.&lt;</a:t>
            </a:r>
            <a:r>
              <a:rPr lang="en-US" altLang="ko-KR" sz="1400" spc="-35" dirty="0" err="1">
                <a:solidFill>
                  <a:srgbClr val="231F20"/>
                </a:solidFill>
                <a:latin typeface="+mn-ea"/>
                <a:cs typeface="나눔고딕코딩"/>
              </a:rPr>
              <a:t>br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 /&gt;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강수량은 </a:t>
            </a:r>
            <a:r>
              <a:rPr lang="ko-KR" altLang="en-US" sz="1400" spc="-25" dirty="0">
                <a:solidFill>
                  <a:srgbClr val="231F20"/>
                </a:solidFill>
                <a:latin typeface="+mn-ea"/>
                <a:cs typeface="나눔고딕코딩"/>
              </a:rPr>
              <a:t>평년</a:t>
            </a:r>
            <a:r>
              <a:rPr lang="en-US" altLang="ko-KR" sz="1400" spc="-25" dirty="0">
                <a:solidFill>
                  <a:srgbClr val="231F20"/>
                </a:solidFill>
                <a:latin typeface="+mn-ea"/>
                <a:cs typeface="나눔고딕코딩"/>
              </a:rPr>
              <a:t>(0~2mm)</a:t>
            </a:r>
            <a:r>
              <a:rPr lang="ko-KR" altLang="en-US" sz="1400" spc="-25" dirty="0">
                <a:solidFill>
                  <a:srgbClr val="231F20"/>
                </a:solidFill>
                <a:latin typeface="+mn-ea"/>
                <a:cs typeface="나눔고딕코딩"/>
              </a:rPr>
              <a:t>보다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전국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대부분 </a:t>
            </a:r>
            <a:r>
              <a:rPr lang="ko-KR" altLang="en-US" sz="1400" spc="-40" dirty="0">
                <a:solidFill>
                  <a:srgbClr val="231F20"/>
                </a:solidFill>
                <a:latin typeface="+mn-ea"/>
                <a:cs typeface="나눔고딕코딩"/>
              </a:rPr>
              <a:t>지역</a:t>
            </a:r>
            <a:r>
              <a:rPr lang="en-US" altLang="ko-KR" sz="1400" spc="-4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z="1400" spc="-40" dirty="0">
                <a:solidFill>
                  <a:srgbClr val="231F20"/>
                </a:solidFill>
                <a:latin typeface="+mn-ea"/>
                <a:cs typeface="나눔고딕코딩"/>
              </a:rPr>
              <a:t>서울</a:t>
            </a:r>
            <a:r>
              <a:rPr lang="en-US" altLang="ko-KR" sz="1400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z="1400" spc="-40" dirty="0">
                <a:solidFill>
                  <a:srgbClr val="231F20"/>
                </a:solidFill>
                <a:latin typeface="+mn-ea"/>
                <a:cs typeface="나눔고딕코딩"/>
              </a:rPr>
              <a:t>경기도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제외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에서  많겠습니다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.&lt;</a:t>
            </a:r>
            <a:r>
              <a:rPr lang="en-US" altLang="ko-KR" sz="1400" spc="-35" dirty="0" err="1">
                <a:solidFill>
                  <a:srgbClr val="231F20"/>
                </a:solidFill>
                <a:latin typeface="+mn-ea"/>
                <a:cs typeface="나눔고딕코딩"/>
              </a:rPr>
              <a:t>br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25" dirty="0">
                <a:solidFill>
                  <a:srgbClr val="231F20"/>
                </a:solidFill>
                <a:latin typeface="+mn-ea"/>
                <a:cs typeface="나눔고딕코딩"/>
              </a:rPr>
              <a:t>/&gt;&lt;</a:t>
            </a:r>
            <a:r>
              <a:rPr lang="en-US" altLang="ko-KR" sz="1400" spc="-25" dirty="0" err="1">
                <a:solidFill>
                  <a:srgbClr val="231F20"/>
                </a:solidFill>
                <a:latin typeface="+mn-ea"/>
                <a:cs typeface="나눔고딕코딩"/>
              </a:rPr>
              <a:t>br</a:t>
            </a:r>
            <a:r>
              <a:rPr lang="en-US" altLang="ko-KR" sz="1400" spc="-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30" dirty="0">
                <a:solidFill>
                  <a:srgbClr val="231F20"/>
                </a:solidFill>
                <a:latin typeface="+mn-ea"/>
                <a:cs typeface="나눔고딕코딩"/>
              </a:rPr>
              <a:t>/&gt;* </a:t>
            </a: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23~24</a:t>
            </a:r>
            <a:r>
              <a:rPr lang="ko-KR" altLang="en-US" sz="1400" spc="-15" dirty="0">
                <a:solidFill>
                  <a:srgbClr val="231F20"/>
                </a:solidFill>
                <a:latin typeface="+mn-ea"/>
                <a:cs typeface="나눔고딕코딩"/>
              </a:rPr>
              <a:t>일에는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전해상에서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바람이 강하게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불고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물결이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매우 높게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일겠으니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, 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앞으로 발표되는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기상정보를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참고하기</a:t>
            </a:r>
            <a:r>
              <a:rPr lang="ko-KR" altLang="en-US" sz="1400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바랍니다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.]]&gt;&lt;/</a:t>
            </a:r>
            <a:r>
              <a:rPr lang="en-US" altLang="ko-KR" sz="1400" spc="-35" dirty="0" err="1">
                <a:solidFill>
                  <a:srgbClr val="231F20"/>
                </a:solidFill>
                <a:latin typeface="+mn-ea"/>
                <a:cs typeface="나눔고딕코딩"/>
              </a:rPr>
              <a:t>wf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92075" marR="113030">
              <a:lnSpc>
                <a:spcPct val="135400"/>
              </a:lnSpc>
            </a:pPr>
            <a:r>
              <a:rPr lang="ko-KR" altLang="en-US" sz="1400" spc="-10" dirty="0">
                <a:solidFill>
                  <a:srgbClr val="231F20"/>
                </a:solidFill>
                <a:latin typeface="+mn-ea"/>
                <a:cs typeface="나눔고딕코딩"/>
              </a:rPr>
              <a:t>     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&lt;/header&gt;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30" dirty="0">
                <a:solidFill>
                  <a:srgbClr val="231F20"/>
                </a:solidFill>
                <a:latin typeface="+mn-ea"/>
                <a:cs typeface="나눔고딕코딩"/>
              </a:rPr>
              <a:t>&lt;!--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이하 생략</a:t>
            </a:r>
            <a:r>
              <a:rPr lang="ko-KR" altLang="en-US" sz="1400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40" dirty="0">
                <a:solidFill>
                  <a:srgbClr val="231F20"/>
                </a:solidFill>
                <a:latin typeface="+mn-ea"/>
                <a:cs typeface="나눔고딕코딩"/>
              </a:rPr>
              <a:t>--&gt;</a:t>
            </a:r>
            <a:endParaRPr lang="ko-KR" altLang="en-US" sz="1400" dirty="0">
              <a:latin typeface="+mn-ea"/>
              <a:cs typeface="나눔고딕코딩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364937" y="2403781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4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6585" y="240378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6585" y="281321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35218641-9C58-914C-A680-B91FF544ACC4}"/>
              </a:ext>
            </a:extLst>
          </p:cNvPr>
          <p:cNvSpPr txBox="1"/>
          <p:nvPr/>
        </p:nvSpPr>
        <p:spPr>
          <a:xfrm>
            <a:off x="271463" y="193675"/>
            <a:ext cx="9525000" cy="2356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marR="2602230">
              <a:lnSpc>
                <a:spcPct val="135400"/>
              </a:lnSpc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서식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GET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요청으로 매개변수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전송하기 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http://example.com?key1=v1&amp;key2=v2&amp;key3=v3...</a:t>
            </a:r>
            <a:endParaRPr lang="en-US" altLang="ko-KR" dirty="0"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URL </a:t>
            </a:r>
            <a:r>
              <a:rPr lang="ko-KR" altLang="en-US" dirty="0">
                <a:latin typeface="+mn-ea"/>
                <a:cs typeface="Arial Unicode MS"/>
              </a:rPr>
              <a:t>끝부분에 “</a:t>
            </a:r>
            <a:r>
              <a:rPr lang="en-US" altLang="ko-KR" dirty="0">
                <a:latin typeface="+mn-ea"/>
                <a:cs typeface="Arial Unicode MS"/>
              </a:rPr>
              <a:t>?”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입력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“&lt;key&gt;=&lt;value&gt;” </a:t>
            </a:r>
            <a:r>
              <a:rPr lang="ko-KR" altLang="en-US" dirty="0">
                <a:latin typeface="+mn-ea"/>
                <a:cs typeface="Arial Unicode MS"/>
              </a:rPr>
              <a:t>형식으로 매개변수를 작성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여러 개의  매개변수를  사용할 때는 “</a:t>
            </a:r>
            <a:r>
              <a:rPr lang="en-US" altLang="ko-KR" dirty="0">
                <a:latin typeface="+mn-ea"/>
                <a:cs typeface="Arial Unicode MS"/>
              </a:rPr>
              <a:t>&amp;”</a:t>
            </a:r>
            <a:r>
              <a:rPr lang="ko-KR" altLang="en-US" dirty="0">
                <a:latin typeface="+mn-ea"/>
                <a:cs typeface="Arial Unicode MS"/>
              </a:rPr>
              <a:t>을 사용해 구분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337799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721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/ch1/download-forecast-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argv.py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#!/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/bin/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env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python3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라이브러리를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들입니다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sys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34988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req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6350" marR="34988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parse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3376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명령줄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매개변수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추출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6350" marR="3376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sys.argv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&lt;=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1: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print("USAGE: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download-forecast-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argv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&lt;Region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Number&gt;")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sys.exit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regionNumber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sys.argv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[1]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lnSpc>
                <a:spcPct val="100000"/>
              </a:lnSpc>
            </a:pPr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매개변수를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인코딩합니다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 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http://www.kma.go.kr/weather/forecast/mid-term-rss3.jsp"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values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stnId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regionNumber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3300729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parse.urlencode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(values)  </a:t>
            </a:r>
          </a:p>
          <a:p>
            <a:pPr marL="6350" marR="3300729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"?"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777419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2371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5080">
              <a:lnSpc>
                <a:spcPct val="1389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다운로드합니다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12700" marR="5080">
              <a:lnSpc>
                <a:spcPct val="1389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req.urlopen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).read()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2700" marR="5080">
              <a:lnSpc>
                <a:spcPct val="1389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data.decode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("utf-8")  </a:t>
            </a:r>
          </a:p>
          <a:p>
            <a:pPr marL="12700" marR="5080">
              <a:lnSpc>
                <a:spcPct val="1389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print(text)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7336430-0A51-D04A-A4A5-BA7352B7E36A}"/>
              </a:ext>
            </a:extLst>
          </p:cNvPr>
          <p:cNvSpPr/>
          <p:nvPr/>
        </p:nvSpPr>
        <p:spPr>
          <a:xfrm>
            <a:off x="232569" y="2454303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2821210"/>
            <a:ext cx="9601200" cy="11062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2682240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$ python3 download-forecast-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argv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108</a:t>
            </a:r>
          </a:p>
          <a:p>
            <a:pPr marL="143510" marR="2682240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$ python3 download-forecast-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argv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109</a:t>
            </a:r>
          </a:p>
          <a:p>
            <a:pPr marL="143510" marR="2682240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$ python3 download-forecast-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argv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184</a:t>
            </a:r>
          </a:p>
        </p:txBody>
      </p:sp>
    </p:spTree>
    <p:extLst>
      <p:ext uri="{BB962C8B-B14F-4D97-AF65-F5344CB8AC3E}">
        <p14:creationId xmlns:p14="http://schemas.microsoft.com/office/powerpoint/2010/main" val="123111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70769" y="879475"/>
            <a:ext cx="8305799" cy="5943599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5969" y="11842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2767" y="11842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36293" y="1082461"/>
            <a:ext cx="79375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1-2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40394" y="4521708"/>
            <a:ext cx="97345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이번  절에서  배울</a:t>
            </a:r>
            <a:r>
              <a:rPr sz="800" spc="-114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내용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07368" y="4521708"/>
            <a:ext cx="62230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알고리즘과</a:t>
            </a:r>
            <a:r>
              <a:rPr sz="800" spc="-4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툴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832769" y="1849779"/>
            <a:ext cx="6629400" cy="380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8875" marR="1082675" indent="-81280" algn="just">
              <a:lnSpc>
                <a:spcPct val="103200"/>
              </a:lnSpc>
            </a:pPr>
            <a:r>
              <a:rPr sz="2400" spc="-60" dirty="0" err="1"/>
              <a:t>BeautifulSoup</a:t>
            </a:r>
            <a:r>
              <a:rPr sz="2400" spc="-60" dirty="0" err="1" smtClean="0"/>
              <a:t>로</a:t>
            </a:r>
            <a:r>
              <a:rPr lang="en-US" sz="2400" spc="-60" dirty="0" smtClean="0"/>
              <a:t> </a:t>
            </a:r>
            <a:r>
              <a:rPr sz="2400" spc="-235" dirty="0" err="1" smtClean="0"/>
              <a:t>스크레이핑</a:t>
            </a:r>
            <a:r>
              <a:rPr lang="en-US" sz="2400" spc="-235" dirty="0" smtClean="0"/>
              <a:t> </a:t>
            </a:r>
            <a:r>
              <a:rPr sz="2400" spc="-235" dirty="0" err="1" smtClean="0"/>
              <a:t>하기</a:t>
            </a:r>
            <a:endParaRPr sz="2400" spc="-235" dirty="0"/>
          </a:p>
        </p:txBody>
      </p:sp>
      <p:sp>
        <p:nvSpPr>
          <p:cNvPr id="2" name="TextBox 1"/>
          <p:cNvSpPr txBox="1"/>
          <p:nvPr/>
        </p:nvSpPr>
        <p:spPr>
          <a:xfrm>
            <a:off x="2077243" y="2440504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" dirty="0"/>
              <a:t>“</a:t>
            </a:r>
            <a:r>
              <a:rPr lang="en-US" altLang="ko-KR" spc="-30" dirty="0" err="1"/>
              <a:t>BeautifulSoup</a:t>
            </a:r>
            <a:r>
              <a:rPr lang="en-US" altLang="ko-KR" spc="-30" dirty="0"/>
              <a:t>”</a:t>
            </a:r>
            <a:r>
              <a:rPr lang="ko-KR" altLang="en-US" spc="-30" dirty="0"/>
              <a:t>란 </a:t>
            </a:r>
            <a:r>
              <a:rPr lang="ko-KR" altLang="en-US" spc="-100" dirty="0" err="1"/>
              <a:t>파이썬으로</a:t>
            </a:r>
            <a:r>
              <a:rPr lang="ko-KR" altLang="en-US" spc="-100" dirty="0"/>
              <a:t> </a:t>
            </a:r>
            <a:r>
              <a:rPr lang="ko-KR" altLang="en-US" spc="-100" dirty="0" smtClean="0"/>
              <a:t> </a:t>
            </a:r>
            <a:r>
              <a:rPr lang="ko-KR" altLang="en-US" spc="-100" dirty="0" err="1" smtClean="0"/>
              <a:t>스크레이핑을</a:t>
            </a:r>
            <a:r>
              <a:rPr lang="ko-KR" altLang="en-US" spc="-100" dirty="0" smtClean="0"/>
              <a:t> </a:t>
            </a:r>
            <a:r>
              <a:rPr lang="ko-KR" altLang="en-US" spc="-65" dirty="0"/>
              <a:t>할 수 </a:t>
            </a:r>
            <a:r>
              <a:rPr lang="ko-KR" altLang="en-US" spc="-85" dirty="0"/>
              <a:t>있게 </a:t>
            </a:r>
            <a:r>
              <a:rPr lang="ko-KR" altLang="en-US" spc="-95" dirty="0"/>
              <a:t>해주는 편리한 </a:t>
            </a:r>
            <a:r>
              <a:rPr lang="ko-KR" altLang="en-US" spc="-100" dirty="0"/>
              <a:t>라이브러리입니다</a:t>
            </a:r>
            <a:r>
              <a:rPr lang="en-US" altLang="ko-KR" spc="-100" dirty="0"/>
              <a:t>. </a:t>
            </a:r>
            <a:r>
              <a:rPr lang="ko-KR" altLang="en-US" spc="-85" dirty="0"/>
              <a:t>이번  절에서는 </a:t>
            </a:r>
            <a:r>
              <a:rPr lang="ko-KR" altLang="en-US" spc="-95" dirty="0"/>
              <a:t>이러한 </a:t>
            </a:r>
            <a:r>
              <a:rPr lang="ko-KR" altLang="en-US" spc="-100" dirty="0"/>
              <a:t>라이브러리를  </a:t>
            </a:r>
            <a:r>
              <a:rPr lang="ko-KR" altLang="en-US" spc="-95" dirty="0"/>
              <a:t>사용해 원하는 정보를 추출하는 방법을  </a:t>
            </a:r>
            <a:r>
              <a:rPr lang="ko-KR" altLang="en-US" spc="-105" dirty="0" smtClean="0"/>
              <a:t>소개하겠습니다</a:t>
            </a:r>
            <a:r>
              <a:rPr lang="en-US" altLang="ko-KR" spc="-105" dirty="0"/>
              <a:t>.</a:t>
            </a:r>
            <a:endParaRPr lang="ko-KR" altLang="en-US" dirty="0"/>
          </a:p>
        </p:txBody>
      </p:sp>
      <p:sp>
        <p:nvSpPr>
          <p:cNvPr id="21" name="object 12"/>
          <p:cNvSpPr/>
          <p:nvPr/>
        </p:nvSpPr>
        <p:spPr>
          <a:xfrm>
            <a:off x="1451768" y="4231034"/>
            <a:ext cx="3733799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" name="object 13"/>
          <p:cNvSpPr txBox="1"/>
          <p:nvPr/>
        </p:nvSpPr>
        <p:spPr>
          <a:xfrm>
            <a:off x="1494801" y="5461581"/>
            <a:ext cx="3690767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z="1600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스크레이핑</a:t>
            </a:r>
            <a:endParaRPr lang="ko-KR" altLang="en-US" spc="-1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BeautifulSoup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23" name="object 15"/>
          <p:cNvSpPr/>
          <p:nvPr/>
        </p:nvSpPr>
        <p:spPr>
          <a:xfrm>
            <a:off x="5811077" y="4234070"/>
            <a:ext cx="3184492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4" name="object 16"/>
          <p:cNvSpPr txBox="1"/>
          <p:nvPr/>
        </p:nvSpPr>
        <p:spPr>
          <a:xfrm>
            <a:off x="5917110" y="5461581"/>
            <a:ext cx="3078459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z="1600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BeautifulSoup</a:t>
            </a:r>
            <a:endParaRPr dirty="0">
              <a:latin typeface="+mn-ea"/>
              <a:cs typeface="Arial Unicode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378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BeautifulSoup</a:t>
            </a:r>
            <a:r>
              <a:rPr lang="ko-KR" altLang="en-US" sz="2400" dirty="0">
                <a:latin typeface="+mn-ea"/>
                <a:cs typeface="Arial Unicode MS"/>
              </a:rPr>
              <a:t>로 </a:t>
            </a:r>
            <a:r>
              <a:rPr lang="ko-KR" altLang="en-US" sz="2400" dirty="0" err="1">
                <a:latin typeface="+mn-ea"/>
                <a:cs typeface="Arial Unicode MS"/>
              </a:rPr>
              <a:t>스크레이핑하기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파이썬으로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err="1">
                <a:latin typeface="+mn-ea"/>
                <a:cs typeface="Arial Unicode MS"/>
              </a:rPr>
              <a:t>스크레이핑할</a:t>
            </a:r>
            <a:r>
              <a:rPr lang="ko-KR" altLang="en-US" dirty="0">
                <a:latin typeface="+mn-ea"/>
                <a:cs typeface="Arial Unicode MS"/>
              </a:rPr>
              <a:t> 때 빼놓을 수 없는 라이브러리가 바로 “</a:t>
            </a:r>
            <a:r>
              <a:rPr lang="en-US" altLang="ko-KR" dirty="0" err="1">
                <a:latin typeface="+mn-ea"/>
                <a:cs typeface="Arial Unicode MS"/>
              </a:rPr>
              <a:t>BeautifulSoup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간단하게 </a:t>
            </a: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과 </a:t>
            </a:r>
            <a:r>
              <a:rPr lang="en-US" altLang="ko-KR" dirty="0">
                <a:latin typeface="+mn-ea"/>
                <a:cs typeface="Arial Unicode MS"/>
              </a:rPr>
              <a:t>XML</a:t>
            </a:r>
            <a:r>
              <a:rPr lang="ko-KR" altLang="en-US" dirty="0">
                <a:latin typeface="+mn-ea"/>
                <a:cs typeface="Arial Unicode MS"/>
              </a:rPr>
              <a:t>에서 정보를 추출 가능</a:t>
            </a:r>
            <a:r>
              <a:rPr lang="en-US" altLang="ko-KR" dirty="0">
                <a:latin typeface="+mn-ea"/>
                <a:cs typeface="Arial Unicode MS"/>
              </a:rPr>
              <a:t/>
            </a:r>
            <a:br>
              <a:rPr lang="en-US" altLang="ko-KR" dirty="0">
                <a:latin typeface="+mn-ea"/>
                <a:cs typeface="Arial Unicode MS"/>
              </a:rPr>
            </a:b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BeautifulSoup</a:t>
            </a:r>
            <a:r>
              <a:rPr lang="en-US" altLang="ko-KR" sz="2400" dirty="0">
                <a:latin typeface="+mn-ea"/>
                <a:cs typeface="Arial Unicode MS"/>
              </a:rPr>
              <a:t> </a:t>
            </a:r>
            <a:r>
              <a:rPr lang="ko-KR" altLang="en-US" sz="2400" dirty="0">
                <a:latin typeface="+mn-ea"/>
                <a:cs typeface="Arial Unicode MS"/>
              </a:rPr>
              <a:t>설치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pip </a:t>
            </a:r>
            <a:r>
              <a:rPr lang="ko-KR" altLang="en-US" dirty="0">
                <a:latin typeface="+mn-ea"/>
                <a:cs typeface="Arial Unicode MS"/>
              </a:rPr>
              <a:t>명령어를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pip</a:t>
            </a:r>
            <a:r>
              <a:rPr lang="ko-KR" altLang="en-US" dirty="0">
                <a:latin typeface="+mn-ea"/>
                <a:cs typeface="Arial Unicode MS"/>
              </a:rPr>
              <a:t>이란 </a:t>
            </a:r>
            <a:r>
              <a:rPr lang="ko-KR" altLang="en-US" dirty="0" err="1">
                <a:latin typeface="+mn-ea"/>
                <a:cs typeface="Arial Unicode MS"/>
              </a:rPr>
              <a:t>파이썬</a:t>
            </a:r>
            <a:r>
              <a:rPr lang="ko-KR" altLang="en-US" dirty="0">
                <a:latin typeface="+mn-ea"/>
                <a:cs typeface="Arial Unicode MS"/>
              </a:rPr>
              <a:t> 패키지 관리 시스템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</a:t>
            </a:r>
            <a:r>
              <a:rPr lang="ko-KR" altLang="en-US" dirty="0">
                <a:latin typeface="+mn-ea"/>
                <a:cs typeface="Arial Unicode MS"/>
              </a:rPr>
              <a:t> 패키지는 </a:t>
            </a:r>
            <a:r>
              <a:rPr lang="en-US" altLang="ko-KR" dirty="0">
                <a:latin typeface="+mn-ea"/>
                <a:cs typeface="Arial Unicode MS"/>
              </a:rPr>
              <a:t>Python Package Index(</a:t>
            </a:r>
            <a:r>
              <a:rPr lang="en-US" altLang="ko-KR" dirty="0" err="1">
                <a:latin typeface="+mn-ea"/>
                <a:cs typeface="Arial Unicode MS"/>
              </a:rPr>
              <a:t>PyPI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에서 확인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pip</a:t>
            </a:r>
            <a:r>
              <a:rPr lang="ko-KR" altLang="en-US" dirty="0">
                <a:latin typeface="+mn-ea"/>
                <a:cs typeface="Arial Unicode MS"/>
              </a:rPr>
              <a:t>을 이용하면 </a:t>
            </a:r>
            <a:r>
              <a:rPr lang="en-US" altLang="ko-KR" dirty="0" err="1">
                <a:latin typeface="+mn-ea"/>
                <a:cs typeface="Arial Unicode MS"/>
              </a:rPr>
              <a:t>PyPI</a:t>
            </a:r>
            <a:r>
              <a:rPr lang="ko-KR" altLang="en-US" dirty="0">
                <a:latin typeface="+mn-ea"/>
                <a:cs typeface="Arial Unicode MS"/>
              </a:rPr>
              <a:t>에 있는 패키지를 명령어 한 줄로 설치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[URL] </a:t>
            </a:r>
            <a:r>
              <a:rPr lang="en-US" altLang="ko-KR" dirty="0">
                <a:latin typeface="+mn-ea"/>
                <a:cs typeface="Arial Unicode MS"/>
                <a:hlinkClick r:id="rId2"/>
              </a:rPr>
              <a:t>https://pypi.python.org/pypi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61799B9A-260C-BD40-AB40-A03EA5A086BF}"/>
              </a:ext>
            </a:extLst>
          </p:cNvPr>
          <p:cNvSpPr txBox="1"/>
          <p:nvPr/>
        </p:nvSpPr>
        <p:spPr>
          <a:xfrm>
            <a:off x="232570" y="4841875"/>
            <a:ext cx="9601200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2682240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$ pip3 install beautifulsoup4</a:t>
            </a:r>
          </a:p>
        </p:txBody>
      </p:sp>
    </p:spTree>
    <p:extLst>
      <p:ext uri="{BB962C8B-B14F-4D97-AF65-F5344CB8AC3E}">
        <p14:creationId xmlns:p14="http://schemas.microsoft.com/office/powerpoint/2010/main" val="325109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6276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2180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79375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1-1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46860" y="2222534"/>
            <a:ext cx="301193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200" dirty="0">
                <a:latin typeface="+mn-ea"/>
                <a:ea typeface="+mn-ea"/>
              </a:rPr>
              <a:t>데이터</a:t>
            </a:r>
            <a:r>
              <a:rPr sz="2400" spc="-125" dirty="0">
                <a:latin typeface="+mn-ea"/>
                <a:ea typeface="+mn-ea"/>
              </a:rPr>
              <a:t> </a:t>
            </a:r>
            <a:r>
              <a:rPr sz="2400" spc="-235" dirty="0">
                <a:latin typeface="+mn-ea"/>
                <a:ea typeface="+mn-ea"/>
              </a:rPr>
              <a:t>다운로드하기</a:t>
            </a:r>
          </a:p>
        </p:txBody>
      </p:sp>
      <p:sp>
        <p:nvSpPr>
          <p:cNvPr id="12" name="object 12"/>
          <p:cNvSpPr/>
          <p:nvPr/>
        </p:nvSpPr>
        <p:spPr>
          <a:xfrm>
            <a:off x="1146969" y="4231034"/>
            <a:ext cx="3733799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0002" y="5461581"/>
            <a:ext cx="3995567" cy="67005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파이썬의</a:t>
            </a:r>
            <a:r>
              <a:rPr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 </a:t>
            </a:r>
            <a:r>
              <a:rPr spc="-120" dirty="0">
                <a:solidFill>
                  <a:srgbClr val="414042"/>
                </a:solidFill>
                <a:latin typeface="+mn-ea"/>
                <a:cs typeface="Arial Unicode MS"/>
              </a:rPr>
              <a:t>네트워크  라이브러리</a:t>
            </a:r>
            <a:r>
              <a:rPr spc="-114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spc="-20" dirty="0">
                <a:solidFill>
                  <a:srgbClr val="414042"/>
                </a:solidFill>
                <a:latin typeface="+mn-ea"/>
                <a:cs typeface="Arial Unicode MS"/>
              </a:rPr>
              <a:t>urllib</a:t>
            </a:r>
            <a:endParaRPr dirty="0">
              <a:latin typeface="+mn-ea"/>
              <a:cs typeface="Arial Unicode MS"/>
            </a:endParaRPr>
          </a:p>
          <a:p>
            <a:pPr marL="179705" indent="-107950">
              <a:spcBef>
                <a:spcPts val="540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3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spc="-30" dirty="0" err="1" smtClean="0">
                <a:solidFill>
                  <a:srgbClr val="414042"/>
                </a:solidFill>
                <a:latin typeface="+mn-ea"/>
                <a:cs typeface="Arial Unicode MS"/>
              </a:rPr>
              <a:t>urllib</a:t>
            </a:r>
            <a:r>
              <a:rPr spc="-30" dirty="0" err="1">
                <a:solidFill>
                  <a:srgbClr val="414042"/>
                </a:solidFill>
                <a:latin typeface="+mn-ea"/>
                <a:cs typeface="Arial Unicode MS"/>
              </a:rPr>
              <a:t>을</a:t>
            </a:r>
            <a:r>
              <a:rPr spc="-3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spc="-114" dirty="0">
                <a:solidFill>
                  <a:srgbClr val="414042"/>
                </a:solidFill>
                <a:latin typeface="+mn-ea"/>
                <a:cs typeface="Arial Unicode MS"/>
              </a:rPr>
              <a:t>이용한</a:t>
            </a:r>
            <a:r>
              <a:rPr spc="-105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spc="-130" dirty="0">
                <a:solidFill>
                  <a:srgbClr val="414042"/>
                </a:solidFill>
                <a:latin typeface="+mn-ea"/>
                <a:cs typeface="Arial Unicode MS"/>
              </a:rPr>
              <a:t>다운로드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06277" y="4234070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06278" y="5461581"/>
            <a:ext cx="3260691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urllib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5568" y="2726935"/>
            <a:ext cx="7315201" cy="747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spc="-100" dirty="0">
                <a:solidFill>
                  <a:srgbClr val="414042"/>
                </a:solidFill>
                <a:latin typeface="+mn-ea"/>
                <a:cs typeface="Arial Unicode MS"/>
              </a:rPr>
              <a:t>파이썬으로 </a:t>
            </a:r>
            <a:r>
              <a:rPr spc="-65" dirty="0">
                <a:solidFill>
                  <a:srgbClr val="414042"/>
                </a:solidFill>
                <a:latin typeface="+mn-ea"/>
                <a:cs typeface="Arial Unicode MS"/>
              </a:rPr>
              <a:t>웹 </a:t>
            </a:r>
            <a:r>
              <a:rPr spc="-100" dirty="0">
                <a:solidFill>
                  <a:srgbClr val="414042"/>
                </a:solidFill>
                <a:latin typeface="+mn-ea"/>
                <a:cs typeface="Arial Unicode MS"/>
              </a:rPr>
              <a:t>사이트에서 </a:t>
            </a:r>
            <a:r>
              <a:rPr spc="-95" dirty="0">
                <a:solidFill>
                  <a:srgbClr val="414042"/>
                </a:solidFill>
                <a:latin typeface="+mn-ea"/>
                <a:cs typeface="Arial Unicode MS"/>
              </a:rPr>
              <a:t>데이터를 </a:t>
            </a:r>
            <a:r>
              <a:rPr spc="-100" dirty="0">
                <a:solidFill>
                  <a:srgbClr val="414042"/>
                </a:solidFill>
                <a:latin typeface="+mn-ea"/>
                <a:cs typeface="Arial Unicode MS"/>
              </a:rPr>
              <a:t>다운로드하는 </a:t>
            </a:r>
            <a:r>
              <a:rPr spc="-95" dirty="0">
                <a:solidFill>
                  <a:srgbClr val="414042"/>
                </a:solidFill>
                <a:latin typeface="+mn-ea"/>
                <a:cs typeface="Arial Unicode MS"/>
              </a:rPr>
              <a:t>방법을 소개합니다. </a:t>
            </a:r>
            <a:r>
              <a:rPr spc="-85" dirty="0">
                <a:solidFill>
                  <a:srgbClr val="414042"/>
                </a:solidFill>
                <a:latin typeface="+mn-ea"/>
                <a:cs typeface="Arial Unicode MS"/>
              </a:rPr>
              <a:t>일단 </a:t>
            </a:r>
            <a:r>
              <a:rPr spc="-100" dirty="0">
                <a:solidFill>
                  <a:srgbClr val="414042"/>
                </a:solidFill>
                <a:latin typeface="+mn-ea"/>
                <a:cs typeface="Arial Unicode MS"/>
              </a:rPr>
              <a:t>파이썬에서  표준적으로제공하는  </a:t>
            </a:r>
            <a:r>
              <a:rPr spc="-40" dirty="0">
                <a:solidFill>
                  <a:srgbClr val="414042"/>
                </a:solidFill>
                <a:latin typeface="+mn-ea"/>
                <a:cs typeface="Arial Unicode MS"/>
              </a:rPr>
              <a:t>“urllib”이라는 </a:t>
            </a:r>
            <a:r>
              <a:rPr spc="-100" dirty="0">
                <a:solidFill>
                  <a:srgbClr val="414042"/>
                </a:solidFill>
                <a:latin typeface="+mn-ea"/>
                <a:cs typeface="Arial Unicode MS"/>
              </a:rPr>
              <a:t>라이브러리를</a:t>
            </a:r>
            <a:r>
              <a:rPr spc="-6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spc="-105" dirty="0">
                <a:solidFill>
                  <a:srgbClr val="414042"/>
                </a:solidFill>
                <a:latin typeface="+mn-ea"/>
                <a:cs typeface="Arial Unicode MS"/>
              </a:rPr>
              <a:t>사용해봅시다.</a:t>
            </a:r>
            <a:endParaRPr dirty="0">
              <a:latin typeface="+mn-ea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646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4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dirty="0">
                <a:solidFill>
                  <a:srgbClr val="58595B"/>
                </a:solidFill>
                <a:latin typeface="+mn-ea"/>
                <a:cs typeface="Arial Unicode MS"/>
              </a:rPr>
              <a:t>/ch1/bs-test1.py</a:t>
            </a:r>
            <a:endParaRPr lang="en-US" altLang="ko-KR" dirty="0">
              <a:latin typeface="+mn-ea"/>
              <a:cs typeface="Arial Unicode MS"/>
            </a:endParaRPr>
          </a:p>
          <a:p>
            <a:pPr marL="6350" marR="328041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라이브러리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6350" marR="328041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분석하고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싶은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&lt;html&gt;&lt;body&gt;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&lt;h1&gt;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스크레이핑이란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?&lt;/h1&gt;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&lt;p&gt;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웹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페이지를 분석하는</a:t>
            </a:r>
            <a:r>
              <a:rPr lang="ko-KR" altLang="en-US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&lt;/p&gt;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&lt;p&gt;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원하는 부분을 추출하는</a:t>
            </a:r>
            <a:r>
              <a:rPr lang="ko-KR" altLang="en-US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&lt;/p&gt;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&lt;/body&gt;&lt;/html&gt;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(html,</a:t>
            </a:r>
            <a:r>
              <a:rPr lang="en-US" altLang="ko-KR" spc="-2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3376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원하는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부분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6350" marR="3376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h1 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soup.html.body.h1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p1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soup.html.body.p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p2 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p1.next_sibling.next_sibling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166232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145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marR="507365" algn="just">
              <a:lnSpc>
                <a:spcPct val="135400"/>
              </a:lnSpc>
            </a:pP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요소의 글자 출력하기 </a:t>
            </a:r>
            <a:r>
              <a:rPr lang="en-US" altLang="ko-KR" dirty="0">
                <a:latin typeface="+mn-ea"/>
              </a:rPr>
              <a:t>--- (※5) 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507365" algn="just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print("h1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h1.string)  </a:t>
            </a:r>
          </a:p>
          <a:p>
            <a:pPr marL="6350" marR="507365" algn="just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print("p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" +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p1.string)  </a:t>
            </a:r>
          </a:p>
          <a:p>
            <a:pPr marL="6350" marR="507365" algn="just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print("p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" +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p2.string)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7336430-0A51-D04A-A4A5-BA7352B7E36A}"/>
              </a:ext>
            </a:extLst>
          </p:cNvPr>
          <p:cNvSpPr/>
          <p:nvPr/>
        </p:nvSpPr>
        <p:spPr>
          <a:xfrm>
            <a:off x="233363" y="1884742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2174875"/>
            <a:ext cx="9601994" cy="14670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bs-test1.py  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h1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스크레이핑이란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?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 marR="33782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 =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웹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페이지를 분석하는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것 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33782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 =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원하는 부분을 추출하는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602251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915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id</a:t>
            </a:r>
            <a:r>
              <a:rPr lang="ko-KR" altLang="en-US" sz="2400" dirty="0">
                <a:latin typeface="+mn-ea"/>
                <a:cs typeface="Arial Unicode MS"/>
              </a:rPr>
              <a:t>로 요소를  찾는 방법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id </a:t>
            </a:r>
            <a:r>
              <a:rPr lang="ko-KR" altLang="en-US" dirty="0">
                <a:latin typeface="+mn-ea"/>
                <a:cs typeface="Arial Unicode MS"/>
              </a:rPr>
              <a:t>속성을 지정해서 요소를 찾는 </a:t>
            </a:r>
            <a:r>
              <a:rPr lang="en-US" altLang="ko-KR" dirty="0">
                <a:latin typeface="+mn-ea"/>
                <a:cs typeface="Arial Unicode MS"/>
              </a:rPr>
              <a:t>find()</a:t>
            </a:r>
            <a:r>
              <a:rPr lang="ko-KR" altLang="en-US" dirty="0">
                <a:latin typeface="+mn-ea"/>
                <a:cs typeface="Arial Unicode MS"/>
              </a:rPr>
              <a:t> 메서드를 제공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487540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6886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4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/ch1/bs-test2.py</a:t>
            </a:r>
            <a:endParaRPr lang="en-US" altLang="ko-KR" dirty="0">
              <a:latin typeface="+mn-ea"/>
              <a:cs typeface="Arial Unicode MS"/>
            </a:endParaRPr>
          </a:p>
          <a:p>
            <a:pPr marL="6350"/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&lt;html&gt;&lt;body&gt;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&lt;h1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id="title"&gt;</a:t>
            </a:r>
            <a:r>
              <a:rPr lang="ko-KR" altLang="en-US" spc="-25" dirty="0" err="1">
                <a:solidFill>
                  <a:srgbClr val="231F20"/>
                </a:solidFill>
                <a:latin typeface="+mn-ea"/>
                <a:cs typeface="나눔고딕코딩"/>
              </a:rPr>
              <a:t>스크레이핑이란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?&lt;/h1&gt;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&lt;p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id="body"&gt;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웹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페이지를 분석하는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&lt;/p&gt;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&lt;p&gt;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원하는 부분을 추출하는</a:t>
            </a:r>
            <a:r>
              <a:rPr lang="ko-KR" altLang="en-US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&lt;/p&gt;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&lt;/body&gt;&lt;/html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</a:p>
          <a:p>
            <a:pPr marL="635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(html,</a:t>
            </a:r>
            <a:r>
              <a:rPr lang="en-US" altLang="ko-KR" spc="-2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26047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find()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메서드로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원하는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부분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6350" marR="26047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title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soup.find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(id="title")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body  =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soup.find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(id="body")</a:t>
            </a: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33718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부분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출력하기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337185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print("#title="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title.string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6350" marR="337185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print("#body="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body.string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6959978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9092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193675"/>
            <a:ext cx="9601200" cy="11474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bs-test2.py  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#title=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스크레이핑이란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?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#body=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웹 페이지를 분석하는 것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306195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2993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여러 개의 요소 추출하기  </a:t>
            </a:r>
            <a:r>
              <a:rPr lang="en-US" altLang="ko-KR" sz="2400" dirty="0">
                <a:latin typeface="+mn-ea"/>
                <a:cs typeface="Arial Unicode MS"/>
              </a:rPr>
              <a:t>- </a:t>
            </a:r>
            <a:r>
              <a:rPr lang="en-US" altLang="ko-KR" sz="2400" dirty="0" err="1">
                <a:latin typeface="+mn-ea"/>
                <a:cs typeface="Arial Unicode MS"/>
              </a:rPr>
              <a:t>find_all</a:t>
            </a:r>
            <a:r>
              <a:rPr lang="en-US" altLang="ko-KR" sz="2400" dirty="0">
                <a:latin typeface="+mn-ea"/>
                <a:cs typeface="Arial Unicode MS"/>
              </a:rPr>
              <a:t>() </a:t>
            </a:r>
            <a:r>
              <a:rPr lang="ko-KR" altLang="en-US" sz="2400" dirty="0">
                <a:latin typeface="+mn-ea"/>
                <a:cs typeface="Arial Unicode MS"/>
              </a:rPr>
              <a:t>메서드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여러  개의  태그를  한  번에  추출하고  싶을  때는  </a:t>
            </a:r>
            <a:r>
              <a:rPr lang="en-US" altLang="ko-KR" dirty="0" err="1">
                <a:latin typeface="+mn-ea"/>
                <a:cs typeface="Arial Unicode MS"/>
              </a:rPr>
              <a:t>find_all</a:t>
            </a:r>
            <a:r>
              <a:rPr lang="en-US" altLang="ko-KR" dirty="0">
                <a:latin typeface="+mn-ea"/>
                <a:cs typeface="Arial Unicode MS"/>
              </a:rPr>
              <a:t>() </a:t>
            </a:r>
            <a:r>
              <a:rPr lang="ko-KR" altLang="en-US" dirty="0">
                <a:latin typeface="+mn-ea"/>
                <a:cs typeface="Arial Unicode MS"/>
              </a:rPr>
              <a:t>메서드를 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HTML </a:t>
            </a:r>
            <a:r>
              <a:rPr lang="ko-KR" altLang="en-US" dirty="0">
                <a:latin typeface="+mn-ea"/>
                <a:cs typeface="Arial Unicode MS"/>
              </a:rPr>
              <a:t>내부에 있는 여러 개의 </a:t>
            </a:r>
            <a:r>
              <a:rPr lang="en-US" altLang="ko-KR" dirty="0">
                <a:latin typeface="+mn-ea"/>
                <a:cs typeface="Arial Unicode MS"/>
              </a:rPr>
              <a:t>&lt;a&gt; </a:t>
            </a:r>
            <a:r>
              <a:rPr lang="ko-KR" altLang="en-US" dirty="0">
                <a:latin typeface="+mn-ea"/>
                <a:cs typeface="Arial Unicode MS"/>
              </a:rPr>
              <a:t>태그를 추출하는 프로그램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&lt;a&gt; </a:t>
            </a:r>
            <a:r>
              <a:rPr lang="ko-KR" altLang="en-US" dirty="0">
                <a:latin typeface="+mn-ea"/>
                <a:cs typeface="Arial Unicode MS"/>
              </a:rPr>
              <a:t>태그는 하이퍼링크  태그이므로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링크 대상은 </a:t>
            </a:r>
            <a:r>
              <a:rPr lang="en-US" altLang="ko-KR" dirty="0" err="1">
                <a:latin typeface="+mn-ea"/>
                <a:cs typeface="Arial Unicode MS"/>
              </a:rPr>
              <a:t>href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속성으로 지정하고 링크를 설명하는 텍스트는 태그 내부에  입력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설명 글자와 링크 대상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을 추출하고 출력하는 예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522104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739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3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bs-link.py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&lt;html&gt;&lt;body&gt;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&lt;li&gt;&lt;a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http://www.naver.com"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naver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&lt;/a&gt;&lt;/li&gt;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&lt;li&gt;&lt;a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http://www.daum.net"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daum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&lt;/a&gt;&lt;/li&gt;</a:t>
            </a: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&lt;/body&gt;&lt;/html&gt;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(html,</a:t>
            </a:r>
            <a:r>
              <a:rPr lang="en-US" altLang="ko-KR" spc="-2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6654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find_all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메서드로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6350" marR="6654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links 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soup.find_all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("a")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11582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링크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목록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6350" marR="11582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a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links: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11582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a.attrs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['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’]</a:t>
            </a:r>
          </a:p>
          <a:p>
            <a:pPr marL="6350" marR="115824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text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a.string</a:t>
            </a:r>
            <a:endParaRPr lang="en-US" altLang="ko-KR" spc="-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115824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print(text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"&gt;",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6188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193675"/>
            <a:ext cx="9601200" cy="9836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bs-link.py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 marR="3434079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naver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&gt;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http://www.naver.com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3510" marR="3434079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daum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&gt;</a:t>
            </a:r>
            <a:r>
              <a:rPr lang="en-US" altLang="ko-KR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http://www.daum.net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34924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82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DOM </a:t>
            </a:r>
            <a:r>
              <a:rPr lang="ko-KR" altLang="en-US" sz="2400" dirty="0">
                <a:latin typeface="+mn-ea"/>
                <a:cs typeface="Arial Unicode MS"/>
              </a:rPr>
              <a:t>요소의  속성에 대해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DOM </a:t>
            </a:r>
            <a:r>
              <a:rPr lang="ko-KR" altLang="en-US" dirty="0">
                <a:latin typeface="+mn-ea"/>
                <a:cs typeface="Arial Unicode MS"/>
              </a:rPr>
              <a:t>요소의 속성을 추출하는 방법을 확인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파이썬의</a:t>
            </a:r>
            <a:r>
              <a:rPr lang="ko-KR" altLang="en-US" dirty="0">
                <a:latin typeface="+mn-ea"/>
                <a:cs typeface="Arial Unicode MS"/>
              </a:rPr>
              <a:t> 대화형 실행 환경인 </a:t>
            </a:r>
            <a:r>
              <a:rPr lang="en-US" altLang="ko-KR" dirty="0">
                <a:latin typeface="+mn-ea"/>
                <a:cs typeface="Arial Unicode MS"/>
              </a:rPr>
              <a:t>REPL</a:t>
            </a:r>
            <a:r>
              <a:rPr lang="ko-KR" altLang="en-US" dirty="0">
                <a:latin typeface="+mn-ea"/>
                <a:cs typeface="Arial Unicode MS"/>
              </a:rPr>
              <a:t>을 사용해 동작을 확인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REPL</a:t>
            </a:r>
            <a:r>
              <a:rPr lang="ko-KR" altLang="en-US" dirty="0">
                <a:latin typeface="+mn-ea"/>
                <a:cs typeface="Arial Unicode MS"/>
              </a:rPr>
              <a:t>을 실행하려면 </a:t>
            </a:r>
            <a:r>
              <a:rPr lang="ko-KR" altLang="en-US" dirty="0" err="1">
                <a:latin typeface="+mn-ea"/>
                <a:cs typeface="Arial Unicode MS"/>
              </a:rPr>
              <a:t>명령줄에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en-US" altLang="ko-KR" dirty="0">
                <a:latin typeface="+mn-ea"/>
                <a:cs typeface="Arial Unicode MS"/>
              </a:rPr>
              <a:t>python3”</a:t>
            </a:r>
            <a:r>
              <a:rPr lang="ko-KR" altLang="en-US" dirty="0" err="1">
                <a:latin typeface="+mn-ea"/>
                <a:cs typeface="Arial Unicode MS"/>
              </a:rPr>
              <a:t>라고</a:t>
            </a:r>
            <a:r>
              <a:rPr lang="ko-KR" altLang="en-US" dirty="0">
                <a:latin typeface="+mn-ea"/>
                <a:cs typeface="Arial Unicode MS"/>
              </a:rPr>
              <a:t> 입력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DOM(Document Object Model)</a:t>
            </a:r>
            <a:r>
              <a:rPr lang="ko-KR" altLang="en-US" dirty="0">
                <a:latin typeface="+mn-ea"/>
                <a:cs typeface="Arial Unicode MS"/>
              </a:rPr>
              <a:t>이란 </a:t>
            </a:r>
            <a:r>
              <a:rPr lang="en-US" altLang="ko-KR" dirty="0">
                <a:latin typeface="+mn-ea"/>
                <a:cs typeface="Arial Unicode MS"/>
              </a:rPr>
              <a:t>XML </a:t>
            </a:r>
            <a:r>
              <a:rPr lang="ko-KR" altLang="en-US" dirty="0">
                <a:latin typeface="+mn-ea"/>
                <a:cs typeface="Arial Unicode MS"/>
              </a:rPr>
              <a:t>또는 </a:t>
            </a: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의 요소에 접근하는 구조를 나타냄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DOM </a:t>
            </a:r>
            <a:r>
              <a:rPr lang="ko-KR" altLang="en-US" dirty="0">
                <a:latin typeface="+mn-ea"/>
                <a:cs typeface="Arial Unicode MS"/>
              </a:rPr>
              <a:t>요소의 속성이란 태그 이름 뒤에 있는 각 속성을 말함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예를 들어</a:t>
            </a:r>
            <a:r>
              <a:rPr lang="en-US" altLang="ko-KR" dirty="0">
                <a:latin typeface="+mn-ea"/>
                <a:cs typeface="Arial Unicode MS"/>
              </a:rPr>
              <a:t>, &lt;a&gt; </a:t>
            </a:r>
            <a:r>
              <a:rPr lang="ko-KR" altLang="en-US" dirty="0">
                <a:latin typeface="+mn-ea"/>
                <a:cs typeface="Arial Unicode MS"/>
              </a:rPr>
              <a:t>태그라면 </a:t>
            </a:r>
            <a:r>
              <a:rPr lang="en-US" altLang="ko-KR" dirty="0" err="1">
                <a:latin typeface="+mn-ea"/>
                <a:cs typeface="Arial Unicode MS"/>
              </a:rPr>
              <a:t>href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등이 속성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110035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193675"/>
            <a:ext cx="9601200" cy="65710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34938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코드를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쉽게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있게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줄바꿈</a:t>
            </a:r>
            <a:r>
              <a:rPr lang="ko-KR" altLang="en-US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 했습니다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실제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REPL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따로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줄바꿈</a:t>
            </a:r>
            <a:r>
              <a:rPr lang="ko-KR" altLang="en-US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 되지</a:t>
            </a:r>
            <a:r>
              <a:rPr lang="ko-KR" altLang="en-US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않습니다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134938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134938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endParaRPr lang="en-US" altLang="ko-KR" dirty="0">
              <a:latin typeface="+mn-ea"/>
              <a:cs typeface="나눔고딕코딩"/>
            </a:endParaRPr>
          </a:p>
          <a:p>
            <a:pPr marL="134938"/>
            <a:endParaRPr lang="en-US" altLang="ko-KR" dirty="0">
              <a:latin typeface="+mn-ea"/>
              <a:cs typeface="나눔고딕코딩"/>
            </a:endParaRPr>
          </a:p>
          <a:p>
            <a:pPr marL="134938"/>
            <a:r>
              <a:rPr lang="en-US" altLang="ko-KR" dirty="0">
                <a:latin typeface="+mn-ea"/>
                <a:cs typeface="나눔고딕코딩"/>
              </a:rPr>
              <a:t>…</a:t>
            </a:r>
            <a:r>
              <a:rPr lang="ko-KR" altLang="en-US" dirty="0">
                <a:latin typeface="+mn-ea"/>
                <a:cs typeface="나눔고딕코딩"/>
              </a:rPr>
              <a:t> </a:t>
            </a:r>
            <a:r>
              <a:rPr lang="en-US" altLang="ko-KR" dirty="0">
                <a:latin typeface="+mn-ea"/>
                <a:cs typeface="나눔고딕코딩"/>
              </a:rPr>
              <a:t>	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"&lt;p&gt;&lt;a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='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a.html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'&gt;test&lt;/a&gt;&lt;/p&gt;",</a:t>
            </a:r>
            <a:endParaRPr lang="en-US" altLang="ko-KR" dirty="0">
              <a:latin typeface="+mn-ea"/>
              <a:cs typeface="나눔고딕코딩"/>
            </a:endParaRPr>
          </a:p>
          <a:p>
            <a:pPr marL="13493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…	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134938"/>
            <a:endParaRPr lang="en-US" altLang="ko-KR" dirty="0">
              <a:latin typeface="+mn-ea"/>
              <a:cs typeface="나눔고딕코딩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제대로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됐는지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확인하기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soup.prettify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'&lt;p&gt;\n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&lt;a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a.html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"&gt;\n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test\n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&lt;/a&gt;\n&lt;/p&gt;'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sz="800" dirty="0">
              <a:latin typeface="+mn-ea"/>
              <a:cs typeface="Times New Roman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&lt;a&gt;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태그를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변수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할당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 =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soup.p.a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sz="800" dirty="0">
              <a:latin typeface="+mn-ea"/>
              <a:cs typeface="Times New Roman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attrs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속성의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자료형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확인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type(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a.attrs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&lt;class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'&gt;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sz="800" dirty="0">
              <a:latin typeface="+mn-ea"/>
              <a:cs typeface="Times New Roman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속성이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있는지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확인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a.attrs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True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67635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47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웹상의</a:t>
            </a:r>
            <a:r>
              <a:rPr lang="ko-KR" altLang="en-US" sz="2400" dirty="0">
                <a:latin typeface="+mn-ea"/>
                <a:cs typeface="Arial Unicode MS"/>
              </a:rPr>
              <a:t>  정보를  추출하는 방법</a:t>
            </a:r>
            <a:endParaRPr lang="ko-KR" altLang="en-US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사이트에 있는 데이터를 추출하기 위해 “</a:t>
            </a:r>
            <a:r>
              <a:rPr lang="en-US" altLang="ko-KR" dirty="0" err="1">
                <a:latin typeface="+mn-ea"/>
                <a:cs typeface="Arial Unicode MS"/>
              </a:rPr>
              <a:t>urllib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라이브러리” 사용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HTTP </a:t>
            </a:r>
            <a:r>
              <a:rPr lang="ko-KR" altLang="en-US" dirty="0">
                <a:latin typeface="+mn-ea"/>
                <a:cs typeface="Arial Unicode MS"/>
              </a:rPr>
              <a:t>또는 </a:t>
            </a:r>
            <a:r>
              <a:rPr lang="en-US" altLang="ko-KR" dirty="0">
                <a:latin typeface="+mn-ea"/>
                <a:cs typeface="Arial Unicode MS"/>
              </a:rPr>
              <a:t>FTP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사용해 데이터를  다운로드할 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urllib</a:t>
            </a:r>
            <a:r>
              <a:rPr lang="ko-KR" altLang="en-US" dirty="0">
                <a:latin typeface="+mn-ea"/>
                <a:cs typeface="Arial Unicode MS"/>
              </a:rPr>
              <a:t>은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을 다루는  모듈을  모아 놓은 패키지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urllib.request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모듈은 웹 사이트에 있는 데이터에 접근하는 기능을 제공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인증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 err="1">
                <a:latin typeface="+mn-ea"/>
                <a:cs typeface="Arial Unicode MS"/>
              </a:rPr>
              <a:t>리다이렉트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쿠키</a:t>
            </a:r>
            <a:r>
              <a:rPr lang="en-US" altLang="ko-KR" dirty="0">
                <a:latin typeface="+mn-ea"/>
                <a:cs typeface="Arial Unicode MS"/>
              </a:rPr>
              <a:t>(Cookie)</a:t>
            </a:r>
            <a:r>
              <a:rPr lang="ko-KR" altLang="en-US" dirty="0" err="1">
                <a:latin typeface="+mn-ea"/>
                <a:cs typeface="Arial Unicode MS"/>
              </a:rPr>
              <a:t>처럼</a:t>
            </a:r>
            <a:r>
              <a:rPr lang="ko-KR" altLang="en-US" dirty="0">
                <a:latin typeface="+mn-ea"/>
                <a:cs typeface="Arial Unicode MS"/>
              </a:rPr>
              <a:t> 인터넷을 이용한 다양한 요청과 처리를 지원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urllib.request</a:t>
            </a:r>
            <a:r>
              <a:rPr lang="ko-KR" altLang="en-US" sz="2400" dirty="0" err="1">
                <a:latin typeface="+mn-ea"/>
                <a:cs typeface="Arial Unicode MS"/>
              </a:rPr>
              <a:t>를이용한</a:t>
            </a:r>
            <a:r>
              <a:rPr lang="ko-KR" altLang="en-US" sz="2400" dirty="0">
                <a:latin typeface="+mn-ea"/>
                <a:cs typeface="Arial Unicode MS"/>
              </a:rPr>
              <a:t> 다운로드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파일을 </a:t>
            </a:r>
            <a:r>
              <a:rPr lang="ko-KR" altLang="en-US" dirty="0">
                <a:latin typeface="+mn-ea"/>
                <a:cs typeface="Arial Unicode MS"/>
              </a:rPr>
              <a:t>다운로드할 때는 </a:t>
            </a:r>
            <a:r>
              <a:rPr lang="en-US" altLang="ko-KR" dirty="0" err="1">
                <a:latin typeface="+mn-ea"/>
                <a:cs typeface="Arial Unicode MS"/>
              </a:rPr>
              <a:t>urllib.request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모듈에 있는 </a:t>
            </a:r>
            <a:r>
              <a:rPr lang="en-US" altLang="ko-KR" dirty="0" err="1">
                <a:latin typeface="+mn-ea"/>
                <a:cs typeface="Arial Unicode MS"/>
              </a:rPr>
              <a:t>urlretrieve</a:t>
            </a:r>
            <a:r>
              <a:rPr lang="en-US" altLang="ko-KR" dirty="0">
                <a:latin typeface="+mn-ea"/>
                <a:cs typeface="Arial Unicode MS"/>
              </a:rPr>
              <a:t>() </a:t>
            </a:r>
            <a:r>
              <a:rPr lang="ko-KR" altLang="en-US" dirty="0">
                <a:latin typeface="+mn-ea"/>
                <a:cs typeface="Arial Unicode MS"/>
              </a:rPr>
              <a:t>함수를 </a:t>
            </a:r>
            <a:r>
              <a:rPr lang="ko-KR" altLang="en-US" dirty="0" smtClean="0">
                <a:latin typeface="+mn-ea"/>
                <a:cs typeface="Arial Unicode MS"/>
              </a:rPr>
              <a:t>사용</a:t>
            </a:r>
            <a:endParaRPr lang="en-US" altLang="ko-KR" dirty="0" smtClean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dirty="0" smtClean="0">
                <a:latin typeface="+mn-ea"/>
                <a:cs typeface="Arial Unicode MS"/>
              </a:rPr>
              <a:t>    </a:t>
            </a:r>
            <a:r>
              <a:rPr lang="en-US" altLang="ko-KR" b="1" dirty="0" err="1">
                <a:latin typeface="+mn-ea"/>
                <a:cs typeface="Arial Unicode MS"/>
              </a:rPr>
              <a:t>urllib.request.urlretrieve</a:t>
            </a:r>
            <a:r>
              <a:rPr lang="en-US" altLang="ko-KR" b="1" dirty="0">
                <a:latin typeface="+mn-ea"/>
                <a:cs typeface="Arial Unicode MS"/>
              </a:rPr>
              <a:t>(</a:t>
            </a:r>
            <a:r>
              <a:rPr lang="en-US" altLang="ko-KR" b="1" dirty="0" err="1">
                <a:latin typeface="+mn-ea"/>
                <a:cs typeface="Arial Unicode MS"/>
              </a:rPr>
              <a:t>url</a:t>
            </a:r>
            <a:r>
              <a:rPr lang="en-US" altLang="ko-KR" b="1" dirty="0">
                <a:latin typeface="+mn-ea"/>
                <a:cs typeface="Arial Unicode MS"/>
              </a:rPr>
              <a:t>, filename=None, </a:t>
            </a:r>
            <a:r>
              <a:rPr lang="en-US" altLang="ko-KR" b="1" dirty="0" err="1">
                <a:latin typeface="+mn-ea"/>
                <a:cs typeface="Arial Unicode MS"/>
              </a:rPr>
              <a:t>reporthook</a:t>
            </a:r>
            <a:r>
              <a:rPr lang="en-US" altLang="ko-KR" b="1" dirty="0">
                <a:latin typeface="+mn-ea"/>
                <a:cs typeface="Arial Unicode MS"/>
              </a:rPr>
              <a:t>=None, data=None</a:t>
            </a:r>
            <a:r>
              <a:rPr lang="en-US" altLang="ko-KR" b="1" dirty="0" smtClean="0">
                <a:latin typeface="+mn-ea"/>
                <a:cs typeface="Arial Unicode MS"/>
              </a:rPr>
              <a:t>)</a:t>
            </a:r>
            <a:endParaRPr lang="en-US" altLang="ko-KR" b="1" dirty="0">
              <a:latin typeface="+mn-ea"/>
              <a:cs typeface="Arial Unicode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169" y="5222875"/>
            <a:ext cx="8915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dirty="0" smtClean="0">
                <a:latin typeface="+mn-ea"/>
                <a:cs typeface="Arial Unicode MS"/>
              </a:rPr>
              <a:t># </a:t>
            </a:r>
            <a:r>
              <a:rPr lang="ko-KR" altLang="en-US" dirty="0" smtClean="0">
                <a:latin typeface="+mn-ea"/>
                <a:cs typeface="Arial Unicode MS"/>
              </a:rPr>
              <a:t>사용</a:t>
            </a:r>
            <a:r>
              <a:rPr lang="en-US" altLang="ko-KR" dirty="0" smtClean="0">
                <a:latin typeface="+mn-ea"/>
                <a:cs typeface="Arial Unicode MS"/>
              </a:rPr>
              <a:t> </a:t>
            </a:r>
            <a:r>
              <a:rPr lang="ko-KR" altLang="en-US" dirty="0" smtClean="0">
                <a:latin typeface="+mn-ea"/>
                <a:cs typeface="Arial Unicode MS"/>
              </a:rPr>
              <a:t>예</a:t>
            </a:r>
            <a:endParaRPr lang="en-US" altLang="ko-KR" dirty="0" smtClean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dirty="0" smtClean="0">
                <a:latin typeface="+mn-ea"/>
                <a:cs typeface="Arial Unicode MS"/>
              </a:rPr>
              <a:t>import </a:t>
            </a:r>
            <a:r>
              <a:rPr lang="en-US" altLang="ko-KR" dirty="0" err="1">
                <a:latin typeface="+mn-ea"/>
                <a:cs typeface="Arial Unicode MS"/>
              </a:rPr>
              <a:t>urllib.request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dirty="0" err="1">
                <a:latin typeface="+mn-ea"/>
                <a:cs typeface="Arial Unicode MS"/>
              </a:rPr>
              <a:t>local_filename</a:t>
            </a:r>
            <a:r>
              <a:rPr lang="en-US" altLang="ko-KR" dirty="0">
                <a:latin typeface="+mn-ea"/>
                <a:cs typeface="Arial Unicode MS"/>
              </a:rPr>
              <a:t>, headers = </a:t>
            </a:r>
            <a:r>
              <a:rPr lang="en-US" altLang="ko-KR" dirty="0" err="1">
                <a:latin typeface="+mn-ea"/>
                <a:cs typeface="Arial Unicode MS"/>
              </a:rPr>
              <a:t>urllib.request.urlretrieve</a:t>
            </a:r>
            <a:r>
              <a:rPr lang="en-US" altLang="ko-KR" dirty="0">
                <a:latin typeface="+mn-ea"/>
                <a:cs typeface="Arial Unicode MS"/>
              </a:rPr>
              <a:t>('http://python.org/')</a:t>
            </a:r>
          </a:p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html = open(</a:t>
            </a:r>
            <a:r>
              <a:rPr lang="en-US" altLang="ko-KR" dirty="0" err="1">
                <a:latin typeface="+mn-ea"/>
                <a:cs typeface="Arial Unicode MS"/>
              </a:rPr>
              <a:t>local_filename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</a:p>
          <a:p>
            <a:pPr marL="12700" algn="just">
              <a:lnSpc>
                <a:spcPct val="150000"/>
              </a:lnSpc>
            </a:pPr>
            <a:r>
              <a:rPr lang="en-US" altLang="ko-KR" dirty="0" err="1">
                <a:latin typeface="+mn-ea"/>
                <a:cs typeface="Arial Unicode MS"/>
              </a:rPr>
              <a:t>html.close</a:t>
            </a:r>
            <a:r>
              <a:rPr lang="en-US" altLang="ko-KR" dirty="0" smtClean="0">
                <a:latin typeface="+mn-ea"/>
                <a:cs typeface="Arial Unicode MS"/>
              </a:rPr>
              <a:t>()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64035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193675"/>
            <a:ext cx="9601200" cy="907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속성값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확인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ko-KR" altLang="en-US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a['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']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a.html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378076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133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urlopen</a:t>
            </a:r>
            <a:r>
              <a:rPr lang="en-US" altLang="ko-KR" sz="2400" dirty="0">
                <a:latin typeface="+mn-ea"/>
                <a:cs typeface="Arial Unicode MS"/>
              </a:rPr>
              <a:t>()</a:t>
            </a:r>
            <a:r>
              <a:rPr lang="ko-KR" altLang="en-US" sz="2400" dirty="0">
                <a:latin typeface="+mn-ea"/>
                <a:cs typeface="Arial Unicode MS"/>
              </a:rPr>
              <a:t>과 </a:t>
            </a:r>
            <a:r>
              <a:rPr lang="en-US" altLang="ko-KR" sz="2400" dirty="0" err="1">
                <a:latin typeface="+mn-ea"/>
                <a:cs typeface="Arial Unicode MS"/>
              </a:rPr>
              <a:t>BeautifulSoup</a:t>
            </a:r>
            <a:r>
              <a:rPr lang="en-US" altLang="ko-KR" sz="2400" dirty="0">
                <a:latin typeface="+mn-ea"/>
                <a:cs typeface="Arial Unicode MS"/>
              </a:rPr>
              <a:t> </a:t>
            </a:r>
            <a:r>
              <a:rPr lang="ko-KR" altLang="en-US" sz="2400" dirty="0">
                <a:latin typeface="+mn-ea"/>
                <a:cs typeface="Arial Unicode MS"/>
              </a:rPr>
              <a:t>조합하기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open() </a:t>
            </a:r>
            <a:r>
              <a:rPr lang="ko-KR" altLang="en-US" dirty="0">
                <a:latin typeface="+mn-ea"/>
                <a:cs typeface="Arial Unicode MS"/>
              </a:rPr>
              <a:t>함수 또는 </a:t>
            </a:r>
            <a:r>
              <a:rPr lang="en-US" altLang="ko-KR" dirty="0" err="1">
                <a:latin typeface="+mn-ea"/>
                <a:cs typeface="Arial Unicode MS"/>
              </a:rPr>
              <a:t>urllib.request.urlopen</a:t>
            </a:r>
            <a:r>
              <a:rPr lang="en-US" altLang="ko-KR" dirty="0">
                <a:latin typeface="+mn-ea"/>
                <a:cs typeface="Arial Unicode MS"/>
              </a:rPr>
              <a:t>() </a:t>
            </a:r>
            <a:r>
              <a:rPr lang="ko-KR" altLang="en-US" dirty="0">
                <a:latin typeface="+mn-ea"/>
                <a:cs typeface="Arial Unicode MS"/>
              </a:rPr>
              <a:t>함수의 리턴 값을 지정해도 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urlopen</a:t>
            </a:r>
            <a:r>
              <a:rPr lang="en-US" altLang="ko-KR" dirty="0">
                <a:latin typeface="+mn-ea"/>
                <a:cs typeface="Arial Unicode MS"/>
              </a:rPr>
              <a:t>()</a:t>
            </a:r>
            <a:r>
              <a:rPr lang="ko-KR" altLang="en-US" dirty="0">
                <a:latin typeface="+mn-ea"/>
                <a:cs typeface="Arial Unicode MS"/>
              </a:rPr>
              <a:t>을 사용해 “기상청 </a:t>
            </a:r>
            <a:r>
              <a:rPr lang="en-US" altLang="ko-KR" dirty="0">
                <a:latin typeface="+mn-ea"/>
                <a:cs typeface="Arial Unicode MS"/>
              </a:rPr>
              <a:t>RSS”</a:t>
            </a:r>
            <a:r>
              <a:rPr lang="ko-KR" altLang="en-US" dirty="0">
                <a:latin typeface="+mn-ea"/>
                <a:cs typeface="Arial Unicode MS"/>
              </a:rPr>
              <a:t>에서 특정 내용을 추출하기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2232BCC8-4357-A745-B160-B474D4743EE2}"/>
              </a:ext>
            </a:extLst>
          </p:cNvPr>
          <p:cNvSpPr/>
          <p:nvPr/>
        </p:nvSpPr>
        <p:spPr>
          <a:xfrm flipV="1">
            <a:off x="232569" y="208849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306B8B98-A1AB-5141-94BB-79FA5F75FB92}"/>
              </a:ext>
            </a:extLst>
          </p:cNvPr>
          <p:cNvSpPr txBox="1"/>
          <p:nvPr/>
        </p:nvSpPr>
        <p:spPr>
          <a:xfrm>
            <a:off x="232569" y="1565275"/>
            <a:ext cx="9753599" cy="5838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bs-forecast.py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req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http://www.kma.go.kr/weather/forecast/mid-term-rss3.jsp"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29298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urlopen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r>
              <a:rPr lang="ko-KR" altLang="en-US" spc="-15" dirty="0" err="1">
                <a:solidFill>
                  <a:srgbClr val="231F20"/>
                </a:solidFill>
                <a:latin typeface="+mn-ea"/>
                <a:cs typeface="나눔고딕코딩"/>
              </a:rPr>
              <a:t>으로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가져오기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6350" marR="29298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req.urlopen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29146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ko-KR" altLang="en-US" spc="-5" dirty="0" err="1">
                <a:solidFill>
                  <a:srgbClr val="231F20"/>
                </a:solidFill>
                <a:latin typeface="+mn-ea"/>
                <a:cs typeface="나눔고딕코딩"/>
              </a:rPr>
              <a:t>으로</a:t>
            </a:r>
            <a:r>
              <a:rPr lang="ko-KR" altLang="en-US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6350" marR="29146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(res,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32702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원하는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6350" marR="32702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title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soup.find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("title").string  </a:t>
            </a:r>
          </a:p>
          <a:p>
            <a:pPr marL="6350" marR="327025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soup.find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").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string</a:t>
            </a:r>
          </a:p>
          <a:p>
            <a:pPr marL="6350" marR="3270250">
              <a:lnSpc>
                <a:spcPct val="135400"/>
              </a:lnSpc>
            </a:pP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print(title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wf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4F043D3D-363F-3F4D-B3FE-10875EFEB448}"/>
              </a:ext>
            </a:extLst>
          </p:cNvPr>
          <p:cNvSpPr/>
          <p:nvPr/>
        </p:nvSpPr>
        <p:spPr>
          <a:xfrm>
            <a:off x="233363" y="7346495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081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193675"/>
            <a:ext cx="9601200" cy="2643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  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bs-forecast.py</a:t>
            </a: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43510" marR="3622040" algn="just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기상청 육상 </a:t>
            </a:r>
            <a:r>
              <a:rPr lang="ko-KR" altLang="en-US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중기예보</a:t>
            </a:r>
            <a:endParaRPr lang="ko-KR" altLang="en-US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43510" marR="3622040" algn="just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기압골의 영향으로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7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일 전국에 비가 오겠고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, 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그 밖의 날은 고기압의 가장자리에 들어 가끔 구름이 많겠습니다</a:t>
            </a:r>
            <a:r>
              <a:rPr lang="en-US" altLang="ko-KR" spc="-10" dirty="0" smtClean="0">
                <a:solidFill>
                  <a:srgbClr val="231F20"/>
                </a:solidFill>
                <a:latin typeface="나눔고딕코딩"/>
                <a:cs typeface="나눔고딕코딩"/>
              </a:rPr>
              <a:t>.</a:t>
            </a:r>
          </a:p>
          <a:p>
            <a:pPr marL="143510" marR="3622040" algn="just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 smtClean="0">
                <a:solidFill>
                  <a:srgbClr val="231F20"/>
                </a:solidFill>
                <a:latin typeface="나눔고딕코딩"/>
                <a:cs typeface="나눔고딕코딩"/>
              </a:rPr>
              <a:t>&lt;</a:t>
            </a:r>
            <a:r>
              <a:rPr lang="en-US" altLang="ko-KR" spc="-10" dirty="0" err="1" smtClean="0">
                <a:solidFill>
                  <a:srgbClr val="231F20"/>
                </a:solidFill>
                <a:latin typeface="나눔고딕코딩"/>
                <a:cs typeface="나눔고딕코딩"/>
              </a:rPr>
              <a:t>br</a:t>
            </a:r>
            <a:r>
              <a:rPr lang="en-US" altLang="ko-KR" spc="-10" dirty="0" smtClean="0">
                <a:solidFill>
                  <a:srgbClr val="231F20"/>
                </a:solidFill>
                <a:latin typeface="나눔고딕코딩"/>
                <a:cs typeface="나눔고딕코딩"/>
              </a:rPr>
              <a:t>/&gt;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기온은 평년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최저기온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: 14~21℃, 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최고기온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: </a:t>
            </a:r>
            <a:r>
              <a:rPr lang="en-US" altLang="ko-KR" spc="-10" dirty="0" smtClean="0">
                <a:solidFill>
                  <a:srgbClr val="231F20"/>
                </a:solidFill>
                <a:latin typeface="나눔고딕코딩"/>
                <a:cs typeface="나눔고딕코딩"/>
              </a:rPr>
              <a:t>24~29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℃)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과 비슷하겠습니다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.&lt;</a:t>
            </a:r>
            <a:r>
              <a:rPr lang="en-US" altLang="ko-KR" spc="-10" dirty="0" err="1" smtClean="0">
                <a:solidFill>
                  <a:srgbClr val="231F20"/>
                </a:solidFill>
                <a:latin typeface="나눔고딕코딩"/>
                <a:cs typeface="나눔고딕코딩"/>
              </a:rPr>
              <a:t>br</a:t>
            </a:r>
            <a:r>
              <a:rPr lang="en-US" altLang="ko-KR" spc="-10" dirty="0" smtClean="0">
                <a:solidFill>
                  <a:srgbClr val="231F20"/>
                </a:solidFill>
                <a:latin typeface="나눔고딕코딩"/>
                <a:cs typeface="나눔고딕코딩"/>
              </a:rPr>
              <a:t>/&gt;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강수량은 평년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(3~12mm)</a:t>
            </a: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보다 많겠습니다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4010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133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CSS </a:t>
            </a:r>
            <a:r>
              <a:rPr lang="ko-KR" altLang="en-US" sz="2400" dirty="0" err="1">
                <a:latin typeface="+mn-ea"/>
                <a:cs typeface="Arial Unicode MS"/>
              </a:rPr>
              <a:t>선택자</a:t>
            </a:r>
            <a:r>
              <a:rPr lang="ko-KR" altLang="en-US" sz="2400" dirty="0">
                <a:latin typeface="+mn-ea"/>
                <a:cs typeface="Arial Unicode MS"/>
              </a:rPr>
              <a:t> 사용하기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BeautifulSoup</a:t>
            </a:r>
            <a:r>
              <a:rPr lang="ko-KR" altLang="en-US" dirty="0">
                <a:latin typeface="+mn-ea"/>
                <a:cs typeface="Arial Unicode MS"/>
              </a:rPr>
              <a:t>는 </a:t>
            </a:r>
            <a:r>
              <a:rPr lang="en-US" altLang="ko-KR" dirty="0">
                <a:latin typeface="+mn-ea"/>
                <a:cs typeface="Arial Unicode MS"/>
              </a:rPr>
              <a:t>jQuery</a:t>
            </a:r>
            <a:r>
              <a:rPr lang="ko-KR" altLang="en-US" dirty="0" err="1">
                <a:latin typeface="+mn-ea"/>
                <a:cs typeface="Arial Unicode MS"/>
              </a:rPr>
              <a:t>처럼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CSS </a:t>
            </a:r>
            <a:r>
              <a:rPr lang="ko-KR" altLang="en-US" dirty="0" err="1">
                <a:latin typeface="+mn-ea"/>
                <a:cs typeface="Arial Unicode MS"/>
              </a:rPr>
              <a:t>선택자를</a:t>
            </a:r>
            <a:r>
              <a:rPr lang="ko-KR" altLang="en-US" dirty="0">
                <a:latin typeface="+mn-ea"/>
                <a:cs typeface="Arial Unicode MS"/>
              </a:rPr>
              <a:t> 지정해서 원하는 요소를 추출하는 기능도 제공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8ECDD0ED-05AE-494C-961B-C632069BD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40105"/>
              </p:ext>
            </p:extLst>
          </p:nvPr>
        </p:nvGraphicFramePr>
        <p:xfrm>
          <a:off x="334442" y="1363195"/>
          <a:ext cx="9380749" cy="12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96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메서드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7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7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94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soup.select_one(&lt;선택자&gt;)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7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CSS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선택자로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하나를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7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96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soup.select(&lt;선택자&gt;)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7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CSS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선택자로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  여러  개를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리스트로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7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893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6355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bs-select.py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분석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대상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&lt;html&gt;&lt;body&gt;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&lt;div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id="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meigen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&lt;h1&gt;</a:t>
            </a:r>
            <a:r>
              <a:rPr lang="ko-KR" altLang="en-US" spc="-25" dirty="0" err="1">
                <a:solidFill>
                  <a:srgbClr val="231F20"/>
                </a:solidFill>
                <a:latin typeface="+mn-ea"/>
                <a:cs typeface="나눔고딕코딩"/>
              </a:rPr>
              <a:t>위키북스</a:t>
            </a:r>
            <a:r>
              <a:rPr lang="ko-KR" altLang="en-US" spc="-1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도서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&lt;/h1&gt;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class="items"&gt;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&lt;li&gt;</a:t>
            </a:r>
            <a:r>
              <a:rPr lang="ko-KR" altLang="en-US" spc="-25" dirty="0" err="1">
                <a:solidFill>
                  <a:srgbClr val="231F20"/>
                </a:solidFill>
                <a:latin typeface="+mn-ea"/>
                <a:cs typeface="나눔고딕코딩"/>
              </a:rPr>
              <a:t>유니티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게임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이펙트</a:t>
            </a:r>
            <a:r>
              <a:rPr lang="ko-KR" altLang="en-US" spc="-25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입문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&lt;li&gt;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스위프트로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시작하는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아이폰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앱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개발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교과서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&lt;li&gt;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모던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웹사이트 디자인의</a:t>
            </a:r>
            <a:r>
              <a:rPr lang="ko-KR" altLang="en-US" spc="-2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정석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&lt;/div&gt;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&lt;/body&gt;&lt;/html&gt;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""“</a:t>
            </a:r>
            <a:endParaRPr lang="en-US" altLang="ko-KR" dirty="0" smtClean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(html,</a:t>
            </a:r>
            <a:r>
              <a:rPr lang="en-US" altLang="ko-KR" spc="-2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165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306636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2777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필요한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부분을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쿼리로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타이틀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부분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26276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h1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div#meigen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h1").string  </a:t>
            </a:r>
          </a:p>
          <a:p>
            <a:pPr marL="6350" marR="262763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print("h1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h1)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목록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부분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238379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li_list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div#meigen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ul.items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li")  </a:t>
            </a:r>
          </a:p>
          <a:p>
            <a:pPr marL="6350" marR="23837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li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li_list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2383790">
              <a:lnSpc>
                <a:spcPct val="135400"/>
              </a:lnSpc>
            </a:pP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print("li </a:t>
            </a:r>
            <a:r>
              <a:rPr lang="en-US" altLang="ko-KR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en-US" altLang="ko-KR" spc="-18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li.string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736B1D-9904-A041-94E3-A86837D406D2}"/>
              </a:ext>
            </a:extLst>
          </p:cNvPr>
          <p:cNvSpPr txBox="1"/>
          <p:nvPr/>
        </p:nvSpPr>
        <p:spPr>
          <a:xfrm>
            <a:off x="232570" y="3349795"/>
            <a:ext cx="9601200" cy="18281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729354">
              <a:lnSpc>
                <a:spcPct val="135400"/>
              </a:lnSpc>
            </a:pPr>
            <a:r>
              <a:rPr lang="en-US" altLang="ko-KR" dirty="0"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latin typeface="+mn-ea"/>
                <a:cs typeface="나눔고딕코딩"/>
              </a:rPr>
              <a:t>bs-select.py</a:t>
            </a:r>
            <a:r>
              <a:rPr lang="en-US" altLang="ko-KR" dirty="0">
                <a:latin typeface="+mn-ea"/>
                <a:cs typeface="나눔고딕코딩"/>
              </a:rPr>
              <a:t>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latin typeface="+mn-ea"/>
                <a:cs typeface="나눔고딕코딩"/>
              </a:rPr>
              <a:t>h1 = </a:t>
            </a:r>
            <a:r>
              <a:rPr lang="ko-KR" altLang="en-US" dirty="0" err="1">
                <a:latin typeface="+mn-ea"/>
                <a:cs typeface="나눔고딕코딩"/>
              </a:rPr>
              <a:t>위키북스</a:t>
            </a:r>
            <a:r>
              <a:rPr lang="ko-KR" altLang="en-US" dirty="0">
                <a:latin typeface="+mn-ea"/>
                <a:cs typeface="나눔고딕코딩"/>
              </a:rPr>
              <a:t> 도서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latin typeface="+mn-ea"/>
                <a:cs typeface="나눔고딕코딩"/>
              </a:rPr>
              <a:t>li = </a:t>
            </a:r>
            <a:r>
              <a:rPr lang="ko-KR" altLang="en-US" dirty="0" err="1">
                <a:latin typeface="+mn-ea"/>
                <a:cs typeface="나눔고딕코딩"/>
              </a:rPr>
              <a:t>유니티</a:t>
            </a:r>
            <a:r>
              <a:rPr lang="ko-KR" altLang="en-US" dirty="0">
                <a:latin typeface="+mn-ea"/>
                <a:cs typeface="나눔고딕코딩"/>
              </a:rPr>
              <a:t> 게임 이펙트 입문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latin typeface="+mn-ea"/>
                <a:cs typeface="나눔고딕코딩"/>
              </a:rPr>
              <a:t>li = </a:t>
            </a:r>
            <a:r>
              <a:rPr lang="ko-KR" altLang="en-US" dirty="0" err="1">
                <a:latin typeface="+mn-ea"/>
                <a:cs typeface="나눔고딕코딩"/>
              </a:rPr>
              <a:t>스위프트로</a:t>
            </a:r>
            <a:r>
              <a:rPr lang="ko-KR" altLang="en-US" dirty="0">
                <a:latin typeface="+mn-ea"/>
                <a:cs typeface="나눔고딕코딩"/>
              </a:rPr>
              <a:t> 시작하는 아이폰 앱 개발 교과서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latin typeface="+mn-ea"/>
                <a:cs typeface="나눔고딕코딩"/>
              </a:rPr>
              <a:t>li = </a:t>
            </a:r>
            <a:r>
              <a:rPr lang="ko-KR" altLang="en-US" dirty="0">
                <a:latin typeface="+mn-ea"/>
                <a:cs typeface="나눔고딕코딩"/>
              </a:rPr>
              <a:t>모던 웹사이트 디자인의 정석</a:t>
            </a:r>
          </a:p>
        </p:txBody>
      </p:sp>
    </p:spTree>
    <p:extLst>
      <p:ext uri="{BB962C8B-B14F-4D97-AF65-F5344CB8AC3E}">
        <p14:creationId xmlns:p14="http://schemas.microsoft.com/office/powerpoint/2010/main" val="2370479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263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네이버  금융에서  환율  정보 추출하기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다양한 금융 정보가 공개돼 있는 </a:t>
            </a:r>
            <a:r>
              <a:rPr lang="en-US" altLang="ko-KR" dirty="0" smtClean="0">
                <a:latin typeface="+mn-ea"/>
                <a:cs typeface="Arial Unicode MS"/>
              </a:rPr>
              <a:t>“</a:t>
            </a:r>
            <a:r>
              <a:rPr lang="ko-KR" altLang="en-US" dirty="0" smtClean="0">
                <a:latin typeface="+mn-ea"/>
                <a:cs typeface="Arial Unicode MS"/>
              </a:rPr>
              <a:t>네이버 금융</a:t>
            </a:r>
            <a:r>
              <a:rPr lang="en-US" altLang="ko-KR" dirty="0" smtClean="0">
                <a:latin typeface="+mn-ea"/>
                <a:cs typeface="Arial Unicode MS"/>
              </a:rPr>
              <a:t>”</a:t>
            </a:r>
            <a:r>
              <a:rPr lang="ko-KR" altLang="en-US" dirty="0" smtClean="0">
                <a:latin typeface="+mn-ea"/>
                <a:cs typeface="Arial Unicode MS"/>
              </a:rPr>
              <a:t>에서 </a:t>
            </a:r>
            <a:r>
              <a:rPr lang="ko-KR" altLang="en-US" dirty="0">
                <a:latin typeface="+mn-ea"/>
                <a:cs typeface="Arial Unicode MS"/>
              </a:rPr>
              <a:t>원</a:t>
            </a:r>
            <a:r>
              <a:rPr lang="en-US" altLang="ko-KR" dirty="0">
                <a:latin typeface="+mn-ea"/>
                <a:cs typeface="Arial Unicode MS"/>
              </a:rPr>
              <a:t>/</a:t>
            </a:r>
            <a:r>
              <a:rPr lang="ko-KR" altLang="en-US" dirty="0">
                <a:latin typeface="+mn-ea"/>
                <a:cs typeface="Arial Unicode MS"/>
              </a:rPr>
              <a:t>달러 환율 정보를 추출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네이버 금융의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시장 지표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페이지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http://info.finance.naver.com/marketindex/</a:t>
            </a:r>
            <a:endParaRPr lang="en-US" altLang="ko-KR" dirty="0">
              <a:latin typeface="+mn-ea"/>
              <a:cs typeface="나눔고딕코딩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3F780A58-3EA9-CE48-9E75-18C11DCFA65F}"/>
              </a:ext>
            </a:extLst>
          </p:cNvPr>
          <p:cNvSpPr/>
          <p:nvPr/>
        </p:nvSpPr>
        <p:spPr>
          <a:xfrm>
            <a:off x="562890" y="2098675"/>
            <a:ext cx="9042279" cy="4709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2490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4578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1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bs-usd.py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req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HTML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가져오기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242189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http://info.finance.naver.com/marketindex/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 </a:t>
            </a:r>
          </a:p>
          <a:p>
            <a:pPr marL="6350" marR="24218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req.urlopen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HTML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(res,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원하는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1934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price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div.head_info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span.value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").string  </a:t>
            </a:r>
          </a:p>
          <a:p>
            <a:pPr marL="6350" marR="193421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usd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krw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price)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13FCD646-5EE8-4D4A-82FD-B1CE16A2D338}"/>
              </a:ext>
            </a:extLst>
          </p:cNvPr>
          <p:cNvSpPr txBox="1"/>
          <p:nvPr/>
        </p:nvSpPr>
        <p:spPr>
          <a:xfrm>
            <a:off x="232570" y="5222875"/>
            <a:ext cx="9601200" cy="706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889375">
              <a:lnSpc>
                <a:spcPct val="135400"/>
              </a:lnSpc>
            </a:pPr>
            <a:r>
              <a:rPr lang="en-US" altLang="ko-KR" dirty="0"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latin typeface="+mn-ea"/>
                <a:cs typeface="나눔고딕코딩"/>
              </a:rPr>
              <a:t>bs-usd.py</a:t>
            </a:r>
            <a:r>
              <a:rPr lang="en-US" altLang="ko-KR" dirty="0">
                <a:latin typeface="+mn-ea"/>
                <a:cs typeface="나눔고딕코딩"/>
              </a:rPr>
              <a:t>  </a:t>
            </a:r>
          </a:p>
          <a:p>
            <a:pPr marL="156210" marR="3889375">
              <a:lnSpc>
                <a:spcPct val="135400"/>
              </a:lnSpc>
            </a:pPr>
            <a:r>
              <a:rPr lang="en-US" altLang="ko-KR" dirty="0" err="1">
                <a:latin typeface="+mn-ea"/>
                <a:cs typeface="나눔고딕코딩"/>
              </a:rPr>
              <a:t>usd</a:t>
            </a:r>
            <a:r>
              <a:rPr lang="en-US" altLang="ko-KR" dirty="0">
                <a:latin typeface="+mn-ea"/>
                <a:cs typeface="나눔고딕코딩"/>
              </a:rPr>
              <a:t>/</a:t>
            </a:r>
            <a:r>
              <a:rPr lang="en-US" altLang="ko-KR" dirty="0" err="1">
                <a:latin typeface="+mn-ea"/>
                <a:cs typeface="나눔고딕코딩"/>
              </a:rPr>
              <a:t>krw</a:t>
            </a:r>
            <a:r>
              <a:rPr lang="en-US" altLang="ko-KR" dirty="0">
                <a:latin typeface="+mn-ea"/>
                <a:cs typeface="나눔고딕코딩"/>
              </a:rPr>
              <a:t> = 1,147,50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E5AA851-F913-7641-B6B3-37A3F3B43887}"/>
              </a:ext>
            </a:extLst>
          </p:cNvPr>
          <p:cNvSpPr/>
          <p:nvPr/>
        </p:nvSpPr>
        <p:spPr>
          <a:xfrm flipV="1">
            <a:off x="232569" y="4898287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0833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2023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제대로 실행되지 않는다면 여러 가지 문제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네트워크 문제 </a:t>
            </a:r>
            <a:r>
              <a:rPr lang="en-US" altLang="ko-KR" dirty="0">
                <a:latin typeface="+mn-ea"/>
                <a:cs typeface="Arial Unicode MS"/>
              </a:rPr>
              <a:t>&gt;</a:t>
            </a:r>
            <a:r>
              <a:rPr lang="ko-KR" altLang="en-US" dirty="0">
                <a:latin typeface="+mn-ea"/>
                <a:cs typeface="Arial Unicode MS"/>
              </a:rPr>
              <a:t> 프로그램에 적혀있는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을 웹 브라우저의 </a:t>
            </a:r>
            <a:r>
              <a:rPr lang="ko-KR" altLang="en-US" dirty="0" err="1">
                <a:latin typeface="+mn-ea"/>
                <a:cs typeface="Arial Unicode MS"/>
              </a:rPr>
              <a:t>주소창에</a:t>
            </a:r>
            <a:r>
              <a:rPr lang="ko-KR" altLang="en-US" dirty="0">
                <a:latin typeface="+mn-ea"/>
                <a:cs typeface="Arial Unicode MS"/>
              </a:rPr>
              <a:t> 붙여 넣어 접근할 수 있는지 확인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네이버에서 해당 페이지의 레이아웃을 변경 </a:t>
            </a:r>
            <a:r>
              <a:rPr lang="en-US" altLang="ko-KR" dirty="0">
                <a:latin typeface="+mn-ea"/>
                <a:cs typeface="Arial Unicode MS"/>
              </a:rPr>
              <a:t>&gt;</a:t>
            </a:r>
            <a:r>
              <a:rPr lang="ko-KR" altLang="en-US" dirty="0">
                <a:latin typeface="+mn-ea"/>
                <a:cs typeface="Arial Unicode MS"/>
              </a:rPr>
              <a:t> 독자가 직접 프로그램을 다시 작성해서 대응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485799AA-1A8C-664D-9213-A6F55FBC0B1D}"/>
              </a:ext>
            </a:extLst>
          </p:cNvPr>
          <p:cNvSpPr txBox="1"/>
          <p:nvPr/>
        </p:nvSpPr>
        <p:spPr>
          <a:xfrm>
            <a:off x="232570" y="2479675"/>
            <a:ext cx="9601200" cy="18543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&lt;div class="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head_info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point_up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endParaRPr lang="en-US" altLang="ko-KR" dirty="0">
              <a:latin typeface="+mn-ea"/>
              <a:cs typeface="나눔고딕코딩"/>
            </a:endParaRPr>
          </a:p>
          <a:p>
            <a:pPr marL="9207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&lt;span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 class="value"&gt;1,146.90&lt;/span&gt;</a:t>
            </a:r>
            <a:endParaRPr lang="en-US" altLang="ko-KR" dirty="0">
              <a:latin typeface="+mn-ea"/>
              <a:cs typeface="나눔고딕코딩"/>
            </a:endParaRPr>
          </a:p>
          <a:p>
            <a:pPr marL="9207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&lt;span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class="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txt_krw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"&gt;&lt;span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class="blind"&gt;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원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&lt;/span&gt;&lt;/span&gt;</a:t>
            </a:r>
            <a:endParaRPr lang="en-US" altLang="ko-KR" dirty="0">
              <a:latin typeface="+mn-ea"/>
              <a:cs typeface="나눔고딕코딩"/>
            </a:endParaRPr>
          </a:p>
          <a:p>
            <a:pPr marL="9207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&lt;span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class="change"&gt;3.90&lt;/span&gt;</a:t>
            </a:r>
            <a:endParaRPr lang="en-US" altLang="ko-KR" dirty="0">
              <a:latin typeface="+mn-ea"/>
              <a:cs typeface="나눔고딕코딩"/>
            </a:endParaRPr>
          </a:p>
          <a:p>
            <a:pPr marL="9207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&lt;span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class="blind"&gt;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상승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&lt;/span&gt;</a:t>
            </a:r>
            <a:endParaRPr lang="en-US" altLang="ko-KR" dirty="0">
              <a:latin typeface="+mn-ea"/>
              <a:cs typeface="나눔고딕코딩"/>
            </a:endParaRPr>
          </a:p>
          <a:p>
            <a:pPr marL="920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&lt;/div&gt;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91639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6276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79375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1-3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26236" y="2208842"/>
            <a:ext cx="22421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200" dirty="0">
                <a:latin typeface="+mn-ea"/>
                <a:ea typeface="+mn-ea"/>
              </a:rPr>
              <a:t>CSS </a:t>
            </a:r>
            <a:r>
              <a:rPr lang="ko-KR" altLang="en-US" sz="2400" spc="-200" dirty="0" err="1">
                <a:latin typeface="+mn-ea"/>
                <a:ea typeface="+mn-ea"/>
              </a:rPr>
              <a:t>선택자</a:t>
            </a:r>
            <a:endParaRPr sz="2400" spc="-235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6969" y="4231034"/>
            <a:ext cx="3733799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0002" y="5461581"/>
            <a:ext cx="3995567" cy="67005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HTML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의 구조를  확인하는 방법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CSS </a:t>
            </a:r>
            <a:r>
              <a:rPr lang="ko-KR" altLang="en-US" spc="-120" dirty="0" err="1">
                <a:solidFill>
                  <a:srgbClr val="414042"/>
                </a:solidFill>
                <a:latin typeface="+mn-ea"/>
                <a:cs typeface="Arial Unicode MS"/>
              </a:rPr>
              <a:t>선택자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06278" y="4234070"/>
            <a:ext cx="3184492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12311" y="5461581"/>
            <a:ext cx="3154658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웹 </a:t>
            </a: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브라우저</a:t>
            </a: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(</a:t>
            </a: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구글 크롬</a:t>
            </a: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)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9369" y="2726935"/>
            <a:ext cx="7696200" cy="108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지금까지  </a:t>
            </a:r>
            <a:r>
              <a:rPr lang="en-US" altLang="ko-KR" spc="-100" dirty="0" err="1">
                <a:solidFill>
                  <a:srgbClr val="414042"/>
                </a:solidFill>
                <a:latin typeface="+mn-ea"/>
                <a:cs typeface="Arial Unicode MS"/>
              </a:rPr>
              <a:t>BeautifulSoup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로 웹  사이트를 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스크레이핑하는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 방법을  알아봤습니다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  <a:p>
            <a:pPr marL="12700" marR="5080">
              <a:lnSpc>
                <a:spcPct val="135400"/>
              </a:lnSpc>
            </a:pP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이때 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CSS  </a:t>
            </a:r>
            <a:r>
              <a:rPr lang="ko-KR" altLang="en-US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선택자로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DOM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내부의 원하는 요소를 지정해서 추출해봤는데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,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절에서는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CSS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선택자에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대해 조금 더  자세히 알아보겠습니다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  <a:endParaRPr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6909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169" y="803275"/>
            <a:ext cx="91440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+mn-ea"/>
              </a:rPr>
              <a:t>urllib</a:t>
            </a:r>
            <a:r>
              <a:rPr lang="en-US" altLang="ko-KR" sz="2800" dirty="0" smtClean="0">
                <a:latin typeface="+mn-ea"/>
              </a:rPr>
              <a:t> :  </a:t>
            </a:r>
            <a:r>
              <a:rPr lang="en-US" altLang="ko-KR" sz="2800" dirty="0">
                <a:latin typeface="+mn-ea"/>
              </a:rPr>
              <a:t>URL handling modules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Source code: </a:t>
            </a:r>
            <a:r>
              <a:rPr lang="en-US" altLang="ko-KR" b="1" dirty="0">
                <a:latin typeface="+mn-ea"/>
              </a:rPr>
              <a:t>Lib/</a:t>
            </a:r>
            <a:r>
              <a:rPr lang="en-US" altLang="ko-KR" b="1" dirty="0" err="1">
                <a:latin typeface="+mn-ea"/>
              </a:rPr>
              <a:t>urllib</a:t>
            </a:r>
            <a:r>
              <a:rPr lang="en-US" altLang="ko-KR" b="1" dirty="0">
                <a:latin typeface="+mn-ea"/>
              </a:rPr>
              <a:t>/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sz="2400" b="1" dirty="0" err="1">
                <a:latin typeface="+mn-ea"/>
              </a:rPr>
              <a:t>urllib</a:t>
            </a:r>
            <a:r>
              <a:rPr lang="en-US" altLang="ko-KR" sz="2400" dirty="0">
                <a:latin typeface="+mn-ea"/>
              </a:rPr>
              <a:t> is a package that collects several modules for working with URLs:</a:t>
            </a:r>
          </a:p>
          <a:p>
            <a:r>
              <a:rPr lang="en-US" altLang="ko-KR" sz="2400" dirty="0" smtClean="0">
                <a:latin typeface="+mn-ea"/>
              </a:rPr>
              <a:t>• </a:t>
            </a:r>
            <a:r>
              <a:rPr lang="en-US" altLang="ko-KR" sz="2400" b="1" dirty="0" err="1" smtClean="0">
                <a:latin typeface="+mn-ea"/>
              </a:rPr>
              <a:t>urllib.request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for opening and reading URLs</a:t>
            </a:r>
          </a:p>
          <a:p>
            <a:r>
              <a:rPr lang="en-US" altLang="ko-KR" sz="2400" dirty="0" smtClean="0">
                <a:latin typeface="+mn-ea"/>
              </a:rPr>
              <a:t>• </a:t>
            </a:r>
            <a:r>
              <a:rPr lang="en-US" altLang="ko-KR" sz="2400" b="1" dirty="0" err="1" smtClean="0">
                <a:latin typeface="+mn-ea"/>
              </a:rPr>
              <a:t>urllib.error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containing the exceptions raised by </a:t>
            </a:r>
            <a:r>
              <a:rPr lang="en-US" altLang="ko-KR" sz="2400" dirty="0" err="1">
                <a:latin typeface="+mn-ea"/>
              </a:rPr>
              <a:t>urllib.request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• </a:t>
            </a:r>
            <a:r>
              <a:rPr lang="en-US" altLang="ko-KR" sz="2400" b="1" dirty="0" err="1" smtClean="0">
                <a:latin typeface="+mn-ea"/>
              </a:rPr>
              <a:t>urllib.parse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for parsing URLs</a:t>
            </a:r>
          </a:p>
          <a:p>
            <a:r>
              <a:rPr lang="en-US" altLang="ko-KR" sz="2400" dirty="0" smtClean="0">
                <a:latin typeface="+mn-ea"/>
              </a:rPr>
              <a:t>• </a:t>
            </a:r>
            <a:r>
              <a:rPr lang="en-US" altLang="ko-KR" sz="2400" b="1" dirty="0" err="1" smtClean="0">
                <a:latin typeface="+mn-ea"/>
              </a:rPr>
              <a:t>urllib.robotparser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for parsing robots.txt files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3.6.6 Documentation » </a:t>
            </a:r>
            <a:r>
              <a:rPr lang="en-US" altLang="ko-KR" b="1" dirty="0">
                <a:latin typeface="+mn-ea"/>
              </a:rPr>
              <a:t>The Python Standard Library</a:t>
            </a:r>
            <a:r>
              <a:rPr lang="en-US" altLang="ko-KR" dirty="0">
                <a:latin typeface="+mn-ea"/>
              </a:rPr>
              <a:t> » 21. Internet Protocols and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77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 브라우저로  </a:t>
            </a:r>
            <a:r>
              <a:rPr lang="en-US" altLang="ko-KR" sz="2400" dirty="0">
                <a:latin typeface="+mn-ea"/>
                <a:cs typeface="Arial Unicode MS"/>
              </a:rPr>
              <a:t>HTML </a:t>
            </a:r>
            <a:r>
              <a:rPr lang="ko-KR" altLang="en-US" sz="2400" dirty="0">
                <a:latin typeface="+mn-ea"/>
                <a:cs typeface="Arial Unicode MS"/>
              </a:rPr>
              <a:t>구조  확인하기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브라우저가 제공하는 개발자 도구를 사용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구글 크롬</a:t>
            </a:r>
            <a:r>
              <a:rPr lang="en-US" altLang="ko-KR" dirty="0">
                <a:latin typeface="+mn-ea"/>
                <a:cs typeface="Arial Unicode MS"/>
              </a:rPr>
              <a:t>(Google Chrome)</a:t>
            </a:r>
            <a:r>
              <a:rPr lang="ko-KR" altLang="en-US" dirty="0">
                <a:latin typeface="+mn-ea"/>
                <a:cs typeface="Arial Unicode MS"/>
              </a:rPr>
              <a:t>에서 분석하고 싶은 웹 페이지 위에 마우스 오른쪽 버튼 클릭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  <a:cs typeface="Arial Unicode MS"/>
              </a:rPr>
              <a:t>[</a:t>
            </a:r>
            <a:r>
              <a:rPr lang="ko-KR" altLang="en-US" b="1" dirty="0">
                <a:latin typeface="+mn-ea"/>
                <a:cs typeface="Arial Unicode MS"/>
              </a:rPr>
              <a:t>검사</a:t>
            </a:r>
            <a:r>
              <a:rPr lang="en-US" altLang="ko-KR" dirty="0">
                <a:latin typeface="+mn-ea"/>
                <a:cs typeface="Arial Unicode MS"/>
              </a:rPr>
              <a:t>]</a:t>
            </a:r>
            <a:r>
              <a:rPr lang="ko-KR" altLang="en-US" dirty="0">
                <a:latin typeface="+mn-ea"/>
                <a:cs typeface="Arial Unicode MS"/>
              </a:rPr>
              <a:t> 선택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11371D8A-EF25-6942-BEC2-899DC717FF9D}"/>
              </a:ext>
            </a:extLst>
          </p:cNvPr>
          <p:cNvSpPr>
            <a:spLocks noChangeAspect="1"/>
          </p:cNvSpPr>
          <p:nvPr/>
        </p:nvSpPr>
        <p:spPr>
          <a:xfrm>
            <a:off x="461963" y="2075643"/>
            <a:ext cx="8280000" cy="5124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1772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174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원하는 요소 선택하기</a:t>
            </a:r>
          </a:p>
          <a:p>
            <a:pPr marL="3556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>
                <a:latin typeface="+mn-ea"/>
                <a:cs typeface="Arial Unicode MS"/>
              </a:rPr>
              <a:t>개발자 도구 왼쪽 위에 있는 요소 선택 아이콘 클릭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 startAt="3"/>
            </a:pPr>
            <a:r>
              <a:rPr lang="ko-KR" altLang="en-US" dirty="0">
                <a:latin typeface="+mn-ea"/>
                <a:cs typeface="Arial Unicode MS"/>
              </a:rPr>
              <a:t>페이지에서 조사하고 싶은 요소 클릭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5BAFC317-A434-9F40-9985-9BED453B8D2A}"/>
              </a:ext>
            </a:extLst>
          </p:cNvPr>
          <p:cNvSpPr>
            <a:spLocks noChangeAspect="1"/>
          </p:cNvSpPr>
          <p:nvPr/>
        </p:nvSpPr>
        <p:spPr>
          <a:xfrm>
            <a:off x="461963" y="1641475"/>
            <a:ext cx="8280000" cy="5095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236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414021"/>
            <a:ext cx="9525000" cy="124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dirty="0">
                <a:latin typeface="+mn-ea"/>
                <a:cs typeface="Arial Unicode MS"/>
              </a:rPr>
              <a:t>태그를 선택한 상태로 마우스 오른쪽 버튼 클릭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 startAt="5"/>
            </a:pPr>
            <a:r>
              <a:rPr lang="ko-KR" altLang="en-US" dirty="0">
                <a:latin typeface="+mn-ea"/>
                <a:cs typeface="Arial Unicode MS"/>
              </a:rPr>
              <a:t>팝업 메뉴에서 </a:t>
            </a:r>
            <a:r>
              <a:rPr lang="en-US" altLang="ko-KR" dirty="0">
                <a:latin typeface="+mn-ea"/>
                <a:cs typeface="Arial Unicode MS"/>
              </a:rPr>
              <a:t>[Copy &gt; Copy selector]</a:t>
            </a:r>
            <a:r>
              <a:rPr lang="ko-KR" altLang="en-US" dirty="0">
                <a:latin typeface="+mn-ea"/>
                <a:cs typeface="Arial Unicode MS"/>
              </a:rPr>
              <a:t> 클릭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 startAt="5"/>
            </a:pPr>
            <a:r>
              <a:rPr lang="ko-KR" altLang="en-US" dirty="0">
                <a:latin typeface="+mn-ea"/>
                <a:cs typeface="Arial Unicode MS"/>
              </a:rPr>
              <a:t>선택한 요소의 </a:t>
            </a:r>
            <a:r>
              <a:rPr lang="en-US" altLang="ko-KR" dirty="0">
                <a:latin typeface="+mn-ea"/>
                <a:cs typeface="Arial Unicode MS"/>
              </a:rPr>
              <a:t>CSS </a:t>
            </a:r>
            <a:r>
              <a:rPr lang="ko-KR" altLang="en-US" dirty="0" err="1">
                <a:latin typeface="+mn-ea"/>
                <a:cs typeface="Arial Unicode MS"/>
              </a:rPr>
              <a:t>선택자가</a:t>
            </a:r>
            <a:r>
              <a:rPr lang="ko-KR" altLang="en-US" dirty="0">
                <a:latin typeface="+mn-ea"/>
                <a:cs typeface="Arial Unicode MS"/>
              </a:rPr>
              <a:t> 클립보드에 </a:t>
            </a:r>
            <a:r>
              <a:rPr lang="ko-KR" altLang="en-US" dirty="0" smtClean="0">
                <a:latin typeface="+mn-ea"/>
                <a:cs typeface="Arial Unicode MS"/>
              </a:rPr>
              <a:t>복사됨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2202B36F-7DFF-824C-BF03-E7DAB43D7391}"/>
              </a:ext>
            </a:extLst>
          </p:cNvPr>
          <p:cNvSpPr>
            <a:spLocks noChangeAspect="1"/>
          </p:cNvSpPr>
          <p:nvPr/>
        </p:nvSpPr>
        <p:spPr>
          <a:xfrm>
            <a:off x="233363" y="2062927"/>
            <a:ext cx="9665972" cy="3693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2282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위키 문헌에  공개돼  있는 윤동주  작가의  작품 목록  가져오기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+mn-ea"/>
                <a:cs typeface="Arial Unicode MS"/>
              </a:rPr>
              <a:t>위키 문헌에 공개돼 있는 윤동주 작가의 작품 목록을 프로그램을 통해 가져오기</a:t>
            </a:r>
            <a:endParaRPr lang="en-US" altLang="ko-KR" sz="1600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  <a:cs typeface="Arial Unicode MS"/>
                <a:hlinkClick r:id="rId2"/>
              </a:rPr>
              <a:t>https://ko.wikisource.org/wiki</a:t>
            </a:r>
            <a:r>
              <a:rPr lang="en-US" altLang="ko-KR" sz="1600" dirty="0" smtClean="0">
                <a:latin typeface="+mn-ea"/>
                <a:cs typeface="Arial Unicode MS"/>
                <a:hlinkClick r:id="rId2"/>
              </a:rPr>
              <a:t>/</a:t>
            </a:r>
            <a:endParaRPr lang="en-US" altLang="ko-KR" sz="1600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+mn-ea"/>
                <a:cs typeface="Arial Unicode MS"/>
              </a:rPr>
              <a:t>마우스 오른쪽 버튼을 클릭</a:t>
            </a:r>
            <a:endParaRPr lang="en-US" altLang="ko-KR" sz="1600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+mn-ea"/>
                <a:cs typeface="Arial Unicode MS"/>
              </a:rPr>
              <a:t>[</a:t>
            </a:r>
            <a:r>
              <a:rPr lang="ko-KR" altLang="en-US" sz="1600" b="1" dirty="0">
                <a:latin typeface="+mn-ea"/>
                <a:cs typeface="Arial Unicode MS"/>
              </a:rPr>
              <a:t>검사</a:t>
            </a:r>
            <a:r>
              <a:rPr lang="en-US" altLang="ko-KR" sz="1600" dirty="0">
                <a:latin typeface="+mn-ea"/>
                <a:cs typeface="Arial Unicode MS"/>
              </a:rPr>
              <a:t>]</a:t>
            </a:r>
            <a:r>
              <a:rPr lang="ko-KR" altLang="en-US" sz="1600" dirty="0" err="1">
                <a:latin typeface="+mn-ea"/>
                <a:cs typeface="Arial Unicode MS"/>
              </a:rPr>
              <a:t>를</a:t>
            </a:r>
            <a:r>
              <a:rPr lang="ko-KR" altLang="en-US" sz="1600" dirty="0">
                <a:latin typeface="+mn-ea"/>
                <a:cs typeface="Arial Unicode MS"/>
              </a:rPr>
              <a:t> 눌러 개발자 도구 띄우기</a:t>
            </a:r>
            <a:endParaRPr lang="en-US" altLang="ko-KR" sz="1600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6AC5BB32-7484-8145-AD77-05B8C6EBC31B}"/>
              </a:ext>
            </a:extLst>
          </p:cNvPr>
          <p:cNvSpPr>
            <a:spLocks noChangeAspect="1"/>
          </p:cNvSpPr>
          <p:nvPr/>
        </p:nvSpPr>
        <p:spPr>
          <a:xfrm>
            <a:off x="765969" y="2225000"/>
            <a:ext cx="8280000" cy="5484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9682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777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>
                <a:latin typeface="+mn-ea"/>
                <a:cs typeface="Arial Unicode MS"/>
              </a:rPr>
              <a:t>이어서 개발자 도구의 </a:t>
            </a:r>
            <a:r>
              <a:rPr lang="en-US" altLang="ko-KR" dirty="0">
                <a:latin typeface="+mn-ea"/>
                <a:cs typeface="Arial Unicode MS"/>
              </a:rPr>
              <a:t>Elements </a:t>
            </a:r>
            <a:r>
              <a:rPr lang="ko-KR" altLang="en-US" dirty="0">
                <a:latin typeface="+mn-ea"/>
                <a:cs typeface="Arial Unicode MS"/>
              </a:rPr>
              <a:t>탭 왼쪽 위에 있는 요소 선택 아이콘을 클릭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 startAt="3"/>
            </a:pPr>
            <a:r>
              <a:rPr lang="ko-KR" altLang="en-US" dirty="0">
                <a:latin typeface="+mn-ea"/>
                <a:cs typeface="Arial Unicode MS"/>
              </a:rPr>
              <a:t>작품 목록에서 첫번째 요소 클릭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874322FB-F208-494D-B2AE-E9200D713A67}"/>
              </a:ext>
            </a:extLst>
          </p:cNvPr>
          <p:cNvSpPr>
            <a:spLocks noChangeAspect="1"/>
          </p:cNvSpPr>
          <p:nvPr/>
        </p:nvSpPr>
        <p:spPr>
          <a:xfrm>
            <a:off x="219150" y="1108075"/>
            <a:ext cx="9577313" cy="5845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4933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6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dirty="0">
                <a:latin typeface="+mn-ea"/>
                <a:cs typeface="Arial Unicode MS"/>
              </a:rPr>
              <a:t>요소의 </a:t>
            </a:r>
            <a:r>
              <a:rPr lang="en-US" altLang="ko-KR" dirty="0">
                <a:latin typeface="+mn-ea"/>
                <a:cs typeface="Arial Unicode MS"/>
              </a:rPr>
              <a:t>CSS </a:t>
            </a:r>
            <a:r>
              <a:rPr lang="ko-KR" altLang="en-US" dirty="0" err="1">
                <a:latin typeface="+mn-ea"/>
                <a:cs typeface="Arial Unicode MS"/>
              </a:rPr>
              <a:t>선택자를</a:t>
            </a:r>
            <a:r>
              <a:rPr lang="ko-KR" altLang="en-US" dirty="0">
                <a:latin typeface="+mn-ea"/>
                <a:cs typeface="Arial Unicode MS"/>
              </a:rPr>
              <a:t> 클립보드에  복사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5D2781BA-795A-F345-B122-4E40E3B116C4}"/>
              </a:ext>
            </a:extLst>
          </p:cNvPr>
          <p:cNvSpPr>
            <a:spLocks noChangeAspect="1"/>
          </p:cNvSpPr>
          <p:nvPr/>
        </p:nvSpPr>
        <p:spPr>
          <a:xfrm>
            <a:off x="893963" y="648373"/>
            <a:ext cx="8280000" cy="6865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7746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307532" y="422275"/>
            <a:ext cx="9525000" cy="1608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#mw-content-text &gt; </a:t>
            </a:r>
            <a:r>
              <a:rPr lang="en-US" altLang="ko-KR" dirty="0" err="1">
                <a:latin typeface="+mn-ea"/>
                <a:cs typeface="Arial Unicode MS"/>
              </a:rPr>
              <a:t>ul:nth-child</a:t>
            </a:r>
            <a:r>
              <a:rPr lang="en-US" altLang="ko-KR" dirty="0">
                <a:latin typeface="+mn-ea"/>
                <a:cs typeface="Arial Unicode MS"/>
              </a:rPr>
              <a:t>(7) &gt; li &gt; b &gt; a</a:t>
            </a: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nth-child(n)</a:t>
            </a:r>
            <a:r>
              <a:rPr lang="ko-KR" altLang="en-US" dirty="0">
                <a:latin typeface="+mn-ea"/>
                <a:cs typeface="Arial Unicode MS"/>
              </a:rPr>
              <a:t>은 </a:t>
            </a:r>
            <a:r>
              <a:rPr lang="en-US" altLang="ko-KR" dirty="0">
                <a:latin typeface="+mn-ea"/>
                <a:cs typeface="Arial Unicode MS"/>
              </a:rPr>
              <a:t>n</a:t>
            </a:r>
            <a:r>
              <a:rPr lang="ko-KR" altLang="en-US" dirty="0">
                <a:latin typeface="+mn-ea"/>
                <a:cs typeface="Arial Unicode MS"/>
              </a:rPr>
              <a:t>번째에 있는 요소를 의미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nth-child(7)</a:t>
            </a:r>
            <a:r>
              <a:rPr lang="ko-KR" altLang="en-US" dirty="0">
                <a:latin typeface="+mn-ea"/>
                <a:cs typeface="Arial Unicode MS"/>
              </a:rPr>
              <a:t>은 </a:t>
            </a:r>
            <a:r>
              <a:rPr lang="en-US" altLang="ko-KR" dirty="0">
                <a:latin typeface="+mn-ea"/>
                <a:cs typeface="Arial Unicode MS"/>
              </a:rPr>
              <a:t>7</a:t>
            </a:r>
            <a:r>
              <a:rPr lang="ko-KR" altLang="en-US" dirty="0">
                <a:latin typeface="+mn-ea"/>
                <a:cs typeface="Arial Unicode MS"/>
              </a:rPr>
              <a:t>번째에 있는 </a:t>
            </a:r>
            <a:r>
              <a:rPr lang="ko-KR" altLang="en-US" dirty="0" err="1">
                <a:latin typeface="+mn-ea"/>
                <a:cs typeface="Arial Unicode MS"/>
              </a:rPr>
              <a:t>태그라는</a:t>
            </a:r>
            <a:r>
              <a:rPr lang="ko-KR" altLang="en-US" dirty="0">
                <a:latin typeface="+mn-ea"/>
                <a:cs typeface="Arial Unicode MS"/>
              </a:rPr>
              <a:t> 의미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19904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6944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sel-dongju.py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req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lnSpc>
                <a:spcPct val="100000"/>
              </a:lnSpc>
            </a:pPr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뒤의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인코딩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부분은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저자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윤동주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라는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의미입니다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따로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입력하지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말고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위키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홈페이지에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들어간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뒤에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주소를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복사해서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사용하세요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508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"https://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ko.wikisource.org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/wiki/</a:t>
            </a:r>
          </a:p>
          <a:p>
            <a:pPr marL="577850" marR="508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%EC%A0%80%EC%9E%90:%EC%9C%A4%EB%8F%99%EC%A3%BC"  </a:t>
            </a:r>
          </a:p>
          <a:p>
            <a:pPr marL="635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req.urlopen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(res,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#mw-content-text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바로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아래에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있는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태그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바로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아래에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있는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태그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아래에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있는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태그를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모두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선택합니다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a_list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("#mw-content-text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div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a")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322135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a in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a_list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6350" marR="3221355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name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a.string</a:t>
            </a:r>
            <a:endParaRPr lang="en-US" altLang="ko-KR" spc="-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3221355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("-",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E5AA851-F913-7641-B6B3-37A3F3B43887}"/>
              </a:ext>
            </a:extLst>
          </p:cNvPr>
          <p:cNvSpPr/>
          <p:nvPr/>
        </p:nvSpPr>
        <p:spPr>
          <a:xfrm flipV="1">
            <a:off x="232569" y="713808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26973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736B1D-9904-A041-94E3-A86837D406D2}"/>
              </a:ext>
            </a:extLst>
          </p:cNvPr>
          <p:cNvSpPr txBox="1"/>
          <p:nvPr/>
        </p:nvSpPr>
        <p:spPr>
          <a:xfrm>
            <a:off x="232570" y="269875"/>
            <a:ext cx="9601200" cy="25764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C:\Users\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hasat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\Desktop&gt;python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rint.py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하늘과 바람과 별과 시</a:t>
            </a: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서시</a:t>
            </a: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자화상</a:t>
            </a: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소년</a:t>
            </a: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눈 오는 지도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98735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378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CSS </a:t>
            </a:r>
            <a:r>
              <a:rPr lang="ko-KR" altLang="en-US" sz="2400" dirty="0" err="1">
                <a:latin typeface="+mn-ea"/>
                <a:cs typeface="Arial Unicode MS"/>
              </a:rPr>
              <a:t>선택자</a:t>
            </a:r>
            <a:r>
              <a:rPr lang="ko-KR" altLang="en-US" sz="2400" dirty="0">
                <a:latin typeface="+mn-ea"/>
                <a:cs typeface="Arial Unicode MS"/>
              </a:rPr>
              <a:t>  자세히 알아보기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sz="2400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r>
              <a:rPr lang="ko-KR" altLang="en-US" dirty="0" err="1">
                <a:latin typeface="+mn-ea"/>
                <a:cs typeface="Arial Unicode MS"/>
              </a:rPr>
              <a:t>선택자</a:t>
            </a:r>
            <a:r>
              <a:rPr lang="ko-KR" altLang="en-US" dirty="0">
                <a:latin typeface="+mn-ea"/>
                <a:cs typeface="Arial Unicode MS"/>
              </a:rPr>
              <a:t> 기본 서식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r>
              <a:rPr lang="ko-KR" altLang="en-US" dirty="0" err="1">
                <a:latin typeface="+mn-ea"/>
                <a:cs typeface="Arial Unicode MS"/>
              </a:rPr>
              <a:t>선택자들의</a:t>
            </a:r>
            <a:r>
              <a:rPr lang="ko-KR" altLang="en-US" dirty="0">
                <a:latin typeface="+mn-ea"/>
                <a:cs typeface="Arial Unicode MS"/>
              </a:rPr>
              <a:t> 관계를 지정하는 서식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1C405CFC-E6DD-CA48-84CE-68BB82E25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312900"/>
              </p:ext>
            </p:extLst>
          </p:nvPr>
        </p:nvGraphicFramePr>
        <p:xfrm>
          <a:off x="290672" y="1793875"/>
          <a:ext cx="9357866" cy="210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8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서식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*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모든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</a:t>
                      </a:r>
                      <a:r>
                        <a:rPr sz="1600" b="1" spc="-19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이름&gt;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이름을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기반으로</a:t>
                      </a: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.&lt;클래스</a:t>
                      </a:r>
                      <a:r>
                        <a:rPr sz="1600" b="1" spc="-1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이름&gt;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클래스  이름을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기반으로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1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#&lt;id</a:t>
                      </a:r>
                      <a:r>
                        <a:rPr sz="1600" b="1" spc="-1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이름&gt;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id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속성을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기반으로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3567D492-2EE0-7040-828D-7C6D0FEE9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244878"/>
              </p:ext>
            </p:extLst>
          </p:nvPr>
        </p:nvGraphicFramePr>
        <p:xfrm>
          <a:off x="290672" y="4672478"/>
          <a:ext cx="9357867" cy="2531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3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4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서식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&lt;선택자&gt;,</a:t>
                      </a:r>
                      <a:r>
                        <a:rPr sz="1600" b="1" spc="-1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&lt;선택자&gt;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쉼표로  구분된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여러  개의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모두</a:t>
                      </a: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&lt;선택자&gt;</a:t>
                      </a:r>
                      <a:r>
                        <a:rPr sz="1600" b="1" spc="-1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&lt;선택자&gt;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앞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후손 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중  뒤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선택자에  해당하는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것을  모두</a:t>
                      </a:r>
                      <a:r>
                        <a:rPr sz="1600" b="1" spc="-1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&lt;선택자&gt; </a:t>
                      </a: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&gt;</a:t>
                      </a:r>
                      <a:r>
                        <a:rPr sz="1600" b="1" spc="-2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&lt;선택자&gt;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앞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자손 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중  뒤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선택자에  해당하는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것을  모두</a:t>
                      </a:r>
                      <a:r>
                        <a:rPr sz="1600" b="1" spc="-1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1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&lt;선택자&gt; </a:t>
                      </a: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+</a:t>
                      </a:r>
                      <a:r>
                        <a:rPr sz="1600" b="1" spc="-2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&lt;선택자&gt;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같은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계층에서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바로  뒤에  있는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</a:t>
                      </a:r>
                      <a:r>
                        <a:rPr sz="16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&lt;선택자1&gt; </a:t>
                      </a: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~</a:t>
                      </a:r>
                      <a:r>
                        <a:rPr sz="1600" b="1" spc="-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&lt;선택자2&gt;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선택자1부터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선택자2까지의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모두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05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389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sz="1600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sz="1600" spc="6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sz="1600" spc="5" dirty="0">
                <a:solidFill>
                  <a:srgbClr val="58595B"/>
                </a:solidFill>
                <a:latin typeface="+mn-ea"/>
                <a:cs typeface="Arial Unicode MS"/>
              </a:rPr>
              <a:t>src/ch1/download-png1.py</a:t>
            </a:r>
            <a:endParaRPr sz="1600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6350"/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35" dirty="0">
                <a:solidFill>
                  <a:srgbClr val="231F20"/>
                </a:solidFill>
                <a:latin typeface="+mn-ea"/>
                <a:cs typeface="나눔고딕코딩"/>
              </a:rPr>
              <a:t>라이브러리</a:t>
            </a:r>
            <a:r>
              <a:rPr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endParaRPr lang="en-US" altLang="ko-KR" sz="1400" spc="-5" dirty="0">
              <a:latin typeface="+mn-ea"/>
              <a:cs typeface="Times New Roman"/>
            </a:endParaRPr>
          </a:p>
          <a:p>
            <a:pPr marL="6350">
              <a:spcBef>
                <a:spcPts val="340"/>
              </a:spcBef>
            </a:pPr>
            <a:endParaRPr lang="en-US" altLang="ko-KR" sz="1400" spc="-5" dirty="0">
              <a:solidFill>
                <a:srgbClr val="231F20"/>
              </a:solidFill>
              <a:latin typeface="+mn-ea"/>
              <a:cs typeface="Times New Roman"/>
            </a:endParaRPr>
          </a:p>
          <a:p>
            <a:pPr marL="6350">
              <a:spcBef>
                <a:spcPts val="340"/>
              </a:spcBef>
            </a:pPr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URL과</a:t>
            </a:r>
            <a:r>
              <a:rPr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20" dirty="0">
                <a:solidFill>
                  <a:srgbClr val="231F20"/>
                </a:solidFill>
                <a:latin typeface="+mn-ea"/>
                <a:cs typeface="나눔고딕코딩"/>
              </a:rPr>
              <a:t>저장</a:t>
            </a:r>
            <a:r>
              <a:rPr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20" dirty="0">
                <a:solidFill>
                  <a:srgbClr val="231F20"/>
                </a:solidFill>
                <a:latin typeface="+mn-ea"/>
                <a:cs typeface="나눔고딕코딩"/>
              </a:rPr>
              <a:t>경로</a:t>
            </a:r>
            <a:r>
              <a:rPr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40" dirty="0">
                <a:solidFill>
                  <a:srgbClr val="231F20"/>
                </a:solidFill>
                <a:latin typeface="+mn-ea"/>
                <a:cs typeface="나눔고딕코딩"/>
              </a:rPr>
              <a:t>지정하기</a:t>
            </a:r>
            <a:endParaRPr dirty="0">
              <a:latin typeface="+mn-ea"/>
              <a:cs typeface="나눔고딕코딩"/>
            </a:endParaRPr>
          </a:p>
          <a:p>
            <a:pPr marL="6350" marR="2778760">
              <a:lnSpc>
                <a:spcPct val="135400"/>
              </a:lnSpc>
            </a:pPr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url =</a:t>
            </a:r>
            <a:r>
              <a:rPr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spc="-15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http://uta.pw/shodou/img/28/214.png"</a:t>
            </a:r>
            <a:r>
              <a:rPr spc="-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2778760">
              <a:lnSpc>
                <a:spcPct val="135400"/>
              </a:lnSpc>
            </a:pPr>
            <a:r>
              <a:rPr dirty="0" err="1">
                <a:solidFill>
                  <a:srgbClr val="231F20"/>
                </a:solidFill>
                <a:latin typeface="+mn-ea"/>
                <a:cs typeface="나눔고딕코딩"/>
              </a:rPr>
              <a:t>savename</a:t>
            </a:r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spc="-10" dirty="0" err="1">
                <a:solidFill>
                  <a:srgbClr val="231F20"/>
                </a:solidFill>
                <a:latin typeface="+mn-ea"/>
                <a:cs typeface="나눔고딕코딩"/>
              </a:rPr>
              <a:t>test.png</a:t>
            </a:r>
            <a:r>
              <a:rPr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spc="-10" dirty="0">
              <a:latin typeface="+mn-ea"/>
              <a:cs typeface="나눔고딕코딩"/>
            </a:endParaRPr>
          </a:p>
          <a:p>
            <a:pPr marL="6350" marR="277876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2778760">
              <a:lnSpc>
                <a:spcPct val="135400"/>
              </a:lnSpc>
            </a:pPr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spc="-30" dirty="0">
                <a:solidFill>
                  <a:srgbClr val="231F20"/>
                </a:solidFill>
                <a:latin typeface="+mn-ea"/>
                <a:cs typeface="나눔고딕코딩"/>
              </a:rPr>
              <a:t>다운로드 --- </a:t>
            </a:r>
            <a:r>
              <a:rPr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2839720">
              <a:lnSpc>
                <a:spcPct val="135400"/>
              </a:lnSpc>
            </a:pPr>
            <a:r>
              <a:rPr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urllib.request.urlretrieve</a:t>
            </a:r>
            <a:r>
              <a:rPr spc="-5" dirty="0">
                <a:solidFill>
                  <a:srgbClr val="231F20"/>
                </a:solidFill>
                <a:latin typeface="+mn-ea"/>
                <a:cs typeface="나눔고딕코딩"/>
              </a:rPr>
              <a:t>(url,</a:t>
            </a:r>
            <a:r>
              <a:rPr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savename) 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2839720">
              <a:lnSpc>
                <a:spcPct val="135400"/>
              </a:lnSpc>
            </a:pPr>
            <a:r>
              <a:rPr spc="-3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spc="-30" dirty="0" err="1">
                <a:solidFill>
                  <a:srgbClr val="231F20"/>
                </a:solidFill>
                <a:latin typeface="+mn-ea"/>
                <a:cs typeface="나눔고딕코딩"/>
              </a:rPr>
              <a:t>저장되었습니다</a:t>
            </a:r>
            <a:r>
              <a:rPr spc="-30" dirty="0">
                <a:solidFill>
                  <a:srgbClr val="231F20"/>
                </a:solidFill>
                <a:latin typeface="+mn-ea"/>
                <a:cs typeface="나눔고딕코딩"/>
              </a:rPr>
              <a:t>...!")</a:t>
            </a:r>
            <a:endParaRPr dirty="0">
              <a:latin typeface="+mn-ea"/>
              <a:cs typeface="나눔고딕코딩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569" y="5527675"/>
            <a:ext cx="4904096" cy="1874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DEADE08-D142-9743-897D-29EAA5613F32}"/>
              </a:ext>
            </a:extLst>
          </p:cNvPr>
          <p:cNvSpPr txBox="1"/>
          <p:nvPr/>
        </p:nvSpPr>
        <p:spPr>
          <a:xfrm>
            <a:off x="232569" y="4538187"/>
            <a:ext cx="9601201" cy="6820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84455" marR="3564890">
              <a:lnSpc>
                <a:spcPct val="130200"/>
              </a:lnSpc>
            </a:pPr>
            <a:r>
              <a:rPr dirty="0">
                <a:solidFill>
                  <a:srgbClr val="231F20"/>
                </a:solidFill>
                <a:latin typeface="나눔고딕코딩"/>
                <a:cs typeface="나눔고딕코딩"/>
              </a:rPr>
              <a:t>$</a:t>
            </a:r>
            <a:r>
              <a:rPr spc="-8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dirty="0">
                <a:solidFill>
                  <a:srgbClr val="231F20"/>
                </a:solidFill>
                <a:latin typeface="나눔고딕코딩"/>
                <a:cs typeface="나눔고딕코딩"/>
              </a:rPr>
              <a:t>python3</a:t>
            </a:r>
            <a:r>
              <a:rPr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dirty="0">
                <a:solidFill>
                  <a:srgbClr val="231F20"/>
                </a:solidFill>
                <a:latin typeface="나눔고딕코딩"/>
                <a:cs typeface="나눔고딕코딩"/>
              </a:rPr>
              <a:t>download</a:t>
            </a:r>
            <a:r>
              <a:rPr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-</a:t>
            </a:r>
            <a:r>
              <a:rPr dirty="0">
                <a:solidFill>
                  <a:srgbClr val="231F20"/>
                </a:solidFill>
                <a:latin typeface="나눔고딕코딩"/>
                <a:cs typeface="나눔고딕코딩"/>
              </a:rPr>
              <a:t>png1</a:t>
            </a:r>
            <a:r>
              <a:rPr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.</a:t>
            </a:r>
            <a:r>
              <a:rPr dirty="0">
                <a:solidFill>
                  <a:srgbClr val="231F20"/>
                </a:solidFill>
                <a:latin typeface="나눔고딕코딩"/>
                <a:cs typeface="나눔고딕코딩"/>
              </a:rPr>
              <a:t>p</a:t>
            </a:r>
            <a:r>
              <a:rPr lang="en-US" spc="-5" dirty="0">
                <a:solidFill>
                  <a:srgbClr val="231F20"/>
                </a:solidFill>
                <a:latin typeface="나눔고딕코딩"/>
                <a:cs typeface="나눔고딕코딩"/>
              </a:rPr>
              <a:t>y</a:t>
            </a:r>
          </a:p>
          <a:p>
            <a:pPr marL="84455" marR="3564890">
              <a:lnSpc>
                <a:spcPct val="130200"/>
              </a:lnSpc>
            </a:pPr>
            <a:r>
              <a:rPr spc="-4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저장되었습니다</a:t>
            </a:r>
            <a:r>
              <a:rPr spc="-40" dirty="0">
                <a:solidFill>
                  <a:srgbClr val="231F20"/>
                </a:solidFill>
                <a:latin typeface="나눔고딕코딩"/>
                <a:cs typeface="나눔고딕코딩"/>
              </a:rPr>
              <a:t>...!</a:t>
            </a:r>
            <a:endParaRPr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C45BC799-2C18-204F-8512-81C72F1E2C64}"/>
              </a:ext>
            </a:extLst>
          </p:cNvPr>
          <p:cNvSpPr/>
          <p:nvPr/>
        </p:nvSpPr>
        <p:spPr>
          <a:xfrm>
            <a:off x="232569" y="4194847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932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dirty="0" err="1">
                <a:latin typeface="+mn-ea"/>
                <a:cs typeface="Arial Unicode MS"/>
              </a:rPr>
              <a:t>선택자</a:t>
            </a:r>
            <a:r>
              <a:rPr lang="ko-KR" altLang="en-US" dirty="0">
                <a:latin typeface="+mn-ea"/>
                <a:cs typeface="Arial Unicode MS"/>
              </a:rPr>
              <a:t> 기본 서식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r>
              <a:rPr lang="ko-KR" altLang="en-US" dirty="0" err="1">
                <a:latin typeface="+mn-ea"/>
                <a:cs typeface="Arial Unicode MS"/>
              </a:rPr>
              <a:t>선택자들의</a:t>
            </a:r>
            <a:r>
              <a:rPr lang="ko-KR" altLang="en-US" dirty="0">
                <a:latin typeface="+mn-ea"/>
                <a:cs typeface="Arial Unicode MS"/>
              </a:rPr>
              <a:t> 관계를 지정하는 서식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0AE3C7A6-C61C-9A4B-B7DE-C1C3B3D4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69528"/>
              </p:ext>
            </p:extLst>
          </p:nvPr>
        </p:nvGraphicFramePr>
        <p:xfrm>
          <a:off x="260192" y="727075"/>
          <a:ext cx="9231220" cy="3634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9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서식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&lt;요소&gt;[&lt;속성&gt;]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속성을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가진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&lt;요소&gt;[&lt;속성&gt;=&lt;값&gt;]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값이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지정한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값과  같은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</a:t>
                      </a:r>
                      <a:r>
                        <a:rPr sz="1600" b="1" spc="-9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&lt;요소&gt;[&lt;속성&gt;~=&lt;값&gt;]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58419">
                        <a:lnSpc>
                          <a:spcPts val="1350"/>
                        </a:lnSpc>
                        <a:spcBef>
                          <a:spcPts val="1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속성의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값이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지정한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값을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단어로 포함(띄어쓰기로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구분해서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완전히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포함)</a:t>
                      </a:r>
                      <a:r>
                        <a:rPr sz="1600" b="1" spc="-125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하고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endParaRPr lang="en-US" sz="1600" b="1" spc="-125" dirty="0" smtClean="0">
                        <a:solidFill>
                          <a:srgbClr val="231F20"/>
                        </a:solidFill>
                        <a:latin typeface="+mn-ea"/>
                        <a:ea typeface="+mn-ea"/>
                        <a:cs typeface="Arial Unicode MS"/>
                      </a:endParaRPr>
                    </a:p>
                    <a:p>
                      <a:pPr marL="176530" marR="58419">
                        <a:lnSpc>
                          <a:spcPts val="1350"/>
                        </a:lnSpc>
                        <a:spcBef>
                          <a:spcPts val="15"/>
                        </a:spcBef>
                      </a:pPr>
                      <a:endParaRPr lang="en-US" sz="1600" b="1" spc="-125" dirty="0" smtClean="0">
                        <a:solidFill>
                          <a:srgbClr val="231F20"/>
                        </a:solidFill>
                        <a:latin typeface="+mn-ea"/>
                        <a:ea typeface="+mn-ea"/>
                        <a:cs typeface="Arial Unicode MS"/>
                      </a:endParaRPr>
                    </a:p>
                    <a:p>
                      <a:pPr marL="176530" marR="58419">
                        <a:lnSpc>
                          <a:spcPts val="1350"/>
                        </a:lnSpc>
                        <a:spcBef>
                          <a:spcPts val="15"/>
                        </a:spcBef>
                      </a:pPr>
                      <a:r>
                        <a:rPr sz="1600" b="1" spc="-130" dirty="0" err="1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있다면</a:t>
                      </a:r>
                      <a:r>
                        <a:rPr sz="1600" b="1" spc="-130" dirty="0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40" dirty="0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</a:t>
                      </a:r>
                      <a:r>
                        <a:rPr sz="1600" b="1" spc="-157" baseline="38888" dirty="0">
                          <a:solidFill>
                            <a:srgbClr val="6D6E71"/>
                          </a:solidFill>
                          <a:latin typeface="+mn-ea"/>
                          <a:ea typeface="+mn-ea"/>
                          <a:cs typeface="Arial"/>
                        </a:rPr>
                        <a:t>8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354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&lt;요소&gt;[&lt;속성&gt;|=&lt;값&gt;]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속성의  값으로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시작하면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선택합니다(이때  하이픈  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기호(※)로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구분해서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확인합니다).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&lt;요소&gt;[&lt;속성&gt;^=&lt;값&gt;]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값이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지정한  값으로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시작하면</a:t>
                      </a:r>
                      <a:r>
                        <a:rPr sz="16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&lt;요소&gt;[&lt;속성&gt;$=&lt;값&gt;]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값이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지정한  값으로  끝나면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&lt;요소&gt;[&lt;속성&gt;*=&lt;값&gt;]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값이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지정한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값을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포함하고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있다면</a:t>
                      </a: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object 10">
            <a:extLst>
              <a:ext uri="{FF2B5EF4-FFF2-40B4-BE49-F238E27FC236}">
                <a16:creationId xmlns:a16="http://schemas.microsoft.com/office/drawing/2014/main" id="{9D19FA1A-7911-CB4B-B2D1-B5BEC4229DE0}"/>
              </a:ext>
            </a:extLst>
          </p:cNvPr>
          <p:cNvSpPr/>
          <p:nvPr/>
        </p:nvSpPr>
        <p:spPr>
          <a:xfrm>
            <a:off x="4207673" y="5294944"/>
            <a:ext cx="1251585" cy="0"/>
          </a:xfrm>
          <a:custGeom>
            <a:avLst/>
            <a:gdLst/>
            <a:ahLst/>
            <a:cxnLst/>
            <a:rect l="l" t="t" r="r" b="b"/>
            <a:pathLst>
              <a:path w="1251585">
                <a:moveTo>
                  <a:pt x="0" y="0"/>
                </a:moveTo>
                <a:lnTo>
                  <a:pt x="1251000" y="0"/>
                </a:lnTo>
              </a:path>
            </a:pathLst>
          </a:custGeom>
          <a:ln w="635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60C8F94F-4D45-0349-ADCA-8EAA5CA6F82C}"/>
              </a:ext>
            </a:extLst>
          </p:cNvPr>
          <p:cNvSpPr/>
          <p:nvPr/>
        </p:nvSpPr>
        <p:spPr>
          <a:xfrm>
            <a:off x="5458673" y="5294944"/>
            <a:ext cx="3717290" cy="0"/>
          </a:xfrm>
          <a:custGeom>
            <a:avLst/>
            <a:gdLst/>
            <a:ahLst/>
            <a:cxnLst/>
            <a:rect l="l" t="t" r="r" b="b"/>
            <a:pathLst>
              <a:path w="3717290">
                <a:moveTo>
                  <a:pt x="0" y="0"/>
                </a:moveTo>
                <a:lnTo>
                  <a:pt x="3716997" y="0"/>
                </a:lnTo>
              </a:path>
            </a:pathLst>
          </a:custGeom>
          <a:ln w="635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E12F4193-31E8-A243-B30E-E48AA1FE0E0C}"/>
              </a:ext>
            </a:extLst>
          </p:cNvPr>
          <p:cNvSpPr/>
          <p:nvPr/>
        </p:nvSpPr>
        <p:spPr>
          <a:xfrm>
            <a:off x="4207673" y="5518947"/>
            <a:ext cx="1251585" cy="0"/>
          </a:xfrm>
          <a:custGeom>
            <a:avLst/>
            <a:gdLst/>
            <a:ahLst/>
            <a:cxnLst/>
            <a:rect l="l" t="t" r="r" b="b"/>
            <a:pathLst>
              <a:path w="1251585">
                <a:moveTo>
                  <a:pt x="0" y="0"/>
                </a:moveTo>
                <a:lnTo>
                  <a:pt x="1251000" y="0"/>
                </a:lnTo>
              </a:path>
            </a:pathLst>
          </a:custGeom>
          <a:ln w="635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39A2746B-BB72-F744-AD9F-DCF18C7025E3}"/>
              </a:ext>
            </a:extLst>
          </p:cNvPr>
          <p:cNvSpPr/>
          <p:nvPr/>
        </p:nvSpPr>
        <p:spPr>
          <a:xfrm>
            <a:off x="5458673" y="5518947"/>
            <a:ext cx="3717290" cy="0"/>
          </a:xfrm>
          <a:custGeom>
            <a:avLst/>
            <a:gdLst/>
            <a:ahLst/>
            <a:cxnLst/>
            <a:rect l="l" t="t" r="r" b="b"/>
            <a:pathLst>
              <a:path w="3717290">
                <a:moveTo>
                  <a:pt x="0" y="0"/>
                </a:moveTo>
                <a:lnTo>
                  <a:pt x="3716997" y="0"/>
                </a:lnTo>
              </a:path>
            </a:pathLst>
          </a:custGeom>
          <a:ln w="635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7">
            <a:extLst>
              <a:ext uri="{FF2B5EF4-FFF2-40B4-BE49-F238E27FC236}">
                <a16:creationId xmlns:a16="http://schemas.microsoft.com/office/drawing/2014/main" id="{BB660309-8B22-D64A-9863-ACCBBDD2B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43064"/>
              </p:ext>
            </p:extLst>
          </p:nvPr>
        </p:nvGraphicFramePr>
        <p:xfrm>
          <a:off x="305912" y="5273634"/>
          <a:ext cx="9231220" cy="1248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9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서식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</a:t>
                      </a:r>
                      <a:r>
                        <a:rPr sz="1600" b="1" spc="-70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요소</a:t>
                      </a: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&gt;</a:t>
                      </a:r>
                      <a:r>
                        <a:rPr lang="en-US" altLang="ko-KR"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:root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ko-KR" altLang="en-US"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루트 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</a:t>
                      </a:r>
                      <a:r>
                        <a:rPr sz="1600" b="1" spc="-70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요소</a:t>
                      </a: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&gt;</a:t>
                      </a:r>
                      <a:r>
                        <a:rPr lang="en-US" altLang="ko-KR"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:nth-child(n)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</a:t>
                      </a:r>
                      <a:r>
                        <a:rPr lang="ko-KR" altLang="en-US"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번째 자식 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515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6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dirty="0" err="1">
                <a:latin typeface="+mn-ea"/>
                <a:cs typeface="Arial Unicode MS"/>
              </a:rPr>
              <a:t>선택자들의</a:t>
            </a:r>
            <a:r>
              <a:rPr lang="ko-KR" altLang="en-US" dirty="0">
                <a:latin typeface="+mn-ea"/>
                <a:cs typeface="Arial Unicode MS"/>
              </a:rPr>
              <a:t> 관계를 지정하는 서식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1371AA0F-9BF7-5B44-A849-89F8E758E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140082"/>
              </p:ext>
            </p:extLst>
          </p:nvPr>
        </p:nvGraphicFramePr>
        <p:xfrm>
          <a:off x="305912" y="742691"/>
          <a:ext cx="9219631" cy="6270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6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서식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&lt;요소&gt;:nth-last-child(n)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뒤에서부터  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n번째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자식</a:t>
                      </a: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&lt;요소&gt;:nth-of-type(n)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n번째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종류의</a:t>
                      </a: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98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&lt;요소&gt;:first-child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첫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번째  자식</a:t>
                      </a: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&lt;요소&gt;:last-child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마지막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번째  자식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&lt;요소&gt;:first-of-type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첫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번째  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종류의</a:t>
                      </a: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&lt;요소&gt;:last-of-type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마지막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번째  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종류의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&lt;요소&gt;:only-child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자식으로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유일한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98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&lt;요소&gt;:only-of-type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자식으로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유일한  종류의</a:t>
                      </a:r>
                      <a:r>
                        <a:rPr sz="16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&lt;요소&gt;:empty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내용이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없는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&lt;요소&gt;:lang(code)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특정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언어로  </a:t>
                      </a:r>
                      <a:r>
                        <a:rPr sz="1600" b="1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code를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지정한</a:t>
                      </a: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&lt;요소&gt;:not(s)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s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이외의</a:t>
                      </a:r>
                      <a:r>
                        <a:rPr sz="16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&lt;요소&gt;:enabled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활성화된  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UI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98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&lt;요소&gt;:disabled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비활성화된  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UI</a:t>
                      </a:r>
                      <a:r>
                        <a:rPr sz="16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&lt;요소&gt;:checked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체크돼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있는  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UI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321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82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CSS </a:t>
            </a:r>
            <a:r>
              <a:rPr lang="ko-KR" altLang="en-US" sz="2400" dirty="0" err="1">
                <a:latin typeface="+mn-ea"/>
                <a:cs typeface="Arial Unicode MS"/>
              </a:rPr>
              <a:t>선택자로</a:t>
            </a:r>
            <a:r>
              <a:rPr lang="ko-KR" altLang="en-US" sz="2400" dirty="0">
                <a:latin typeface="+mn-ea"/>
                <a:cs typeface="Arial Unicode MS"/>
              </a:rPr>
              <a:t> 추출 연습하기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DB66DEA-5020-F841-84F0-AE6E9696C19B}"/>
              </a:ext>
            </a:extLst>
          </p:cNvPr>
          <p:cNvSpPr/>
          <p:nvPr/>
        </p:nvSpPr>
        <p:spPr>
          <a:xfrm flipV="1">
            <a:off x="232569" y="117409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1297917-4907-6642-9B4E-2CF2F971CB83}"/>
              </a:ext>
            </a:extLst>
          </p:cNvPr>
          <p:cNvSpPr txBox="1"/>
          <p:nvPr/>
        </p:nvSpPr>
        <p:spPr>
          <a:xfrm>
            <a:off x="232569" y="879475"/>
            <a:ext cx="9753599" cy="2723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dirty="0" err="1">
                <a:solidFill>
                  <a:srgbClr val="58595B"/>
                </a:solidFill>
                <a:latin typeface="+mn-ea"/>
                <a:cs typeface="Arial Unicode MS"/>
              </a:rPr>
              <a:t>books.html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5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id="bible"&gt;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id="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ge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"&gt;Genesis&lt;/li&gt;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id="ex"&gt;Exodus&lt;/li&gt;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id="le"&gt;Leviticus&lt;/li&gt;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id="nu"&gt;Numbers&lt;/li&gt;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</a:t>
            </a:r>
            <a:r>
              <a:rPr lang="en-US" altLang="ko-KR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id="de"&gt;Deuteronomy&lt;/li&gt;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1C025098-7426-BC4F-9E2F-F3F9CC5BE8C5}"/>
              </a:ext>
            </a:extLst>
          </p:cNvPr>
          <p:cNvSpPr/>
          <p:nvPr/>
        </p:nvSpPr>
        <p:spPr>
          <a:xfrm flipV="1">
            <a:off x="232569" y="3679561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31064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82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CSS </a:t>
            </a:r>
            <a:r>
              <a:rPr lang="ko-KR" altLang="en-US" sz="2400" dirty="0" err="1">
                <a:latin typeface="+mn-ea"/>
                <a:cs typeface="Arial Unicode MS"/>
              </a:rPr>
              <a:t>선택자로</a:t>
            </a:r>
            <a:r>
              <a:rPr lang="ko-KR" altLang="en-US" sz="2400" dirty="0">
                <a:latin typeface="+mn-ea"/>
                <a:cs typeface="Arial Unicode MS"/>
              </a:rPr>
              <a:t> 추출 연습하기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DB66DEA-5020-F841-84F0-AE6E9696C19B}"/>
              </a:ext>
            </a:extLst>
          </p:cNvPr>
          <p:cNvSpPr/>
          <p:nvPr/>
        </p:nvSpPr>
        <p:spPr>
          <a:xfrm flipV="1">
            <a:off x="232569" y="117409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1297917-4907-6642-9B4E-2CF2F971CB83}"/>
              </a:ext>
            </a:extLst>
          </p:cNvPr>
          <p:cNvSpPr txBox="1"/>
          <p:nvPr/>
        </p:nvSpPr>
        <p:spPr>
          <a:xfrm>
            <a:off x="232569" y="879475"/>
            <a:ext cx="9753599" cy="553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4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sel-books.py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84455" marR="288417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open("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books.html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encoding="utf-8")  </a:t>
            </a:r>
          </a:p>
          <a:p>
            <a:pPr marL="84455" marR="28841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84455" marR="288417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CSS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선택자로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검색하는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방법</a:t>
            </a:r>
            <a:endParaRPr lang="ko-KR" altLang="en-US" dirty="0">
              <a:latin typeface="+mn-ea"/>
              <a:cs typeface="나눔고딕코딩"/>
            </a:endParaRPr>
          </a:p>
          <a:p>
            <a:pPr marL="12700" marR="508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lambda q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(q).string)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2700" marR="5080">
              <a:lnSpc>
                <a:spcPct val="135400"/>
              </a:lnSpc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("#nu")						</a:t>
            </a:r>
            <a:r>
              <a:rPr lang="en-US" altLang="ko-KR" dirty="0">
                <a:latin typeface="+mn-ea"/>
              </a:rPr>
              <a:t> #(※1)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1508760">
              <a:lnSpc>
                <a:spcPct val="135400"/>
              </a:lnSpc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li#nu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")  						</a:t>
            </a:r>
            <a:r>
              <a:rPr lang="en-US" altLang="ko-KR" dirty="0">
                <a:latin typeface="+mn-ea"/>
              </a:rPr>
              <a:t> #(※2)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508760">
              <a:lnSpc>
                <a:spcPct val="135400"/>
              </a:lnSpc>
            </a:pP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li#nu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") 						</a:t>
            </a:r>
            <a:r>
              <a:rPr lang="en-US" altLang="ko-KR" dirty="0">
                <a:latin typeface="+mn-ea"/>
              </a:rPr>
              <a:t> #(※3)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508760">
              <a:lnSpc>
                <a:spcPct val="135400"/>
              </a:lnSpc>
            </a:pP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("#bible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#nu")  					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#(※4)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508760">
              <a:lnSpc>
                <a:spcPct val="135400"/>
              </a:lnSpc>
            </a:pP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("#bible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#nu")					</a:t>
            </a:r>
            <a:r>
              <a:rPr lang="en-US" altLang="ko-KR" dirty="0">
                <a:latin typeface="+mn-ea"/>
              </a:rPr>
              <a:t> #(※5)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130048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ul#bible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li#nu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					</a:t>
            </a:r>
            <a:r>
              <a:rPr lang="en-US" altLang="ko-KR" dirty="0">
                <a:latin typeface="+mn-ea"/>
              </a:rPr>
              <a:t> #(※6)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300480">
              <a:lnSpc>
                <a:spcPct val="135400"/>
              </a:lnSpc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("li[id='nu’]”)						</a:t>
            </a:r>
            <a:r>
              <a:rPr lang="en-US" altLang="ko-KR" dirty="0">
                <a:latin typeface="+mn-ea"/>
              </a:rPr>
              <a:t> #(※7)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li:nth-of-type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(4)")					</a:t>
            </a:r>
            <a:r>
              <a:rPr lang="en-US" altLang="ko-KR" dirty="0">
                <a:latin typeface="+mn-ea"/>
              </a:rPr>
              <a:t> #(※8)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1120193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DB66DEA-5020-F841-84F0-AE6E9696C19B}"/>
              </a:ext>
            </a:extLst>
          </p:cNvPr>
          <p:cNvSpPr/>
          <p:nvPr/>
        </p:nvSpPr>
        <p:spPr>
          <a:xfrm flipV="1">
            <a:off x="232569" y="15652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1297917-4907-6642-9B4E-2CF2F971CB83}"/>
              </a:ext>
            </a:extLst>
          </p:cNvPr>
          <p:cNvSpPr txBox="1"/>
          <p:nvPr/>
        </p:nvSpPr>
        <p:spPr>
          <a:xfrm>
            <a:off x="232569" y="269875"/>
            <a:ext cx="9753599" cy="145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" marR="28841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밖의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방법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4455" marR="288417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soup.select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("li")[3].string)  			</a:t>
            </a:r>
            <a:r>
              <a:rPr lang="en-US" altLang="ko-KR" dirty="0">
                <a:latin typeface="+mn-ea"/>
              </a:rPr>
              <a:t>#(※9)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4455" marR="288417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soup.find_all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("li")[3].string)			</a:t>
            </a:r>
            <a:r>
              <a:rPr lang="en-US" altLang="ko-KR" dirty="0">
                <a:latin typeface="+mn-ea"/>
              </a:rPr>
              <a:t>#(※10)</a:t>
            </a:r>
            <a:endParaRPr lang="en-US" altLang="ko-KR" dirty="0">
              <a:latin typeface="+mn-ea"/>
              <a:cs typeface="나눔고딕코딩"/>
            </a:endParaRPr>
          </a:p>
          <a:p>
            <a:pPr marL="84455" marR="2884170">
              <a:lnSpc>
                <a:spcPct val="135400"/>
              </a:lnSpc>
            </a:pPr>
            <a:endParaRPr lang="en-US" altLang="ko-KR" spc="-15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B7C936A-EEF7-1A47-B26D-8E53FA3AEECE}"/>
              </a:ext>
            </a:extLst>
          </p:cNvPr>
          <p:cNvSpPr txBox="1"/>
          <p:nvPr/>
        </p:nvSpPr>
        <p:spPr>
          <a:xfrm>
            <a:off x="232570" y="2013406"/>
            <a:ext cx="9601200" cy="4072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sel-books.py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8385194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CSS </a:t>
            </a:r>
            <a:r>
              <a:rPr lang="ko-KR" altLang="en-US" sz="2400" dirty="0" err="1">
                <a:latin typeface="+mn-ea"/>
                <a:cs typeface="Arial Unicode MS"/>
              </a:rPr>
              <a:t>선택자로</a:t>
            </a:r>
            <a:r>
              <a:rPr lang="ko-KR" altLang="en-US" sz="2400" dirty="0">
                <a:latin typeface="+mn-ea"/>
                <a:cs typeface="Arial Unicode MS"/>
              </a:rPr>
              <a:t> 과일과 야채 </a:t>
            </a:r>
            <a:r>
              <a:rPr lang="ko-KR" altLang="en-US" sz="2400" dirty="0" err="1">
                <a:latin typeface="+mn-ea"/>
                <a:cs typeface="Arial Unicode MS"/>
              </a:rPr>
              <a:t>선택해보기</a:t>
            </a:r>
            <a:endParaRPr lang="ko-KR" altLang="en-US" sz="2400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DB66DEA-5020-F841-84F0-AE6E9696C19B}"/>
              </a:ext>
            </a:extLst>
          </p:cNvPr>
          <p:cNvSpPr/>
          <p:nvPr/>
        </p:nvSpPr>
        <p:spPr>
          <a:xfrm flipV="1">
            <a:off x="232569" y="109789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1297917-4907-6642-9B4E-2CF2F971CB83}"/>
              </a:ext>
            </a:extLst>
          </p:cNvPr>
          <p:cNvSpPr txBox="1"/>
          <p:nvPr/>
        </p:nvSpPr>
        <p:spPr>
          <a:xfrm>
            <a:off x="217045" y="884729"/>
            <a:ext cx="9753599" cy="6547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8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dirty="0">
                <a:solidFill>
                  <a:srgbClr val="58595B"/>
                </a:solidFill>
                <a:latin typeface="+mn-ea"/>
                <a:cs typeface="Arial Unicode MS"/>
              </a:rPr>
              <a:t>/ch1/fruits-</a:t>
            </a:r>
            <a:r>
              <a:rPr lang="en-US" altLang="ko-KR" dirty="0" err="1">
                <a:solidFill>
                  <a:srgbClr val="58595B"/>
                </a:solidFill>
                <a:latin typeface="+mn-ea"/>
                <a:cs typeface="Arial Unicode MS"/>
              </a:rPr>
              <a:t>vegetables.html</a:t>
            </a:r>
            <a:endParaRPr lang="en-US" altLang="ko-KR" dirty="0">
              <a:latin typeface="+mn-ea"/>
              <a:cs typeface="Arial Unicode MS"/>
            </a:endParaRPr>
          </a:p>
          <a:p>
            <a:pPr marL="6350"/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html&gt;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&lt;body&gt;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&lt;div id="main-goods"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role="page"&gt;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&lt;h1&gt;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과일과</a:t>
            </a:r>
            <a:r>
              <a:rPr lang="ko-KR" altLang="en-US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야채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&lt;/h1&gt;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id="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-list"&gt;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class="red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green"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ko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사과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class="purple"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data-lo="us"&gt;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포도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class="yellow"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data-lo="us"&gt;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레몬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class="yellow"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ko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오렌지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id="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ve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-list"&gt;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class="white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green"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ko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무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class="red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green"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data-lo="us"&gt;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파프리카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class="black"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ko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가지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class="black"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data-lo="us"&gt;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아보카도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class="white"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cn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연근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&lt;/div&gt;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&lt;/body&gt;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&lt;/html&gt;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84851F5D-2A2E-5444-AD11-8FE43BCC132F}"/>
              </a:ext>
            </a:extLst>
          </p:cNvPr>
          <p:cNvSpPr/>
          <p:nvPr/>
        </p:nvSpPr>
        <p:spPr>
          <a:xfrm flipV="1">
            <a:off x="234766" y="6677247"/>
            <a:ext cx="9601200" cy="755428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8755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7229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indent="-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3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sel-avocado.py</a:t>
            </a:r>
            <a:endParaRPr lang="en-US" altLang="ko-KR" dirty="0">
              <a:latin typeface="+mn-ea"/>
              <a:cs typeface="Arial Unicode MS"/>
            </a:endParaRPr>
          </a:p>
          <a:p>
            <a:pPr marL="6350" indent="-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indent="-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5080" indent="-635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open("fruits-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vegetables.html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encoding="utf-8")  </a:t>
            </a:r>
          </a:p>
          <a:p>
            <a:pPr marL="6350" marR="5080" indent="-63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6350" marR="5080" indent="-63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538480" indent="-63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CSS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선택자로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추출하기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538480" indent="-635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li:nth-of-type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(8)").string)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			#(※1) 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5080" indent="-635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("#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ve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-list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li:nth-of-type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(4)").string)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		</a:t>
            </a:r>
            <a:r>
              <a:rPr lang="en-US" altLang="ko-KR" dirty="0">
                <a:latin typeface="+mn-ea"/>
              </a:rPr>
              <a:t>#(※2)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5080" indent="-635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("#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ve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-list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li[data-lo='us']")[1].string)			</a:t>
            </a:r>
            <a:r>
              <a:rPr lang="en-US" altLang="ko-KR" dirty="0">
                <a:latin typeface="+mn-ea"/>
              </a:rPr>
              <a:t>#(※3)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5080" indent="-635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("#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ve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-list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li.black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")[1].string)				</a:t>
            </a:r>
            <a:r>
              <a:rPr lang="en-US" altLang="ko-KR" dirty="0">
                <a:latin typeface="+mn-ea"/>
              </a:rPr>
              <a:t>#(※4)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5080" indent="-6350">
              <a:lnSpc>
                <a:spcPct val="135400"/>
              </a:lnSpc>
            </a:pP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indent="-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find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메서드로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1729105" indent="-635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cond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data-lo":"us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class":"black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"}  </a:t>
            </a:r>
          </a:p>
          <a:p>
            <a:pPr marL="6350" marR="1729105" indent="-635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soup.find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("li",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).string)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indent="-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1515745" indent="-63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find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메서드를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연속적으로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사용하기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  </a:t>
            </a:r>
          </a:p>
          <a:p>
            <a:pPr marL="6350" marR="1515745" indent="-635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soup.find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(id="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ve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-list")</a:t>
            </a:r>
            <a:endParaRPr lang="en-US" altLang="ko-KR" dirty="0">
              <a:latin typeface="+mn-ea"/>
              <a:cs typeface="나눔고딕코딩"/>
            </a:endParaRPr>
          </a:p>
          <a:p>
            <a:pPr marL="1025525" marR="1515745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.find("li",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).string)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indent="-6350">
              <a:lnSpc>
                <a:spcPct val="100000"/>
              </a:lnSpc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 marR="5080" indent="-6350">
              <a:lnSpc>
                <a:spcPct val="135400"/>
              </a:lnSpc>
            </a:pP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E5AA851-F913-7641-B6B3-37A3F3B43887}"/>
              </a:ext>
            </a:extLst>
          </p:cNvPr>
          <p:cNvSpPr/>
          <p:nvPr/>
        </p:nvSpPr>
        <p:spPr>
          <a:xfrm flipV="1">
            <a:off x="232569" y="713808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72618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736B1D-9904-A041-94E3-A86837D406D2}"/>
              </a:ext>
            </a:extLst>
          </p:cNvPr>
          <p:cNvSpPr txBox="1"/>
          <p:nvPr/>
        </p:nvSpPr>
        <p:spPr>
          <a:xfrm>
            <a:off x="232570" y="269875"/>
            <a:ext cx="9601200" cy="25760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sel-avocado.py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아보카도</a:t>
            </a: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아보카도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아보카도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아보카도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아보카도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아보카도</a:t>
            </a:r>
          </a:p>
        </p:txBody>
      </p:sp>
    </p:spTree>
    <p:extLst>
      <p:ext uri="{BB962C8B-B14F-4D97-AF65-F5344CB8AC3E}">
        <p14:creationId xmlns:p14="http://schemas.microsoft.com/office/powerpoint/2010/main" val="24738279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정규 표현식과 함께 조합하기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DB66DEA-5020-F841-84F0-AE6E9696C19B}"/>
              </a:ext>
            </a:extLst>
          </p:cNvPr>
          <p:cNvSpPr/>
          <p:nvPr/>
        </p:nvSpPr>
        <p:spPr>
          <a:xfrm flipV="1">
            <a:off x="232569" y="109789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1297917-4907-6642-9B4E-2CF2F971CB83}"/>
              </a:ext>
            </a:extLst>
          </p:cNvPr>
          <p:cNvSpPr txBox="1"/>
          <p:nvPr/>
        </p:nvSpPr>
        <p:spPr>
          <a:xfrm>
            <a:off x="232569" y="803275"/>
            <a:ext cx="9753599" cy="5287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sel-re.py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정규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표현식을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사용할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&lt;li&gt;&lt;a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hoge.html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hoge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&lt;li&gt;&lt;a</a:t>
            </a:r>
            <a:r>
              <a:rPr lang="en-US" altLang="ko-KR" spc="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="https://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example.com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fuga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fuga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*&lt;/li&gt;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&lt;li&gt;&lt;a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="https://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example.com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/foo"&gt;foo*&lt;/li&gt;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&lt;li&gt;&lt;a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http://example.com/aaa"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aaa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""”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(html,</a:t>
            </a:r>
            <a:r>
              <a:rPr lang="en-US" altLang="ko-KR" spc="-2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정규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표현식으로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에서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https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635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 =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soup.find_all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re.compile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r"^https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://"))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e in li: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e.attrs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['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'])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163B5FF2-8B87-3449-9C01-1E3F69B74A54}"/>
              </a:ext>
            </a:extLst>
          </p:cNvPr>
          <p:cNvSpPr/>
          <p:nvPr/>
        </p:nvSpPr>
        <p:spPr>
          <a:xfrm flipV="1">
            <a:off x="236538" y="6188892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16152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736B1D-9904-A041-94E3-A86837D406D2}"/>
              </a:ext>
            </a:extLst>
          </p:cNvPr>
          <p:cNvSpPr txBox="1"/>
          <p:nvPr/>
        </p:nvSpPr>
        <p:spPr>
          <a:xfrm>
            <a:off x="232570" y="269875"/>
            <a:ext cx="9601200" cy="1080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sel-re.py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https://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example.com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fuga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https://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example.com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/foo</a:t>
            </a:r>
          </a:p>
        </p:txBody>
      </p:sp>
    </p:spTree>
    <p:extLst>
      <p:ext uri="{BB962C8B-B14F-4D97-AF65-F5344CB8AC3E}">
        <p14:creationId xmlns:p14="http://schemas.microsoft.com/office/powerpoint/2010/main" val="266747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74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urlopen</a:t>
            </a:r>
            <a:r>
              <a:rPr lang="en-US" altLang="ko-KR" sz="2400" dirty="0">
                <a:latin typeface="+mn-ea"/>
                <a:cs typeface="Arial Unicode MS"/>
              </a:rPr>
              <a:t>()</a:t>
            </a:r>
            <a:r>
              <a:rPr lang="ko-KR" altLang="en-US" sz="2400" dirty="0" err="1">
                <a:latin typeface="+mn-ea"/>
                <a:cs typeface="Arial Unicode MS"/>
              </a:rPr>
              <a:t>으로</a:t>
            </a:r>
            <a:r>
              <a:rPr lang="ko-KR" altLang="en-US" sz="2400" dirty="0">
                <a:latin typeface="+mn-ea"/>
                <a:cs typeface="Arial Unicode MS"/>
              </a:rPr>
              <a:t> 파일에  저장하는 방법</a:t>
            </a:r>
            <a:endParaRPr lang="ko-KR" altLang="en-US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request.urlopen</a:t>
            </a:r>
            <a:r>
              <a:rPr lang="en-US" altLang="ko-KR" dirty="0">
                <a:latin typeface="+mn-ea"/>
                <a:cs typeface="Arial Unicode MS"/>
              </a:rPr>
              <a:t>()</a:t>
            </a:r>
            <a:r>
              <a:rPr lang="ko-KR" altLang="en-US" dirty="0">
                <a:latin typeface="+mn-ea"/>
                <a:cs typeface="Arial Unicode MS"/>
              </a:rPr>
              <a:t>을 이용하면 곧바로 파일로 저장하는 것이 아니라 데이터를 </a:t>
            </a:r>
            <a:r>
              <a:rPr lang="ko-KR" altLang="en-US" dirty="0" err="1">
                <a:latin typeface="+mn-ea"/>
                <a:cs typeface="Arial Unicode MS"/>
              </a:rPr>
              <a:t>파이썬</a:t>
            </a:r>
            <a:r>
              <a:rPr lang="ko-KR" altLang="en-US" dirty="0">
                <a:latin typeface="+mn-ea"/>
                <a:cs typeface="Arial Unicode MS"/>
              </a:rPr>
              <a:t> 메모리 위에 올릴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request.urlopen</a:t>
            </a:r>
            <a:r>
              <a:rPr lang="en-US" altLang="ko-KR" dirty="0">
                <a:latin typeface="+mn-ea"/>
                <a:cs typeface="Arial Unicode MS"/>
              </a:rPr>
              <a:t>()</a:t>
            </a:r>
            <a:r>
              <a:rPr lang="ko-KR" altLang="en-US" dirty="0">
                <a:latin typeface="+mn-ea"/>
                <a:cs typeface="Arial Unicode MS"/>
              </a:rPr>
              <a:t>을 이용해 메모리 위에 데이터를 올리고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이후에 파일에 저장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4267914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6276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1-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4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75769" y="2222534"/>
            <a:ext cx="4800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latin typeface="+mn-ea"/>
                <a:ea typeface="+mn-ea"/>
              </a:rPr>
              <a:t>링크에 있는 것을  </a:t>
            </a:r>
            <a:r>
              <a:rPr lang="ko-KR" altLang="en-US" sz="2400" spc="-200" dirty="0" smtClean="0">
                <a:latin typeface="+mn-ea"/>
                <a:ea typeface="+mn-ea"/>
              </a:rPr>
              <a:t>한꺼번에 내려 받기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70769" y="423103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4316275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상대 경로를 절대 경로로 변경하는 방법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링크에 있는 것을 추출하기 위한 재귀 처리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34878" y="4234070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95169" y="5461581"/>
            <a:ext cx="3260691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재귀 처리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169" y="2726935"/>
            <a:ext cx="8213691" cy="747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기본적인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스크레이핑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방법을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배웠으므로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이제 실전적인 예를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살펴봅니다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절은 어떤 페이지에 있는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모든 이미지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,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페이지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등을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한꺼번에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내려 받는 방법을 소개합니다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  <a:endParaRPr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3819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785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한꺼번에 다운받는 데 필요한 처리 내용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+mn-ea"/>
                <a:cs typeface="Arial Unicode MS"/>
              </a:rPr>
              <a:t>&lt;a&gt; </a:t>
            </a:r>
            <a:r>
              <a:rPr lang="ko-KR" altLang="en-US" sz="2000" dirty="0">
                <a:latin typeface="+mn-ea"/>
                <a:cs typeface="Arial Unicode MS"/>
              </a:rPr>
              <a:t>태그의 링크 대상이 상대 경로일 수 있음</a:t>
            </a:r>
            <a:endParaRPr lang="en-US" altLang="ko-KR" sz="2000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  <a:cs typeface="Arial Unicode MS"/>
              </a:rPr>
              <a:t>링크 대상이 </a:t>
            </a:r>
            <a:r>
              <a:rPr lang="en-US" altLang="ko-KR" sz="2000" dirty="0">
                <a:latin typeface="+mn-ea"/>
                <a:cs typeface="Arial Unicode MS"/>
              </a:rPr>
              <a:t>HTML</a:t>
            </a:r>
            <a:r>
              <a:rPr lang="ko-KR" altLang="en-US" sz="2000" dirty="0">
                <a:latin typeface="+mn-ea"/>
                <a:cs typeface="Arial Unicode MS"/>
              </a:rPr>
              <a:t>일 경우</a:t>
            </a:r>
            <a:r>
              <a:rPr lang="en-US" altLang="ko-KR" sz="2000" dirty="0">
                <a:latin typeface="+mn-ea"/>
                <a:cs typeface="Arial Unicode MS"/>
              </a:rPr>
              <a:t>, HTML</a:t>
            </a:r>
            <a:r>
              <a:rPr lang="ko-KR" altLang="en-US" sz="2000" dirty="0">
                <a:latin typeface="+mn-ea"/>
                <a:cs typeface="Arial Unicode MS"/>
              </a:rPr>
              <a:t>의 내용에 추가적인 처리가 필요</a:t>
            </a:r>
            <a:endParaRPr lang="en-US" altLang="ko-KR" sz="2000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  <a:cs typeface="Arial Unicode MS"/>
              </a:rPr>
              <a:t>링크를 재귀적으로 다운받아야 함</a:t>
            </a:r>
            <a:endParaRPr lang="en-US" altLang="ko-KR" sz="2000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상대  경로를  전개하는 방법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  <a:cs typeface="Arial Unicode MS"/>
              </a:rPr>
              <a:t>상대 경로를 전개할 때는 </a:t>
            </a:r>
            <a:r>
              <a:rPr lang="en-US" altLang="ko-KR" sz="2000" dirty="0" err="1">
                <a:latin typeface="+mn-ea"/>
                <a:cs typeface="Arial Unicode MS"/>
              </a:rPr>
              <a:t>urllib.parse.urljoin</a:t>
            </a:r>
            <a:r>
              <a:rPr lang="en-US" altLang="ko-KR" sz="2000" dirty="0">
                <a:latin typeface="+mn-ea"/>
                <a:cs typeface="Arial Unicode MS"/>
              </a:rPr>
              <a:t>()</a:t>
            </a:r>
            <a:r>
              <a:rPr lang="ko-KR" altLang="en-US" sz="2000" dirty="0">
                <a:latin typeface="+mn-ea"/>
                <a:cs typeface="Arial Unicode MS"/>
              </a:rPr>
              <a:t>을 사용</a:t>
            </a:r>
            <a:endParaRPr lang="en-US" altLang="ko-KR" sz="2000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69698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3490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4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cr-path.py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base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http://example.com/html/a.html"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1016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b.html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6350" marR="1016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"sub/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c.html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6350" marR="1016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"../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index.html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"../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img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hoge.png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635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"../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css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hoge.css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E5AA851-F913-7641-B6B3-37A3F3B43887}"/>
              </a:ext>
            </a:extLst>
          </p:cNvPr>
          <p:cNvSpPr/>
          <p:nvPr/>
        </p:nvSpPr>
        <p:spPr>
          <a:xfrm flipV="1">
            <a:off x="232569" y="3775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9ADB5678-DC7F-BF40-BA2F-664F2C71F03D}"/>
              </a:ext>
            </a:extLst>
          </p:cNvPr>
          <p:cNvSpPr txBox="1"/>
          <p:nvPr/>
        </p:nvSpPr>
        <p:spPr>
          <a:xfrm>
            <a:off x="232570" y="4156075"/>
            <a:ext cx="9601200" cy="2215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12928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cr-path.py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3510" marR="3129280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http://example.com/html/b.html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http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://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example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com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/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html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/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sub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/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c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html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5"/>
              </a:rPr>
              <a:t>http://example.com/index.html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6"/>
              </a:rPr>
              <a:t>http://example.com/img/hoge.png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7"/>
              </a:rPr>
              <a:t>http://example.com/css/hoge.css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0559943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73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결과를 보면 기본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을 기반으로 상대 경로를 절대 경로로 변환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상대 경로를 절대 경로로 변환하는 </a:t>
            </a:r>
            <a:r>
              <a:rPr lang="en-US" altLang="ko-KR" dirty="0" err="1">
                <a:latin typeface="+mn-ea"/>
                <a:cs typeface="Arial Unicode MS"/>
              </a:rPr>
              <a:t>urljoin</a:t>
            </a:r>
            <a:r>
              <a:rPr lang="en-US" altLang="ko-KR" dirty="0">
                <a:latin typeface="+mn-ea"/>
                <a:cs typeface="Arial Unicode MS"/>
              </a:rPr>
              <a:t>() </a:t>
            </a:r>
            <a:r>
              <a:rPr lang="ko-KR" altLang="en-US" dirty="0">
                <a:latin typeface="+mn-ea"/>
                <a:cs typeface="Arial Unicode MS"/>
              </a:rPr>
              <a:t>함수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>
              <a:lnSpc>
                <a:spcPct val="150000"/>
              </a:lnSpc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서식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urllib.parse.urljoin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의</a:t>
            </a:r>
            <a:r>
              <a:rPr lang="ko-KR" altLang="en-US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사용법 </a:t>
            </a:r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path)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나눔고딕코딩"/>
              </a:rPr>
              <a:t>첫 번째 매개변수로 기본 </a:t>
            </a:r>
            <a:r>
              <a:rPr lang="en-US" altLang="ko-KR" dirty="0">
                <a:latin typeface="+mn-ea"/>
                <a:cs typeface="나눔고딕코딩"/>
              </a:rPr>
              <a:t>URL,</a:t>
            </a:r>
            <a:r>
              <a:rPr lang="ko-KR" altLang="en-US" dirty="0">
                <a:latin typeface="+mn-ea"/>
                <a:cs typeface="나눔고딕코딩"/>
              </a:rPr>
              <a:t> 두 번째 매개변수로 상대 경로를 지정</a:t>
            </a:r>
            <a:endParaRPr lang="en-US" altLang="ko-KR" dirty="0">
              <a:latin typeface="+mn-ea"/>
              <a:cs typeface="나눔고딕코딩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나눔고딕코딩"/>
              </a:rPr>
              <a:t>상대 경로</a:t>
            </a:r>
            <a:r>
              <a:rPr lang="en-US" altLang="ko-KR" dirty="0">
                <a:latin typeface="+mn-ea"/>
                <a:cs typeface="나눔고딕코딩"/>
              </a:rPr>
              <a:t>(path </a:t>
            </a:r>
            <a:r>
              <a:rPr lang="ko-KR" altLang="en-US" dirty="0">
                <a:latin typeface="+mn-ea"/>
                <a:cs typeface="나눔고딕코딩"/>
              </a:rPr>
              <a:t>매개변수</a:t>
            </a:r>
            <a:r>
              <a:rPr lang="en-US" altLang="ko-KR" dirty="0">
                <a:latin typeface="+mn-ea"/>
                <a:cs typeface="나눔고딕코딩"/>
              </a:rPr>
              <a:t>)</a:t>
            </a:r>
            <a:r>
              <a:rPr lang="ko-KR" altLang="en-US" dirty="0">
                <a:latin typeface="+mn-ea"/>
                <a:cs typeface="나눔고딕코딩"/>
              </a:rPr>
              <a:t>가 </a:t>
            </a:r>
            <a:r>
              <a:rPr lang="en-US" altLang="ko-KR" dirty="0">
                <a:latin typeface="+mn-ea"/>
                <a:cs typeface="나눔고딕코딩"/>
              </a:rPr>
              <a:t>http:// </a:t>
            </a:r>
            <a:r>
              <a:rPr lang="ko-KR" altLang="en-US" dirty="0">
                <a:latin typeface="+mn-ea"/>
                <a:cs typeface="나눔고딕코딩"/>
              </a:rPr>
              <a:t>등으로 시작한다면 기본 </a:t>
            </a:r>
            <a:r>
              <a:rPr lang="en-US" altLang="ko-KR" dirty="0">
                <a:latin typeface="+mn-ea"/>
                <a:cs typeface="나눔고딕코딩"/>
              </a:rPr>
              <a:t>URL(base </a:t>
            </a:r>
            <a:r>
              <a:rPr lang="ko-KR" altLang="en-US" dirty="0">
                <a:latin typeface="+mn-ea"/>
                <a:cs typeface="나눔고딕코딩"/>
              </a:rPr>
              <a:t>매개변수</a:t>
            </a:r>
            <a:r>
              <a:rPr lang="en-US" altLang="ko-KR" dirty="0">
                <a:latin typeface="+mn-ea"/>
                <a:cs typeface="나눔고딕코딩"/>
              </a:rPr>
              <a:t>)</a:t>
            </a:r>
            <a:r>
              <a:rPr lang="ko-KR" altLang="en-US" dirty="0">
                <a:latin typeface="+mn-ea"/>
                <a:cs typeface="나눔고딕코딩"/>
              </a:rPr>
              <a:t>을 무시하고 두 번째 매개변수에 지정한 </a:t>
            </a:r>
            <a:r>
              <a:rPr lang="en-US" altLang="ko-KR" dirty="0">
                <a:latin typeface="+mn-ea"/>
                <a:cs typeface="나눔고딕코딩"/>
              </a:rPr>
              <a:t>URL</a:t>
            </a:r>
            <a:r>
              <a:rPr lang="ko-KR" altLang="en-US" dirty="0">
                <a:latin typeface="+mn-ea"/>
                <a:cs typeface="나눔고딕코딩"/>
              </a:rPr>
              <a:t>을 </a:t>
            </a:r>
            <a:r>
              <a:rPr lang="ko-KR" altLang="en-US" dirty="0" smtClean="0">
                <a:latin typeface="+mn-ea"/>
                <a:cs typeface="나눔고딕코딩"/>
              </a:rPr>
              <a:t>리턴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23695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26456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>
              <a:spcBef>
                <a:spcPts val="5"/>
              </a:spcBef>
            </a:pP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/ch1/cr-path2.py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base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http://example.com/html/a.html"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hoge.html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r>
              <a:rPr lang="en-US" altLang="ko-KR" spc="-2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22288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http://otherExample.com/wiki"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6350" marR="22288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"//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anotherExample.org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/test")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E5AA851-F913-7641-B6B3-37A3F3B43887}"/>
              </a:ext>
            </a:extLst>
          </p:cNvPr>
          <p:cNvSpPr/>
          <p:nvPr/>
        </p:nvSpPr>
        <p:spPr>
          <a:xfrm flipV="1">
            <a:off x="232569" y="301262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9ADB5678-DC7F-BF40-BA2F-664F2C71F03D}"/>
              </a:ext>
            </a:extLst>
          </p:cNvPr>
          <p:cNvSpPr txBox="1"/>
          <p:nvPr/>
        </p:nvSpPr>
        <p:spPr>
          <a:xfrm>
            <a:off x="232570" y="3317875"/>
            <a:ext cx="9601200" cy="1454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3229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cr-path2.py  </a:t>
            </a:r>
          </a:p>
          <a:p>
            <a:pPr marL="156210" marR="3322954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http://example.com/hoge.html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http://otherExample.com/wiki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5"/>
              </a:rPr>
              <a:t>http://anotherExample.org/test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9610524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재귀적으로  </a:t>
            </a:r>
            <a:r>
              <a:rPr lang="en-US" altLang="ko-KR" sz="2400" dirty="0">
                <a:latin typeface="+mn-ea"/>
                <a:cs typeface="Arial Unicode MS"/>
              </a:rPr>
              <a:t>HTML </a:t>
            </a:r>
            <a:r>
              <a:rPr lang="ko-KR" altLang="en-US" sz="2400" dirty="0">
                <a:latin typeface="+mn-ea"/>
                <a:cs typeface="Arial Unicode MS"/>
              </a:rPr>
              <a:t>페이지를  처리하는 방법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</a:t>
            </a:r>
            <a:r>
              <a:rPr lang="en-US" altLang="ko-KR" dirty="0" err="1">
                <a:latin typeface="+mn-ea"/>
                <a:cs typeface="Arial Unicode MS"/>
              </a:rPr>
              <a:t>a.html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에서 “</a:t>
            </a:r>
            <a:r>
              <a:rPr lang="en-US" altLang="ko-KR" dirty="0" err="1">
                <a:latin typeface="+mn-ea"/>
                <a:cs typeface="Arial Unicode MS"/>
              </a:rPr>
              <a:t>b.html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로 링크 이동하고</a:t>
            </a:r>
            <a:r>
              <a:rPr lang="en-US" altLang="ko-KR" dirty="0">
                <a:latin typeface="+mn-ea"/>
                <a:cs typeface="Arial Unicode MS"/>
              </a:rPr>
              <a:t>, “</a:t>
            </a:r>
            <a:r>
              <a:rPr lang="en-US" altLang="ko-KR" dirty="0" err="1">
                <a:latin typeface="+mn-ea"/>
                <a:cs typeface="Arial Unicode MS"/>
              </a:rPr>
              <a:t>b.html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에서 “</a:t>
            </a:r>
            <a:r>
              <a:rPr lang="en-US" altLang="ko-KR" dirty="0" err="1">
                <a:latin typeface="+mn-ea"/>
                <a:cs typeface="Arial Unicode MS"/>
              </a:rPr>
              <a:t>c.html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로 링크 이동하는 경우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</a:t>
            </a:r>
            <a:r>
              <a:rPr lang="en-US" altLang="ko-KR" dirty="0" err="1">
                <a:latin typeface="+mn-ea"/>
                <a:cs typeface="Arial Unicode MS"/>
              </a:rPr>
              <a:t>a.html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에서 링크를 통해 이동하는 페이지를 모두 다운로드하고</a:t>
            </a:r>
            <a:r>
              <a:rPr lang="en-US" altLang="ko-KR" dirty="0">
                <a:latin typeface="+mn-ea"/>
                <a:cs typeface="Arial Unicode MS"/>
              </a:rPr>
              <a:t>, “</a:t>
            </a:r>
            <a:r>
              <a:rPr lang="en-US" altLang="ko-KR" dirty="0" err="1">
                <a:latin typeface="+mn-ea"/>
                <a:cs typeface="Arial Unicode MS"/>
              </a:rPr>
              <a:t>c.html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을  다운받지 않으면 중간에 링크가 잘리는 문제가 발생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</a:t>
            </a:r>
            <a:r>
              <a:rPr lang="en-US" altLang="ko-KR" dirty="0" err="1">
                <a:latin typeface="+mn-ea"/>
                <a:cs typeface="Arial Unicode MS"/>
              </a:rPr>
              <a:t>a.html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을 분석하면 “</a:t>
            </a:r>
            <a:r>
              <a:rPr lang="en-US" altLang="ko-KR" dirty="0" err="1">
                <a:latin typeface="+mn-ea"/>
                <a:cs typeface="Arial Unicode MS"/>
              </a:rPr>
              <a:t>b.html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도 함께 분석</a:t>
            </a:r>
            <a:r>
              <a:rPr lang="en-US" altLang="ko-KR" dirty="0">
                <a:latin typeface="+mn-ea"/>
                <a:cs typeface="Arial Unicode MS"/>
              </a:rPr>
              <a:t>. </a:t>
            </a:r>
            <a:r>
              <a:rPr lang="ko-KR" altLang="en-US" dirty="0">
                <a:latin typeface="+mn-ea"/>
                <a:cs typeface="Arial Unicode MS"/>
              </a:rPr>
              <a:t>또한 “</a:t>
            </a:r>
            <a:r>
              <a:rPr lang="en-US" altLang="ko-KR" dirty="0" err="1">
                <a:latin typeface="+mn-ea"/>
                <a:cs typeface="Arial Unicode MS"/>
              </a:rPr>
              <a:t>c.html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에서 “</a:t>
            </a:r>
            <a:r>
              <a:rPr lang="en-US" altLang="ko-KR" dirty="0" err="1">
                <a:latin typeface="+mn-ea"/>
                <a:cs typeface="Arial Unicode MS"/>
              </a:rPr>
              <a:t>d.html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로 링크를 통해 이동하는 경우가 있다면  “</a:t>
            </a:r>
            <a:r>
              <a:rPr lang="en-US" altLang="ko-KR" dirty="0" err="1">
                <a:latin typeface="+mn-ea"/>
                <a:cs typeface="Arial Unicode MS"/>
              </a:rPr>
              <a:t>c.html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도 분석해야 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을 다운로드하고 싶다면 재귀적으로 </a:t>
            </a: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을 분석해야 </a:t>
            </a:r>
            <a:r>
              <a:rPr lang="ko-KR" altLang="en-US" dirty="0" smtClean="0">
                <a:latin typeface="+mn-ea"/>
                <a:cs typeface="Arial Unicode MS"/>
              </a:rPr>
              <a:t>함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0070DE0-E8BE-F740-A314-C0A3A79023FE}"/>
              </a:ext>
            </a:extLst>
          </p:cNvPr>
          <p:cNvSpPr/>
          <p:nvPr/>
        </p:nvSpPr>
        <p:spPr>
          <a:xfrm>
            <a:off x="613569" y="3241675"/>
            <a:ext cx="2743200" cy="4266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20364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73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함수를 이용한 재귀 처리를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재귀 처리는 프로그래밍 기법 중 하나로서 어떤 함수 내부에서 해당 함수 자신을 호출하는 것을 의미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을 분석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링크를 추출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각 링크  대상에  다음과  같은  처리를 진행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925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파일을 다운로드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925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파일이 </a:t>
            </a: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이라면 재귀적으로 </a:t>
            </a:r>
            <a:r>
              <a:rPr lang="en-US" altLang="ko-KR" dirty="0">
                <a:latin typeface="+mn-ea"/>
                <a:cs typeface="Arial Unicode MS"/>
              </a:rPr>
              <a:t>1.</a:t>
            </a:r>
            <a:r>
              <a:rPr lang="ko-KR" altLang="en-US" dirty="0">
                <a:latin typeface="+mn-ea"/>
                <a:cs typeface="Arial Unicode MS"/>
              </a:rPr>
              <a:t>로 돌아가서 순서를 처음부터 </a:t>
            </a:r>
            <a:r>
              <a:rPr lang="ko-KR" altLang="en-US" dirty="0" smtClean="0">
                <a:latin typeface="+mn-ea"/>
                <a:cs typeface="Arial Unicode MS"/>
              </a:rPr>
              <a:t>실행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59333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모든  페이지를  한꺼번에  다운받는 프로그램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프로그램을 실행하면 다음과 같이 사이트 내부의 파일 또는 </a:t>
            </a:r>
            <a:r>
              <a:rPr lang="en-US" altLang="ko-KR" dirty="0">
                <a:latin typeface="+mn-ea"/>
                <a:cs typeface="Arial Unicode MS"/>
              </a:rPr>
              <a:t>HTML </a:t>
            </a:r>
            <a:r>
              <a:rPr lang="ko-KR" altLang="en-US" dirty="0">
                <a:latin typeface="+mn-ea"/>
                <a:cs typeface="Arial Unicode MS"/>
              </a:rPr>
              <a:t>등을 모두 </a:t>
            </a:r>
            <a:r>
              <a:rPr lang="ko-KR" altLang="en-US" dirty="0" smtClean="0">
                <a:latin typeface="+mn-ea"/>
                <a:cs typeface="Arial Unicode MS"/>
              </a:rPr>
              <a:t>다운로드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CEE2FE5-FFC3-0D44-B0FE-8D7C59D7EAF0}"/>
              </a:ext>
            </a:extLst>
          </p:cNvPr>
          <p:cNvSpPr>
            <a:spLocks noChangeAspect="1"/>
          </p:cNvSpPr>
          <p:nvPr/>
        </p:nvSpPr>
        <p:spPr>
          <a:xfrm>
            <a:off x="156369" y="1163171"/>
            <a:ext cx="9834147" cy="4362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5775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6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프로그램을 실행하면 다음과 같이 사이트 내부의 파일 또는 </a:t>
            </a:r>
            <a:r>
              <a:rPr lang="en-US" altLang="ko-KR" dirty="0">
                <a:latin typeface="+mn-ea"/>
                <a:cs typeface="Arial Unicode MS"/>
              </a:rPr>
              <a:t>HTML </a:t>
            </a:r>
            <a:r>
              <a:rPr lang="ko-KR" altLang="en-US" dirty="0">
                <a:latin typeface="+mn-ea"/>
                <a:cs typeface="Arial Unicode MS"/>
              </a:rPr>
              <a:t>등을 모두 </a:t>
            </a:r>
            <a:r>
              <a:rPr lang="ko-KR" altLang="en-US" dirty="0" smtClean="0">
                <a:latin typeface="+mn-ea"/>
                <a:cs typeface="Arial Unicode MS"/>
              </a:rPr>
              <a:t>다운로드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50C4B10-87AE-714D-A02B-E955F4E95698}"/>
              </a:ext>
            </a:extLst>
          </p:cNvPr>
          <p:cNvSpPr>
            <a:spLocks noChangeAspect="1"/>
          </p:cNvSpPr>
          <p:nvPr/>
        </p:nvSpPr>
        <p:spPr>
          <a:xfrm>
            <a:off x="461963" y="650875"/>
            <a:ext cx="8280000" cy="7850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27608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7478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cr-getall.py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매뉴얼을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재귀적으로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다운받는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프로그램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7518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모듈 읽어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6350" marR="7518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6350" marR="7518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*  </a:t>
            </a:r>
          </a:p>
          <a:p>
            <a:pPr marL="6350" marR="7518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*  </a:t>
            </a:r>
          </a:p>
          <a:p>
            <a:pPr marL="6350" marR="7518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os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makedirs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6350" marR="7518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os.path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time,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</a:t>
            </a:r>
          </a:p>
          <a:p>
            <a:pPr marL="6350" marR="75184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4826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이미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처리한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파일인지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확인하기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위한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변수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48260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proc_files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568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내부에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있는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링크를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함수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568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enum_links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(html,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base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568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soup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(html,</a:t>
            </a:r>
            <a:r>
              <a:rPr lang="en-US" altLang="ko-KR" spc="-2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568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links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("link[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='stylesheet']")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CSS  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568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links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soup.select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("a[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5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링크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568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result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6350" marR="568960"/>
            <a:endParaRPr lang="en-US" altLang="ko-KR" spc="-2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 marR="50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속성을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추출하고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링크를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절대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경로로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변환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</a:t>
            </a:r>
          </a:p>
          <a:p>
            <a:pPr marL="357188" marR="508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a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links: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 marR="50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a.attrs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 marR="508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 marR="508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result.append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 marR="508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result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57264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90402" y="5640274"/>
            <a:ext cx="0" cy="410845"/>
          </a:xfrm>
          <a:custGeom>
            <a:avLst/>
            <a:gdLst/>
            <a:ahLst/>
            <a:cxnLst/>
            <a:rect l="l" t="t" r="r" b="b"/>
            <a:pathLst>
              <a:path h="410845">
                <a:moveTo>
                  <a:pt x="0" y="0"/>
                </a:moveTo>
                <a:lnTo>
                  <a:pt x="0" y="410705"/>
                </a:lnTo>
              </a:path>
            </a:pathLst>
          </a:custGeom>
          <a:ln w="3175">
            <a:solidFill>
              <a:srgbClr val="939598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6620A66F-C9FD-C44C-8342-803A775A39BA}"/>
              </a:ext>
            </a:extLst>
          </p:cNvPr>
          <p:cNvSpPr txBox="1"/>
          <p:nvPr/>
        </p:nvSpPr>
        <p:spPr>
          <a:xfrm>
            <a:off x="232569" y="234337"/>
            <a:ext cx="9753599" cy="4307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/ch1/download-png2.py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endParaRPr lang="en-US" altLang="ko-KR" spc="-5" dirty="0">
              <a:latin typeface="+mn-ea"/>
              <a:cs typeface="Times New Roman"/>
            </a:endParaRPr>
          </a:p>
          <a:p>
            <a:pPr marL="6350"/>
            <a:endParaRPr lang="en-US" altLang="ko-KR" spc="-5" dirty="0">
              <a:solidFill>
                <a:srgbClr val="231F20"/>
              </a:solidFill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저장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경로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지정하기</a:t>
            </a:r>
            <a:endParaRPr lang="en-US" altLang="ko-KR" spc="-40" dirty="0">
              <a:latin typeface="+mn-ea"/>
              <a:cs typeface="나눔고딕코딩"/>
            </a:endParaRPr>
          </a:p>
          <a:p>
            <a:pPr marL="635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http://uta.pw/shodou/img/28/214.png"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635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savename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test.png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”</a:t>
            </a:r>
            <a:endParaRPr lang="en-US" altLang="ko-KR" spc="-10" dirty="0">
              <a:latin typeface="+mn-ea"/>
              <a:cs typeface="나눔고딕코딩"/>
            </a:endParaRPr>
          </a:p>
          <a:p>
            <a:pPr marL="6350"/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다운로드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en-US" altLang="ko-KR" spc="-20" dirty="0">
              <a:latin typeface="+mn-ea"/>
              <a:cs typeface="나눔고딕코딩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mem 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urllib.request.urlopen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).read()</a:t>
            </a:r>
            <a:endParaRPr lang="en-US" altLang="ko-KR" spc="-10" dirty="0">
              <a:latin typeface="+mn-ea"/>
              <a:cs typeface="나눔고딕코딩"/>
            </a:endParaRPr>
          </a:p>
          <a:p>
            <a:pPr marL="6350"/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파일로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저장하기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en-US" altLang="ko-KR" spc="-20" dirty="0">
              <a:latin typeface="+mn-ea"/>
              <a:cs typeface="나눔고딕코딩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with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savename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mode="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wb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f:  </a:t>
            </a:r>
          </a:p>
          <a:p>
            <a:pPr marL="357188" marR="312293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f.write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(mem)  </a:t>
            </a:r>
          </a:p>
          <a:p>
            <a:pPr marL="357188" marR="3122930">
              <a:lnSpc>
                <a:spcPct val="135400"/>
              </a:lnSpc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저장되었습니다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...!")</a:t>
            </a:r>
            <a:endParaRPr lang="ko-KR" altLang="en-US" dirty="0">
              <a:latin typeface="+mn-ea"/>
              <a:cs typeface="나눔고딕코딩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14D328F4-058B-5847-A047-DCBEFF94B349}"/>
              </a:ext>
            </a:extLst>
          </p:cNvPr>
          <p:cNvSpPr/>
          <p:nvPr/>
        </p:nvSpPr>
        <p:spPr>
          <a:xfrm>
            <a:off x="232569" y="4629653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8DD2743-6213-5C43-9312-8084FE44DCCE}"/>
              </a:ext>
            </a:extLst>
          </p:cNvPr>
          <p:cNvSpPr txBox="1"/>
          <p:nvPr/>
        </p:nvSpPr>
        <p:spPr>
          <a:xfrm>
            <a:off x="232570" y="4856956"/>
            <a:ext cx="9601200" cy="6820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84455" marR="3564890">
              <a:lnSpc>
                <a:spcPct val="130200"/>
              </a:lnSpc>
            </a:pPr>
            <a:r>
              <a:rPr lang="en-US" dirty="0">
                <a:solidFill>
                  <a:srgbClr val="231F20"/>
                </a:solidFill>
                <a:latin typeface="+mn-ea"/>
                <a:cs typeface="나눔고딕코딩"/>
              </a:rPr>
              <a:t>$ python3 download-png2.py</a:t>
            </a:r>
          </a:p>
          <a:p>
            <a:pPr marL="84455" marR="3564890">
              <a:lnSpc>
                <a:spcPct val="1302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저장되었습니다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...!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644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marR="960119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파일을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다운받고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저장하는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함수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6350" marR="960119"/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7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download_file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o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urlparse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"./"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o.netloc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o.path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re.search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(r"/$",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폴더라면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index.html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index.html"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savedir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os.path.dirname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모두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다운됐는지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확인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다운받을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폴더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생성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savedir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6350" marR="960119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mkdir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=",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savedir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6350" marR="960119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makedirs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savedir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다운받기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try: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	print("download=",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urlretrieve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time.sleep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(1)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초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휴식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(※7)</a:t>
            </a: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except: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	print("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다운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실패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	return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None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7448177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637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marR="94996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다운받는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함수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(※8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6350" marR="94996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949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analyze_html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root_url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49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download_file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49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is None: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49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proc_files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이미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처리됐다면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실행하지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않음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(※9) 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proc_files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True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4996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analyze_html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49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링크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추출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10)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49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html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encoding="utf-8").read()  </a:t>
            </a:r>
            <a:endParaRPr lang="en-US" altLang="ko-KR" spc="-1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94996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links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enum_links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(html,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6350" marR="949960"/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for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link_url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links: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	#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링크가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루트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이외의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경로를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나타낸다면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무시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(※11)</a:t>
            </a:r>
          </a:p>
          <a:p>
            <a:pPr marL="357188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link_url.find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root_url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!=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0: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re.search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(r".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css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$",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link_url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	#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이라면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	if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re.search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(r".(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html|htm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)$",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link_url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	#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재귀적으로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		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analyze_html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link_url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root_url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기타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download_file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link_url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3628044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346075"/>
            <a:ext cx="9753599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marR="264414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__name__ == "__main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__":</a:t>
            </a:r>
          </a:p>
          <a:p>
            <a:pPr marL="6350" marR="26441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있는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다운받기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12)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26441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://docs.python.org/3.5/library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/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spc="-1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2644140"/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analyze_html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07CF860-ECA7-094E-AE6F-4401E84EFFAF}"/>
              </a:ext>
            </a:extLst>
          </p:cNvPr>
          <p:cNvSpPr/>
          <p:nvPr/>
        </p:nvSpPr>
        <p:spPr>
          <a:xfrm flipV="1">
            <a:off x="232569" y="592149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90881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736B1D-9904-A041-94E3-A86837D406D2}"/>
              </a:ext>
            </a:extLst>
          </p:cNvPr>
          <p:cNvSpPr txBox="1"/>
          <p:nvPr/>
        </p:nvSpPr>
        <p:spPr>
          <a:xfrm>
            <a:off x="232570" y="269875"/>
            <a:ext cx="9601200" cy="39580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cr-getall.py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85547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mkdir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./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docs.python.org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/3.5/library  </a:t>
            </a:r>
          </a:p>
          <a:p>
            <a:pPr marL="156210" marR="18554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download=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http://docs.python.org/3.5/library/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6573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analyze_html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http://docs.python.org/3.5/library/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mkdir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docs.python.org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/3.5/_static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1544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download=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http://docs.python.org/3.5/_static/pydoctheme.css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56210" marR="11544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download=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http://docs.python.org/3.5/_static/pygments.css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56210" marR="11544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download=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5"/>
              </a:rPr>
              <a:t>http://docs.python.org/3.5/library/intro.html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56210" marR="115443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analyze_html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5"/>
              </a:rPr>
              <a:t>http://docs.python.org/3.5/library/intro.html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56210" marR="11544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download=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6"/>
              </a:rPr>
              <a:t>http://docs.python.org/3.5/library/functions.html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계속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72152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364937" y="2403781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4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6585" y="240378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6585" y="281321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35218641-9C58-914C-A680-B91FF544ACC4}"/>
              </a:ext>
            </a:extLst>
          </p:cNvPr>
          <p:cNvSpPr txBox="1"/>
          <p:nvPr/>
        </p:nvSpPr>
        <p:spPr>
          <a:xfrm>
            <a:off x="271463" y="193675"/>
            <a:ext cx="9525000" cy="5347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웹에서  데이터 추출하기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웹에서 </a:t>
            </a:r>
            <a:r>
              <a:rPr lang="en-US" altLang="ko-KR" dirty="0">
                <a:latin typeface="+mn-ea"/>
                <a:cs typeface="Arial Unicode MS"/>
              </a:rPr>
              <a:t>XML </a:t>
            </a:r>
            <a:r>
              <a:rPr lang="ko-KR" altLang="en-US" dirty="0">
                <a:latin typeface="+mn-ea"/>
                <a:cs typeface="Arial Unicode MS"/>
              </a:rPr>
              <a:t>또는 </a:t>
            </a:r>
            <a:r>
              <a:rPr lang="en-US" altLang="ko-KR" dirty="0">
                <a:latin typeface="+mn-ea"/>
                <a:cs typeface="Arial Unicode MS"/>
              </a:rPr>
              <a:t>HTML </a:t>
            </a:r>
            <a:r>
              <a:rPr lang="ko-KR" altLang="en-US" dirty="0">
                <a:latin typeface="+mn-ea"/>
                <a:cs typeface="Arial Unicode MS"/>
              </a:rPr>
              <a:t>등의 텍스트 기반 데이터를 다운로드하는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필자가 운용하고 있는 웹 </a:t>
            </a:r>
            <a:r>
              <a:rPr lang="en-US" altLang="ko-KR" dirty="0">
                <a:latin typeface="+mn-ea"/>
                <a:cs typeface="Arial Unicode MS"/>
              </a:rPr>
              <a:t>API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책과 함께 제공되는 웹 </a:t>
            </a:r>
            <a:r>
              <a:rPr lang="en-US" altLang="ko-KR" sz="2400" dirty="0">
                <a:latin typeface="+mn-ea"/>
                <a:cs typeface="Arial Unicode MS"/>
              </a:rPr>
              <a:t>API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  <a:hlinkClick r:id="rId2"/>
              </a:rPr>
              <a:t>http://api.aoikujira.com/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클라이언트 접속 정보 </a:t>
            </a:r>
            <a:r>
              <a:rPr lang="ko-KR" altLang="en-US" sz="2400" dirty="0" err="1">
                <a:latin typeface="+mn-ea"/>
                <a:cs typeface="Arial Unicode MS"/>
              </a:rPr>
              <a:t>출력해보기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IP </a:t>
            </a:r>
            <a:r>
              <a:rPr lang="ko-KR" altLang="en-US" dirty="0">
                <a:latin typeface="+mn-ea"/>
                <a:cs typeface="Arial Unicode MS"/>
              </a:rPr>
              <a:t>주소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en-US" altLang="ko-KR" dirty="0" err="1">
                <a:latin typeface="+mn-ea"/>
                <a:cs typeface="Arial Unicode MS"/>
              </a:rPr>
              <a:t>UserAgent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등의 클라이언트 접속 정보를 출력하는 “</a:t>
            </a:r>
            <a:r>
              <a:rPr lang="en-US" altLang="ko-KR" dirty="0">
                <a:latin typeface="+mn-ea"/>
                <a:cs typeface="Arial Unicode MS"/>
              </a:rPr>
              <a:t>IP </a:t>
            </a:r>
            <a:r>
              <a:rPr lang="ko-KR" altLang="en-US" dirty="0">
                <a:latin typeface="+mn-ea"/>
                <a:cs typeface="Arial Unicode MS"/>
              </a:rPr>
              <a:t>확인 </a:t>
            </a:r>
            <a:r>
              <a:rPr lang="en-US" altLang="ko-KR" dirty="0">
                <a:latin typeface="+mn-ea"/>
                <a:cs typeface="Arial Unicode MS"/>
              </a:rPr>
              <a:t>API”</a:t>
            </a:r>
            <a:r>
              <a:rPr lang="ko-KR" altLang="en-US" dirty="0">
                <a:latin typeface="+mn-ea"/>
                <a:cs typeface="Arial Unicode MS"/>
              </a:rPr>
              <a:t>에 접근해서 정보를 추출하는 프로그램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364937" y="2403781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4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6585" y="240378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6585" y="281321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BB0C048-FCAE-5745-94DD-D2185312FD1E}"/>
              </a:ext>
            </a:extLst>
          </p:cNvPr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3B56E67D-3B29-5042-AA21-00F0C77F36C9}"/>
              </a:ext>
            </a:extLst>
          </p:cNvPr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E9032BD5-79A6-CF41-97C5-387ABA3E3625}"/>
              </a:ext>
            </a:extLst>
          </p:cNvPr>
          <p:cNvSpPr txBox="1"/>
          <p:nvPr/>
        </p:nvSpPr>
        <p:spPr>
          <a:xfrm>
            <a:off x="232569" y="234337"/>
            <a:ext cx="9753599" cy="4522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4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/ch1/download-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ip.py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IP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확인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접근해서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모듈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endParaRPr lang="en-US" altLang="ko-KR" spc="-5" dirty="0">
              <a:latin typeface="+mn-ea"/>
              <a:cs typeface="Times New Roman"/>
            </a:endParaRPr>
          </a:p>
          <a:p>
            <a:pPr marL="6350">
              <a:spcBef>
                <a:spcPts val="340"/>
              </a:spcBef>
            </a:pPr>
            <a:endParaRPr lang="en-US" altLang="ko-KR" spc="-5" dirty="0">
              <a:solidFill>
                <a:srgbClr val="231F20"/>
              </a:solidFill>
              <a:latin typeface="+mn-ea"/>
              <a:cs typeface="Times New Roman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297561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http://api.aoikujira.com/ip/ini" 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29756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 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urllib.request.urlopen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res.read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spc="-10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바이너리를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문자열로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변환하기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6350" marR="2990850">
              <a:lnSpc>
                <a:spcPct val="1406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data.decode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("utf-8") </a:t>
            </a:r>
          </a:p>
          <a:p>
            <a:pPr marL="6350" marR="2990850">
              <a:lnSpc>
                <a:spcPct val="1406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print(text)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939BA1C1-B745-6F4A-BEDE-4C86A302C8A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73433F55-032F-A743-81CD-27DB0CD9006A}"/>
              </a:ext>
            </a:extLst>
          </p:cNvPr>
          <p:cNvSpPr/>
          <p:nvPr/>
        </p:nvSpPr>
        <p:spPr>
          <a:xfrm>
            <a:off x="232569" y="4845353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094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3270</TotalTime>
  <Words>4018</Words>
  <Application>Microsoft Office PowerPoint</Application>
  <PresentationFormat>사용자 지정</PresentationFormat>
  <Paragraphs>876</Paragraphs>
  <Slides>73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1" baseType="lpstr">
      <vt:lpstr>Arial Unicode MS</vt:lpstr>
      <vt:lpstr>나눔고딕코딩</vt:lpstr>
      <vt:lpstr>맑은 고딕</vt:lpstr>
      <vt:lpstr>Arial</vt:lpstr>
      <vt:lpstr>Calibri</vt:lpstr>
      <vt:lpstr>Century Gothic</vt:lpstr>
      <vt:lpstr>Times New Roman</vt:lpstr>
      <vt:lpstr>Office Theme</vt:lpstr>
      <vt:lpstr>크롤링과 스크레이핑</vt:lpstr>
      <vt:lpstr>데이터 다운로드하기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BeautifulSoup로 스크레이핑 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CSS 선택자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링크에 있는 것을  한꺼번에 내려 받기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크롤링과 스크레이핑</dc:title>
  <dc:creator>jylee</dc:creator>
  <cp:lastModifiedBy>Windows 사용자</cp:lastModifiedBy>
  <cp:revision>49</cp:revision>
  <dcterms:created xsi:type="dcterms:W3CDTF">2018-08-06T22:37:06Z</dcterms:created>
  <dcterms:modified xsi:type="dcterms:W3CDTF">2018-09-02T10:08:52Z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2017-12-05T00:00:00Z</vt:filetime>
  </property>
  <property fmtid="{D5CDD505-2E9C-101B-9397-08002B2CF9AE}" pid="3" name="Creator">
    <vt:lpwstr>Adobe InDesign CC 2015 (Windows)</vt:lpwstr>
  </property>
  <property fmtid="{D5CDD505-2E9C-101B-9397-08002B2CF9AE}" pid="4" name="LastSaved">
    <vt:filetime>2018-08-06T00:00:00Z</vt:filetime>
  </property>
</Properties>
</file>