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6" r:id="rId2"/>
    <p:sldId id="477" r:id="rId3"/>
    <p:sldId id="412" r:id="rId4"/>
    <p:sldId id="278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25" r:id="rId16"/>
    <p:sldId id="424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448" r:id="rId39"/>
    <p:sldId id="449" r:id="rId40"/>
    <p:sldId id="451" r:id="rId41"/>
    <p:sldId id="452" r:id="rId42"/>
    <p:sldId id="453" r:id="rId43"/>
    <p:sldId id="454" r:id="rId44"/>
    <p:sldId id="456" r:id="rId45"/>
    <p:sldId id="455" r:id="rId46"/>
    <p:sldId id="457" r:id="rId47"/>
    <p:sldId id="458" r:id="rId48"/>
    <p:sldId id="47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7"/>
    <p:restoredTop sz="94643"/>
  </p:normalViewPr>
  <p:slideViewPr>
    <p:cSldViewPr>
      <p:cViewPr varScale="1">
        <p:scale>
          <a:sx n="72" d="100"/>
          <a:sy n="72" d="100"/>
        </p:scale>
        <p:origin x="1214" y="62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dex.go.kr/potal/main/EachDtlPageDetail.do?idx_cd=10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2169" y="727075"/>
            <a:ext cx="762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600" spc="-105" dirty="0">
                <a:solidFill>
                  <a:srgbClr val="FFFFFF"/>
                </a:solidFill>
                <a:latin typeface="+mn-ea"/>
                <a:cs typeface="Arial Unicode MS"/>
              </a:rPr>
              <a:t>3</a:t>
            </a:r>
            <a:r>
              <a:rPr sz="3600" spc="-105" dirty="0" smtClean="0">
                <a:solidFill>
                  <a:srgbClr val="FFFFFF"/>
                </a:solidFill>
                <a:latin typeface="+mn-ea"/>
                <a:cs typeface="Arial Unicode MS"/>
              </a:rPr>
              <a:t>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169" y="2098675"/>
            <a:ext cx="3429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solidFill>
                  <a:schemeClr val="bg1"/>
                </a:solidFill>
                <a:latin typeface="+mn-ea"/>
                <a:ea typeface="+mn-ea"/>
              </a:rPr>
              <a:t>데이터 소스의 서식과 </a:t>
            </a:r>
            <a:r>
              <a:rPr lang="ko-KR" altLang="en-US" sz="2400" spc="-200" dirty="0" smtClean="0">
                <a:solidFill>
                  <a:schemeClr val="bg1"/>
                </a:solidFill>
                <a:latin typeface="+mn-ea"/>
                <a:ea typeface="+mn-ea"/>
              </a:rPr>
              <a:t>가공</a:t>
            </a:r>
            <a:endParaRPr lang="ko-KR" altLang="en-US" sz="2400" spc="-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42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69875"/>
            <a:ext cx="9753599" cy="584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smtClean="0">
                <a:solidFill>
                  <a:srgbClr val="58595B"/>
                </a:solidFill>
                <a:latin typeface="+mn-ea"/>
                <a:cs typeface="Arial Unicode MS"/>
              </a:rPr>
              <a:t>src/ch3/xml-forecast.py</a:t>
            </a:r>
          </a:p>
          <a:p>
            <a:pPr marL="6350"/>
            <a:endParaRPr lang="en-US" altLang="ko-KR" dirty="0">
              <a:latin typeface="+mn-ea"/>
              <a:cs typeface="Arial Unicode MS"/>
            </a:endParaRPr>
          </a:p>
          <a:p>
            <a:pPr marL="6350" marR="301688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01688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016885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016885">
              <a:spcBef>
                <a:spcPts val="55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</a:p>
          <a:p>
            <a:pPr marL="6350" marR="3644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http://www.kma.go.kr/weather/forecast/mid-term-rss3.jsp?stnId=108"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6350" marR="3644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forecast.xml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94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22948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527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xml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  </a:t>
            </a:r>
          </a:p>
          <a:p>
            <a:pPr marL="6350" marR="1527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(xml,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650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지역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info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893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location 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("location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"):</a:t>
            </a:r>
          </a:p>
          <a:p>
            <a:pPr marL="6350" marR="1893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location.find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('city').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string</a:t>
            </a:r>
          </a:p>
          <a:p>
            <a:pPr marL="6350" marR="1893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weather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location.find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string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96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363" marR="189357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(weather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info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60363" marR="1893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info[weather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60363" marR="189357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info[weather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].append(name)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259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지역의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날씨를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구분해서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259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weather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info.keys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593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("+",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weather)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593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info[weather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6350" marR="225933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("|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308769" y="2784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4A452B0-7F4F-2248-B554-6C8C18BFF808}"/>
              </a:ext>
            </a:extLst>
          </p:cNvPr>
          <p:cNvSpPr txBox="1"/>
          <p:nvPr/>
        </p:nvSpPr>
        <p:spPr>
          <a:xfrm>
            <a:off x="291472" y="3013075"/>
            <a:ext cx="9601201" cy="43781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download-png1.py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구름많음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인천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수원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파주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춘천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원주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울산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창원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맑음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제주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 -</a:t>
            </a:r>
            <a:r>
              <a:rPr lang="ko-KR" altLang="en-US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서귀포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4346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JSON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JSON( JavaScript Object Notation)</a:t>
            </a:r>
            <a:r>
              <a:rPr lang="ko-KR" altLang="en-US" dirty="0">
                <a:latin typeface="+mn-ea"/>
                <a:cs typeface="Arial Unicode MS"/>
              </a:rPr>
              <a:t>도 텍스트 데이터를 기반으로 하는 가벼운 데이터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자바스크립트에서 사용하는 객체 표기 방법을 기반으로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소프트웨어와 프로그래밍 </a:t>
            </a:r>
            <a:r>
              <a:rPr lang="ko-KR" altLang="en-US" dirty="0" err="1">
                <a:latin typeface="+mn-ea"/>
                <a:cs typeface="Arial Unicode MS"/>
              </a:rPr>
              <a:t>언어끼리</a:t>
            </a:r>
            <a:r>
              <a:rPr lang="ko-KR" altLang="en-US" dirty="0">
                <a:latin typeface="+mn-ea"/>
                <a:cs typeface="Arial Unicode MS"/>
              </a:rPr>
              <a:t> 데이터를 교환할 때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MIME </a:t>
            </a:r>
            <a:r>
              <a:rPr lang="ko-KR" altLang="en-US" dirty="0">
                <a:latin typeface="+mn-ea"/>
                <a:cs typeface="Arial Unicode MS"/>
              </a:rPr>
              <a:t>타입은 “</a:t>
            </a:r>
            <a:r>
              <a:rPr lang="en-US" altLang="ko-KR" dirty="0">
                <a:latin typeface="+mn-ea"/>
                <a:cs typeface="Arial Unicode MS"/>
              </a:rPr>
              <a:t>application/</a:t>
            </a:r>
            <a:r>
              <a:rPr lang="en-US" altLang="ko-KR" dirty="0" err="1">
                <a:latin typeface="+mn-ea"/>
                <a:cs typeface="Arial Unicode MS"/>
              </a:rPr>
              <a:t>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이며 </a:t>
            </a:r>
            <a:r>
              <a:rPr lang="ko-KR" altLang="en-US" dirty="0" err="1">
                <a:latin typeface="+mn-ea"/>
                <a:cs typeface="Arial Unicode MS"/>
              </a:rPr>
              <a:t>확장자는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.</a:t>
            </a:r>
            <a:r>
              <a:rPr lang="en-US" altLang="ko-KR" dirty="0" err="1">
                <a:latin typeface="+mn-ea"/>
                <a:cs typeface="Arial Unicode MS"/>
              </a:rPr>
              <a:t>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구조가 단순하다는 것이 장점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프로그래밍 언어에서 </a:t>
            </a:r>
            <a:r>
              <a:rPr lang="ko-KR" altLang="en-US" dirty="0" err="1">
                <a:latin typeface="+mn-ea"/>
                <a:cs typeface="Arial Unicode MS"/>
              </a:rPr>
              <a:t>인코딩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 err="1">
                <a:latin typeface="+mn-ea"/>
                <a:cs typeface="Arial Unicode MS"/>
              </a:rPr>
              <a:t>디코딩</a:t>
            </a:r>
            <a:r>
              <a:rPr lang="ko-KR" altLang="en-US" dirty="0">
                <a:latin typeface="+mn-ea"/>
                <a:cs typeface="Arial Unicode MS"/>
              </a:rPr>
              <a:t>  표준으로 </a:t>
            </a:r>
            <a:r>
              <a:rPr lang="en-US" altLang="ko-KR" dirty="0">
                <a:latin typeface="+mn-ea"/>
                <a:cs typeface="Arial Unicode MS"/>
              </a:rPr>
              <a:t>JSON</a:t>
            </a:r>
            <a:r>
              <a:rPr lang="ko-KR" altLang="en-US" dirty="0">
                <a:latin typeface="+mn-ea"/>
                <a:cs typeface="Arial Unicode MS"/>
              </a:rPr>
              <a:t>을 제공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많은 웹 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>
                <a:latin typeface="+mn-ea"/>
                <a:cs typeface="Arial Unicode MS"/>
              </a:rPr>
              <a:t>들이 </a:t>
            </a: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형식으로 데이터를 제공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8185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6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JSON</a:t>
            </a:r>
            <a:r>
              <a:rPr lang="ko-KR" altLang="en-US" dirty="0">
                <a:latin typeface="+mn-ea"/>
                <a:cs typeface="Arial Unicode MS"/>
              </a:rPr>
              <a:t> 소개 페이지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424F080-6DF7-DE45-AC08-3B4D3A498732}"/>
              </a:ext>
            </a:extLst>
          </p:cNvPr>
          <p:cNvSpPr txBox="1"/>
          <p:nvPr/>
        </p:nvSpPr>
        <p:spPr>
          <a:xfrm>
            <a:off x="233362" y="650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http://json.org/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30F74C8-A0B9-884C-A449-04C2A73D7C96}"/>
              </a:ext>
            </a:extLst>
          </p:cNvPr>
          <p:cNvSpPr>
            <a:spLocks noChangeAspect="1"/>
          </p:cNvSpPr>
          <p:nvPr/>
        </p:nvSpPr>
        <p:spPr>
          <a:xfrm>
            <a:off x="233362" y="1108075"/>
            <a:ext cx="9601200" cy="5309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5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20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JSON</a:t>
            </a:r>
            <a:r>
              <a:rPr lang="ko-KR" altLang="en-US" sz="2400" dirty="0">
                <a:latin typeface="+mn-ea"/>
                <a:cs typeface="Arial Unicode MS"/>
              </a:rPr>
              <a:t>의 구조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-</a:t>
            </a:r>
            <a:r>
              <a:rPr lang="ko-KR" altLang="en-US" dirty="0">
                <a:latin typeface="+mn-ea"/>
                <a:cs typeface="Arial Unicode MS"/>
              </a:rPr>
              <a:t> 배열 안에 객체를 넣거나 객체 안에 배열을 넣는 방법 등으로 복잡한 데이터를 표현</a:t>
            </a:r>
            <a:endParaRPr lang="en-US" altLang="ko-KR" dirty="0">
              <a:latin typeface="+mn-ea"/>
              <a:cs typeface="Arial Unicode MS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85E2E776-A474-7E48-B536-51452979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7223"/>
              </p:ext>
            </p:extLst>
          </p:nvPr>
        </p:nvGraphicFramePr>
        <p:xfrm>
          <a:off x="271463" y="1260475"/>
          <a:ext cx="8800306" cy="2819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6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자료형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표현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방법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사용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숫자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30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문자열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큰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따옴표로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감싸 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표현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"str"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51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불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true</a:t>
                      </a:r>
                      <a:r>
                        <a:rPr sz="1600" b="1" spc="-1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또는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false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true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배열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[n1,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n2,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n3,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…]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[1,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500]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객체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{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"key":value,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"key":value,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…}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{ </a:t>
                      </a:r>
                      <a:r>
                        <a:rPr sz="1600" b="1" spc="-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"org":50, "com":10</a:t>
                      </a:r>
                      <a:r>
                        <a:rPr sz="1600" b="1" spc="-2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}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null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null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null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736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6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JSON </a:t>
            </a:r>
            <a:r>
              <a:rPr lang="ko-KR" altLang="en-US" sz="2400" dirty="0">
                <a:latin typeface="+mn-ea"/>
                <a:cs typeface="Arial Unicode MS"/>
              </a:rPr>
              <a:t>분석하기</a:t>
            </a: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깃허브</a:t>
            </a:r>
            <a:r>
              <a:rPr lang="ko-KR" altLang="en-US" dirty="0">
                <a:latin typeface="+mn-ea"/>
                <a:cs typeface="Arial Unicode MS"/>
              </a:rPr>
              <a:t> 최근 </a:t>
            </a:r>
            <a:r>
              <a:rPr lang="ko-KR" altLang="en-US" dirty="0" smtClean="0">
                <a:latin typeface="+mn-ea"/>
                <a:cs typeface="Arial Unicode MS"/>
              </a:rPr>
              <a:t>프로젝트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A51D4E-184D-E44E-A292-B588CA1D0367}"/>
              </a:ext>
            </a:extLst>
          </p:cNvPr>
          <p:cNvSpPr txBox="1"/>
          <p:nvPr/>
        </p:nvSpPr>
        <p:spPr>
          <a:xfrm>
            <a:off x="233362" y="11842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dirty="0">
                <a:latin typeface="+mn-ea"/>
                <a:cs typeface="Arial Unicode MS"/>
              </a:rPr>
              <a:t>https://</a:t>
            </a:r>
            <a:r>
              <a:rPr lang="en-US" altLang="ko-KR" dirty="0" err="1">
                <a:latin typeface="+mn-ea"/>
                <a:cs typeface="Arial Unicode MS"/>
              </a:rPr>
              <a:t>api.github.com</a:t>
            </a:r>
            <a:r>
              <a:rPr lang="en-US" altLang="ko-KR" dirty="0">
                <a:latin typeface="+mn-ea"/>
                <a:cs typeface="Arial Unicode MS"/>
              </a:rPr>
              <a:t>/repositories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8E888F0-DAAB-EF49-AA1A-3A5B110F667D}"/>
              </a:ext>
            </a:extLst>
          </p:cNvPr>
          <p:cNvSpPr/>
          <p:nvPr/>
        </p:nvSpPr>
        <p:spPr>
          <a:xfrm>
            <a:off x="233362" y="1565275"/>
            <a:ext cx="7162007" cy="589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3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src/ch3/json-github.py</a:t>
            </a:r>
          </a:p>
          <a:p>
            <a:pPr marL="6350"/>
            <a:endParaRPr lang="en-US" altLang="ko-KR" dirty="0">
              <a:latin typeface="+mn-ea"/>
              <a:cs typeface="Arial Unicode MS"/>
            </a:endParaRPr>
          </a:p>
          <a:p>
            <a:pPr marL="6350" marR="136144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136144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  </a:t>
            </a:r>
          </a:p>
          <a:p>
            <a:pPr marL="6350" marR="136144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내려받기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api.github.com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/repositories"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repo.json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076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10769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req.urlretrieve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/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또는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items 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813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1813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item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items: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8135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print(item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["name"]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item["owner"]["login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2975EEC-7B87-B74A-840B-8EC226BE0A0C}"/>
              </a:ext>
            </a:extLst>
          </p:cNvPr>
          <p:cNvSpPr/>
          <p:nvPr/>
        </p:nvSpPr>
        <p:spPr>
          <a:xfrm flipV="1">
            <a:off x="232569" y="7280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80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4A452B0-7F4F-2248-B554-6C8C18BFF808}"/>
              </a:ext>
            </a:extLst>
          </p:cNvPr>
          <p:cNvSpPr txBox="1"/>
          <p:nvPr/>
        </p:nvSpPr>
        <p:spPr>
          <a:xfrm>
            <a:off x="233362" y="193675"/>
            <a:ext cx="9601201" cy="5453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json-github.py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7970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grit 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mojombo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970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merb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-core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wycats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rubinius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rubinius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god 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mojombo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jsawesome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vanpelt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741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jspec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wycats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3906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exception_logger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defunkt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390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ambition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defunkt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83185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restful-authentication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technoweenie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8318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attachment_fu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technoweenie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842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bong -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topfunky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8427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microsis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 Caged  </a:t>
            </a:r>
          </a:p>
          <a:p>
            <a:pPr marL="156210" marR="18427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s3 -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anotherjesse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560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JSON </a:t>
            </a:r>
            <a:r>
              <a:rPr lang="ko-KR" altLang="en-US" sz="2400" dirty="0">
                <a:latin typeface="+mn-ea"/>
                <a:cs typeface="Arial Unicode MS"/>
              </a:rPr>
              <a:t>형식으로 출력하기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A51D4E-184D-E44E-A292-B588CA1D0367}"/>
              </a:ext>
            </a:extLst>
          </p:cNvPr>
          <p:cNvSpPr txBox="1"/>
          <p:nvPr/>
        </p:nvSpPr>
        <p:spPr>
          <a:xfrm>
            <a:off x="233362" y="803275"/>
            <a:ext cx="9601201" cy="31919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"date":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"2017-05-10",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"price":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"Apple":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80,</a:t>
            </a:r>
            <a:endParaRPr lang="en-US" altLang="ko-KR" dirty="0">
              <a:latin typeface="+mn-ea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"Orange":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55,</a:t>
            </a:r>
            <a:endParaRPr lang="en-US" altLang="ko-KR" dirty="0">
              <a:latin typeface="+mn-ea"/>
              <a:cs typeface="나눔고딕코딩"/>
            </a:endParaRPr>
          </a:p>
          <a:p>
            <a:pPr marL="8477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"Banana":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40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}}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 marR="37877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json.dumps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(price)  </a:t>
            </a:r>
          </a:p>
          <a:p>
            <a:pPr marL="157480" marR="378777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9ED4803-C052-1142-A5F3-747C8408D4CC}"/>
              </a:ext>
            </a:extLst>
          </p:cNvPr>
          <p:cNvSpPr txBox="1"/>
          <p:nvPr/>
        </p:nvSpPr>
        <p:spPr>
          <a:xfrm>
            <a:off x="233361" y="42322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json-out.py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{"price":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{"Orange":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55,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"Apple":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"Banana":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40},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"date":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"2017-05-10"}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9804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66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YAML</a:t>
            </a:r>
            <a:r>
              <a:rPr lang="ko-KR" altLang="en-US" dirty="0">
                <a:latin typeface="+mn-ea"/>
                <a:cs typeface="Arial Unicode MS"/>
              </a:rPr>
              <a:t>은 들여쓰기를 사용해 계층 구조를 표현하는 것이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데이터이므로 텍스트 에디터를 사용해 편집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보다 간단하며 </a:t>
            </a:r>
            <a:r>
              <a:rPr lang="en-US" altLang="ko-KR" dirty="0">
                <a:latin typeface="+mn-ea"/>
                <a:cs typeface="Arial Unicode MS"/>
              </a:rPr>
              <a:t>JSON</a:t>
            </a:r>
            <a:r>
              <a:rPr lang="ko-KR" altLang="en-US" dirty="0">
                <a:latin typeface="+mn-ea"/>
                <a:cs typeface="Arial Unicode MS"/>
              </a:rPr>
              <a:t>과 거의  </a:t>
            </a:r>
            <a:r>
              <a:rPr lang="ko-KR" altLang="en-US" dirty="0" err="1">
                <a:latin typeface="+mn-ea"/>
                <a:cs typeface="Arial Unicode MS"/>
              </a:rPr>
              <a:t>비슷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대용으로도 사용되며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애플리케이션 설정 파일을 작성할 때 많이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프레임워크 </a:t>
            </a:r>
            <a:r>
              <a:rPr lang="en-US" altLang="ko-KR" dirty="0">
                <a:latin typeface="+mn-ea"/>
                <a:cs typeface="Arial Unicode MS"/>
              </a:rPr>
              <a:t>Ruby on Rails(</a:t>
            </a:r>
            <a:r>
              <a:rPr lang="ko-KR" altLang="en-US" dirty="0">
                <a:latin typeface="+mn-ea"/>
                <a:cs typeface="Arial Unicode MS"/>
              </a:rPr>
              <a:t>루비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 err="1">
                <a:latin typeface="+mn-ea"/>
                <a:cs typeface="Arial Unicode MS"/>
              </a:rPr>
              <a:t>Symfony</a:t>
            </a:r>
            <a:r>
              <a:rPr lang="en-US" altLang="ko-KR" dirty="0">
                <a:latin typeface="+mn-ea"/>
                <a:cs typeface="Arial Unicode MS"/>
              </a:rPr>
              <a:t>(PHP)</a:t>
            </a:r>
            <a:r>
              <a:rPr lang="ko-KR" altLang="en-US" dirty="0">
                <a:latin typeface="+mn-ea"/>
                <a:cs typeface="Arial Unicode MS"/>
              </a:rPr>
              <a:t>의 설정 파일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공백 문자로 들여쓰기를 활용해 계층 구조를 나타낸다는 점에서 </a:t>
            </a:r>
            <a:r>
              <a:rPr lang="ko-KR" altLang="en-US" dirty="0" err="1">
                <a:latin typeface="+mn-ea"/>
                <a:cs typeface="Arial Unicode MS"/>
              </a:rPr>
              <a:t>파이썬과</a:t>
            </a:r>
            <a:r>
              <a:rPr lang="ko-KR" altLang="en-US" dirty="0">
                <a:latin typeface="+mn-ea"/>
                <a:cs typeface="Arial Unicode MS"/>
              </a:rPr>
              <a:t>  </a:t>
            </a:r>
            <a:r>
              <a:rPr lang="ko-KR" altLang="en-US" dirty="0" err="1">
                <a:latin typeface="+mn-ea"/>
                <a:cs typeface="Arial Unicode MS"/>
              </a:rPr>
              <a:t>비슷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YAML</a:t>
            </a:r>
            <a:r>
              <a:rPr lang="ko-KR" altLang="en-US" dirty="0">
                <a:latin typeface="+mn-ea"/>
                <a:cs typeface="Arial Unicode MS"/>
              </a:rPr>
              <a:t>을 다루려면 </a:t>
            </a:r>
            <a:r>
              <a:rPr lang="en-US" altLang="ko-KR" dirty="0" err="1">
                <a:latin typeface="+mn-ea"/>
                <a:cs typeface="Arial Unicode MS"/>
              </a:rPr>
              <a:t>PyYAML</a:t>
            </a:r>
            <a:r>
              <a:rPr lang="ko-KR" altLang="en-US" dirty="0">
                <a:latin typeface="+mn-ea"/>
                <a:cs typeface="Arial Unicode MS"/>
              </a:rPr>
              <a:t>이라는 모듈을 설치해야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5873C168-C5B3-CA44-BDA1-C973E48AA04A}"/>
              </a:ext>
            </a:extLst>
          </p:cNvPr>
          <p:cNvSpPr txBox="1"/>
          <p:nvPr/>
        </p:nvSpPr>
        <p:spPr>
          <a:xfrm>
            <a:off x="233361" y="4558588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pyyaml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698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48877" y="2222762"/>
            <a:ext cx="32606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웹의 다양한 데이터 형식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텍스트  데이터와  바이너리 데이터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XML/JSON/YAML/CSV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/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엑셀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형식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16516"/>
            <a:ext cx="3429000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json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/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PyYAML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/codecs/csv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-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엑셀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/pandas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모듈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XML/JSON/YAML/CSV/TSV/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엑셀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/PDF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등등 웹에는 다양한 데이터가 있습니다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이러한 데이터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형식을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파이썬에서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어떻게 처리하는지 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lang="en-US" altLang="ko-KR" spc="-100" dirty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 smtClean="0">
                <a:latin typeface="+mn-ea"/>
                <a:cs typeface="Arial Unicode MS"/>
              </a:rPr>
              <a:t>읽기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879475"/>
            <a:ext cx="9753599" cy="6088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yaml-test.py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정의하기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41084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 </a:t>
            </a:r>
          </a:p>
          <a:p>
            <a:pPr marL="6350" marR="4108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Date: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2017-03-10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PriceList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03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 marR="3884929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1000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Banana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yellow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</a:t>
            </a:r>
            <a:endParaRPr lang="en-US" altLang="ko-KR" dirty="0">
              <a:latin typeface="+mn-ea"/>
              <a:cs typeface="나눔고딕코딩"/>
            </a:endParaRPr>
          </a:p>
          <a:p>
            <a:pPr marL="360363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 marR="3884929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1001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Orange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  </a:t>
            </a:r>
          </a:p>
          <a:p>
            <a:pPr marL="714375" marR="38849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1400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517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193675"/>
            <a:ext cx="9753599" cy="470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36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 marR="848994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1002  </a:t>
            </a:r>
          </a:p>
          <a:p>
            <a:pPr marL="714375" marR="84899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Apple  </a:t>
            </a:r>
          </a:p>
          <a:p>
            <a:pPr marL="714375" marR="84899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 red  </a:t>
            </a:r>
          </a:p>
          <a:p>
            <a:pPr marL="714375" marR="84899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2400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""”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6350" marR="56896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68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YAML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689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6350" marR="33528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5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이름과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335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item 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PriceList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']:</a:t>
            </a:r>
          </a:p>
          <a:p>
            <a:pPr marL="6350" marR="33528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print(item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["name"],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item["price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4918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A938560-E76F-9B40-9704-AA362149FF50}"/>
              </a:ext>
            </a:extLst>
          </p:cNvPr>
          <p:cNvSpPr txBox="1"/>
          <p:nvPr/>
        </p:nvSpPr>
        <p:spPr>
          <a:xfrm>
            <a:off x="229813" y="5146675"/>
            <a:ext cx="9601201" cy="1391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yaml-test.py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7236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1400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Apple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2400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859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 smtClean="0">
                <a:latin typeface="+mn-ea"/>
                <a:cs typeface="Arial Unicode MS"/>
              </a:rPr>
              <a:t>쓰기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879475"/>
            <a:ext cx="9753599" cy="5937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yaml-io.py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customer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InSeong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"24",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"man"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"Akatsuki",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"22",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"woman"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Harin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"23",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"man"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"name":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Yuu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"age":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"31",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"gender":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"woman"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yaml.dump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(customer)  </a:t>
            </a:r>
          </a:p>
          <a:p>
            <a:pPr marL="11113" marR="52514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print("---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---")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2514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1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302712BA-683B-C14F-B7E4-432ACAF50B82}"/>
              </a:ext>
            </a:extLst>
          </p:cNvPr>
          <p:cNvSpPr txBox="1"/>
          <p:nvPr/>
        </p:nvSpPr>
        <p:spPr>
          <a:xfrm>
            <a:off x="232570" y="269875"/>
            <a:ext cx="975359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17341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173418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p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data: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1734185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["name"])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52233B3-9A5D-F642-B9D6-8DFD21286BA8}"/>
              </a:ext>
            </a:extLst>
          </p:cNvPr>
          <p:cNvSpPr/>
          <p:nvPr/>
        </p:nvSpPr>
        <p:spPr>
          <a:xfrm flipV="1">
            <a:off x="232569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C010A56-BEDD-E44E-8DBD-0E8EBFB99B2E}"/>
              </a:ext>
            </a:extLst>
          </p:cNvPr>
          <p:cNvSpPr txBox="1"/>
          <p:nvPr/>
        </p:nvSpPr>
        <p:spPr>
          <a:xfrm>
            <a:off x="229813" y="1870075"/>
            <a:ext cx="9601201" cy="36705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yaml-io.py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'24',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InSeong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'22',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Akatsuki}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'23',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Harin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247650" indent="-91440">
              <a:spcBef>
                <a:spcPts val="340"/>
              </a:spcBef>
              <a:buChar char="-"/>
              <a:tabLst>
                <a:tab pos="248285" algn="l"/>
              </a:tabLst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{age: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'31',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gender: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woman,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Yuu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---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InSeong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Akatsuki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Harin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19723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Yuu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16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YAML</a:t>
            </a:r>
            <a:r>
              <a:rPr lang="ko-KR" altLang="en-US" sz="2400" dirty="0">
                <a:latin typeface="+mn-ea"/>
                <a:cs typeface="Arial Unicode MS"/>
              </a:rPr>
              <a:t>을 읽고 쓰는 </a:t>
            </a:r>
            <a:r>
              <a:rPr lang="ko-KR" altLang="en-US" sz="2400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54BFD5-8033-4E4E-BBA2-D49997266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7688"/>
              </p:ext>
            </p:extLst>
          </p:nvPr>
        </p:nvGraphicFramePr>
        <p:xfrm>
          <a:off x="271463" y="879475"/>
          <a:ext cx="9013468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함수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yaml.load(str)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문자열 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str(YAML)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을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파이썬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데이터로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yaml.dump(v)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파이썬  데이터  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v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를 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YAML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형식으로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출력합니다.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7973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YAML </a:t>
            </a:r>
            <a:r>
              <a:rPr lang="ko-KR" altLang="en-US" sz="2400" dirty="0">
                <a:latin typeface="+mn-ea"/>
                <a:cs typeface="Arial Unicode MS"/>
              </a:rPr>
              <a:t>데이터  형식 소개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YAML</a:t>
            </a:r>
            <a:r>
              <a:rPr lang="ko-KR" altLang="en-US" dirty="0">
                <a:latin typeface="+mn-ea"/>
                <a:cs typeface="Arial Unicode MS"/>
              </a:rPr>
              <a:t>의 기본은 배열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해시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스칼라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문자열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숫자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불리언</a:t>
            </a:r>
            <a:r>
              <a:rPr lang="ko-KR" altLang="en-US" dirty="0">
                <a:latin typeface="+mn-ea"/>
                <a:cs typeface="Arial Unicode MS"/>
              </a:rPr>
              <a:t>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배열을 나타낼 때는 각 행의  앞에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하이픈</a:t>
            </a:r>
            <a:r>
              <a:rPr lang="en-US" altLang="ko-KR" dirty="0">
                <a:latin typeface="+mn-ea"/>
                <a:cs typeface="Arial Unicode MS"/>
              </a:rPr>
              <a:t>(-)</a:t>
            </a:r>
            <a:r>
              <a:rPr lang="ko-KR" altLang="en-US" dirty="0">
                <a:latin typeface="+mn-ea"/>
                <a:cs typeface="Arial Unicode MS"/>
              </a:rPr>
              <a:t>을 붙임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하이픈 뒤에는 공백이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공백에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들여쓰기가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있으면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중첩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배열을 표현 가능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들여쓰기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바로 앞은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다음과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Arial Unicode MS"/>
              </a:rPr>
              <a:t>같이 빈 </a:t>
            </a:r>
            <a:r>
              <a:rPr lang="ko-KR" altLang="en-US" spc="-135" dirty="0" smtClean="0">
                <a:solidFill>
                  <a:srgbClr val="231F20"/>
                </a:solidFill>
                <a:latin typeface="+mn-ea"/>
                <a:cs typeface="Arial Unicode MS"/>
              </a:rPr>
              <a:t>요소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177D1AA-81E8-9344-9487-FF205DBE9D24}"/>
              </a:ext>
            </a:extLst>
          </p:cNvPr>
          <p:cNvSpPr txBox="1"/>
          <p:nvPr/>
        </p:nvSpPr>
        <p:spPr>
          <a:xfrm>
            <a:off x="229813" y="4232275"/>
            <a:ext cx="9601201" cy="2485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spcBef>
                <a:spcPts val="68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Yellow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54000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54000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Red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17488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Apple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lvl="1" indent="-217488">
              <a:spcBef>
                <a:spcPts val="340"/>
              </a:spcBef>
              <a:buChar char="-"/>
              <a:tabLst>
                <a:tab pos="339725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Strawberry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FDB49B2-1C89-3D4E-9DCB-4A2396A4BB41}"/>
              </a:ext>
            </a:extLst>
          </p:cNvPr>
          <p:cNvSpPr txBox="1"/>
          <p:nvPr/>
        </p:nvSpPr>
        <p:spPr>
          <a:xfrm>
            <a:off x="229813" y="2117129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kiwi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7275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해시는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자바스크립트의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객체와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같은 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Arial Unicode MS"/>
              </a:rPr>
              <a:t>것</a:t>
            </a:r>
            <a:endParaRPr lang="en-US" altLang="ko-KR" spc="-10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en-US" altLang="ko-KR" sz="2800" spc="-52" baseline="3472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z="2800" spc="-52" baseline="3472" dirty="0">
                <a:solidFill>
                  <a:srgbClr val="231F20"/>
                </a:solidFill>
                <a:latin typeface="+mn-ea"/>
                <a:cs typeface="나눔고딕코딩"/>
              </a:rPr>
              <a:t>키</a:t>
            </a:r>
            <a:r>
              <a:rPr lang="en-US" altLang="ko-KR" sz="2800" spc="-52" baseline="3472" dirty="0">
                <a:solidFill>
                  <a:srgbClr val="231F20"/>
                </a:solidFill>
                <a:latin typeface="+mn-ea"/>
                <a:cs typeface="나눔고딕코딩"/>
              </a:rPr>
              <a:t>&gt;:  </a:t>
            </a:r>
            <a:r>
              <a:rPr lang="en-US" altLang="ko-KR" sz="2800" spc="-104" baseline="3472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z="2800" spc="-104" baseline="3472" dirty="0">
                <a:solidFill>
                  <a:srgbClr val="231F20"/>
                </a:solidFill>
                <a:latin typeface="+mn-ea"/>
                <a:cs typeface="나눔고딕코딩"/>
              </a:rPr>
              <a:t>값</a:t>
            </a:r>
            <a:r>
              <a:rPr lang="en-US" altLang="ko-KR" sz="2800" spc="-104" baseline="3472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ko-KR" altLang="en-US" spc="-70" dirty="0">
                <a:solidFill>
                  <a:srgbClr val="231F20"/>
                </a:solidFill>
                <a:latin typeface="+mn-ea"/>
                <a:cs typeface="Arial Unicode MS"/>
              </a:rPr>
              <a:t>” 형태로</a:t>
            </a:r>
            <a:r>
              <a:rPr lang="ko-KR" altLang="en-US" spc="-14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사용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해시 표현 방법에서도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들여쓰기를 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이용하면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계층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구조를 표현 </a:t>
            </a:r>
            <a:r>
              <a:rPr lang="ko-KR" altLang="en-US" spc="-130" dirty="0" smtClean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35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177D1AA-81E8-9344-9487-FF205DBE9D24}"/>
              </a:ext>
            </a:extLst>
          </p:cNvPr>
          <p:cNvSpPr txBox="1"/>
          <p:nvPr/>
        </p:nvSpPr>
        <p:spPr>
          <a:xfrm>
            <a:off x="229813" y="3241675"/>
            <a:ext cx="9601201" cy="1398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Gurum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marR="4136390" indent="-91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property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09625" marR="4136390" indent="-21748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09625" marR="4136390" indent="-21748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brown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8102ECC-9925-784B-A5E4-7BAC16C02C3D}"/>
              </a:ext>
            </a:extLst>
          </p:cNvPr>
          <p:cNvSpPr txBox="1"/>
          <p:nvPr/>
        </p:nvSpPr>
        <p:spPr>
          <a:xfrm>
            <a:off x="229812" y="1094258"/>
            <a:ext cx="9601201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Gurum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4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27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brown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8733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배열과 해시를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조합하면 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복잡한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데이터 표현 </a:t>
            </a:r>
            <a:r>
              <a:rPr lang="ko-KR" altLang="en-US" spc="-135" dirty="0" smtClean="0">
                <a:solidFill>
                  <a:srgbClr val="231F20"/>
                </a:solidFill>
                <a:latin typeface="+mn-ea"/>
                <a:cs typeface="Arial Unicode MS"/>
              </a:rPr>
              <a:t>가능</a:t>
            </a:r>
            <a:endParaRPr lang="en-US" altLang="ko-KR" spc="-135" dirty="0">
              <a:solidFill>
                <a:srgbClr val="231F20"/>
              </a:solidFill>
              <a:latin typeface="Arial Unicode MS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B0349-3DE9-AD40-8884-46ACD30C4222}"/>
              </a:ext>
            </a:extLst>
          </p:cNvPr>
          <p:cNvSpPr txBox="1"/>
          <p:nvPr/>
        </p:nvSpPr>
        <p:spPr>
          <a:xfrm>
            <a:off x="229812" y="727075"/>
            <a:ext cx="9601201" cy="66898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Gurum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brown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4  </a:t>
            </a:r>
          </a:p>
          <a:p>
            <a:pPr marL="314325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</a:p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Mike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white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8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Candy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marR="4136390" indent="-91440">
              <a:lnSpc>
                <a:spcPct val="135400"/>
              </a:lnSpc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 Kuro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black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age: 3  </a:t>
            </a:r>
          </a:p>
          <a:p>
            <a:pPr marL="361950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846138" marR="4136390">
              <a:lnSpc>
                <a:spcPct val="135400"/>
              </a:lnSpc>
              <a:tabLst>
                <a:tab pos="249238" algn="l"/>
              </a:tabLst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1774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769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플로우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스타일을 이용하면 배열을 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[n1, n2, n3]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로 표현 가능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해시를 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{ key1: value1, key2: value 2 … }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로 표현 가능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쉼표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(,)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와 콜론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(:)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위에는 반드시 공백이 있어야 함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주석은 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#”</a:t>
            </a: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으로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 시작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여러 줄 문자열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B0349-3DE9-AD40-8884-46ACD30C4222}"/>
              </a:ext>
            </a:extLst>
          </p:cNvPr>
          <p:cNvSpPr txBox="1"/>
          <p:nvPr/>
        </p:nvSpPr>
        <p:spPr>
          <a:xfrm>
            <a:off x="229812" y="1489075"/>
            <a:ext cx="9601201" cy="1854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48920" indent="-91440">
              <a:spcBef>
                <a:spcPts val="68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Taro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["Banana",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"Miso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soup"]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Mike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["Orange",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"Candy"]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Kuro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favorites: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["Banana",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"Mango"]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C9ABB34-AA13-C645-B0AE-0AA2ED98C20F}"/>
              </a:ext>
            </a:extLst>
          </p:cNvPr>
          <p:cNvSpPr txBox="1"/>
          <p:nvPr/>
        </p:nvSpPr>
        <p:spPr>
          <a:xfrm>
            <a:off x="229811" y="3982195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에는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주석을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따뜻한 지역의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과일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...!</a:t>
            </a:r>
            <a:endParaRPr lang="ko-KR" altLang="en-US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</a:t>
            </a:r>
            <a:endParaRPr lang="en-US" altLang="ko-KR" dirty="0">
              <a:latin typeface="+mn-ea"/>
              <a:cs typeface="나눔고딕코딩"/>
            </a:endParaRPr>
          </a:p>
          <a:p>
            <a:pPr marL="248920" indent="-91440">
              <a:spcBef>
                <a:spcPts val="340"/>
              </a:spcBef>
              <a:buChar char="-"/>
              <a:tabLst>
                <a:tab pos="249554" algn="l"/>
              </a:tabLst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E12B4EF-19DF-B942-B8BC-77F1DFACFF67}"/>
              </a:ext>
            </a:extLst>
          </p:cNvPr>
          <p:cNvSpPr txBox="1"/>
          <p:nvPr/>
        </p:nvSpPr>
        <p:spPr>
          <a:xfrm>
            <a:off x="233362" y="6061075"/>
            <a:ext cx="9601201" cy="1377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multi-line: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 like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Banana.  </a:t>
            </a: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 like Mango.  </a:t>
            </a:r>
          </a:p>
          <a:p>
            <a:pPr marL="495300">
              <a:spcBef>
                <a:spcPts val="68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 like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Orange.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2678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앵커와 별칭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(Alias)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기능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“&amp;&lt;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형태로 변수를 선언하고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“*&lt;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형태로 참조</a:t>
            </a: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&amp;&lt;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을 </a:t>
            </a:r>
            <a:r>
              <a:rPr lang="ko-KR" altLang="en-US" spc="-130" dirty="0" err="1">
                <a:solidFill>
                  <a:srgbClr val="231F20"/>
                </a:solidFill>
                <a:latin typeface="+mn-ea"/>
                <a:cs typeface="Arial Unicode MS"/>
              </a:rPr>
              <a:t>앵커라고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  부르고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“*&lt;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&gt;”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을 별칭이라고 부름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72B0349-3DE9-AD40-8884-46ACD30C4222}"/>
              </a:ext>
            </a:extLst>
          </p:cNvPr>
          <p:cNvSpPr txBox="1"/>
          <p:nvPr/>
        </p:nvSpPr>
        <p:spPr>
          <a:xfrm>
            <a:off x="229812" y="1539721"/>
            <a:ext cx="9601201" cy="5175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색을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</a:p>
          <a:p>
            <a:pPr marL="157480" marR="396176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color_define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&amp;color1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"#FF0000"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&amp;color2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"#00FF00"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"#00FFFF"</a:t>
            </a:r>
          </a:p>
          <a:p>
            <a:pPr marL="248920">
              <a:spcBef>
                <a:spcPts val="340"/>
              </a:spcBef>
            </a:pPr>
            <a:endParaRPr lang="en-US" altLang="ko-KR" sz="3200" dirty="0">
              <a:latin typeface="+mn-ea"/>
              <a:cs typeface="Times New Roman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색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frame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color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logo: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*color2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157480" marR="4215765">
              <a:lnSpc>
                <a:spcPct val="135400"/>
              </a:lnSpc>
            </a:pP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421576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article_color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*color2  </a:t>
            </a:r>
          </a:p>
          <a:p>
            <a:pPr marL="495300" marR="4215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back: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*color3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51850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5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데이터와 바이너리 데이터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dirty="0" smtClean="0">
                <a:latin typeface="+mn-ea"/>
                <a:cs typeface="Arial Unicode MS"/>
              </a:rPr>
              <a:t>텍스트 데이터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는 </a:t>
            </a:r>
            <a:r>
              <a:rPr lang="ko-KR" altLang="en-US" dirty="0">
                <a:latin typeface="+mn-ea"/>
                <a:cs typeface="Arial Unicode MS"/>
              </a:rPr>
              <a:t>일반적으로 텍스트 에디터로 편집할 수 있는 데이터 포맷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일반적인 자연 언어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영어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일본어 등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와 숫자 등으로 구성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특수하게 </a:t>
            </a:r>
            <a:r>
              <a:rPr lang="ko-KR" altLang="en-US" dirty="0" err="1">
                <a:latin typeface="+mn-ea"/>
                <a:cs typeface="Arial Unicode MS"/>
              </a:rPr>
              <a:t>줄바꿈과</a:t>
            </a:r>
            <a:r>
              <a:rPr lang="ko-KR" altLang="en-US" dirty="0">
                <a:latin typeface="+mn-ea"/>
                <a:cs typeface="Arial Unicode MS"/>
              </a:rPr>
              <a:t> 탭 등의 제어 문자도 포함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프로그래밍 언어의 소스코드도 텍스트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XML/JSON/YAML/CSV......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웹에서 주로 사용되는 데이터 포맷은 텍스트 데이터 기반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“텍스트 데이터” 외의 데이터는 “바이너리 데이터”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바이너리 데이터는 문자와 상관 없이 데이터를 사용할 수 있는 데이터 영역을 활용하는  데이터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바이너리 데이터는 일반적인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텍스트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에디터로는 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Arial Unicode MS"/>
              </a:rPr>
              <a:t>열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수 없음</a:t>
            </a:r>
            <a:endParaRPr lang="en-US" altLang="ko-KR" spc="-10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사람이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시각적으로 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확인해도 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의미를 </a:t>
            </a:r>
            <a:r>
              <a:rPr lang="ko-KR" altLang="en-US" spc="20" dirty="0">
                <a:solidFill>
                  <a:srgbClr val="231F20"/>
                </a:solidFill>
                <a:latin typeface="+mn-ea"/>
                <a:cs typeface="Arial Unicode MS"/>
              </a:rPr>
              <a:t>알 수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없는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문자열로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표현</a:t>
            </a:r>
            <a:endParaRPr lang="ko-KR" altLang="en-US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3147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3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yaml-alias.py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496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문자열로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YAML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</a:p>
          <a:p>
            <a:pPr marL="11113" marR="349631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43903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정의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439039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color</a:t>
            </a:r>
            <a:r>
              <a:rPr lang="en-US" altLang="ko-KR" spc="-40" dirty="0" err="1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&amp;color1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"#FF0000"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&amp;color2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"#00FF00"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&amp;color3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"#0000FF"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별칭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color: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*color1</a:t>
            </a:r>
          </a:p>
          <a:p>
            <a:pPr marL="361950" marR="1178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*color2  </a:t>
            </a:r>
          </a:p>
          <a:p>
            <a:pPr marL="361950" marR="1178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*color3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11113" marR="62484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624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YAML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624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yaml_str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11113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71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6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별칭이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전개됐는지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테스트하기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print("title=",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data["color"]["title"])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print("body=",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data["color"]["body"])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print("link=",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data["color"]["link"])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1717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CCBDA00-4750-3440-B21D-D9AB53F7FE89}"/>
              </a:ext>
            </a:extLst>
          </p:cNvPr>
          <p:cNvSpPr txBox="1"/>
          <p:nvPr/>
        </p:nvSpPr>
        <p:spPr>
          <a:xfrm>
            <a:off x="229812" y="20224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yaml-alias.py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7480" marR="396176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title= #FF0000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body= #00FF00</a:t>
            </a:r>
            <a:b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</a:b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link= #0000FF </a:t>
            </a:r>
          </a:p>
        </p:txBody>
      </p:sp>
    </p:spTree>
    <p:extLst>
      <p:ext uri="{BB962C8B-B14F-4D97-AF65-F5344CB8AC3E}">
        <p14:creationId xmlns:p14="http://schemas.microsoft.com/office/powerpoint/2010/main" val="106330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2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CSV/TSV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웹에서 굉장히 많이 사용됨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구조가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굉장히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단순하고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엑셀로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쉽게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만들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수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있으며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수많은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데이터베이스와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데이터 도구 등에서 </a:t>
            </a: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형식을 지원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필드를 쉼표로 구분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 파일이므로  텍스트 에디터를  사용해 간편하게  수정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스프레드시트 소프트웨어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전화번호부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데이터베이스 등이 데이터 교환에 </a:t>
            </a: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파일을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CSV</a:t>
            </a:r>
            <a:r>
              <a:rPr lang="ko-KR" altLang="en-US" dirty="0">
                <a:latin typeface="+mn-ea"/>
                <a:cs typeface="Arial Unicode MS"/>
              </a:rPr>
              <a:t>와 비슷하지만 쉼표가 아닌 탭으로 필드를 구분하는 </a:t>
            </a:r>
            <a:r>
              <a:rPr lang="en-US" altLang="ko-KR" dirty="0">
                <a:latin typeface="+mn-ea"/>
                <a:cs typeface="Arial Unicode MS"/>
              </a:rPr>
              <a:t>TSV(Tab-Separated Values), </a:t>
            </a:r>
            <a:r>
              <a:rPr lang="ko-KR" altLang="en-US" dirty="0">
                <a:latin typeface="+mn-ea"/>
                <a:cs typeface="Arial Unicode MS"/>
              </a:rPr>
              <a:t>공백으로  필드를 구분하는 </a:t>
            </a:r>
            <a:r>
              <a:rPr lang="en-US" altLang="ko-KR" dirty="0">
                <a:latin typeface="+mn-ea"/>
                <a:cs typeface="Arial Unicode MS"/>
              </a:rPr>
              <a:t>SSV(Space-Separated Values) </a:t>
            </a:r>
            <a:r>
              <a:rPr lang="ko-KR" altLang="en-US" dirty="0">
                <a:latin typeface="+mn-ea"/>
                <a:cs typeface="Arial Unicode MS"/>
              </a:rPr>
              <a:t>등도 많이 사용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0683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198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필드를 큰따옴표</a:t>
            </a:r>
            <a:r>
              <a:rPr lang="en-US" altLang="ko-KR" dirty="0">
                <a:latin typeface="+mn-ea"/>
                <a:cs typeface="Arial Unicode MS"/>
              </a:rPr>
              <a:t>(")</a:t>
            </a:r>
            <a:r>
              <a:rPr lang="ko-KR" altLang="en-US" dirty="0">
                <a:latin typeface="+mn-ea"/>
                <a:cs typeface="Arial Unicode MS"/>
              </a:rPr>
              <a:t>로 둘러싸도 됨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둘러싸도 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둘러싸지  않아도  됨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필드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내부에 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Arial Unicode MS"/>
              </a:rPr>
              <a:t>큰따옴표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Arial Unicode MS"/>
              </a:rPr>
              <a:t>쉼표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5" dirty="0" err="1">
                <a:solidFill>
                  <a:srgbClr val="231F20"/>
                </a:solidFill>
                <a:latin typeface="+mn-ea"/>
                <a:cs typeface="Arial Unicode MS"/>
              </a:rPr>
              <a:t>줄바꿈이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있을 때는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반드시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큰따옴표로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둘러싸야 함</a:t>
            </a:r>
            <a:endParaRPr lang="en-US" altLang="ko-KR" spc="-13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큰따옴표를 </a:t>
            </a:r>
            <a:r>
              <a:rPr lang="ko-KR" altLang="en-US" spc="-140" dirty="0" err="1">
                <a:solidFill>
                  <a:srgbClr val="231F20"/>
                </a:solidFill>
                <a:latin typeface="+mn-ea"/>
                <a:cs typeface="Arial Unicode MS"/>
              </a:rPr>
              <a:t>이스케이프할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때는 </a:t>
            </a:r>
            <a:r>
              <a:rPr lang="ko-KR" altLang="en-US" spc="20" dirty="0">
                <a:solidFill>
                  <a:srgbClr val="231F20"/>
                </a:solidFill>
                <a:latin typeface="+mn-ea"/>
                <a:cs typeface="Arial Unicode MS"/>
              </a:rPr>
              <a:t>두 번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사용해서  </a:t>
            </a:r>
            <a:r>
              <a:rPr lang="en-US" altLang="ko-KR" sz="2800" spc="-67" baseline="3472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z="2800" spc="-67" baseline="3472" dirty="0" err="1">
                <a:solidFill>
                  <a:srgbClr val="231F20"/>
                </a:solidFill>
                <a:latin typeface="+mn-ea"/>
                <a:cs typeface="나눔고딕코딩"/>
              </a:rPr>
              <a:t>aa""bb</a:t>
            </a:r>
            <a:r>
              <a:rPr lang="en-US" altLang="ko-KR" sz="2800" spc="-67" baseline="3472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5" dirty="0" err="1">
                <a:solidFill>
                  <a:srgbClr val="231F20"/>
                </a:solidFill>
                <a:latin typeface="+mn-ea"/>
                <a:cs typeface="Arial Unicode MS"/>
              </a:rPr>
              <a:t>처럼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Arial Unicode MS"/>
              </a:rPr>
              <a:t>적음</a:t>
            </a: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형식이 단순하다는 것이 </a:t>
            </a:r>
            <a:r>
              <a:rPr lang="en-US" altLang="ko-KR" dirty="0">
                <a:latin typeface="+mn-ea"/>
                <a:cs typeface="Arial Unicode MS"/>
              </a:rPr>
              <a:t>CSV/TSV </a:t>
            </a:r>
            <a:r>
              <a:rPr lang="ko-KR" altLang="en-US" dirty="0">
                <a:latin typeface="+mn-ea"/>
                <a:cs typeface="Arial Unicode MS"/>
              </a:rPr>
              <a:t>파일의 장점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마이크소프트 엑셀에서는 </a:t>
            </a:r>
            <a:r>
              <a:rPr lang="en-US" altLang="ko-KR" dirty="0">
                <a:latin typeface="+mn-ea"/>
                <a:cs typeface="Arial Unicode MS"/>
              </a:rPr>
              <a:t>CSV</a:t>
            </a:r>
            <a:r>
              <a:rPr lang="ko-KR" altLang="en-US" dirty="0">
                <a:latin typeface="+mn-ea"/>
                <a:cs typeface="Arial Unicode MS"/>
              </a:rPr>
              <a:t>형식으로 출력</a:t>
            </a:r>
            <a:r>
              <a:rPr lang="en-US" altLang="ko-KR" dirty="0">
                <a:latin typeface="+mn-ea"/>
                <a:cs typeface="Arial Unicode MS"/>
              </a:rPr>
              <a:t>(export)</a:t>
            </a:r>
            <a:r>
              <a:rPr lang="ko-KR" altLang="en-US" dirty="0">
                <a:latin typeface="+mn-ea"/>
                <a:cs typeface="Arial Unicode MS"/>
              </a:rPr>
              <a:t>할 때 한국어라면 </a:t>
            </a:r>
            <a:r>
              <a:rPr lang="en-US" altLang="ko-KR" dirty="0">
                <a:latin typeface="+mn-ea"/>
                <a:cs typeface="Arial Unicode MS"/>
              </a:rPr>
              <a:t>EUC-KR, </a:t>
            </a:r>
            <a:r>
              <a:rPr lang="ko-KR" altLang="en-US" dirty="0">
                <a:latin typeface="+mn-ea"/>
                <a:cs typeface="Arial Unicode MS"/>
              </a:rPr>
              <a:t>일본어라면 </a:t>
            </a:r>
            <a:r>
              <a:rPr lang="en-US" altLang="ko-KR" dirty="0">
                <a:latin typeface="+mn-ea"/>
                <a:cs typeface="Arial Unicode MS"/>
              </a:rPr>
              <a:t>Shift-JIS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각 국가의 언어 코드로 출력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사용할 때 </a:t>
            </a:r>
            <a:r>
              <a:rPr lang="ko-KR" altLang="en-US" dirty="0" err="1">
                <a:latin typeface="+mn-ea"/>
                <a:cs typeface="Arial Unicode MS"/>
              </a:rPr>
              <a:t>인코딩이</a:t>
            </a:r>
            <a:r>
              <a:rPr lang="ko-KR" altLang="en-US" dirty="0">
                <a:latin typeface="+mn-ea"/>
                <a:cs typeface="Arial Unicode MS"/>
              </a:rPr>
              <a:t> 꼬일 수 있으므로 주의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C14D527-9089-664E-9DEF-4B59F67DFD92}"/>
              </a:ext>
            </a:extLst>
          </p:cNvPr>
          <p:cNvSpPr txBox="1"/>
          <p:nvPr/>
        </p:nvSpPr>
        <p:spPr>
          <a:xfrm>
            <a:off x="229812" y="650875"/>
            <a:ext cx="9601201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"1000","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비누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","300"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"1001","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장갑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","150"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"1002","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마스크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","230"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DEBB35D-B738-6947-9691-5DE8C883B027}"/>
              </a:ext>
            </a:extLst>
          </p:cNvPr>
          <p:cNvSpPr txBox="1"/>
          <p:nvPr/>
        </p:nvSpPr>
        <p:spPr>
          <a:xfrm>
            <a:off x="233362" y="3165475"/>
            <a:ext cx="9601201" cy="1454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상품 번호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상품 이름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"1101","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특별 할인</a:t>
            </a:r>
          </a:p>
          <a:p>
            <a:pPr marL="157480" marR="4486910" algn="just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비누 반값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","150"</a:t>
            </a:r>
          </a:p>
          <a:p>
            <a:pPr marL="157480" marR="4486910" algn="just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"1102","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언제나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배 더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","300"</a:t>
            </a:r>
          </a:p>
        </p:txBody>
      </p:sp>
    </p:spTree>
    <p:extLst>
      <p:ext uri="{BB962C8B-B14F-4D97-AF65-F5344CB8AC3E}">
        <p14:creationId xmlns:p14="http://schemas.microsoft.com/office/powerpoint/2010/main" val="841974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단순한  </a:t>
            </a:r>
            <a:r>
              <a:rPr lang="en-US" altLang="ko-KR" sz="2400" dirty="0">
                <a:latin typeface="+mn-ea"/>
                <a:cs typeface="Arial Unicode MS"/>
              </a:rPr>
              <a:t>CSV </a:t>
            </a:r>
            <a:r>
              <a:rPr lang="ko-KR" altLang="en-US" sz="2400" dirty="0">
                <a:latin typeface="+mn-ea"/>
                <a:cs typeface="Arial Unicode MS"/>
              </a:rPr>
              <a:t>파일 읽기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586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/ch3/csv-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read.py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4023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읽기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34023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"list-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euckr.csv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").read()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CSV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3727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rows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csv.split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("\r\n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1113" marR="372745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rows:</a:t>
            </a:r>
          </a:p>
          <a:p>
            <a:pPr marL="11113" marR="3727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row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1113" marR="37274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cells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row.split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(",")</a:t>
            </a:r>
          </a:p>
          <a:p>
            <a:pPr marL="11113" marR="37274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(cells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41846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418465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data:</a:t>
            </a:r>
          </a:p>
          <a:p>
            <a:pPr marL="11113" marR="41846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print(c[1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c[2])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0877F9-0F74-4B4C-86DD-1B415CEDCC2A}"/>
              </a:ext>
            </a:extLst>
          </p:cNvPr>
          <p:cNvSpPr/>
          <p:nvPr/>
        </p:nvSpPr>
        <p:spPr>
          <a:xfrm flipV="1">
            <a:off x="233363" y="6701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4435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AC14D527-9089-664E-9DEF-4B59F67DFD92}"/>
              </a:ext>
            </a:extLst>
          </p:cNvPr>
          <p:cNvSpPr txBox="1"/>
          <p:nvPr/>
        </p:nvSpPr>
        <p:spPr>
          <a:xfrm>
            <a:off x="229812" y="269875"/>
            <a:ext cx="9601201" cy="1707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csv-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read.py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비누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장갑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마스크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230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96565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파이썬의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csv </a:t>
            </a:r>
            <a:r>
              <a:rPr lang="ko-KR" altLang="en-US" sz="2400" dirty="0">
                <a:latin typeface="+mn-ea"/>
                <a:cs typeface="Arial Unicode MS"/>
              </a:rPr>
              <a:t>모듈 사용하기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369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/ch3/csv-read2.py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csv,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CSV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"list-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euckr.csv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22872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reader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csv.reader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delimiter=",",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quotechar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='”’)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2872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cells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reader:</a:t>
            </a:r>
          </a:p>
          <a:p>
            <a:pPr marL="11113" marR="228727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print(cells[1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cells[2])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00877F9-0F74-4B4C-86DD-1B415CEDCC2A}"/>
              </a:ext>
            </a:extLst>
          </p:cNvPr>
          <p:cNvSpPr/>
          <p:nvPr/>
        </p:nvSpPr>
        <p:spPr>
          <a:xfrm flipV="1">
            <a:off x="233363" y="4681383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4BBB503-DF36-5946-9EF4-B52CF76FCA98}"/>
              </a:ext>
            </a:extLst>
          </p:cNvPr>
          <p:cNvSpPr txBox="1"/>
          <p:nvPr/>
        </p:nvSpPr>
        <p:spPr>
          <a:xfrm>
            <a:off x="229812" y="4994275"/>
            <a:ext cx="9601201" cy="1879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csv-read2.py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이름 가격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비누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장갑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마스크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200883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310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indent="-35083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/ch3/csv-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write.py</a:t>
            </a:r>
            <a:endParaRPr lang="en-US" altLang="ko-KR" dirty="0">
              <a:latin typeface="+mn-ea"/>
              <a:cs typeface="Arial Unicode MS"/>
            </a:endParaRPr>
          </a:p>
          <a:p>
            <a:pPr marL="361950" indent="-35083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61950" indent="-350838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csv,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 indent="-35083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61950" marR="2106930" indent="-35083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("test.csv",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euc_kr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361950" marR="2106930" indent="-350838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writer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csv.writer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delimiter=",",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quotechar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='”’)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(["ID",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가격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(["1000",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"SD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카드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30000])  </a:t>
            </a: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(["1001",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키보드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21000])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 marR="21069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writer.writerow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(["1002",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마우스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15000])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3698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FAC2982-6144-5A4F-B4FF-DDD17AC7A3C8}"/>
              </a:ext>
            </a:extLst>
          </p:cNvPr>
          <p:cNvSpPr txBox="1"/>
          <p:nvPr/>
        </p:nvSpPr>
        <p:spPr>
          <a:xfrm>
            <a:off x="229812" y="39274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csv-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write.py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389F089-35FD-B14B-96D0-4E630D9C3723}"/>
              </a:ext>
            </a:extLst>
          </p:cNvPr>
          <p:cNvSpPr/>
          <p:nvPr/>
        </p:nvSpPr>
        <p:spPr>
          <a:xfrm>
            <a:off x="229812" y="4443076"/>
            <a:ext cx="7394157" cy="298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77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Pandas </a:t>
            </a:r>
            <a:r>
              <a:rPr lang="ko-KR" altLang="en-US" sz="2400" dirty="0">
                <a:latin typeface="+mn-ea"/>
                <a:cs typeface="Arial Unicode MS"/>
              </a:rPr>
              <a:t>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 분석 라이브러리 </a:t>
            </a: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이용하면 </a:t>
            </a:r>
            <a:r>
              <a:rPr lang="en-US" altLang="ko-KR" dirty="0">
                <a:latin typeface="+mn-ea"/>
                <a:cs typeface="Arial Unicode MS"/>
              </a:rPr>
              <a:t>CSV </a:t>
            </a:r>
            <a:r>
              <a:rPr lang="ko-KR" altLang="en-US" dirty="0">
                <a:latin typeface="+mn-ea"/>
                <a:cs typeface="Arial Unicode MS"/>
              </a:rPr>
              <a:t>파일을 쉽게 읽고 편집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장에서 다룸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엑셀 파일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전 세계의 모든 회사에서 사용되는 소프트웨어가 있다면 바로 마이크로소프트 엑셀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 회사나 조직에서 엑셀 형식으로 데이터를 배포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데이터를 수집했을 때 엑셀 파일을 분석할 수 있어야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</a:t>
            </a:r>
            <a:r>
              <a:rPr lang="en-US" altLang="ko-KR" sz="2400" dirty="0">
                <a:latin typeface="+mn-ea"/>
                <a:cs typeface="Arial Unicode MS"/>
              </a:rPr>
              <a:t>-</a:t>
            </a:r>
            <a:r>
              <a:rPr lang="ko-KR" altLang="en-US" sz="2400" dirty="0">
                <a:latin typeface="+mn-ea"/>
                <a:cs typeface="Arial Unicode MS"/>
              </a:rPr>
              <a:t>엑셀 </a:t>
            </a:r>
            <a:r>
              <a:rPr lang="ko-KR" altLang="en-US" sz="2400" dirty="0" smtClean="0">
                <a:latin typeface="+mn-ea"/>
                <a:cs typeface="Arial Unicode MS"/>
              </a:rPr>
              <a:t>설치 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</a:t>
            </a:r>
            <a:r>
              <a:rPr lang="ko-KR" altLang="en-US" dirty="0">
                <a:latin typeface="+mn-ea"/>
                <a:cs typeface="Arial Unicode MS"/>
              </a:rPr>
              <a:t> 엑셀 파일을 읽고 쓸 때는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en-US" altLang="ko-KR" dirty="0">
                <a:latin typeface="+mn-ea"/>
                <a:cs typeface="Arial Unicode MS"/>
              </a:rPr>
              <a:t>-</a:t>
            </a:r>
            <a:r>
              <a:rPr lang="ko-KR" altLang="en-US" dirty="0">
                <a:latin typeface="+mn-ea"/>
                <a:cs typeface="Arial Unicode MS"/>
              </a:rPr>
              <a:t>엑셀 라이브러리를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 사용해 </a:t>
            </a:r>
            <a:r>
              <a:rPr lang="ko-KR" altLang="en-US" dirty="0" err="1">
                <a:latin typeface="+mn-ea"/>
                <a:cs typeface="Arial Unicode MS"/>
              </a:rPr>
              <a:t>명령줄로</a:t>
            </a:r>
            <a:r>
              <a:rPr lang="ko-KR" altLang="en-US" dirty="0">
                <a:latin typeface="+mn-ea"/>
                <a:cs typeface="Arial Unicode MS"/>
              </a:rPr>
              <a:t> 패키지를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8638F6E-E023-F642-A4D5-5B250E8F983C}"/>
              </a:ext>
            </a:extLst>
          </p:cNvPr>
          <p:cNvSpPr txBox="1"/>
          <p:nvPr/>
        </p:nvSpPr>
        <p:spPr>
          <a:xfrm>
            <a:off x="229812" y="56521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openpyxl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33893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45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파이썬에서</a:t>
            </a:r>
            <a:r>
              <a:rPr lang="ko-KR" altLang="en-US" sz="2400" dirty="0">
                <a:latin typeface="+mn-ea"/>
                <a:cs typeface="Arial Unicode MS"/>
              </a:rPr>
              <a:t>  엑셀  파일 읽기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엑셀 파일을 준비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국가 지표 체계</a:t>
            </a:r>
            <a:r>
              <a:rPr lang="en-US" altLang="ko-KR" dirty="0">
                <a:latin typeface="+mn-ea"/>
                <a:cs typeface="Arial Unicode MS"/>
              </a:rPr>
              <a:t>(http://</a:t>
            </a:r>
            <a:r>
              <a:rPr lang="en-US" altLang="ko-KR" dirty="0" err="1">
                <a:latin typeface="+mn-ea"/>
                <a:cs typeface="Arial Unicode MS"/>
              </a:rPr>
              <a:t>www.index.go.kr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에서 제공하는 자치단체 행정구역 및 </a:t>
            </a:r>
            <a:r>
              <a:rPr lang="ko-KR" altLang="en-US" dirty="0" err="1">
                <a:latin typeface="+mn-ea"/>
                <a:cs typeface="Arial Unicode MS"/>
              </a:rPr>
              <a:t>인구현황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www.index.go.kr/potal/main/EachDtlPageDetail.do?idx_cd=1041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712B68A-CC28-624F-983E-05B2B27F1026}"/>
              </a:ext>
            </a:extLst>
          </p:cNvPr>
          <p:cNvSpPr/>
          <p:nvPr/>
        </p:nvSpPr>
        <p:spPr>
          <a:xfrm>
            <a:off x="271463" y="1976435"/>
            <a:ext cx="7809706" cy="545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608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194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/ch3/write100.py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이름과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a.bin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94589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쓰기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3371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open(filename,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6350" marR="33718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bytearray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([data]))</a:t>
            </a: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360363" marR="33718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8" y="3394075"/>
            <a:ext cx="9601201" cy="592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a.txt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바이트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a.bin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바이트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20849" y="3165475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24DCF49-2B06-A440-931D-7210E7991567}"/>
              </a:ext>
            </a:extLst>
          </p:cNvPr>
          <p:cNvSpPr txBox="1"/>
          <p:nvPr/>
        </p:nvSpPr>
        <p:spPr>
          <a:xfrm>
            <a:off x="233362" y="4232275"/>
            <a:ext cx="9601201" cy="21108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a.txt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0000000 31 30 30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0000003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a.bin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0000000 64</a:t>
            </a:r>
          </a:p>
          <a:p>
            <a:pPr marL="157480">
              <a:spcBef>
                <a:spcPts val="68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0000001</a:t>
            </a:r>
          </a:p>
        </p:txBody>
      </p:sp>
    </p:spTree>
    <p:extLst>
      <p:ext uri="{BB962C8B-B14F-4D97-AF65-F5344CB8AC3E}">
        <p14:creationId xmlns:p14="http://schemas.microsoft.com/office/powerpoint/2010/main" val="190193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197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국가 지표 체계의 엑셀 파일은 </a:t>
            </a:r>
            <a:r>
              <a:rPr lang="en-US" altLang="ko-KR" dirty="0">
                <a:latin typeface="+mn-ea"/>
                <a:cs typeface="Arial Unicode MS"/>
              </a:rPr>
              <a:t>2010</a:t>
            </a:r>
            <a:r>
              <a:rPr lang="ko-KR" altLang="en-US" dirty="0">
                <a:latin typeface="+mn-ea"/>
                <a:cs typeface="Arial Unicode MS"/>
              </a:rPr>
              <a:t>년 이전의 굉장히 오래된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openpyxl</a:t>
            </a:r>
            <a:r>
              <a:rPr lang="ko-KR" altLang="en-US" dirty="0">
                <a:latin typeface="+mn-ea"/>
                <a:cs typeface="Arial Unicode MS"/>
              </a:rPr>
              <a:t>은 오래된 형식을 지원하지 않음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엑셀에서 열고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다른 이름으로 저장해서 사용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87A6BAFC-1966-2440-9BCD-A2DCEC0E5449}"/>
              </a:ext>
            </a:extLst>
          </p:cNvPr>
          <p:cNvSpPr txBox="1"/>
          <p:nvPr/>
        </p:nvSpPr>
        <p:spPr>
          <a:xfrm>
            <a:off x="232570" y="1641475"/>
            <a:ext cx="9753599" cy="600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/ch3/excel-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read.py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openpyxl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4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375025">
              <a:lnSpc>
                <a:spcPct val="1407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 파일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r>
              <a:rPr lang="ja-JP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く </a:t>
            </a:r>
            <a:r>
              <a:rPr lang="en-US" altLang="ja-JP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ja-JP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1113" marR="3375025">
              <a:lnSpc>
                <a:spcPct val="1407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"stats_104102.xlsx"</a:t>
            </a:r>
            <a:endParaRPr lang="en-US" altLang="ko-KR" baseline="38888" dirty="0">
              <a:latin typeface="+mn-ea"/>
              <a:cs typeface="Arial"/>
            </a:endParaRPr>
          </a:p>
          <a:p>
            <a:pPr marL="11113">
              <a:spcBef>
                <a:spcPts val="29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openpyxl.load_workbook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(filename)</a:t>
            </a:r>
          </a:p>
          <a:p>
            <a:pPr marL="11113">
              <a:spcBef>
                <a:spcPts val="290"/>
              </a:spcBef>
            </a:pP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5334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앞의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</a:p>
          <a:p>
            <a:pPr marL="11113" marR="533400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sheet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book.worksheets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[0]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시트의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행을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순서대로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10058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row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sheet.rows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1113" marR="100584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data.append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</a:p>
          <a:p>
            <a:pPr marL="11113" marR="10058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value,</a:t>
            </a:r>
          </a:p>
          <a:p>
            <a:pPr marL="11113" marR="10058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row[</a:t>
            </a:r>
            <a:r>
              <a:rPr lang="en-US" altLang="ko-KR" b="1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9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].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value</a:t>
            </a:r>
          </a:p>
          <a:p>
            <a:pPr marL="11113" marR="10058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611297C-1942-FF47-ACCA-E2F800387AD2}"/>
              </a:ext>
            </a:extLst>
          </p:cNvPr>
          <p:cNvSpPr/>
          <p:nvPr/>
        </p:nvSpPr>
        <p:spPr>
          <a:xfrm flipV="1">
            <a:off x="232569" y="1945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893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87A6BAFC-1966-2440-9BCD-A2DCEC0E5449}"/>
              </a:ext>
            </a:extLst>
          </p:cNvPr>
          <p:cNvSpPr txBox="1"/>
          <p:nvPr/>
        </p:nvSpPr>
        <p:spPr>
          <a:xfrm>
            <a:off x="232570" y="269875"/>
            <a:ext cx="9753599" cy="4516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marR="2946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필요없는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제거하기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946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data[0]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data[1]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del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data[2]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인구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순서로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정렬합니다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sorted(data,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key=lambda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x:x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[1])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하위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위를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6153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a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enumerate(data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1113" marR="615315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&gt;=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5):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1113" marR="61531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print(i+1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a[0],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(a[1]))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29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2400F3B-8ADF-EB43-9A48-FA4DD8071035}"/>
              </a:ext>
            </a:extLst>
          </p:cNvPr>
          <p:cNvSpPr/>
          <p:nvPr/>
        </p:nvSpPr>
        <p:spPr>
          <a:xfrm flipV="1">
            <a:off x="233363" y="4537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4918075"/>
            <a:ext cx="9601201" cy="226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excel-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read.py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세종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210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제주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624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울산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1173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4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광주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1472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대전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1518</a:t>
            </a:r>
          </a:p>
        </p:txBody>
      </p:sp>
    </p:spTree>
    <p:extLst>
      <p:ext uri="{BB962C8B-B14F-4D97-AF65-F5344CB8AC3E}">
        <p14:creationId xmlns:p14="http://schemas.microsoft.com/office/powerpoint/2010/main" val="2918761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파일의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구조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북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(book)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←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여러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(sheet)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구성된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(sheet)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←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행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(row)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(column)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구성된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차원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셀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(cell)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6ECABD5-9772-D548-81A6-0510EAF2956B}"/>
              </a:ext>
            </a:extLst>
          </p:cNvPr>
          <p:cNvSpPr txBox="1"/>
          <p:nvPr/>
        </p:nvSpPr>
        <p:spPr>
          <a:xfrm>
            <a:off x="232570" y="1448550"/>
            <a:ext cx="9753599" cy="559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/ch3/excel-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write.py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openpyxl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34074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 파일 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1113" marR="34074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"stats_104102.xlsx"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openpyxl.load_workbook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활성화된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sheet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book.active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2802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서울을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제외한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인구를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구해서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쓰기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</a:p>
          <a:p>
            <a:pPr marL="11113" marR="2802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range(0,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9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28028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total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(sheet[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66))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"3"].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value)</a:t>
            </a:r>
          </a:p>
          <a:p>
            <a:pPr marL="11113" marR="280289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seoul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(sheet[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66))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"4"].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value)</a:t>
            </a:r>
          </a:p>
          <a:p>
            <a:pPr marL="11113" marR="280289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output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total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–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seoul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80289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인구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output)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 algn="just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1C5E91B-397D-B248-9B30-465A92EBD6D1}"/>
              </a:ext>
            </a:extLst>
          </p:cNvPr>
          <p:cNvSpPr/>
          <p:nvPr/>
        </p:nvSpPr>
        <p:spPr>
          <a:xfrm flipV="1">
            <a:off x="232569" y="1752153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574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36ECABD5-9772-D548-81A6-0510EAF2956B}"/>
              </a:ext>
            </a:extLst>
          </p:cNvPr>
          <p:cNvSpPr txBox="1"/>
          <p:nvPr/>
        </p:nvSpPr>
        <p:spPr>
          <a:xfrm>
            <a:off x="232570" y="269875"/>
            <a:ext cx="9753599" cy="4267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쓰기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4)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sheet[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chr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66))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"21"]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output</a:t>
            </a: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cell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sheet[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66))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"21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폰트와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색상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변경해보기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5)</a:t>
            </a: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cell.font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openpyxl.styles.Font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(size=14,color="FF0000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361950" algn="just">
              <a:lnSpc>
                <a:spcPct val="135000"/>
              </a:lnSpc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cell.number_format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cell.number_format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lnSpc>
                <a:spcPct val="135000"/>
              </a:lnSpc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706120">
              <a:lnSpc>
                <a:spcPct val="135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11113" marR="706120">
              <a:lnSpc>
                <a:spcPct val="1350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population.xlsx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1113" marR="706120">
              <a:lnSpc>
                <a:spcPct val="1350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book.save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(filename)  </a:t>
            </a:r>
          </a:p>
          <a:p>
            <a:pPr marL="11113" marR="706120">
              <a:lnSpc>
                <a:spcPct val="1350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1C5E91B-397D-B248-9B30-465A92EBD6D1}"/>
              </a:ext>
            </a:extLst>
          </p:cNvPr>
          <p:cNvSpPr/>
          <p:nvPr/>
        </p:nvSpPr>
        <p:spPr>
          <a:xfrm flipV="1">
            <a:off x="232569" y="4491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721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420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python3 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excel-</a:t>
            </a:r>
            <a:r>
              <a:rPr lang="en-US" altLang="ko-KR" spc="-10" dirty="0" err="1">
                <a:solidFill>
                  <a:srgbClr val="231F20"/>
                </a:solidFill>
                <a:latin typeface="나눔고딕코딩"/>
                <a:cs typeface="나눔고딕코딩"/>
              </a:rPr>
              <a:t>write.py</a:t>
            </a:r>
            <a:endParaRPr lang="en-US" altLang="ko-KR" spc="-10" dirty="0">
              <a:solidFill>
                <a:srgbClr val="231F20"/>
              </a:solidFill>
              <a:latin typeface="나눔고딕코딩"/>
              <a:cs typeface="나눔고딕코딩"/>
            </a:endParaRP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39076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39339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39565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40203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40484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40753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40997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41225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나눔고딕코딩"/>
                <a:cs typeface="나눔고딕코딩"/>
              </a:rPr>
              <a:t>서울 </a:t>
            </a:r>
            <a:r>
              <a:rPr lang="ko-KR" altLang="en-US" spc="-20" dirty="0">
                <a:solidFill>
                  <a:srgbClr val="231F20"/>
                </a:solidFill>
                <a:latin typeface="나눔고딕코딩"/>
                <a:cs typeface="나눔고딕코딩"/>
              </a:rPr>
              <a:t>제외  인구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= 41507</a:t>
            </a:r>
          </a:p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ko-KR" altLang="en-US" spc="-240" dirty="0">
                <a:solidFill>
                  <a:srgbClr val="231F20"/>
                </a:solidFill>
                <a:latin typeface="나눔고딕코딩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ok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142858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B8804E7-3E1D-784A-AC73-E7AFAC60D362}"/>
              </a:ext>
            </a:extLst>
          </p:cNvPr>
          <p:cNvSpPr/>
          <p:nvPr/>
        </p:nvSpPr>
        <p:spPr>
          <a:xfrm>
            <a:off x="355011" y="346075"/>
            <a:ext cx="9325548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18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Pandas</a:t>
            </a:r>
            <a:r>
              <a:rPr lang="ko-KR" altLang="en-US" sz="2400" dirty="0" err="1">
                <a:latin typeface="+mn-ea"/>
                <a:cs typeface="Arial Unicode MS"/>
              </a:rPr>
              <a:t>를</a:t>
            </a:r>
            <a:r>
              <a:rPr lang="ko-KR" altLang="en-US" sz="2400" dirty="0">
                <a:latin typeface="+mn-ea"/>
                <a:cs typeface="Arial Unicode MS"/>
              </a:rPr>
              <a:t> 이용해  엑셀  파일을  읽고 쓰기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 분석 라이브러리인 </a:t>
            </a: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이용하면 엑셀을 쉽게 읽고 쓸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>
                <a:latin typeface="+mn-ea"/>
                <a:cs typeface="Arial Unicode MS"/>
              </a:rPr>
              <a:t>는 다음과 같은 명령어로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Pandas</a:t>
            </a:r>
            <a:r>
              <a:rPr lang="ko-KR" altLang="en-US" dirty="0">
                <a:latin typeface="+mn-ea"/>
                <a:cs typeface="Arial Unicode MS"/>
              </a:rPr>
              <a:t>로 엑셀을 수정하려면 </a:t>
            </a:r>
            <a:r>
              <a:rPr lang="en-US" altLang="ko-KR" dirty="0" err="1">
                <a:latin typeface="+mn-ea"/>
                <a:cs typeface="Arial Unicode MS"/>
              </a:rPr>
              <a:t>xlrd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모듈이 필요하므로 함께 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8638F6E-E023-F642-A4D5-5B250E8F983C}"/>
              </a:ext>
            </a:extLst>
          </p:cNvPr>
          <p:cNvSpPr txBox="1"/>
          <p:nvPr/>
        </p:nvSpPr>
        <p:spPr>
          <a:xfrm>
            <a:off x="230441" y="2098675"/>
            <a:ext cx="9601201" cy="719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pandas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xlrd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D90B9C4-D4F1-9746-9D7F-6B3FD37C6277}"/>
              </a:ext>
            </a:extLst>
          </p:cNvPr>
          <p:cNvSpPr txBox="1"/>
          <p:nvPr/>
        </p:nvSpPr>
        <p:spPr>
          <a:xfrm>
            <a:off x="232570" y="3141847"/>
            <a:ext cx="9753599" cy="3986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/ch3/excel-read-</a:t>
            </a:r>
            <a:r>
              <a:rPr lang="en-US" altLang="ko-KR" spc="25" dirty="0" err="1">
                <a:solidFill>
                  <a:srgbClr val="58595B"/>
                </a:solidFill>
                <a:latin typeface="+mn-ea"/>
                <a:cs typeface="Arial Unicode MS"/>
              </a:rPr>
              <a:t>pd.py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pandas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pd</a:t>
            </a:r>
            <a:endParaRPr lang="en-US" altLang="ko-KR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엑셀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28308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filename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"stats_104102.xlsx"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283083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sheet_name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"stats_104102"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이름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pd.read_excel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(filename,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sheetname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sheet_name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header=1)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첫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번째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줄부터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헤더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 marL="11113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2015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인구로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 marR="24549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book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book.sort_values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(by=2015,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ascending=False)  </a:t>
            </a:r>
          </a:p>
          <a:p>
            <a:pPr marL="11113" marR="245491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print(book)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1EE110-90FB-234B-B765-96AA5E69879E}"/>
              </a:ext>
            </a:extLst>
          </p:cNvPr>
          <p:cNvSpPr/>
          <p:nvPr/>
        </p:nvSpPr>
        <p:spPr>
          <a:xfrm flipV="1">
            <a:off x="232569" y="3445450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5388391-5620-4F40-A7EC-3757DBA210ED}"/>
              </a:ext>
            </a:extLst>
          </p:cNvPr>
          <p:cNvSpPr/>
          <p:nvPr/>
        </p:nvSpPr>
        <p:spPr>
          <a:xfrm flipV="1">
            <a:off x="230441" y="72345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586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942F58CB-B1EB-4349-8115-A668C3BEFD1B}"/>
              </a:ext>
            </a:extLst>
          </p:cNvPr>
          <p:cNvSpPr txBox="1"/>
          <p:nvPr/>
        </p:nvSpPr>
        <p:spPr>
          <a:xfrm>
            <a:off x="229812" y="269875"/>
            <a:ext cx="9601201" cy="69249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dirty="0">
                <a:solidFill>
                  <a:srgbClr val="231F20"/>
                </a:solidFill>
                <a:latin typeface="나눔고딕코딩"/>
                <a:cs typeface="나눔고딕코딩"/>
              </a:rPr>
              <a:t>$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excel-read-pd.py</a:t>
            </a: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  <a:p>
            <a:pPr marL="12700"/>
            <a:endParaRPr lang="en-US" altLang="ko-KR" dirty="0" smtClean="0">
              <a:latin typeface="+mn-ea"/>
              <a:cs typeface="나눔고딕코딩"/>
            </a:endParaRPr>
          </a:p>
          <a:p>
            <a:pPr marL="12700"/>
            <a:endParaRPr lang="en-US" altLang="ko-KR" dirty="0">
              <a:latin typeface="+mn-ea"/>
              <a:cs typeface="나눔고딕코딩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8518574-25E0-8240-97C2-A19111DF1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17864"/>
              </p:ext>
            </p:extLst>
          </p:nvPr>
        </p:nvGraphicFramePr>
        <p:xfrm>
          <a:off x="842169" y="879475"/>
          <a:ext cx="7474647" cy="6141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66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6449">
                <a:tc>
                  <a:txBody>
                    <a:bodyPr/>
                    <a:lstStyle/>
                    <a:p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2008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2009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계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49269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49540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49773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50515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50734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50948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51141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51328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51529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경기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11106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11292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11460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11787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11937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12093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12235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12358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12522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서울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10201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10208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10312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10250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10195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10144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10103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10022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부산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3587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3565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3543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3568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3551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3538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3528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3519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경남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3197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3225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3250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3291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3309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3319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3333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3350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3364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인천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2665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2710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2758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2801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2844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2880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2903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2925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경북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2681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2674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2699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2702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887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대구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2493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2489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2508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2506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2502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2493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2487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충남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1996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2019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2037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2075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2029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2048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2062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2077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전남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1930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1910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1906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1908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전북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1862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1856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1854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1872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1869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충북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1520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1527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1563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1566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1579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1583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강원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1549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대전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1481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1484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1504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1516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1525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1532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1518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광주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1423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1433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1455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1463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1469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1476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1472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울산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1100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1112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1114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1126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1136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1147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1156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1166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1173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제주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559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561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562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571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576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584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593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607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624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69040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세종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-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113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122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156</a:t>
                      </a:r>
                      <a:endParaRPr sz="16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</a:t>
                      </a:r>
                      <a:endParaRPr sz="16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22838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888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14560" y="2203485"/>
            <a:ext cx="18923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데이터베이스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152893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데이터베이스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파이썬으로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데이터베이스를 다루는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방법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299075"/>
            <a:ext cx="3429000" cy="98552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SQLite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MySQL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TinyDB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569" y="2726935"/>
            <a:ext cx="806129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크롤링으로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다양한 데이터를 추출하면 그러한 데이터를 데이터베이스에 저장하는 경우가 많을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것입니다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데이터베이스에 저장하면 조건 등을 지정해서 특정 데이터를 쉽게 추출하거나 정렬할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있어 편리합니다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6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데이터베이스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dirty="0" smtClean="0">
                <a:latin typeface="+mn-ea"/>
                <a:cs typeface="Arial Unicode MS"/>
              </a:rPr>
              <a:t>데이터를 </a:t>
            </a:r>
            <a:r>
              <a:rPr lang="ko-KR" altLang="en-US" dirty="0">
                <a:latin typeface="+mn-ea"/>
                <a:cs typeface="Arial Unicode MS"/>
              </a:rPr>
              <a:t>어떻게 </a:t>
            </a:r>
            <a:r>
              <a:rPr lang="ko-KR" altLang="en-US" dirty="0" smtClean="0">
                <a:latin typeface="+mn-ea"/>
                <a:cs typeface="Arial Unicode MS"/>
              </a:rPr>
              <a:t>모아 둘까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가 </a:t>
            </a:r>
            <a:r>
              <a:rPr lang="ko-KR" altLang="en-US" dirty="0">
                <a:latin typeface="+mn-ea"/>
                <a:cs typeface="Arial Unicode MS"/>
              </a:rPr>
              <a:t>굉장히  중요한 문제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규모가 그렇게 크지 않은 데이터라면 </a:t>
            </a:r>
            <a:r>
              <a:rPr lang="en-US" altLang="ko-KR" dirty="0">
                <a:latin typeface="+mn-ea"/>
                <a:cs typeface="Arial Unicode MS"/>
              </a:rPr>
              <a:t>CSV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JSON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파일로 저장하면 데이터에 특화된 소프트웨어가 따로 필요하지 않으며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쉽게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데이터의 규모가 굉장히 크거나 복잡하면 데이터베이스를 사용하는 것이 편리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대량의 데이터를 다루기 위해 특화된 소프트웨어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데이터베이스의 장점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데이터와 관련된 모든 처리를 하나의 소프트웨어로 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데이터의 속성을 연관시키며 저장 가능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중복된 데이터를 허용하지 않는 등의 제약을 걸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데이터의 정합성 확보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사람이 데이터를 함께 공유 가능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데이터에 동시 접근했을 때의 문제를 처리</a:t>
            </a:r>
            <a:endParaRPr lang="en-US" altLang="ko-KR" dirty="0">
              <a:latin typeface="+mn-ea"/>
              <a:cs typeface="Arial Unicode MS"/>
            </a:endParaRPr>
          </a:p>
          <a:p>
            <a:pPr marL="755650" lvl="1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대량의 데이터를 조금씩 읽어 사용 가능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정렬 등도 쉽게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355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029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데이터로 </a:t>
            </a:r>
            <a:r>
              <a:rPr lang="en-US" altLang="ko-KR" dirty="0">
                <a:latin typeface="+mn-ea"/>
                <a:cs typeface="Arial Unicode MS"/>
              </a:rPr>
              <a:t>100</a:t>
            </a:r>
            <a:r>
              <a:rPr lang="ko-KR" altLang="en-US" dirty="0">
                <a:latin typeface="+mn-ea"/>
                <a:cs typeface="Arial Unicode MS"/>
              </a:rPr>
              <a:t>이라고 적으면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바이트가 필요하지만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바이너리 형식에서는 </a:t>
            </a:r>
            <a:r>
              <a:rPr lang="en-US" altLang="ko-KR" dirty="0">
                <a:latin typeface="+mn-ea"/>
                <a:cs typeface="Arial Unicode MS"/>
              </a:rPr>
              <a:t>100</a:t>
            </a:r>
            <a:r>
              <a:rPr lang="ko-KR" altLang="en-US" dirty="0">
                <a:latin typeface="+mn-ea"/>
                <a:cs typeface="Arial Unicode MS"/>
              </a:rPr>
              <a:t>을 표현하는 데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 err="1">
                <a:latin typeface="+mn-ea"/>
                <a:cs typeface="Arial Unicode MS"/>
              </a:rPr>
              <a:t>바이트면</a:t>
            </a:r>
            <a:r>
              <a:rPr lang="ko-KR" altLang="en-US" dirty="0">
                <a:latin typeface="+mn-ea"/>
                <a:cs typeface="Arial Unicode MS"/>
              </a:rPr>
              <a:t> 충분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바이너리 데이터는 데이터를 효율적으로 저장할 수 있는 데이터 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Arial Unicode MS"/>
              </a:rPr>
              <a:t>텍스트 데이터와 바이너리 데이터의 장단점</a:t>
            </a:r>
            <a:endParaRPr lang="en-US" altLang="ko-KR" spc="-10" dirty="0">
              <a:solidFill>
                <a:srgbClr val="231F20"/>
              </a:solidFill>
              <a:latin typeface="+mn-ea"/>
              <a:cs typeface="Arial Unicode MS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824D784-91A7-0041-B378-F8E928B29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27403"/>
              </p:ext>
            </p:extLst>
          </p:nvPr>
        </p:nvGraphicFramePr>
        <p:xfrm>
          <a:off x="271463" y="2327275"/>
          <a:ext cx="9443203" cy="2189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0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7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종류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장점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단점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6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55880">
                        <a:lnSpc>
                          <a:spcPts val="1300"/>
                        </a:lnSpc>
                        <a:spcBef>
                          <a:spcPts val="55"/>
                        </a:spcBef>
                      </a:pPr>
                      <a:endParaRPr lang="en-US" altLang="ko-KR" sz="1600" b="1" spc="-130" dirty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69215" marR="558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13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에디터가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편집할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 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있습니다.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또한설명을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포함할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수도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있으므로 가독성이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높습니다.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13277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바이너리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 데이터에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크기가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큽니다.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6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바이너리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데이터에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크기가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작습니다.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텍스트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에디터로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편집할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수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없습니다.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어떤 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바이트에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어떤 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데이터가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있다고  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정의해야</a:t>
                      </a:r>
                      <a:r>
                        <a:rPr sz="16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121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05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30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 저장에는 어떤 데이터베이스를 사용해야 할까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MySQL / MariaDB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PostgreSQL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MongoDB(NoSQL)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TinyDB</a:t>
            </a:r>
            <a:r>
              <a:rPr lang="en-US" altLang="ko-KR" dirty="0">
                <a:latin typeface="+mn-ea"/>
                <a:cs typeface="Arial Unicode MS"/>
              </a:rPr>
              <a:t>(NoSQL)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Microsoft SQL Server(</a:t>
            </a:r>
            <a:r>
              <a:rPr lang="ko-KR" altLang="en-US" dirty="0">
                <a:latin typeface="+mn-ea"/>
                <a:cs typeface="Arial Unicode MS"/>
              </a:rPr>
              <a:t>상용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Oracle Database(</a:t>
            </a:r>
            <a:r>
              <a:rPr lang="ko-KR" altLang="en-US" dirty="0">
                <a:latin typeface="+mn-ea"/>
                <a:cs typeface="Arial Unicode MS"/>
              </a:rPr>
              <a:t>상용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SQLite</a:t>
            </a: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10774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999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데이터베이스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데이터베이스 내부에는 여러 개의 테이블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테이블은 엑셀의 시트에 해당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행과 열을 가진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차원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행을 레코드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또는 로우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부르며</a:t>
            </a:r>
            <a:r>
              <a:rPr lang="en-US" altLang="ko-KR" dirty="0">
                <a:latin typeface="+mn-ea"/>
                <a:cs typeface="Arial Unicode MS"/>
              </a:rPr>
              <a:t>, 1</a:t>
            </a:r>
            <a:r>
              <a:rPr lang="ko-KR" altLang="en-US" dirty="0">
                <a:latin typeface="+mn-ea"/>
                <a:cs typeface="Arial Unicode MS"/>
              </a:rPr>
              <a:t>개의 레코드에는 여러 개의 열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열을 칼럼 또는 </a:t>
            </a:r>
            <a:r>
              <a:rPr lang="ko-KR" altLang="en-US" dirty="0" err="1">
                <a:latin typeface="+mn-ea"/>
                <a:cs typeface="Arial Unicode MS"/>
              </a:rPr>
              <a:t>필드라고</a:t>
            </a:r>
            <a:r>
              <a:rPr lang="ko-KR" altLang="en-US" dirty="0">
                <a:latin typeface="+mn-ea"/>
                <a:cs typeface="Arial Unicode MS"/>
              </a:rPr>
              <a:t> 부름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1FDB72-8B8D-B646-93A4-B12DB2AE791F}"/>
              </a:ext>
            </a:extLst>
          </p:cNvPr>
          <p:cNvSpPr/>
          <p:nvPr/>
        </p:nvSpPr>
        <p:spPr>
          <a:xfrm>
            <a:off x="613569" y="3025197"/>
            <a:ext cx="4343400" cy="4255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32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2576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SQLite - </a:t>
            </a:r>
            <a:r>
              <a:rPr lang="ko-KR" altLang="en-US" sz="2400" dirty="0">
                <a:latin typeface="+mn-ea"/>
                <a:cs typeface="Arial Unicode MS"/>
              </a:rPr>
              <a:t>가볍게 파일 하나로 사용할 수 있는 데이터베이스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굉장히 가볍다는  것이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곳에서 사용되는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 내부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안드로이드</a:t>
            </a:r>
            <a:r>
              <a:rPr lang="en-US" altLang="ko-KR" dirty="0">
                <a:latin typeface="+mn-ea"/>
                <a:cs typeface="Arial Unicode MS"/>
              </a:rPr>
              <a:t>/iOS</a:t>
            </a:r>
            <a:r>
              <a:rPr lang="ko-KR" altLang="en-US" dirty="0">
                <a:latin typeface="+mn-ea"/>
                <a:cs typeface="Arial Unicode MS"/>
              </a:rPr>
              <a:t>에서 표준으로 제공되는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파일 하나가 하나의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별도의 데이터베이스 전용 애플리케이션을 사용하지 않아도 </a:t>
            </a:r>
            <a:r>
              <a:rPr lang="ko-KR" altLang="en-US" dirty="0" smtClean="0">
                <a:latin typeface="+mn-ea"/>
                <a:cs typeface="Arial Unicode MS"/>
              </a:rPr>
              <a:t>됨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BB7A5C1-D768-5A41-B71D-9E8989D91E3D}"/>
              </a:ext>
            </a:extLst>
          </p:cNvPr>
          <p:cNvSpPr txBox="1"/>
          <p:nvPr/>
        </p:nvSpPr>
        <p:spPr>
          <a:xfrm>
            <a:off x="232570" y="3013075"/>
            <a:ext cx="9753599" cy="4045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/ch3/sqlite3-test.py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sqlite3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sqlite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dbpath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test.sqlite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conn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sqlite3.connect(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dbpath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29451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1113" marR="29451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1113" marR="294513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cur.executescript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("""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/*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제거하기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 TABLE IF EXISTS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01DB5A1-4177-8F49-B1FD-9C64D825FF7D}"/>
              </a:ext>
            </a:extLst>
          </p:cNvPr>
          <p:cNvSpPr/>
          <p:nvPr/>
        </p:nvSpPr>
        <p:spPr>
          <a:xfrm flipV="1">
            <a:off x="232569" y="3316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577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3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2146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/*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 생성하기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  </a:t>
            </a:r>
          </a:p>
          <a:p>
            <a:pPr marL="12700" marR="1521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CREATE TABLE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items(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 marR="152146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 PRIMARY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KEY,  </a:t>
            </a:r>
          </a:p>
          <a:p>
            <a:pPr marL="355600" marR="1521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 TEXT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UNIQUE,</a:t>
            </a:r>
            <a:endParaRPr lang="en-US" altLang="ko-KR" dirty="0">
              <a:latin typeface="+mn-ea"/>
              <a:cs typeface="나눔고딕코딩"/>
            </a:endParaRPr>
          </a:p>
          <a:p>
            <a:pPr marL="355600" marR="15214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);</a:t>
            </a:r>
          </a:p>
          <a:p>
            <a:pPr marL="12700">
              <a:spcBef>
                <a:spcPts val="34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27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/*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endParaRPr lang="ko-KR" altLang="en-US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VALUES('Apple',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800);</a:t>
            </a:r>
          </a:p>
          <a:p>
            <a:pPr marL="127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VALUES('Orange',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780);</a:t>
            </a: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INSERT 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items(name,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price)VALUES('Banana',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430);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""")</a:t>
            </a:r>
          </a:p>
          <a:p>
            <a:pPr marL="12700" marR="32258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322580">
              <a:lnSpc>
                <a:spcPct val="135400"/>
              </a:lnSpc>
            </a:pP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조작을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반영하기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2700" marR="3225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z="3200" dirty="0">
              <a:latin typeface="+mn-ea"/>
              <a:cs typeface="Times New Roman"/>
            </a:endParaRPr>
          </a:p>
          <a:p>
            <a:pPr marL="12700" marR="1282700">
              <a:lnSpc>
                <a:spcPct val="135400"/>
              </a:lnSpc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282700">
              <a:lnSpc>
                <a:spcPct val="135400"/>
              </a:lnSpc>
            </a:pP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12827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("SELECT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item_id,name,price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items")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cur.fetchall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61800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106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0"/>
              </a:spcBef>
            </a:pPr>
            <a:endParaRPr lang="en-US" altLang="ko-KR" sz="800" dirty="0">
              <a:latin typeface="Times New Roman"/>
              <a:cs typeface="Times New Roman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95580" marR="1572260" indent="-1828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item_list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</a:p>
          <a:p>
            <a:pPr marL="195580" marR="1572260" indent="-18288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print(it)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79258E2-13CF-A648-802E-97D4F16E424A}"/>
              </a:ext>
            </a:extLst>
          </p:cNvPr>
          <p:cNvSpPr/>
          <p:nvPr/>
        </p:nvSpPr>
        <p:spPr>
          <a:xfrm flipV="1">
            <a:off x="232569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3EDEDF7-777D-7243-BA2D-CC7F61271791}"/>
              </a:ext>
            </a:extLst>
          </p:cNvPr>
          <p:cNvSpPr txBox="1"/>
          <p:nvPr/>
        </p:nvSpPr>
        <p:spPr>
          <a:xfrm>
            <a:off x="229812" y="18700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sqlite3-test.py  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(1, 'Apple', 800)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(2, 'Orange', 780)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(3, 'Banana', 430)</a:t>
            </a:r>
          </a:p>
        </p:txBody>
      </p:sp>
    </p:spTree>
    <p:extLst>
      <p:ext uri="{BB962C8B-B14F-4D97-AF65-F5344CB8AC3E}">
        <p14:creationId xmlns:p14="http://schemas.microsoft.com/office/powerpoint/2010/main" val="1814211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99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/ch3/sqlite-test2.py</a:t>
            </a:r>
            <a:endParaRPr lang="en-US" altLang="ko-KR" dirty="0">
              <a:latin typeface="+mn-ea"/>
              <a:cs typeface="Arial Unicode MS"/>
            </a:endParaRPr>
          </a:p>
          <a:p>
            <a:pPr marL="11113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sqlite3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3261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1113" marR="332612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filepath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"test2.sqlite"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conn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sqlite3.connect(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filepath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36156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1113" marR="36156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2863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("DROP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TABLE IF EXISTS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items")  </a:t>
            </a:r>
          </a:p>
          <a:p>
            <a:pPr marL="11113" marR="2863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("""CREATE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TABLE items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361950" marR="286385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 PRIMARY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KEY,</a:t>
            </a:r>
          </a:p>
          <a:p>
            <a:pPr marL="3619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	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INTEGER)""")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1113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1113" marR="15957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r>
              <a:rPr lang="ko-KR" altLang="en-US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1113" marR="159575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1113" marR="1595755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28638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83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560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248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"INSERT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INTO items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name,price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(?,?)",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("Orange",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5200))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924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여러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연속으로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넣기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1113" marR="9245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[("Mango",7700),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("Kiwi",4000),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("Grape",8000),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 marR="508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("Peach",9400),("Persimmon",7000),("Banana",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4000)]  </a:t>
            </a:r>
          </a:p>
          <a:p>
            <a:pPr marL="11113" marR="508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cur.executemany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 marR="29464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"INSERT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name,price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(?,?)",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conn.commit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1113" marR="472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4000-7000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사이의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11113" marR="4724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price_range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(4000,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7000)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3619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"SELECT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items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WHERE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price&gt;=?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AND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price&lt;=?",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price_range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1113" marR="149860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fr_list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cur.fetchall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</a:p>
          <a:p>
            <a:pPr marL="11113" marR="1498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1113" marR="149860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6823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724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C3EDEDF7-777D-7243-BA2D-CC7F61271791}"/>
              </a:ext>
            </a:extLst>
          </p:cNvPr>
          <p:cNvSpPr txBox="1"/>
          <p:nvPr/>
        </p:nvSpPr>
        <p:spPr>
          <a:xfrm>
            <a:off x="229812" y="346075"/>
            <a:ext cx="9601201" cy="1828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sqlite-test2.py  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(1, 'Orange', 5200)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(3, 'Kiwi', 4000)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(6, 'Persimmon', 7000)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(7, 'Banana', 4000)</a:t>
            </a:r>
          </a:p>
        </p:txBody>
      </p:sp>
    </p:spTree>
    <p:extLst>
      <p:ext uri="{BB962C8B-B14F-4D97-AF65-F5344CB8AC3E}">
        <p14:creationId xmlns:p14="http://schemas.microsoft.com/office/powerpoint/2010/main" val="4183028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551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MySQL </a:t>
            </a:r>
            <a:r>
              <a:rPr lang="ko-KR" altLang="en-US" sz="2400" dirty="0">
                <a:latin typeface="+mn-ea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오픈소스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빠르고 사용하기 쉽다는 것이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블로그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위키와 같은 다양한 웹 애플리케이션의 대규모 데이터 저장에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서버에 설치해서 사용하는 애플리케이션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Docker</a:t>
            </a:r>
            <a:r>
              <a:rPr lang="ko-KR" altLang="en-US" sz="2400" dirty="0">
                <a:latin typeface="+mn-ea"/>
                <a:cs typeface="Arial Unicode MS"/>
              </a:rPr>
              <a:t>에서 </a:t>
            </a:r>
            <a:r>
              <a:rPr lang="ko-KR" altLang="en-US" sz="2400" dirty="0" err="1">
                <a:latin typeface="+mn-ea"/>
                <a:cs typeface="Arial Unicode MS"/>
              </a:rPr>
              <a:t>파이썬</a:t>
            </a:r>
            <a:r>
              <a:rPr lang="ko-KR" altLang="en-US" sz="2400" dirty="0">
                <a:latin typeface="+mn-ea"/>
                <a:cs typeface="Arial Unicode MS"/>
              </a:rPr>
              <a:t>  </a:t>
            </a:r>
            <a:r>
              <a:rPr lang="en-US" altLang="ko-KR" sz="2400" dirty="0">
                <a:latin typeface="+mn-ea"/>
                <a:cs typeface="Arial Unicode MS"/>
              </a:rPr>
              <a:t>+ MySQL </a:t>
            </a:r>
            <a:r>
              <a:rPr lang="ko-KR" altLang="en-US" sz="2400" dirty="0">
                <a:latin typeface="+mn-ea"/>
                <a:cs typeface="Arial Unicode MS"/>
              </a:rPr>
              <a:t>환경 준비하기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Docker </a:t>
            </a:r>
            <a:r>
              <a:rPr lang="ko-KR" altLang="en-US" dirty="0">
                <a:latin typeface="+mn-ea"/>
                <a:cs typeface="Arial Unicode MS"/>
              </a:rPr>
              <a:t>가상 환경 위에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+ MySQL </a:t>
            </a:r>
            <a:r>
              <a:rPr lang="ko-KR" altLang="en-US" dirty="0">
                <a:latin typeface="+mn-ea"/>
                <a:cs typeface="Arial Unicode MS"/>
              </a:rPr>
              <a:t>환경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BE7863D-CB35-6F45-BC4A-5E6074F13556}"/>
              </a:ext>
            </a:extLst>
          </p:cNvPr>
          <p:cNvSpPr txBox="1"/>
          <p:nvPr/>
        </p:nvSpPr>
        <p:spPr>
          <a:xfrm>
            <a:off x="229812" y="3851561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이미지 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pull ubuntu:16.04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실행하고 셸에 로그인하기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ubuntu:16.04</a:t>
            </a:r>
          </a:p>
        </p:txBody>
      </p:sp>
    </p:spTree>
    <p:extLst>
      <p:ext uri="{BB962C8B-B14F-4D97-AF65-F5344CB8AC3E}">
        <p14:creationId xmlns:p14="http://schemas.microsoft.com/office/powerpoint/2010/main" val="3414417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exit</a:t>
            </a:r>
            <a:r>
              <a:rPr lang="ko-KR" altLang="en-US" dirty="0">
                <a:latin typeface="+mn-ea"/>
                <a:cs typeface="Arial Unicode MS"/>
              </a:rPr>
              <a:t>로 </a:t>
            </a:r>
            <a:r>
              <a:rPr lang="en-US" altLang="ko-KR" dirty="0">
                <a:latin typeface="+mn-ea"/>
                <a:cs typeface="Arial Unicode MS"/>
              </a:rPr>
              <a:t>Docker </a:t>
            </a:r>
            <a:r>
              <a:rPr lang="ko-KR" altLang="en-US" dirty="0">
                <a:latin typeface="+mn-ea"/>
                <a:cs typeface="Arial Unicode MS"/>
              </a:rPr>
              <a:t>셸에서 나온 뒤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저장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Ubuntu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BE7863D-CB35-6F45-BC4A-5E6074F13556}"/>
              </a:ext>
            </a:extLst>
          </p:cNvPr>
          <p:cNvSpPr txBox="1"/>
          <p:nvPr/>
        </p:nvSpPr>
        <p:spPr>
          <a:xfrm>
            <a:off x="229812" y="650875"/>
            <a:ext cx="9601201" cy="1828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update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python3 python3-pip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MySQL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-server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C624EBD-1A2A-3C4F-9770-6B97942DE749}"/>
              </a:ext>
            </a:extLst>
          </p:cNvPr>
          <p:cNvSpPr txBox="1"/>
          <p:nvPr/>
        </p:nvSpPr>
        <p:spPr>
          <a:xfrm>
            <a:off x="233362" y="3622675"/>
            <a:ext cx="9601201" cy="1080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-a</a:t>
            </a:r>
          </a:p>
          <a:p>
            <a:pPr marL="156210" marR="3585210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＊＊＊컨테이너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 출력됩니다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commit &lt;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컨테이너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ID&gt; 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9A4F63D-105E-7B49-AE6D-DBA104E46362}"/>
              </a:ext>
            </a:extLst>
          </p:cNvPr>
          <p:cNvSpPr txBox="1"/>
          <p:nvPr/>
        </p:nvSpPr>
        <p:spPr>
          <a:xfrm>
            <a:off x="229811" y="5603875"/>
            <a:ext cx="9601201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docker run -it -v $HOME:$HOME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LANG=ko_KR.UTF-8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-e PYTHONIOENCODING=utf_8 \</a:t>
            </a:r>
          </a:p>
          <a:p>
            <a:pPr marL="676275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/bin/bash</a:t>
            </a:r>
          </a:p>
        </p:txBody>
      </p:sp>
    </p:spTree>
    <p:extLst>
      <p:ext uri="{BB962C8B-B14F-4D97-AF65-F5344CB8AC3E}">
        <p14:creationId xmlns:p14="http://schemas.microsoft.com/office/powerpoint/2010/main" val="386000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076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데이터의 주의점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 데이터는 문자가 적혀 있는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문자 코드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문자 </a:t>
            </a:r>
            <a:r>
              <a:rPr lang="ko-KR" altLang="en-US" dirty="0" err="1">
                <a:latin typeface="+mn-ea"/>
                <a:cs typeface="Arial Unicode MS"/>
              </a:rPr>
              <a:t>인코딩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로 저장돼 있느냐에 따라 다른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같은 문장을 텍스트 파일로 저장하더라도  문자 </a:t>
            </a:r>
            <a:r>
              <a:rPr lang="ko-KR" altLang="en-US" dirty="0" err="1">
                <a:latin typeface="+mn-ea"/>
                <a:cs typeface="Arial Unicode MS"/>
              </a:rPr>
              <a:t>인코딩이</a:t>
            </a:r>
            <a:r>
              <a:rPr lang="ko-KR" altLang="en-US" dirty="0">
                <a:latin typeface="+mn-ea"/>
                <a:cs typeface="Arial Unicode MS"/>
              </a:rPr>
              <a:t>  다르면 다른 문자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안녕하세요”를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EUC_KR(</a:t>
            </a:r>
            <a:r>
              <a:rPr lang="ko-KR" altLang="en-US" dirty="0" err="1">
                <a:latin typeface="+mn-ea"/>
                <a:cs typeface="Arial Unicode MS"/>
              </a:rPr>
              <a:t>줄바꿈은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CR+LF)</a:t>
            </a:r>
            <a:r>
              <a:rPr lang="ko-KR" altLang="en-US" dirty="0">
                <a:latin typeface="+mn-ea"/>
                <a:cs typeface="Arial Unicode MS"/>
              </a:rPr>
              <a:t>로 나타내면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안녕하세요”를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UTF-8(</a:t>
            </a:r>
            <a:r>
              <a:rPr lang="ko-KR" altLang="en-US" dirty="0" err="1">
                <a:latin typeface="+mn-ea"/>
                <a:cs typeface="Arial Unicode MS"/>
              </a:rPr>
              <a:t>줄바꿈은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LF)</a:t>
            </a:r>
            <a:r>
              <a:rPr lang="ko-KR" altLang="en-US" dirty="0">
                <a:latin typeface="+mn-ea"/>
                <a:cs typeface="Arial Unicode MS"/>
              </a:rPr>
              <a:t>로 나타내면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E2297AD-E224-DE40-9D96-E119DCB26ED0}"/>
              </a:ext>
            </a:extLst>
          </p:cNvPr>
          <p:cNvSpPr txBox="1"/>
          <p:nvPr/>
        </p:nvSpPr>
        <p:spPr>
          <a:xfrm>
            <a:off x="232568" y="2860675"/>
            <a:ext cx="9601201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euckr.txt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ed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95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94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0a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0000010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F055698-BFD0-AA4D-BF7D-24281EF2E1F9}"/>
              </a:ext>
            </a:extLst>
          </p:cNvPr>
          <p:cNvSpPr txBox="1"/>
          <p:nvPr/>
        </p:nvSpPr>
        <p:spPr>
          <a:xfrm>
            <a:off x="233362" y="4460875"/>
            <a:ext cx="9601201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hexdump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utf8.txt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2987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0000000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be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c8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e7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c7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e4</a:t>
            </a:r>
          </a:p>
          <a:p>
            <a:pPr marL="143510" marR="2987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0000010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00318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MySQL</a:t>
            </a:r>
            <a:r>
              <a:rPr lang="ko-KR" altLang="en-US" sz="2400" dirty="0">
                <a:latin typeface="+mn-ea"/>
                <a:cs typeface="Arial Unicode MS"/>
              </a:rPr>
              <a:t>을 실행하고 데이터베이스 만들기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을 실행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에 접속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설치할 때 지정한 비밀번호인 “</a:t>
            </a:r>
            <a:r>
              <a:rPr lang="en-US" altLang="ko-KR" dirty="0">
                <a:latin typeface="+mn-ea"/>
                <a:cs typeface="Arial Unicode MS"/>
              </a:rPr>
              <a:t>test-password”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>
                <a:latin typeface="+mn-ea"/>
                <a:cs typeface="Arial Unicode MS"/>
              </a:rPr>
              <a:t>test”</a:t>
            </a:r>
            <a:r>
              <a:rPr lang="ko-KR" altLang="en-US" dirty="0">
                <a:latin typeface="+mn-ea"/>
                <a:cs typeface="Arial Unicode MS"/>
              </a:rPr>
              <a:t> 데이터베이스 </a:t>
            </a:r>
            <a:r>
              <a:rPr lang="ko-KR" altLang="en-US" dirty="0" smtClean="0">
                <a:latin typeface="+mn-ea"/>
                <a:cs typeface="Arial Unicode MS"/>
              </a:rPr>
              <a:t>생성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C624EBD-1A2A-3C4F-9770-6B97942DE749}"/>
              </a:ext>
            </a:extLst>
          </p:cNvPr>
          <p:cNvSpPr txBox="1"/>
          <p:nvPr/>
        </p:nvSpPr>
        <p:spPr>
          <a:xfrm>
            <a:off x="233362" y="126047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service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start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F39F208-A456-774B-A9BB-CC51FC2F7D4D}"/>
              </a:ext>
            </a:extLst>
          </p:cNvPr>
          <p:cNvSpPr txBox="1"/>
          <p:nvPr/>
        </p:nvSpPr>
        <p:spPr>
          <a:xfrm>
            <a:off x="233362" y="2527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-u root -p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0BB6991-1A20-AB42-989D-CE7FEECCF4C2}"/>
              </a:ext>
            </a:extLst>
          </p:cNvPr>
          <p:cNvSpPr txBox="1"/>
          <p:nvPr/>
        </p:nvSpPr>
        <p:spPr>
          <a:xfrm>
            <a:off x="229810" y="3670955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CREATE DATABASE test;</a:t>
            </a:r>
          </a:p>
        </p:txBody>
      </p:sp>
    </p:spTree>
    <p:extLst>
      <p:ext uri="{BB962C8B-B14F-4D97-AF65-F5344CB8AC3E}">
        <p14:creationId xmlns:p14="http://schemas.microsoft.com/office/powerpoint/2010/main" val="325240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6829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mysql-test.py</a:t>
            </a:r>
            <a:endParaRPr lang="en-US" altLang="ko-KR" dirty="0">
              <a:latin typeface="+mn-ea"/>
              <a:cs typeface="Arial Unicode MS"/>
            </a:endParaRPr>
          </a:p>
          <a:p>
            <a:pPr marL="9525" marR="109537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9525" marR="1095375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MySQLdb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4662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MySQL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9525" marR="14662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conn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MySQLdb.connect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9525" marR="138493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user='root’,  </a:t>
            </a:r>
          </a:p>
          <a:p>
            <a:pPr marL="9525" marR="1384935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passwd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password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’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</a:p>
          <a:p>
            <a:pPr marL="9525" marR="138493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host='localhost’,  </a:t>
            </a:r>
          </a:p>
          <a:p>
            <a:pPr marL="9525" marR="1384935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='test')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5271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커서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9525" marR="15271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cur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conn.cursor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 생성하기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9525" marR="117157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('DROP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TABLE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items’)  </a:t>
            </a:r>
          </a:p>
          <a:p>
            <a:pPr marL="9525" marR="1171575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('’’</a:t>
            </a:r>
          </a:p>
          <a:p>
            <a:pPr marL="358775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CREATE TABLE items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719138" marR="1171575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5950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531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9138" marR="1171575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item_id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 PRIMARY KEY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AUTO_INCREMENT,</a:t>
            </a:r>
          </a:p>
          <a:p>
            <a:pPr marL="719138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TEXT,</a:t>
            </a:r>
            <a:endParaRPr lang="en-US" altLang="ko-KR" dirty="0">
              <a:latin typeface="+mn-ea"/>
              <a:cs typeface="나눔고딕코딩"/>
            </a:endParaRPr>
          </a:p>
          <a:p>
            <a:pPr marL="719138" marR="11715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INTEGER</a:t>
            </a:r>
          </a:p>
          <a:p>
            <a:pPr marL="358775" marR="283527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358775" marR="2835275">
              <a:lnSpc>
                <a:spcPct val="135400"/>
              </a:lnSpc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''')</a:t>
            </a:r>
            <a:endParaRPr lang="ko-KR" altLang="en-US" dirty="0">
              <a:latin typeface="+mn-ea"/>
              <a:cs typeface="Times New Roman"/>
            </a:endParaRPr>
          </a:p>
          <a:p>
            <a:pPr marL="9525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95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추가하기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9525" marR="58483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[('Banana',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300),('Mango',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640),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('Kiwi',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280)]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9525" marR="58483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data:</a:t>
            </a:r>
          </a:p>
          <a:p>
            <a:pPr marL="9525" marR="584835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("INSERT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INTO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items(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name,price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VALUES(%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s,%s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15189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9525" marR="151892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cur.execute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("SELECT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items")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9525" marR="15189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row in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cur.fetchall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9525" marR="1518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print(row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527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AD6B988-8764-C148-9D08-53FD26F3FD33}"/>
              </a:ext>
            </a:extLst>
          </p:cNvPr>
          <p:cNvSpPr txBox="1"/>
          <p:nvPr/>
        </p:nvSpPr>
        <p:spPr>
          <a:xfrm>
            <a:off x="229811" y="5825710"/>
            <a:ext cx="9601201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mysql-test.py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(1, 'Banana', 300)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(2, 'Mango', 640)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(3, 'Kiwi', 280)</a:t>
            </a:r>
          </a:p>
        </p:txBody>
      </p:sp>
    </p:spTree>
    <p:extLst>
      <p:ext uri="{BB962C8B-B14F-4D97-AF65-F5344CB8AC3E}">
        <p14:creationId xmlns:p14="http://schemas.microsoft.com/office/powerpoint/2010/main" val="34097464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2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TinyDB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사용하기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SQLite</a:t>
            </a:r>
            <a:r>
              <a:rPr lang="ko-KR" altLang="en-US" dirty="0">
                <a:latin typeface="+mn-ea"/>
                <a:cs typeface="Arial Unicode MS"/>
              </a:rPr>
              <a:t>와 </a:t>
            </a:r>
            <a:r>
              <a:rPr lang="en-US" altLang="ko-KR" dirty="0">
                <a:latin typeface="+mn-ea"/>
                <a:cs typeface="Arial Unicode MS"/>
              </a:rPr>
              <a:t>MySQL</a:t>
            </a:r>
            <a:r>
              <a:rPr lang="ko-KR" altLang="en-US" dirty="0">
                <a:latin typeface="+mn-ea"/>
                <a:cs typeface="Arial Unicode MS"/>
              </a:rPr>
              <a:t>은 데이터 조작 언어로 </a:t>
            </a:r>
            <a:r>
              <a:rPr lang="en-US" altLang="ko-KR" dirty="0">
                <a:latin typeface="+mn-ea"/>
                <a:cs typeface="Arial Unicode MS"/>
              </a:rPr>
              <a:t>SQL</a:t>
            </a:r>
            <a:r>
              <a:rPr lang="ko-KR" altLang="en-US" dirty="0">
                <a:latin typeface="+mn-ea"/>
                <a:cs typeface="Arial Unicode MS"/>
              </a:rPr>
              <a:t>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이러한 데이터베이스는 관계형 데이터베이스 관리 시스템</a:t>
            </a:r>
            <a:r>
              <a:rPr lang="en-US" altLang="ko-KR" dirty="0">
                <a:latin typeface="+mn-ea"/>
                <a:cs typeface="Arial Unicode MS"/>
              </a:rPr>
              <a:t>(RDBMS)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이와 반대로 </a:t>
            </a:r>
            <a:r>
              <a:rPr lang="en-US" altLang="ko-KR" dirty="0">
                <a:latin typeface="+mn-ea"/>
                <a:cs typeface="Arial Unicode MS"/>
              </a:rPr>
              <a:t>NoSQL</a:t>
            </a:r>
            <a:r>
              <a:rPr lang="ko-KR" altLang="en-US" dirty="0">
                <a:latin typeface="+mn-ea"/>
                <a:cs typeface="Arial Unicode MS"/>
              </a:rPr>
              <a:t> 데이터베이스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문서형</a:t>
            </a:r>
            <a:r>
              <a:rPr lang="ko-KR" altLang="en-US" dirty="0">
                <a:latin typeface="+mn-ea"/>
                <a:cs typeface="Arial Unicode MS"/>
              </a:rPr>
              <a:t> 데이터베이스인 </a:t>
            </a:r>
            <a:r>
              <a:rPr lang="en-US" altLang="ko-KR" dirty="0">
                <a:latin typeface="+mn-ea"/>
                <a:cs typeface="Arial Unicode MS"/>
              </a:rPr>
              <a:t>MongoDB,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 err="1">
                <a:latin typeface="+mn-ea"/>
                <a:cs typeface="Arial Unicode MS"/>
              </a:rPr>
              <a:t>TinyDB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TinyDB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 err="1">
                <a:latin typeface="+mn-ea"/>
                <a:cs typeface="Arial Unicode MS"/>
              </a:rPr>
              <a:t>으로</a:t>
            </a:r>
            <a:r>
              <a:rPr lang="ko-KR" altLang="en-US" dirty="0">
                <a:latin typeface="+mn-ea"/>
                <a:cs typeface="Arial Unicode MS"/>
              </a:rPr>
              <a:t> 패키지만 설치하면 곧바로 사용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TinyDB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0BB6991-1A20-AB42-989D-CE7FEECCF4C2}"/>
              </a:ext>
            </a:extLst>
          </p:cNvPr>
          <p:cNvSpPr txBox="1"/>
          <p:nvPr/>
        </p:nvSpPr>
        <p:spPr>
          <a:xfrm>
            <a:off x="229810" y="4170916"/>
            <a:ext cx="9601201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23332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7266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/ch3/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tinydb-test.py</a:t>
            </a:r>
            <a:endParaRPr lang="en-US" altLang="ko-KR" dirty="0">
              <a:latin typeface="+mn-ea"/>
              <a:cs typeface="Arial Unicode MS"/>
            </a:endParaRPr>
          </a:p>
          <a:p>
            <a:pPr marL="9525" marR="262763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9525" marR="2627630">
              <a:lnSpc>
                <a:spcPct val="135400"/>
              </a:lnSpc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Query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33185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데이터베이스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연결하기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9525" marR="33185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filepath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"test-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tynydb.json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9525" marR="331851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TinyDB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filepath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28409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기존의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제거하기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9525" marR="284099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db.purge_table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('fruits')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3369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추출하기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9525" marR="33693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table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db.table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('fruits')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24955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테이블에 데이터 추가하기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9525" marR="24955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'Banana',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6000}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'Orange',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12000}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table.insert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{'name':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'Mango',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'price':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8400}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9525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 marR="284099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추출해서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 </a:t>
            </a:r>
          </a:p>
          <a:p>
            <a:pPr marL="9525" marR="284099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table.all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198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76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특정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9525" marR="35928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검색하기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9525" marR="359282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Item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Query()</a:t>
            </a:r>
            <a:endParaRPr lang="en-US" altLang="ko-KR" dirty="0">
              <a:latin typeface="+mn-ea"/>
              <a:cs typeface="나눔고딕코딩"/>
            </a:endParaRPr>
          </a:p>
          <a:p>
            <a:pPr marL="9525" marR="28511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table.search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Item.name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'Orange’)  </a:t>
            </a:r>
          </a:p>
          <a:p>
            <a:pPr marL="9525" marR="28511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print('Orange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is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res[0]['price'])</a:t>
            </a:r>
            <a:endParaRPr lang="en-US" altLang="ko-KR" dirty="0">
              <a:latin typeface="+mn-ea"/>
              <a:cs typeface="Times New Roman"/>
            </a:endParaRPr>
          </a:p>
          <a:p>
            <a:pPr marL="9525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952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가격이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이상인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</a:t>
            </a:r>
            <a:endParaRPr lang="ko-KR" altLang="en-US" dirty="0">
              <a:latin typeface="+mn-ea"/>
              <a:cs typeface="나눔고딕코딩"/>
            </a:endParaRPr>
          </a:p>
          <a:p>
            <a:pPr marL="952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print("8000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원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이상인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:")</a:t>
            </a:r>
            <a:endParaRPr lang="ko-KR" altLang="en-US" dirty="0">
              <a:latin typeface="+mn-ea"/>
              <a:cs typeface="나눔고딕코딩"/>
            </a:endParaRPr>
          </a:p>
          <a:p>
            <a:pPr marL="9525" marR="30137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table.search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Item.price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8000)  </a:t>
            </a:r>
          </a:p>
          <a:p>
            <a:pPr marL="9525" marR="30137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res:</a:t>
            </a:r>
            <a:endParaRPr lang="en-US" altLang="ko-KR" dirty="0">
              <a:latin typeface="+mn-ea"/>
              <a:cs typeface="나눔고딕코딩"/>
            </a:endParaRPr>
          </a:p>
          <a:p>
            <a:pPr marL="9525" marR="301371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("-",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it['name'])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4034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AD6B988-8764-C148-9D08-53FD26F3FD33}"/>
              </a:ext>
            </a:extLst>
          </p:cNvPr>
          <p:cNvSpPr txBox="1"/>
          <p:nvPr/>
        </p:nvSpPr>
        <p:spPr>
          <a:xfrm>
            <a:off x="229811" y="4384675"/>
            <a:ext cx="9601201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tinydb-test.py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[{'name': 'Banana', 'price': 6000}, {'name': 'Orange', 'price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12000}, {'name': 'Mango',  'price': 8400}]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 is 12000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8000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원 이상인 것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Orange</a:t>
            </a:r>
          </a:p>
          <a:p>
            <a:pPr marL="156210" marR="358521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84070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82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XML </a:t>
            </a:r>
            <a:r>
              <a:rPr lang="ko-KR" altLang="en-US" sz="2400" dirty="0">
                <a:latin typeface="+mn-ea"/>
                <a:cs typeface="Arial Unicode MS"/>
              </a:rPr>
              <a:t>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은 텍스트 데이터를 기반으로 하는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많은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웹</a:t>
            </a:r>
            <a:r>
              <a:rPr lang="en-US" altLang="ko-KR" dirty="0">
                <a:latin typeface="+mn-ea"/>
                <a:cs typeface="Arial Unicode MS"/>
              </a:rPr>
              <a:t> API</a:t>
            </a:r>
            <a:r>
              <a:rPr lang="ko-KR" altLang="en-US" dirty="0">
                <a:latin typeface="+mn-ea"/>
                <a:cs typeface="Arial Unicode MS"/>
              </a:rPr>
              <a:t>가</a:t>
            </a:r>
            <a:r>
              <a:rPr lang="en-US" altLang="ko-KR" dirty="0">
                <a:latin typeface="+mn-ea"/>
                <a:cs typeface="Arial Unicode MS"/>
              </a:rPr>
              <a:t> XML </a:t>
            </a:r>
            <a:r>
              <a:rPr lang="ko-KR" altLang="en-US" dirty="0">
                <a:latin typeface="+mn-ea"/>
                <a:cs typeface="Arial Unicode MS"/>
              </a:rPr>
              <a:t>형식을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목적에 따라 데이터를 태그로 감싸 </a:t>
            </a:r>
            <a:r>
              <a:rPr lang="ko-KR" altLang="en-US" dirty="0" err="1" smtClean="0">
                <a:latin typeface="+mn-ea"/>
                <a:cs typeface="Arial Unicode MS"/>
              </a:rPr>
              <a:t>마크업</a:t>
            </a:r>
            <a:r>
              <a:rPr lang="ko-KR" altLang="en-US" dirty="0" smtClean="0">
                <a:latin typeface="+mn-ea"/>
                <a:cs typeface="Arial Unicode MS"/>
              </a:rPr>
              <a:t> 하는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범용적인 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표준은 웹 표준을 제정하는 </a:t>
            </a:r>
            <a:r>
              <a:rPr lang="en-US" altLang="ko-KR" dirty="0">
                <a:latin typeface="+mn-ea"/>
                <a:cs typeface="Arial Unicode MS"/>
              </a:rPr>
              <a:t>W3C</a:t>
            </a:r>
            <a:r>
              <a:rPr lang="ko-KR" altLang="en-US" dirty="0">
                <a:latin typeface="+mn-ea"/>
                <a:cs typeface="Arial Unicode MS"/>
              </a:rPr>
              <a:t>에 의해 만들어 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은 데이터를 계층 구조로 표현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데이터 아래에 서브 데이터를 추가할 수 있고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서브 데이터 아래에 또 다른 서브 데이터를 추가 가능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3300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678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의 기본적인 구조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4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데이터의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내용을 원하는 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Arial Unicode MS"/>
              </a:rPr>
              <a:t>&lt;</a:t>
            </a:r>
            <a:r>
              <a:rPr lang="ko-KR" altLang="en-US" spc="-125" dirty="0">
                <a:solidFill>
                  <a:srgbClr val="231F20"/>
                </a:solidFill>
                <a:latin typeface="+mn-ea"/>
                <a:cs typeface="Arial Unicode MS"/>
              </a:rPr>
              <a:t>요소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Arial Unicode MS"/>
              </a:rPr>
              <a:t>&gt;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태그로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감싸 </a:t>
            </a:r>
            <a:r>
              <a:rPr lang="ko-KR" altLang="en-US" spc="-114" dirty="0" err="1">
                <a:solidFill>
                  <a:srgbClr val="231F20"/>
                </a:solidFill>
                <a:latin typeface="+mn-ea"/>
                <a:cs typeface="Arial Unicode MS"/>
              </a:rPr>
              <a:t>마크업</a:t>
            </a:r>
            <a:endParaRPr lang="en-US" altLang="ko-KR" spc="-114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아무것이나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원하는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요소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이름을 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사용</a:t>
            </a:r>
            <a:endParaRPr lang="en-US" altLang="ko-KR" spc="-12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marR="508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하나의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요소에는 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속성을 사용해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여러 값 지정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요소는 다른 요소를 그룹으로 묶을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태그를 계층 구조로 만들 수 있으므로 복잡한 데이터도 표현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6053AC-C587-354A-8DD8-F6FF2546D9BA}"/>
              </a:ext>
            </a:extLst>
          </p:cNvPr>
          <p:cNvSpPr txBox="1"/>
          <p:nvPr/>
        </p:nvSpPr>
        <p:spPr>
          <a:xfrm>
            <a:off x="233362" y="3775075"/>
            <a:ext cx="9601201" cy="1223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&lt;products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type="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전자제품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ko-KR" altLang="en-US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id="S001" price="45000"&gt;SD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카드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&lt;/product&gt;</a:t>
            </a:r>
            <a:endParaRPr lang="en-US" altLang="ko-KR" dirty="0">
              <a:latin typeface="+mn-ea"/>
              <a:cs typeface="나눔고딕코딩"/>
            </a:endParaRPr>
          </a:p>
          <a:p>
            <a:pPr marL="493713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id="S002"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price="32000"&gt;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마우스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&lt;/product&gt;</a:t>
            </a:r>
            <a:endParaRPr lang="en-US" altLang="ko-KR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&lt;/products&gt;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C523BCC7-FAC4-5044-9614-54B403C1C72B}"/>
              </a:ext>
            </a:extLst>
          </p:cNvPr>
          <p:cNvSpPr txBox="1"/>
          <p:nvPr/>
        </p:nvSpPr>
        <p:spPr>
          <a:xfrm>
            <a:off x="233362" y="6508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요소</a:t>
            </a:r>
            <a:r>
              <a:rPr lang="ko-KR" altLang="en-US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속성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속성값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내용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요소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45D767-46F8-3F41-BD81-E837446842A4}"/>
              </a:ext>
            </a:extLst>
          </p:cNvPr>
          <p:cNvSpPr txBox="1"/>
          <p:nvPr/>
        </p:nvSpPr>
        <p:spPr>
          <a:xfrm>
            <a:off x="233362" y="2604274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&lt;product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id="S001" price="45000"&gt;SD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카드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&lt;/product&gt;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5475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파이썬으로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en-US" altLang="ko-KR" sz="2400" dirty="0">
                <a:latin typeface="+mn-ea"/>
                <a:cs typeface="Arial Unicode MS"/>
              </a:rPr>
              <a:t>XML </a:t>
            </a:r>
            <a:r>
              <a:rPr lang="ko-KR" altLang="en-US" sz="2400" dirty="0">
                <a:latin typeface="+mn-ea"/>
                <a:cs typeface="Arial Unicode MS"/>
              </a:rPr>
              <a:t>분석하기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ko-KR" altLang="en-US" sz="2400" dirty="0">
                <a:latin typeface="+mn-ea"/>
                <a:cs typeface="Arial Unicode MS"/>
              </a:rPr>
              <a:t>날씨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기상청 전국 </a:t>
            </a:r>
            <a:r>
              <a:rPr lang="ko-KR" altLang="en-US" dirty="0" smtClean="0">
                <a:latin typeface="+mn-ea"/>
                <a:cs typeface="Arial Unicode MS"/>
              </a:rPr>
              <a:t>날씨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A51D4E-184D-E44E-A292-B588CA1D0367}"/>
              </a:ext>
            </a:extLst>
          </p:cNvPr>
          <p:cNvSpPr txBox="1"/>
          <p:nvPr/>
        </p:nvSpPr>
        <p:spPr>
          <a:xfrm>
            <a:off x="233362" y="1184275"/>
            <a:ext cx="960120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CE84B1C-6730-C649-80F8-FF657D121D12}"/>
              </a:ext>
            </a:extLst>
          </p:cNvPr>
          <p:cNvSpPr/>
          <p:nvPr/>
        </p:nvSpPr>
        <p:spPr>
          <a:xfrm>
            <a:off x="228471" y="1535918"/>
            <a:ext cx="8533607" cy="999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56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Words>4035</Words>
  <Application>Microsoft Office PowerPoint</Application>
  <PresentationFormat>사용자 지정</PresentationFormat>
  <Paragraphs>1126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4" baseType="lpstr">
      <vt:lpstr>Arial Unicode MS</vt:lpstr>
      <vt:lpstr>ＭＳ Ｐゴシック</vt:lpstr>
      <vt:lpstr>나눔고딕코딩</vt:lpstr>
      <vt:lpstr>맑은 고딕</vt:lpstr>
      <vt:lpstr>Arial</vt:lpstr>
      <vt:lpstr>Calibri</vt:lpstr>
      <vt:lpstr>Century Gothic</vt:lpstr>
      <vt:lpstr>Times New Roman</vt:lpstr>
      <vt:lpstr>Office Theme</vt:lpstr>
      <vt:lpstr>데이터 소스의 서식과 가공</vt:lpstr>
      <vt:lpstr>웹의 다양한 데이터 형식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데이터베이스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cp:lastModifiedBy>Windows 사용자</cp:lastModifiedBy>
  <cp:revision>45</cp:revision>
  <dcterms:created xsi:type="dcterms:W3CDTF">2018-08-06T22:37:06Z</dcterms:created>
  <dcterms:modified xsi:type="dcterms:W3CDTF">2018-09-02T14:53:36Z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