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0"/>
  </p:notesMasterIdLst>
  <p:sldIdLst>
    <p:sldId id="571" r:id="rId2"/>
    <p:sldId id="572" r:id="rId3"/>
    <p:sldId id="474" r:id="rId4"/>
    <p:sldId id="482" r:id="rId5"/>
    <p:sldId id="484" r:id="rId6"/>
    <p:sldId id="485" r:id="rId7"/>
    <p:sldId id="486" r:id="rId8"/>
    <p:sldId id="487" r:id="rId9"/>
    <p:sldId id="488" r:id="rId10"/>
    <p:sldId id="573" r:id="rId11"/>
    <p:sldId id="489" r:id="rId12"/>
    <p:sldId id="586" r:id="rId13"/>
    <p:sldId id="579" r:id="rId14"/>
    <p:sldId id="580" r:id="rId15"/>
    <p:sldId id="581" r:id="rId16"/>
    <p:sldId id="583" r:id="rId17"/>
    <p:sldId id="584" r:id="rId18"/>
    <p:sldId id="585" r:id="rId19"/>
    <p:sldId id="490" r:id="rId20"/>
    <p:sldId id="492" r:id="rId21"/>
    <p:sldId id="418" r:id="rId22"/>
    <p:sldId id="493" r:id="rId23"/>
    <p:sldId id="494" r:id="rId24"/>
    <p:sldId id="495" r:id="rId25"/>
    <p:sldId id="497" r:id="rId26"/>
    <p:sldId id="498" r:id="rId27"/>
    <p:sldId id="499" r:id="rId28"/>
    <p:sldId id="500" r:id="rId29"/>
    <p:sldId id="501" r:id="rId30"/>
    <p:sldId id="574" r:id="rId31"/>
    <p:sldId id="503" r:id="rId32"/>
    <p:sldId id="504" r:id="rId33"/>
    <p:sldId id="505" r:id="rId34"/>
    <p:sldId id="506" r:id="rId35"/>
    <p:sldId id="507" r:id="rId36"/>
    <p:sldId id="508" r:id="rId37"/>
    <p:sldId id="509" r:id="rId38"/>
    <p:sldId id="510" r:id="rId39"/>
    <p:sldId id="511" r:id="rId40"/>
    <p:sldId id="512" r:id="rId41"/>
    <p:sldId id="513" r:id="rId42"/>
    <p:sldId id="514" r:id="rId43"/>
    <p:sldId id="515" r:id="rId44"/>
    <p:sldId id="516" r:id="rId45"/>
    <p:sldId id="518" r:id="rId46"/>
    <p:sldId id="575" r:id="rId47"/>
    <p:sldId id="519" r:id="rId48"/>
    <p:sldId id="520" r:id="rId49"/>
    <p:sldId id="521" r:id="rId50"/>
    <p:sldId id="522" r:id="rId51"/>
    <p:sldId id="523" r:id="rId52"/>
    <p:sldId id="525" r:id="rId53"/>
    <p:sldId id="526" r:id="rId54"/>
    <p:sldId id="527" r:id="rId55"/>
    <p:sldId id="529" r:id="rId56"/>
    <p:sldId id="530" r:id="rId57"/>
    <p:sldId id="531" r:id="rId58"/>
    <p:sldId id="532" r:id="rId59"/>
    <p:sldId id="533" r:id="rId60"/>
    <p:sldId id="534" r:id="rId61"/>
    <p:sldId id="535" r:id="rId62"/>
    <p:sldId id="587" r:id="rId63"/>
    <p:sldId id="536" r:id="rId64"/>
    <p:sldId id="576" r:id="rId65"/>
    <p:sldId id="558" r:id="rId66"/>
    <p:sldId id="559" r:id="rId67"/>
    <p:sldId id="560" r:id="rId68"/>
    <p:sldId id="561" r:id="rId69"/>
    <p:sldId id="562" r:id="rId70"/>
    <p:sldId id="564" r:id="rId71"/>
    <p:sldId id="565" r:id="rId72"/>
    <p:sldId id="567" r:id="rId73"/>
    <p:sldId id="568" r:id="rId74"/>
    <p:sldId id="569" r:id="rId75"/>
    <p:sldId id="570" r:id="rId76"/>
    <p:sldId id="577" r:id="rId77"/>
    <p:sldId id="547" r:id="rId78"/>
    <p:sldId id="548" r:id="rId79"/>
    <p:sldId id="590" r:id="rId80"/>
    <p:sldId id="589" r:id="rId81"/>
    <p:sldId id="588" r:id="rId82"/>
    <p:sldId id="549" r:id="rId83"/>
    <p:sldId id="550" r:id="rId84"/>
    <p:sldId id="551" r:id="rId85"/>
    <p:sldId id="552" r:id="rId86"/>
    <p:sldId id="554" r:id="rId87"/>
    <p:sldId id="555" r:id="rId88"/>
    <p:sldId id="556" r:id="rId89"/>
    <p:sldId id="557" r:id="rId90"/>
    <p:sldId id="578" r:id="rId91"/>
    <p:sldId id="537" r:id="rId92"/>
    <p:sldId id="538" r:id="rId93"/>
    <p:sldId id="539" r:id="rId94"/>
    <p:sldId id="540" r:id="rId95"/>
    <p:sldId id="541" r:id="rId96"/>
    <p:sldId id="544" r:id="rId97"/>
    <p:sldId id="545" r:id="rId98"/>
    <p:sldId id="546" r:id="rId99"/>
  </p:sldIdLst>
  <p:sldSz cx="10066338" cy="7550150"/>
  <p:notesSz cx="5549900" cy="75501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171" userDrawn="1">
          <p15:clr>
            <a:srgbClr val="A4A3A4"/>
          </p15:clr>
        </p15:guide>
        <p15:guide id="3" orient="horz" pos="23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F2FC"/>
    <a:srgbClr val="D9F1F7"/>
    <a:srgbClr val="DBEFF5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39"/>
    <p:restoredTop sz="94643"/>
  </p:normalViewPr>
  <p:slideViewPr>
    <p:cSldViewPr>
      <p:cViewPr varScale="1">
        <p:scale>
          <a:sx n="96" d="100"/>
          <a:sy n="96" d="100"/>
        </p:scale>
        <p:origin x="990" y="84"/>
      </p:cViewPr>
      <p:guideLst>
        <p:guide pos="3171"/>
        <p:guide orient="horz" pos="23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405063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143250" y="0"/>
            <a:ext cx="2405063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64F1ED-C1A9-C149-AD89-68591A95AA3D}" type="datetimeFigureOut">
              <a:rPr kumimoji="1" lang="ko-KR" altLang="en-US" smtClean="0"/>
              <a:t>2018-10-05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76325" y="944563"/>
            <a:ext cx="3397250" cy="2547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555625" y="3633788"/>
            <a:ext cx="4438650" cy="29733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7172325"/>
            <a:ext cx="2405063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143250" y="7172325"/>
            <a:ext cx="2405063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BEC3E4-3747-0E46-9B88-2723F6D675A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6368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BEC3E4-3747-0E46-9B88-2723F6D675A0}" type="slidenum">
              <a:rPr kumimoji="1" lang="ko-KR" altLang="en-US" smtClean="0"/>
              <a:t>32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16211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BEC3E4-3747-0E46-9B88-2723F6D675A0}" type="slidenum">
              <a:rPr kumimoji="1" lang="ko-KR" altLang="en-US" smtClean="0"/>
              <a:t>92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696503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BEC3E4-3747-0E46-9B88-2723F6D675A0}" type="slidenum">
              <a:rPr kumimoji="1" lang="ko-KR" altLang="en-US" smtClean="0"/>
              <a:t>97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04418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BEC3E4-3747-0E46-9B88-2723F6D675A0}" type="slidenum">
              <a:rPr kumimoji="1" lang="ko-KR" altLang="en-US" smtClean="0"/>
              <a:t>98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99138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BEC3E4-3747-0E46-9B88-2723F6D675A0}" type="slidenum">
              <a:rPr kumimoji="1" lang="ko-KR" altLang="en-US" smtClean="0"/>
              <a:t>70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0955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BEC3E4-3747-0E46-9B88-2723F6D675A0}" type="slidenum">
              <a:rPr kumimoji="1" lang="ko-KR" altLang="en-US" smtClean="0"/>
              <a:t>71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09159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BEC3E4-3747-0E46-9B88-2723F6D675A0}" type="slidenum">
              <a:rPr kumimoji="1" lang="ko-KR" altLang="en-US" smtClean="0"/>
              <a:t>73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51234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BEC3E4-3747-0E46-9B88-2723F6D675A0}" type="slidenum">
              <a:rPr kumimoji="1" lang="ko-KR" altLang="en-US" smtClean="0"/>
              <a:t>84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92750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BEC3E4-3747-0E46-9B88-2723F6D675A0}" type="slidenum">
              <a:rPr kumimoji="1" lang="ko-KR" altLang="en-US" smtClean="0"/>
              <a:t>85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48764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BEC3E4-3747-0E46-9B88-2723F6D675A0}" type="slidenum">
              <a:rPr kumimoji="1" lang="ko-KR" altLang="en-US" smtClean="0"/>
              <a:t>87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910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BEC3E4-3747-0E46-9B88-2723F6D675A0}" type="slidenum">
              <a:rPr kumimoji="1" lang="ko-KR" altLang="en-US" smtClean="0"/>
              <a:t>88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575722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BEC3E4-3747-0E46-9B88-2723F6D675A0}" type="slidenum">
              <a:rPr kumimoji="1" lang="ko-KR" altLang="en-US" smtClean="0"/>
              <a:t>89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55983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976" y="2340547"/>
            <a:ext cx="8556387" cy="323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9951" y="4228085"/>
            <a:ext cx="7046437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414042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58595B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414042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3317" y="1736535"/>
            <a:ext cx="4378856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4163" y="1736535"/>
            <a:ext cx="4378856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"/>
            <a:ext cx="10066338" cy="7333615"/>
          </a:xfrm>
          <a:custGeom>
            <a:avLst/>
            <a:gdLst/>
            <a:ahLst/>
            <a:cxnLst/>
            <a:rect l="l" t="t" r="r" b="b"/>
            <a:pathLst>
              <a:path w="5549900" h="7333615">
                <a:moveTo>
                  <a:pt x="5549392" y="0"/>
                </a:moveTo>
                <a:lnTo>
                  <a:pt x="0" y="0"/>
                </a:lnTo>
                <a:lnTo>
                  <a:pt x="0" y="7333501"/>
                </a:lnTo>
                <a:lnTo>
                  <a:pt x="5541441" y="7333501"/>
                </a:lnTo>
                <a:lnTo>
                  <a:pt x="5549392" y="7332706"/>
                </a:lnTo>
                <a:lnTo>
                  <a:pt x="5549392" y="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k object 17"/>
          <p:cNvSpPr/>
          <p:nvPr/>
        </p:nvSpPr>
        <p:spPr>
          <a:xfrm>
            <a:off x="2149060" y="1"/>
            <a:ext cx="5877405" cy="3184525"/>
          </a:xfrm>
          <a:custGeom>
            <a:avLst/>
            <a:gdLst/>
            <a:ahLst/>
            <a:cxnLst/>
            <a:rect l="l" t="t" r="r" b="b"/>
            <a:pathLst>
              <a:path w="3240404" h="3184525">
                <a:moveTo>
                  <a:pt x="3239998" y="0"/>
                </a:moveTo>
                <a:lnTo>
                  <a:pt x="0" y="0"/>
                </a:lnTo>
                <a:lnTo>
                  <a:pt x="0" y="3076092"/>
                </a:lnTo>
                <a:lnTo>
                  <a:pt x="1687" y="3092967"/>
                </a:lnTo>
                <a:lnTo>
                  <a:pt x="13500" y="3130092"/>
                </a:lnTo>
                <a:lnTo>
                  <a:pt x="45562" y="3167217"/>
                </a:lnTo>
                <a:lnTo>
                  <a:pt x="108000" y="3184093"/>
                </a:lnTo>
                <a:lnTo>
                  <a:pt x="3131997" y="3184093"/>
                </a:lnTo>
                <a:lnTo>
                  <a:pt x="3148872" y="3182405"/>
                </a:lnTo>
                <a:lnTo>
                  <a:pt x="3185998" y="3170592"/>
                </a:lnTo>
                <a:lnTo>
                  <a:pt x="3223123" y="3138530"/>
                </a:lnTo>
                <a:lnTo>
                  <a:pt x="3239998" y="3076092"/>
                </a:lnTo>
                <a:lnTo>
                  <a:pt x="3239998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414042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22362" y="951242"/>
            <a:ext cx="4821614" cy="323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rgbClr val="414042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7754" y="3646539"/>
            <a:ext cx="9690831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rgbClr val="58595B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2555" y="7021640"/>
            <a:ext cx="322122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3318" y="7021640"/>
            <a:ext cx="231525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7764" y="7021640"/>
            <a:ext cx="231525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scikit-learn.org/stable/modules/generated/sklearn.svm.OneClassSVM.html#sklearn.svm.OneClassSVM" TargetMode="External"/><Relationship Id="rId3" Type="http://schemas.openxmlformats.org/officeDocument/2006/relationships/hyperlink" Target="http://scikit-learn.org/stable/modules/svm.html#svm" TargetMode="External"/><Relationship Id="rId7" Type="http://schemas.openxmlformats.org/officeDocument/2006/relationships/hyperlink" Target="http://scikit-learn.org/stable/modules/generated/sklearn.svm.NuSVR.html#sklearn.svm.NuSVR" TargetMode="External"/><Relationship Id="rId2" Type="http://schemas.openxmlformats.org/officeDocument/2006/relationships/hyperlink" Target="http://scikit-learn.org/stable/modules/classes.html#module-sklearn.svm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cikit-learn.org/stable/modules/generated/sklearn.svm.NuSVC.html#sklearn.svm.NuSVC" TargetMode="External"/><Relationship Id="rId11" Type="http://schemas.openxmlformats.org/officeDocument/2006/relationships/hyperlink" Target="http://scikit-learn.org/stable/modules/generated/sklearn.svm.l1_min_c.html#sklearn.svm.l1_min_c" TargetMode="External"/><Relationship Id="rId5" Type="http://schemas.openxmlformats.org/officeDocument/2006/relationships/hyperlink" Target="http://scikit-learn.org/stable/modules/generated/sklearn.svm.LinearSVR.html#sklearn.svm.LinearSVR" TargetMode="External"/><Relationship Id="rId10" Type="http://schemas.openxmlformats.org/officeDocument/2006/relationships/hyperlink" Target="http://scikit-learn.org/stable/modules/generated/sklearn.svm.SVR.html#sklearn.svm.SVR" TargetMode="External"/><Relationship Id="rId4" Type="http://schemas.openxmlformats.org/officeDocument/2006/relationships/hyperlink" Target="http://scikit-learn.org/stable/modules/generated/sklearn.svm.LinearSVC.html#sklearn.svm.LinearSVC" TargetMode="External"/><Relationship Id="rId9" Type="http://schemas.openxmlformats.org/officeDocument/2006/relationships/hyperlink" Target="http://scikit-learn.org/stable/modules/generated/sklearn.svm.SVC.html#sklearn.svm.SVC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modules/generated/sklearn.svm.libsvm.decision_function.html#sklearn.svm.libsvm.decision_function" TargetMode="External"/><Relationship Id="rId2" Type="http://schemas.openxmlformats.org/officeDocument/2006/relationships/hyperlink" Target="http://scikit-learn.org/stable/modules/generated/sklearn.svm.libsvm.cross_validation.html#sklearn.svm.libsvm.cross_validation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cikit-learn.org/stable/modules/generated/sklearn.svm.libsvm.predict_proba.html#sklearn.svm.libsvm.predict_proba" TargetMode="External"/><Relationship Id="rId5" Type="http://schemas.openxmlformats.org/officeDocument/2006/relationships/hyperlink" Target="http://scikit-learn.org/stable/modules/generated/sklearn.svm.libsvm.predict.html#sklearn.svm.libsvm.predict" TargetMode="External"/><Relationship Id="rId4" Type="http://schemas.openxmlformats.org/officeDocument/2006/relationships/hyperlink" Target="http://scikit-learn.org/stable/modules/generated/sklearn.svm.libsvm.fit.html#sklearn.svm.libsvm.fit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modules/generated/sklearn.svm.SVC.html#sklearn.svm.SVC.fit" TargetMode="External"/><Relationship Id="rId7" Type="http://schemas.openxmlformats.org/officeDocument/2006/relationships/hyperlink" Target="http://scikit-learn.org/stable/modules/generated/sklearn.svm.SVC.html#sklearn.svm.SVC.set_params" TargetMode="External"/><Relationship Id="rId2" Type="http://schemas.openxmlformats.org/officeDocument/2006/relationships/hyperlink" Target="http://scikit-learn.org/stable/modules/generated/sklearn.svm.SVC.html#sklearn.svm.SVC.decision_function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cikit-learn.org/stable/modules/generated/sklearn.svm.SVC.html#sklearn.svm.SVC.score" TargetMode="External"/><Relationship Id="rId5" Type="http://schemas.openxmlformats.org/officeDocument/2006/relationships/hyperlink" Target="http://scikit-learn.org/stable/modules/generated/sklearn.svm.SVC.html#sklearn.svm.SVC.predict" TargetMode="External"/><Relationship Id="rId4" Type="http://schemas.openxmlformats.org/officeDocument/2006/relationships/hyperlink" Target="http://scikit-learn.org/stable/modules/generated/sklearn.svm.SVC.html#sklearn.svm.SVC.get_params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pydata/pandas/blob/master/pandas/tests/data/iris.csv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yann.lecun.com/exdb/mnist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yann.lecun.com/exdb/mnist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yann.lecun.com/exdb/mnist/train-labels-idx1-ubyte.gz" TargetMode="External"/><Relationship Id="rId2" Type="http://schemas.openxmlformats.org/officeDocument/2006/relationships/hyperlink" Target="http://yann.lecun.com/exdb/mnist/train-images-idx3-ubyte.gz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yann.lecun.com/exdb/mnist/t10k-labels-idx1-ubyte.gz" TargetMode="External"/><Relationship Id="rId4" Type="http://schemas.openxmlformats.org/officeDocument/2006/relationships/hyperlink" Target="http://yann.lecun.com/exdb/mnist/t10k-images-idx3-ubyte.gz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B%AA%A8%EC%85%98_%EC%BA%A1%EC%B2%98" TargetMode="External"/><Relationship Id="rId7" Type="http://schemas.openxmlformats.org/officeDocument/2006/relationships/hyperlink" Target="https://ko.wikipedia.org/wiki/%EA%B7%B8%EB%9E%98%ED%94%BD_%EC%B2%98%EB%A6%AC_%EC%9E%A5%EC%B9%98" TargetMode="External"/><Relationship Id="rId2" Type="http://schemas.openxmlformats.org/officeDocument/2006/relationships/hyperlink" Target="https://ko.wikipedia.org/wiki/%EC%97%91%EC%8A%A4%EB%B0%95%EC%8A%A4_360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ko.wikipedia.org/wiki/%EC%BB%B4%ED%93%A8%ED%84%B0_%ED%81%B4%EB%9F%AC%EC%8A%A4%ED%84%B0" TargetMode="External"/><Relationship Id="rId5" Type="http://schemas.openxmlformats.org/officeDocument/2006/relationships/hyperlink" Target="https://ko.wikipedia.org/wiki/%EA%B9%8A%EC%9D%B4_%EC%A7%80%EB%8F%84" TargetMode="External"/><Relationship Id="rId4" Type="http://schemas.openxmlformats.org/officeDocument/2006/relationships/hyperlink" Target="https://ko.wikipedia.org/wiki/%ED%82%A4%EB%84%A5%ED%8A%B8" TargetMode="Externa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52169" y="727075"/>
            <a:ext cx="7620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3600" spc="-105" dirty="0">
                <a:solidFill>
                  <a:srgbClr val="FFFFFF"/>
                </a:solidFill>
                <a:latin typeface="+mn-ea"/>
                <a:cs typeface="Arial Unicode MS"/>
              </a:rPr>
              <a:t>4</a:t>
            </a:r>
            <a:r>
              <a:rPr sz="3600" spc="-105" dirty="0" smtClean="0">
                <a:solidFill>
                  <a:srgbClr val="FFFFFF"/>
                </a:solidFill>
                <a:latin typeface="+mn-ea"/>
                <a:cs typeface="Arial Unicode MS"/>
              </a:rPr>
              <a:t>장</a:t>
            </a:r>
            <a:endParaRPr sz="3600" dirty="0">
              <a:latin typeface="+mn-ea"/>
              <a:cs typeface="Arial Unicode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23569" y="1870075"/>
            <a:ext cx="13716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ko-KR" altLang="en-US" sz="2400" spc="-200" dirty="0">
                <a:solidFill>
                  <a:schemeClr val="bg1"/>
                </a:solidFill>
                <a:latin typeface="+mn-ea"/>
                <a:ea typeface="+mn-ea"/>
              </a:rPr>
              <a:t>머신 러닝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7969" y="3546475"/>
            <a:ext cx="708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지금까지는 </a:t>
            </a:r>
            <a:r>
              <a:rPr lang="ko-KR" altLang="en-US" dirty="0"/>
              <a:t>데이터를 수집하는 방법과 수집한 데이터를 다루는  방법을 </a:t>
            </a:r>
            <a:r>
              <a:rPr lang="ko-KR" altLang="en-US" dirty="0" smtClean="0"/>
              <a:t>살펴보았다</a:t>
            </a:r>
            <a:r>
              <a:rPr lang="en-US" altLang="ko-KR" dirty="0"/>
              <a:t>. </a:t>
            </a:r>
            <a:r>
              <a:rPr lang="ko-KR" altLang="en-US" dirty="0"/>
              <a:t>이번 장부터는 이러한 방법으로 데이터를 </a:t>
            </a:r>
            <a:r>
              <a:rPr lang="ko-KR" altLang="en-US" dirty="0" smtClean="0"/>
              <a:t>수집했다고 </a:t>
            </a:r>
            <a:r>
              <a:rPr lang="ko-KR" altLang="en-US" dirty="0"/>
              <a:t>가정하고</a:t>
            </a:r>
            <a:r>
              <a:rPr lang="en-US" altLang="ko-KR" dirty="0"/>
              <a:t>, </a:t>
            </a:r>
            <a:r>
              <a:rPr lang="ko-KR" altLang="en-US" dirty="0"/>
              <a:t>본격적으로 </a:t>
            </a:r>
            <a:r>
              <a:rPr lang="ko-KR" altLang="en-US" dirty="0" smtClean="0"/>
              <a:t>머신 러닝을 살펴본다</a:t>
            </a:r>
            <a:r>
              <a:rPr lang="en-US" altLang="ko-KR" dirty="0"/>
              <a:t>. </a:t>
            </a:r>
            <a:r>
              <a:rPr lang="ko-KR" altLang="en-US" dirty="0" smtClean="0"/>
              <a:t>일단 머신 러닝이란 </a:t>
            </a:r>
            <a:r>
              <a:rPr lang="ko-KR" altLang="en-US" dirty="0"/>
              <a:t>무엇이고 어떻게 하는지에 대해 </a:t>
            </a:r>
            <a:r>
              <a:rPr lang="ko-KR" altLang="en-US" dirty="0" smtClean="0"/>
              <a:t>살펴본다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5681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-82225" y="-54244"/>
            <a:ext cx="10296993" cy="7639319"/>
          </a:xfrm>
          <a:custGeom>
            <a:avLst/>
            <a:gdLst/>
            <a:ahLst/>
            <a:cxnLst/>
            <a:rect l="l" t="t" r="r" b="b"/>
            <a:pathLst>
              <a:path w="5549900" h="3226435">
                <a:moveTo>
                  <a:pt x="0" y="3225901"/>
                </a:moveTo>
                <a:lnTo>
                  <a:pt x="5549392" y="3225901"/>
                </a:lnTo>
                <a:lnTo>
                  <a:pt x="5549392" y="0"/>
                </a:lnTo>
                <a:lnTo>
                  <a:pt x="0" y="0"/>
                </a:lnTo>
                <a:lnTo>
                  <a:pt x="0" y="3225901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90766" y="2241766"/>
            <a:ext cx="2339975" cy="69215"/>
          </a:xfrm>
          <a:custGeom>
            <a:avLst/>
            <a:gdLst/>
            <a:ahLst/>
            <a:cxnLst/>
            <a:rect l="l" t="t" r="r" b="b"/>
            <a:pathLst>
              <a:path w="2339975" h="69215">
                <a:moveTo>
                  <a:pt x="2339425" y="0"/>
                </a:moveTo>
                <a:lnTo>
                  <a:pt x="0" y="0"/>
                </a:lnTo>
                <a:lnTo>
                  <a:pt x="794" y="7947"/>
                </a:lnTo>
                <a:lnTo>
                  <a:pt x="8669" y="32696"/>
                </a:lnTo>
                <a:lnTo>
                  <a:pt x="30043" y="57445"/>
                </a:lnTo>
                <a:lnTo>
                  <a:pt x="71666" y="68694"/>
                </a:lnTo>
                <a:lnTo>
                  <a:pt x="2268321" y="68694"/>
                </a:lnTo>
                <a:lnTo>
                  <a:pt x="2279571" y="67569"/>
                </a:lnTo>
                <a:lnTo>
                  <a:pt x="2304319" y="59695"/>
                </a:lnTo>
                <a:lnTo>
                  <a:pt x="2329068" y="38321"/>
                </a:lnTo>
                <a:lnTo>
                  <a:pt x="2339425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2429" y="1175373"/>
            <a:ext cx="9066540" cy="5419102"/>
          </a:xfrm>
          <a:custGeom>
            <a:avLst/>
            <a:gdLst/>
            <a:ahLst/>
            <a:cxnLst/>
            <a:rect l="l" t="t" r="r" b="b"/>
            <a:pathLst>
              <a:path w="4932045" h="3015615">
                <a:moveTo>
                  <a:pt x="4751997" y="0"/>
                </a:moveTo>
                <a:lnTo>
                  <a:pt x="179997" y="0"/>
                </a:ln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2834995"/>
                </a:lnTo>
                <a:lnTo>
                  <a:pt x="2812" y="2863122"/>
                </a:lnTo>
                <a:lnTo>
                  <a:pt x="22499" y="2925000"/>
                </a:lnTo>
                <a:lnTo>
                  <a:pt x="75936" y="2986878"/>
                </a:lnTo>
                <a:lnTo>
                  <a:pt x="179997" y="3015005"/>
                </a:lnTo>
                <a:lnTo>
                  <a:pt x="4751997" y="3015005"/>
                </a:lnTo>
                <a:lnTo>
                  <a:pt x="4780121" y="3012192"/>
                </a:lnTo>
                <a:lnTo>
                  <a:pt x="4841995" y="2992504"/>
                </a:lnTo>
                <a:lnTo>
                  <a:pt x="4903869" y="2939063"/>
                </a:lnTo>
                <a:lnTo>
                  <a:pt x="4931994" y="2834995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2429" y="1175373"/>
            <a:ext cx="9066540" cy="5419102"/>
          </a:xfrm>
          <a:custGeom>
            <a:avLst/>
            <a:gdLst/>
            <a:ahLst/>
            <a:cxnLst/>
            <a:rect l="l" t="t" r="r" b="b"/>
            <a:pathLst>
              <a:path w="4932045" h="3015615">
                <a:moveTo>
                  <a:pt x="179997" y="0"/>
                </a:move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2834995"/>
                </a:lnTo>
                <a:lnTo>
                  <a:pt x="2812" y="2863122"/>
                </a:lnTo>
                <a:lnTo>
                  <a:pt x="22499" y="2925000"/>
                </a:lnTo>
                <a:lnTo>
                  <a:pt x="75936" y="2986878"/>
                </a:lnTo>
                <a:lnTo>
                  <a:pt x="179997" y="3015005"/>
                </a:lnTo>
                <a:lnTo>
                  <a:pt x="4751997" y="3015005"/>
                </a:lnTo>
                <a:lnTo>
                  <a:pt x="4780121" y="3012192"/>
                </a:lnTo>
                <a:lnTo>
                  <a:pt x="4841995" y="2992504"/>
                </a:lnTo>
                <a:lnTo>
                  <a:pt x="4903869" y="2939063"/>
                </a:lnTo>
                <a:lnTo>
                  <a:pt x="4931994" y="2834995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lnTo>
                  <a:pt x="179997" y="0"/>
                </a:lnTo>
                <a:close/>
              </a:path>
            </a:pathLst>
          </a:custGeom>
          <a:ln w="36004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23569" y="1496597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90369" y="1489075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559077" y="1415318"/>
            <a:ext cx="9472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4000" b="1" spc="-40" dirty="0">
                <a:solidFill>
                  <a:srgbClr val="414042"/>
                </a:solidFill>
                <a:latin typeface="Century Gothic"/>
                <a:cs typeface="Century Gothic"/>
              </a:rPr>
              <a:t>4</a:t>
            </a:r>
            <a:r>
              <a:rPr sz="4000" b="1" spc="-40" dirty="0" smtClean="0">
                <a:solidFill>
                  <a:srgbClr val="414042"/>
                </a:solidFill>
                <a:latin typeface="Century Gothic"/>
                <a:cs typeface="Century Gothic"/>
              </a:rPr>
              <a:t>-</a:t>
            </a:r>
            <a:r>
              <a:rPr lang="en-US" sz="4000" b="1" spc="-40" dirty="0" smtClean="0">
                <a:solidFill>
                  <a:srgbClr val="414042"/>
                </a:solidFill>
                <a:latin typeface="Century Gothic"/>
                <a:cs typeface="Century Gothic"/>
              </a:rPr>
              <a:t>2</a:t>
            </a:r>
            <a:endParaRPr sz="4000" dirty="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890766" y="2225847"/>
            <a:ext cx="228540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ko-KR" altLang="en-US" sz="2400" spc="-200" dirty="0" smtClean="0">
                <a:latin typeface="+mn-ea"/>
                <a:ea typeface="+mn-ea"/>
              </a:rPr>
              <a:t>머신 러닝 </a:t>
            </a:r>
            <a:r>
              <a:rPr lang="ko-KR" altLang="en-US" sz="2400" spc="-200" dirty="0">
                <a:latin typeface="+mn-ea"/>
                <a:ea typeface="+mn-ea"/>
              </a:rPr>
              <a:t>첫걸음</a:t>
            </a:r>
          </a:p>
        </p:txBody>
      </p:sp>
      <p:sp>
        <p:nvSpPr>
          <p:cNvPr id="12" name="object 12"/>
          <p:cNvSpPr/>
          <p:nvPr/>
        </p:nvSpPr>
        <p:spPr>
          <a:xfrm>
            <a:off x="1061603" y="4398524"/>
            <a:ext cx="3978310" cy="539607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이번  </a:t>
            </a:r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절에서  배울</a:t>
            </a:r>
            <a:r>
              <a:rPr lang="ko-KR" altLang="en-US" spc="-114" dirty="0">
                <a:solidFill>
                  <a:schemeClr val="bg1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내용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97894" y="5461581"/>
            <a:ext cx="3942019" cy="657231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 anchor="ctr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en-US" altLang="ko-KR" spc="-120" dirty="0" err="1" smtClean="0">
                <a:solidFill>
                  <a:srgbClr val="414042"/>
                </a:solidFill>
                <a:latin typeface="+mn-ea"/>
                <a:cs typeface="Arial Unicode MS"/>
              </a:rPr>
              <a:t>scikit</a:t>
            </a:r>
            <a:r>
              <a:rPr lang="en-US" altLang="ko-KR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-learn</a:t>
            </a:r>
          </a:p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ko-KR" altLang="en-US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ko-KR" altLang="en-US" spc="-120" dirty="0" err="1" smtClean="0">
                <a:solidFill>
                  <a:srgbClr val="414042"/>
                </a:solidFill>
                <a:latin typeface="+mn-ea"/>
                <a:cs typeface="Arial Unicode MS"/>
              </a:rPr>
              <a:t>머신러닝의</a:t>
            </a:r>
            <a:r>
              <a:rPr lang="ko-KR" altLang="en-US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 흐름</a:t>
            </a:r>
            <a:endParaRPr lang="ko-KR" altLang="en-US" spc="-120" dirty="0">
              <a:solidFill>
                <a:srgbClr val="414042"/>
              </a:solidFill>
              <a:latin typeface="+mn-ea"/>
              <a:cs typeface="Arial Unicode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639087" y="4402194"/>
            <a:ext cx="3260691" cy="536571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알고리즘과</a:t>
            </a:r>
            <a:r>
              <a:rPr lang="ko-KR" altLang="en-US" spc="-40" dirty="0">
                <a:solidFill>
                  <a:schemeClr val="bg1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툴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75378" y="5070475"/>
            <a:ext cx="3429000" cy="1313821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 anchor="ctr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altLang="ko-KR" spc="-120" dirty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en-US" altLang="ko-KR" spc="-120" dirty="0" err="1">
                <a:solidFill>
                  <a:srgbClr val="414042"/>
                </a:solidFill>
                <a:latin typeface="+mn-ea"/>
                <a:cs typeface="Arial Unicode MS"/>
              </a:rPr>
              <a:t>scikit</a:t>
            </a:r>
            <a:r>
              <a:rPr lang="en-US" altLang="ko-KR" spc="-120" dirty="0">
                <a:solidFill>
                  <a:srgbClr val="414042"/>
                </a:solidFill>
                <a:latin typeface="+mn-ea"/>
                <a:cs typeface="Arial Unicode MS"/>
              </a:rPr>
              <a:t>-learn </a:t>
            </a:r>
            <a:r>
              <a:rPr lang="ko-KR" altLang="en-US" spc="-120" dirty="0">
                <a:solidFill>
                  <a:srgbClr val="414042"/>
                </a:solidFill>
                <a:latin typeface="+mn-ea"/>
                <a:cs typeface="Arial Unicode MS"/>
              </a:rPr>
              <a:t>라이브러리</a:t>
            </a:r>
          </a:p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altLang="ko-KR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 Pandas </a:t>
            </a:r>
            <a:r>
              <a:rPr lang="ko-KR" altLang="en-US" spc="-120" dirty="0">
                <a:solidFill>
                  <a:srgbClr val="414042"/>
                </a:solidFill>
                <a:latin typeface="+mn-ea"/>
                <a:cs typeface="Arial Unicode MS"/>
              </a:rPr>
              <a:t>라이브러리</a:t>
            </a:r>
          </a:p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altLang="ko-KR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 SVM </a:t>
            </a:r>
            <a:r>
              <a:rPr lang="ko-KR" altLang="en-US" spc="-120" dirty="0">
                <a:solidFill>
                  <a:srgbClr val="414042"/>
                </a:solidFill>
                <a:latin typeface="+mn-ea"/>
                <a:cs typeface="Arial Unicode MS"/>
              </a:rPr>
              <a:t>알고리즘</a:t>
            </a:r>
          </a:p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altLang="ko-KR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 Fisher</a:t>
            </a:r>
            <a:r>
              <a:rPr lang="ko-KR" altLang="en-US" spc="-120" dirty="0">
                <a:solidFill>
                  <a:srgbClr val="414042"/>
                </a:solidFill>
                <a:latin typeface="+mn-ea"/>
                <a:cs typeface="Arial Unicode MS"/>
              </a:rPr>
              <a:t>의 붓꽃 데이터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3813969" y="2881829"/>
            <a:ext cx="2819400" cy="3739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5400"/>
              </a:lnSpc>
            </a:pP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머신 러닝을 실행 해봅니다</a:t>
            </a:r>
            <a:r>
              <a:rPr lang="en-US" altLang="ko-KR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.</a:t>
            </a:r>
            <a:endParaRPr lang="en-US" altLang="ko-KR" spc="-100" dirty="0">
              <a:solidFill>
                <a:srgbClr val="414042"/>
              </a:solidFill>
              <a:latin typeface="+mn-ea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248606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46610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 err="1">
                <a:latin typeface="+mn-ea"/>
                <a:cs typeface="Arial Unicode MS"/>
              </a:rPr>
              <a:t>머신러닝</a:t>
            </a:r>
            <a:r>
              <a:rPr lang="ko-KR" altLang="en-US" sz="2400" dirty="0">
                <a:latin typeface="+mn-ea"/>
                <a:cs typeface="Arial Unicode MS"/>
              </a:rPr>
              <a:t>  프레임워크 </a:t>
            </a:r>
            <a:r>
              <a:rPr lang="en-US" altLang="ko-KR" sz="2400" dirty="0" err="1">
                <a:latin typeface="+mn-ea"/>
                <a:cs typeface="Arial Unicode MS"/>
              </a:rPr>
              <a:t>scikit</a:t>
            </a:r>
            <a:r>
              <a:rPr lang="en-US" altLang="ko-KR" sz="2400" dirty="0">
                <a:latin typeface="+mn-ea"/>
                <a:cs typeface="Arial Unicode MS"/>
              </a:rPr>
              <a:t>-learn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latin typeface="+mn-ea"/>
                <a:cs typeface="Arial Unicode MS"/>
              </a:rPr>
              <a:t>파이썬</a:t>
            </a:r>
            <a:r>
              <a:rPr lang="ko-KR" altLang="en-US" dirty="0">
                <a:latin typeface="+mn-ea"/>
                <a:cs typeface="Arial Unicode MS"/>
              </a:rPr>
              <a:t> </a:t>
            </a:r>
            <a:r>
              <a:rPr lang="ko-KR" altLang="en-US" dirty="0" err="1">
                <a:latin typeface="+mn-ea"/>
                <a:cs typeface="Arial Unicode MS"/>
              </a:rPr>
              <a:t>머신러닝</a:t>
            </a:r>
            <a:r>
              <a:rPr lang="ko-KR" altLang="en-US" dirty="0">
                <a:latin typeface="+mn-ea"/>
                <a:cs typeface="Arial Unicode MS"/>
              </a:rPr>
              <a:t> 라이브러리의 </a:t>
            </a:r>
            <a:r>
              <a:rPr lang="ko-KR" altLang="en-US" dirty="0" err="1">
                <a:latin typeface="+mn-ea"/>
                <a:cs typeface="Arial Unicode MS"/>
              </a:rPr>
              <a:t>정석과도</a:t>
            </a:r>
            <a:r>
              <a:rPr lang="ko-KR" altLang="en-US" dirty="0">
                <a:latin typeface="+mn-ea"/>
                <a:cs typeface="Arial Unicode MS"/>
              </a:rPr>
              <a:t> 같은 라이브러리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다양한 </a:t>
            </a:r>
            <a:r>
              <a:rPr lang="ko-KR" altLang="en-US" dirty="0" err="1">
                <a:latin typeface="+mn-ea"/>
                <a:cs typeface="Arial Unicode MS"/>
              </a:rPr>
              <a:t>분류기를</a:t>
            </a:r>
            <a:r>
              <a:rPr lang="ko-KR" altLang="en-US" dirty="0">
                <a:latin typeface="+mn-ea"/>
                <a:cs typeface="Arial Unicode MS"/>
              </a:rPr>
              <a:t> 지원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latin typeface="+mn-ea"/>
                <a:cs typeface="Arial Unicode MS"/>
              </a:rPr>
              <a:t>머신러닝의</a:t>
            </a:r>
            <a:r>
              <a:rPr lang="ko-KR" altLang="en-US" dirty="0">
                <a:latin typeface="+mn-ea"/>
                <a:cs typeface="Arial Unicode MS"/>
              </a:rPr>
              <a:t> 결과를 검증하는 기능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분류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회귀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 err="1">
                <a:latin typeface="+mn-ea"/>
                <a:cs typeface="Arial Unicode MS"/>
              </a:rPr>
              <a:t>클러스터링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차원 축소처럼 </a:t>
            </a:r>
            <a:r>
              <a:rPr lang="ko-KR" altLang="en-US" dirty="0" err="1">
                <a:latin typeface="+mn-ea"/>
                <a:cs typeface="Arial Unicode MS"/>
              </a:rPr>
              <a:t>머신러닝에서</a:t>
            </a:r>
            <a:r>
              <a:rPr lang="ko-KR" altLang="en-US" dirty="0">
                <a:latin typeface="+mn-ea"/>
                <a:cs typeface="Arial Unicode MS"/>
              </a:rPr>
              <a:t> 자주 사용되는 다양한 알고리즘 지원</a:t>
            </a: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pip </a:t>
            </a:r>
            <a:r>
              <a:rPr lang="ko-KR" altLang="en-US" dirty="0">
                <a:latin typeface="+mn-ea"/>
                <a:cs typeface="Arial Unicode MS"/>
              </a:rPr>
              <a:t>명령어를 사용해 패키지를 설치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데이터를 읽어 들이고 분할할 때 편리하게 사용할 수 있는 </a:t>
            </a:r>
            <a:r>
              <a:rPr lang="en-US" altLang="ko-KR" dirty="0">
                <a:latin typeface="+mn-ea"/>
                <a:cs typeface="Arial Unicode MS"/>
              </a:rPr>
              <a:t>Pandas</a:t>
            </a:r>
            <a:r>
              <a:rPr lang="ko-KR" altLang="en-US" dirty="0">
                <a:latin typeface="+mn-ea"/>
                <a:cs typeface="Arial Unicode MS"/>
              </a:rPr>
              <a:t>도 설치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Arial Unicode MS"/>
              <a:cs typeface="Arial Unicode MS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4ADF61BF-F795-7549-BA87-B20C1DB73DAF}"/>
              </a:ext>
            </a:extLst>
          </p:cNvPr>
          <p:cNvSpPr txBox="1"/>
          <p:nvPr/>
        </p:nvSpPr>
        <p:spPr>
          <a:xfrm>
            <a:off x="233362" y="3286381"/>
            <a:ext cx="960120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7480">
              <a:spcBef>
                <a:spcPts val="685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$ pip3 install -U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scikit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-learn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scipy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matplotlib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scikit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-image</a:t>
            </a: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7FBB8E58-04F7-A348-9750-0380E1D95132}"/>
              </a:ext>
            </a:extLst>
          </p:cNvPr>
          <p:cNvSpPr txBox="1"/>
          <p:nvPr/>
        </p:nvSpPr>
        <p:spPr>
          <a:xfrm>
            <a:off x="233362" y="4537075"/>
            <a:ext cx="960120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7480">
              <a:spcBef>
                <a:spcPts val="685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$ pip install pandas</a:t>
            </a:r>
          </a:p>
        </p:txBody>
      </p:sp>
    </p:spTree>
    <p:extLst>
      <p:ext uri="{BB962C8B-B14F-4D97-AF65-F5344CB8AC3E}">
        <p14:creationId xmlns:p14="http://schemas.microsoft.com/office/powerpoint/2010/main" val="233368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7369" y="269875"/>
            <a:ext cx="9144000" cy="1647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3600" b="1" kern="0" dirty="0" err="1" smtClean="0">
                <a:solidFill>
                  <a:srgbClr val="2878A2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sklearn</a:t>
            </a:r>
            <a:r>
              <a:rPr lang="en-US" altLang="ko-KR" sz="3200" b="1" kern="0" dirty="0">
                <a:solidFill>
                  <a:srgbClr val="212224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: API </a:t>
            </a:r>
            <a:r>
              <a:rPr lang="en-US" altLang="ko-KR" sz="3200" b="1" kern="0" dirty="0" smtClean="0">
                <a:solidFill>
                  <a:srgbClr val="212224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Reference</a:t>
            </a:r>
          </a:p>
          <a:p>
            <a:pPr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2800" dirty="0"/>
              <a:t>class and function reference of </a:t>
            </a:r>
            <a:r>
              <a:rPr lang="en-US" altLang="ko-KR" sz="2800" dirty="0" err="1" smtClean="0"/>
              <a:t>scikit</a:t>
            </a:r>
            <a:r>
              <a:rPr lang="en-US" altLang="ko-KR" sz="2800" dirty="0" smtClean="0"/>
              <a:t>-learn</a:t>
            </a:r>
          </a:p>
          <a:p>
            <a:pPr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http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://scikit-learn.org/stable/modules/classes.html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225795"/>
              </p:ext>
            </p:extLst>
          </p:nvPr>
        </p:nvGraphicFramePr>
        <p:xfrm>
          <a:off x="689725" y="2098675"/>
          <a:ext cx="8915444" cy="5067298"/>
        </p:xfrm>
        <a:graphic>
          <a:graphicData uri="http://schemas.openxmlformats.org/drawingml/2006/table">
            <a:tbl>
              <a:tblPr firstRow="1" firstCol="1" bandRow="1"/>
              <a:tblGrid>
                <a:gridCol w="3124244">
                  <a:extLst>
                    <a:ext uri="{9D8B030D-6E8A-4147-A177-3AD203B41FA5}">
                      <a16:colId xmlns:a16="http://schemas.microsoft.com/office/drawing/2014/main" val="2854880036"/>
                    </a:ext>
                  </a:extLst>
                </a:gridCol>
                <a:gridCol w="5791200">
                  <a:extLst>
                    <a:ext uri="{9D8B030D-6E8A-4147-A177-3AD203B41FA5}">
                      <a16:colId xmlns:a16="http://schemas.microsoft.com/office/drawing/2014/main" val="915971378"/>
                    </a:ext>
                  </a:extLst>
                </a:gridCol>
              </a:tblGrid>
              <a:tr h="466725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2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altLang="ko-KR" sz="2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sklearn.base</a:t>
                      </a:r>
                      <a:r>
                        <a:rPr lang="en-US" altLang="ko-KR" sz="2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ko-KR" sz="2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200" marR="8321" marT="1040" marB="10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2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 Base classes and utility functions</a:t>
                      </a:r>
                      <a:endParaRPr lang="ko-KR" sz="2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200" marR="8321" marT="1040" marB="10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1749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2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altLang="ko-KR" sz="2000" b="1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sklearn.datasets</a:t>
                      </a:r>
                      <a:endParaRPr lang="ko-KR" sz="20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200" marR="8321" marT="1040" marB="10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2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altLang="ko-KR" sz="2000" b="1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Datasets</a:t>
                      </a:r>
                      <a:endParaRPr lang="ko-KR" sz="20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200" marR="8321" marT="1040" marB="10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08116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2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2000" kern="100" baseline="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2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sklearn.feature_extraction</a:t>
                      </a:r>
                      <a:endParaRPr lang="ko-KR" sz="2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200" marR="8321" marT="1040" marB="10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2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 Feature Extraction from images and text</a:t>
                      </a:r>
                      <a:endParaRPr lang="ko-KR" sz="2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200" marR="8321" marT="1040" marB="10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30371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2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altLang="ko-KR" sz="2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sklearn.multiclass</a:t>
                      </a:r>
                      <a:endParaRPr lang="ko-KR" sz="2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200" marR="8321" marT="1040" marB="10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2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 Multiclass and </a:t>
                      </a:r>
                      <a:r>
                        <a:rPr lang="en-US" altLang="ko-KR" sz="2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multilabel</a:t>
                      </a:r>
                      <a:r>
                        <a:rPr lang="en-US" altLang="ko-KR" sz="2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classification</a:t>
                      </a:r>
                      <a:endParaRPr lang="ko-KR" sz="2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200" marR="8321" marT="1040" marB="10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76019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2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altLang="ko-KR" sz="2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sklearn.neural_network</a:t>
                      </a:r>
                      <a:endParaRPr lang="ko-KR" sz="2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200" marR="8321" marT="1040" marB="10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2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 Neural network models</a:t>
                      </a:r>
                      <a:endParaRPr lang="ko-KR" sz="2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200" marR="8321" marT="1040" marB="10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299627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2000" b="1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altLang="ko-KR" sz="2000" b="1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sklearn.svm</a:t>
                      </a:r>
                      <a:endParaRPr lang="ko-KR" sz="20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200" marR="8321" marT="1040" marB="10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2000" b="1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 Support Vector Machines</a:t>
                      </a:r>
                      <a:endParaRPr lang="ko-KR" sz="20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200" marR="8321" marT="1040" marB="10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962348"/>
                  </a:ext>
                </a:extLst>
              </a:tr>
              <a:tr h="400048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2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altLang="ko-KR" sz="2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sklearn.tree</a:t>
                      </a:r>
                      <a:endParaRPr lang="ko-KR" sz="2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200" marR="8321" marT="1040" marB="10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2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 Decision Trees</a:t>
                      </a:r>
                      <a:endParaRPr lang="ko-KR" sz="2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200" marR="8321" marT="1040" marB="10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599206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2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altLang="ko-KR" sz="2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sklearn.preprocessing</a:t>
                      </a:r>
                      <a:endParaRPr lang="ko-KR" sz="2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3208" marR="37133" marT="4642" marB="46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2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 Preprocessing and Normalization</a:t>
                      </a:r>
                      <a:endParaRPr lang="ko-KR" sz="2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3208" marR="37133" marT="4642" marB="46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3665645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2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altLang="ko-KR" sz="2000" b="1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sklearn.metrics</a:t>
                      </a:r>
                      <a:endParaRPr lang="ko-KR" sz="20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3208" marR="37133" marT="4642" marB="46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F2F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2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altLang="ko-KR" sz="2000" b="1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Metrics</a:t>
                      </a:r>
                      <a:endParaRPr lang="ko-KR" sz="20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3208" marR="37133" marT="4642" marB="46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F2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035555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2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altLang="ko-KR" sz="2000" b="1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sklearn.model_selection</a:t>
                      </a:r>
                      <a:endParaRPr lang="ko-KR" sz="20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3208" marR="37133" marT="4642" marB="46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2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altLang="ko-KR" sz="2000" b="1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Model Selection</a:t>
                      </a:r>
                      <a:endParaRPr lang="ko-KR" sz="20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3208" marR="37133" marT="4642" marB="46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222311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2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altLang="ko-KR" sz="2000" b="1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sklearn.ensemble</a:t>
                      </a:r>
                      <a:endParaRPr lang="ko-KR" sz="20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3208" marR="37133" marT="4642" marB="46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2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altLang="ko-KR" sz="2000" b="1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Ensemble Methods</a:t>
                      </a:r>
                      <a:endParaRPr lang="ko-KR" sz="20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3208" marR="37133" marT="4642" marB="46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382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4927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7369" y="269875"/>
            <a:ext cx="9144000" cy="1621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3600" b="1" kern="0" dirty="0" err="1">
                <a:solidFill>
                  <a:srgbClr val="2878A2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굴림체" panose="020B0609000101010101" pitchFamily="49" charset="-127"/>
                <a:hlinkClick r:id="rId2" tooltip="sklearn.svm"/>
              </a:rPr>
              <a:t>sklearn.svm</a:t>
            </a:r>
            <a:r>
              <a:rPr lang="en-US" altLang="ko-KR" sz="3200" b="1" kern="0" dirty="0">
                <a:solidFill>
                  <a:srgbClr val="212224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: Support Vector Machines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ts val="1800"/>
              </a:lnSpc>
              <a:spcBef>
                <a:spcPts val="1440"/>
              </a:spcBef>
              <a:spcAft>
                <a:spcPts val="120"/>
              </a:spcAft>
            </a:pPr>
            <a:r>
              <a:rPr lang="en-US" altLang="ko-KR" kern="0" dirty="0">
                <a:solidFill>
                  <a:srgbClr val="1D1F22"/>
                </a:solidFill>
                <a:latin typeface="Helvetica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The </a:t>
            </a:r>
            <a:r>
              <a:rPr lang="en-US" altLang="ko-KR" sz="2000" b="1" kern="0" dirty="0" err="1">
                <a:solidFill>
                  <a:srgbClr val="2878A2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  <a:hlinkClick r:id="rId2" tooltip="sklearn.svm"/>
              </a:rPr>
              <a:t>sklearn.svm</a:t>
            </a:r>
            <a:r>
              <a:rPr lang="en-US" altLang="ko-KR" kern="0" dirty="0">
                <a:solidFill>
                  <a:srgbClr val="1D1F22"/>
                </a:solidFill>
                <a:latin typeface="Helvetica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 module includes Support Vector Machine algorithms.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ts val="1800"/>
              </a:lnSpc>
              <a:spcBef>
                <a:spcPts val="1440"/>
              </a:spcBef>
              <a:spcAft>
                <a:spcPts val="120"/>
              </a:spcAft>
            </a:pPr>
            <a:r>
              <a:rPr lang="en-US" altLang="ko-KR" b="1" kern="0" dirty="0">
                <a:solidFill>
                  <a:srgbClr val="1D1F22"/>
                </a:solidFill>
                <a:latin typeface="Helvetica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User guide:</a:t>
            </a:r>
            <a:r>
              <a:rPr lang="en-US" altLang="ko-KR" kern="0" dirty="0">
                <a:solidFill>
                  <a:srgbClr val="1D1F22"/>
                </a:solidFill>
                <a:latin typeface="Helvetica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 See the </a:t>
            </a:r>
            <a:r>
              <a:rPr lang="en-US" altLang="ko-KR" kern="0" dirty="0">
                <a:solidFill>
                  <a:srgbClr val="2878A2"/>
                </a:solidFill>
                <a:latin typeface="Helvetica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  <a:hlinkClick r:id="rId3"/>
              </a:rPr>
              <a:t>Support Vector Machines</a:t>
            </a:r>
            <a:r>
              <a:rPr lang="en-US" altLang="ko-KR" kern="0" dirty="0">
                <a:solidFill>
                  <a:srgbClr val="1D1F22"/>
                </a:solidFill>
                <a:latin typeface="Helvetica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 section for further details</a:t>
            </a:r>
            <a:r>
              <a:rPr lang="en-US" altLang="ko-KR" kern="0" dirty="0" smtClean="0">
                <a:solidFill>
                  <a:srgbClr val="1D1F22"/>
                </a:solidFill>
                <a:latin typeface="Helvetica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.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423097"/>
              </p:ext>
            </p:extLst>
          </p:nvPr>
        </p:nvGraphicFramePr>
        <p:xfrm>
          <a:off x="689725" y="2479677"/>
          <a:ext cx="8915444" cy="3943488"/>
        </p:xfrm>
        <a:graphic>
          <a:graphicData uri="http://schemas.openxmlformats.org/drawingml/2006/table">
            <a:tbl>
              <a:tblPr firstRow="1" firstCol="1" bandRow="1"/>
              <a:tblGrid>
                <a:gridCol w="4457722">
                  <a:extLst>
                    <a:ext uri="{9D8B030D-6E8A-4147-A177-3AD203B41FA5}">
                      <a16:colId xmlns:a16="http://schemas.microsoft.com/office/drawing/2014/main" val="2854880036"/>
                    </a:ext>
                  </a:extLst>
                </a:gridCol>
                <a:gridCol w="4457722">
                  <a:extLst>
                    <a:ext uri="{9D8B030D-6E8A-4147-A177-3AD203B41FA5}">
                      <a16:colId xmlns:a16="http://schemas.microsoft.com/office/drawing/2014/main" val="915971378"/>
                    </a:ext>
                  </a:extLst>
                </a:gridCol>
              </a:tblGrid>
              <a:tr h="466725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b="1" u="none" strike="noStrike" kern="0" dirty="0" smtClean="0">
                          <a:solidFill>
                            <a:srgbClr val="2878A2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  <a:hlinkClick r:id="rId4" tooltip="sklearn.svm.LinearSVC"/>
                        </a:rPr>
                        <a:t>  </a:t>
                      </a:r>
                      <a:r>
                        <a:rPr lang="en-US" sz="1500" b="1" u="none" strike="noStrike" kern="0" dirty="0" err="1" smtClean="0">
                          <a:solidFill>
                            <a:srgbClr val="2878A2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  <a:hlinkClick r:id="rId4" tooltip="sklearn.svm.LinearSVC"/>
                        </a:rPr>
                        <a:t>svm.LinearSVC</a:t>
                      </a:r>
                      <a:r>
                        <a:rPr lang="en-US" sz="1500" kern="0" dirty="0"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([penalty, loss, dual, </a:t>
                      </a:r>
                      <a:r>
                        <a:rPr lang="en-US" sz="1500" kern="0" dirty="0" err="1"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tol</a:t>
                      </a:r>
                      <a:r>
                        <a:rPr lang="en-US" sz="1500" kern="0" dirty="0"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, C, …])</a:t>
                      </a:r>
                      <a:endParaRPr lang="ko-KR" sz="15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200" marR="8321" marT="1040" marB="10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kern="0" dirty="0" smtClean="0"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  Linear </a:t>
                      </a:r>
                      <a:r>
                        <a:rPr lang="en-US" sz="1500" kern="0" dirty="0"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Support Vector Classification.</a:t>
                      </a:r>
                      <a:endParaRPr lang="ko-KR" sz="15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200" marR="8321" marT="1040" marB="10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1749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b="1" u="none" strike="noStrike" kern="0" dirty="0" smtClean="0">
                          <a:solidFill>
                            <a:srgbClr val="2878A2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  <a:hlinkClick r:id="rId5" tooltip="sklearn.svm.LinearSVR"/>
                        </a:rPr>
                        <a:t>  </a:t>
                      </a:r>
                      <a:r>
                        <a:rPr lang="en-US" sz="1500" b="1" u="none" strike="noStrike" kern="0" dirty="0" err="1" smtClean="0">
                          <a:solidFill>
                            <a:srgbClr val="2878A2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  <a:hlinkClick r:id="rId5" tooltip="sklearn.svm.LinearSVR"/>
                        </a:rPr>
                        <a:t>svm.LinearSVR</a:t>
                      </a:r>
                      <a:r>
                        <a:rPr lang="en-US" sz="1500" kern="0" dirty="0"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([epsilon, </a:t>
                      </a:r>
                      <a:r>
                        <a:rPr lang="en-US" sz="1500" kern="0" dirty="0" err="1"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tol</a:t>
                      </a:r>
                      <a:r>
                        <a:rPr lang="en-US" sz="1500" kern="0" dirty="0"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, C, loss, …])</a:t>
                      </a:r>
                      <a:endParaRPr lang="ko-KR" sz="15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200" marR="8321" marT="1040" marB="10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kern="0" dirty="0" smtClean="0"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  Linear </a:t>
                      </a:r>
                      <a:r>
                        <a:rPr lang="en-US" sz="1500" kern="0" dirty="0"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Support Vector Regression.</a:t>
                      </a:r>
                      <a:endParaRPr lang="ko-KR" sz="15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200" marR="8321" marT="1040" marB="10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08116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b="1" u="none" strike="noStrike" kern="0" dirty="0" smtClean="0">
                          <a:solidFill>
                            <a:srgbClr val="2878A2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  <a:hlinkClick r:id="rId6" tooltip="sklearn.svm.NuSVC"/>
                        </a:rPr>
                        <a:t>  </a:t>
                      </a:r>
                      <a:r>
                        <a:rPr lang="en-US" sz="1500" b="1" u="none" strike="noStrike" kern="0" dirty="0" err="1" smtClean="0">
                          <a:solidFill>
                            <a:srgbClr val="2878A2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  <a:hlinkClick r:id="rId6" tooltip="sklearn.svm.NuSVC"/>
                        </a:rPr>
                        <a:t>svm.NuSVC</a:t>
                      </a:r>
                      <a:r>
                        <a:rPr lang="en-US" sz="1500" kern="0" dirty="0"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([nu, kernel, degree, gamma, …])</a:t>
                      </a:r>
                      <a:endParaRPr lang="ko-KR" sz="15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200" marR="8321" marT="1040" marB="10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kern="0" dirty="0" smtClean="0"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  Nu-Support </a:t>
                      </a:r>
                      <a:r>
                        <a:rPr lang="en-US" sz="1500" kern="0" dirty="0"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Vector Classification.</a:t>
                      </a:r>
                      <a:endParaRPr lang="ko-KR" sz="15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200" marR="8321" marT="1040" marB="10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30371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b="1" u="none" strike="noStrike" kern="0" dirty="0" smtClean="0">
                          <a:solidFill>
                            <a:srgbClr val="2878A2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  <a:hlinkClick r:id="rId7" tooltip="sklearn.svm.NuSVR"/>
                        </a:rPr>
                        <a:t>  </a:t>
                      </a:r>
                      <a:r>
                        <a:rPr lang="en-US" sz="1500" b="1" u="none" strike="noStrike" kern="0" dirty="0" err="1" smtClean="0">
                          <a:solidFill>
                            <a:srgbClr val="2878A2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  <a:hlinkClick r:id="rId7" tooltip="sklearn.svm.NuSVR"/>
                        </a:rPr>
                        <a:t>svm.NuSVR</a:t>
                      </a:r>
                      <a:r>
                        <a:rPr lang="en-US" sz="1500" kern="0" dirty="0"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([nu, C, kernel, degree, gamma, …])</a:t>
                      </a:r>
                      <a:endParaRPr lang="ko-KR" sz="15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200" marR="8321" marT="1040" marB="10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kern="0" dirty="0" smtClean="0"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  Nu </a:t>
                      </a:r>
                      <a:r>
                        <a:rPr lang="en-US" sz="1500" kern="0" dirty="0"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Support Vector Regression.</a:t>
                      </a:r>
                      <a:endParaRPr lang="ko-KR" sz="15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200" marR="8321" marT="1040" marB="10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76019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b="1" u="none" strike="noStrike" kern="0" dirty="0" smtClean="0">
                          <a:solidFill>
                            <a:srgbClr val="2878A2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  <a:hlinkClick r:id="rId8" tooltip="sklearn.svm.OneClassSVM"/>
                        </a:rPr>
                        <a:t>  </a:t>
                      </a:r>
                      <a:r>
                        <a:rPr lang="en-US" sz="1500" b="1" u="none" strike="noStrike" kern="0" dirty="0" err="1" smtClean="0">
                          <a:solidFill>
                            <a:srgbClr val="2878A2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  <a:hlinkClick r:id="rId8" tooltip="sklearn.svm.OneClassSVM"/>
                        </a:rPr>
                        <a:t>svm.OneClassSVM</a:t>
                      </a:r>
                      <a:r>
                        <a:rPr lang="en-US" sz="1500" kern="0" dirty="0"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([kernel, degree, gamma, …])</a:t>
                      </a:r>
                      <a:endParaRPr lang="ko-KR" sz="15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200" marR="8321" marT="1040" marB="10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kern="0" dirty="0" smtClean="0"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  Unsupervised </a:t>
                      </a:r>
                      <a:r>
                        <a:rPr lang="en-US" sz="1500" kern="0" dirty="0"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Outlier Detection.</a:t>
                      </a:r>
                      <a:endParaRPr lang="ko-KR" sz="15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200" marR="8321" marT="1040" marB="10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299627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b="1" u="none" strike="noStrike" kern="0" dirty="0" smtClean="0">
                          <a:solidFill>
                            <a:srgbClr val="2878A2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  <a:hlinkClick r:id="rId9" tooltip="sklearn.svm.SVC"/>
                        </a:rPr>
                        <a:t>  </a:t>
                      </a:r>
                      <a:r>
                        <a:rPr lang="en-US" sz="1500" b="1" u="none" strike="noStrike" kern="0" dirty="0" err="1" smtClean="0">
                          <a:solidFill>
                            <a:srgbClr val="2878A2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  <a:hlinkClick r:id="rId9" tooltip="sklearn.svm.SVC"/>
                        </a:rPr>
                        <a:t>svm.SVC</a:t>
                      </a:r>
                      <a:r>
                        <a:rPr lang="en-US" sz="1500" kern="0" dirty="0"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([C, kernel, degree, gamma, coef0, …])</a:t>
                      </a:r>
                      <a:endParaRPr lang="ko-KR" sz="15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200" marR="8321" marT="1040" marB="10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kern="0" dirty="0" smtClean="0"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  C-Support </a:t>
                      </a:r>
                      <a:r>
                        <a:rPr lang="en-US" sz="1500" kern="0" dirty="0"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Vector Classification.</a:t>
                      </a:r>
                      <a:endParaRPr lang="ko-KR" sz="15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200" marR="8321" marT="1040" marB="10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962348"/>
                  </a:ext>
                </a:extLst>
              </a:tr>
              <a:tr h="400048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b="1" u="none" strike="noStrike" kern="0" dirty="0" smtClean="0">
                          <a:solidFill>
                            <a:srgbClr val="2878A2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  <a:hlinkClick r:id="rId10" tooltip="sklearn.svm.SVR"/>
                        </a:rPr>
                        <a:t>  </a:t>
                      </a:r>
                      <a:r>
                        <a:rPr lang="en-US" sz="1500" b="1" u="none" strike="noStrike" kern="0" dirty="0" err="1" smtClean="0">
                          <a:solidFill>
                            <a:srgbClr val="2878A2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  <a:hlinkClick r:id="rId10" tooltip="sklearn.svm.SVR"/>
                        </a:rPr>
                        <a:t>svm.SVR</a:t>
                      </a:r>
                      <a:r>
                        <a:rPr lang="en-US" sz="1500" kern="0" dirty="0"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([kernel, degree, gamma, coef0, </a:t>
                      </a:r>
                      <a:r>
                        <a:rPr lang="en-US" sz="1500" kern="0" dirty="0" err="1"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tol</a:t>
                      </a:r>
                      <a:r>
                        <a:rPr lang="en-US" sz="1500" kern="0" dirty="0"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, …])</a:t>
                      </a:r>
                      <a:endParaRPr lang="ko-KR" sz="15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200" marR="8321" marT="1040" marB="10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kern="0" dirty="0" smtClean="0"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  Epsilon-Support </a:t>
                      </a:r>
                      <a:r>
                        <a:rPr lang="en-US" sz="1500" kern="0" dirty="0"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Vector Regression.</a:t>
                      </a:r>
                      <a:endParaRPr lang="ko-KR" sz="15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200" marR="8321" marT="1040" marB="10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599206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b="1" u="none" strike="noStrike" kern="0" dirty="0" smtClean="0">
                          <a:solidFill>
                            <a:srgbClr val="2878A2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  <a:hlinkClick r:id="rId11" tooltip="sklearn.svm.l1_min_c"/>
                        </a:rPr>
                        <a:t>  svm.l1_min_c</a:t>
                      </a:r>
                      <a:r>
                        <a:rPr lang="en-US" sz="1500" kern="0" dirty="0" smtClean="0"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(X</a:t>
                      </a:r>
                      <a:r>
                        <a:rPr lang="en-US" sz="1500" kern="0" dirty="0"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, y[, loss, </a:t>
                      </a:r>
                      <a:r>
                        <a:rPr lang="en-US" sz="1500" kern="0" dirty="0" err="1"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fit_intercept</a:t>
                      </a:r>
                      <a:r>
                        <a:rPr lang="en-US" sz="1500" kern="0" dirty="0"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, …])</a:t>
                      </a:r>
                      <a:endParaRPr lang="ko-KR" sz="15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3208" marR="37133" marT="4642" marB="46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kern="0" dirty="0" smtClean="0"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  Return </a:t>
                      </a:r>
                      <a:r>
                        <a:rPr lang="en-US" sz="1500" kern="0" dirty="0"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the lowest bound for C such that for C in (l1_min_C, infinity) the model is guaranteed not to be empty.</a:t>
                      </a:r>
                      <a:endParaRPr lang="ko-KR" sz="15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3208" marR="37133" marT="4642" marB="46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665645"/>
                  </a:ext>
                </a:extLst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89725" y="1963515"/>
            <a:ext cx="8915444" cy="458267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b="1" kern="0" dirty="0">
                <a:solidFill>
                  <a:srgbClr val="212224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Estimators</a:t>
            </a:r>
            <a:endParaRPr lang="ko-KR" altLang="ko-KR" sz="2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43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492539"/>
              </p:ext>
            </p:extLst>
          </p:nvPr>
        </p:nvGraphicFramePr>
        <p:xfrm>
          <a:off x="308770" y="1412875"/>
          <a:ext cx="9372599" cy="2873660"/>
        </p:xfrm>
        <a:graphic>
          <a:graphicData uri="http://schemas.openxmlformats.org/drawingml/2006/table">
            <a:tbl>
              <a:tblPr/>
              <a:tblGrid>
                <a:gridCol w="3581400">
                  <a:extLst>
                    <a:ext uri="{9D8B030D-6E8A-4147-A177-3AD203B41FA5}">
                      <a16:colId xmlns:a16="http://schemas.microsoft.com/office/drawing/2014/main" val="1668527149"/>
                    </a:ext>
                  </a:extLst>
                </a:gridCol>
                <a:gridCol w="5791199">
                  <a:extLst>
                    <a:ext uri="{9D8B030D-6E8A-4147-A177-3AD203B41FA5}">
                      <a16:colId xmlns:a16="http://schemas.microsoft.com/office/drawing/2014/main" val="742774059"/>
                    </a:ext>
                  </a:extLst>
                </a:gridCol>
              </a:tblGrid>
              <a:tr h="642850">
                <a:tc>
                  <a:txBody>
                    <a:bodyPr/>
                    <a:lstStyle/>
                    <a:p>
                      <a:pPr algn="l"/>
                      <a:r>
                        <a:rPr lang="en-US" sz="1600" u="none" strike="noStrike" dirty="0" smtClean="0">
                          <a:solidFill>
                            <a:srgbClr val="2878A2"/>
                          </a:solidFill>
                          <a:effectLst/>
                          <a:latin typeface="+mn-ea"/>
                          <a:ea typeface="+mn-ea"/>
                          <a:hlinkClick r:id="rId2" tooltip="sklearn.svm.libsvm.cross_validation"/>
                        </a:rPr>
                        <a:t>  </a:t>
                      </a:r>
                      <a:r>
                        <a:rPr lang="en-US" sz="1600" u="none" strike="noStrike" dirty="0" err="1" smtClean="0">
                          <a:solidFill>
                            <a:srgbClr val="2878A2"/>
                          </a:solidFill>
                          <a:effectLst/>
                          <a:latin typeface="+mn-ea"/>
                          <a:ea typeface="+mn-ea"/>
                          <a:hlinkClick r:id="rId2" tooltip="sklearn.svm.libsvm.cross_validation"/>
                        </a:rPr>
                        <a:t>svm.libsvm.cross_validation</a:t>
                      </a:r>
                      <a:endParaRPr lang="en-US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707" marR="2731" marT="341" marB="3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effectLst/>
                          <a:latin typeface="+mn-ea"/>
                          <a:ea typeface="+mn-ea"/>
                        </a:rPr>
                        <a:t>  Binding </a:t>
                      </a:r>
                      <a:r>
                        <a:rPr lang="en-US" sz="1600" dirty="0">
                          <a:effectLst/>
                          <a:latin typeface="+mn-ea"/>
                          <a:ea typeface="+mn-ea"/>
                        </a:rPr>
                        <a:t>of the cross-validation routine (low-level routine)</a:t>
                      </a:r>
                    </a:p>
                  </a:txBody>
                  <a:tcPr marL="1707" marR="2731" marT="341" marB="3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076075"/>
                  </a:ext>
                </a:extLst>
              </a:tr>
              <a:tr h="642850">
                <a:tc>
                  <a:txBody>
                    <a:bodyPr/>
                    <a:lstStyle/>
                    <a:p>
                      <a:pPr algn="l"/>
                      <a:r>
                        <a:rPr lang="en-US" sz="1600" u="none" strike="noStrike" dirty="0" smtClean="0">
                          <a:solidFill>
                            <a:srgbClr val="2878A2"/>
                          </a:solidFill>
                          <a:effectLst/>
                          <a:latin typeface="+mn-ea"/>
                          <a:ea typeface="+mn-ea"/>
                          <a:hlinkClick r:id="rId3" tooltip="sklearn.svm.libsvm.decision_function"/>
                        </a:rPr>
                        <a:t>  </a:t>
                      </a:r>
                      <a:r>
                        <a:rPr lang="en-US" sz="1600" u="none" strike="noStrike" dirty="0" err="1" smtClean="0">
                          <a:solidFill>
                            <a:srgbClr val="2878A2"/>
                          </a:solidFill>
                          <a:effectLst/>
                          <a:latin typeface="+mn-ea"/>
                          <a:ea typeface="+mn-ea"/>
                          <a:hlinkClick r:id="rId3" tooltip="sklearn.svm.libsvm.decision_function"/>
                        </a:rPr>
                        <a:t>svm.libsvm.decision_function</a:t>
                      </a:r>
                      <a:endParaRPr lang="en-US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707" marR="2731" marT="341" marB="3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effectLst/>
                          <a:latin typeface="+mn-ea"/>
                          <a:ea typeface="+mn-ea"/>
                        </a:rPr>
                        <a:t>  Predict </a:t>
                      </a:r>
                      <a:r>
                        <a:rPr lang="en-US" sz="1600" dirty="0">
                          <a:effectLst/>
                          <a:latin typeface="+mn-ea"/>
                          <a:ea typeface="+mn-ea"/>
                        </a:rPr>
                        <a:t>margin (</a:t>
                      </a:r>
                      <a:r>
                        <a:rPr lang="en-US" sz="1600" dirty="0" err="1">
                          <a:effectLst/>
                          <a:latin typeface="+mn-ea"/>
                          <a:ea typeface="+mn-ea"/>
                        </a:rPr>
                        <a:t>libsvm</a:t>
                      </a:r>
                      <a:r>
                        <a:rPr lang="en-US" sz="1600" dirty="0">
                          <a:effectLst/>
                          <a:latin typeface="+mn-ea"/>
                          <a:ea typeface="+mn-ea"/>
                        </a:rPr>
                        <a:t> name for this is </a:t>
                      </a:r>
                      <a:r>
                        <a:rPr lang="en-US" sz="1600" dirty="0" err="1">
                          <a:effectLst/>
                          <a:latin typeface="+mn-ea"/>
                          <a:ea typeface="+mn-ea"/>
                        </a:rPr>
                        <a:t>predict_values</a:t>
                      </a:r>
                      <a:r>
                        <a:rPr lang="en-US" sz="1600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1707" marR="2731" marT="341" marB="3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023818"/>
                  </a:ext>
                </a:extLst>
              </a:tr>
              <a:tr h="619300">
                <a:tc>
                  <a:txBody>
                    <a:bodyPr/>
                    <a:lstStyle/>
                    <a:p>
                      <a:pPr algn="l"/>
                      <a:r>
                        <a:rPr lang="en-US" sz="1600" u="none" strike="noStrike" dirty="0" smtClean="0">
                          <a:solidFill>
                            <a:srgbClr val="2878A2"/>
                          </a:solidFill>
                          <a:effectLst/>
                          <a:latin typeface="+mn-ea"/>
                          <a:ea typeface="+mn-ea"/>
                          <a:hlinkClick r:id="rId4" tooltip="sklearn.svm.libsvm.fit"/>
                        </a:rPr>
                        <a:t>  </a:t>
                      </a:r>
                      <a:r>
                        <a:rPr lang="en-US" sz="1600" u="none" strike="noStrike" dirty="0" err="1" smtClean="0">
                          <a:solidFill>
                            <a:srgbClr val="2878A2"/>
                          </a:solidFill>
                          <a:effectLst/>
                          <a:latin typeface="+mn-ea"/>
                          <a:ea typeface="+mn-ea"/>
                          <a:hlinkClick r:id="rId4" tooltip="sklearn.svm.libsvm.fit"/>
                        </a:rPr>
                        <a:t>svm.libsvm.fit</a:t>
                      </a:r>
                      <a:endParaRPr lang="en-US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707" marR="2731" marT="341" marB="3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effectLst/>
                          <a:latin typeface="+mn-ea"/>
                          <a:ea typeface="+mn-ea"/>
                        </a:rPr>
                        <a:t>  Train </a:t>
                      </a:r>
                      <a:r>
                        <a:rPr lang="en-US" sz="1600" dirty="0">
                          <a:effectLst/>
                          <a:latin typeface="+mn-ea"/>
                          <a:ea typeface="+mn-ea"/>
                        </a:rPr>
                        <a:t>the model using </a:t>
                      </a:r>
                      <a:r>
                        <a:rPr lang="en-US" sz="1600" dirty="0" err="1">
                          <a:effectLst/>
                          <a:latin typeface="+mn-ea"/>
                          <a:ea typeface="+mn-ea"/>
                        </a:rPr>
                        <a:t>libsvm</a:t>
                      </a:r>
                      <a:r>
                        <a:rPr lang="en-US" sz="1600" dirty="0">
                          <a:effectLst/>
                          <a:latin typeface="+mn-ea"/>
                          <a:ea typeface="+mn-ea"/>
                        </a:rPr>
                        <a:t> (low-level method)</a:t>
                      </a:r>
                    </a:p>
                  </a:txBody>
                  <a:tcPr marL="1707" marR="2731" marT="341" marB="3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647751"/>
                  </a:ext>
                </a:extLst>
              </a:tr>
              <a:tr h="484330">
                <a:tc>
                  <a:txBody>
                    <a:bodyPr/>
                    <a:lstStyle/>
                    <a:p>
                      <a:pPr algn="l"/>
                      <a:r>
                        <a:rPr lang="en-US" sz="1600" u="none" strike="noStrike" dirty="0" smtClean="0">
                          <a:solidFill>
                            <a:srgbClr val="2878A2"/>
                          </a:solidFill>
                          <a:effectLst/>
                          <a:latin typeface="+mn-ea"/>
                          <a:ea typeface="+mn-ea"/>
                          <a:hlinkClick r:id="rId5" tooltip="sklearn.svm.libsvm.predict"/>
                        </a:rPr>
                        <a:t>  </a:t>
                      </a:r>
                      <a:r>
                        <a:rPr lang="en-US" sz="1600" u="none" strike="noStrike" dirty="0" err="1" smtClean="0">
                          <a:solidFill>
                            <a:srgbClr val="2878A2"/>
                          </a:solidFill>
                          <a:effectLst/>
                          <a:latin typeface="+mn-ea"/>
                          <a:ea typeface="+mn-ea"/>
                          <a:hlinkClick r:id="rId5" tooltip="sklearn.svm.libsvm.predict"/>
                        </a:rPr>
                        <a:t>svm.libsvm.predict</a:t>
                      </a:r>
                      <a:endParaRPr lang="en-US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707" marR="2731" marT="341" marB="3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effectLst/>
                          <a:latin typeface="+mn-ea"/>
                          <a:ea typeface="+mn-ea"/>
                        </a:rPr>
                        <a:t>  Predict </a:t>
                      </a:r>
                      <a:r>
                        <a:rPr lang="en-US" sz="1600" dirty="0">
                          <a:effectLst/>
                          <a:latin typeface="+mn-ea"/>
                          <a:ea typeface="+mn-ea"/>
                        </a:rPr>
                        <a:t>target values of X given a model (low-level method)</a:t>
                      </a:r>
                    </a:p>
                  </a:txBody>
                  <a:tcPr marL="1707" marR="2731" marT="341" marB="3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979292"/>
                  </a:ext>
                </a:extLst>
              </a:tr>
              <a:tr h="484330">
                <a:tc>
                  <a:txBody>
                    <a:bodyPr/>
                    <a:lstStyle/>
                    <a:p>
                      <a:pPr algn="l"/>
                      <a:r>
                        <a:rPr lang="en-US" sz="1600" u="none" strike="noStrike" dirty="0" smtClean="0">
                          <a:solidFill>
                            <a:srgbClr val="2878A2"/>
                          </a:solidFill>
                          <a:effectLst/>
                          <a:latin typeface="+mn-ea"/>
                          <a:ea typeface="+mn-ea"/>
                          <a:hlinkClick r:id="rId6" tooltip="sklearn.svm.libsvm.predict_proba"/>
                        </a:rPr>
                        <a:t>  </a:t>
                      </a:r>
                      <a:r>
                        <a:rPr lang="en-US" sz="1600" u="none" strike="noStrike" dirty="0" err="1" smtClean="0">
                          <a:solidFill>
                            <a:srgbClr val="2878A2"/>
                          </a:solidFill>
                          <a:effectLst/>
                          <a:latin typeface="+mn-ea"/>
                          <a:ea typeface="+mn-ea"/>
                          <a:hlinkClick r:id="rId6" tooltip="sklearn.svm.libsvm.predict_proba"/>
                        </a:rPr>
                        <a:t>svm.libsvm.predict_proba</a:t>
                      </a:r>
                      <a:endParaRPr lang="en-US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707" marR="2731" marT="341" marB="3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effectLst/>
                          <a:latin typeface="+mn-ea"/>
                          <a:ea typeface="+mn-ea"/>
                        </a:rPr>
                        <a:t>  Predict </a:t>
                      </a:r>
                      <a:r>
                        <a:rPr lang="en-US" sz="1600" dirty="0">
                          <a:effectLst/>
                          <a:latin typeface="+mn-ea"/>
                          <a:ea typeface="+mn-ea"/>
                        </a:rPr>
                        <a:t>probabilities</a:t>
                      </a:r>
                    </a:p>
                  </a:txBody>
                  <a:tcPr marL="1707" marR="2731" marT="341" marB="3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898678"/>
                  </a:ext>
                </a:extLst>
              </a:tr>
            </a:tbl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08769" y="496243"/>
            <a:ext cx="9372600" cy="46166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2122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Low-level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2122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2122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endParaRPr kumimoji="0" lang="ko-KR" altLang="ko-K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06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90679" y="1108075"/>
            <a:ext cx="9448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 err="1" smtClean="0"/>
              <a:t>class</a:t>
            </a:r>
            <a:r>
              <a:rPr lang="ko-KR" altLang="en-US" sz="2400" dirty="0" smtClean="0"/>
              <a:t> </a:t>
            </a:r>
            <a:r>
              <a:rPr lang="ko-KR" altLang="en-US" sz="2400" dirty="0" err="1"/>
              <a:t>sklearn.svm.</a:t>
            </a:r>
            <a:r>
              <a:rPr lang="ko-KR" altLang="en-US" sz="2400" b="1" dirty="0" err="1"/>
              <a:t>SVC</a:t>
            </a:r>
            <a:r>
              <a:rPr lang="ko-KR" altLang="en-US" sz="2400" dirty="0"/>
              <a:t>(C=1.0, </a:t>
            </a:r>
            <a:r>
              <a:rPr lang="ko-KR" altLang="en-US" sz="2400" dirty="0" err="1"/>
              <a:t>kernel</a:t>
            </a:r>
            <a:r>
              <a:rPr lang="ko-KR" altLang="en-US" sz="2400" dirty="0"/>
              <a:t>=’</a:t>
            </a:r>
            <a:r>
              <a:rPr lang="ko-KR" altLang="en-US" sz="2400" dirty="0" err="1"/>
              <a:t>rbf</a:t>
            </a:r>
            <a:r>
              <a:rPr lang="ko-KR" altLang="en-US" sz="2400" dirty="0"/>
              <a:t>’, </a:t>
            </a:r>
            <a:r>
              <a:rPr lang="ko-KR" altLang="en-US" sz="2400" dirty="0" err="1"/>
              <a:t>degree</a:t>
            </a:r>
            <a:r>
              <a:rPr lang="ko-KR" altLang="en-US" sz="2400" dirty="0"/>
              <a:t>=3, </a:t>
            </a:r>
            <a:r>
              <a:rPr lang="ko-KR" altLang="en-US" sz="2400" dirty="0" err="1"/>
              <a:t>gamma</a:t>
            </a:r>
            <a:r>
              <a:rPr lang="ko-KR" altLang="en-US" sz="2400" dirty="0"/>
              <a:t>=’</a:t>
            </a:r>
            <a:r>
              <a:rPr lang="ko-KR" altLang="en-US" sz="2400" dirty="0" err="1"/>
              <a:t>auto_deprecated</a:t>
            </a:r>
            <a:r>
              <a:rPr lang="ko-KR" altLang="en-US" sz="2400" dirty="0"/>
              <a:t>’, coef0=0.0, </a:t>
            </a:r>
            <a:r>
              <a:rPr lang="ko-KR" altLang="en-US" sz="2400" dirty="0" err="1"/>
              <a:t>shrinking</a:t>
            </a:r>
            <a:r>
              <a:rPr lang="ko-KR" altLang="en-US" sz="2400" dirty="0"/>
              <a:t>=</a:t>
            </a:r>
            <a:r>
              <a:rPr lang="ko-KR" altLang="en-US" sz="2400" dirty="0" err="1"/>
              <a:t>True</a:t>
            </a:r>
            <a:r>
              <a:rPr lang="ko-KR" altLang="en-US" sz="2400" dirty="0"/>
              <a:t>, </a:t>
            </a:r>
            <a:r>
              <a:rPr lang="ko-KR" altLang="en-US" sz="2400" dirty="0" err="1"/>
              <a:t>probability</a:t>
            </a:r>
            <a:r>
              <a:rPr lang="ko-KR" altLang="en-US" sz="2400" dirty="0"/>
              <a:t>=</a:t>
            </a:r>
            <a:r>
              <a:rPr lang="ko-KR" altLang="en-US" sz="2400" dirty="0" err="1"/>
              <a:t>False</a:t>
            </a:r>
            <a:r>
              <a:rPr lang="ko-KR" altLang="en-US" sz="2400" dirty="0"/>
              <a:t>, </a:t>
            </a:r>
            <a:r>
              <a:rPr lang="ko-KR" altLang="en-US" sz="2400" dirty="0" err="1"/>
              <a:t>tol</a:t>
            </a:r>
            <a:r>
              <a:rPr lang="ko-KR" altLang="en-US" sz="2400" dirty="0"/>
              <a:t>=0.001, </a:t>
            </a:r>
            <a:r>
              <a:rPr lang="ko-KR" altLang="en-US" sz="2400" dirty="0" err="1"/>
              <a:t>cache_size</a:t>
            </a:r>
            <a:r>
              <a:rPr lang="ko-KR" altLang="en-US" sz="2400" dirty="0"/>
              <a:t>=200, </a:t>
            </a:r>
            <a:r>
              <a:rPr lang="ko-KR" altLang="en-US" sz="2400" dirty="0" err="1"/>
              <a:t>class_weight</a:t>
            </a:r>
            <a:r>
              <a:rPr lang="ko-KR" altLang="en-US" sz="2400" dirty="0"/>
              <a:t>=</a:t>
            </a:r>
            <a:r>
              <a:rPr lang="ko-KR" altLang="en-US" sz="2400" dirty="0" err="1"/>
              <a:t>None</a:t>
            </a:r>
            <a:r>
              <a:rPr lang="ko-KR" altLang="en-US" sz="2400" dirty="0"/>
              <a:t>, </a:t>
            </a:r>
            <a:r>
              <a:rPr lang="ko-KR" altLang="en-US" sz="2400" dirty="0" err="1"/>
              <a:t>verbose</a:t>
            </a:r>
            <a:r>
              <a:rPr lang="ko-KR" altLang="en-US" sz="2400" dirty="0"/>
              <a:t>=</a:t>
            </a:r>
            <a:r>
              <a:rPr lang="ko-KR" altLang="en-US" sz="2400" dirty="0" err="1"/>
              <a:t>False</a:t>
            </a:r>
            <a:r>
              <a:rPr lang="ko-KR" altLang="en-US" sz="2400" dirty="0"/>
              <a:t>, </a:t>
            </a:r>
            <a:r>
              <a:rPr lang="ko-KR" altLang="en-US" sz="2400" dirty="0" err="1"/>
              <a:t>max_iter</a:t>
            </a:r>
            <a:r>
              <a:rPr lang="ko-KR" altLang="en-US" sz="2400" dirty="0"/>
              <a:t>=-1, </a:t>
            </a:r>
            <a:r>
              <a:rPr lang="ko-KR" altLang="en-US" sz="2400" dirty="0" err="1"/>
              <a:t>decision_function_shape</a:t>
            </a:r>
            <a:r>
              <a:rPr lang="ko-KR" altLang="en-US" sz="2400" dirty="0"/>
              <a:t>=’</a:t>
            </a:r>
            <a:r>
              <a:rPr lang="ko-KR" altLang="en-US" sz="2400" dirty="0" err="1"/>
              <a:t>ovr</a:t>
            </a:r>
            <a:r>
              <a:rPr lang="ko-KR" altLang="en-US" sz="2400" dirty="0"/>
              <a:t>’, </a:t>
            </a:r>
            <a:r>
              <a:rPr lang="ko-KR" altLang="en-US" sz="2400" dirty="0" err="1"/>
              <a:t>random_state</a:t>
            </a:r>
            <a:r>
              <a:rPr lang="ko-KR" altLang="en-US" sz="2400" dirty="0"/>
              <a:t>=</a:t>
            </a:r>
            <a:r>
              <a:rPr lang="ko-KR" altLang="en-US" sz="2400" dirty="0" err="1"/>
              <a:t>None</a:t>
            </a:r>
            <a:r>
              <a:rPr lang="ko-KR" altLang="en-US" sz="2400" dirty="0" smtClean="0"/>
              <a:t>)</a:t>
            </a:r>
            <a:endParaRPr lang="ko-KR" altLang="en-US" sz="2400" dirty="0"/>
          </a:p>
        </p:txBody>
      </p:sp>
      <p:sp>
        <p:nvSpPr>
          <p:cNvPr id="2" name="직사각형 1"/>
          <p:cNvSpPr/>
          <p:nvPr/>
        </p:nvSpPr>
        <p:spPr>
          <a:xfrm>
            <a:off x="290679" y="346075"/>
            <a:ext cx="32322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 err="1"/>
              <a:t>sklearn.svm.</a:t>
            </a:r>
            <a:r>
              <a:rPr lang="ko-KR" altLang="en-US" sz="3600" b="1" dirty="0" err="1"/>
              <a:t>SVC</a:t>
            </a:r>
            <a:endParaRPr lang="ko-KR" altLang="en-US" sz="3600" b="1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742375"/>
              </p:ext>
            </p:extLst>
          </p:nvPr>
        </p:nvGraphicFramePr>
        <p:xfrm>
          <a:off x="308769" y="3569423"/>
          <a:ext cx="9296400" cy="3034196"/>
        </p:xfrm>
        <a:graphic>
          <a:graphicData uri="http://schemas.openxmlformats.org/drawingml/2006/table">
            <a:tbl>
              <a:tblPr/>
              <a:tblGrid>
                <a:gridCol w="3352800">
                  <a:extLst>
                    <a:ext uri="{9D8B030D-6E8A-4147-A177-3AD203B41FA5}">
                      <a16:colId xmlns:a16="http://schemas.microsoft.com/office/drawing/2014/main" val="1632112718"/>
                    </a:ext>
                  </a:extLst>
                </a:gridCol>
                <a:gridCol w="5943600">
                  <a:extLst>
                    <a:ext uri="{9D8B030D-6E8A-4147-A177-3AD203B41FA5}">
                      <a16:colId xmlns:a16="http://schemas.microsoft.com/office/drawing/2014/main" val="226372830"/>
                    </a:ext>
                  </a:extLst>
                </a:gridCol>
              </a:tblGrid>
              <a:tr h="432927">
                <a:tc>
                  <a:txBody>
                    <a:bodyPr/>
                    <a:lstStyle/>
                    <a:p>
                      <a:pPr algn="l"/>
                      <a:r>
                        <a:rPr lang="en-US" sz="2000" u="sng">
                          <a:solidFill>
                            <a:srgbClr val="055781"/>
                          </a:solidFill>
                          <a:effectLst/>
                          <a:latin typeface="+mn-ea"/>
                          <a:ea typeface="+mn-ea"/>
                          <a:hlinkClick r:id="rId2" tooltip="sklearn.svm.SVC.decision_function"/>
                        </a:rPr>
                        <a:t>decision_function</a:t>
                      </a:r>
                      <a:r>
                        <a:rPr lang="en-US" sz="2000">
                          <a:effectLst/>
                          <a:latin typeface="+mn-ea"/>
                          <a:ea typeface="+mn-ea"/>
                        </a:rPr>
                        <a:t>(X)</a:t>
                      </a:r>
                    </a:p>
                  </a:txBody>
                  <a:tcPr marL="1515" marR="2425" marT="303" marB="303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  <a:latin typeface="+mn-ea"/>
                          <a:ea typeface="+mn-ea"/>
                        </a:rPr>
                        <a:t>Distance of the samples X to the separating hyperplane.</a:t>
                      </a:r>
                    </a:p>
                  </a:txBody>
                  <a:tcPr marL="1515" marR="2425" marT="303" marB="303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910672"/>
                  </a:ext>
                </a:extLst>
              </a:tr>
              <a:tr h="432927">
                <a:tc>
                  <a:txBody>
                    <a:bodyPr/>
                    <a:lstStyle/>
                    <a:p>
                      <a:pPr algn="l"/>
                      <a:r>
                        <a:rPr lang="en-US" sz="2000" u="none" strike="noStrike">
                          <a:solidFill>
                            <a:srgbClr val="2878A2"/>
                          </a:solidFill>
                          <a:effectLst/>
                          <a:latin typeface="+mn-ea"/>
                          <a:ea typeface="+mn-ea"/>
                          <a:hlinkClick r:id="rId3" tooltip="sklearn.svm.SVC.fit"/>
                        </a:rPr>
                        <a:t>fit</a:t>
                      </a:r>
                      <a:r>
                        <a:rPr lang="en-US" sz="2000">
                          <a:effectLst/>
                          <a:latin typeface="+mn-ea"/>
                          <a:ea typeface="+mn-ea"/>
                        </a:rPr>
                        <a:t>(X, y[, sample_weight])</a:t>
                      </a:r>
                    </a:p>
                  </a:txBody>
                  <a:tcPr marL="1515" marR="2425" marT="303" marB="303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  <a:latin typeface="+mn-ea"/>
                          <a:ea typeface="+mn-ea"/>
                        </a:rPr>
                        <a:t>Fit the SVM model according to the given training data.</a:t>
                      </a:r>
                    </a:p>
                  </a:txBody>
                  <a:tcPr marL="1515" marR="2425" marT="303" marB="303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930575"/>
                  </a:ext>
                </a:extLst>
              </a:tr>
              <a:tr h="432927">
                <a:tc>
                  <a:txBody>
                    <a:bodyPr/>
                    <a:lstStyle/>
                    <a:p>
                      <a:pPr algn="l"/>
                      <a:r>
                        <a:rPr lang="en-US" sz="2000" u="none" strike="noStrike">
                          <a:solidFill>
                            <a:srgbClr val="2878A2"/>
                          </a:solidFill>
                          <a:effectLst/>
                          <a:latin typeface="+mn-ea"/>
                          <a:ea typeface="+mn-ea"/>
                          <a:hlinkClick r:id="rId4" tooltip="sklearn.svm.SVC.get_params"/>
                        </a:rPr>
                        <a:t>get_params</a:t>
                      </a:r>
                      <a:r>
                        <a:rPr lang="en-US" sz="2000">
                          <a:effectLst/>
                          <a:latin typeface="+mn-ea"/>
                          <a:ea typeface="+mn-ea"/>
                        </a:rPr>
                        <a:t>([deep])</a:t>
                      </a:r>
                    </a:p>
                  </a:txBody>
                  <a:tcPr marL="1515" marR="2425" marT="303" marB="303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  <a:latin typeface="+mn-ea"/>
                          <a:ea typeface="+mn-ea"/>
                        </a:rPr>
                        <a:t>Get parameters for this estimator.</a:t>
                      </a:r>
                    </a:p>
                  </a:txBody>
                  <a:tcPr marL="1515" marR="2425" marT="303" marB="303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365442"/>
                  </a:ext>
                </a:extLst>
              </a:tr>
              <a:tr h="337724">
                <a:tc>
                  <a:txBody>
                    <a:bodyPr/>
                    <a:lstStyle/>
                    <a:p>
                      <a:pPr algn="l"/>
                      <a:r>
                        <a:rPr lang="en-US" sz="2000" u="none" strike="noStrike">
                          <a:solidFill>
                            <a:srgbClr val="2878A2"/>
                          </a:solidFill>
                          <a:effectLst/>
                          <a:latin typeface="+mn-ea"/>
                          <a:ea typeface="+mn-ea"/>
                          <a:hlinkClick r:id="rId5" tooltip="sklearn.svm.SVC.predict"/>
                        </a:rPr>
                        <a:t>predict</a:t>
                      </a:r>
                      <a:r>
                        <a:rPr lang="en-US" sz="2000">
                          <a:effectLst/>
                          <a:latin typeface="+mn-ea"/>
                          <a:ea typeface="+mn-ea"/>
                        </a:rPr>
                        <a:t>(X)</a:t>
                      </a:r>
                    </a:p>
                  </a:txBody>
                  <a:tcPr marL="1515" marR="2425" marT="303" marB="303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  <a:latin typeface="+mn-ea"/>
                          <a:ea typeface="+mn-ea"/>
                        </a:rPr>
                        <a:t>Perform classification on samples in X.</a:t>
                      </a:r>
                    </a:p>
                  </a:txBody>
                  <a:tcPr marL="1515" marR="2425" marT="303" marB="303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288422"/>
                  </a:ext>
                </a:extLst>
              </a:tr>
              <a:tr h="574621">
                <a:tc>
                  <a:txBody>
                    <a:bodyPr/>
                    <a:lstStyle/>
                    <a:p>
                      <a:pPr algn="l"/>
                      <a:r>
                        <a:rPr lang="en-US" sz="2000" u="none" strike="noStrike">
                          <a:solidFill>
                            <a:srgbClr val="2878A2"/>
                          </a:solidFill>
                          <a:effectLst/>
                          <a:latin typeface="+mn-ea"/>
                          <a:ea typeface="+mn-ea"/>
                          <a:hlinkClick r:id="rId6" tooltip="sklearn.svm.SVC.score"/>
                        </a:rPr>
                        <a:t>score</a:t>
                      </a:r>
                      <a:r>
                        <a:rPr lang="en-US" sz="2000">
                          <a:effectLst/>
                          <a:latin typeface="+mn-ea"/>
                          <a:ea typeface="+mn-ea"/>
                        </a:rPr>
                        <a:t>(X, y[, sample_weight])</a:t>
                      </a:r>
                    </a:p>
                  </a:txBody>
                  <a:tcPr marL="1515" marR="2425" marT="303" marB="303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+mn-ea"/>
                          <a:ea typeface="+mn-ea"/>
                        </a:rPr>
                        <a:t>Returns the mean accuracy on the given test data and labels.</a:t>
                      </a:r>
                    </a:p>
                  </a:txBody>
                  <a:tcPr marL="1515" marR="2425" marT="303" marB="303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180194"/>
                  </a:ext>
                </a:extLst>
              </a:tr>
              <a:tr h="432927">
                <a:tc>
                  <a:txBody>
                    <a:bodyPr/>
                    <a:lstStyle/>
                    <a:p>
                      <a:pPr algn="l"/>
                      <a:r>
                        <a:rPr lang="en-US" sz="2000" u="none" strike="noStrike">
                          <a:solidFill>
                            <a:srgbClr val="2878A2"/>
                          </a:solidFill>
                          <a:effectLst/>
                          <a:latin typeface="+mn-ea"/>
                          <a:ea typeface="+mn-ea"/>
                          <a:hlinkClick r:id="rId7" tooltip="sklearn.svm.SVC.set_params"/>
                        </a:rPr>
                        <a:t>set_params</a:t>
                      </a:r>
                      <a:r>
                        <a:rPr lang="en-US" sz="2000">
                          <a:effectLst/>
                          <a:latin typeface="+mn-ea"/>
                          <a:ea typeface="+mn-ea"/>
                        </a:rPr>
                        <a:t>(**params)</a:t>
                      </a:r>
                    </a:p>
                  </a:txBody>
                  <a:tcPr marL="1515" marR="2425" marT="303" marB="303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+mn-ea"/>
                          <a:ea typeface="+mn-ea"/>
                        </a:rPr>
                        <a:t>Set the parameters of this estimator.</a:t>
                      </a:r>
                    </a:p>
                  </a:txBody>
                  <a:tcPr marL="1515" marR="2425" marT="303" marB="303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600443"/>
                  </a:ext>
                </a:extLst>
              </a:tr>
            </a:tbl>
          </a:graphicData>
        </a:graphic>
      </p:graphicFrame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308769" y="2856210"/>
            <a:ext cx="9296400" cy="46166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400" b="1" dirty="0">
                <a:solidFill>
                  <a:srgbClr val="1D1F22"/>
                </a:solidFill>
                <a:latin typeface="Helvetica" panose="020B0604020202020204" pitchFamily="34" charset="0"/>
              </a:rPr>
              <a:t>Methods</a:t>
            </a:r>
            <a:endParaRPr lang="ko-KR" altLang="en-US" sz="2400" dirty="0"/>
          </a:p>
        </p:txBody>
      </p:sp>
      <p:sp>
        <p:nvSpPr>
          <p:cNvPr id="12" name="직사각형 11"/>
          <p:cNvSpPr/>
          <p:nvPr/>
        </p:nvSpPr>
        <p:spPr>
          <a:xfrm>
            <a:off x="232569" y="6746875"/>
            <a:ext cx="9372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http://scikit-learn.org/stable/modules/generated/sklearn.svm.SVC.html#sklearn.svm.SVC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90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32570" y="2093496"/>
            <a:ext cx="9753599" cy="52629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import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numpy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as np</a:t>
            </a:r>
          </a:p>
          <a:p>
            <a:pPr marL="127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matplotlib.pyplot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as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plt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sklearn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import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svm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sklearn.datasets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import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make_blobs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/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/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we create 40 separable points</a:t>
            </a:r>
          </a:p>
          <a:p>
            <a:pPr marL="127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X, y =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make_blobs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n_samples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=40, centers=2,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random_state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=6)</a:t>
            </a:r>
          </a:p>
          <a:p>
            <a:pPr marL="12700"/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fit the model, don't regularize for illustration purposes</a:t>
            </a:r>
          </a:p>
          <a:p>
            <a:pPr marL="12700"/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clf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svm.SVC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(kernel='linear', C=1000)</a:t>
            </a:r>
          </a:p>
          <a:p>
            <a:pPr marL="12700"/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clf.fit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(X, y)</a:t>
            </a:r>
          </a:p>
          <a:p>
            <a:pPr marL="12700"/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/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plt.scatter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(X[:, 0], X[:, 1], c=y, s=30,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cmap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plt.cm.Paired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12700"/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plot the decision function</a:t>
            </a:r>
          </a:p>
          <a:p>
            <a:pPr marL="127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ax =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plt.gca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</a:p>
          <a:p>
            <a:pPr marL="12700"/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xlim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ax.get_xlim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</a:p>
          <a:p>
            <a:pPr marL="12700"/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ylim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ax.get_ylim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6DFCA483-D67B-784E-BAE8-EED858F1B848}"/>
              </a:ext>
            </a:extLst>
          </p:cNvPr>
          <p:cNvSpPr/>
          <p:nvPr/>
        </p:nvSpPr>
        <p:spPr>
          <a:xfrm flipV="1">
            <a:off x="232569" y="18243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직사각형 3"/>
          <p:cNvSpPr/>
          <p:nvPr/>
        </p:nvSpPr>
        <p:spPr>
          <a:xfrm>
            <a:off x="290679" y="346075"/>
            <a:ext cx="90970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/>
              <a:t>SVM: Maximum margin separating hyperplane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32569" y="1043543"/>
            <a:ext cx="9601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Plot the maximum margin separating hyperplane within a two-class separable dataset using a Support Vector Machine classifier with linear kernel.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752229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2569" y="650875"/>
            <a:ext cx="960119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create grid to evaluate model</a:t>
            </a:r>
          </a:p>
          <a:p>
            <a:pPr marL="127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xx =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np.linspace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xlim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[0],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xlim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[1], 30)</a:t>
            </a:r>
          </a:p>
          <a:p>
            <a:pPr marL="12700"/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yy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np.linspace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ylim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[0],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ylim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[1], 30)</a:t>
            </a:r>
          </a:p>
          <a:p>
            <a:pPr marL="127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YY, XX =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np.meshgrid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yy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, xx)</a:t>
            </a:r>
          </a:p>
          <a:p>
            <a:pPr marL="12700"/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xy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np.vstack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([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XX.ravel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(),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YY.ravel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()]).T</a:t>
            </a:r>
          </a:p>
          <a:p>
            <a:pPr marL="127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Z =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clf.decision_function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xy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).reshape(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XX.shape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12700"/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plot decision boundary and margins</a:t>
            </a:r>
          </a:p>
          <a:p>
            <a:pPr marL="12700"/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ax.contour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(XX, YY, Z, colors='k', levels=[-1, 0, 1], alpha=0.5,</a:t>
            </a:r>
          </a:p>
          <a:p>
            <a:pPr marL="127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         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linestyles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=['--', '-', '--'])</a:t>
            </a:r>
          </a:p>
          <a:p>
            <a:pPr marL="127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plot support vectors</a:t>
            </a:r>
          </a:p>
          <a:p>
            <a:pPr marL="12700"/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ax.scatter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clf.support_vectors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_[:, 0],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clf.support_vectors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_[:, 1], s=100,</a:t>
            </a:r>
          </a:p>
          <a:p>
            <a:pPr marL="127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          linewidth=1,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facecolors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='none',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edgecolors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='k')</a:t>
            </a:r>
          </a:p>
          <a:p>
            <a:pPr marL="12700"/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plt.show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6DFCA483-D67B-784E-BAE8-EED858F1B848}"/>
              </a:ext>
            </a:extLst>
          </p:cNvPr>
          <p:cNvSpPr/>
          <p:nvPr/>
        </p:nvSpPr>
        <p:spPr>
          <a:xfrm flipV="1">
            <a:off x="232569" y="4682213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4133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../../_images/sphx_glr_plot_separating_hyperplane_0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169" y="422275"/>
            <a:ext cx="9169400" cy="687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8586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1751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en-US" altLang="ko-KR" sz="2400" dirty="0">
                <a:latin typeface="+mn-ea"/>
                <a:cs typeface="Arial Unicode MS"/>
              </a:rPr>
              <a:t>XOR </a:t>
            </a:r>
            <a:r>
              <a:rPr lang="ko-KR" altLang="en-US" sz="2400" dirty="0">
                <a:latin typeface="+mn-ea"/>
                <a:cs typeface="Arial Unicode MS"/>
              </a:rPr>
              <a:t>연산 </a:t>
            </a:r>
            <a:r>
              <a:rPr lang="ko-KR" altLang="en-US" sz="2400" dirty="0" smtClean="0">
                <a:latin typeface="+mn-ea"/>
                <a:cs typeface="Arial Unicode MS"/>
              </a:rPr>
              <a:t>학습 해보기</a:t>
            </a:r>
            <a:endParaRPr lang="ko-KR" altLang="en-US" sz="2400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배타적 논리합</a:t>
            </a:r>
            <a:r>
              <a:rPr lang="en-US" altLang="ko-KR" dirty="0">
                <a:latin typeface="+mn-ea"/>
                <a:cs typeface="Arial Unicode MS"/>
              </a:rPr>
              <a:t>(XOR)</a:t>
            </a:r>
            <a:r>
              <a:rPr lang="ko-KR" altLang="en-US" dirty="0">
                <a:latin typeface="+mn-ea"/>
                <a:cs typeface="Arial Unicode MS"/>
              </a:rPr>
              <a:t>은 굉장히 재미있는 성질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두  입력 중 하나만 참이고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다른 한 쪽이 거짓일 때 참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모두 참이거나 모두 거짓인 경우는 거짓</a:t>
            </a:r>
            <a:endParaRPr lang="en-US" altLang="ko-KR" dirty="0">
              <a:latin typeface="+mn-ea"/>
              <a:cs typeface="Arial Unicode MS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69EE2505-9D48-3348-93D9-9C02DB996A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158516"/>
              </p:ext>
            </p:extLst>
          </p:nvPr>
        </p:nvGraphicFramePr>
        <p:xfrm>
          <a:off x="537369" y="2174875"/>
          <a:ext cx="4640594" cy="2209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2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85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91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1965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P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392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Q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392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35560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6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P </a:t>
                      </a:r>
                      <a:r>
                        <a:rPr sz="1600" b="1" spc="-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xor</a:t>
                      </a:r>
                      <a:r>
                        <a:rPr sz="1600" b="1" spc="-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6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Q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392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939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0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392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0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392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0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392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965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1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392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0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392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1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392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965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0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392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1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392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1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392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965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1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392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1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392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0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392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698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-82225" y="-54244"/>
            <a:ext cx="10296993" cy="7639319"/>
          </a:xfrm>
          <a:custGeom>
            <a:avLst/>
            <a:gdLst/>
            <a:ahLst/>
            <a:cxnLst/>
            <a:rect l="l" t="t" r="r" b="b"/>
            <a:pathLst>
              <a:path w="5549900" h="3226435">
                <a:moveTo>
                  <a:pt x="0" y="3225901"/>
                </a:moveTo>
                <a:lnTo>
                  <a:pt x="5549392" y="3225901"/>
                </a:lnTo>
                <a:lnTo>
                  <a:pt x="5549392" y="0"/>
                </a:lnTo>
                <a:lnTo>
                  <a:pt x="0" y="0"/>
                </a:lnTo>
                <a:lnTo>
                  <a:pt x="0" y="3225901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90766" y="2241766"/>
            <a:ext cx="2339975" cy="69215"/>
          </a:xfrm>
          <a:custGeom>
            <a:avLst/>
            <a:gdLst/>
            <a:ahLst/>
            <a:cxnLst/>
            <a:rect l="l" t="t" r="r" b="b"/>
            <a:pathLst>
              <a:path w="2339975" h="69215">
                <a:moveTo>
                  <a:pt x="2339425" y="0"/>
                </a:moveTo>
                <a:lnTo>
                  <a:pt x="0" y="0"/>
                </a:lnTo>
                <a:lnTo>
                  <a:pt x="794" y="7947"/>
                </a:lnTo>
                <a:lnTo>
                  <a:pt x="8669" y="32696"/>
                </a:lnTo>
                <a:lnTo>
                  <a:pt x="30043" y="57445"/>
                </a:lnTo>
                <a:lnTo>
                  <a:pt x="71666" y="68694"/>
                </a:lnTo>
                <a:lnTo>
                  <a:pt x="2268321" y="68694"/>
                </a:lnTo>
                <a:lnTo>
                  <a:pt x="2279571" y="67569"/>
                </a:lnTo>
                <a:lnTo>
                  <a:pt x="2304319" y="59695"/>
                </a:lnTo>
                <a:lnTo>
                  <a:pt x="2329068" y="38321"/>
                </a:lnTo>
                <a:lnTo>
                  <a:pt x="2339425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2429" y="1175373"/>
            <a:ext cx="9066540" cy="5419102"/>
          </a:xfrm>
          <a:custGeom>
            <a:avLst/>
            <a:gdLst/>
            <a:ahLst/>
            <a:cxnLst/>
            <a:rect l="l" t="t" r="r" b="b"/>
            <a:pathLst>
              <a:path w="4932045" h="3015615">
                <a:moveTo>
                  <a:pt x="4751997" y="0"/>
                </a:moveTo>
                <a:lnTo>
                  <a:pt x="179997" y="0"/>
                </a:ln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2834995"/>
                </a:lnTo>
                <a:lnTo>
                  <a:pt x="2812" y="2863122"/>
                </a:lnTo>
                <a:lnTo>
                  <a:pt x="22499" y="2925000"/>
                </a:lnTo>
                <a:lnTo>
                  <a:pt x="75936" y="2986878"/>
                </a:lnTo>
                <a:lnTo>
                  <a:pt x="179997" y="3015005"/>
                </a:lnTo>
                <a:lnTo>
                  <a:pt x="4751997" y="3015005"/>
                </a:lnTo>
                <a:lnTo>
                  <a:pt x="4780121" y="3012192"/>
                </a:lnTo>
                <a:lnTo>
                  <a:pt x="4841995" y="2992504"/>
                </a:lnTo>
                <a:lnTo>
                  <a:pt x="4903869" y="2939063"/>
                </a:lnTo>
                <a:lnTo>
                  <a:pt x="4931994" y="2834995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2429" y="1175373"/>
            <a:ext cx="9066540" cy="5419102"/>
          </a:xfrm>
          <a:custGeom>
            <a:avLst/>
            <a:gdLst/>
            <a:ahLst/>
            <a:cxnLst/>
            <a:rect l="l" t="t" r="r" b="b"/>
            <a:pathLst>
              <a:path w="4932045" h="3015615">
                <a:moveTo>
                  <a:pt x="179997" y="0"/>
                </a:move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2834995"/>
                </a:lnTo>
                <a:lnTo>
                  <a:pt x="2812" y="2863122"/>
                </a:lnTo>
                <a:lnTo>
                  <a:pt x="22499" y="2925000"/>
                </a:lnTo>
                <a:lnTo>
                  <a:pt x="75936" y="2986878"/>
                </a:lnTo>
                <a:lnTo>
                  <a:pt x="179997" y="3015005"/>
                </a:lnTo>
                <a:lnTo>
                  <a:pt x="4751997" y="3015005"/>
                </a:lnTo>
                <a:lnTo>
                  <a:pt x="4780121" y="3012192"/>
                </a:lnTo>
                <a:lnTo>
                  <a:pt x="4841995" y="2992504"/>
                </a:lnTo>
                <a:lnTo>
                  <a:pt x="4903869" y="2939063"/>
                </a:lnTo>
                <a:lnTo>
                  <a:pt x="4931994" y="2834995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lnTo>
                  <a:pt x="179997" y="0"/>
                </a:lnTo>
                <a:close/>
              </a:path>
            </a:pathLst>
          </a:custGeom>
          <a:ln w="36004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23569" y="1496597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14169" y="1489075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559077" y="1415318"/>
            <a:ext cx="9472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4000" b="1" spc="-40" dirty="0">
                <a:solidFill>
                  <a:srgbClr val="414042"/>
                </a:solidFill>
                <a:latin typeface="Century Gothic"/>
                <a:cs typeface="Century Gothic"/>
              </a:rPr>
              <a:t>4</a:t>
            </a:r>
            <a:r>
              <a:rPr sz="4000" b="1" spc="-40" dirty="0" smtClean="0">
                <a:solidFill>
                  <a:srgbClr val="414042"/>
                </a:solidFill>
                <a:latin typeface="Century Gothic"/>
                <a:cs typeface="Century Gothic"/>
              </a:rPr>
              <a:t>-</a:t>
            </a:r>
            <a:r>
              <a:rPr lang="en-US" sz="4000" b="1" spc="-40" dirty="0" smtClean="0">
                <a:solidFill>
                  <a:srgbClr val="414042"/>
                </a:solidFill>
                <a:latin typeface="Century Gothic"/>
                <a:cs typeface="Century Gothic"/>
              </a:rPr>
              <a:t>1</a:t>
            </a:r>
            <a:endParaRPr sz="4000" dirty="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032053" y="2225847"/>
            <a:ext cx="20574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ko-KR" altLang="en-US" sz="2400" spc="-200" dirty="0" smtClean="0">
                <a:latin typeface="+mn-ea"/>
                <a:ea typeface="+mn-ea"/>
              </a:rPr>
              <a:t>머신 </a:t>
            </a:r>
            <a:r>
              <a:rPr lang="ko-KR" altLang="en-US" sz="2400" spc="-200" dirty="0">
                <a:latin typeface="+mn-ea"/>
                <a:ea typeface="+mn-ea"/>
              </a:rPr>
              <a:t>러닝이란</a:t>
            </a:r>
            <a:r>
              <a:rPr lang="en-US" altLang="ko-KR" sz="2400" spc="-200" dirty="0">
                <a:latin typeface="+mn-ea"/>
                <a:ea typeface="+mn-ea"/>
              </a:rPr>
              <a:t>?</a:t>
            </a:r>
            <a:endParaRPr lang="ko-KR" altLang="en-US" sz="2400" spc="-200" dirty="0">
              <a:latin typeface="+mn-ea"/>
              <a:ea typeface="+mn-e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61603" y="4398524"/>
            <a:ext cx="3978310" cy="539607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이번  </a:t>
            </a:r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절에서  배울</a:t>
            </a:r>
            <a:r>
              <a:rPr lang="ko-KR" altLang="en-US" spc="-114" dirty="0">
                <a:solidFill>
                  <a:schemeClr val="bg1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내용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97894" y="5461581"/>
            <a:ext cx="3942019" cy="657231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 anchor="ctr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ko-KR" altLang="en-US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머신 러닝</a:t>
            </a:r>
            <a:endParaRPr lang="ko-KR" altLang="en-US" spc="-120" dirty="0">
              <a:solidFill>
                <a:srgbClr val="414042"/>
              </a:solidFill>
              <a:latin typeface="+mn-ea"/>
              <a:cs typeface="Arial Unicode MS"/>
            </a:endParaRPr>
          </a:p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ko-KR" altLang="en-US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머신 러닝은 </a:t>
            </a:r>
            <a:r>
              <a:rPr lang="ko-KR" altLang="en-US" spc="-120" dirty="0">
                <a:solidFill>
                  <a:srgbClr val="414042"/>
                </a:solidFill>
                <a:latin typeface="+mn-ea"/>
                <a:cs typeface="Arial Unicode MS"/>
              </a:rPr>
              <a:t>어떤 </a:t>
            </a:r>
            <a:r>
              <a:rPr lang="ko-KR" altLang="en-US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도움을 줄 </a:t>
            </a:r>
            <a:r>
              <a:rPr lang="ko-KR" altLang="en-US" spc="-120" dirty="0">
                <a:solidFill>
                  <a:srgbClr val="414042"/>
                </a:solidFill>
                <a:latin typeface="+mn-ea"/>
                <a:cs typeface="Arial Unicode MS"/>
              </a:rPr>
              <a:t>수 있을까</a:t>
            </a:r>
            <a:r>
              <a:rPr lang="en-US" altLang="ko-KR" spc="-120" dirty="0">
                <a:solidFill>
                  <a:srgbClr val="414042"/>
                </a:solidFill>
                <a:latin typeface="+mn-ea"/>
                <a:cs typeface="Arial Unicode MS"/>
              </a:rPr>
              <a:t>?</a:t>
            </a:r>
            <a:endParaRPr lang="en-US" altLang="ko-KR" spc="-120" dirty="0" smtClean="0">
              <a:solidFill>
                <a:srgbClr val="414042"/>
              </a:solidFill>
              <a:latin typeface="+mn-ea"/>
              <a:cs typeface="Arial Unicode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639087" y="4402194"/>
            <a:ext cx="3260691" cy="536571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알고리즘과</a:t>
            </a:r>
            <a:r>
              <a:rPr lang="ko-KR" altLang="en-US" spc="-40" dirty="0">
                <a:solidFill>
                  <a:schemeClr val="bg1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툴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75378" y="5744811"/>
            <a:ext cx="3429000" cy="328936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 anchor="ctr">
            <a:spAutoFit/>
          </a:bodyPr>
          <a:lstStyle/>
          <a:p>
            <a:pPr marL="71755">
              <a:spcBef>
                <a:spcPts val="405"/>
              </a:spcBef>
              <a:buClr>
                <a:srgbClr val="58595B"/>
              </a:buClr>
              <a:buSzPct val="75000"/>
              <a:tabLst>
                <a:tab pos="180340" algn="l"/>
              </a:tabLst>
            </a:pPr>
            <a:endParaRPr dirty="0">
              <a:latin typeface="+mn-ea"/>
              <a:cs typeface="Arial Unicode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18369" y="2881829"/>
            <a:ext cx="8305800" cy="11218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5400"/>
              </a:lnSpc>
            </a:pP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머신 러닝을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간단하게 설명하면 “수많은 데이터를 학습시켜 거기에 있는 패턴을 찾아내는 </a:t>
            </a:r>
            <a:r>
              <a:rPr lang="ko-KR" altLang="en-US" spc="-100" dirty="0" err="1" smtClean="0">
                <a:solidFill>
                  <a:srgbClr val="414042"/>
                </a:solidFill>
                <a:latin typeface="+mn-ea"/>
                <a:cs typeface="Arial Unicode MS"/>
              </a:rPr>
              <a:t>것</a:t>
            </a:r>
            <a:r>
              <a:rPr lang="ko-KR" altLang="en-US" spc="-100" dirty="0" err="1">
                <a:solidFill>
                  <a:srgbClr val="414042"/>
                </a:solidFill>
                <a:latin typeface="+mn-ea"/>
                <a:cs typeface="Arial Unicode MS"/>
              </a:rPr>
              <a:t>”</a:t>
            </a:r>
            <a:r>
              <a:rPr lang="ko-KR" altLang="en-US" spc="-100" dirty="0" err="1" smtClean="0">
                <a:solidFill>
                  <a:srgbClr val="414042"/>
                </a:solidFill>
                <a:latin typeface="+mn-ea"/>
                <a:cs typeface="Arial Unicode MS"/>
              </a:rPr>
              <a:t>이라고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 할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수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있다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.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일단 패턴을 찾으면 그러한 패턴을 기반으로 데이터를 분류하거나 미래를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예측할 수 있다</a:t>
            </a:r>
            <a:r>
              <a:rPr lang="en-US" altLang="ko-KR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.</a:t>
            </a:r>
            <a:endParaRPr lang="en-US" altLang="ko-KR" spc="-100" dirty="0">
              <a:solidFill>
                <a:srgbClr val="414042"/>
              </a:solidFill>
              <a:latin typeface="+mn-ea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291167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32570" y="117475"/>
            <a:ext cx="9753599" cy="70326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spcBef>
                <a:spcPts val="5"/>
              </a:spcBef>
            </a:pPr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-10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5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/ch4/</a:t>
            </a:r>
            <a:r>
              <a:rPr lang="en-US" altLang="ko-KR" spc="15" dirty="0" err="1">
                <a:solidFill>
                  <a:srgbClr val="58595B"/>
                </a:solidFill>
                <a:latin typeface="+mn-ea"/>
                <a:cs typeface="Arial Unicode MS"/>
              </a:rPr>
              <a:t>xor-train.py</a:t>
            </a:r>
            <a:endParaRPr lang="en-US" altLang="ko-KR" dirty="0">
              <a:latin typeface="+mn-ea"/>
              <a:cs typeface="Arial Unicode MS"/>
            </a:endParaRPr>
          </a:p>
          <a:p>
            <a:pPr marL="12700">
              <a:spcBef>
                <a:spcPts val="2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27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sklearn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import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svm</a:t>
            </a:r>
            <a:endParaRPr lang="en-US" altLang="ko-KR" dirty="0">
              <a:latin typeface="+mn-ea"/>
              <a:cs typeface="나눔고딕코딩"/>
            </a:endParaRPr>
          </a:p>
          <a:p>
            <a:pPr marL="12700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2700" marR="326771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XOR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의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계산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결과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(※1)  </a:t>
            </a:r>
          </a:p>
          <a:p>
            <a:pPr marL="12700" marR="326771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xor_data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1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[ 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#P,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Q,</a:t>
            </a:r>
            <a:r>
              <a:rPr lang="en-US" altLang="ko-KR" spc="-24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result</a:t>
            </a:r>
          </a:p>
          <a:p>
            <a:pPr marL="366713" marR="4075429"/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[0,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0,</a:t>
            </a:r>
            <a:r>
              <a:rPr lang="en-US" altLang="ko-KR" spc="-229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 smtClean="0">
                <a:solidFill>
                  <a:srgbClr val="231F20"/>
                </a:solidFill>
                <a:latin typeface="+mn-ea"/>
                <a:cs typeface="나눔고딕코딩"/>
              </a:rPr>
              <a:t>0],</a:t>
            </a:r>
            <a:endParaRPr lang="en-US" altLang="ko-KR" dirty="0" smtClean="0">
              <a:latin typeface="+mn-ea"/>
              <a:cs typeface="나눔고딕코딩"/>
            </a:endParaRPr>
          </a:p>
          <a:p>
            <a:pPr marL="366713">
              <a:spcBef>
                <a:spcPts val="340"/>
              </a:spcBef>
            </a:pP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[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0,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1,</a:t>
            </a:r>
            <a:r>
              <a:rPr lang="en-US" altLang="ko-KR" spc="-229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1],</a:t>
            </a:r>
            <a:endParaRPr lang="en-US" altLang="ko-KR" dirty="0">
              <a:latin typeface="+mn-ea"/>
              <a:cs typeface="나눔고딕코딩"/>
            </a:endParaRPr>
          </a:p>
          <a:p>
            <a:pPr marL="366713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[1,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0,</a:t>
            </a:r>
            <a:r>
              <a:rPr lang="en-US" altLang="ko-KR" spc="-229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1],</a:t>
            </a:r>
            <a:endParaRPr lang="en-US" altLang="ko-KR" dirty="0">
              <a:latin typeface="+mn-ea"/>
              <a:cs typeface="나눔고딕코딩"/>
            </a:endParaRPr>
          </a:p>
          <a:p>
            <a:pPr marL="366713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[1,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1,</a:t>
            </a:r>
            <a:r>
              <a:rPr lang="en-US" altLang="ko-KR" spc="-2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0]</a:t>
            </a:r>
            <a:endParaRPr lang="en-US" altLang="ko-KR" dirty="0">
              <a:latin typeface="+mn-ea"/>
              <a:cs typeface="나눔고딕코딩"/>
            </a:endParaRPr>
          </a:p>
          <a:p>
            <a:pPr marL="1270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]</a:t>
            </a:r>
            <a:endParaRPr lang="en-US" altLang="ko-KR" dirty="0">
              <a:latin typeface="+mn-ea"/>
              <a:cs typeface="나눔고딕코딩"/>
            </a:endParaRPr>
          </a:p>
          <a:p>
            <a:pPr marL="12700"/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학습을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위해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데이터와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레이블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분리하기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(※2)</a:t>
            </a:r>
            <a:endParaRPr lang="ko-KR" altLang="en-US" dirty="0">
              <a:latin typeface="+mn-ea"/>
              <a:cs typeface="나눔고딕코딩"/>
            </a:endParaRPr>
          </a:p>
          <a:p>
            <a:pPr marL="12700" marR="440563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data =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[]  </a:t>
            </a:r>
          </a:p>
          <a:p>
            <a:pPr marL="12700" marR="440563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label 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[]</a:t>
            </a:r>
            <a:endParaRPr lang="en-US" altLang="ko-KR" dirty="0">
              <a:latin typeface="+mn-ea"/>
              <a:cs typeface="나눔고딕코딩"/>
            </a:endParaRPr>
          </a:p>
          <a:p>
            <a:pPr marL="1270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for row in</a:t>
            </a:r>
            <a:r>
              <a:rPr lang="en-US" altLang="ko-KR" spc="-21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xor_data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</a:p>
          <a:p>
            <a:pPr marL="12700">
              <a:spcBef>
                <a:spcPts val="3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p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row[0]</a:t>
            </a:r>
          </a:p>
          <a:p>
            <a:pPr marL="12700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q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row[1]</a:t>
            </a:r>
          </a:p>
          <a:p>
            <a:pPr marL="12700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r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row[2]</a:t>
            </a:r>
          </a:p>
          <a:p>
            <a:pPr marL="12700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data.append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([p,</a:t>
            </a:r>
            <a:r>
              <a:rPr lang="en-US" altLang="ko-KR" spc="-1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q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])</a:t>
            </a:r>
          </a:p>
          <a:p>
            <a:pPr marL="12700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label.append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(r)</a:t>
            </a:r>
          </a:p>
          <a:p>
            <a:pPr marL="366713" marR="1153160"/>
            <a:endParaRPr lang="en-US" altLang="ko-KR" spc="-1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 marR="8890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2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학습시키기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(※3)  </a:t>
            </a:r>
          </a:p>
          <a:p>
            <a:pPr marL="12700" marR="889000"/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clf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svm.SVC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()  </a:t>
            </a:r>
          </a:p>
          <a:p>
            <a:pPr marL="12700" marR="889000"/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clf.fit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(data,</a:t>
            </a:r>
            <a:r>
              <a:rPr lang="en-US" altLang="ko-KR" spc="-13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label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6DFCA483-D67B-784E-BAE8-EED858F1B848}"/>
              </a:ext>
            </a:extLst>
          </p:cNvPr>
          <p:cNvSpPr/>
          <p:nvPr/>
        </p:nvSpPr>
        <p:spPr>
          <a:xfrm flipV="1">
            <a:off x="232569" y="42227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7128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32570" y="225353"/>
            <a:ext cx="9753599" cy="327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985519"/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예측하기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(※4)  </a:t>
            </a:r>
          </a:p>
          <a:p>
            <a:pPr marL="12700" marR="985519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pre =</a:t>
            </a:r>
            <a:r>
              <a:rPr lang="en-US" altLang="ko-KR" spc="-21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clf.predict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(data)</a:t>
            </a:r>
            <a:endParaRPr lang="en-US" altLang="ko-KR" dirty="0">
              <a:latin typeface="+mn-ea"/>
              <a:cs typeface="나눔고딕코딩"/>
            </a:endParaRPr>
          </a:p>
          <a:p>
            <a:pPr marL="12700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print("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예측결과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:",</a:t>
            </a:r>
            <a:r>
              <a:rPr lang="ko-KR" altLang="en-US" spc="-21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pre)</a:t>
            </a:r>
            <a:endParaRPr lang="en-US" altLang="ko-KR" dirty="0">
              <a:latin typeface="+mn-ea"/>
              <a:cs typeface="나눔고딕코딩"/>
            </a:endParaRPr>
          </a:p>
          <a:p>
            <a:pPr marL="12700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2700" marR="108204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결과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확인하기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(※5)  </a:t>
            </a:r>
          </a:p>
          <a:p>
            <a:pPr marL="12700" marR="108204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ok</a:t>
            </a:r>
            <a:r>
              <a:rPr lang="en-US" altLang="ko-KR" spc="-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0;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total</a:t>
            </a:r>
            <a:r>
              <a:rPr lang="en-US" altLang="ko-KR" spc="-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0</a:t>
            </a:r>
            <a:endParaRPr lang="en-US" altLang="ko-KR" dirty="0">
              <a:latin typeface="+mn-ea"/>
              <a:cs typeface="나눔고딕코딩"/>
            </a:endParaRPr>
          </a:p>
          <a:p>
            <a:pPr marL="1270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for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idx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2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answer in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enumerate(label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</a:p>
          <a:p>
            <a:pPr marL="12700">
              <a:spcBef>
                <a:spcPts val="3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p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pre[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idx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]</a:t>
            </a:r>
          </a:p>
          <a:p>
            <a:pPr marL="12700">
              <a:spcBef>
                <a:spcPts val="3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if</a:t>
            </a:r>
            <a:r>
              <a:rPr lang="en-US" altLang="ko-KR" spc="-6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==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answer: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ok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+=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1</a:t>
            </a:r>
          </a:p>
          <a:p>
            <a:pPr marL="1270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total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+=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</a:t>
            </a:r>
            <a:endParaRPr lang="en-US" altLang="ko-KR" dirty="0">
              <a:latin typeface="+mn-ea"/>
              <a:cs typeface="나눔고딕코딩"/>
            </a:endParaRPr>
          </a:p>
          <a:p>
            <a:pPr marL="12700">
              <a:spcBef>
                <a:spcPts val="340"/>
              </a:spcBef>
            </a:pP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print("</a:t>
            </a:r>
            <a:r>
              <a:rPr lang="ko-KR" altLang="en-US" spc="-25" dirty="0" err="1">
                <a:solidFill>
                  <a:srgbClr val="231F20"/>
                </a:solidFill>
                <a:latin typeface="+mn-ea"/>
                <a:cs typeface="나눔고딕코딩"/>
              </a:rPr>
              <a:t>정답률</a:t>
            </a: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:",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ok,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"/",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total,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"=",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ok/total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나눔고딕코딩"/>
              <a:cs typeface="나눔고딕코딩"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6DFCA483-D67B-784E-BAE8-EED858F1B848}"/>
              </a:ext>
            </a:extLst>
          </p:cNvPr>
          <p:cNvSpPr/>
          <p:nvPr/>
        </p:nvSpPr>
        <p:spPr>
          <a:xfrm flipV="1">
            <a:off x="232569" y="362267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782A1E3C-A16F-1B4C-9F6F-4FB49D7E7D9D}"/>
              </a:ext>
            </a:extLst>
          </p:cNvPr>
          <p:cNvSpPr txBox="1"/>
          <p:nvPr/>
        </p:nvSpPr>
        <p:spPr>
          <a:xfrm>
            <a:off x="233362" y="3927475"/>
            <a:ext cx="9601201" cy="1076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3510" marR="372364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 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xor-train.py</a:t>
            </a:r>
            <a:endParaRPr lang="en-US" altLang="ko-KR" spc="-15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3510" marR="3723640">
              <a:lnSpc>
                <a:spcPct val="135400"/>
              </a:lnSpc>
              <a:spcBef>
                <a:spcPts val="65"/>
              </a:spcBef>
            </a:pPr>
            <a:r>
              <a:rPr lang="ko-KR" altLang="en-US" spc="-15" dirty="0" err="1">
                <a:solidFill>
                  <a:srgbClr val="231F20"/>
                </a:solidFill>
                <a:latin typeface="+mn-ea"/>
                <a:cs typeface="나눔고딕코딩"/>
              </a:rPr>
              <a:t>예측결과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: 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[0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1 1</a:t>
            </a:r>
            <a:r>
              <a:rPr lang="ko-KR" altLang="en-US" spc="-2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0]</a:t>
            </a:r>
            <a:endParaRPr lang="ko-KR" altLang="en-US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ko-KR" altLang="en-US" spc="-30" dirty="0" err="1">
                <a:solidFill>
                  <a:srgbClr val="231F20"/>
                </a:solidFill>
                <a:latin typeface="+mn-ea"/>
                <a:cs typeface="나눔고딕코딩"/>
              </a:rPr>
              <a:t>정답률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4</a:t>
            </a:r>
            <a:r>
              <a:rPr lang="ko-KR" altLang="en-US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/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4</a:t>
            </a:r>
            <a:r>
              <a:rPr lang="ko-KR" altLang="en-US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1.0</a:t>
            </a:r>
            <a:endParaRPr lang="ko-KR" altLang="en-US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4285486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Arial Unicode MS"/>
                <a:cs typeface="Arial Unicode MS"/>
              </a:rPr>
              <a:t>프레임워크로 </a:t>
            </a:r>
            <a:r>
              <a:rPr lang="ko-KR" altLang="en-US" sz="2400" dirty="0" smtClean="0">
                <a:latin typeface="Arial Unicode MS"/>
                <a:cs typeface="Arial Unicode MS"/>
              </a:rPr>
              <a:t>프로그램 간단하게 </a:t>
            </a:r>
            <a:r>
              <a:rPr lang="ko-KR" altLang="en-US" sz="2400" dirty="0">
                <a:latin typeface="Arial Unicode MS"/>
                <a:cs typeface="Arial Unicode MS"/>
              </a:rPr>
              <a:t>작성하기</a:t>
            </a: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302712BA-683B-C14F-B7E4-432ACAF50B82}"/>
              </a:ext>
            </a:extLst>
          </p:cNvPr>
          <p:cNvSpPr txBox="1"/>
          <p:nvPr/>
        </p:nvSpPr>
        <p:spPr>
          <a:xfrm>
            <a:off x="232570" y="727075"/>
            <a:ext cx="9753599" cy="6840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55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0" dirty="0" smtClean="0">
                <a:solidFill>
                  <a:srgbClr val="58595B"/>
                </a:solidFill>
                <a:latin typeface="+mn-ea"/>
                <a:cs typeface="Arial Unicode MS"/>
              </a:rPr>
              <a:t>src/ch4/xor-train2.py</a:t>
            </a:r>
            <a:endParaRPr lang="en-US" altLang="ko-KR" dirty="0">
              <a:latin typeface="+mn-ea"/>
              <a:cs typeface="Times New Roman"/>
            </a:endParaRPr>
          </a:p>
          <a:p>
            <a:pPr marL="127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 pandas as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pd</a:t>
            </a:r>
            <a:endParaRPr lang="en-US" altLang="ko-KR" dirty="0">
              <a:latin typeface="+mn-ea"/>
              <a:cs typeface="나눔고딕코딩"/>
            </a:endParaRPr>
          </a:p>
          <a:p>
            <a:pPr marL="1270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sklearn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import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svm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3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metrics</a:t>
            </a:r>
            <a:endParaRPr lang="en-US" altLang="ko-KR" dirty="0">
              <a:latin typeface="+mn-ea"/>
              <a:cs typeface="나눔고딕코딩"/>
            </a:endParaRPr>
          </a:p>
          <a:p>
            <a:pPr marL="12700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2700" marR="425323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XOR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연산 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xor_input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[</a:t>
            </a:r>
            <a:endParaRPr lang="en-US" altLang="ko-KR" dirty="0">
              <a:latin typeface="+mn-ea"/>
              <a:cs typeface="나눔고딕코딩"/>
            </a:endParaRPr>
          </a:p>
          <a:p>
            <a:pPr marL="366713" marR="4253230"/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[0,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0,</a:t>
            </a:r>
            <a:r>
              <a:rPr lang="en-US" altLang="ko-KR" spc="-229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0],</a:t>
            </a:r>
            <a:endParaRPr lang="en-US" altLang="ko-KR" dirty="0">
              <a:latin typeface="+mn-ea"/>
              <a:cs typeface="나눔고딕코딩"/>
            </a:endParaRPr>
          </a:p>
          <a:p>
            <a:pPr marL="366713" marR="4253230"/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[0,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1,</a:t>
            </a:r>
            <a:r>
              <a:rPr lang="en-US" altLang="ko-KR" spc="-229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1],</a:t>
            </a:r>
            <a:endParaRPr lang="en-US" altLang="ko-KR" dirty="0">
              <a:latin typeface="+mn-ea"/>
              <a:cs typeface="나눔고딕코딩"/>
            </a:endParaRPr>
          </a:p>
          <a:p>
            <a:pPr marL="366713" marR="4253230"/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[1,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0,</a:t>
            </a:r>
            <a:r>
              <a:rPr lang="en-US" altLang="ko-KR" spc="-229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1],</a:t>
            </a:r>
            <a:endParaRPr lang="en-US" altLang="ko-KR" dirty="0">
              <a:latin typeface="+mn-ea"/>
              <a:cs typeface="나눔고딕코딩"/>
            </a:endParaRPr>
          </a:p>
          <a:p>
            <a:pPr marL="366713" marR="4253230"/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[1,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1,</a:t>
            </a:r>
            <a:r>
              <a:rPr lang="en-US" altLang="ko-KR" spc="-2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0]</a:t>
            </a:r>
            <a:endParaRPr lang="en-US" altLang="ko-KR" dirty="0">
              <a:latin typeface="+mn-ea"/>
              <a:cs typeface="나눔고딕코딩"/>
            </a:endParaRPr>
          </a:p>
          <a:p>
            <a:pPr marL="1270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]</a:t>
            </a:r>
            <a:endParaRPr lang="en-US" altLang="ko-KR" dirty="0">
              <a:latin typeface="+mn-ea"/>
              <a:cs typeface="나눔고딕코딩"/>
            </a:endParaRPr>
          </a:p>
          <a:p>
            <a:pPr marL="12700" marR="169291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입력을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학습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전용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데이터와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테스트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전용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데이터로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분류하기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(※1)  </a:t>
            </a:r>
          </a:p>
          <a:p>
            <a:pPr marL="12700" marR="1692910"/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xor_df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pd.DataFrame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xor_input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 marL="12700" marR="310515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xor_data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xor_df.ix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[:,0:1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]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데이터 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 marR="3105150"/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xor_label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xor_df.ix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[:,2]	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레이블</a:t>
            </a:r>
            <a:endParaRPr lang="ko-KR" altLang="en-US" dirty="0">
              <a:latin typeface="+mn-ea"/>
              <a:cs typeface="나눔고딕코딩"/>
            </a:endParaRPr>
          </a:p>
          <a:p>
            <a:pPr marL="12700">
              <a:spcBef>
                <a:spcPts val="35"/>
              </a:spcBef>
            </a:pPr>
            <a:endParaRPr lang="ko-KR" altLang="en-US" dirty="0">
              <a:latin typeface="+mn-ea"/>
              <a:cs typeface="Times New Roman"/>
            </a:endParaRPr>
          </a:p>
          <a:p>
            <a:pPr marL="12700" marR="327279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학습과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예측하기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(※2)  </a:t>
            </a:r>
          </a:p>
          <a:p>
            <a:pPr marL="12700" marR="3272790"/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clf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svm.SVC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()  </a:t>
            </a:r>
          </a:p>
          <a:p>
            <a:pPr marL="12700" marR="3272790"/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clf.fit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xor_data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xor_label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1270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pre =</a:t>
            </a:r>
            <a:r>
              <a:rPr lang="en-US" altLang="ko-KR" spc="-13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clf.predict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xor_data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 marL="12700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27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 err="1">
                <a:solidFill>
                  <a:srgbClr val="231F20"/>
                </a:solidFill>
                <a:latin typeface="+mn-ea"/>
                <a:cs typeface="나눔고딕코딩"/>
              </a:rPr>
              <a:t>정답률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구하기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(※3)</a:t>
            </a:r>
            <a:endParaRPr lang="ko-KR" altLang="en-US" dirty="0">
              <a:latin typeface="+mn-ea"/>
              <a:cs typeface="나눔고딕코딩"/>
            </a:endParaRPr>
          </a:p>
          <a:p>
            <a:pPr marL="12700">
              <a:spcBef>
                <a:spcPts val="340"/>
              </a:spcBef>
            </a:pP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ac_score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metrics.accuracy_score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xor_label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2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pre)</a:t>
            </a:r>
            <a:endParaRPr lang="en-US" altLang="ko-KR" dirty="0">
              <a:latin typeface="+mn-ea"/>
              <a:cs typeface="나눔고딕코딩"/>
            </a:endParaRPr>
          </a:p>
          <a:p>
            <a:pPr marL="12700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print("</a:t>
            </a:r>
            <a:r>
              <a:rPr lang="ko-KR" altLang="en-US" spc="-20" dirty="0" err="1">
                <a:solidFill>
                  <a:srgbClr val="231F20"/>
                </a:solidFill>
                <a:latin typeface="+mn-ea"/>
                <a:cs typeface="나눔고딕코딩"/>
              </a:rPr>
              <a:t>정답률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=",</a:t>
            </a:r>
            <a:r>
              <a:rPr lang="ko-KR" altLang="en-US" spc="-1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ac_score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 marL="12700" marR="3272790"/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352233B3-9A5D-F642-B9D6-8DFD21286BA8}"/>
              </a:ext>
            </a:extLst>
          </p:cNvPr>
          <p:cNvSpPr/>
          <p:nvPr/>
        </p:nvSpPr>
        <p:spPr>
          <a:xfrm flipV="1">
            <a:off x="232569" y="95567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352233B3-9A5D-F642-B9D6-8DFD21286BA8}"/>
              </a:ext>
            </a:extLst>
          </p:cNvPr>
          <p:cNvSpPr/>
          <p:nvPr/>
        </p:nvSpPr>
        <p:spPr>
          <a:xfrm flipV="1">
            <a:off x="232569" y="73107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03447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BB8635B3-839F-1145-A367-C20C2E24B017}"/>
              </a:ext>
            </a:extLst>
          </p:cNvPr>
          <p:cNvSpPr txBox="1"/>
          <p:nvPr/>
        </p:nvSpPr>
        <p:spPr>
          <a:xfrm>
            <a:off x="233362" y="269875"/>
            <a:ext cx="9601201" cy="7191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3510" marR="367284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 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xor-train2.py</a:t>
            </a:r>
          </a:p>
          <a:p>
            <a:pPr marL="143510" marR="3672840">
              <a:lnSpc>
                <a:spcPct val="135400"/>
              </a:lnSpc>
              <a:spcBef>
                <a:spcPts val="65"/>
              </a:spcBef>
            </a:pPr>
            <a:r>
              <a:rPr lang="ko-KR" altLang="en-US" spc="-10" dirty="0" err="1">
                <a:solidFill>
                  <a:srgbClr val="231F20"/>
                </a:solidFill>
                <a:latin typeface="+mn-ea"/>
                <a:cs typeface="나눔고딕코딩"/>
              </a:rPr>
              <a:t>정답률</a:t>
            </a:r>
            <a:r>
              <a:rPr lang="ko-KR" altLang="en-US" spc="-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1.0</a:t>
            </a:r>
            <a:endParaRPr lang="ko-KR" altLang="en-US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24075532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18004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붓꽃의  품종 분류하기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붓꽃은 </a:t>
            </a:r>
            <a:r>
              <a:rPr lang="en-US" altLang="ko-KR" dirty="0">
                <a:latin typeface="+mn-ea"/>
                <a:cs typeface="Arial Unicode MS"/>
              </a:rPr>
              <a:t>150</a:t>
            </a:r>
            <a:r>
              <a:rPr lang="ko-KR" altLang="en-US" dirty="0">
                <a:latin typeface="+mn-ea"/>
                <a:cs typeface="Arial Unicode MS"/>
              </a:rPr>
              <a:t>종류 이상의 품종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일반적인 사람은 물론이고 꽃을 조금 아는 사람도 품종을 분류하기 굉장히 어려움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latin typeface="+mn-ea"/>
                <a:cs typeface="Arial Unicode MS"/>
              </a:rPr>
              <a:t>머신러닝을</a:t>
            </a:r>
            <a:r>
              <a:rPr lang="ko-KR" altLang="en-US" dirty="0">
                <a:latin typeface="+mn-ea"/>
                <a:cs typeface="Arial Unicode MS"/>
              </a:rPr>
              <a:t> 사용해 꽃잎과 꽃받침의 크기를 기반으로 </a:t>
            </a:r>
            <a:r>
              <a:rPr lang="ko-KR" altLang="en-US" dirty="0" smtClean="0">
                <a:latin typeface="+mn-ea"/>
                <a:cs typeface="Arial Unicode MS"/>
              </a:rPr>
              <a:t>분류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46B8D837-9321-464C-8ECF-74EA11CCA865}"/>
              </a:ext>
            </a:extLst>
          </p:cNvPr>
          <p:cNvSpPr/>
          <p:nvPr/>
        </p:nvSpPr>
        <p:spPr>
          <a:xfrm>
            <a:off x="537369" y="2098675"/>
            <a:ext cx="7543800" cy="510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96113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7063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붓꽃 데이터 구하기 </a:t>
            </a:r>
            <a:endParaRPr lang="ko-KR" altLang="en-US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“</a:t>
            </a:r>
            <a:r>
              <a:rPr lang="en-US" altLang="ko-KR" dirty="0">
                <a:latin typeface="+mn-ea"/>
                <a:cs typeface="Arial Unicode MS"/>
              </a:rPr>
              <a:t>Fisher</a:t>
            </a:r>
            <a:r>
              <a:rPr lang="ko-KR" altLang="en-US" dirty="0">
                <a:latin typeface="+mn-ea"/>
                <a:cs typeface="Arial Unicode MS"/>
              </a:rPr>
              <a:t>의 붓꽃 </a:t>
            </a:r>
            <a:r>
              <a:rPr lang="ko-KR" altLang="en-US" dirty="0" err="1">
                <a:latin typeface="+mn-ea"/>
                <a:cs typeface="Arial Unicode MS"/>
              </a:rPr>
              <a:t>데이터”라는</a:t>
            </a:r>
            <a:r>
              <a:rPr lang="ko-KR" altLang="en-US" dirty="0">
                <a:latin typeface="+mn-ea"/>
                <a:cs typeface="Arial Unicode MS"/>
              </a:rPr>
              <a:t> 유명한 붓꽃 분류 데이터가 인터넷에 공개돼 있음</a:t>
            </a:r>
            <a:endParaRPr lang="en-US" altLang="ko-KR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GitHub</a:t>
            </a:r>
            <a:r>
              <a:rPr lang="en-US" altLang="ko-KR" spc="-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&gt;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Pandas</a:t>
            </a:r>
            <a:r>
              <a:rPr lang="en-US" altLang="ko-KR" spc="-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&gt;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iris.csv</a:t>
            </a:r>
            <a:endParaRPr lang="en-US" altLang="ko-KR" dirty="0">
              <a:latin typeface="+mn-ea"/>
              <a:cs typeface="나눔고딕코딩"/>
            </a:endParaRPr>
          </a:p>
          <a:p>
            <a:pPr marL="106680">
              <a:spcBef>
                <a:spcPts val="340"/>
              </a:spcBef>
            </a:pPr>
            <a:r>
              <a:rPr lang="ko-KR" altLang="en-US" spc="-10" dirty="0">
                <a:solidFill>
                  <a:srgbClr val="231F20"/>
                </a:solidFill>
                <a:latin typeface="+mn-ea"/>
                <a:cs typeface="나눔고딕코딩"/>
              </a:rPr>
              <a:t>  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[URL]</a:t>
            </a:r>
            <a:r>
              <a:rPr lang="en-US" altLang="ko-KR" spc="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https://github.com/pydata/pandas/blob/master/pandas/tests/data/iris.csv</a:t>
            </a:r>
            <a:endParaRPr lang="en-US" altLang="ko-KR" spc="-1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06680">
              <a:spcBef>
                <a:spcPts val="340"/>
              </a:spcBef>
            </a:pPr>
            <a:endParaRPr lang="en-US" altLang="ko-KR" spc="-1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06680">
              <a:spcBef>
                <a:spcPts val="340"/>
              </a:spcBef>
            </a:pPr>
            <a:endParaRPr lang="en-US" altLang="ko-KR" spc="-1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06680">
              <a:spcBef>
                <a:spcPts val="340"/>
              </a:spcBef>
            </a:pPr>
            <a:endParaRPr lang="en-US" altLang="ko-KR" spc="-1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06680">
              <a:spcBef>
                <a:spcPts val="340"/>
              </a:spcBef>
            </a:pPr>
            <a:endParaRPr lang="en-US" altLang="ko-KR" spc="-1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06680">
              <a:spcBef>
                <a:spcPts val="340"/>
              </a:spcBef>
            </a:pPr>
            <a:endParaRPr lang="en-US" altLang="ko-KR" spc="-1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06680">
              <a:spcBef>
                <a:spcPts val="340"/>
              </a:spcBef>
            </a:pPr>
            <a:endParaRPr lang="en-US" altLang="ko-KR" spc="-1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06680">
              <a:spcBef>
                <a:spcPts val="340"/>
              </a:spcBef>
            </a:pPr>
            <a:endParaRPr lang="en-US" altLang="ko-KR" spc="-1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06680">
              <a:spcBef>
                <a:spcPts val="340"/>
              </a:spcBef>
            </a:pPr>
            <a:endParaRPr lang="en-US" altLang="ko-KR" spc="-1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06680">
              <a:spcBef>
                <a:spcPts val="340"/>
              </a:spcBef>
            </a:pPr>
            <a:endParaRPr lang="en-US" altLang="ko-KR" spc="-1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06680">
              <a:spcBef>
                <a:spcPts val="340"/>
              </a:spcBef>
            </a:pPr>
            <a:endParaRPr lang="en-US" altLang="ko-KR" spc="-1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06680">
              <a:spcBef>
                <a:spcPts val="340"/>
              </a:spcBef>
            </a:pPr>
            <a:endParaRPr lang="en-US" altLang="ko-KR" spc="-1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06680">
              <a:spcBef>
                <a:spcPts val="340"/>
              </a:spcBef>
            </a:pPr>
            <a:endParaRPr lang="en-US" altLang="ko-KR" spc="-1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06680">
              <a:spcBef>
                <a:spcPts val="340"/>
              </a:spcBef>
            </a:pPr>
            <a:endParaRPr lang="en-US" altLang="ko-KR" spc="-1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06680">
              <a:spcBef>
                <a:spcPts val="340"/>
              </a:spcBef>
            </a:pPr>
            <a:endParaRPr lang="en-US" altLang="ko-KR" spc="-1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06680">
              <a:spcBef>
                <a:spcPts val="340"/>
              </a:spcBef>
            </a:pPr>
            <a:endParaRPr lang="en-US" altLang="ko-KR" spc="-1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06680">
              <a:spcBef>
                <a:spcPts val="340"/>
              </a:spcBef>
            </a:pPr>
            <a:endParaRPr lang="en-US" altLang="ko-KR" spc="-1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392430" indent="-285750">
              <a:spcBef>
                <a:spcPts val="340"/>
              </a:spcBef>
              <a:buFontTx/>
              <a:buChar char="-"/>
            </a:pPr>
            <a:r>
              <a:rPr lang="ko-KR" altLang="en-US" spc="-10" dirty="0">
                <a:solidFill>
                  <a:srgbClr val="231F20"/>
                </a:solidFill>
                <a:latin typeface="+mn-ea"/>
                <a:cs typeface="나눔고딕코딩"/>
              </a:rPr>
              <a:t>데이터 위에 있는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[Raw] </a:t>
            </a:r>
            <a:r>
              <a:rPr lang="ko-KR" altLang="en-US" spc="-10" dirty="0">
                <a:solidFill>
                  <a:srgbClr val="231F20"/>
                </a:solidFill>
                <a:latin typeface="+mn-ea"/>
                <a:cs typeface="나눔고딕코딩"/>
              </a:rPr>
              <a:t>버튼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→ </a:t>
            </a:r>
            <a:r>
              <a:rPr lang="ko-KR" altLang="en-US" spc="-10" dirty="0">
                <a:solidFill>
                  <a:srgbClr val="231F20"/>
                </a:solidFill>
                <a:latin typeface="+mn-ea"/>
                <a:cs typeface="나눔고딕코딩"/>
              </a:rPr>
              <a:t>웹 브라우저의 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[</a:t>
            </a:r>
            <a:r>
              <a:rPr lang="ko-KR" altLang="en-US" spc="-10" dirty="0">
                <a:solidFill>
                  <a:srgbClr val="231F20"/>
                </a:solidFill>
                <a:latin typeface="+mn-ea"/>
                <a:cs typeface="나눔고딕코딩"/>
              </a:rPr>
              <a:t>파일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] →</a:t>
            </a:r>
            <a:r>
              <a:rPr lang="ko-KR" altLang="en-US" spc="-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[</a:t>
            </a:r>
            <a:r>
              <a:rPr lang="ko-KR" altLang="en-US" spc="-10" dirty="0">
                <a:solidFill>
                  <a:srgbClr val="231F20"/>
                </a:solidFill>
                <a:latin typeface="+mn-ea"/>
                <a:cs typeface="나눔고딕코딩"/>
              </a:rPr>
              <a:t>다른 이름으로 </a:t>
            </a:r>
            <a:r>
              <a:rPr lang="ko-KR" altLang="en-US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저장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]</a:t>
            </a:r>
            <a:r>
              <a:rPr lang="ko-KR" altLang="en-US" spc="-10" dirty="0" err="1">
                <a:solidFill>
                  <a:srgbClr val="231F20"/>
                </a:solidFill>
                <a:latin typeface="+mn-ea"/>
                <a:cs typeface="나눔고딕코딩"/>
              </a:rPr>
              <a:t>으로</a:t>
            </a:r>
            <a:r>
              <a:rPr lang="ko-KR" altLang="en-US" spc="-10" dirty="0">
                <a:solidFill>
                  <a:srgbClr val="231F20"/>
                </a:solidFill>
                <a:latin typeface="+mn-ea"/>
                <a:cs typeface="나눔고딕코딩"/>
              </a:rPr>
              <a:t> 저장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2F04C969-BA54-B245-BAA4-26B7CF0A397B}"/>
              </a:ext>
            </a:extLst>
          </p:cNvPr>
          <p:cNvSpPr/>
          <p:nvPr/>
        </p:nvSpPr>
        <p:spPr>
          <a:xfrm>
            <a:off x="537370" y="2022475"/>
            <a:ext cx="7315199" cy="472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직사각형 1"/>
          <p:cNvSpPr/>
          <p:nvPr/>
        </p:nvSpPr>
        <p:spPr>
          <a:xfrm>
            <a:off x="5642769" y="3698875"/>
            <a:ext cx="304800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655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 err="1">
                <a:latin typeface="Arial Unicode MS"/>
                <a:cs typeface="Arial Unicode MS"/>
              </a:rPr>
              <a:t>머신러닝으로</a:t>
            </a:r>
            <a:r>
              <a:rPr lang="ko-KR" altLang="en-US" sz="2400" dirty="0">
                <a:latin typeface="Arial Unicode MS"/>
                <a:cs typeface="Arial Unicode MS"/>
              </a:rPr>
              <a:t> </a:t>
            </a:r>
            <a:r>
              <a:rPr lang="ko-KR" altLang="en-US" sz="2400" dirty="0" smtClean="0">
                <a:latin typeface="Arial Unicode MS"/>
                <a:cs typeface="Arial Unicode MS"/>
              </a:rPr>
              <a:t>붓꽃 품종 </a:t>
            </a:r>
            <a:r>
              <a:rPr lang="ko-KR" altLang="en-US" sz="2400" dirty="0">
                <a:latin typeface="Arial Unicode MS"/>
                <a:cs typeface="Arial Unicode MS"/>
              </a:rPr>
              <a:t>분류하기</a:t>
            </a: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302712BA-683B-C14F-B7E4-432ACAF50B82}"/>
              </a:ext>
            </a:extLst>
          </p:cNvPr>
          <p:cNvSpPr txBox="1"/>
          <p:nvPr/>
        </p:nvSpPr>
        <p:spPr>
          <a:xfrm>
            <a:off x="232570" y="891917"/>
            <a:ext cx="9753599" cy="63555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35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0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10" dirty="0">
                <a:solidFill>
                  <a:srgbClr val="58595B"/>
                </a:solidFill>
                <a:latin typeface="+mn-ea"/>
                <a:cs typeface="Arial Unicode MS"/>
              </a:rPr>
              <a:t>/ch4/iris-</a:t>
            </a:r>
            <a:r>
              <a:rPr lang="en-US" altLang="ko-KR" spc="10" dirty="0" err="1">
                <a:solidFill>
                  <a:srgbClr val="58595B"/>
                </a:solidFill>
                <a:latin typeface="+mn-ea"/>
                <a:cs typeface="Arial Unicode MS"/>
              </a:rPr>
              <a:t>train.py</a:t>
            </a:r>
            <a:endParaRPr lang="en-US" altLang="ko-KR" dirty="0">
              <a:latin typeface="+mn-ea"/>
              <a:cs typeface="Arial Unicode MS"/>
            </a:endParaRPr>
          </a:p>
          <a:p>
            <a:pPr marL="12700" marR="3300729">
              <a:spcBef>
                <a:spcPts val="55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sklearn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import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svm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3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metrics  </a:t>
            </a:r>
          </a:p>
          <a:p>
            <a:pPr marL="12700" marR="3300729">
              <a:spcBef>
                <a:spcPts val="55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 random,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re</a:t>
            </a:r>
            <a:endParaRPr lang="en-US" altLang="ko-KR" dirty="0">
              <a:latin typeface="+mn-ea"/>
              <a:cs typeface="Times New Roman"/>
            </a:endParaRPr>
          </a:p>
          <a:p>
            <a:pPr marL="12700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27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붓꽃의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CSV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읽어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들이기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(※1)</a:t>
            </a:r>
            <a:endParaRPr lang="ko-KR" altLang="en-US" dirty="0">
              <a:latin typeface="+mn-ea"/>
              <a:cs typeface="나눔고딕코딩"/>
            </a:endParaRPr>
          </a:p>
          <a:p>
            <a:pPr marL="1270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csv 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[]</a:t>
            </a:r>
            <a:endParaRPr lang="en-US" altLang="ko-KR" dirty="0">
              <a:latin typeface="+mn-ea"/>
              <a:cs typeface="나눔고딕코딩"/>
            </a:endParaRPr>
          </a:p>
          <a:p>
            <a:pPr marL="1270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with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open(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'iris.csv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10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'r',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encoding='utf-8')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as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fp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</a:p>
          <a:p>
            <a:pPr marL="1270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한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줄씩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읽어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들이기</a:t>
            </a:r>
            <a:endParaRPr lang="en-US" altLang="ko-KR" spc="-4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for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line in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fp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</a:p>
          <a:p>
            <a:pPr marL="1270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line</a:t>
            </a:r>
            <a:r>
              <a:rPr lang="en-US" altLang="ko-KR" spc="-3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line.strip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()	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2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 err="1">
                <a:solidFill>
                  <a:srgbClr val="231F20"/>
                </a:solidFill>
                <a:latin typeface="+mn-ea"/>
                <a:cs typeface="나눔고딕코딩"/>
              </a:rPr>
              <a:t>줄바꿈</a:t>
            </a:r>
            <a:r>
              <a:rPr lang="ko-KR" altLang="en-US" spc="-12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제거</a:t>
            </a:r>
            <a:endParaRPr lang="en-US" altLang="ko-KR" spc="-4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cols</a:t>
            </a:r>
            <a:r>
              <a:rPr lang="en-US" altLang="ko-KR" spc="-5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line.split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(',')</a:t>
            </a:r>
            <a:r>
              <a:rPr lang="en-US" altLang="ko-KR" spc="-9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쉼표로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자르기</a:t>
            </a:r>
            <a:endParaRPr lang="en-US" altLang="ko-KR" spc="-4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ko-KR" altLang="en-US" spc="-10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문자열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데이터를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숫자로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변환하기</a:t>
            </a:r>
            <a:endParaRPr lang="en-US" altLang="ko-KR" spc="-4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fn</a:t>
            </a:r>
            <a:r>
              <a:rPr lang="en-US" altLang="ko-KR" spc="-4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lambda</a:t>
            </a:r>
            <a:r>
              <a:rPr lang="en-US" altLang="ko-KR" spc="-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</a:t>
            </a:r>
            <a:r>
              <a:rPr lang="en-US" altLang="ko-KR" spc="-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float(n)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if</a:t>
            </a:r>
            <a:r>
              <a:rPr lang="en-US" altLang="ko-KR" spc="-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5" dirty="0" err="1">
                <a:solidFill>
                  <a:srgbClr val="231F20"/>
                </a:solidFill>
                <a:latin typeface="+mn-ea"/>
                <a:cs typeface="나눔고딕코딩"/>
              </a:rPr>
              <a:t>re.match</a:t>
            </a: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(r'^[0-9\.]+$',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n)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else</a:t>
            </a:r>
            <a:r>
              <a:rPr lang="en-US" altLang="ko-KR" spc="-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  </a:t>
            </a:r>
            <a:endParaRPr lang="en-US" altLang="ko-KR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cols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list(map(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fn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2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cols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))</a:t>
            </a:r>
          </a:p>
          <a:p>
            <a:pPr marL="12700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csv.append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(cols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 marL="12700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2700" marR="3757929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가장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앞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줄의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헤더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제거</a:t>
            </a:r>
            <a:endParaRPr lang="en-US" altLang="ko-KR" spc="-4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 marR="3757929"/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del</a:t>
            </a:r>
            <a:r>
              <a:rPr lang="en-US" altLang="ko-KR" spc="-12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csv[0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]</a:t>
            </a:r>
          </a:p>
          <a:p>
            <a:pPr marL="12700" marR="3757929"/>
            <a:endParaRPr lang="en-US" altLang="ko-KR" spc="-1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 marR="333121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셔플하기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섞기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(※2)  </a:t>
            </a:r>
          </a:p>
          <a:p>
            <a:pPr marL="12700" marR="333121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random.shuffle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(csv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352233B3-9A5D-F642-B9D6-8DFD21286BA8}"/>
              </a:ext>
            </a:extLst>
          </p:cNvPr>
          <p:cNvSpPr/>
          <p:nvPr/>
        </p:nvSpPr>
        <p:spPr>
          <a:xfrm flipV="1">
            <a:off x="232569" y="1183078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58617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6">
            <a:extLst>
              <a:ext uri="{FF2B5EF4-FFF2-40B4-BE49-F238E27FC236}">
                <a16:creationId xmlns:a16="http://schemas.microsoft.com/office/drawing/2014/main" id="{302712BA-683B-C14F-B7E4-432ACAF50B82}"/>
              </a:ext>
            </a:extLst>
          </p:cNvPr>
          <p:cNvSpPr txBox="1"/>
          <p:nvPr/>
        </p:nvSpPr>
        <p:spPr>
          <a:xfrm>
            <a:off x="232570" y="652899"/>
            <a:ext cx="9601199" cy="6093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654810"/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학습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전용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데이터와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테스트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전용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분할하기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(2:1</a:t>
            </a:r>
            <a:r>
              <a:rPr lang="ko-KR" altLang="en-US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비율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(※3)  </a:t>
            </a:r>
          </a:p>
          <a:p>
            <a:pPr marL="12700" marR="165481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total_len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len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(csv)</a:t>
            </a:r>
            <a:endParaRPr lang="en-US" altLang="ko-KR" dirty="0">
              <a:latin typeface="+mn-ea"/>
              <a:cs typeface="나눔고딕코딩"/>
            </a:endParaRPr>
          </a:p>
          <a:p>
            <a:pPr marL="12700" marR="323469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train_len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int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total_len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*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2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/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3)  </a:t>
            </a:r>
          </a:p>
          <a:p>
            <a:pPr marL="12700" marR="323469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train_data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0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[]</a:t>
            </a:r>
            <a:endParaRPr lang="en-US" altLang="ko-KR" dirty="0">
              <a:latin typeface="+mn-ea"/>
              <a:cs typeface="나눔고딕코딩"/>
            </a:endParaRPr>
          </a:p>
          <a:p>
            <a:pPr marL="12700" marR="4113529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train_label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[]  </a:t>
            </a:r>
          </a:p>
          <a:p>
            <a:pPr marL="12700" marR="4113529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test_data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[]  </a:t>
            </a:r>
          </a:p>
          <a:p>
            <a:pPr marL="12700" marR="4113529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test_label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0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[]</a:t>
            </a:r>
            <a:endParaRPr lang="en-US" altLang="ko-KR" dirty="0">
              <a:latin typeface="+mn-ea"/>
              <a:cs typeface="나눔고딕코딩"/>
            </a:endParaRPr>
          </a:p>
          <a:p>
            <a:pPr marL="12700" marR="3610610"/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 marR="361061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for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in</a:t>
            </a:r>
            <a:r>
              <a:rPr lang="en-US" altLang="ko-KR" spc="-1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range(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total_len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</a:p>
          <a:p>
            <a:pPr marL="12700" marR="361061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data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csv[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][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0:4]</a:t>
            </a:r>
          </a:p>
          <a:p>
            <a:pPr marL="12700" marR="3610610"/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label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0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csv[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][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4]</a:t>
            </a:r>
          </a:p>
          <a:p>
            <a:pPr marL="12700" marR="3610610"/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if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&lt; 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train_len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</a:p>
          <a:p>
            <a:pPr marL="12700" marR="3610610"/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train_data.append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(data)</a:t>
            </a:r>
          </a:p>
          <a:p>
            <a:pPr marL="12700" marR="361061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train</a:t>
            </a:r>
            <a:r>
              <a:rPr lang="en-US" altLang="ko-KR" spc="-4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_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label</a:t>
            </a:r>
            <a:r>
              <a:rPr lang="en-US" altLang="ko-KR" spc="-4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append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label)</a:t>
            </a:r>
          </a:p>
          <a:p>
            <a:pPr marL="12700" marR="361061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else:</a:t>
            </a:r>
          </a:p>
          <a:p>
            <a:pPr marL="12700" marR="361061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test_data.append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(data)</a:t>
            </a:r>
          </a:p>
          <a:p>
            <a:pPr marL="12700" marR="361061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test</a:t>
            </a:r>
            <a:r>
              <a:rPr lang="en-US" altLang="ko-KR" spc="-4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_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label</a:t>
            </a:r>
            <a:r>
              <a:rPr lang="en-US" altLang="ko-KR" spc="-4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append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label)</a:t>
            </a:r>
          </a:p>
          <a:p>
            <a:pPr marL="719138" marR="3331210"/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 marR="29908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데이터를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학습시키고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예측하기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(※4)  </a:t>
            </a:r>
          </a:p>
          <a:p>
            <a:pPr marL="12700" marR="2990850"/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clf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</a:t>
            </a:r>
            <a:r>
              <a:rPr lang="en-US" altLang="ko-KR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svm.SVC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  <a:endParaRPr lang="en-US" altLang="ko-KR" dirty="0">
              <a:latin typeface="+mn-ea"/>
              <a:cs typeface="나눔고딕코딩"/>
            </a:endParaRPr>
          </a:p>
          <a:p>
            <a:pPr marL="12700" marR="3305810"/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clf.fit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train_data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train_label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)  </a:t>
            </a:r>
          </a:p>
          <a:p>
            <a:pPr marL="12700" marR="330581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pre =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clf.predict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test_data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3943396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6">
            <a:extLst>
              <a:ext uri="{FF2B5EF4-FFF2-40B4-BE49-F238E27FC236}">
                <a16:creationId xmlns:a16="http://schemas.microsoft.com/office/drawing/2014/main" id="{302712BA-683B-C14F-B7E4-432ACAF50B82}"/>
              </a:ext>
            </a:extLst>
          </p:cNvPr>
          <p:cNvSpPr txBox="1"/>
          <p:nvPr/>
        </p:nvSpPr>
        <p:spPr>
          <a:xfrm>
            <a:off x="232570" y="269875"/>
            <a:ext cx="9753599" cy="907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 err="1">
                <a:solidFill>
                  <a:srgbClr val="231F20"/>
                </a:solidFill>
                <a:latin typeface="+mn-ea"/>
                <a:cs typeface="나눔고딕코딩"/>
              </a:rPr>
              <a:t>정답률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구하기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(※5)</a:t>
            </a:r>
            <a:endParaRPr lang="ko-KR" altLang="en-US" dirty="0">
              <a:latin typeface="+mn-ea"/>
              <a:cs typeface="나눔고딕코딩"/>
            </a:endParaRPr>
          </a:p>
          <a:p>
            <a:pPr marL="12700">
              <a:spcBef>
                <a:spcPts val="340"/>
              </a:spcBef>
            </a:pP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ac_score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metrics.accuracy_score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test_label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2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pre)</a:t>
            </a:r>
            <a:endParaRPr lang="en-US" altLang="ko-KR" dirty="0">
              <a:latin typeface="+mn-ea"/>
              <a:cs typeface="나눔고딕코딩"/>
            </a:endParaRPr>
          </a:p>
          <a:p>
            <a:pPr marL="12700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print("</a:t>
            </a:r>
            <a:r>
              <a:rPr lang="ko-KR" altLang="en-US" spc="-20" dirty="0" err="1">
                <a:solidFill>
                  <a:srgbClr val="231F20"/>
                </a:solidFill>
                <a:latin typeface="+mn-ea"/>
                <a:cs typeface="나눔고딕코딩"/>
              </a:rPr>
              <a:t>정답률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=",</a:t>
            </a:r>
            <a:r>
              <a:rPr lang="ko-KR" altLang="en-US" spc="-1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ac_score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나눔고딕코딩"/>
              <a:cs typeface="나눔고딕코딩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352233B3-9A5D-F642-B9D6-8DFD21286BA8}"/>
              </a:ext>
            </a:extLst>
          </p:cNvPr>
          <p:cNvSpPr/>
          <p:nvPr/>
        </p:nvSpPr>
        <p:spPr>
          <a:xfrm flipV="1">
            <a:off x="232569" y="133667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9185A40D-1D72-D942-B0BC-77A71C511D74}"/>
              </a:ext>
            </a:extLst>
          </p:cNvPr>
          <p:cNvSpPr txBox="1"/>
          <p:nvPr/>
        </p:nvSpPr>
        <p:spPr>
          <a:xfrm>
            <a:off x="233362" y="1641475"/>
            <a:ext cx="9601201" cy="7062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6210" marR="368554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 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iris-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train.py</a:t>
            </a:r>
            <a:endParaRPr lang="en-US" altLang="ko-KR" spc="-1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56210" marR="3685540">
              <a:lnSpc>
                <a:spcPct val="135400"/>
              </a:lnSpc>
            </a:pPr>
            <a:r>
              <a:rPr lang="ko-KR" altLang="en-US" spc="-10" dirty="0" err="1">
                <a:solidFill>
                  <a:srgbClr val="231F20"/>
                </a:solidFill>
                <a:latin typeface="+mn-ea"/>
                <a:cs typeface="나눔고딕코딩"/>
              </a:rPr>
              <a:t>정답률</a:t>
            </a:r>
            <a:r>
              <a:rPr lang="ko-KR" altLang="en-US" spc="-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0.98</a:t>
            </a:r>
            <a:endParaRPr lang="ko-KR" altLang="en-US" dirty="0">
              <a:latin typeface="+mn-ea"/>
              <a:cs typeface="나눔고딕코딩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56C07B41-D49D-9C41-87B6-E39FBD1926D0}"/>
              </a:ext>
            </a:extLst>
          </p:cNvPr>
          <p:cNvSpPr txBox="1"/>
          <p:nvPr/>
        </p:nvSpPr>
        <p:spPr>
          <a:xfrm>
            <a:off x="227012" y="2555875"/>
            <a:ext cx="9601201" cy="7062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6210" marR="368554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[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서식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] </a:t>
            </a:r>
            <a:r>
              <a:rPr lang="ko-KR" altLang="en-US" dirty="0" err="1">
                <a:solidFill>
                  <a:srgbClr val="231F20"/>
                </a:solidFill>
                <a:latin typeface="+mn-ea"/>
                <a:cs typeface="나눔고딕코딩"/>
              </a:rPr>
              <a:t>파이썬의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 err="1">
                <a:solidFill>
                  <a:srgbClr val="231F20"/>
                </a:solidFill>
                <a:latin typeface="+mn-ea"/>
                <a:cs typeface="나눔고딕코딩"/>
              </a:rPr>
              <a:t>삼항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연산자</a:t>
            </a:r>
          </a:p>
          <a:p>
            <a:pPr marL="156210" marR="368554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값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) = (True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일 때의 값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) if (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조건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) else (False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일 때의 값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885112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4887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Arial Unicode MS"/>
                <a:cs typeface="Arial Unicode MS"/>
              </a:rPr>
              <a:t>훈련 전용 데이터와 테스트 전용 데이터로 분할하는 메서드</a:t>
            </a: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302712BA-683B-C14F-B7E4-432ACAF50B82}"/>
              </a:ext>
            </a:extLst>
          </p:cNvPr>
          <p:cNvSpPr txBox="1"/>
          <p:nvPr/>
        </p:nvSpPr>
        <p:spPr>
          <a:xfrm>
            <a:off x="232570" y="650875"/>
            <a:ext cx="9753599" cy="68018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5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0" dirty="0" smtClean="0">
                <a:solidFill>
                  <a:srgbClr val="58595B"/>
                </a:solidFill>
                <a:latin typeface="+mn-ea"/>
                <a:cs typeface="Arial Unicode MS"/>
              </a:rPr>
              <a:t>src/ch4/iris-train2.py</a:t>
            </a:r>
            <a:endParaRPr lang="en-US" altLang="ko-KR" dirty="0">
              <a:latin typeface="+mn-ea"/>
              <a:cs typeface="Times New Roman"/>
            </a:endParaRPr>
          </a:p>
          <a:p>
            <a:pPr marL="84455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 pandas as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pd</a:t>
            </a:r>
            <a:endParaRPr lang="en-US" altLang="ko-KR" dirty="0">
              <a:latin typeface="+mn-ea"/>
              <a:cs typeface="나눔고딕코딩"/>
            </a:endParaRPr>
          </a:p>
          <a:p>
            <a:pPr marL="84455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sklearn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import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svm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3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metrics</a:t>
            </a:r>
            <a:endParaRPr lang="en-US" altLang="ko-KR" dirty="0">
              <a:latin typeface="+mn-ea"/>
              <a:cs typeface="나눔고딕코딩"/>
            </a:endParaRPr>
          </a:p>
          <a:p>
            <a:pPr marL="84455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sklearn.model_selection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train_test_split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84455" marR="29400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붓꽃의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CSV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읽어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들이기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(※1)  </a:t>
            </a:r>
          </a:p>
          <a:p>
            <a:pPr marL="84455" marR="29400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csv =</a:t>
            </a:r>
            <a:r>
              <a:rPr lang="en-US" altLang="ko-KR" spc="-11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pd.read_csv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('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iris.csv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')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84455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필요한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열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추출하기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(※2)</a:t>
            </a:r>
            <a:endParaRPr lang="ko-KR" altLang="en-US" dirty="0">
              <a:latin typeface="+mn-ea"/>
              <a:cs typeface="나눔고딕코딩"/>
            </a:endParaRPr>
          </a:p>
          <a:p>
            <a:pPr marL="84455" marR="138557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csv_data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7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csv[["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SepalLength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","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SepalWidth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","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PetalLength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","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PetalWidth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"]]  </a:t>
            </a:r>
          </a:p>
          <a:p>
            <a:pPr marL="84455" marR="138557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csv_label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csv["Name"]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84455" marR="213233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학습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전용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데이터와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테스트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전용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데이터로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나누기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(※3)  </a:t>
            </a:r>
          </a:p>
          <a:p>
            <a:pPr marL="84455" marR="213233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train_data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test_data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train_label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test_label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\</a:t>
            </a:r>
            <a:endParaRPr lang="en-US" altLang="ko-KR" dirty="0">
              <a:latin typeface="+mn-ea"/>
              <a:cs typeface="나눔고딕코딩"/>
            </a:endParaRPr>
          </a:p>
          <a:p>
            <a:pPr marL="84455" marR="2132330"/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train_test_split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csv_data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csv_label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84455" marR="2132330"/>
            <a:endParaRPr lang="en-US" altLang="ko-KR" spc="-5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84455" marR="308737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학습시키고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예측하기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(※4)  </a:t>
            </a:r>
          </a:p>
          <a:p>
            <a:pPr marL="84455" marR="3087370"/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clf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</a:t>
            </a:r>
            <a:r>
              <a:rPr lang="en-US" altLang="ko-KR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svm.SVC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  <a:endParaRPr lang="en-US" altLang="ko-KR" dirty="0">
              <a:latin typeface="+mn-ea"/>
              <a:cs typeface="나눔고딕코딩"/>
            </a:endParaRPr>
          </a:p>
          <a:p>
            <a:pPr marL="84455" marR="3305810"/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clf.fit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train_data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train_label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)  </a:t>
            </a:r>
          </a:p>
          <a:p>
            <a:pPr marL="84455" marR="330581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pre =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clf.predict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test_data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84455" marR="3305810"/>
            <a:endParaRPr lang="en-US" altLang="ko-KR" spc="-1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84455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 err="1">
                <a:solidFill>
                  <a:srgbClr val="231F20"/>
                </a:solidFill>
                <a:latin typeface="+mn-ea"/>
                <a:cs typeface="나눔고딕코딩"/>
              </a:rPr>
              <a:t>정답률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구하기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(※5)</a:t>
            </a:r>
            <a:endParaRPr lang="ko-KR" altLang="en-US" dirty="0">
              <a:latin typeface="+mn-ea"/>
              <a:cs typeface="나눔고딕코딩"/>
            </a:endParaRPr>
          </a:p>
          <a:p>
            <a:pPr marL="84455">
              <a:spcBef>
                <a:spcPts val="340"/>
              </a:spcBef>
            </a:pP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ac_score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metrics.accuracy_score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test_label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2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pre)</a:t>
            </a:r>
            <a:endParaRPr lang="en-US" altLang="ko-KR" dirty="0">
              <a:latin typeface="+mn-ea"/>
              <a:cs typeface="나눔고딕코딩"/>
            </a:endParaRPr>
          </a:p>
          <a:p>
            <a:pPr marL="84455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print("</a:t>
            </a:r>
            <a:r>
              <a:rPr lang="ko-KR" altLang="en-US" spc="-20" dirty="0" err="1">
                <a:solidFill>
                  <a:srgbClr val="231F20"/>
                </a:solidFill>
                <a:latin typeface="+mn-ea"/>
                <a:cs typeface="나눔고딕코딩"/>
              </a:rPr>
              <a:t>정답률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=",</a:t>
            </a:r>
            <a:r>
              <a:rPr lang="ko-KR" altLang="en-US" spc="-1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ac_score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spc="-10" dirty="0">
              <a:solidFill>
                <a:srgbClr val="231F20"/>
              </a:solidFill>
              <a:latin typeface="+mn-ea"/>
              <a:cs typeface="나눔고딕코딩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352233B3-9A5D-F642-B9D6-8DFD21286BA8}"/>
              </a:ext>
            </a:extLst>
          </p:cNvPr>
          <p:cNvSpPr/>
          <p:nvPr/>
        </p:nvSpPr>
        <p:spPr>
          <a:xfrm flipV="1">
            <a:off x="232569" y="87947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352233B3-9A5D-F642-B9D6-8DFD21286BA8}"/>
              </a:ext>
            </a:extLst>
          </p:cNvPr>
          <p:cNvSpPr/>
          <p:nvPr/>
        </p:nvSpPr>
        <p:spPr>
          <a:xfrm flipV="1">
            <a:off x="232569" y="73869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24784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3828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 err="1">
                <a:latin typeface="+mn-ea"/>
                <a:cs typeface="Arial Unicode MS"/>
              </a:rPr>
              <a:t>머신러닝</a:t>
            </a:r>
            <a:r>
              <a:rPr lang="ko-KR" altLang="en-US" sz="2400" dirty="0">
                <a:latin typeface="+mn-ea"/>
                <a:cs typeface="Arial Unicode MS"/>
              </a:rPr>
              <a:t> 개요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인간의 뇌가 자연스럽게 수행하는 “</a:t>
            </a:r>
            <a:r>
              <a:rPr lang="ko-KR" altLang="en-US" dirty="0" err="1">
                <a:latin typeface="+mn-ea"/>
                <a:cs typeface="Arial Unicode MS"/>
              </a:rPr>
              <a:t>학습”이라는</a:t>
            </a:r>
            <a:r>
              <a:rPr lang="ko-KR" altLang="en-US" dirty="0">
                <a:latin typeface="+mn-ea"/>
                <a:cs typeface="Arial Unicode MS"/>
              </a:rPr>
              <a:t> 능력을 컴퓨터로 구현하는 방법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어느 정도 규모가 있는 샘플 데이터를 입력으로 넣어 분석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데이터에서 일정한 규칙을 찾기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찾아낸 규칙을 기반으로 다른 데이터를  분류하거나 미래를 예측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문자 인식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음성 인식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바둑 또는 장기 등의 게임 전략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의료 진단</a:t>
            </a:r>
            <a:r>
              <a:rPr lang="en-US" altLang="ko-KR" dirty="0">
                <a:latin typeface="+mn-ea"/>
                <a:cs typeface="Arial Unicode MS"/>
              </a:rPr>
              <a:t>,</a:t>
            </a:r>
            <a:r>
              <a:rPr lang="ko-KR" altLang="en-US" dirty="0">
                <a:latin typeface="+mn-ea"/>
                <a:cs typeface="Arial Unicode MS"/>
              </a:rPr>
              <a:t> 로봇 개발 등의 다양한  분야에서 활용</a:t>
            </a:r>
          </a:p>
        </p:txBody>
      </p:sp>
    </p:spTree>
    <p:extLst>
      <p:ext uri="{BB962C8B-B14F-4D97-AF65-F5344CB8AC3E}">
        <p14:creationId xmlns:p14="http://schemas.microsoft.com/office/powerpoint/2010/main" val="39750380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-82225" y="-54244"/>
            <a:ext cx="10296993" cy="7639319"/>
          </a:xfrm>
          <a:custGeom>
            <a:avLst/>
            <a:gdLst/>
            <a:ahLst/>
            <a:cxnLst/>
            <a:rect l="l" t="t" r="r" b="b"/>
            <a:pathLst>
              <a:path w="5549900" h="3226435">
                <a:moveTo>
                  <a:pt x="0" y="3225901"/>
                </a:moveTo>
                <a:lnTo>
                  <a:pt x="5549392" y="3225901"/>
                </a:lnTo>
                <a:lnTo>
                  <a:pt x="5549392" y="0"/>
                </a:lnTo>
                <a:lnTo>
                  <a:pt x="0" y="0"/>
                </a:lnTo>
                <a:lnTo>
                  <a:pt x="0" y="3225901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90766" y="2241766"/>
            <a:ext cx="2339975" cy="69215"/>
          </a:xfrm>
          <a:custGeom>
            <a:avLst/>
            <a:gdLst/>
            <a:ahLst/>
            <a:cxnLst/>
            <a:rect l="l" t="t" r="r" b="b"/>
            <a:pathLst>
              <a:path w="2339975" h="69215">
                <a:moveTo>
                  <a:pt x="2339425" y="0"/>
                </a:moveTo>
                <a:lnTo>
                  <a:pt x="0" y="0"/>
                </a:lnTo>
                <a:lnTo>
                  <a:pt x="794" y="7947"/>
                </a:lnTo>
                <a:lnTo>
                  <a:pt x="8669" y="32696"/>
                </a:lnTo>
                <a:lnTo>
                  <a:pt x="30043" y="57445"/>
                </a:lnTo>
                <a:lnTo>
                  <a:pt x="71666" y="68694"/>
                </a:lnTo>
                <a:lnTo>
                  <a:pt x="2268321" y="68694"/>
                </a:lnTo>
                <a:lnTo>
                  <a:pt x="2279571" y="67569"/>
                </a:lnTo>
                <a:lnTo>
                  <a:pt x="2304319" y="59695"/>
                </a:lnTo>
                <a:lnTo>
                  <a:pt x="2329068" y="38321"/>
                </a:lnTo>
                <a:lnTo>
                  <a:pt x="2339425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2429" y="1175373"/>
            <a:ext cx="9066540" cy="5419102"/>
          </a:xfrm>
          <a:custGeom>
            <a:avLst/>
            <a:gdLst/>
            <a:ahLst/>
            <a:cxnLst/>
            <a:rect l="l" t="t" r="r" b="b"/>
            <a:pathLst>
              <a:path w="4932045" h="3015615">
                <a:moveTo>
                  <a:pt x="4751997" y="0"/>
                </a:moveTo>
                <a:lnTo>
                  <a:pt x="179997" y="0"/>
                </a:ln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2834995"/>
                </a:lnTo>
                <a:lnTo>
                  <a:pt x="2812" y="2863122"/>
                </a:lnTo>
                <a:lnTo>
                  <a:pt x="22499" y="2925000"/>
                </a:lnTo>
                <a:lnTo>
                  <a:pt x="75936" y="2986878"/>
                </a:lnTo>
                <a:lnTo>
                  <a:pt x="179997" y="3015005"/>
                </a:lnTo>
                <a:lnTo>
                  <a:pt x="4751997" y="3015005"/>
                </a:lnTo>
                <a:lnTo>
                  <a:pt x="4780121" y="3012192"/>
                </a:lnTo>
                <a:lnTo>
                  <a:pt x="4841995" y="2992504"/>
                </a:lnTo>
                <a:lnTo>
                  <a:pt x="4903869" y="2939063"/>
                </a:lnTo>
                <a:lnTo>
                  <a:pt x="4931994" y="2834995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2429" y="1175373"/>
            <a:ext cx="9066540" cy="5419102"/>
          </a:xfrm>
          <a:custGeom>
            <a:avLst/>
            <a:gdLst/>
            <a:ahLst/>
            <a:cxnLst/>
            <a:rect l="l" t="t" r="r" b="b"/>
            <a:pathLst>
              <a:path w="4932045" h="3015615">
                <a:moveTo>
                  <a:pt x="179997" y="0"/>
                </a:move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2834995"/>
                </a:lnTo>
                <a:lnTo>
                  <a:pt x="2812" y="2863122"/>
                </a:lnTo>
                <a:lnTo>
                  <a:pt x="22499" y="2925000"/>
                </a:lnTo>
                <a:lnTo>
                  <a:pt x="75936" y="2986878"/>
                </a:lnTo>
                <a:lnTo>
                  <a:pt x="179997" y="3015005"/>
                </a:lnTo>
                <a:lnTo>
                  <a:pt x="4751997" y="3015005"/>
                </a:lnTo>
                <a:lnTo>
                  <a:pt x="4780121" y="3012192"/>
                </a:lnTo>
                <a:lnTo>
                  <a:pt x="4841995" y="2992504"/>
                </a:lnTo>
                <a:lnTo>
                  <a:pt x="4903869" y="2939063"/>
                </a:lnTo>
                <a:lnTo>
                  <a:pt x="4931994" y="2834995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lnTo>
                  <a:pt x="179997" y="0"/>
                </a:lnTo>
                <a:close/>
              </a:path>
            </a:pathLst>
          </a:custGeom>
          <a:ln w="36004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23569" y="1496597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90369" y="1489075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559077" y="1415318"/>
            <a:ext cx="9472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4000" b="1" spc="-40" dirty="0">
                <a:solidFill>
                  <a:srgbClr val="414042"/>
                </a:solidFill>
                <a:latin typeface="Century Gothic"/>
                <a:cs typeface="Century Gothic"/>
              </a:rPr>
              <a:t>4</a:t>
            </a:r>
            <a:r>
              <a:rPr sz="4000" b="1" spc="-40" dirty="0" smtClean="0">
                <a:solidFill>
                  <a:srgbClr val="414042"/>
                </a:solidFill>
                <a:latin typeface="Century Gothic"/>
                <a:cs typeface="Century Gothic"/>
              </a:rPr>
              <a:t>-</a:t>
            </a:r>
            <a:r>
              <a:rPr lang="en-US" sz="4000" b="1" spc="-40" dirty="0" smtClean="0">
                <a:solidFill>
                  <a:srgbClr val="414042"/>
                </a:solidFill>
                <a:latin typeface="Century Gothic"/>
                <a:cs typeface="Century Gothic"/>
              </a:rPr>
              <a:t>3</a:t>
            </a:r>
            <a:endParaRPr sz="4000" dirty="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356769" y="2225847"/>
            <a:ext cx="312419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ko-KR" altLang="en-US" sz="2400" spc="-200" dirty="0">
                <a:latin typeface="+mn-ea"/>
                <a:ea typeface="+mn-ea"/>
              </a:rPr>
              <a:t>이미지 내부의 문자 인식</a:t>
            </a:r>
          </a:p>
        </p:txBody>
      </p:sp>
      <p:sp>
        <p:nvSpPr>
          <p:cNvPr id="12" name="object 12"/>
          <p:cNvSpPr/>
          <p:nvPr/>
        </p:nvSpPr>
        <p:spPr>
          <a:xfrm>
            <a:off x="1061603" y="4398524"/>
            <a:ext cx="3978310" cy="539607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이번  </a:t>
            </a:r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절에서  배울</a:t>
            </a:r>
            <a:r>
              <a:rPr lang="ko-KR" altLang="en-US" spc="-114" dirty="0">
                <a:solidFill>
                  <a:schemeClr val="bg1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내용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97894" y="5461581"/>
            <a:ext cx="4316275" cy="657231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 anchor="ctr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ko-KR" altLang="en-US" spc="-120" dirty="0">
                <a:solidFill>
                  <a:srgbClr val="414042"/>
                </a:solidFill>
                <a:latin typeface="+mn-ea"/>
                <a:cs typeface="Arial Unicode MS"/>
              </a:rPr>
              <a:t>이미지 </a:t>
            </a:r>
            <a:r>
              <a:rPr lang="ko-KR" altLang="en-US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내부의 문자 </a:t>
            </a:r>
            <a:r>
              <a:rPr lang="ko-KR" altLang="en-US" spc="-120" dirty="0">
                <a:solidFill>
                  <a:srgbClr val="414042"/>
                </a:solidFill>
                <a:latin typeface="+mn-ea"/>
                <a:cs typeface="Arial Unicode MS"/>
              </a:rPr>
              <a:t>인식</a:t>
            </a:r>
          </a:p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altLang="ko-KR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 MNIST </a:t>
            </a:r>
            <a:r>
              <a:rPr lang="ko-KR" altLang="en-US" spc="-120" dirty="0">
                <a:solidFill>
                  <a:srgbClr val="414042"/>
                </a:solidFill>
                <a:latin typeface="+mn-ea"/>
                <a:cs typeface="Arial Unicode MS"/>
              </a:rPr>
              <a:t>데이터를 </a:t>
            </a:r>
            <a:r>
              <a:rPr lang="ko-KR" altLang="en-US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이용한 </a:t>
            </a:r>
            <a:r>
              <a:rPr lang="ko-KR" altLang="en-US" spc="-120" dirty="0" err="1" smtClean="0">
                <a:solidFill>
                  <a:srgbClr val="414042"/>
                </a:solidFill>
                <a:latin typeface="+mn-ea"/>
                <a:cs typeface="Arial Unicode MS"/>
              </a:rPr>
              <a:t>손글씨</a:t>
            </a:r>
            <a:r>
              <a:rPr lang="ko-KR" altLang="en-US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 숫자 </a:t>
            </a:r>
            <a:r>
              <a:rPr lang="ko-KR" altLang="en-US" spc="-120" dirty="0">
                <a:solidFill>
                  <a:srgbClr val="414042"/>
                </a:solidFill>
                <a:latin typeface="+mn-ea"/>
                <a:cs typeface="Arial Unicode MS"/>
              </a:rPr>
              <a:t>인식</a:t>
            </a:r>
          </a:p>
        </p:txBody>
      </p:sp>
      <p:sp>
        <p:nvSpPr>
          <p:cNvPr id="15" name="object 15"/>
          <p:cNvSpPr/>
          <p:nvPr/>
        </p:nvSpPr>
        <p:spPr>
          <a:xfrm>
            <a:off x="5639087" y="4402194"/>
            <a:ext cx="3260691" cy="536571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알고리즘과</a:t>
            </a:r>
            <a:r>
              <a:rPr lang="ko-KR" altLang="en-US" spc="-40" dirty="0">
                <a:solidFill>
                  <a:schemeClr val="bg1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툴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75378" y="5234622"/>
            <a:ext cx="3429000" cy="985526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 anchor="ctr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altLang="ko-KR" spc="-120" dirty="0">
                <a:solidFill>
                  <a:srgbClr val="414042"/>
                </a:solidFill>
                <a:latin typeface="+mn-ea"/>
                <a:cs typeface="Arial Unicode MS"/>
              </a:rPr>
              <a:t> MNIST </a:t>
            </a:r>
            <a:r>
              <a:rPr lang="ko-KR" altLang="en-US" spc="-120" dirty="0" err="1">
                <a:solidFill>
                  <a:srgbClr val="414042"/>
                </a:solidFill>
                <a:latin typeface="+mn-ea"/>
                <a:cs typeface="Arial Unicode MS"/>
              </a:rPr>
              <a:t>손글씨</a:t>
            </a:r>
            <a:r>
              <a:rPr lang="ko-KR" altLang="en-US" spc="-120" dirty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ko-KR" altLang="en-US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숫자 </a:t>
            </a:r>
            <a:r>
              <a:rPr lang="ko-KR" altLang="en-US" spc="-120" dirty="0">
                <a:solidFill>
                  <a:srgbClr val="414042"/>
                </a:solidFill>
                <a:latin typeface="+mn-ea"/>
                <a:cs typeface="Arial Unicode MS"/>
              </a:rPr>
              <a:t>데이터</a:t>
            </a:r>
          </a:p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altLang="ko-KR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en-US" altLang="ko-KR" spc="-120" dirty="0" err="1" smtClean="0">
                <a:solidFill>
                  <a:srgbClr val="414042"/>
                </a:solidFill>
                <a:latin typeface="+mn-ea"/>
                <a:cs typeface="Arial Unicode MS"/>
              </a:rPr>
              <a:t>scikit</a:t>
            </a:r>
            <a:r>
              <a:rPr lang="en-US" altLang="ko-KR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-learn </a:t>
            </a:r>
            <a:r>
              <a:rPr lang="ko-KR" altLang="en-US" spc="-120" dirty="0">
                <a:solidFill>
                  <a:srgbClr val="414042"/>
                </a:solidFill>
                <a:latin typeface="+mn-ea"/>
                <a:cs typeface="Arial Unicode MS"/>
              </a:rPr>
              <a:t>라이브러리</a:t>
            </a:r>
          </a:p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altLang="ko-KR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 SVM </a:t>
            </a:r>
            <a:r>
              <a:rPr lang="ko-KR" altLang="en-US" spc="-120" dirty="0">
                <a:solidFill>
                  <a:srgbClr val="414042"/>
                </a:solidFill>
                <a:latin typeface="+mn-ea"/>
                <a:cs typeface="Arial Unicode MS"/>
              </a:rPr>
              <a:t>알고리즘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146968" y="2784475"/>
            <a:ext cx="7752809" cy="1495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5400"/>
              </a:lnSpc>
            </a:pP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머신 러닝을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이용하면 이미지 내부의 문자를 인식할 수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있다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.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많은 이미지 데이터를 학습해서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아직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접하지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않았던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이미지 데이터가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입력 되었을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때 무엇을 나타내는지 판별하는 것입니다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.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교사 학습의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일종인데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,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이번 절에서는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이런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것을 어떻게 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머신 러닝으로 인식하는지 살펴봅니다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869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52629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 err="1">
                <a:latin typeface="+mn-ea"/>
                <a:cs typeface="Arial Unicode MS"/>
              </a:rPr>
              <a:t>손글씨</a:t>
            </a:r>
            <a:r>
              <a:rPr lang="ko-KR" altLang="en-US" sz="2400" dirty="0">
                <a:latin typeface="+mn-ea"/>
                <a:cs typeface="Arial Unicode MS"/>
              </a:rPr>
              <a:t>  숫자 인식하기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 err="1">
                <a:latin typeface="+mn-ea"/>
                <a:cs typeface="Arial Unicode MS"/>
              </a:rPr>
              <a:t>sikit</a:t>
            </a:r>
            <a:r>
              <a:rPr lang="en-US" altLang="ko-KR" dirty="0">
                <a:latin typeface="+mn-ea"/>
                <a:cs typeface="Arial Unicode MS"/>
              </a:rPr>
              <a:t>-learn</a:t>
            </a:r>
            <a:r>
              <a:rPr lang="ko-KR" altLang="en-US" dirty="0">
                <a:latin typeface="+mn-ea"/>
                <a:cs typeface="Arial Unicode MS"/>
              </a:rPr>
              <a:t>의 샘플 데이터에는 </a:t>
            </a:r>
            <a:r>
              <a:rPr lang="ko-KR" altLang="en-US" dirty="0" err="1">
                <a:latin typeface="+mn-ea"/>
                <a:cs typeface="Arial Unicode MS"/>
              </a:rPr>
              <a:t>손글씨</a:t>
            </a:r>
            <a:r>
              <a:rPr lang="ko-KR" altLang="en-US" dirty="0">
                <a:latin typeface="+mn-ea"/>
                <a:cs typeface="Arial Unicode MS"/>
              </a:rPr>
              <a:t> 샘플이 들어 있음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실제로 데이터를 수집하고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가공하고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 smtClean="0">
                <a:latin typeface="+mn-ea"/>
                <a:cs typeface="Arial Unicode MS"/>
              </a:rPr>
              <a:t>머신 러닝을 </a:t>
            </a:r>
            <a:r>
              <a:rPr lang="ko-KR" altLang="en-US" dirty="0">
                <a:latin typeface="+mn-ea"/>
                <a:cs typeface="Arial Unicode MS"/>
              </a:rPr>
              <a:t>수행하는 방법을 알아보는 것이 </a:t>
            </a:r>
            <a:r>
              <a:rPr lang="ko-KR" altLang="en-US" dirty="0" smtClean="0">
                <a:latin typeface="+mn-ea"/>
                <a:cs typeface="Arial Unicode MS"/>
              </a:rPr>
              <a:t>목표로 하나 씩 </a:t>
            </a:r>
            <a:r>
              <a:rPr lang="ko-KR" altLang="en-US" dirty="0">
                <a:latin typeface="+mn-ea"/>
                <a:cs typeface="Arial Unicode MS"/>
              </a:rPr>
              <a:t>직접 </a:t>
            </a:r>
            <a:r>
              <a:rPr lang="ko-KR" altLang="en-US" dirty="0" smtClean="0">
                <a:latin typeface="+mn-ea"/>
                <a:cs typeface="Arial Unicode MS"/>
              </a:rPr>
              <a:t>실습한다</a:t>
            </a:r>
            <a:r>
              <a:rPr lang="en-US" altLang="ko-KR" dirty="0" smtClean="0">
                <a:latin typeface="+mn-ea"/>
                <a:cs typeface="Arial Unicode MS"/>
              </a:rPr>
              <a:t>.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r>
              <a:rPr lang="en-US" altLang="ko-KR" sz="2400" dirty="0">
                <a:latin typeface="+mn-ea"/>
                <a:cs typeface="Arial Unicode MS"/>
              </a:rPr>
              <a:t>MNIST </a:t>
            </a:r>
            <a:r>
              <a:rPr lang="en-US" altLang="ko-KR" sz="2400" dirty="0" smtClean="0">
                <a:latin typeface="+mn-ea"/>
                <a:cs typeface="Arial Unicode MS"/>
              </a:rPr>
              <a:t>– </a:t>
            </a:r>
            <a:r>
              <a:rPr lang="ko-KR" altLang="en-US" sz="2400" dirty="0" err="1">
                <a:latin typeface="+mn-ea"/>
                <a:cs typeface="Arial Unicode MS"/>
              </a:rPr>
              <a:t>손글씨</a:t>
            </a:r>
            <a:r>
              <a:rPr lang="ko-KR" altLang="en-US" sz="2400" dirty="0">
                <a:latin typeface="+mn-ea"/>
                <a:cs typeface="Arial Unicode MS"/>
              </a:rPr>
              <a:t>  숫자  데이터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데이터를 수집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MNIST</a:t>
            </a:r>
            <a:r>
              <a:rPr lang="ko-KR" altLang="en-US" dirty="0">
                <a:latin typeface="+mn-ea"/>
                <a:cs typeface="Arial Unicode MS"/>
              </a:rPr>
              <a:t>에서 공개하고 있는 </a:t>
            </a:r>
            <a:r>
              <a:rPr lang="ko-KR" altLang="en-US" dirty="0" smtClean="0">
                <a:latin typeface="+mn-ea"/>
                <a:cs typeface="Arial Unicode MS"/>
              </a:rPr>
              <a:t>데이터를 </a:t>
            </a:r>
            <a:r>
              <a:rPr lang="ko-KR" altLang="en-US" dirty="0">
                <a:latin typeface="+mn-ea"/>
                <a:cs typeface="Arial Unicode MS"/>
              </a:rPr>
              <a:t>사용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학습 전용으로 </a:t>
            </a:r>
            <a:r>
              <a:rPr lang="en-US" altLang="ko-KR" dirty="0">
                <a:latin typeface="+mn-ea"/>
                <a:cs typeface="Arial Unicode MS"/>
              </a:rPr>
              <a:t>6</a:t>
            </a:r>
            <a:r>
              <a:rPr lang="ko-KR" altLang="en-US" dirty="0">
                <a:latin typeface="+mn-ea"/>
                <a:cs typeface="Arial Unicode MS"/>
              </a:rPr>
              <a:t>만개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테스트 </a:t>
            </a:r>
            <a:r>
              <a:rPr lang="ko-KR" altLang="en-US" dirty="0" smtClean="0">
                <a:latin typeface="+mn-ea"/>
                <a:cs typeface="Arial Unicode MS"/>
              </a:rPr>
              <a:t>전용으로 </a:t>
            </a:r>
            <a:r>
              <a:rPr lang="en-US" altLang="ko-KR" dirty="0">
                <a:latin typeface="+mn-ea"/>
                <a:cs typeface="Arial Unicode MS"/>
              </a:rPr>
              <a:t>1</a:t>
            </a:r>
            <a:r>
              <a:rPr lang="ko-KR" altLang="en-US" dirty="0">
                <a:latin typeface="+mn-ea"/>
                <a:cs typeface="Arial Unicode MS"/>
              </a:rPr>
              <a:t>만개의 </a:t>
            </a:r>
            <a:r>
              <a:rPr lang="ko-KR" altLang="en-US" dirty="0" err="1">
                <a:latin typeface="+mn-ea"/>
                <a:cs typeface="Arial Unicode MS"/>
              </a:rPr>
              <a:t>손글씨</a:t>
            </a:r>
            <a:r>
              <a:rPr lang="ko-KR" altLang="en-US" dirty="0">
                <a:latin typeface="+mn-ea"/>
                <a:cs typeface="Arial Unicode MS"/>
              </a:rPr>
              <a:t> 숫자 데이터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THE MNIST DATABASE of handwritten digits</a:t>
            </a:r>
          </a:p>
          <a:p>
            <a:pPr marL="12700" algn="just">
              <a:lnSpc>
                <a:spcPct val="150000"/>
              </a:lnSpc>
            </a:pPr>
            <a:r>
              <a:rPr lang="ko-KR" altLang="en-US" dirty="0">
                <a:latin typeface="+mn-ea"/>
                <a:cs typeface="Arial Unicode MS"/>
              </a:rPr>
              <a:t>     </a:t>
            </a:r>
            <a:r>
              <a:rPr lang="en-US" altLang="ko-KR" dirty="0">
                <a:latin typeface="+mn-ea"/>
                <a:cs typeface="Arial Unicode MS"/>
                <a:hlinkClick r:id="rId2"/>
              </a:rPr>
              <a:t>http://yann.lecun.com/exdb/mnist</a:t>
            </a:r>
            <a:r>
              <a:rPr lang="en-US" altLang="ko-KR" dirty="0" smtClean="0">
                <a:latin typeface="+mn-ea"/>
                <a:cs typeface="Arial Unicode MS"/>
                <a:hlinkClick r:id="rId2"/>
              </a:rPr>
              <a:t>/</a:t>
            </a:r>
            <a:endParaRPr lang="en-US" altLang="ko-KR" dirty="0">
              <a:latin typeface="Arial Unicode MS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32613529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B64458C6-F6A6-F041-B2AC-3B347B15DE58}"/>
              </a:ext>
            </a:extLst>
          </p:cNvPr>
          <p:cNvSpPr/>
          <p:nvPr/>
        </p:nvSpPr>
        <p:spPr>
          <a:xfrm>
            <a:off x="613569" y="205499"/>
            <a:ext cx="5715000" cy="35497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A1D6EEB5-A9E8-C645-AE08-FEB5093BD55B}"/>
              </a:ext>
            </a:extLst>
          </p:cNvPr>
          <p:cNvSpPr/>
          <p:nvPr/>
        </p:nvSpPr>
        <p:spPr>
          <a:xfrm>
            <a:off x="613569" y="4003675"/>
            <a:ext cx="5715000" cy="42776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27701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36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GZ </a:t>
            </a:r>
            <a:r>
              <a:rPr lang="ko-KR" altLang="en-US" dirty="0">
                <a:latin typeface="+mn-ea"/>
                <a:cs typeface="Arial Unicode MS"/>
              </a:rPr>
              <a:t>형식</a:t>
            </a:r>
            <a:r>
              <a:rPr lang="en-US" altLang="ko-KR" dirty="0">
                <a:latin typeface="+mn-ea"/>
                <a:cs typeface="Arial Unicode MS"/>
              </a:rPr>
              <a:t>(</a:t>
            </a:r>
            <a:r>
              <a:rPr lang="en-US" altLang="ko-KR" dirty="0" err="1">
                <a:latin typeface="+mn-ea"/>
                <a:cs typeface="Arial Unicode MS"/>
              </a:rPr>
              <a:t>GZip</a:t>
            </a:r>
            <a:r>
              <a:rPr lang="en-US" altLang="ko-KR" dirty="0">
                <a:latin typeface="+mn-ea"/>
                <a:cs typeface="Arial Unicode MS"/>
              </a:rPr>
              <a:t> </a:t>
            </a:r>
            <a:r>
              <a:rPr lang="ko-KR" altLang="en-US" dirty="0">
                <a:latin typeface="+mn-ea"/>
                <a:cs typeface="Arial Unicode MS"/>
              </a:rPr>
              <a:t>형식</a:t>
            </a:r>
            <a:r>
              <a:rPr lang="en-US" altLang="ko-KR" dirty="0">
                <a:latin typeface="+mn-ea"/>
                <a:cs typeface="Arial Unicode MS"/>
              </a:rPr>
              <a:t>)</a:t>
            </a:r>
            <a:r>
              <a:rPr lang="ko-KR" altLang="en-US" dirty="0" err="1">
                <a:latin typeface="+mn-ea"/>
                <a:cs typeface="Arial Unicode MS"/>
              </a:rPr>
              <a:t>으로</a:t>
            </a:r>
            <a:r>
              <a:rPr lang="ko-KR" altLang="en-US" dirty="0">
                <a:latin typeface="+mn-ea"/>
                <a:cs typeface="Arial Unicode MS"/>
              </a:rPr>
              <a:t> 압축된 </a:t>
            </a:r>
            <a:r>
              <a:rPr lang="en-US" altLang="ko-KR" dirty="0">
                <a:latin typeface="+mn-ea"/>
                <a:cs typeface="Arial Unicode MS"/>
              </a:rPr>
              <a:t>4</a:t>
            </a:r>
            <a:r>
              <a:rPr lang="ko-KR" altLang="en-US" dirty="0">
                <a:latin typeface="+mn-ea"/>
                <a:cs typeface="Arial Unicode MS"/>
              </a:rPr>
              <a:t>개의 데이터 </a:t>
            </a:r>
            <a:r>
              <a:rPr lang="ko-KR" altLang="en-US" dirty="0" smtClean="0">
                <a:latin typeface="+mn-ea"/>
                <a:cs typeface="Arial Unicode MS"/>
              </a:rPr>
              <a:t>파일</a:t>
            </a:r>
            <a:endParaRPr lang="en-US" altLang="ko-KR" dirty="0">
              <a:latin typeface="+mn-ea"/>
              <a:cs typeface="Arial Unicode MS"/>
            </a:endParaRPr>
          </a:p>
        </p:txBody>
      </p:sp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88A87DBD-9FDD-D14C-98EF-7F78795A69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73314"/>
              </p:ext>
            </p:extLst>
          </p:nvPr>
        </p:nvGraphicFramePr>
        <p:xfrm>
          <a:off x="537368" y="727075"/>
          <a:ext cx="6019801" cy="2128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42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68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5646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14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파일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이름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191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2628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설명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191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646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train-images-idx3-ubyte.gz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191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28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학습  전용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이미지</a:t>
                      </a:r>
                      <a:r>
                        <a:rPr sz="1600" b="1" spc="-114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데이터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191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646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train-labels-idx1-ubyte.gz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191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28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학습  전용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레이블</a:t>
                      </a:r>
                      <a:r>
                        <a:rPr sz="1600" b="1" spc="-114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데이터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191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621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t10k-images-idx3-ubyte.gz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191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28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테스트 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전용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이미지</a:t>
                      </a:r>
                      <a:r>
                        <a:rPr sz="1600" b="1" spc="-10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데이터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191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646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t10k-labels-idx1-ubyte.gz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191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28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테스트 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전용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레이블</a:t>
                      </a:r>
                      <a:r>
                        <a:rPr sz="1600" b="1" spc="-10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데이터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191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6">
            <a:extLst>
              <a:ext uri="{FF2B5EF4-FFF2-40B4-BE49-F238E27FC236}">
                <a16:creationId xmlns:a16="http://schemas.microsoft.com/office/drawing/2014/main" id="{727761FB-E3C4-8749-B92B-37202D35DEDE}"/>
              </a:ext>
            </a:extLst>
          </p:cNvPr>
          <p:cNvSpPr txBox="1"/>
          <p:nvPr/>
        </p:nvSpPr>
        <p:spPr>
          <a:xfrm>
            <a:off x="232570" y="3232016"/>
            <a:ext cx="9753599" cy="3362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spcBef>
                <a:spcPts val="5"/>
              </a:spcBef>
            </a:pPr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70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0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10" dirty="0">
                <a:solidFill>
                  <a:srgbClr val="58595B"/>
                </a:solidFill>
                <a:latin typeface="+mn-ea"/>
                <a:cs typeface="Arial Unicode MS"/>
              </a:rPr>
              <a:t>/ch4/</a:t>
            </a:r>
            <a:r>
              <a:rPr lang="en-US" altLang="ko-KR" spc="10" dirty="0" err="1">
                <a:solidFill>
                  <a:srgbClr val="58595B"/>
                </a:solidFill>
                <a:latin typeface="+mn-ea"/>
                <a:cs typeface="Arial Unicode MS"/>
              </a:rPr>
              <a:t>mnist-download.py</a:t>
            </a:r>
            <a:endParaRPr lang="en-US" altLang="ko-KR" dirty="0">
              <a:latin typeface="+mn-ea"/>
              <a:cs typeface="Arial Unicode MS"/>
            </a:endParaRPr>
          </a:p>
          <a:p>
            <a:pPr marL="12700">
              <a:spcBef>
                <a:spcPts val="2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27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urllib.request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as</a:t>
            </a:r>
            <a:r>
              <a:rPr lang="en-US" altLang="ko-KR" spc="-1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req</a:t>
            </a:r>
            <a:endParaRPr lang="en-US" altLang="ko-KR" dirty="0">
              <a:latin typeface="+mn-ea"/>
              <a:cs typeface="나눔고딕코딩"/>
            </a:endParaRPr>
          </a:p>
          <a:p>
            <a:pPr marL="1270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gzip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,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os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2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os.path</a:t>
            </a:r>
            <a:endParaRPr lang="en-US" altLang="ko-KR" dirty="0">
              <a:latin typeface="+mn-ea"/>
              <a:cs typeface="나눔고딕코딩"/>
            </a:endParaRPr>
          </a:p>
          <a:p>
            <a:pPr marL="12700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2700"/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savepath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</a:t>
            </a:r>
            <a:r>
              <a:rPr lang="en-US" altLang="ko-KR" spc="-20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"./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mnist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endParaRPr lang="en-US" altLang="ko-KR" dirty="0">
              <a:latin typeface="+mn-ea"/>
              <a:cs typeface="나눔고딕코딩"/>
            </a:endParaRPr>
          </a:p>
          <a:p>
            <a:pPr marL="12700" marR="2392045"/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baseurl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</a:t>
            </a:r>
            <a:r>
              <a:rPr lang="en-US" altLang="ko-KR" spc="-2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http://yann.lecun.com/exdb/mnist"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</a:p>
          <a:p>
            <a:pPr marL="12700" marR="2392045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files 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[</a:t>
            </a:r>
            <a:endParaRPr lang="en-US" altLang="ko-KR" dirty="0">
              <a:latin typeface="+mn-ea"/>
              <a:cs typeface="나눔고딕코딩"/>
            </a:endParaRPr>
          </a:p>
          <a:p>
            <a:pPr marL="366713" marR="2945765"/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train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images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idx3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ubyte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gz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,  </a:t>
            </a:r>
          </a:p>
          <a:p>
            <a:pPr marL="366713" marR="2945765"/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train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labels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idx1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ubyte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gz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,  </a:t>
            </a:r>
          </a:p>
          <a:p>
            <a:pPr marL="366713" marR="2945765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"t10k-images-idx3-ubyte.gz",  </a:t>
            </a:r>
          </a:p>
          <a:p>
            <a:pPr marL="366713" marR="2945765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"t10k-labels-idx1-ubyte.gz"]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06822C59-D653-374B-A050-8D50D79C088A}"/>
              </a:ext>
            </a:extLst>
          </p:cNvPr>
          <p:cNvSpPr/>
          <p:nvPr/>
        </p:nvSpPr>
        <p:spPr>
          <a:xfrm flipV="1">
            <a:off x="232569" y="35769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453084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6">
            <a:extLst>
              <a:ext uri="{FF2B5EF4-FFF2-40B4-BE49-F238E27FC236}">
                <a16:creationId xmlns:a16="http://schemas.microsoft.com/office/drawing/2014/main" id="{727761FB-E3C4-8749-B92B-37202D35DEDE}"/>
              </a:ext>
            </a:extLst>
          </p:cNvPr>
          <p:cNvSpPr txBox="1"/>
          <p:nvPr/>
        </p:nvSpPr>
        <p:spPr>
          <a:xfrm>
            <a:off x="232570" y="225480"/>
            <a:ext cx="9601199" cy="5378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다운로드</a:t>
            </a:r>
            <a:endParaRPr lang="ko-KR" altLang="en-US" dirty="0">
              <a:latin typeface="+mn-ea"/>
              <a:cs typeface="나눔고딕코딩"/>
            </a:endParaRPr>
          </a:p>
          <a:p>
            <a:pPr marL="12700" marR="2031364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if not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os.path.exists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savepath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  <a:r>
              <a:rPr lang="en-US" altLang="ko-KR" spc="-1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os.mkdir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savepath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12700" marR="2031364"/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for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 in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files:</a:t>
            </a:r>
          </a:p>
          <a:p>
            <a:pPr marL="12700" marR="2031364"/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spc="-5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baseurl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+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"/"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+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f</a:t>
            </a:r>
          </a:p>
          <a:p>
            <a:pPr marL="12700" marR="2031364"/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loc</a:t>
            </a:r>
            <a:r>
              <a:rPr lang="en-US" altLang="ko-KR" spc="-6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savepath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+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"/"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+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f</a:t>
            </a:r>
          </a:p>
          <a:p>
            <a:pPr marL="12700" marR="2031364"/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print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("download:",</a:t>
            </a:r>
            <a:r>
              <a:rPr lang="en-US" altLang="ko-KR" spc="-1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12700" marR="2031364"/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if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not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os.path.exists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loc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</a:p>
          <a:p>
            <a:pPr marL="12700" marR="2031364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req.urlretrieve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1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loc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 marL="12700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2700" marR="3799204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GZip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압축</a:t>
            </a:r>
            <a:r>
              <a:rPr lang="ko-KR" altLang="en-US" spc="-3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해제  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 marR="3799204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for f in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files:</a:t>
            </a:r>
          </a:p>
          <a:p>
            <a:pPr marL="12700" marR="3799204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gz_file</a:t>
            </a:r>
            <a:r>
              <a:rPr lang="en-US" altLang="ko-KR" spc="-5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savepath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+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"/"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+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f</a:t>
            </a:r>
          </a:p>
          <a:p>
            <a:pPr marL="12700" marR="3799204"/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raw_file</a:t>
            </a:r>
            <a:r>
              <a:rPr lang="en-US" altLang="ko-KR" spc="-5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savepath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+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"/"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+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f.replace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(".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gz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"")</a:t>
            </a:r>
          </a:p>
          <a:p>
            <a:pPr marL="12700" marR="3799204"/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print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("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gzip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:",</a:t>
            </a:r>
            <a:r>
              <a:rPr lang="en-US" altLang="ko-KR" spc="-13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f)</a:t>
            </a:r>
          </a:p>
          <a:p>
            <a:pPr marL="12700" marR="3799204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with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gzip.open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gz_file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,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rb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")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as</a:t>
            </a:r>
            <a:r>
              <a:rPr lang="en-US" altLang="ko-KR" spc="-229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fp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</a:p>
          <a:p>
            <a:pPr marL="12700" marR="3799204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body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0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fp.read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</a:p>
          <a:p>
            <a:pPr marL="12700" marR="3799204"/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with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open(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raw_file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,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wb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")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as</a:t>
            </a:r>
            <a:r>
              <a:rPr lang="en-US" altLang="ko-KR" spc="-229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w:</a:t>
            </a:r>
          </a:p>
          <a:p>
            <a:pPr marL="12700" marR="3799204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w.write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(body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 marL="12700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print("ok")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06822C59-D653-374B-A050-8D50D79C088A}"/>
              </a:ext>
            </a:extLst>
          </p:cNvPr>
          <p:cNvSpPr/>
          <p:nvPr/>
        </p:nvSpPr>
        <p:spPr>
          <a:xfrm flipV="1">
            <a:off x="232569" y="560387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07725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1725B070-441F-1842-9695-A26E785F2AC7}"/>
              </a:ext>
            </a:extLst>
          </p:cNvPr>
          <p:cNvSpPr txBox="1"/>
          <p:nvPr/>
        </p:nvSpPr>
        <p:spPr>
          <a:xfrm>
            <a:off x="233362" y="269875"/>
            <a:ext cx="9601201" cy="36013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6210">
              <a:spcBef>
                <a:spcPts val="67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</a:t>
            </a:r>
            <a:r>
              <a:rPr lang="en-US" altLang="ko-KR" spc="-21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mnist-download.py</a:t>
            </a:r>
            <a:endParaRPr lang="en-US" altLang="ko-KR" dirty="0">
              <a:latin typeface="+mn-ea"/>
              <a:cs typeface="나눔고딕코딩"/>
            </a:endParaRPr>
          </a:p>
          <a:p>
            <a:pPr marL="156210" marR="138874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download:</a:t>
            </a:r>
            <a:r>
              <a:rPr lang="en-US" altLang="ko-KR" spc="-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http://yann.lecun.com/exdb/mnist/train-images-idx3-ubyte.gz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download:</a:t>
            </a:r>
            <a:r>
              <a:rPr lang="en-US" altLang="ko-KR" spc="-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  <a:hlinkClick r:id="rId3"/>
              </a:rPr>
              <a:t>http://yann.lecun.com/exdb/mnist/train-labels-idx1-ubyte.gz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download: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  <a:hlinkClick r:id="rId4"/>
              </a:rPr>
              <a:t>http://yann.lecun.com/exdb/mnist/t10k-images-idx3-ubyte.gz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download: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  <a:hlinkClick r:id="rId5"/>
              </a:rPr>
              <a:t>http://yann.lecun.com/exdb/mnist/t10k-labels-idx1-ubyte.gz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</a:p>
          <a:p>
            <a:pPr marL="156210" marR="1388745">
              <a:lnSpc>
                <a:spcPct val="135400"/>
              </a:lnSpc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gzip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train-images-idx3-ubyte.gz</a:t>
            </a:r>
            <a:endParaRPr lang="en-US" altLang="ko-KR" dirty="0">
              <a:latin typeface="+mn-ea"/>
              <a:cs typeface="나눔고딕코딩"/>
            </a:endParaRPr>
          </a:p>
          <a:p>
            <a:pPr marL="156210" marR="3227705">
              <a:lnSpc>
                <a:spcPct val="135400"/>
              </a:lnSpc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gzip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train-labels-idx1-ubyte.gz  </a:t>
            </a:r>
          </a:p>
          <a:p>
            <a:pPr marL="156210" marR="3227705">
              <a:lnSpc>
                <a:spcPct val="135400"/>
              </a:lnSpc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gzip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: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t10k-images-idx3-ubyte.gz  </a:t>
            </a:r>
          </a:p>
          <a:p>
            <a:pPr marL="156210" marR="3227705">
              <a:lnSpc>
                <a:spcPct val="135400"/>
              </a:lnSpc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gzip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: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t10k-labels-idx1-ubyte.gz  </a:t>
            </a:r>
          </a:p>
          <a:p>
            <a:pPr marL="156210" marR="322770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ok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29747112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3739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TRAINING SET  LABEL FILE (train-labels-idx1-ubyte)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TRAINING SET IMAGE  FILE(train-images-idx3-ubyte</a:t>
            </a:r>
            <a:r>
              <a:rPr lang="en-US" altLang="ko-KR" dirty="0" smtClean="0">
                <a:latin typeface="+mn-ea"/>
                <a:cs typeface="Arial Unicode MS"/>
              </a:rPr>
              <a:t>):</a:t>
            </a:r>
            <a:endParaRPr lang="en-US" altLang="ko-KR" dirty="0">
              <a:latin typeface="Arial Unicode MS"/>
              <a:cs typeface="Arial Unicode MS"/>
            </a:endParaRP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D30D1C38-0DB5-FF4D-A0E1-DEC926C14A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548968"/>
              </p:ext>
            </p:extLst>
          </p:nvPr>
        </p:nvGraphicFramePr>
        <p:xfrm>
          <a:off x="271463" y="720273"/>
          <a:ext cx="9525000" cy="24225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6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58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3757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0" spc="-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[offset]</a:t>
                      </a:r>
                      <a:endParaRPr sz="1600" b="0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5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3594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[type]</a:t>
                      </a:r>
                      <a:endParaRPr sz="1600" b="0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5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2070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0" spc="-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[value]</a:t>
                      </a:r>
                      <a:endParaRPr sz="1600" b="0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5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[description]</a:t>
                      </a:r>
                      <a:endParaRPr sz="1600" b="0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5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757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0" spc="-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0000</a:t>
                      </a:r>
                      <a:endParaRPr sz="1600" b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5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94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0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32bit</a:t>
                      </a:r>
                      <a:r>
                        <a:rPr sz="1600" b="0" spc="-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0" spc="-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integer</a:t>
                      </a:r>
                      <a:endParaRPr sz="1600" b="0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5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70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0" spc="-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0x00000801</a:t>
                      </a:r>
                      <a:endParaRPr sz="1600" b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5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0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매직  </a:t>
                      </a:r>
                      <a:r>
                        <a:rPr sz="1600" b="0" spc="-1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넘버(MSB</a:t>
                      </a:r>
                      <a:r>
                        <a:rPr sz="1600" b="0" spc="-8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0" spc="-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first)</a:t>
                      </a:r>
                      <a:endParaRPr sz="1600" b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5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734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0" spc="-1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0004</a:t>
                      </a:r>
                      <a:endParaRPr sz="1600" b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5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94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0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32bit</a:t>
                      </a:r>
                      <a:r>
                        <a:rPr sz="1600" b="0" spc="-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0" spc="-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integer</a:t>
                      </a:r>
                      <a:endParaRPr sz="1600" b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5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70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0" spc="-1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40000</a:t>
                      </a:r>
                      <a:endParaRPr sz="1600" b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5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0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레이블  </a:t>
                      </a:r>
                      <a:r>
                        <a:rPr sz="1600" b="0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아이템의</a:t>
                      </a:r>
                      <a:r>
                        <a:rPr sz="1600" b="0" spc="-10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수</a:t>
                      </a:r>
                      <a:endParaRPr sz="1600" b="0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5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757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0" spc="-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0008</a:t>
                      </a:r>
                      <a:endParaRPr sz="1600" b="0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5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94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0" spc="-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unsigned</a:t>
                      </a:r>
                      <a:r>
                        <a:rPr sz="1600" b="0" spc="-8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0" spc="-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byte</a:t>
                      </a:r>
                      <a:endParaRPr sz="1600" b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5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70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0" spc="-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??</a:t>
                      </a:r>
                      <a:endParaRPr sz="1600" b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5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0" spc="-10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첫  </a:t>
                      </a:r>
                      <a:r>
                        <a:rPr sz="1600" b="0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번째  </a:t>
                      </a:r>
                      <a:r>
                        <a:rPr sz="1600" b="0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데이터  </a:t>
                      </a:r>
                      <a:r>
                        <a:rPr sz="1600" b="0" spc="-1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레이블(0에서  </a:t>
                      </a:r>
                      <a:r>
                        <a:rPr sz="1600" b="0" spc="-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9 </a:t>
                      </a:r>
                      <a:r>
                        <a:rPr sz="1600" b="0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사이의</a:t>
                      </a:r>
                      <a:r>
                        <a:rPr sz="1600" b="0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0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숫자)</a:t>
                      </a:r>
                      <a:endParaRPr sz="1600" b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5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757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0" spc="-1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0009</a:t>
                      </a:r>
                      <a:endParaRPr sz="1600" b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5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94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0" spc="-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unsigned</a:t>
                      </a:r>
                      <a:r>
                        <a:rPr sz="1600" b="0" spc="-8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0" spc="-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byte</a:t>
                      </a:r>
                      <a:endParaRPr sz="1600" b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5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70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0" spc="-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??</a:t>
                      </a:r>
                      <a:endParaRPr sz="1600" b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5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0" spc="-10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두  </a:t>
                      </a:r>
                      <a:r>
                        <a:rPr sz="1600" b="0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번째  </a:t>
                      </a:r>
                      <a:r>
                        <a:rPr sz="1600" b="0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데이터  </a:t>
                      </a:r>
                      <a:r>
                        <a:rPr sz="1600" b="0" spc="-1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레이블(0에서  </a:t>
                      </a:r>
                      <a:r>
                        <a:rPr sz="1600" b="0" spc="-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9 </a:t>
                      </a:r>
                      <a:r>
                        <a:rPr sz="1600" b="0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사이의</a:t>
                      </a:r>
                      <a:r>
                        <a:rPr sz="1600" b="0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0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숫자)</a:t>
                      </a:r>
                      <a:endParaRPr sz="1600" b="0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5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757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…</a:t>
                      </a:r>
                      <a:endParaRPr sz="1600" b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5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94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…</a:t>
                      </a:r>
                      <a:endParaRPr sz="1600" b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5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70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0" spc="-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??</a:t>
                      </a:r>
                      <a:endParaRPr sz="1600" b="0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5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 b="0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4D53F969-2986-4A43-A2D4-6FFCA9EDC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830946"/>
              </p:ext>
            </p:extLst>
          </p:nvPr>
        </p:nvGraphicFramePr>
        <p:xfrm>
          <a:off x="537369" y="3974065"/>
          <a:ext cx="8954672" cy="3230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7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8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0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7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3757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[offset]</a:t>
                      </a:r>
                      <a:endParaRPr sz="160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5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471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[type]</a:t>
                      </a:r>
                      <a:endParaRPr sz="1600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5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3219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[value]</a:t>
                      </a:r>
                      <a:endParaRPr sz="160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5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34861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[description]</a:t>
                      </a:r>
                      <a:endParaRPr sz="160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5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757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0000</a:t>
                      </a:r>
                      <a:endParaRPr sz="160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5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1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32bit</a:t>
                      </a:r>
                      <a:r>
                        <a:rPr sz="1600" spc="-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spc="-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integer</a:t>
                      </a:r>
                      <a:endParaRPr sz="1600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5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19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1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0x00000803</a:t>
                      </a:r>
                      <a:endParaRPr sz="160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5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매직  </a:t>
                      </a:r>
                      <a:r>
                        <a:rPr sz="1600" spc="-1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넘버(MSB</a:t>
                      </a:r>
                      <a:r>
                        <a:rPr sz="1600" spc="-8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spc="-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first)</a:t>
                      </a:r>
                      <a:endParaRPr sz="160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5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734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1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0004</a:t>
                      </a:r>
                      <a:endParaRPr sz="160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5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1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32bit</a:t>
                      </a:r>
                      <a:r>
                        <a:rPr sz="1600" spc="-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spc="-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integer</a:t>
                      </a:r>
                      <a:endParaRPr sz="1600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5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19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60000</a:t>
                      </a:r>
                      <a:endParaRPr sz="160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5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이미지  </a:t>
                      </a:r>
                      <a:r>
                        <a:rPr sz="1600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아이템의</a:t>
                      </a:r>
                      <a:r>
                        <a:rPr sz="1600" spc="-10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수</a:t>
                      </a:r>
                      <a:endParaRPr sz="1600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5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757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0008</a:t>
                      </a:r>
                      <a:endParaRPr sz="160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5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1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32bit</a:t>
                      </a:r>
                      <a:r>
                        <a:rPr sz="1600" spc="-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spc="-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integer</a:t>
                      </a:r>
                      <a:endParaRPr sz="160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5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19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28</a:t>
                      </a:r>
                      <a:endParaRPr sz="160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5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이미지  </a:t>
                      </a:r>
                      <a:r>
                        <a:rPr sz="1600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픽셀  </a:t>
                      </a:r>
                      <a:r>
                        <a:rPr sz="1600" spc="-10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행</a:t>
                      </a:r>
                      <a:r>
                        <a:rPr sz="1600" spc="-114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spc="-10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수</a:t>
                      </a:r>
                      <a:endParaRPr sz="160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5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757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6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0012</a:t>
                      </a:r>
                      <a:endParaRPr sz="160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5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1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32bit</a:t>
                      </a:r>
                      <a:r>
                        <a:rPr sz="1600" spc="-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spc="-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integer</a:t>
                      </a:r>
                      <a:endParaRPr sz="160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5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19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28</a:t>
                      </a:r>
                      <a:endParaRPr sz="160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5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이미지  </a:t>
                      </a:r>
                      <a:r>
                        <a:rPr sz="1600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픽셀  </a:t>
                      </a:r>
                      <a:r>
                        <a:rPr sz="1600" spc="-10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열</a:t>
                      </a:r>
                      <a:r>
                        <a:rPr sz="1600" spc="-114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spc="-10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수</a:t>
                      </a:r>
                      <a:endParaRPr sz="160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5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757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5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0016</a:t>
                      </a:r>
                      <a:endParaRPr sz="160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5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1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unsigned</a:t>
                      </a:r>
                      <a:r>
                        <a:rPr sz="1600" spc="-8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spc="-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byte</a:t>
                      </a:r>
                      <a:endParaRPr sz="160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5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19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??</a:t>
                      </a:r>
                      <a:endParaRPr sz="160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5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이미지  </a:t>
                      </a:r>
                      <a:r>
                        <a:rPr sz="1600" spc="-9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데이터(0,</a:t>
                      </a:r>
                      <a:r>
                        <a:rPr sz="1600" spc="-114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spc="-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0)</a:t>
                      </a:r>
                      <a:endParaRPr sz="160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5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757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7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0017</a:t>
                      </a:r>
                      <a:endParaRPr sz="160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5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1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unsigned</a:t>
                      </a:r>
                      <a:r>
                        <a:rPr sz="1600" spc="-8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spc="-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byte</a:t>
                      </a:r>
                      <a:endParaRPr sz="160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5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19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??</a:t>
                      </a:r>
                      <a:endParaRPr sz="160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5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이미지  </a:t>
                      </a:r>
                      <a:r>
                        <a:rPr sz="1600" spc="-9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데이터(0,</a:t>
                      </a:r>
                      <a:r>
                        <a:rPr sz="1600" spc="-1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spc="-1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1)</a:t>
                      </a:r>
                      <a:endParaRPr sz="160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5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734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…</a:t>
                      </a:r>
                      <a:endParaRPr sz="160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5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1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…</a:t>
                      </a:r>
                      <a:endParaRPr sz="160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5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19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??</a:t>
                      </a:r>
                      <a:endParaRPr sz="160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5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…</a:t>
                      </a:r>
                      <a:endParaRPr sz="1600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5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8070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36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CSV </a:t>
            </a:r>
            <a:r>
              <a:rPr lang="ko-KR" altLang="en-US" dirty="0">
                <a:latin typeface="+mn-ea"/>
                <a:cs typeface="Arial Unicode MS"/>
              </a:rPr>
              <a:t>변환 </a:t>
            </a:r>
            <a:r>
              <a:rPr lang="ko-KR" altLang="en-US" dirty="0" smtClean="0">
                <a:latin typeface="+mn-ea"/>
                <a:cs typeface="Arial Unicode MS"/>
              </a:rPr>
              <a:t>프로그램</a:t>
            </a:r>
            <a:endParaRPr lang="en-US" altLang="ko-KR" dirty="0">
              <a:latin typeface="Arial Unicode MS"/>
              <a:cs typeface="Arial Unicode MS"/>
            </a:endParaRP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727761FB-E3C4-8749-B92B-37202D35DEDE}"/>
              </a:ext>
            </a:extLst>
          </p:cNvPr>
          <p:cNvSpPr txBox="1"/>
          <p:nvPr/>
        </p:nvSpPr>
        <p:spPr>
          <a:xfrm>
            <a:off x="232570" y="803275"/>
            <a:ext cx="9563893" cy="637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-40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5" dirty="0" smtClean="0">
                <a:solidFill>
                  <a:srgbClr val="58595B"/>
                </a:solidFill>
                <a:latin typeface="+mn-ea"/>
                <a:cs typeface="Arial Unicode MS"/>
              </a:rPr>
              <a:t>src/ch4/mnist-tocsv.py</a:t>
            </a:r>
          </a:p>
          <a:p>
            <a:pPr marL="12700" algn="just"/>
            <a:endParaRPr lang="en-US" altLang="ko-KR" dirty="0">
              <a:latin typeface="+mn-ea"/>
              <a:cs typeface="Times New Roman"/>
            </a:endParaRPr>
          </a:p>
          <a:p>
            <a:pPr marL="127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struct</a:t>
            </a:r>
            <a:endParaRPr lang="en-US" altLang="ko-KR" dirty="0">
              <a:latin typeface="+mn-ea"/>
              <a:cs typeface="Times New Roman"/>
            </a:endParaRPr>
          </a:p>
          <a:p>
            <a:pPr marL="12700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27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def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to_csv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(name,</a:t>
            </a:r>
            <a:r>
              <a:rPr lang="en-US" altLang="ko-KR" spc="-17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maxdata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</a:p>
          <a:p>
            <a:pPr marL="12700"/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레이블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파일과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이미지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파일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열기</a:t>
            </a:r>
            <a:endParaRPr lang="en-US" altLang="ko-KR" spc="-4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/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lbl_f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open("./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mnist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/"+name+"-labels-idx1-ubyte",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rb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</a:p>
          <a:p>
            <a:pPr marL="12700"/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img_f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open("./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mnist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/"+name+"-images-idx3-ubyte",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rb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</a:p>
          <a:p>
            <a:pPr marL="12700"/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csv_f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open("./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mnist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/"+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name+".csv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", "w",</a:t>
            </a:r>
            <a:r>
              <a:rPr lang="en-US" altLang="ko-KR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encoding="utf-8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</a:p>
          <a:p>
            <a:pPr marL="1270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헤더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정보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읽기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1)</a:t>
            </a:r>
          </a:p>
          <a:p>
            <a:pPr marL="12700"/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mag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lbl_count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struct.unpack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("&gt;II",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lbl_f.read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(8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))</a:t>
            </a:r>
          </a:p>
          <a:p>
            <a:pPr marL="12700"/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mag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img_count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struct.unpack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("&gt;II",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img_f.read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(8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))</a:t>
            </a:r>
          </a:p>
          <a:p>
            <a:pPr marL="12700"/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rows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, cols 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struct.unpack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("&gt;II",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img_f.read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(8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))</a:t>
            </a:r>
          </a:p>
          <a:p>
            <a:pPr marL="12700"/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pixels</a:t>
            </a:r>
            <a:r>
              <a:rPr lang="en-US" altLang="ko-KR" spc="-7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rows</a:t>
            </a:r>
            <a:r>
              <a:rPr lang="en-US" altLang="ko-KR" spc="-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*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cols</a:t>
            </a:r>
          </a:p>
          <a:p>
            <a:pPr marL="127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이미지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데이터를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읽고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CSV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로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저장하기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2)</a:t>
            </a:r>
          </a:p>
          <a:p>
            <a:pPr marL="12700"/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res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[]</a:t>
            </a:r>
          </a:p>
          <a:p>
            <a:pPr marL="12700"/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for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idx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in</a:t>
            </a:r>
            <a:r>
              <a:rPr lang="en-US" altLang="ko-KR" spc="-1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range(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lbl_count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</a:p>
          <a:p>
            <a:pPr marL="1270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if</a:t>
            </a:r>
            <a:r>
              <a:rPr lang="en-US" altLang="ko-KR" spc="-7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idx</a:t>
            </a:r>
            <a:r>
              <a:rPr lang="en-US" altLang="ko-KR" spc="-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&gt;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maxdata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break</a:t>
            </a:r>
          </a:p>
          <a:p>
            <a:pPr marL="127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label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struct.unpack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("B",</a:t>
            </a:r>
            <a:r>
              <a:rPr lang="en-US" altLang="ko-KR" spc="-2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lbl_f.read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(1))[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0]</a:t>
            </a:r>
          </a:p>
          <a:p>
            <a:pPr marL="12700"/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bdata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img_f.read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(pixels)</a:t>
            </a:r>
          </a:p>
          <a:p>
            <a:pPr marL="1270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sdata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list(map(lambda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n: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str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(n),</a:t>
            </a:r>
            <a:r>
              <a:rPr lang="en-US" altLang="ko-KR" spc="-2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bdata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))</a:t>
            </a:r>
          </a:p>
          <a:p>
            <a:pPr marL="1270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csv_f.write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str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(label)+",")</a:t>
            </a:r>
          </a:p>
          <a:p>
            <a:pPr marL="12700"/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2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csv_f.write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(",".join(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sdata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)+"\r\n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  <a:endParaRPr lang="en-US" altLang="ko-KR" dirty="0">
              <a:latin typeface="나눔고딕코딩"/>
              <a:cs typeface="나눔고딕코딩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06822C59-D653-374B-A050-8D50D79C088A}"/>
              </a:ext>
            </a:extLst>
          </p:cNvPr>
          <p:cNvSpPr/>
          <p:nvPr/>
        </p:nvSpPr>
        <p:spPr>
          <a:xfrm flipV="1">
            <a:off x="232569" y="11385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866389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06822C59-D653-374B-A050-8D50D79C088A}"/>
              </a:ext>
            </a:extLst>
          </p:cNvPr>
          <p:cNvSpPr/>
          <p:nvPr/>
        </p:nvSpPr>
        <p:spPr>
          <a:xfrm flipV="1">
            <a:off x="232569" y="430847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직사각형 1"/>
          <p:cNvSpPr/>
          <p:nvPr/>
        </p:nvSpPr>
        <p:spPr>
          <a:xfrm>
            <a:off x="232569" y="269875"/>
            <a:ext cx="960119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		# 잘 저장됐는지 이미지 파일로 저장해서 테스트하기 -- (※3)</a:t>
            </a:r>
          </a:p>
          <a:p>
            <a:r>
              <a:rPr lang="ko-KR" altLang="en-US" dirty="0"/>
              <a:t>		</a:t>
            </a:r>
            <a:r>
              <a:rPr lang="ko-KR" altLang="en-US" dirty="0" err="1"/>
              <a:t>if</a:t>
            </a:r>
            <a:r>
              <a:rPr lang="ko-KR" altLang="en-US" dirty="0"/>
              <a:t> </a:t>
            </a:r>
            <a:r>
              <a:rPr lang="ko-KR" altLang="en-US" dirty="0" err="1"/>
              <a:t>idx</a:t>
            </a:r>
            <a:r>
              <a:rPr lang="ko-KR" altLang="en-US" dirty="0"/>
              <a:t> &lt; 10:</a:t>
            </a:r>
          </a:p>
          <a:p>
            <a:r>
              <a:rPr lang="ko-KR" altLang="en-US" dirty="0"/>
              <a:t>			</a:t>
            </a:r>
            <a:r>
              <a:rPr lang="ko-KR" altLang="en-US" dirty="0" err="1"/>
              <a:t>s</a:t>
            </a:r>
            <a:r>
              <a:rPr lang="ko-KR" altLang="en-US" dirty="0"/>
              <a:t> = "P2 28 28 255\</a:t>
            </a:r>
            <a:r>
              <a:rPr lang="ko-KR" altLang="en-US" dirty="0" err="1"/>
              <a:t>n</a:t>
            </a:r>
            <a:r>
              <a:rPr lang="ko-KR" altLang="en-US" dirty="0"/>
              <a:t>"</a:t>
            </a:r>
          </a:p>
          <a:p>
            <a:r>
              <a:rPr lang="ko-KR" altLang="en-US" dirty="0"/>
              <a:t>			</a:t>
            </a:r>
            <a:r>
              <a:rPr lang="ko-KR" altLang="en-US" dirty="0" err="1"/>
              <a:t>s</a:t>
            </a:r>
            <a:r>
              <a:rPr lang="ko-KR" altLang="en-US" dirty="0"/>
              <a:t> += " ".</a:t>
            </a:r>
            <a:r>
              <a:rPr lang="ko-KR" altLang="en-US" dirty="0" err="1"/>
              <a:t>join</a:t>
            </a:r>
            <a:r>
              <a:rPr lang="ko-KR" altLang="en-US" dirty="0"/>
              <a:t>(</a:t>
            </a:r>
            <a:r>
              <a:rPr lang="ko-KR" altLang="en-US" dirty="0" err="1"/>
              <a:t>sdata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			</a:t>
            </a:r>
            <a:r>
              <a:rPr lang="ko-KR" altLang="en-US" dirty="0" err="1"/>
              <a:t>iname</a:t>
            </a:r>
            <a:r>
              <a:rPr lang="ko-KR" altLang="en-US" dirty="0"/>
              <a:t> = "./</a:t>
            </a:r>
            <a:r>
              <a:rPr lang="ko-KR" altLang="en-US" dirty="0" err="1"/>
              <a:t>mnist</a:t>
            </a:r>
            <a:r>
              <a:rPr lang="ko-KR" altLang="en-US" dirty="0"/>
              <a:t>/{0}-{1}-{2}.</a:t>
            </a:r>
            <a:r>
              <a:rPr lang="ko-KR" altLang="en-US" dirty="0" err="1"/>
              <a:t>pgm</a:t>
            </a:r>
            <a:r>
              <a:rPr lang="ko-KR" altLang="en-US" dirty="0"/>
              <a:t>".</a:t>
            </a:r>
            <a:r>
              <a:rPr lang="ko-KR" altLang="en-US" dirty="0" err="1"/>
              <a:t>format</a:t>
            </a:r>
            <a:r>
              <a:rPr lang="ko-KR" altLang="en-US" dirty="0"/>
              <a:t>(</a:t>
            </a:r>
            <a:r>
              <a:rPr lang="ko-KR" altLang="en-US" dirty="0" err="1"/>
              <a:t>name,idx,label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		</a:t>
            </a:r>
            <a:r>
              <a:rPr lang="en-US" altLang="ko-KR" dirty="0" smtClean="0"/>
              <a:t>	</a:t>
            </a:r>
            <a:r>
              <a:rPr lang="ko-KR" altLang="en-US" dirty="0" err="1" smtClean="0"/>
              <a:t>with</a:t>
            </a:r>
            <a:r>
              <a:rPr lang="ko-KR" altLang="en-US" dirty="0" smtClean="0"/>
              <a:t> </a:t>
            </a:r>
            <a:r>
              <a:rPr lang="ko-KR" altLang="en-US" dirty="0" err="1"/>
              <a:t>open</a:t>
            </a:r>
            <a:r>
              <a:rPr lang="ko-KR" altLang="en-US" dirty="0"/>
              <a:t>(</a:t>
            </a:r>
            <a:r>
              <a:rPr lang="ko-KR" altLang="en-US" dirty="0" err="1"/>
              <a:t>iname</a:t>
            </a:r>
            <a:r>
              <a:rPr lang="ko-KR" altLang="en-US" dirty="0"/>
              <a:t>, "</a:t>
            </a:r>
            <a:r>
              <a:rPr lang="ko-KR" altLang="en-US" dirty="0" err="1"/>
              <a:t>w</a:t>
            </a:r>
            <a:r>
              <a:rPr lang="ko-KR" altLang="en-US" dirty="0"/>
              <a:t>", </a:t>
            </a:r>
            <a:r>
              <a:rPr lang="ko-KR" altLang="en-US" dirty="0" err="1"/>
              <a:t>encoding</a:t>
            </a:r>
            <a:r>
              <a:rPr lang="ko-KR" altLang="en-US" dirty="0"/>
              <a:t>="utf-8") </a:t>
            </a:r>
            <a:r>
              <a:rPr lang="ko-KR" altLang="en-US" dirty="0" err="1"/>
              <a:t>as</a:t>
            </a:r>
            <a:r>
              <a:rPr lang="ko-KR" altLang="en-US" dirty="0"/>
              <a:t> f:</a:t>
            </a:r>
          </a:p>
          <a:p>
            <a:r>
              <a:rPr lang="ko-KR" altLang="en-US" dirty="0"/>
              <a:t>			</a:t>
            </a:r>
            <a:r>
              <a:rPr lang="en-US" altLang="ko-KR" dirty="0" smtClean="0"/>
              <a:t>	</a:t>
            </a:r>
            <a:r>
              <a:rPr lang="ko-KR" altLang="en-US" dirty="0" err="1" smtClean="0"/>
              <a:t>f.write</a:t>
            </a:r>
            <a:r>
              <a:rPr lang="ko-KR" altLang="en-US" dirty="0" smtClean="0"/>
              <a:t>(</a:t>
            </a:r>
            <a:r>
              <a:rPr lang="ko-KR" altLang="en-US" dirty="0" err="1" smtClean="0"/>
              <a:t>s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csv_f.close</a:t>
            </a:r>
            <a:r>
              <a:rPr lang="ko-KR" altLang="en-US" dirty="0"/>
              <a:t>()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lbl_f.close</a:t>
            </a:r>
            <a:r>
              <a:rPr lang="ko-KR" altLang="en-US" dirty="0"/>
              <a:t>()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img_f.close</a:t>
            </a:r>
            <a:r>
              <a:rPr lang="ko-KR" altLang="en-US" dirty="0"/>
              <a:t>()</a:t>
            </a:r>
          </a:p>
          <a:p>
            <a:endParaRPr lang="ko-KR" altLang="en-US" dirty="0"/>
          </a:p>
          <a:p>
            <a:r>
              <a:rPr lang="ko-KR" altLang="en-US" dirty="0"/>
              <a:t># 결과를 파일로 출력하기 --- (※4)</a:t>
            </a:r>
          </a:p>
          <a:p>
            <a:r>
              <a:rPr lang="ko-KR" altLang="en-US" dirty="0" err="1"/>
              <a:t>to_csv</a:t>
            </a:r>
            <a:r>
              <a:rPr lang="ko-KR" altLang="en-US" dirty="0"/>
              <a:t>("</a:t>
            </a:r>
            <a:r>
              <a:rPr lang="ko-KR" altLang="en-US" dirty="0" err="1"/>
              <a:t>train</a:t>
            </a:r>
            <a:r>
              <a:rPr lang="ko-KR" altLang="en-US" dirty="0"/>
              <a:t>", 1000)</a:t>
            </a:r>
          </a:p>
          <a:p>
            <a:r>
              <a:rPr lang="ko-KR" altLang="en-US" dirty="0" err="1"/>
              <a:t>to_csv</a:t>
            </a:r>
            <a:r>
              <a:rPr lang="ko-KR" altLang="en-US" dirty="0"/>
              <a:t>("t10k", 500)</a:t>
            </a:r>
          </a:p>
        </p:txBody>
      </p:sp>
    </p:spTree>
    <p:extLst>
      <p:ext uri="{BB962C8B-B14F-4D97-AF65-F5344CB8AC3E}">
        <p14:creationId xmlns:p14="http://schemas.microsoft.com/office/powerpoint/2010/main" val="27864116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1725B070-441F-1842-9695-A26E785F2AC7}"/>
              </a:ext>
            </a:extLst>
          </p:cNvPr>
          <p:cNvSpPr txBox="1"/>
          <p:nvPr/>
        </p:nvSpPr>
        <p:spPr>
          <a:xfrm>
            <a:off x="233362" y="269875"/>
            <a:ext cx="960120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6210">
              <a:spcBef>
                <a:spcPts val="67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mnist-tocsv.py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05DCA962-380D-FE49-8089-BE0DAE62CDC3}"/>
              </a:ext>
            </a:extLst>
          </p:cNvPr>
          <p:cNvSpPr/>
          <p:nvPr/>
        </p:nvSpPr>
        <p:spPr>
          <a:xfrm>
            <a:off x="233362" y="727075"/>
            <a:ext cx="9601201" cy="5029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45495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71529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어떻게  특징과  규칙을 찾을까</a:t>
            </a:r>
            <a:r>
              <a:rPr lang="en-US" altLang="ko-KR" sz="2400" dirty="0">
                <a:latin typeface="+mn-ea"/>
                <a:cs typeface="Arial Unicode MS"/>
              </a:rPr>
              <a:t>?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벡터</a:t>
            </a:r>
            <a:r>
              <a:rPr lang="en-US" altLang="ko-KR" dirty="0">
                <a:latin typeface="+mn-ea"/>
                <a:cs typeface="Arial Unicode MS"/>
              </a:rPr>
              <a:t>(vector)</a:t>
            </a:r>
            <a:r>
              <a:rPr lang="ko-KR" altLang="en-US" dirty="0">
                <a:latin typeface="+mn-ea"/>
                <a:cs typeface="Arial Unicode MS"/>
              </a:rPr>
              <a:t>란 공간에서 크기와 방향을 가진 것을 의미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+mn-ea"/>
                <a:cs typeface="Arial Unicode MS"/>
              </a:rPr>
              <a:t>  와</a:t>
            </a:r>
            <a:r>
              <a:rPr lang="en-US" altLang="ko-KR" dirty="0">
                <a:latin typeface="+mn-ea"/>
                <a:cs typeface="Arial Unicode MS"/>
              </a:rPr>
              <a:t> </a:t>
            </a:r>
            <a:r>
              <a:rPr lang="en-US" altLang="ko-KR" dirty="0" smtClean="0">
                <a:latin typeface="+mn-ea"/>
                <a:cs typeface="Arial Unicode MS"/>
              </a:rPr>
              <a:t>   </a:t>
            </a:r>
            <a:r>
              <a:rPr lang="ko-KR" altLang="en-US" dirty="0" smtClean="0">
                <a:latin typeface="+mn-ea"/>
                <a:cs typeface="Arial Unicode MS"/>
              </a:rPr>
              <a:t>가 </a:t>
            </a:r>
            <a:r>
              <a:rPr lang="ko-KR" altLang="en-US" dirty="0">
                <a:latin typeface="+mn-ea"/>
                <a:cs typeface="Arial Unicode MS"/>
              </a:rPr>
              <a:t>많이 그려져 있고</a:t>
            </a:r>
            <a:r>
              <a:rPr lang="en-US" altLang="ko-KR" dirty="0">
                <a:latin typeface="+mn-ea"/>
                <a:cs typeface="Arial Unicode MS"/>
              </a:rPr>
              <a:t>,</a:t>
            </a:r>
            <a:r>
              <a:rPr lang="ko-KR" altLang="en-US" dirty="0">
                <a:latin typeface="+mn-ea"/>
                <a:cs typeface="Arial Unicode MS"/>
              </a:rPr>
              <a:t> 내부에 </a:t>
            </a:r>
            <a:r>
              <a:rPr lang="ko-KR" altLang="en-US" dirty="0" smtClean="0">
                <a:latin typeface="+mn-ea"/>
                <a:cs typeface="Arial Unicode MS"/>
              </a:rPr>
              <a:t>빈 공간이 </a:t>
            </a:r>
            <a:r>
              <a:rPr lang="ko-KR" altLang="en-US" dirty="0">
                <a:latin typeface="+mn-ea"/>
                <a:cs typeface="Arial Unicode MS"/>
              </a:rPr>
              <a:t>하나 있음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이 공간에 ○와 </a:t>
            </a:r>
            <a:r>
              <a:rPr lang="en-US" altLang="ko-KR" dirty="0">
                <a:latin typeface="+mn-ea"/>
                <a:cs typeface="Arial Unicode MS"/>
              </a:rPr>
              <a:t>× </a:t>
            </a:r>
            <a:r>
              <a:rPr lang="ko-KR" altLang="en-US" dirty="0">
                <a:latin typeface="+mn-ea"/>
                <a:cs typeface="Arial Unicode MS"/>
              </a:rPr>
              <a:t>중에 하나를 넣으라고  하면 무엇을 넣을까</a:t>
            </a:r>
            <a:r>
              <a:rPr lang="en-US" altLang="ko-KR" dirty="0">
                <a:latin typeface="+mn-ea"/>
                <a:cs typeface="Arial Unicode MS"/>
              </a:rPr>
              <a:t>?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 </a:t>
            </a:r>
            <a:r>
              <a:rPr lang="ko-KR" altLang="en-US" dirty="0" smtClean="0">
                <a:latin typeface="+mn-ea"/>
                <a:cs typeface="Arial Unicode MS"/>
              </a:rPr>
              <a:t>  와 </a:t>
            </a:r>
            <a:r>
              <a:rPr lang="en-US" altLang="ko-KR" dirty="0">
                <a:latin typeface="+mn-ea"/>
                <a:cs typeface="Arial Unicode MS"/>
              </a:rPr>
              <a:t> </a:t>
            </a:r>
            <a:r>
              <a:rPr lang="en-US" altLang="ko-KR" dirty="0" smtClean="0">
                <a:latin typeface="+mn-ea"/>
                <a:cs typeface="Arial Unicode MS"/>
              </a:rPr>
              <a:t> </a:t>
            </a:r>
            <a:r>
              <a:rPr lang="ko-KR" altLang="en-US" dirty="0" smtClean="0">
                <a:latin typeface="+mn-ea"/>
                <a:cs typeface="Arial Unicode MS"/>
              </a:rPr>
              <a:t>가 </a:t>
            </a:r>
            <a:r>
              <a:rPr lang="ko-KR" altLang="en-US" dirty="0">
                <a:latin typeface="+mn-ea"/>
                <a:cs typeface="Arial Unicode MS"/>
              </a:rPr>
              <a:t>모여있는 위치 관계를 파악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어떤 요소가 모여있는 것 “</a:t>
            </a:r>
            <a:r>
              <a:rPr lang="ko-KR" altLang="en-US" dirty="0" err="1">
                <a:latin typeface="+mn-ea"/>
                <a:cs typeface="Arial Unicode MS"/>
              </a:rPr>
              <a:t>특징량</a:t>
            </a:r>
            <a:r>
              <a:rPr lang="ko-KR" altLang="en-US" dirty="0">
                <a:latin typeface="+mn-ea"/>
                <a:cs typeface="Arial Unicode MS"/>
              </a:rPr>
              <a:t>” 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계산을 통해 </a:t>
            </a:r>
            <a:r>
              <a:rPr lang="ko-KR" altLang="en-US" dirty="0" err="1">
                <a:latin typeface="+mn-ea"/>
                <a:cs typeface="Arial Unicode MS"/>
              </a:rPr>
              <a:t>구분선을</a:t>
            </a:r>
            <a:r>
              <a:rPr lang="ko-KR" altLang="en-US" dirty="0">
                <a:latin typeface="+mn-ea"/>
                <a:cs typeface="Arial Unicode MS"/>
              </a:rPr>
              <a:t> 찾아내는 것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0FEDE49-DB5E-F148-B62D-901FDA7E4AA8}"/>
              </a:ext>
            </a:extLst>
          </p:cNvPr>
          <p:cNvSpPr/>
          <p:nvPr/>
        </p:nvSpPr>
        <p:spPr>
          <a:xfrm>
            <a:off x="537369" y="2555874"/>
            <a:ext cx="4114800" cy="34414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타원 4"/>
          <p:cNvSpPr/>
          <p:nvPr/>
        </p:nvSpPr>
        <p:spPr>
          <a:xfrm>
            <a:off x="537369" y="1717675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곱셈 기호 6"/>
          <p:cNvSpPr/>
          <p:nvPr/>
        </p:nvSpPr>
        <p:spPr>
          <a:xfrm>
            <a:off x="1015966" y="1641475"/>
            <a:ext cx="283403" cy="273464"/>
          </a:xfrm>
          <a:prstGeom prst="mathMultiply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569" y="6213475"/>
            <a:ext cx="176799" cy="17679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342" y="6189088"/>
            <a:ext cx="231668" cy="22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2314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3413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이미지 </a:t>
            </a:r>
            <a:r>
              <a:rPr lang="ko-KR" altLang="en-US" sz="2400" dirty="0" smtClean="0">
                <a:latin typeface="+mn-ea"/>
                <a:cs typeface="Arial Unicode MS"/>
              </a:rPr>
              <a:t>데이터 </a:t>
            </a:r>
            <a:r>
              <a:rPr lang="ko-KR" altLang="en-US" sz="2400" dirty="0">
                <a:latin typeface="+mn-ea"/>
                <a:cs typeface="Arial Unicode MS"/>
              </a:rPr>
              <a:t>학습시키기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이미지 픽셀 데이터를 그대로 벡터로 넣는 방법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이미지 픽셀 데이터를 </a:t>
            </a:r>
            <a:r>
              <a:rPr lang="en-US" altLang="ko-KR" dirty="0">
                <a:latin typeface="+mn-ea"/>
                <a:cs typeface="Arial Unicode MS"/>
              </a:rPr>
              <a:t>24x24(576)</a:t>
            </a:r>
            <a:r>
              <a:rPr lang="ko-KR" altLang="en-US" dirty="0">
                <a:latin typeface="+mn-ea"/>
                <a:cs typeface="Arial Unicode MS"/>
              </a:rPr>
              <a:t>의 </a:t>
            </a:r>
            <a:r>
              <a:rPr lang="ko-KR" altLang="en-US" dirty="0" smtClean="0">
                <a:latin typeface="+mn-ea"/>
                <a:cs typeface="Arial Unicode MS"/>
              </a:rPr>
              <a:t>벡터 그대로 넣어 </a:t>
            </a:r>
            <a:r>
              <a:rPr lang="ko-KR" altLang="en-US" dirty="0">
                <a:latin typeface="+mn-ea"/>
                <a:cs typeface="Arial Unicode MS"/>
              </a:rPr>
              <a:t>학습시키는 프로그램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355600" indent="-342900" algn="just">
              <a:lnSpc>
                <a:spcPct val="150000"/>
              </a:lnSpc>
              <a:buAutoNum type="arabicPeriod"/>
            </a:pPr>
            <a:r>
              <a:rPr lang="en-US" altLang="ko-KR" dirty="0">
                <a:latin typeface="+mn-ea"/>
                <a:cs typeface="Arial Unicode MS"/>
              </a:rPr>
              <a:t>CSV </a:t>
            </a:r>
            <a:r>
              <a:rPr lang="ko-KR" altLang="en-US" dirty="0">
                <a:latin typeface="+mn-ea"/>
                <a:cs typeface="Arial Unicode MS"/>
              </a:rPr>
              <a:t>파일에서 학습 데이터와 테스트 데이터를 읽음</a:t>
            </a:r>
            <a:endParaRPr lang="en-US" altLang="ko-KR" dirty="0">
              <a:latin typeface="+mn-ea"/>
              <a:cs typeface="Arial Unicode MS"/>
            </a:endParaRPr>
          </a:p>
          <a:p>
            <a:pPr marL="355600" indent="-342900" algn="just">
              <a:lnSpc>
                <a:spcPct val="150000"/>
              </a:lnSpc>
              <a:buAutoNum type="arabicPeriod"/>
            </a:pPr>
            <a:r>
              <a:rPr lang="ko-KR" altLang="en-US" dirty="0">
                <a:latin typeface="+mn-ea"/>
                <a:cs typeface="Arial Unicode MS"/>
              </a:rPr>
              <a:t>학습 데이터를 사용해 이미지 픽셀을 학습</a:t>
            </a:r>
            <a:endParaRPr lang="en-US" altLang="ko-KR" dirty="0">
              <a:latin typeface="+mn-ea"/>
              <a:cs typeface="Arial Unicode MS"/>
            </a:endParaRPr>
          </a:p>
          <a:p>
            <a:pPr marL="355600" indent="-342900" algn="just">
              <a:lnSpc>
                <a:spcPct val="150000"/>
              </a:lnSpc>
              <a:buAutoNum type="arabicPeriod"/>
            </a:pPr>
            <a:r>
              <a:rPr lang="ko-KR" altLang="en-US" dirty="0">
                <a:latin typeface="+mn-ea"/>
                <a:cs typeface="Arial Unicode MS"/>
              </a:rPr>
              <a:t>테스트 데이터를 </a:t>
            </a:r>
            <a:r>
              <a:rPr lang="ko-KR" altLang="en-US" dirty="0" smtClean="0">
                <a:latin typeface="+mn-ea"/>
                <a:cs typeface="Arial Unicode MS"/>
              </a:rPr>
              <a:t>활용해 </a:t>
            </a:r>
            <a:r>
              <a:rPr lang="ko-KR" altLang="en-US" dirty="0">
                <a:latin typeface="+mn-ea"/>
                <a:cs typeface="Arial Unicode MS"/>
              </a:rPr>
              <a:t>예측</a:t>
            </a:r>
            <a:endParaRPr lang="en-US" altLang="ko-KR" dirty="0">
              <a:latin typeface="+mn-ea"/>
              <a:cs typeface="Arial Unicode MS"/>
            </a:endParaRPr>
          </a:p>
          <a:p>
            <a:pPr marL="355600" indent="-342900" algn="just">
              <a:lnSpc>
                <a:spcPct val="150000"/>
              </a:lnSpc>
              <a:buAutoNum type="arabicPeriod"/>
            </a:pPr>
            <a:r>
              <a:rPr lang="ko-KR" altLang="en-US" dirty="0">
                <a:latin typeface="+mn-ea"/>
                <a:cs typeface="Arial Unicode MS"/>
              </a:rPr>
              <a:t>예측 결과와 </a:t>
            </a:r>
            <a:r>
              <a:rPr lang="ko-KR" altLang="en-US" dirty="0" smtClean="0">
                <a:latin typeface="+mn-ea"/>
                <a:cs typeface="Arial Unicode MS"/>
              </a:rPr>
              <a:t>답을 </a:t>
            </a:r>
            <a:r>
              <a:rPr lang="ko-KR" altLang="en-US" dirty="0">
                <a:latin typeface="+mn-ea"/>
                <a:cs typeface="Arial Unicode MS"/>
              </a:rPr>
              <a:t>비교해서 </a:t>
            </a:r>
            <a:r>
              <a:rPr lang="ko-KR" altLang="en-US" dirty="0" err="1">
                <a:latin typeface="+mn-ea"/>
                <a:cs typeface="Arial Unicode MS"/>
              </a:rPr>
              <a:t>정답률</a:t>
            </a:r>
            <a:r>
              <a:rPr lang="ko-KR" altLang="en-US" dirty="0">
                <a:latin typeface="+mn-ea"/>
                <a:cs typeface="Arial Unicode MS"/>
              </a:rPr>
              <a:t> 구함</a:t>
            </a:r>
            <a:endParaRPr lang="en-US" altLang="ko-KR" dirty="0">
              <a:latin typeface="+mn-ea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18943972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F59A816A-8838-4F48-867A-B121BBA9B64D}"/>
              </a:ext>
            </a:extLst>
          </p:cNvPr>
          <p:cNvSpPr/>
          <p:nvPr/>
        </p:nvSpPr>
        <p:spPr>
          <a:xfrm flipV="1">
            <a:off x="232569" y="49847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직사각형 4"/>
          <p:cNvSpPr/>
          <p:nvPr/>
        </p:nvSpPr>
        <p:spPr>
          <a:xfrm>
            <a:off x="232569" y="117475"/>
            <a:ext cx="9601199" cy="7332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file: src/ch4/mnist-train.py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from</a:t>
            </a:r>
            <a:r>
              <a:rPr lang="ko-KR" altLang="en-US" dirty="0" smtClean="0"/>
              <a:t> </a:t>
            </a:r>
            <a:r>
              <a:rPr lang="ko-KR" altLang="en-US" dirty="0" err="1"/>
              <a:t>sklearn</a:t>
            </a:r>
            <a:r>
              <a:rPr lang="ko-KR" altLang="en-US" dirty="0"/>
              <a:t> </a:t>
            </a:r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model_selection</a:t>
            </a:r>
            <a:r>
              <a:rPr lang="ko-KR" altLang="en-US" dirty="0"/>
              <a:t>, </a:t>
            </a:r>
            <a:r>
              <a:rPr lang="ko-KR" altLang="en-US" dirty="0" err="1"/>
              <a:t>svm</a:t>
            </a:r>
            <a:r>
              <a:rPr lang="ko-KR" altLang="en-US" dirty="0"/>
              <a:t>, </a:t>
            </a:r>
            <a:r>
              <a:rPr lang="ko-KR" altLang="en-US" dirty="0" err="1"/>
              <a:t>metrics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# CSV 파일을 읽어 들이고 가공하기 --- (※1)</a:t>
            </a:r>
          </a:p>
          <a:p>
            <a:r>
              <a:rPr lang="ko-KR" altLang="en-US" dirty="0" err="1"/>
              <a:t>def</a:t>
            </a:r>
            <a:r>
              <a:rPr lang="ko-KR" altLang="en-US" dirty="0"/>
              <a:t> </a:t>
            </a:r>
            <a:r>
              <a:rPr lang="ko-KR" altLang="en-US" dirty="0" err="1"/>
              <a:t>load_csv</a:t>
            </a:r>
            <a:r>
              <a:rPr lang="ko-KR" altLang="en-US" dirty="0"/>
              <a:t>(</a:t>
            </a:r>
            <a:r>
              <a:rPr lang="ko-KR" altLang="en-US" dirty="0" err="1"/>
              <a:t>fname</a:t>
            </a:r>
            <a:r>
              <a:rPr lang="ko-KR" altLang="en-US" dirty="0"/>
              <a:t>):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labels</a:t>
            </a:r>
            <a:r>
              <a:rPr lang="ko-KR" altLang="en-US" dirty="0"/>
              <a:t> = []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images</a:t>
            </a:r>
            <a:r>
              <a:rPr lang="ko-KR" altLang="en-US" dirty="0"/>
              <a:t> = []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with</a:t>
            </a:r>
            <a:r>
              <a:rPr lang="ko-KR" altLang="en-US" dirty="0"/>
              <a:t> </a:t>
            </a:r>
            <a:r>
              <a:rPr lang="ko-KR" altLang="en-US" dirty="0" err="1"/>
              <a:t>open</a:t>
            </a:r>
            <a:r>
              <a:rPr lang="ko-KR" altLang="en-US" dirty="0"/>
              <a:t>(</a:t>
            </a:r>
            <a:r>
              <a:rPr lang="ko-KR" altLang="en-US" dirty="0" err="1"/>
              <a:t>fname</a:t>
            </a:r>
            <a:r>
              <a:rPr lang="ko-KR" altLang="en-US" dirty="0"/>
              <a:t>, "</a:t>
            </a:r>
            <a:r>
              <a:rPr lang="ko-KR" altLang="en-US" dirty="0" err="1"/>
              <a:t>r</a:t>
            </a:r>
            <a:r>
              <a:rPr lang="ko-KR" altLang="en-US" dirty="0"/>
              <a:t>") </a:t>
            </a:r>
            <a:r>
              <a:rPr lang="ko-KR" altLang="en-US" dirty="0" err="1"/>
              <a:t>as</a:t>
            </a:r>
            <a:r>
              <a:rPr lang="ko-KR" altLang="en-US" dirty="0"/>
              <a:t> f:</a:t>
            </a:r>
          </a:p>
          <a:p>
            <a:r>
              <a:rPr lang="ko-KR" altLang="en-US" dirty="0"/>
              <a:t>		</a:t>
            </a:r>
            <a:r>
              <a:rPr lang="ko-KR" altLang="en-US" dirty="0" err="1"/>
              <a:t>for</a:t>
            </a:r>
            <a:r>
              <a:rPr lang="ko-KR" altLang="en-US" dirty="0"/>
              <a:t> </a:t>
            </a:r>
            <a:r>
              <a:rPr lang="ko-KR" altLang="en-US" dirty="0" err="1"/>
              <a:t>line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f:</a:t>
            </a:r>
          </a:p>
          <a:p>
            <a:r>
              <a:rPr lang="ko-KR" altLang="en-US" dirty="0"/>
              <a:t>			</a:t>
            </a:r>
            <a:r>
              <a:rPr lang="ko-KR" altLang="en-US" dirty="0" err="1"/>
              <a:t>cols</a:t>
            </a:r>
            <a:r>
              <a:rPr lang="ko-KR" altLang="en-US" dirty="0"/>
              <a:t> = </a:t>
            </a:r>
            <a:r>
              <a:rPr lang="ko-KR" altLang="en-US" dirty="0" err="1"/>
              <a:t>line.split</a:t>
            </a:r>
            <a:r>
              <a:rPr lang="ko-KR" altLang="en-US" dirty="0"/>
              <a:t>(",")</a:t>
            </a:r>
          </a:p>
          <a:p>
            <a:r>
              <a:rPr lang="ko-KR" altLang="en-US" dirty="0"/>
              <a:t>			</a:t>
            </a:r>
            <a:r>
              <a:rPr lang="ko-KR" altLang="en-US" dirty="0" err="1"/>
              <a:t>if</a:t>
            </a:r>
            <a:r>
              <a:rPr lang="ko-KR" altLang="en-US" dirty="0"/>
              <a:t> </a:t>
            </a:r>
            <a:r>
              <a:rPr lang="ko-KR" altLang="en-US" dirty="0" err="1"/>
              <a:t>len</a:t>
            </a:r>
            <a:r>
              <a:rPr lang="ko-KR" altLang="en-US" dirty="0"/>
              <a:t>(</a:t>
            </a:r>
            <a:r>
              <a:rPr lang="ko-KR" altLang="en-US" dirty="0" err="1"/>
              <a:t>cols</a:t>
            </a:r>
            <a:r>
              <a:rPr lang="ko-KR" altLang="en-US" dirty="0"/>
              <a:t>) &lt; 2: </a:t>
            </a:r>
            <a:r>
              <a:rPr lang="ko-KR" altLang="en-US" dirty="0" err="1"/>
              <a:t>continue</a:t>
            </a:r>
            <a:endParaRPr lang="ko-KR" altLang="en-US" dirty="0"/>
          </a:p>
          <a:p>
            <a:r>
              <a:rPr lang="ko-KR" altLang="en-US" dirty="0"/>
              <a:t>			</a:t>
            </a:r>
            <a:r>
              <a:rPr lang="ko-KR" altLang="en-US" dirty="0" err="1"/>
              <a:t>labels.append</a:t>
            </a:r>
            <a:r>
              <a:rPr lang="ko-KR" altLang="en-US" dirty="0"/>
              <a:t>(</a:t>
            </a:r>
            <a:r>
              <a:rPr lang="ko-KR" altLang="en-US" dirty="0" err="1"/>
              <a:t>int</a:t>
            </a:r>
            <a:r>
              <a:rPr lang="ko-KR" altLang="en-US" dirty="0"/>
              <a:t>(</a:t>
            </a:r>
            <a:r>
              <a:rPr lang="ko-KR" altLang="en-US" dirty="0" err="1"/>
              <a:t>cols.pop</a:t>
            </a:r>
            <a:r>
              <a:rPr lang="ko-KR" altLang="en-US" dirty="0"/>
              <a:t>(0)))</a:t>
            </a:r>
          </a:p>
          <a:p>
            <a:r>
              <a:rPr lang="ko-KR" altLang="en-US" dirty="0"/>
              <a:t>			</a:t>
            </a:r>
            <a:r>
              <a:rPr lang="ko-KR" altLang="en-US" dirty="0" err="1"/>
              <a:t>vals</a:t>
            </a:r>
            <a:r>
              <a:rPr lang="ko-KR" altLang="en-US" dirty="0"/>
              <a:t> = </a:t>
            </a:r>
            <a:r>
              <a:rPr lang="ko-KR" altLang="en-US" dirty="0" err="1"/>
              <a:t>list</a:t>
            </a:r>
            <a:r>
              <a:rPr lang="ko-KR" altLang="en-US" dirty="0"/>
              <a:t>(</a:t>
            </a:r>
            <a:r>
              <a:rPr lang="ko-KR" altLang="en-US" dirty="0" err="1"/>
              <a:t>map</a:t>
            </a:r>
            <a:r>
              <a:rPr lang="ko-KR" altLang="en-US" dirty="0"/>
              <a:t>(</a:t>
            </a:r>
            <a:r>
              <a:rPr lang="ko-KR" altLang="en-US" dirty="0" err="1"/>
              <a:t>lambda</a:t>
            </a:r>
            <a:r>
              <a:rPr lang="ko-KR" altLang="en-US" dirty="0"/>
              <a:t> n: </a:t>
            </a:r>
            <a:r>
              <a:rPr lang="ko-KR" altLang="en-US" dirty="0" err="1"/>
              <a:t>int</a:t>
            </a:r>
            <a:r>
              <a:rPr lang="ko-KR" altLang="en-US" dirty="0"/>
              <a:t>(</a:t>
            </a:r>
            <a:r>
              <a:rPr lang="ko-KR" altLang="en-US" dirty="0" err="1"/>
              <a:t>n</a:t>
            </a:r>
            <a:r>
              <a:rPr lang="ko-KR" altLang="en-US" dirty="0"/>
              <a:t>) / 256, </a:t>
            </a:r>
            <a:r>
              <a:rPr lang="ko-KR" altLang="en-US" dirty="0" err="1"/>
              <a:t>cols</a:t>
            </a:r>
            <a:r>
              <a:rPr lang="ko-KR" altLang="en-US" dirty="0"/>
              <a:t>))</a:t>
            </a:r>
          </a:p>
          <a:p>
            <a:r>
              <a:rPr lang="ko-KR" altLang="en-US" dirty="0"/>
              <a:t>			</a:t>
            </a:r>
            <a:r>
              <a:rPr lang="ko-KR" altLang="en-US" dirty="0" err="1"/>
              <a:t>images.append</a:t>
            </a:r>
            <a:r>
              <a:rPr lang="ko-KR" altLang="en-US" dirty="0"/>
              <a:t>(</a:t>
            </a:r>
            <a:r>
              <a:rPr lang="ko-KR" altLang="en-US" dirty="0" err="1"/>
              <a:t>vals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return</a:t>
            </a:r>
            <a:r>
              <a:rPr lang="ko-KR" altLang="en-US" dirty="0"/>
              <a:t> {"</a:t>
            </a:r>
            <a:r>
              <a:rPr lang="ko-KR" altLang="en-US" dirty="0" err="1"/>
              <a:t>labels</a:t>
            </a:r>
            <a:r>
              <a:rPr lang="ko-KR" altLang="en-US" dirty="0"/>
              <a:t>":</a:t>
            </a:r>
            <a:r>
              <a:rPr lang="ko-KR" altLang="en-US" dirty="0" err="1"/>
              <a:t>labels</a:t>
            </a:r>
            <a:r>
              <a:rPr lang="ko-KR" altLang="en-US" dirty="0"/>
              <a:t>, "</a:t>
            </a:r>
            <a:r>
              <a:rPr lang="ko-KR" altLang="en-US" dirty="0" err="1"/>
              <a:t>images</a:t>
            </a:r>
            <a:r>
              <a:rPr lang="ko-KR" altLang="en-US" dirty="0"/>
              <a:t>":</a:t>
            </a:r>
            <a:r>
              <a:rPr lang="ko-KR" altLang="en-US" dirty="0" err="1"/>
              <a:t>images</a:t>
            </a:r>
            <a:r>
              <a:rPr lang="ko-KR" altLang="en-US" dirty="0"/>
              <a:t>}</a:t>
            </a:r>
          </a:p>
          <a:p>
            <a:endParaRPr lang="ko-KR" altLang="en-US" dirty="0"/>
          </a:p>
          <a:p>
            <a:r>
              <a:rPr lang="ko-KR" altLang="en-US" dirty="0" err="1"/>
              <a:t>data</a:t>
            </a:r>
            <a:r>
              <a:rPr lang="ko-KR" altLang="en-US" dirty="0"/>
              <a:t> = </a:t>
            </a:r>
            <a:r>
              <a:rPr lang="ko-KR" altLang="en-US" dirty="0" err="1"/>
              <a:t>load_csv</a:t>
            </a:r>
            <a:r>
              <a:rPr lang="ko-KR" altLang="en-US" dirty="0"/>
              <a:t>("./</a:t>
            </a:r>
            <a:r>
              <a:rPr lang="ko-KR" altLang="en-US" dirty="0" err="1"/>
              <a:t>mnist</a:t>
            </a:r>
            <a:r>
              <a:rPr lang="ko-KR" altLang="en-US" dirty="0"/>
              <a:t>/</a:t>
            </a:r>
            <a:r>
              <a:rPr lang="ko-KR" altLang="en-US" dirty="0" err="1"/>
              <a:t>train.csv</a:t>
            </a:r>
            <a:r>
              <a:rPr lang="ko-KR" altLang="en-US" dirty="0"/>
              <a:t>")</a:t>
            </a:r>
          </a:p>
          <a:p>
            <a:r>
              <a:rPr lang="ko-KR" altLang="en-US" dirty="0" err="1"/>
              <a:t>test</a:t>
            </a:r>
            <a:r>
              <a:rPr lang="ko-KR" altLang="en-US" dirty="0"/>
              <a:t> = </a:t>
            </a:r>
            <a:r>
              <a:rPr lang="ko-KR" altLang="en-US" dirty="0" err="1"/>
              <a:t>load_csv</a:t>
            </a:r>
            <a:r>
              <a:rPr lang="ko-KR" altLang="en-US" dirty="0"/>
              <a:t>("./</a:t>
            </a:r>
            <a:r>
              <a:rPr lang="ko-KR" altLang="en-US" dirty="0" err="1"/>
              <a:t>mnist</a:t>
            </a:r>
            <a:r>
              <a:rPr lang="ko-KR" altLang="en-US" dirty="0"/>
              <a:t>/t10k.csv")</a:t>
            </a:r>
          </a:p>
          <a:p>
            <a:endParaRPr lang="ko-KR" altLang="en-US" dirty="0"/>
          </a:p>
          <a:p>
            <a:r>
              <a:rPr lang="ko-KR" altLang="en-US" dirty="0"/>
              <a:t># 학습하기 --- (※2)</a:t>
            </a:r>
          </a:p>
          <a:p>
            <a:r>
              <a:rPr lang="ko-KR" altLang="en-US" dirty="0" err="1"/>
              <a:t>clf</a:t>
            </a:r>
            <a:r>
              <a:rPr lang="ko-KR" altLang="en-US" dirty="0"/>
              <a:t> = </a:t>
            </a:r>
            <a:r>
              <a:rPr lang="ko-KR" altLang="en-US" dirty="0" err="1"/>
              <a:t>svm.SVC</a:t>
            </a:r>
            <a:r>
              <a:rPr lang="ko-KR" altLang="en-US" dirty="0"/>
              <a:t>()</a:t>
            </a:r>
          </a:p>
          <a:p>
            <a:r>
              <a:rPr lang="ko-KR" altLang="en-US" dirty="0" err="1"/>
              <a:t>clf.fit</a:t>
            </a:r>
            <a:r>
              <a:rPr lang="ko-KR" altLang="en-US" dirty="0"/>
              <a:t>(</a:t>
            </a:r>
            <a:r>
              <a:rPr lang="ko-KR" altLang="en-US" dirty="0" err="1"/>
              <a:t>data</a:t>
            </a:r>
            <a:r>
              <a:rPr lang="ko-KR" altLang="en-US" dirty="0"/>
              <a:t>["</a:t>
            </a:r>
            <a:r>
              <a:rPr lang="ko-KR" altLang="en-US" dirty="0" err="1"/>
              <a:t>images</a:t>
            </a:r>
            <a:r>
              <a:rPr lang="ko-KR" altLang="en-US" dirty="0"/>
              <a:t>"], </a:t>
            </a:r>
            <a:r>
              <a:rPr lang="ko-KR" altLang="en-US" dirty="0" err="1"/>
              <a:t>data</a:t>
            </a:r>
            <a:r>
              <a:rPr lang="ko-KR" altLang="en-US" dirty="0"/>
              <a:t>["</a:t>
            </a:r>
            <a:r>
              <a:rPr lang="ko-KR" altLang="en-US" dirty="0" err="1"/>
              <a:t>labels</a:t>
            </a:r>
            <a:r>
              <a:rPr lang="ko-KR" altLang="en-US" dirty="0" smtClean="0"/>
              <a:t>"])</a:t>
            </a:r>
            <a:endParaRPr lang="en-US" altLang="ko-KR" dirty="0" smtClean="0"/>
          </a:p>
          <a:p>
            <a:endParaRPr lang="en-US" altLang="ko-KR" dirty="0"/>
          </a:p>
          <a:p>
            <a:pPr marL="127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예측하기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3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(※3)</a:t>
            </a:r>
            <a:endParaRPr lang="ko-KR" altLang="en-US" dirty="0">
              <a:latin typeface="+mn-ea"/>
              <a:cs typeface="나눔고딕코딩"/>
            </a:endParaRPr>
          </a:p>
          <a:p>
            <a:pPr marL="1270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predict =</a:t>
            </a:r>
            <a:r>
              <a:rPr lang="en-US" altLang="ko-KR" spc="-1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clf.predict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(test["images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"])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17461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6">
            <a:extLst>
              <a:ext uri="{FF2B5EF4-FFF2-40B4-BE49-F238E27FC236}">
                <a16:creationId xmlns:a16="http://schemas.microsoft.com/office/drawing/2014/main" id="{8F9A2FA5-3F63-5D4C-BA1B-7396441041EE}"/>
              </a:ext>
            </a:extLst>
          </p:cNvPr>
          <p:cNvSpPr txBox="1"/>
          <p:nvPr/>
        </p:nvSpPr>
        <p:spPr>
          <a:xfrm>
            <a:off x="232570" y="269875"/>
            <a:ext cx="9753599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결과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확인하기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(※4)</a:t>
            </a:r>
            <a:endParaRPr lang="ko-KR" altLang="en-US" dirty="0">
              <a:latin typeface="+mn-ea"/>
              <a:cs typeface="나눔고딕코딩"/>
            </a:endParaRPr>
          </a:p>
          <a:p>
            <a:pPr marL="12700" marR="508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ac_score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metrics.accuracy_score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(test["labels"],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predict)  </a:t>
            </a:r>
          </a:p>
          <a:p>
            <a:pPr marL="12700" marR="508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cl_report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metrics.classification_report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(test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["labels"],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predict)</a:t>
            </a:r>
            <a:endParaRPr lang="en-US" altLang="ko-KR" dirty="0">
              <a:latin typeface="+mn-ea"/>
              <a:cs typeface="나눔고딕코딩"/>
            </a:endParaRPr>
          </a:p>
          <a:p>
            <a:pPr marL="12700" marR="1976120"/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print("</a:t>
            </a:r>
            <a:r>
              <a:rPr lang="ko-KR" altLang="en-US" spc="-20" dirty="0" err="1">
                <a:solidFill>
                  <a:srgbClr val="231F20"/>
                </a:solidFill>
                <a:latin typeface="+mn-ea"/>
                <a:cs typeface="나눔고딕코딩"/>
              </a:rPr>
              <a:t>정답률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=",</a:t>
            </a:r>
            <a:r>
              <a:rPr lang="ko-KR" altLang="en-US" spc="-1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ac_score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)  </a:t>
            </a:r>
          </a:p>
          <a:p>
            <a:pPr marL="12700" marR="1976120"/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print("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리포트 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=")</a:t>
            </a:r>
          </a:p>
          <a:p>
            <a:pPr marL="12700" marR="1976120"/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print(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cl_report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F59A816A-8838-4F48-867A-B121BBA9B64D}"/>
              </a:ext>
            </a:extLst>
          </p:cNvPr>
          <p:cNvSpPr/>
          <p:nvPr/>
        </p:nvSpPr>
        <p:spPr>
          <a:xfrm flipV="1">
            <a:off x="232569" y="217487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23430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1725B070-441F-1842-9695-A26E785F2AC7}"/>
              </a:ext>
            </a:extLst>
          </p:cNvPr>
          <p:cNvSpPr txBox="1"/>
          <p:nvPr/>
        </p:nvSpPr>
        <p:spPr>
          <a:xfrm>
            <a:off x="233362" y="269875"/>
            <a:ext cx="9601201" cy="61109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 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mnist-train.py</a:t>
            </a:r>
            <a:endParaRPr lang="en-US" altLang="ko-KR" spc="-1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 marR="5080">
              <a:lnSpc>
                <a:spcPct val="135400"/>
              </a:lnSpc>
            </a:pPr>
            <a:r>
              <a:rPr lang="ko-KR" altLang="en-US" spc="-10" dirty="0" err="1">
                <a:solidFill>
                  <a:srgbClr val="231F20"/>
                </a:solidFill>
                <a:latin typeface="+mn-ea"/>
                <a:cs typeface="나눔고딕코딩"/>
              </a:rPr>
              <a:t>정답률</a:t>
            </a:r>
            <a:r>
              <a:rPr lang="ko-KR" altLang="en-US" spc="-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0.788423153693</a:t>
            </a:r>
            <a:endParaRPr lang="ko-KR" altLang="en-US" dirty="0">
              <a:latin typeface="+mn-ea"/>
              <a:cs typeface="나눔고딕코딩"/>
            </a:endParaRPr>
          </a:p>
          <a:p>
            <a:pPr marL="12700">
              <a:spcBef>
                <a:spcPts val="340"/>
              </a:spcBef>
            </a:pP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리포트</a:t>
            </a:r>
            <a:r>
              <a:rPr lang="ko-KR" altLang="en-US" spc="-1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</a:p>
          <a:p>
            <a:pPr marL="12700">
              <a:spcBef>
                <a:spcPts val="340"/>
              </a:spcBef>
            </a:pP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2700">
              <a:spcBef>
                <a:spcPts val="340"/>
              </a:spcBef>
            </a:pP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2700">
              <a:spcBef>
                <a:spcPts val="340"/>
              </a:spcBef>
            </a:pP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2700">
              <a:spcBef>
                <a:spcPts val="340"/>
              </a:spcBef>
            </a:pP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2700">
              <a:spcBef>
                <a:spcPts val="340"/>
              </a:spcBef>
            </a:pP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2700">
              <a:spcBef>
                <a:spcPts val="340"/>
              </a:spcBef>
            </a:pP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2700">
              <a:spcBef>
                <a:spcPts val="340"/>
              </a:spcBef>
            </a:pP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2700">
              <a:spcBef>
                <a:spcPts val="340"/>
              </a:spcBef>
            </a:pP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2700">
              <a:spcBef>
                <a:spcPts val="340"/>
              </a:spcBef>
            </a:pP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2700">
              <a:spcBef>
                <a:spcPts val="340"/>
              </a:spcBef>
            </a:pP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2700">
              <a:spcBef>
                <a:spcPts val="340"/>
              </a:spcBef>
            </a:pP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2700">
              <a:spcBef>
                <a:spcPts val="340"/>
              </a:spcBef>
            </a:pP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2700">
              <a:spcBef>
                <a:spcPts val="340"/>
              </a:spcBef>
            </a:pP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2700">
              <a:spcBef>
                <a:spcPts val="340"/>
              </a:spcBef>
            </a:pP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2700">
              <a:spcBef>
                <a:spcPts val="340"/>
              </a:spcBef>
            </a:pP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2700">
              <a:spcBef>
                <a:spcPts val="340"/>
              </a:spcBef>
            </a:pPr>
            <a:endParaRPr lang="ko-KR" altLang="en-US" dirty="0">
              <a:latin typeface="나눔고딕코딩"/>
              <a:cs typeface="나눔고딕코딩"/>
            </a:endParaRPr>
          </a:p>
        </p:txBody>
      </p:sp>
      <p:graphicFrame>
        <p:nvGraphicFramePr>
          <p:cNvPr id="3" name="object 7">
            <a:extLst>
              <a:ext uri="{FF2B5EF4-FFF2-40B4-BE49-F238E27FC236}">
                <a16:creationId xmlns:a16="http://schemas.microsoft.com/office/drawing/2014/main" id="{EF3F888A-ADCA-1D42-9173-F91991FE8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727565"/>
              </p:ext>
            </p:extLst>
          </p:nvPr>
        </p:nvGraphicFramePr>
        <p:xfrm>
          <a:off x="687642" y="1489075"/>
          <a:ext cx="6250527" cy="46903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23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0601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sz="1800" dirty="0">
                          <a:latin typeface="+mn-ea"/>
                          <a:ea typeface="+mn-ea"/>
                          <a:cs typeface="나눔고딕코딩"/>
                        </a:rPr>
                        <a:t>precision</a:t>
                      </a:r>
                      <a:endParaRPr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sz="1800" dirty="0">
                          <a:latin typeface="+mn-ea"/>
                          <a:ea typeface="+mn-ea"/>
                          <a:cs typeface="나눔고딕코딩"/>
                        </a:rPr>
                        <a:t>recall</a:t>
                      </a:r>
                      <a:endParaRPr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sz="1800" dirty="0">
                          <a:latin typeface="+mn-ea"/>
                          <a:ea typeface="+mn-ea"/>
                          <a:cs typeface="나눔고딕코딩"/>
                        </a:rPr>
                        <a:t>f1-score</a:t>
                      </a:r>
                      <a:endParaRPr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sz="1800" dirty="0">
                          <a:latin typeface="+mn-ea"/>
                          <a:ea typeface="+mn-ea"/>
                          <a:cs typeface="나눔고딕코딩"/>
                        </a:rPr>
                        <a:t>support</a:t>
                      </a:r>
                      <a:endParaRPr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959080"/>
                  </a:ext>
                </a:extLst>
              </a:tr>
              <a:tr h="410601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dirty="0">
                          <a:latin typeface="+mn-ea"/>
                          <a:ea typeface="+mn-ea"/>
                          <a:cs typeface="나눔고딕코딩"/>
                        </a:rPr>
                        <a:t>0</a:t>
                      </a:r>
                      <a:endParaRPr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dirty="0">
                          <a:latin typeface="+mn-ea"/>
                          <a:ea typeface="+mn-ea"/>
                          <a:cs typeface="나눔고딕코딩"/>
                        </a:rPr>
                        <a:t>0.87</a:t>
                      </a:r>
                      <a:endParaRPr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dirty="0">
                          <a:latin typeface="+mn-ea"/>
                          <a:ea typeface="+mn-ea"/>
                          <a:cs typeface="나눔고딕코딩"/>
                        </a:rPr>
                        <a:t>0.93</a:t>
                      </a:r>
                      <a:endParaRPr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dirty="0">
                          <a:latin typeface="+mn-ea"/>
                          <a:ea typeface="+mn-ea"/>
                          <a:cs typeface="나눔고딕코딩"/>
                        </a:rPr>
                        <a:t>0.90</a:t>
                      </a:r>
                      <a:endParaRPr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dirty="0">
                          <a:latin typeface="+mn-ea"/>
                          <a:ea typeface="+mn-ea"/>
                          <a:cs typeface="나눔고딕코딩"/>
                        </a:rPr>
                        <a:t>42</a:t>
                      </a:r>
                      <a:endParaRPr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257186"/>
                  </a:ext>
                </a:extLst>
              </a:tr>
              <a:tr h="410601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</a:t>
                      </a:r>
                      <a:endParaRPr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</a:t>
                      </a:r>
                      <a:r>
                        <a:rPr sz="1800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.</a:t>
                      </a:r>
                      <a:r>
                        <a:rPr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81</a:t>
                      </a:r>
                      <a:endParaRPr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</a:t>
                      </a:r>
                      <a:r>
                        <a:rPr sz="1800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.</a:t>
                      </a:r>
                      <a:r>
                        <a:rPr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00</a:t>
                      </a:r>
                      <a:endParaRPr sz="18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0.89</a:t>
                      </a:r>
                      <a:endParaRPr sz="18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67</a:t>
                      </a:r>
                      <a:endParaRPr sz="18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601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2</a:t>
                      </a:r>
                      <a:endParaRPr sz="18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</a:t>
                      </a:r>
                      <a:r>
                        <a:rPr sz="1800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.</a:t>
                      </a:r>
                      <a:r>
                        <a:rPr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84</a:t>
                      </a:r>
                      <a:endParaRPr sz="18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</a:t>
                      </a:r>
                      <a:r>
                        <a:rPr sz="1800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.</a:t>
                      </a:r>
                      <a:r>
                        <a:rPr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69</a:t>
                      </a:r>
                      <a:endParaRPr sz="18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0.76</a:t>
                      </a:r>
                      <a:endParaRPr sz="18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55</a:t>
                      </a:r>
                      <a:endParaRPr sz="18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601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3</a:t>
                      </a:r>
                      <a:endParaRPr sz="18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</a:t>
                      </a:r>
                      <a:r>
                        <a:rPr sz="1800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.</a:t>
                      </a:r>
                      <a:r>
                        <a:rPr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87</a:t>
                      </a:r>
                      <a:endParaRPr sz="18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</a:t>
                      </a:r>
                      <a:r>
                        <a:rPr sz="1800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.</a:t>
                      </a:r>
                      <a:r>
                        <a:rPr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57</a:t>
                      </a:r>
                      <a:endParaRPr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0.68</a:t>
                      </a:r>
                      <a:endParaRPr sz="18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46</a:t>
                      </a:r>
                      <a:endParaRPr sz="18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601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4</a:t>
                      </a:r>
                      <a:endParaRPr sz="18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</a:t>
                      </a:r>
                      <a:r>
                        <a:rPr sz="1800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.</a:t>
                      </a:r>
                      <a:r>
                        <a:rPr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76</a:t>
                      </a:r>
                      <a:endParaRPr sz="18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</a:t>
                      </a:r>
                      <a:r>
                        <a:rPr sz="1800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.</a:t>
                      </a:r>
                      <a:r>
                        <a:rPr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75</a:t>
                      </a:r>
                      <a:endParaRPr sz="18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0.75</a:t>
                      </a:r>
                      <a:endParaRPr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55</a:t>
                      </a:r>
                      <a:endParaRPr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0601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5</a:t>
                      </a:r>
                      <a:endParaRPr sz="18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</a:t>
                      </a:r>
                      <a:r>
                        <a:rPr sz="1800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.</a:t>
                      </a:r>
                      <a:r>
                        <a:rPr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63</a:t>
                      </a:r>
                      <a:endParaRPr sz="18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</a:t>
                      </a:r>
                      <a:r>
                        <a:rPr sz="1800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.</a:t>
                      </a:r>
                      <a:r>
                        <a:rPr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80</a:t>
                      </a:r>
                      <a:endParaRPr sz="18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0.71</a:t>
                      </a:r>
                      <a:endParaRPr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50</a:t>
                      </a:r>
                      <a:endParaRPr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0601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6</a:t>
                      </a:r>
                      <a:endParaRPr sz="18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</a:t>
                      </a:r>
                      <a:r>
                        <a:rPr sz="1800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.</a:t>
                      </a:r>
                      <a:r>
                        <a:rPr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97</a:t>
                      </a:r>
                      <a:endParaRPr sz="18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</a:t>
                      </a:r>
                      <a:r>
                        <a:rPr sz="1800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.</a:t>
                      </a:r>
                      <a:r>
                        <a:rPr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67</a:t>
                      </a:r>
                      <a:endParaRPr sz="18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0.79</a:t>
                      </a:r>
                      <a:endParaRPr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43</a:t>
                      </a:r>
                      <a:endParaRPr sz="18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0601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7</a:t>
                      </a:r>
                      <a:endParaRPr sz="18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</a:t>
                      </a:r>
                      <a:r>
                        <a:rPr sz="1800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.</a:t>
                      </a:r>
                      <a:r>
                        <a:rPr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74</a:t>
                      </a:r>
                      <a:endParaRPr sz="18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</a:t>
                      </a:r>
                      <a:r>
                        <a:rPr sz="1800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.</a:t>
                      </a:r>
                      <a:r>
                        <a:rPr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86</a:t>
                      </a:r>
                      <a:endParaRPr sz="18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0.79</a:t>
                      </a:r>
                      <a:endParaRPr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49</a:t>
                      </a:r>
                      <a:endParaRPr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640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8</a:t>
                      </a:r>
                      <a:endParaRPr sz="18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</a:t>
                      </a:r>
                      <a:r>
                        <a:rPr sz="1800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.</a:t>
                      </a:r>
                      <a:r>
                        <a:rPr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91</a:t>
                      </a:r>
                      <a:endParaRPr sz="18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</a:t>
                      </a:r>
                      <a:r>
                        <a:rPr sz="1800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.</a:t>
                      </a:r>
                      <a:r>
                        <a:rPr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72</a:t>
                      </a:r>
                      <a:endParaRPr sz="18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0.81</a:t>
                      </a:r>
                      <a:endParaRPr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40</a:t>
                      </a:r>
                      <a:endParaRPr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640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dirty="0">
                          <a:latin typeface="+mn-ea"/>
                          <a:ea typeface="+mn-ea"/>
                          <a:cs typeface="나눔고딕코딩"/>
                        </a:rPr>
                        <a:t>9</a:t>
                      </a:r>
                      <a:endParaRPr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dirty="0">
                          <a:latin typeface="+mn-ea"/>
                          <a:ea typeface="+mn-ea"/>
                          <a:cs typeface="나눔고딕코딩"/>
                        </a:rPr>
                        <a:t>0.71</a:t>
                      </a:r>
                      <a:endParaRPr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dirty="0">
                          <a:latin typeface="+mn-ea"/>
                          <a:ea typeface="+mn-ea"/>
                          <a:cs typeface="나눔고딕코딩"/>
                        </a:rPr>
                        <a:t>0.81</a:t>
                      </a:r>
                      <a:endParaRPr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dirty="0">
                          <a:latin typeface="+mn-ea"/>
                          <a:ea typeface="+mn-ea"/>
                          <a:cs typeface="나눔고딕코딩"/>
                        </a:rPr>
                        <a:t>0.76</a:t>
                      </a:r>
                      <a:endParaRPr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dirty="0">
                          <a:latin typeface="+mn-ea"/>
                          <a:ea typeface="+mn-ea"/>
                          <a:cs typeface="나눔고딕코딩"/>
                        </a:rPr>
                        <a:t>54</a:t>
                      </a:r>
                      <a:endParaRPr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026557"/>
                  </a:ext>
                </a:extLst>
              </a:tr>
              <a:tr h="331640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sz="1800" dirty="0" err="1">
                          <a:latin typeface="+mn-ea"/>
                          <a:ea typeface="+mn-ea"/>
                          <a:cs typeface="나눔고딕코딩"/>
                        </a:rPr>
                        <a:t>avg</a:t>
                      </a:r>
                      <a:r>
                        <a:rPr lang="en-US" sz="1800" dirty="0">
                          <a:latin typeface="+mn-ea"/>
                          <a:ea typeface="+mn-ea"/>
                          <a:cs typeface="나눔고딕코딩"/>
                        </a:rPr>
                        <a:t>/total</a:t>
                      </a:r>
                      <a:endParaRPr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dirty="0">
                          <a:latin typeface="+mn-ea"/>
                          <a:ea typeface="+mn-ea"/>
                          <a:cs typeface="나눔고딕코딩"/>
                        </a:rPr>
                        <a:t>0.80</a:t>
                      </a:r>
                      <a:endParaRPr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dirty="0">
                          <a:latin typeface="+mn-ea"/>
                          <a:ea typeface="+mn-ea"/>
                          <a:cs typeface="나눔고딕코딩"/>
                        </a:rPr>
                        <a:t>0.79</a:t>
                      </a:r>
                      <a:endParaRPr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dirty="0">
                          <a:latin typeface="+mn-ea"/>
                          <a:ea typeface="+mn-ea"/>
                          <a:cs typeface="나눔고딕코딩"/>
                        </a:rPr>
                        <a:t>0.79</a:t>
                      </a:r>
                      <a:endParaRPr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dirty="0">
                          <a:latin typeface="+mn-ea"/>
                          <a:ea typeface="+mn-ea"/>
                          <a:cs typeface="나눔고딕코딩"/>
                        </a:rPr>
                        <a:t>501</a:t>
                      </a:r>
                      <a:endParaRPr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806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71433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21605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en-US" altLang="ko-KR" sz="2400" dirty="0">
                <a:latin typeface="+mn-ea"/>
                <a:cs typeface="Arial Unicode MS"/>
              </a:rPr>
              <a:t>6</a:t>
            </a:r>
            <a:r>
              <a:rPr lang="ko-KR" altLang="en-US" sz="2400" dirty="0">
                <a:latin typeface="+mn-ea"/>
                <a:cs typeface="Arial Unicode MS"/>
              </a:rPr>
              <a:t>만 개의 </a:t>
            </a:r>
            <a:r>
              <a:rPr lang="ko-KR" altLang="en-US" sz="2400" dirty="0" smtClean="0">
                <a:latin typeface="+mn-ea"/>
                <a:cs typeface="Arial Unicode MS"/>
              </a:rPr>
              <a:t>데이터 모두를 학습시키기</a:t>
            </a:r>
            <a:endParaRPr lang="ko-KR" altLang="en-US" sz="2400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앞서 </a:t>
            </a:r>
            <a:r>
              <a:rPr lang="en-US" altLang="ko-KR" dirty="0">
                <a:latin typeface="+mn-ea"/>
                <a:cs typeface="Arial Unicode MS"/>
              </a:rPr>
              <a:t>1000</a:t>
            </a:r>
            <a:r>
              <a:rPr lang="ko-KR" altLang="en-US" dirty="0">
                <a:latin typeface="+mn-ea"/>
                <a:cs typeface="Arial Unicode MS"/>
              </a:rPr>
              <a:t>개의 데이터를 학습시키고</a:t>
            </a:r>
            <a:r>
              <a:rPr lang="en-US" altLang="ko-KR" dirty="0">
                <a:latin typeface="+mn-ea"/>
                <a:cs typeface="Arial Unicode MS"/>
              </a:rPr>
              <a:t>, 500</a:t>
            </a:r>
            <a:r>
              <a:rPr lang="ko-KR" altLang="en-US" dirty="0">
                <a:latin typeface="+mn-ea"/>
                <a:cs typeface="Arial Unicode MS"/>
              </a:rPr>
              <a:t>개의 데이터로 테스트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6</a:t>
            </a:r>
            <a:r>
              <a:rPr lang="ko-KR" altLang="en-US" dirty="0">
                <a:latin typeface="+mn-ea"/>
                <a:cs typeface="Arial Unicode MS"/>
              </a:rPr>
              <a:t>만 개의 모든 </a:t>
            </a:r>
            <a:r>
              <a:rPr lang="ko-KR" altLang="en-US" dirty="0" smtClean="0">
                <a:latin typeface="+mn-ea"/>
                <a:cs typeface="Arial Unicode MS"/>
              </a:rPr>
              <a:t>데이터를 </a:t>
            </a:r>
            <a:r>
              <a:rPr lang="ko-KR" altLang="en-US" dirty="0">
                <a:latin typeface="+mn-ea"/>
                <a:cs typeface="Arial Unicode MS"/>
              </a:rPr>
              <a:t>사용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CSV </a:t>
            </a:r>
            <a:r>
              <a:rPr lang="ko-KR" altLang="en-US" dirty="0">
                <a:latin typeface="+mn-ea"/>
                <a:cs typeface="Arial Unicode MS"/>
              </a:rPr>
              <a:t>생성 프로그램 “</a:t>
            </a:r>
            <a:r>
              <a:rPr lang="en-US" altLang="ko-KR" dirty="0" err="1">
                <a:latin typeface="+mn-ea"/>
                <a:cs typeface="Arial Unicode MS"/>
              </a:rPr>
              <a:t>mnist-tocsv.py</a:t>
            </a:r>
            <a:r>
              <a:rPr lang="en-US" altLang="ko-KR" dirty="0">
                <a:latin typeface="+mn-ea"/>
                <a:cs typeface="Arial Unicode MS"/>
              </a:rPr>
              <a:t>”</a:t>
            </a:r>
            <a:r>
              <a:rPr lang="ko-KR" altLang="en-US" dirty="0">
                <a:latin typeface="+mn-ea"/>
                <a:cs typeface="Arial Unicode MS"/>
              </a:rPr>
              <a:t>에서 </a:t>
            </a:r>
            <a:r>
              <a:rPr lang="en-US" altLang="ko-KR" dirty="0">
                <a:latin typeface="+mn-ea"/>
                <a:cs typeface="Arial Unicode MS"/>
              </a:rPr>
              <a:t>(※4)</a:t>
            </a:r>
            <a:r>
              <a:rPr lang="ko-KR" altLang="en-US" dirty="0">
                <a:latin typeface="+mn-ea"/>
                <a:cs typeface="Arial Unicode MS"/>
              </a:rPr>
              <a:t>의 “</a:t>
            </a:r>
            <a:r>
              <a:rPr lang="en-US" altLang="ko-KR" dirty="0">
                <a:latin typeface="+mn-ea"/>
                <a:cs typeface="Arial Unicode MS"/>
              </a:rPr>
              <a:t>train” </a:t>
            </a:r>
            <a:r>
              <a:rPr lang="ko-KR" altLang="en-US" dirty="0">
                <a:latin typeface="+mn-ea"/>
                <a:cs typeface="Arial Unicode MS"/>
              </a:rPr>
              <a:t>옆의 매개변수를 </a:t>
            </a:r>
            <a:r>
              <a:rPr lang="en-US" altLang="ko-KR" dirty="0">
                <a:latin typeface="+mn-ea"/>
                <a:cs typeface="Arial Unicode MS"/>
              </a:rPr>
              <a:t>99999</a:t>
            </a:r>
            <a:r>
              <a:rPr lang="ko-KR" altLang="en-US" dirty="0">
                <a:latin typeface="+mn-ea"/>
                <a:cs typeface="Arial Unicode MS"/>
              </a:rPr>
              <a:t>로 설정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이전의 </a:t>
            </a:r>
            <a:r>
              <a:rPr lang="en-US" altLang="ko-KR" dirty="0">
                <a:latin typeface="+mn-ea"/>
                <a:cs typeface="Arial Unicode MS"/>
              </a:rPr>
              <a:t>0.786</a:t>
            </a:r>
            <a:r>
              <a:rPr lang="ko-KR" altLang="en-US" dirty="0">
                <a:latin typeface="+mn-ea"/>
                <a:cs typeface="Arial Unicode MS"/>
              </a:rPr>
              <a:t>이었던 </a:t>
            </a:r>
            <a:r>
              <a:rPr lang="ko-KR" altLang="en-US" dirty="0" err="1">
                <a:latin typeface="+mn-ea"/>
                <a:cs typeface="Arial Unicode MS"/>
              </a:rPr>
              <a:t>정답률이</a:t>
            </a:r>
            <a:r>
              <a:rPr lang="ko-KR" altLang="en-US" dirty="0">
                <a:latin typeface="+mn-ea"/>
                <a:cs typeface="Arial Unicode MS"/>
              </a:rPr>
              <a:t> </a:t>
            </a:r>
            <a:r>
              <a:rPr lang="en-US" altLang="ko-KR" dirty="0">
                <a:latin typeface="+mn-ea"/>
                <a:cs typeface="Arial Unicode MS"/>
              </a:rPr>
              <a:t>0.94</a:t>
            </a:r>
            <a:r>
              <a:rPr lang="ko-KR" altLang="en-US" dirty="0">
                <a:latin typeface="+mn-ea"/>
                <a:cs typeface="Arial Unicode MS"/>
              </a:rPr>
              <a:t>까지 </a:t>
            </a:r>
            <a:r>
              <a:rPr lang="ko-KR" altLang="en-US" dirty="0" smtClean="0">
                <a:latin typeface="+mn-ea"/>
                <a:cs typeface="Arial Unicode MS"/>
              </a:rPr>
              <a:t>오름</a:t>
            </a:r>
            <a:endParaRPr lang="en-US" altLang="ko-KR" dirty="0">
              <a:latin typeface="Arial Unicode MS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34183971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1725B070-441F-1842-9695-A26E785F2AC7}"/>
              </a:ext>
            </a:extLst>
          </p:cNvPr>
          <p:cNvSpPr txBox="1"/>
          <p:nvPr/>
        </p:nvSpPr>
        <p:spPr>
          <a:xfrm>
            <a:off x="233362" y="269875"/>
            <a:ext cx="9601201" cy="61109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 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mnist-train.py</a:t>
            </a:r>
            <a:endParaRPr lang="en-US" altLang="ko-KR" spc="-1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 marR="5080">
              <a:lnSpc>
                <a:spcPct val="135400"/>
              </a:lnSpc>
            </a:pPr>
            <a:r>
              <a:rPr lang="ko-KR" altLang="en-US" spc="-10" dirty="0" err="1">
                <a:solidFill>
                  <a:srgbClr val="231F20"/>
                </a:solidFill>
                <a:latin typeface="+mn-ea"/>
                <a:cs typeface="나눔고딕코딩"/>
              </a:rPr>
              <a:t>정답률</a:t>
            </a:r>
            <a:r>
              <a:rPr lang="ko-KR" altLang="en-US" spc="-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 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0.946107784431</a:t>
            </a:r>
            <a:endParaRPr lang="ko-KR" altLang="en-US" dirty="0">
              <a:latin typeface="+mn-ea"/>
              <a:cs typeface="나눔고딕코딩"/>
            </a:endParaRPr>
          </a:p>
          <a:p>
            <a:pPr marL="12700">
              <a:spcBef>
                <a:spcPts val="340"/>
              </a:spcBef>
            </a:pP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리포트</a:t>
            </a:r>
            <a:r>
              <a:rPr lang="ko-KR" altLang="en-US" spc="-1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</a:p>
          <a:p>
            <a:pPr marL="12700">
              <a:spcBef>
                <a:spcPts val="340"/>
              </a:spcBef>
            </a:pP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2700">
              <a:spcBef>
                <a:spcPts val="340"/>
              </a:spcBef>
            </a:pP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2700">
              <a:spcBef>
                <a:spcPts val="340"/>
              </a:spcBef>
            </a:pP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2700">
              <a:spcBef>
                <a:spcPts val="340"/>
              </a:spcBef>
            </a:pP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2700">
              <a:spcBef>
                <a:spcPts val="340"/>
              </a:spcBef>
            </a:pP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2700">
              <a:spcBef>
                <a:spcPts val="340"/>
              </a:spcBef>
            </a:pP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2700">
              <a:spcBef>
                <a:spcPts val="340"/>
              </a:spcBef>
            </a:pP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2700">
              <a:spcBef>
                <a:spcPts val="340"/>
              </a:spcBef>
            </a:pP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2700">
              <a:spcBef>
                <a:spcPts val="340"/>
              </a:spcBef>
            </a:pP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2700">
              <a:spcBef>
                <a:spcPts val="340"/>
              </a:spcBef>
            </a:pP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2700">
              <a:spcBef>
                <a:spcPts val="340"/>
              </a:spcBef>
            </a:pP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2700">
              <a:spcBef>
                <a:spcPts val="340"/>
              </a:spcBef>
            </a:pP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2700">
              <a:spcBef>
                <a:spcPts val="340"/>
              </a:spcBef>
            </a:pP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2700">
              <a:spcBef>
                <a:spcPts val="340"/>
              </a:spcBef>
            </a:pP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2700">
              <a:spcBef>
                <a:spcPts val="340"/>
              </a:spcBef>
            </a:pP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2700">
              <a:spcBef>
                <a:spcPts val="340"/>
              </a:spcBef>
            </a:pPr>
            <a:endParaRPr lang="ko-KR" altLang="en-US" dirty="0">
              <a:latin typeface="나눔고딕코딩"/>
              <a:cs typeface="나눔고딕코딩"/>
            </a:endParaRPr>
          </a:p>
        </p:txBody>
      </p:sp>
      <p:graphicFrame>
        <p:nvGraphicFramePr>
          <p:cNvPr id="3" name="object 7">
            <a:extLst>
              <a:ext uri="{FF2B5EF4-FFF2-40B4-BE49-F238E27FC236}">
                <a16:creationId xmlns:a16="http://schemas.microsoft.com/office/drawing/2014/main" id="{EF3F888A-ADCA-1D42-9173-F91991FE8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413374"/>
              </p:ext>
            </p:extLst>
          </p:nvPr>
        </p:nvGraphicFramePr>
        <p:xfrm>
          <a:off x="687642" y="1489075"/>
          <a:ext cx="6250527" cy="46903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23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0601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sz="1800" dirty="0">
                          <a:latin typeface="+mn-ea"/>
                          <a:ea typeface="+mn-ea"/>
                          <a:cs typeface="나눔고딕코딩"/>
                        </a:rPr>
                        <a:t>precision</a:t>
                      </a:r>
                      <a:endParaRPr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sz="1800" dirty="0">
                          <a:latin typeface="+mn-ea"/>
                          <a:ea typeface="+mn-ea"/>
                          <a:cs typeface="나눔고딕코딩"/>
                        </a:rPr>
                        <a:t>recall</a:t>
                      </a:r>
                      <a:endParaRPr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sz="1800" dirty="0">
                          <a:latin typeface="+mn-ea"/>
                          <a:ea typeface="+mn-ea"/>
                          <a:cs typeface="나눔고딕코딩"/>
                        </a:rPr>
                        <a:t>f1-score</a:t>
                      </a:r>
                      <a:endParaRPr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sz="1800" dirty="0">
                          <a:latin typeface="+mn-ea"/>
                          <a:ea typeface="+mn-ea"/>
                          <a:cs typeface="나눔고딕코딩"/>
                        </a:rPr>
                        <a:t>support</a:t>
                      </a:r>
                      <a:endParaRPr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959080"/>
                  </a:ext>
                </a:extLst>
              </a:tr>
              <a:tr h="410601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>
                          <a:latin typeface="+mn-ea"/>
                          <a:ea typeface="+mn-ea"/>
                          <a:cs typeface="나눔고딕코딩"/>
                        </a:rPr>
                        <a:t>0</a:t>
                      </a:r>
                      <a:endParaRPr lang="en-US"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dirty="0">
                          <a:latin typeface="+mn-ea"/>
                          <a:ea typeface="+mn-ea"/>
                          <a:cs typeface="나눔고딕코딩"/>
                        </a:rPr>
                        <a:t>0.91</a:t>
                      </a:r>
                      <a:endParaRPr lang="en-US"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dirty="0">
                          <a:latin typeface="+mn-ea"/>
                          <a:ea typeface="+mn-ea"/>
                          <a:cs typeface="나눔고딕코딩"/>
                        </a:rPr>
                        <a:t>0.98</a:t>
                      </a:r>
                      <a:endParaRPr lang="en-US"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dirty="0">
                          <a:latin typeface="+mn-ea"/>
                          <a:ea typeface="+mn-ea"/>
                          <a:cs typeface="나눔고딕코딩"/>
                        </a:rPr>
                        <a:t>0.94</a:t>
                      </a:r>
                      <a:endParaRPr lang="en-US"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>
                          <a:latin typeface="+mn-ea"/>
                          <a:ea typeface="+mn-ea"/>
                          <a:cs typeface="나눔고딕코딩"/>
                        </a:rPr>
                        <a:t>42</a:t>
                      </a:r>
                      <a:endParaRPr lang="en-US"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257186"/>
                  </a:ext>
                </a:extLst>
              </a:tr>
              <a:tr h="410601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</a:t>
                      </a:r>
                      <a:endParaRPr lang="ko-KR" altLang="en-US"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1.00</a:t>
                      </a:r>
                      <a:endParaRPr lang="ko-KR" altLang="en-US"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</a:t>
                      </a:r>
                      <a:r>
                        <a:rPr lang="en-US" altLang="ko-KR" sz="1800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.</a:t>
                      </a:r>
                      <a:r>
                        <a:rPr lang="en-US" altLang="ko-KR"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00</a:t>
                      </a:r>
                      <a:endParaRPr lang="ko-KR" altLang="en-US"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spc="-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1.00</a:t>
                      </a:r>
                      <a:endParaRPr lang="ko-KR" altLang="en-US"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67</a:t>
                      </a:r>
                      <a:endParaRPr lang="ko-KR" altLang="en-US" sz="18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601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2</a:t>
                      </a:r>
                      <a:endParaRPr lang="ko-KR" altLang="en-US" sz="18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</a:t>
                      </a:r>
                      <a:r>
                        <a:rPr lang="en-US" altLang="ko-KR" sz="1800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.96</a:t>
                      </a:r>
                      <a:endParaRPr lang="ko-KR" altLang="en-US"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</a:t>
                      </a:r>
                      <a:r>
                        <a:rPr lang="en-US" altLang="ko-KR" sz="1800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.95</a:t>
                      </a:r>
                      <a:endParaRPr lang="ko-KR" altLang="en-US"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spc="-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0.95</a:t>
                      </a:r>
                      <a:endParaRPr lang="ko-KR" altLang="en-US"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55</a:t>
                      </a:r>
                      <a:endParaRPr lang="ko-KR" altLang="en-US" sz="18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601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3</a:t>
                      </a:r>
                      <a:endParaRPr lang="ko-KR" altLang="en-US" sz="18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</a:t>
                      </a:r>
                      <a:r>
                        <a:rPr lang="en-US" altLang="ko-KR" sz="1800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.91</a:t>
                      </a:r>
                      <a:endParaRPr lang="ko-KR" altLang="en-US"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</a:t>
                      </a:r>
                      <a:r>
                        <a:rPr lang="en-US" altLang="ko-KR" sz="1800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.87</a:t>
                      </a:r>
                      <a:endParaRPr lang="ko-KR" altLang="en-US"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spc="-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0.89</a:t>
                      </a:r>
                      <a:endParaRPr lang="ko-KR" altLang="en-US"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46</a:t>
                      </a:r>
                      <a:endParaRPr lang="ko-KR" altLang="en-US" sz="18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601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4</a:t>
                      </a:r>
                      <a:endParaRPr lang="ko-KR" altLang="en-US" sz="18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</a:t>
                      </a:r>
                      <a:r>
                        <a:rPr lang="en-US" altLang="ko-KR" sz="1800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.98</a:t>
                      </a:r>
                      <a:endParaRPr lang="ko-KR" altLang="en-US"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</a:t>
                      </a:r>
                      <a:r>
                        <a:rPr lang="en-US" altLang="ko-KR" sz="1800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.98</a:t>
                      </a:r>
                      <a:endParaRPr lang="ko-KR" altLang="en-US"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spc="-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0.98</a:t>
                      </a:r>
                      <a:endParaRPr lang="ko-KR" altLang="en-US"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55</a:t>
                      </a:r>
                      <a:endParaRPr lang="ko-KR" altLang="en-US"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0601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5</a:t>
                      </a:r>
                      <a:endParaRPr lang="ko-KR" altLang="en-US" sz="18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</a:t>
                      </a:r>
                      <a:r>
                        <a:rPr lang="en-US" altLang="ko-KR" sz="1800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.90</a:t>
                      </a:r>
                      <a:endParaRPr lang="ko-KR" altLang="en-US"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</a:t>
                      </a:r>
                      <a:r>
                        <a:rPr lang="en-US" altLang="ko-KR" sz="1800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.92</a:t>
                      </a:r>
                      <a:endParaRPr lang="ko-KR" altLang="en-US"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spc="-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0.91</a:t>
                      </a:r>
                      <a:endParaRPr lang="ko-KR" altLang="en-US"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50</a:t>
                      </a:r>
                      <a:endParaRPr lang="ko-KR" altLang="en-US" sz="18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0601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6</a:t>
                      </a:r>
                      <a:endParaRPr lang="ko-KR" altLang="en-US" sz="18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</a:t>
                      </a:r>
                      <a:r>
                        <a:rPr lang="en-US" altLang="ko-KR" sz="1800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.98</a:t>
                      </a:r>
                      <a:endParaRPr lang="ko-KR" altLang="en-US"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</a:t>
                      </a:r>
                      <a:r>
                        <a:rPr lang="en-US" altLang="ko-KR" sz="1800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.93</a:t>
                      </a:r>
                      <a:endParaRPr lang="ko-KR" altLang="en-US"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spc="-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0.95</a:t>
                      </a:r>
                      <a:endParaRPr lang="ko-KR" altLang="en-US"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43</a:t>
                      </a:r>
                      <a:endParaRPr lang="ko-KR" altLang="en-US" sz="18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0601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7</a:t>
                      </a:r>
                      <a:endParaRPr lang="ko-KR" altLang="en-US" sz="18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</a:t>
                      </a:r>
                      <a:r>
                        <a:rPr lang="en-US" altLang="ko-KR" sz="1800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.92</a:t>
                      </a:r>
                      <a:endParaRPr lang="ko-KR" altLang="en-US"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</a:t>
                      </a:r>
                      <a:r>
                        <a:rPr lang="en-US" altLang="ko-KR" sz="1800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.94</a:t>
                      </a:r>
                      <a:endParaRPr lang="ko-KR" altLang="en-US"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spc="-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0.93</a:t>
                      </a:r>
                      <a:endParaRPr lang="ko-KR" altLang="en-US"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49</a:t>
                      </a:r>
                      <a:endParaRPr lang="ko-KR" altLang="en-US"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640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8</a:t>
                      </a:r>
                      <a:endParaRPr lang="ko-KR" altLang="en-US" sz="18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</a:t>
                      </a:r>
                      <a:r>
                        <a:rPr lang="en-US" altLang="ko-KR" sz="1800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.93</a:t>
                      </a:r>
                      <a:endParaRPr lang="ko-KR" altLang="en-US"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</a:t>
                      </a:r>
                      <a:r>
                        <a:rPr lang="en-US" altLang="ko-KR" sz="1800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.97</a:t>
                      </a:r>
                      <a:endParaRPr lang="ko-KR" altLang="en-US"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spc="-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0.95</a:t>
                      </a:r>
                      <a:endParaRPr lang="ko-KR" altLang="en-US"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40</a:t>
                      </a:r>
                      <a:endParaRPr lang="ko-KR" altLang="en-US"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640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>
                          <a:latin typeface="+mn-ea"/>
                          <a:ea typeface="+mn-ea"/>
                          <a:cs typeface="나눔고딕코딩"/>
                        </a:rPr>
                        <a:t>9</a:t>
                      </a:r>
                      <a:endParaRPr lang="en-US"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dirty="0">
                          <a:latin typeface="+mn-ea"/>
                          <a:ea typeface="+mn-ea"/>
                          <a:cs typeface="나눔고딕코딩"/>
                        </a:rPr>
                        <a:t>0.94</a:t>
                      </a:r>
                      <a:endParaRPr lang="en-US"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dirty="0">
                          <a:latin typeface="+mn-ea"/>
                          <a:ea typeface="+mn-ea"/>
                          <a:cs typeface="나눔고딕코딩"/>
                        </a:rPr>
                        <a:t>0.91</a:t>
                      </a:r>
                      <a:endParaRPr lang="en-US"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dirty="0">
                          <a:latin typeface="+mn-ea"/>
                          <a:ea typeface="+mn-ea"/>
                          <a:cs typeface="나눔고딕코딩"/>
                        </a:rPr>
                        <a:t>0.92</a:t>
                      </a:r>
                      <a:endParaRPr lang="en-US"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>
                          <a:latin typeface="+mn-ea"/>
                          <a:ea typeface="+mn-ea"/>
                          <a:cs typeface="나눔고딕코딩"/>
                        </a:rPr>
                        <a:t>54</a:t>
                      </a:r>
                      <a:endParaRPr lang="en-US"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026557"/>
                  </a:ext>
                </a:extLst>
              </a:tr>
              <a:tr h="331640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sz="1800">
                          <a:latin typeface="+mn-ea"/>
                          <a:ea typeface="+mn-ea"/>
                          <a:cs typeface="나눔고딕코딩"/>
                        </a:rPr>
                        <a:t>avg/total</a:t>
                      </a:r>
                      <a:endParaRPr lang="en-US"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dirty="0">
                          <a:latin typeface="+mn-ea"/>
                          <a:ea typeface="+mn-ea"/>
                          <a:cs typeface="나눔고딕코딩"/>
                        </a:rPr>
                        <a:t>0.95</a:t>
                      </a:r>
                      <a:endParaRPr lang="en-US"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dirty="0">
                          <a:latin typeface="+mn-ea"/>
                          <a:ea typeface="+mn-ea"/>
                          <a:cs typeface="나눔고딕코딩"/>
                        </a:rPr>
                        <a:t>0.95</a:t>
                      </a:r>
                      <a:endParaRPr lang="en-US"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dirty="0">
                          <a:latin typeface="+mn-ea"/>
                          <a:ea typeface="+mn-ea"/>
                          <a:cs typeface="나눔고딕코딩"/>
                        </a:rPr>
                        <a:t>0.95</a:t>
                      </a:r>
                      <a:endParaRPr lang="en-US"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dirty="0">
                          <a:latin typeface="+mn-ea"/>
                          <a:ea typeface="+mn-ea"/>
                          <a:cs typeface="나눔고딕코딩"/>
                        </a:rPr>
                        <a:t>501</a:t>
                      </a:r>
                      <a:endParaRPr lang="en-US"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806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78291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-82225" y="-54244"/>
            <a:ext cx="10296993" cy="7639319"/>
          </a:xfrm>
          <a:custGeom>
            <a:avLst/>
            <a:gdLst/>
            <a:ahLst/>
            <a:cxnLst/>
            <a:rect l="l" t="t" r="r" b="b"/>
            <a:pathLst>
              <a:path w="5549900" h="3226435">
                <a:moveTo>
                  <a:pt x="0" y="3225901"/>
                </a:moveTo>
                <a:lnTo>
                  <a:pt x="5549392" y="3225901"/>
                </a:lnTo>
                <a:lnTo>
                  <a:pt x="5549392" y="0"/>
                </a:lnTo>
                <a:lnTo>
                  <a:pt x="0" y="0"/>
                </a:lnTo>
                <a:lnTo>
                  <a:pt x="0" y="3225901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90766" y="2241766"/>
            <a:ext cx="2339975" cy="69215"/>
          </a:xfrm>
          <a:custGeom>
            <a:avLst/>
            <a:gdLst/>
            <a:ahLst/>
            <a:cxnLst/>
            <a:rect l="l" t="t" r="r" b="b"/>
            <a:pathLst>
              <a:path w="2339975" h="69215">
                <a:moveTo>
                  <a:pt x="2339425" y="0"/>
                </a:moveTo>
                <a:lnTo>
                  <a:pt x="0" y="0"/>
                </a:lnTo>
                <a:lnTo>
                  <a:pt x="794" y="7947"/>
                </a:lnTo>
                <a:lnTo>
                  <a:pt x="8669" y="32696"/>
                </a:lnTo>
                <a:lnTo>
                  <a:pt x="30043" y="57445"/>
                </a:lnTo>
                <a:lnTo>
                  <a:pt x="71666" y="68694"/>
                </a:lnTo>
                <a:lnTo>
                  <a:pt x="2268321" y="68694"/>
                </a:lnTo>
                <a:lnTo>
                  <a:pt x="2279571" y="67569"/>
                </a:lnTo>
                <a:lnTo>
                  <a:pt x="2304319" y="59695"/>
                </a:lnTo>
                <a:lnTo>
                  <a:pt x="2329068" y="38321"/>
                </a:lnTo>
                <a:lnTo>
                  <a:pt x="2339425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2429" y="1175373"/>
            <a:ext cx="9066540" cy="5419102"/>
          </a:xfrm>
          <a:custGeom>
            <a:avLst/>
            <a:gdLst/>
            <a:ahLst/>
            <a:cxnLst/>
            <a:rect l="l" t="t" r="r" b="b"/>
            <a:pathLst>
              <a:path w="4932045" h="3015615">
                <a:moveTo>
                  <a:pt x="4751997" y="0"/>
                </a:moveTo>
                <a:lnTo>
                  <a:pt x="179997" y="0"/>
                </a:ln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2834995"/>
                </a:lnTo>
                <a:lnTo>
                  <a:pt x="2812" y="2863122"/>
                </a:lnTo>
                <a:lnTo>
                  <a:pt x="22499" y="2925000"/>
                </a:lnTo>
                <a:lnTo>
                  <a:pt x="75936" y="2986878"/>
                </a:lnTo>
                <a:lnTo>
                  <a:pt x="179997" y="3015005"/>
                </a:lnTo>
                <a:lnTo>
                  <a:pt x="4751997" y="3015005"/>
                </a:lnTo>
                <a:lnTo>
                  <a:pt x="4780121" y="3012192"/>
                </a:lnTo>
                <a:lnTo>
                  <a:pt x="4841995" y="2992504"/>
                </a:lnTo>
                <a:lnTo>
                  <a:pt x="4903869" y="2939063"/>
                </a:lnTo>
                <a:lnTo>
                  <a:pt x="4931994" y="2834995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2429" y="1175373"/>
            <a:ext cx="9066540" cy="5419102"/>
          </a:xfrm>
          <a:custGeom>
            <a:avLst/>
            <a:gdLst/>
            <a:ahLst/>
            <a:cxnLst/>
            <a:rect l="l" t="t" r="r" b="b"/>
            <a:pathLst>
              <a:path w="4932045" h="3015615">
                <a:moveTo>
                  <a:pt x="179997" y="0"/>
                </a:move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2834995"/>
                </a:lnTo>
                <a:lnTo>
                  <a:pt x="2812" y="2863122"/>
                </a:lnTo>
                <a:lnTo>
                  <a:pt x="22499" y="2925000"/>
                </a:lnTo>
                <a:lnTo>
                  <a:pt x="75936" y="2986878"/>
                </a:lnTo>
                <a:lnTo>
                  <a:pt x="179997" y="3015005"/>
                </a:lnTo>
                <a:lnTo>
                  <a:pt x="4751997" y="3015005"/>
                </a:lnTo>
                <a:lnTo>
                  <a:pt x="4780121" y="3012192"/>
                </a:lnTo>
                <a:lnTo>
                  <a:pt x="4841995" y="2992504"/>
                </a:lnTo>
                <a:lnTo>
                  <a:pt x="4903869" y="2939063"/>
                </a:lnTo>
                <a:lnTo>
                  <a:pt x="4931994" y="2834995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lnTo>
                  <a:pt x="179997" y="0"/>
                </a:lnTo>
                <a:close/>
              </a:path>
            </a:pathLst>
          </a:custGeom>
          <a:ln w="36004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23569" y="1496597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90369" y="1489075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559077" y="1415318"/>
            <a:ext cx="9472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4000" b="1" spc="-40" dirty="0">
                <a:solidFill>
                  <a:srgbClr val="414042"/>
                </a:solidFill>
                <a:latin typeface="Century Gothic"/>
                <a:cs typeface="Century Gothic"/>
              </a:rPr>
              <a:t>4</a:t>
            </a:r>
            <a:r>
              <a:rPr sz="4000" b="1" spc="-40" dirty="0" smtClean="0">
                <a:solidFill>
                  <a:srgbClr val="414042"/>
                </a:solidFill>
                <a:latin typeface="Century Gothic"/>
                <a:cs typeface="Century Gothic"/>
              </a:rPr>
              <a:t>-</a:t>
            </a:r>
            <a:r>
              <a:rPr lang="en-US" sz="4000" b="1" spc="-40" dirty="0">
                <a:solidFill>
                  <a:srgbClr val="414042"/>
                </a:solidFill>
                <a:latin typeface="Century Gothic"/>
                <a:cs typeface="Century Gothic"/>
              </a:rPr>
              <a:t>4</a:t>
            </a:r>
            <a:endParaRPr sz="4000" dirty="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661569" y="2225847"/>
            <a:ext cx="28194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ko-KR" altLang="en-US" sz="2400" spc="-200" dirty="0">
                <a:latin typeface="+mn-ea"/>
                <a:ea typeface="+mn-ea"/>
              </a:rPr>
              <a:t>외국어 문장 판별하기</a:t>
            </a:r>
          </a:p>
        </p:txBody>
      </p:sp>
      <p:sp>
        <p:nvSpPr>
          <p:cNvPr id="12" name="object 12"/>
          <p:cNvSpPr/>
          <p:nvPr/>
        </p:nvSpPr>
        <p:spPr>
          <a:xfrm>
            <a:off x="1061603" y="4398524"/>
            <a:ext cx="3978310" cy="539607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이번  </a:t>
            </a:r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절에서  배울</a:t>
            </a:r>
            <a:r>
              <a:rPr lang="ko-KR" altLang="en-US" spc="-114" dirty="0">
                <a:solidFill>
                  <a:schemeClr val="bg1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내용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97894" y="5297433"/>
            <a:ext cx="3942019" cy="985526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 anchor="ctr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ko-KR" altLang="en-US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해당 </a:t>
            </a:r>
            <a:r>
              <a:rPr lang="ko-KR" altLang="en-US" spc="-120" dirty="0">
                <a:solidFill>
                  <a:srgbClr val="414042"/>
                </a:solidFill>
                <a:latin typeface="+mn-ea"/>
                <a:cs typeface="Arial Unicode MS"/>
              </a:rPr>
              <a:t>글자가 어떤 언어인지  </a:t>
            </a:r>
            <a:r>
              <a:rPr lang="ko-KR" altLang="en-US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판정하기</a:t>
            </a:r>
            <a:endParaRPr lang="ko-KR" altLang="en-US" spc="-120" dirty="0">
              <a:solidFill>
                <a:srgbClr val="414042"/>
              </a:solidFill>
              <a:latin typeface="+mn-ea"/>
              <a:cs typeface="Arial Unicode MS"/>
            </a:endParaRPr>
          </a:p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ko-KR" altLang="en-US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 알파벳의 출현 </a:t>
            </a:r>
            <a:r>
              <a:rPr lang="ko-KR" altLang="en-US" spc="-120" dirty="0">
                <a:solidFill>
                  <a:srgbClr val="414042"/>
                </a:solidFill>
                <a:latin typeface="+mn-ea"/>
                <a:cs typeface="Arial Unicode MS"/>
              </a:rPr>
              <a:t>횟수 확인하기</a:t>
            </a:r>
          </a:p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ko-KR" altLang="en-US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 데이터를 그래프로 그리는 </a:t>
            </a:r>
            <a:r>
              <a:rPr lang="ko-KR" altLang="en-US" spc="-120" dirty="0">
                <a:solidFill>
                  <a:srgbClr val="414042"/>
                </a:solidFill>
                <a:latin typeface="+mn-ea"/>
                <a:cs typeface="Arial Unicode MS"/>
              </a:rPr>
              <a:t>방법</a:t>
            </a:r>
          </a:p>
        </p:txBody>
      </p:sp>
      <p:sp>
        <p:nvSpPr>
          <p:cNvPr id="15" name="object 15"/>
          <p:cNvSpPr/>
          <p:nvPr/>
        </p:nvSpPr>
        <p:spPr>
          <a:xfrm>
            <a:off x="5639087" y="4402194"/>
            <a:ext cx="3260691" cy="536571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알고리즘과</a:t>
            </a:r>
            <a:r>
              <a:rPr lang="ko-KR" altLang="en-US" spc="-40" dirty="0">
                <a:solidFill>
                  <a:schemeClr val="bg1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툴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75378" y="5234622"/>
            <a:ext cx="3224399" cy="985526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 anchor="ctr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altLang="ko-KR" spc="-120" dirty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en-US" altLang="ko-KR" spc="-120" dirty="0" err="1">
                <a:solidFill>
                  <a:srgbClr val="414042"/>
                </a:solidFill>
                <a:latin typeface="+mn-ea"/>
                <a:cs typeface="Arial Unicode MS"/>
              </a:rPr>
              <a:t>scikit</a:t>
            </a:r>
            <a:r>
              <a:rPr lang="en-US" altLang="ko-KR" spc="-120" dirty="0">
                <a:solidFill>
                  <a:srgbClr val="414042"/>
                </a:solidFill>
                <a:latin typeface="+mn-ea"/>
                <a:cs typeface="Arial Unicode MS"/>
              </a:rPr>
              <a:t>-learn </a:t>
            </a:r>
            <a:r>
              <a:rPr lang="ko-KR" altLang="en-US" spc="-120" dirty="0">
                <a:solidFill>
                  <a:srgbClr val="414042"/>
                </a:solidFill>
                <a:latin typeface="+mn-ea"/>
                <a:cs typeface="Arial Unicode MS"/>
              </a:rPr>
              <a:t>라이브러리</a:t>
            </a:r>
          </a:p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altLang="ko-KR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 Pandas/</a:t>
            </a:r>
            <a:r>
              <a:rPr lang="en-US" altLang="ko-KR" spc="-120" dirty="0" err="1" smtClean="0">
                <a:solidFill>
                  <a:srgbClr val="414042"/>
                </a:solidFill>
                <a:latin typeface="+mn-ea"/>
                <a:cs typeface="Arial Unicode MS"/>
              </a:rPr>
              <a:t>matplotlib</a:t>
            </a:r>
            <a:r>
              <a:rPr lang="en-US" altLang="ko-KR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ko-KR" altLang="en-US" spc="-120" dirty="0">
                <a:solidFill>
                  <a:srgbClr val="414042"/>
                </a:solidFill>
                <a:latin typeface="+mn-ea"/>
                <a:cs typeface="Arial Unicode MS"/>
              </a:rPr>
              <a:t>라이브러리</a:t>
            </a:r>
          </a:p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altLang="ko-KR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 SVM </a:t>
            </a:r>
            <a:r>
              <a:rPr lang="ko-KR" altLang="en-US" spc="-120" dirty="0">
                <a:solidFill>
                  <a:srgbClr val="414042"/>
                </a:solidFill>
                <a:latin typeface="+mn-ea"/>
                <a:cs typeface="Arial Unicode MS"/>
              </a:rPr>
              <a:t>알고리즘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146968" y="2784475"/>
            <a:ext cx="7752809" cy="11218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5400"/>
              </a:lnSpc>
            </a:pP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웹에서 추출한 데이터가 한국어가 아닌 경우가 굉장히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많다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.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연습으로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머신 러닝을 활용하는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간단한 예로 외국어 글자를 읽어 들이고 어떤 언어인지 판정하는 프로그램을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만들어 본다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304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21670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외국어 판정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영어 문장은 </a:t>
            </a:r>
            <a:r>
              <a:rPr lang="ko-KR" altLang="en-US" dirty="0" smtClean="0">
                <a:latin typeface="+mn-ea"/>
                <a:cs typeface="Arial Unicode MS"/>
              </a:rPr>
              <a:t>알파벳으로 </a:t>
            </a:r>
            <a:r>
              <a:rPr lang="ko-KR" altLang="en-US" dirty="0">
                <a:latin typeface="+mn-ea"/>
                <a:cs typeface="Arial Unicode MS"/>
              </a:rPr>
              <a:t>구성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한국어 문장은 한국어로 구성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알파벳인지 한국어인지 확인하면 영어인지 한국어인지 구분 가능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프랑스어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타갈로그어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인도네시아어 등이 모두 알파벳을 사용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알파벳을 사용하는 자연 언어가 어떤 나라의 말인지 판정하는 프로그램</a:t>
            </a:r>
            <a:endParaRPr lang="en-US" altLang="ko-KR" dirty="0">
              <a:latin typeface="+mn-ea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19628869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샘플 데이터 수집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각 언어별로 풍부한 데이터가 있는 위키피디아의 글자를 사용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무작위로 기사를 </a:t>
            </a:r>
            <a:r>
              <a:rPr lang="ko-KR" altLang="en-US" dirty="0" smtClean="0">
                <a:latin typeface="+mn-ea"/>
                <a:cs typeface="Arial Unicode MS"/>
              </a:rPr>
              <a:t>추출하고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각 언어의 </a:t>
            </a:r>
            <a:r>
              <a:rPr lang="ko-KR" altLang="en-US" dirty="0" err="1">
                <a:latin typeface="+mn-ea"/>
                <a:cs typeface="Arial Unicode MS"/>
              </a:rPr>
              <a:t>식별자를</a:t>
            </a:r>
            <a:r>
              <a:rPr lang="ko-KR" altLang="en-US" dirty="0">
                <a:latin typeface="+mn-ea"/>
                <a:cs typeface="Arial Unicode MS"/>
              </a:rPr>
              <a:t> 나누어 저장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영어</a:t>
            </a:r>
            <a:r>
              <a:rPr lang="en-US" altLang="ko-KR" dirty="0">
                <a:latin typeface="+mn-ea"/>
                <a:cs typeface="Arial Unicode MS"/>
              </a:rPr>
              <a:t>(</a:t>
            </a:r>
            <a:r>
              <a:rPr lang="en-US" altLang="ko-KR" dirty="0" err="1">
                <a:latin typeface="+mn-ea"/>
                <a:cs typeface="Arial Unicode MS"/>
              </a:rPr>
              <a:t>en</a:t>
            </a:r>
            <a:r>
              <a:rPr lang="en-US" altLang="ko-KR" dirty="0">
                <a:latin typeface="+mn-ea"/>
                <a:cs typeface="Arial Unicode MS"/>
              </a:rPr>
              <a:t>), </a:t>
            </a:r>
            <a:r>
              <a:rPr lang="ko-KR" altLang="en-US" dirty="0">
                <a:latin typeface="+mn-ea"/>
                <a:cs typeface="Arial Unicode MS"/>
              </a:rPr>
              <a:t>프랑스어</a:t>
            </a:r>
            <a:r>
              <a:rPr lang="en-US" altLang="ko-KR" dirty="0">
                <a:latin typeface="+mn-ea"/>
                <a:cs typeface="Arial Unicode MS"/>
              </a:rPr>
              <a:t>(</a:t>
            </a:r>
            <a:r>
              <a:rPr lang="en-US" altLang="ko-KR" dirty="0" err="1">
                <a:latin typeface="+mn-ea"/>
                <a:cs typeface="Arial Unicode MS"/>
              </a:rPr>
              <a:t>fr</a:t>
            </a:r>
            <a:r>
              <a:rPr lang="en-US" altLang="ko-KR" dirty="0">
                <a:latin typeface="+mn-ea"/>
                <a:cs typeface="Arial Unicode MS"/>
              </a:rPr>
              <a:t>), </a:t>
            </a:r>
            <a:r>
              <a:rPr lang="ko-KR" altLang="en-US" dirty="0">
                <a:latin typeface="+mn-ea"/>
                <a:cs typeface="Arial Unicode MS"/>
              </a:rPr>
              <a:t>인도네시아어</a:t>
            </a:r>
            <a:r>
              <a:rPr lang="en-US" altLang="ko-KR" dirty="0">
                <a:latin typeface="+mn-ea"/>
                <a:cs typeface="Arial Unicode MS"/>
              </a:rPr>
              <a:t>(id), </a:t>
            </a:r>
            <a:r>
              <a:rPr lang="ko-KR" altLang="en-US" dirty="0" smtClean="0">
                <a:latin typeface="+mn-ea"/>
                <a:cs typeface="Arial Unicode MS"/>
              </a:rPr>
              <a:t>타갈로그어</a:t>
            </a:r>
            <a:r>
              <a:rPr lang="en-US" altLang="ko-KR" dirty="0">
                <a:latin typeface="+mn-ea"/>
                <a:cs typeface="Arial Unicode MS"/>
              </a:rPr>
              <a:t>(</a:t>
            </a:r>
            <a:r>
              <a:rPr lang="en-US" altLang="ko-KR" dirty="0" err="1">
                <a:latin typeface="+mn-ea"/>
                <a:cs typeface="Arial Unicode MS"/>
              </a:rPr>
              <a:t>tl</a:t>
            </a:r>
            <a:r>
              <a:rPr lang="en-US" altLang="ko-KR" dirty="0">
                <a:latin typeface="+mn-ea"/>
                <a:cs typeface="Arial Unicode MS"/>
              </a:rPr>
              <a:t>)</a:t>
            </a:r>
            <a:r>
              <a:rPr lang="ko-KR" altLang="en-US" dirty="0" err="1">
                <a:latin typeface="+mn-ea"/>
                <a:cs typeface="Arial Unicode MS"/>
              </a:rPr>
              <a:t>를</a:t>
            </a:r>
            <a:r>
              <a:rPr lang="ko-KR" altLang="en-US" dirty="0">
                <a:latin typeface="+mn-ea"/>
                <a:cs typeface="Arial Unicode MS"/>
              </a:rPr>
              <a:t> 사용해 테스트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“</a:t>
            </a:r>
            <a:r>
              <a:rPr lang="en-US" altLang="ko-KR" dirty="0">
                <a:latin typeface="+mn-ea"/>
                <a:cs typeface="Arial Unicode MS"/>
              </a:rPr>
              <a:t>ch4/</a:t>
            </a:r>
            <a:r>
              <a:rPr lang="en-US" altLang="ko-KR" dirty="0" err="1">
                <a:latin typeface="+mn-ea"/>
                <a:cs typeface="Arial Unicode MS"/>
              </a:rPr>
              <a:t>lang.zip</a:t>
            </a:r>
            <a:r>
              <a:rPr lang="en-US" altLang="ko-KR" dirty="0">
                <a:latin typeface="+mn-ea"/>
                <a:cs typeface="Arial Unicode MS"/>
              </a:rPr>
              <a:t>”</a:t>
            </a:r>
            <a:r>
              <a:rPr lang="ko-KR" altLang="en-US" dirty="0">
                <a:latin typeface="+mn-ea"/>
                <a:cs typeface="Arial Unicode MS"/>
              </a:rPr>
              <a:t>에 샘플 데이터</a:t>
            </a:r>
            <a:r>
              <a:rPr lang="en-US" altLang="ko-KR" dirty="0">
                <a:latin typeface="+mn-ea"/>
                <a:cs typeface="Arial Unicode MS"/>
              </a:rPr>
              <a:t>(</a:t>
            </a:r>
            <a:r>
              <a:rPr lang="ko-KR" altLang="en-US" dirty="0">
                <a:latin typeface="+mn-ea"/>
                <a:cs typeface="Arial Unicode MS"/>
              </a:rPr>
              <a:t>학습 데이터가 </a:t>
            </a:r>
            <a:r>
              <a:rPr lang="en-US" altLang="ko-KR" dirty="0">
                <a:latin typeface="+mn-ea"/>
                <a:cs typeface="Arial Unicode MS"/>
              </a:rPr>
              <a:t>20</a:t>
            </a:r>
            <a:r>
              <a:rPr lang="ko-KR" altLang="en-US" dirty="0">
                <a:latin typeface="+mn-ea"/>
                <a:cs typeface="Arial Unicode MS"/>
              </a:rPr>
              <a:t>개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테스트 데이터가 </a:t>
            </a:r>
            <a:r>
              <a:rPr lang="en-US" altLang="ko-KR" dirty="0">
                <a:latin typeface="+mn-ea"/>
                <a:cs typeface="Arial Unicode MS"/>
              </a:rPr>
              <a:t>8</a:t>
            </a:r>
            <a:r>
              <a:rPr lang="ko-KR" altLang="en-US" dirty="0">
                <a:latin typeface="+mn-ea"/>
                <a:cs typeface="Arial Unicode MS"/>
              </a:rPr>
              <a:t>개</a:t>
            </a:r>
            <a:r>
              <a:rPr lang="en-US" altLang="ko-KR" dirty="0" smtClean="0">
                <a:latin typeface="+mn-ea"/>
                <a:cs typeface="Arial Unicode MS"/>
              </a:rPr>
              <a:t>)</a:t>
            </a:r>
            <a:endParaRPr lang="en-US" altLang="ko-KR" dirty="0">
              <a:latin typeface="Arial Unicode MS"/>
              <a:cs typeface="Arial Unicode MS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CB40C8EB-B738-0C46-B64C-3BA213FB3641}"/>
              </a:ext>
            </a:extLst>
          </p:cNvPr>
          <p:cNvSpPr/>
          <p:nvPr/>
        </p:nvSpPr>
        <p:spPr>
          <a:xfrm>
            <a:off x="537369" y="2409666"/>
            <a:ext cx="9067800" cy="49468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289104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32570" y="225353"/>
            <a:ext cx="9753599" cy="7155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985519">
              <a:spcBef>
                <a:spcPts val="550"/>
              </a:spcBef>
            </a:pPr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-25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5" dirty="0" smtClean="0">
                <a:solidFill>
                  <a:srgbClr val="58595B"/>
                </a:solidFill>
                <a:latin typeface="+mn-ea"/>
                <a:cs typeface="Arial Unicode MS"/>
              </a:rPr>
              <a:t>src/ch4/lang-train.py</a:t>
            </a:r>
            <a:endParaRPr lang="en-US" altLang="ko-KR" spc="15" dirty="0">
              <a:solidFill>
                <a:srgbClr val="58595B"/>
              </a:solidFill>
              <a:latin typeface="+mn-ea"/>
              <a:cs typeface="Arial Unicode MS"/>
            </a:endParaRPr>
          </a:p>
          <a:p>
            <a:pPr marR="985519">
              <a:spcBef>
                <a:spcPts val="550"/>
              </a:spcBef>
            </a:pPr>
            <a:endParaRPr lang="en-US" altLang="ko-KR" spc="15" dirty="0">
              <a:solidFill>
                <a:srgbClr val="58595B"/>
              </a:solidFill>
              <a:latin typeface="+mn-ea"/>
              <a:cs typeface="Arial Unicode MS"/>
            </a:endParaRPr>
          </a:p>
          <a:p>
            <a:pPr marR="985519">
              <a:spcBef>
                <a:spcPts val="550"/>
              </a:spcBef>
            </a:pPr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rom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sklearn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import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svm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3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metrics  </a:t>
            </a:r>
          </a:p>
          <a:p>
            <a:pPr marR="985519">
              <a:spcBef>
                <a:spcPts val="55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glob,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os.path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re,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json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R="1524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텍스트를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읽어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들이고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출현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빈도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조사하기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(※1)  </a:t>
            </a:r>
          </a:p>
          <a:p>
            <a:pPr marR="1524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def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check_freq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fname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</a:p>
          <a:p>
            <a:pPr marR="15240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name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os.path.basename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fname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R="15240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lang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re.match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(r'^[a-z]{2,}',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name).group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</a:p>
          <a:p>
            <a:pPr marR="15240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with</a:t>
            </a:r>
            <a:r>
              <a:rPr lang="en-US" altLang="ko-KR" spc="-6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open(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fname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"r",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encoding="utf-8")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as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f:</a:t>
            </a:r>
          </a:p>
          <a:p>
            <a:pPr marR="1524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text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f.read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</a:p>
          <a:p>
            <a:pPr marR="152400"/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text</a:t>
            </a:r>
            <a:r>
              <a:rPr lang="en-US" altLang="ko-KR" spc="-5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text.lower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소문자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변환</a:t>
            </a:r>
            <a:endParaRPr lang="en-US" altLang="ko-KR" spc="-4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R="152400"/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숫자 세기</a:t>
            </a:r>
            <a:r>
              <a:rPr lang="ko-KR" altLang="en-US" spc="-2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변수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cnt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초기화하기</a:t>
            </a:r>
            <a:endParaRPr lang="en-US" altLang="ko-KR" spc="-4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R="152400"/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cnt</a:t>
            </a:r>
            <a:r>
              <a:rPr lang="en-US" altLang="ko-KR" spc="-5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[0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for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in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range(0,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26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)]</a:t>
            </a:r>
          </a:p>
          <a:p>
            <a:pPr marR="15240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code_a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ord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("a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</a:p>
          <a:p>
            <a:pPr marR="152400"/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code_z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ord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("z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</a:p>
          <a:p>
            <a:pPr marR="152400"/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알파벳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출현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횟수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구하기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2)</a:t>
            </a:r>
          </a:p>
          <a:p>
            <a:pPr marR="152400"/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for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ch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in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text:</a:t>
            </a:r>
          </a:p>
          <a:p>
            <a:pPr marR="1524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n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ord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ch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R="15240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if</a:t>
            </a:r>
            <a:r>
              <a:rPr lang="en-US" altLang="ko-KR" spc="-4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code_a</a:t>
            </a:r>
            <a:r>
              <a:rPr lang="en-US" altLang="ko-KR" spc="-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&lt;=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</a:t>
            </a:r>
            <a:r>
              <a:rPr lang="en-US" altLang="ko-KR" spc="-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&lt;=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code_z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a~z</a:t>
            </a:r>
            <a:r>
              <a:rPr lang="en-US" altLang="ko-KR" spc="-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사이에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있을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 smtClean="0">
                <a:solidFill>
                  <a:srgbClr val="231F20"/>
                </a:solidFill>
                <a:latin typeface="+mn-ea"/>
                <a:cs typeface="나눔고딕코딩"/>
              </a:rPr>
              <a:t>때</a:t>
            </a:r>
            <a:endParaRPr lang="en-US" altLang="ko-KR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R="15240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cnt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[n</a:t>
            </a:r>
            <a:r>
              <a:rPr lang="en-US" altLang="ko-KR" spc="-6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code_a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]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+=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1</a:t>
            </a:r>
          </a:p>
          <a:p>
            <a:pPr marR="1524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정규화하기</a:t>
            </a:r>
            <a:r>
              <a:rPr lang="ko-KR" altLang="en-US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3)</a:t>
            </a:r>
          </a:p>
          <a:p>
            <a:pPr marR="152400"/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total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sum(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cnt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R="152400"/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freq</a:t>
            </a:r>
            <a:r>
              <a:rPr lang="en-US" altLang="ko-KR" spc="-4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list(map(lambda</a:t>
            </a:r>
            <a:r>
              <a:rPr lang="en-US" altLang="ko-KR" spc="-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n: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</a:t>
            </a:r>
            <a:r>
              <a:rPr lang="en-US" altLang="ko-KR" spc="-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/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total,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cnt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))</a:t>
            </a:r>
          </a:p>
          <a:p>
            <a:pPr marR="15240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return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freq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2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lang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6DFCA483-D67B-784E-BAE8-EED858F1B848}"/>
              </a:ext>
            </a:extLst>
          </p:cNvPr>
          <p:cNvSpPr/>
          <p:nvPr/>
        </p:nvSpPr>
        <p:spPr>
          <a:xfrm flipV="1">
            <a:off x="232569" y="6051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1477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56249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특징 추출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다양한 데이터</a:t>
            </a:r>
            <a:r>
              <a:rPr lang="en-US" altLang="ko-KR" dirty="0">
                <a:latin typeface="+mn-ea"/>
                <a:cs typeface="Arial Unicode MS"/>
              </a:rPr>
              <a:t>(</a:t>
            </a:r>
            <a:r>
              <a:rPr lang="ko-KR" altLang="en-US" dirty="0">
                <a:latin typeface="+mn-ea"/>
                <a:cs typeface="Arial Unicode MS"/>
              </a:rPr>
              <a:t>이미지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텍스트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주가 등</a:t>
            </a:r>
            <a:r>
              <a:rPr lang="en-US" altLang="ko-KR" dirty="0">
                <a:latin typeface="+mn-ea"/>
                <a:cs typeface="Arial Unicode MS"/>
              </a:rPr>
              <a:t>)</a:t>
            </a:r>
            <a:r>
              <a:rPr lang="ko-KR" altLang="en-US" dirty="0">
                <a:latin typeface="+mn-ea"/>
                <a:cs typeface="Arial Unicode MS"/>
              </a:rPr>
              <a:t>를 곧바로 </a:t>
            </a:r>
            <a:r>
              <a:rPr lang="ko-KR" altLang="en-US" dirty="0" smtClean="0">
                <a:latin typeface="+mn-ea"/>
                <a:cs typeface="Arial Unicode MS"/>
              </a:rPr>
              <a:t>머신 러닝을 </a:t>
            </a:r>
            <a:r>
              <a:rPr lang="ko-KR" altLang="en-US" dirty="0">
                <a:latin typeface="+mn-ea"/>
                <a:cs typeface="Arial Unicode MS"/>
              </a:rPr>
              <a:t>위한 </a:t>
            </a:r>
            <a:r>
              <a:rPr lang="ko-KR" altLang="en-US" dirty="0" err="1">
                <a:latin typeface="+mn-ea"/>
                <a:cs typeface="Arial Unicode MS"/>
              </a:rPr>
              <a:t>학습기에</a:t>
            </a:r>
            <a:r>
              <a:rPr lang="ko-KR" altLang="en-US" dirty="0">
                <a:latin typeface="+mn-ea"/>
                <a:cs typeface="Arial Unicode MS"/>
              </a:rPr>
              <a:t> 입력할 수 없음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데이터가 어떤 특징을 가지고 있는지 찾고 벡터로 만들어야 함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이 같은 </a:t>
            </a:r>
            <a:r>
              <a:rPr lang="ko-KR" altLang="en-US" dirty="0" smtClean="0">
                <a:latin typeface="+mn-ea"/>
                <a:cs typeface="Arial Unicode MS"/>
              </a:rPr>
              <a:t>변환 처리를 </a:t>
            </a:r>
            <a:r>
              <a:rPr lang="ko-KR" altLang="en-US" dirty="0">
                <a:latin typeface="+mn-ea"/>
                <a:cs typeface="Arial Unicode MS"/>
              </a:rPr>
              <a:t>“특징 </a:t>
            </a:r>
            <a:r>
              <a:rPr lang="ko-KR" altLang="en-US" dirty="0" err="1">
                <a:latin typeface="+mn-ea"/>
                <a:cs typeface="Arial Unicode MS"/>
              </a:rPr>
              <a:t>추출”이라고</a:t>
            </a:r>
            <a:r>
              <a:rPr lang="ko-KR" altLang="en-US" dirty="0">
                <a:latin typeface="+mn-ea"/>
                <a:cs typeface="Arial Unicode MS"/>
              </a:rPr>
              <a:t> 함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학습을 기반으로 분류 등을 하는 시스템 “학습 기계”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“</a:t>
            </a:r>
            <a:r>
              <a:rPr lang="ko-KR" altLang="en-US" dirty="0">
                <a:latin typeface="+mn-ea"/>
                <a:cs typeface="Arial Unicode MS"/>
              </a:rPr>
              <a:t>분류</a:t>
            </a:r>
            <a:r>
              <a:rPr lang="en-US" altLang="ko-KR" dirty="0">
                <a:latin typeface="+mn-ea"/>
                <a:cs typeface="Arial Unicode MS"/>
              </a:rPr>
              <a:t>/</a:t>
            </a:r>
            <a:r>
              <a:rPr lang="ko-KR" altLang="en-US" dirty="0" err="1">
                <a:latin typeface="+mn-ea"/>
                <a:cs typeface="Arial Unicode MS"/>
              </a:rPr>
              <a:t>식별기</a:t>
            </a:r>
            <a:r>
              <a:rPr lang="en-US" altLang="ko-KR" dirty="0">
                <a:latin typeface="+mn-ea"/>
                <a:cs typeface="Arial Unicode MS"/>
              </a:rPr>
              <a:t>(classifier)”, “</a:t>
            </a:r>
            <a:r>
              <a:rPr lang="ko-KR" altLang="en-US" dirty="0" err="1">
                <a:latin typeface="+mn-ea"/>
                <a:cs typeface="Arial Unicode MS"/>
              </a:rPr>
              <a:t>학습기</a:t>
            </a:r>
            <a:r>
              <a:rPr lang="en-US" altLang="ko-KR" dirty="0">
                <a:latin typeface="+mn-ea"/>
                <a:cs typeface="Arial Unicode MS"/>
              </a:rPr>
              <a:t>(learner)”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회귀 분석이란</a:t>
            </a:r>
            <a:r>
              <a:rPr lang="en-US" altLang="ko-KR" sz="2400" dirty="0">
                <a:latin typeface="+mn-ea"/>
                <a:cs typeface="Arial Unicode MS"/>
              </a:rPr>
              <a:t>?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통계 용어인데</a:t>
            </a:r>
            <a:r>
              <a:rPr lang="en-US" altLang="ko-KR" dirty="0">
                <a:latin typeface="+mn-ea"/>
                <a:cs typeface="Arial Unicode MS"/>
              </a:rPr>
              <a:t>, Y</a:t>
            </a:r>
            <a:r>
              <a:rPr lang="ko-KR" altLang="en-US" dirty="0">
                <a:latin typeface="+mn-ea"/>
                <a:cs typeface="Arial Unicode MS"/>
              </a:rPr>
              <a:t>가 연속된 값일 때 </a:t>
            </a:r>
            <a:r>
              <a:rPr lang="en-US" altLang="ko-KR" dirty="0">
                <a:latin typeface="+mn-ea"/>
                <a:cs typeface="Arial Unicode MS"/>
              </a:rPr>
              <a:t>Y = f(x)</a:t>
            </a:r>
            <a:r>
              <a:rPr lang="ko-KR" altLang="en-US" dirty="0">
                <a:latin typeface="+mn-ea"/>
                <a:cs typeface="Arial Unicode MS"/>
              </a:rPr>
              <a:t>와 같은 모델로  나타내는 것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가장 기본적인 모델은 “선형 회귀” </a:t>
            </a:r>
            <a:r>
              <a:rPr lang="en-US" altLang="ko-KR" dirty="0">
                <a:latin typeface="+mn-ea"/>
                <a:cs typeface="Arial Unicode MS"/>
              </a:rPr>
              <a:t>Y = </a:t>
            </a:r>
            <a:r>
              <a:rPr lang="en-US" altLang="ko-KR" dirty="0" err="1">
                <a:latin typeface="+mn-ea"/>
                <a:cs typeface="Arial Unicode MS"/>
              </a:rPr>
              <a:t>aX</a:t>
            </a:r>
            <a:r>
              <a:rPr lang="en-US" altLang="ko-KR" dirty="0">
                <a:latin typeface="+mn-ea"/>
                <a:cs typeface="Arial Unicode MS"/>
              </a:rPr>
              <a:t> + b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Y</a:t>
            </a:r>
            <a:r>
              <a:rPr lang="ko-KR" altLang="en-US" dirty="0">
                <a:latin typeface="+mn-ea"/>
                <a:cs typeface="Arial Unicode MS"/>
              </a:rPr>
              <a:t>는 연속 측정의 종속 변수</a:t>
            </a:r>
            <a:r>
              <a:rPr lang="en-US" altLang="ko-KR" dirty="0">
                <a:latin typeface="+mn-ea"/>
                <a:cs typeface="Arial Unicode MS"/>
              </a:rPr>
              <a:t>(</a:t>
            </a:r>
            <a:r>
              <a:rPr lang="ko-KR" altLang="en-US" dirty="0">
                <a:latin typeface="+mn-ea"/>
                <a:cs typeface="Arial Unicode MS"/>
              </a:rPr>
              <a:t>목표 변수</a:t>
            </a:r>
            <a:r>
              <a:rPr lang="en-US" altLang="ko-KR" dirty="0">
                <a:latin typeface="+mn-ea"/>
                <a:cs typeface="Arial Unicode MS"/>
              </a:rPr>
              <a:t>), X</a:t>
            </a:r>
            <a:r>
              <a:rPr lang="ko-KR" altLang="en-US" dirty="0">
                <a:latin typeface="+mn-ea"/>
                <a:cs typeface="Arial Unicode MS"/>
              </a:rPr>
              <a:t>는 독립 변수</a:t>
            </a:r>
            <a:r>
              <a:rPr lang="en-US" altLang="ko-KR" dirty="0">
                <a:latin typeface="+mn-ea"/>
                <a:cs typeface="Arial Unicode MS"/>
              </a:rPr>
              <a:t>(</a:t>
            </a:r>
            <a:r>
              <a:rPr lang="ko-KR" altLang="en-US" dirty="0">
                <a:latin typeface="+mn-ea"/>
                <a:cs typeface="Arial Unicode MS"/>
              </a:rPr>
              <a:t>설명 변수</a:t>
            </a:r>
            <a:r>
              <a:rPr lang="en-US" altLang="ko-KR" dirty="0">
                <a:latin typeface="+mn-ea"/>
                <a:cs typeface="Arial Unicode MS"/>
              </a:rPr>
              <a:t>)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X</a:t>
            </a:r>
            <a:r>
              <a:rPr lang="ko-KR" altLang="en-US" dirty="0">
                <a:latin typeface="+mn-ea"/>
                <a:cs typeface="Arial Unicode MS"/>
              </a:rPr>
              <a:t>가 </a:t>
            </a:r>
            <a:r>
              <a:rPr lang="en-US" altLang="ko-KR" dirty="0">
                <a:latin typeface="+mn-ea"/>
                <a:cs typeface="Arial Unicode MS"/>
              </a:rPr>
              <a:t>1</a:t>
            </a:r>
            <a:r>
              <a:rPr lang="ko-KR" altLang="en-US" dirty="0">
                <a:latin typeface="+mn-ea"/>
                <a:cs typeface="Arial Unicode MS"/>
              </a:rPr>
              <a:t>차원이라면 “단순 회귀”</a:t>
            </a:r>
            <a:r>
              <a:rPr lang="en-US" altLang="ko-KR" dirty="0">
                <a:latin typeface="+mn-ea"/>
                <a:cs typeface="Arial Unicode MS"/>
              </a:rPr>
              <a:t>, 2</a:t>
            </a:r>
            <a:r>
              <a:rPr lang="ko-KR" altLang="en-US" dirty="0">
                <a:latin typeface="+mn-ea"/>
                <a:cs typeface="Arial Unicode MS"/>
              </a:rPr>
              <a:t>차원 이상이면  “다중 회귀”</a:t>
            </a:r>
            <a:endParaRPr lang="en-US" altLang="ko-KR" dirty="0">
              <a:latin typeface="+mn-ea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13688988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32570" y="364485"/>
            <a:ext cx="9753599" cy="6763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539240"/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각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파일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처리하기  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R="153924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def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load_files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(path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</a:p>
          <a:p>
            <a:pPr marR="153924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freqs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[]</a:t>
            </a:r>
          </a:p>
          <a:p>
            <a:pPr marR="1539240"/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labels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[]</a:t>
            </a:r>
          </a:p>
          <a:p>
            <a:pPr marR="1539240"/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file_list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glob.glob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(path)</a:t>
            </a:r>
          </a:p>
          <a:p>
            <a:pPr marR="153924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for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fname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in</a:t>
            </a:r>
            <a:r>
              <a:rPr lang="en-US" altLang="ko-KR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file_list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</a:p>
          <a:p>
            <a:pPr marR="1539240"/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r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1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check_freq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fname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R="1539240"/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freqs.append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(r[0])</a:t>
            </a:r>
          </a:p>
          <a:p>
            <a:pPr marR="153924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labels.append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(r[1])</a:t>
            </a:r>
          </a:p>
          <a:p>
            <a:pPr marR="153924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return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{"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freqs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":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freqs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11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labels":labels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}</a:t>
            </a:r>
          </a:p>
          <a:p>
            <a:pPr marR="1376680"/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R="137668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data =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load_files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("./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lang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/train/*.txt")  </a:t>
            </a:r>
          </a:p>
          <a:p>
            <a:pPr marR="137668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test =</a:t>
            </a:r>
            <a:r>
              <a:rPr lang="en-US" altLang="ko-KR" spc="-1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load_files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("./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lang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/test/*.txt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</a:p>
          <a:p>
            <a:pPr marR="1376680"/>
            <a:endParaRPr lang="en-US" altLang="ko-KR" spc="-15" dirty="0">
              <a:solidFill>
                <a:srgbClr val="231F20"/>
              </a:solidFill>
              <a:latin typeface="+mn-ea"/>
              <a:cs typeface="Times New Roman"/>
            </a:endParaRPr>
          </a:p>
          <a:p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이후를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대비해서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JSON</a:t>
            </a:r>
            <a:r>
              <a:rPr lang="ko-KR" altLang="en-US" spc="-10" dirty="0">
                <a:solidFill>
                  <a:srgbClr val="231F20"/>
                </a:solidFill>
                <a:latin typeface="+mn-ea"/>
                <a:cs typeface="나눔고딕코딩"/>
              </a:rPr>
              <a:t>으로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결과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저장하기</a:t>
            </a:r>
            <a:endParaRPr lang="ko-KR" altLang="en-US" dirty="0">
              <a:latin typeface="+mn-ea"/>
              <a:cs typeface="나눔고딕코딩"/>
            </a:endParaRPr>
          </a:p>
          <a:p>
            <a:pPr marR="40132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with</a:t>
            </a:r>
            <a:r>
              <a:rPr lang="en-US" altLang="ko-KR" spc="-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open("./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lang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/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freq.json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",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"w",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encoding="utf-8")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as</a:t>
            </a:r>
            <a:r>
              <a:rPr lang="en-US" altLang="ko-KR" spc="-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fp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</a:p>
          <a:p>
            <a:pPr marR="40132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json.dump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([data, test],</a:t>
            </a:r>
            <a:r>
              <a:rPr lang="en-US" altLang="ko-KR" spc="-1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fp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R="234188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학습하기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3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(※4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spc="-2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R="2341880"/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clf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</a:t>
            </a:r>
            <a:r>
              <a:rPr lang="en-US" altLang="ko-KR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svm.SVC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40"/>
              </a:spcBef>
            </a:pP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clf.fit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(data["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freqs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"],</a:t>
            </a: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data["labels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"])</a:t>
            </a:r>
            <a:endParaRPr lang="en-US" altLang="ko-KR" dirty="0">
              <a:latin typeface="+mn-ea"/>
              <a:cs typeface="Times New Roman"/>
            </a:endParaRPr>
          </a:p>
          <a:p>
            <a:pPr>
              <a:spcBef>
                <a:spcPts val="340"/>
              </a:spcBef>
            </a:pPr>
            <a:endParaRPr lang="en-US" altLang="ko-KR" dirty="0" smtClean="0">
              <a:latin typeface="+mn-ea"/>
              <a:cs typeface="나눔고딕코딩"/>
            </a:endParaRPr>
          </a:p>
          <a:p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예측하기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3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(※5)</a:t>
            </a:r>
            <a:endParaRPr lang="ko-KR" altLang="en-US" dirty="0">
              <a:latin typeface="+mn-ea"/>
              <a:cs typeface="나눔고딕코딩"/>
            </a:endParaRPr>
          </a:p>
          <a:p>
            <a:pPr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predict =</a:t>
            </a:r>
            <a:r>
              <a:rPr lang="en-US" altLang="ko-KR" spc="-2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clf.predict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(test["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freqs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"])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31206022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32570" y="225353"/>
            <a:ext cx="9753599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결과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테스트하기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(※6)</a:t>
            </a:r>
            <a:endParaRPr lang="ko-KR" altLang="en-US" dirty="0">
              <a:latin typeface="+mn-ea"/>
              <a:cs typeface="나눔고딕코딩"/>
            </a:endParaRPr>
          </a:p>
          <a:p>
            <a:pPr marR="508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ac_score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metrics.accuracy_score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(test["labels"],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predict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) 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R="508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cl_report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metrics.classification_report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(test["labels"],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predict)</a:t>
            </a:r>
            <a:endParaRPr lang="en-US" altLang="ko-KR" dirty="0">
              <a:latin typeface="+mn-ea"/>
              <a:cs typeface="나눔고딕코딩"/>
            </a:endParaRPr>
          </a:p>
          <a:p>
            <a:pPr marR="1976120"/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print("</a:t>
            </a:r>
            <a:r>
              <a:rPr lang="ko-KR" altLang="en-US" spc="-20" dirty="0" err="1">
                <a:solidFill>
                  <a:srgbClr val="231F20"/>
                </a:solidFill>
                <a:latin typeface="+mn-ea"/>
                <a:cs typeface="나눔고딕코딩"/>
              </a:rPr>
              <a:t>정답률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=",</a:t>
            </a:r>
            <a:r>
              <a:rPr lang="ko-KR" altLang="en-US" spc="-1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ac_score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spc="-5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R="1976120"/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print("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리포트 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=")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R="1976120"/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print(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cl_report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6DFCA483-D67B-784E-BAE8-EED858F1B848}"/>
              </a:ext>
            </a:extLst>
          </p:cNvPr>
          <p:cNvSpPr/>
          <p:nvPr/>
        </p:nvSpPr>
        <p:spPr>
          <a:xfrm flipV="1">
            <a:off x="232569" y="202247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1725B070-441F-1842-9695-A26E785F2AC7}"/>
              </a:ext>
            </a:extLst>
          </p:cNvPr>
          <p:cNvSpPr txBox="1"/>
          <p:nvPr/>
        </p:nvSpPr>
        <p:spPr>
          <a:xfrm>
            <a:off x="233362" y="2310868"/>
            <a:ext cx="9601201" cy="39026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6210" marR="207645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 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lang-train.py</a:t>
            </a:r>
            <a:endParaRPr lang="en-US" altLang="ko-KR" spc="-1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56210" marR="2076450">
              <a:lnSpc>
                <a:spcPct val="135400"/>
              </a:lnSpc>
            </a:pPr>
            <a:r>
              <a:rPr lang="ko-KR" altLang="en-US" spc="-10" dirty="0" err="1">
                <a:solidFill>
                  <a:srgbClr val="231F20"/>
                </a:solidFill>
                <a:latin typeface="+mn-ea"/>
                <a:cs typeface="나눔고딕코딩"/>
              </a:rPr>
              <a:t>정답률</a:t>
            </a:r>
            <a:r>
              <a:rPr lang="ko-KR" altLang="en-US" spc="-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0.875</a:t>
            </a:r>
            <a:endParaRPr lang="ko-KR" altLang="en-US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리포트</a:t>
            </a:r>
            <a:r>
              <a:rPr lang="ko-KR" altLang="en-US" spc="-1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endParaRPr lang="ko-KR" altLang="en-US" dirty="0">
              <a:latin typeface="+mn-ea"/>
              <a:cs typeface="나눔고딕코딩"/>
            </a:endParaRPr>
          </a:p>
          <a:p>
            <a:pPr marL="12700">
              <a:spcBef>
                <a:spcPts val="340"/>
              </a:spcBef>
            </a:pP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2700">
              <a:spcBef>
                <a:spcPts val="340"/>
              </a:spcBef>
            </a:pP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2700">
              <a:spcBef>
                <a:spcPts val="340"/>
              </a:spcBef>
            </a:pP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2700">
              <a:spcBef>
                <a:spcPts val="340"/>
              </a:spcBef>
            </a:pP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2700">
              <a:spcBef>
                <a:spcPts val="340"/>
              </a:spcBef>
            </a:pP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2700">
              <a:spcBef>
                <a:spcPts val="340"/>
              </a:spcBef>
            </a:pP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2700">
              <a:spcBef>
                <a:spcPts val="340"/>
              </a:spcBef>
            </a:pP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2700">
              <a:spcBef>
                <a:spcPts val="340"/>
              </a:spcBef>
            </a:pP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2700">
              <a:spcBef>
                <a:spcPts val="340"/>
              </a:spcBef>
            </a:pPr>
            <a:endParaRPr lang="ko-KR" altLang="en-US" dirty="0">
              <a:latin typeface="나눔고딕코딩"/>
              <a:cs typeface="나눔고딕코딩"/>
            </a:endParaRPr>
          </a:p>
        </p:txBody>
      </p:sp>
      <p:graphicFrame>
        <p:nvGraphicFramePr>
          <p:cNvPr id="7" name="object 7">
            <a:extLst>
              <a:ext uri="{FF2B5EF4-FFF2-40B4-BE49-F238E27FC236}">
                <a16:creationId xmlns:a16="http://schemas.microsoft.com/office/drawing/2014/main" id="{EF3F888A-ADCA-1D42-9173-F91991FE8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020414"/>
              </p:ext>
            </p:extLst>
          </p:nvPr>
        </p:nvGraphicFramePr>
        <p:xfrm>
          <a:off x="687642" y="3530068"/>
          <a:ext cx="6250527" cy="24636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23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0601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sz="1800" dirty="0">
                          <a:latin typeface="+mn-ea"/>
                          <a:ea typeface="+mn-ea"/>
                          <a:cs typeface="나눔고딕코딩"/>
                        </a:rPr>
                        <a:t>precision</a:t>
                      </a:r>
                      <a:endParaRPr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sz="1800" dirty="0">
                          <a:latin typeface="+mn-ea"/>
                          <a:ea typeface="+mn-ea"/>
                          <a:cs typeface="나눔고딕코딩"/>
                        </a:rPr>
                        <a:t>recall</a:t>
                      </a:r>
                      <a:endParaRPr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sz="1800" dirty="0">
                          <a:latin typeface="+mn-ea"/>
                          <a:ea typeface="+mn-ea"/>
                          <a:cs typeface="나눔고딕코딩"/>
                        </a:rPr>
                        <a:t>f1-score</a:t>
                      </a:r>
                      <a:endParaRPr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sz="1800" dirty="0">
                          <a:latin typeface="+mn-ea"/>
                          <a:ea typeface="+mn-ea"/>
                          <a:cs typeface="나눔고딕코딩"/>
                        </a:rPr>
                        <a:t>support</a:t>
                      </a:r>
                      <a:endParaRPr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959080"/>
                  </a:ext>
                </a:extLst>
              </a:tr>
              <a:tr h="410601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sz="1800" dirty="0" err="1">
                          <a:latin typeface="+mn-ea"/>
                          <a:ea typeface="+mn-ea"/>
                          <a:cs typeface="나눔고딕코딩"/>
                        </a:rPr>
                        <a:t>en</a:t>
                      </a:r>
                      <a:endParaRPr lang="en-US"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dirty="0">
                          <a:latin typeface="+mn-ea"/>
                          <a:ea typeface="+mn-ea"/>
                          <a:cs typeface="나눔고딕코딩"/>
                        </a:rPr>
                        <a:t>0.67</a:t>
                      </a: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dirty="0">
                          <a:latin typeface="+mn-ea"/>
                          <a:ea typeface="+mn-ea"/>
                          <a:cs typeface="나눔고딕코딩"/>
                        </a:rPr>
                        <a:t>1.00</a:t>
                      </a:r>
                      <a:endParaRPr lang="en-US"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dirty="0">
                          <a:latin typeface="+mn-ea"/>
                          <a:ea typeface="+mn-ea"/>
                          <a:cs typeface="나눔고딕코딩"/>
                        </a:rPr>
                        <a:t>0.80</a:t>
                      </a:r>
                      <a:endParaRPr lang="en-US"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dirty="0">
                          <a:latin typeface="+mn-ea"/>
                          <a:ea typeface="+mn-ea"/>
                          <a:cs typeface="나눔고딕코딩"/>
                        </a:rPr>
                        <a:t>2</a:t>
                      </a:r>
                      <a:endParaRPr lang="en-US"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257186"/>
                  </a:ext>
                </a:extLst>
              </a:tr>
              <a:tr h="410601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dirty="0" err="1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fr</a:t>
                      </a:r>
                      <a:endParaRPr lang="ko-KR" altLang="en-US"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1.00</a:t>
                      </a:r>
                      <a:endParaRPr lang="ko-KR" altLang="en-US"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</a:t>
                      </a:r>
                      <a:r>
                        <a:rPr lang="en-US" altLang="ko-KR" sz="1800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.</a:t>
                      </a:r>
                      <a:r>
                        <a:rPr lang="en-US" altLang="ko-KR"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00</a:t>
                      </a:r>
                      <a:endParaRPr lang="ko-KR" altLang="en-US"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spc="-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1.00</a:t>
                      </a:r>
                      <a:endParaRPr lang="ko-KR" altLang="en-US"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2</a:t>
                      </a:r>
                      <a:endParaRPr lang="ko-KR" altLang="en-US"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601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id</a:t>
                      </a:r>
                      <a:endParaRPr lang="ko-KR" altLang="en-US"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1.00</a:t>
                      </a:r>
                      <a:endParaRPr lang="ko-KR" altLang="en-US"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0.50</a:t>
                      </a:r>
                      <a:endParaRPr lang="ko-KR" altLang="en-US"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spc="-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0.67</a:t>
                      </a:r>
                      <a:endParaRPr lang="ko-KR" altLang="en-US"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2</a:t>
                      </a:r>
                      <a:endParaRPr lang="ko-KR" altLang="en-US"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601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dirty="0" err="1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tl</a:t>
                      </a:r>
                      <a:endParaRPr lang="ko-KR" altLang="en-US"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1.00</a:t>
                      </a:r>
                      <a:endParaRPr lang="ko-KR" altLang="en-US"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1.00</a:t>
                      </a:r>
                      <a:endParaRPr lang="ko-KR" altLang="en-US"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spc="-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1.00</a:t>
                      </a:r>
                      <a:endParaRPr lang="ko-KR" altLang="en-US"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2</a:t>
                      </a:r>
                      <a:endParaRPr lang="ko-KR" altLang="en-US"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601">
                <a:tc>
                  <a:txBody>
                    <a:bodyPr/>
                    <a:lstStyle/>
                    <a:p>
                      <a:pPr marL="2032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>
                          <a:latin typeface="+mn-ea"/>
                          <a:ea typeface="+mn-ea"/>
                          <a:cs typeface="나눔고딕코딩"/>
                        </a:rPr>
                        <a:t>avg</a:t>
                      </a:r>
                      <a:r>
                        <a:rPr lang="en-US" altLang="ko-KR" sz="1800" dirty="0">
                          <a:latin typeface="+mn-ea"/>
                          <a:ea typeface="+mn-ea"/>
                          <a:cs typeface="나눔고딕코딩"/>
                        </a:rPr>
                        <a:t>/total</a:t>
                      </a: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0.92</a:t>
                      </a:r>
                      <a:endParaRPr lang="ko-KR" altLang="en-US"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0.88</a:t>
                      </a:r>
                      <a:endParaRPr lang="ko-KR" altLang="en-US"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spc="-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0.87</a:t>
                      </a:r>
                      <a:endParaRPr lang="ko-KR" altLang="en-US"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dirty="0">
                          <a:latin typeface="+mn-ea"/>
                          <a:ea typeface="+mn-ea"/>
                          <a:cs typeface="나눔고딕코딩"/>
                        </a:rPr>
                        <a:t>8</a:t>
                      </a:r>
                      <a:endParaRPr lang="ko-KR" altLang="en-US"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25331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21670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데이터마다의 분포를 그래프로 확인하기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어느 정도로 알파벳 빈도가 다른지 시각적으로 확인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Matplotlib, </a:t>
            </a:r>
            <a:r>
              <a:rPr lang="en-US" altLang="ko-KR" dirty="0" err="1">
                <a:latin typeface="+mn-ea"/>
                <a:cs typeface="Arial Unicode MS"/>
              </a:rPr>
              <a:t>numpy</a:t>
            </a:r>
            <a:r>
              <a:rPr lang="en-US" altLang="ko-KR" dirty="0">
                <a:latin typeface="+mn-ea"/>
                <a:cs typeface="Arial Unicode MS"/>
              </a:rPr>
              <a:t>, pandas</a:t>
            </a:r>
            <a:r>
              <a:rPr lang="ko-KR" altLang="en-US" dirty="0">
                <a:latin typeface="+mn-ea"/>
                <a:cs typeface="Arial Unicode MS"/>
              </a:rPr>
              <a:t> 사용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Anaconda</a:t>
            </a:r>
            <a:r>
              <a:rPr lang="ko-KR" altLang="en-US" dirty="0" err="1">
                <a:latin typeface="+mn-ea"/>
                <a:cs typeface="Arial Unicode MS"/>
              </a:rPr>
              <a:t>를</a:t>
            </a:r>
            <a:r>
              <a:rPr lang="ko-KR" altLang="en-US" dirty="0">
                <a:latin typeface="+mn-ea"/>
                <a:cs typeface="Arial Unicode MS"/>
              </a:rPr>
              <a:t> 설치한 환경이라면 이미 설치돼</a:t>
            </a:r>
            <a:r>
              <a:rPr lang="en-US" altLang="ko-KR" dirty="0">
                <a:latin typeface="+mn-ea"/>
                <a:cs typeface="Arial Unicode MS"/>
              </a:rPr>
              <a:t> </a:t>
            </a:r>
            <a:r>
              <a:rPr lang="ko-KR" altLang="en-US" dirty="0">
                <a:latin typeface="+mn-ea"/>
                <a:cs typeface="Arial Unicode MS"/>
              </a:rPr>
              <a:t>있겠지만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설치돼 있지 않다면 다음 명령어로 설치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40F5C185-C704-304B-A396-57D088A29DC5}"/>
              </a:ext>
            </a:extLst>
          </p:cNvPr>
          <p:cNvSpPr txBox="1"/>
          <p:nvPr/>
        </p:nvSpPr>
        <p:spPr>
          <a:xfrm>
            <a:off x="233362" y="2479675"/>
            <a:ext cx="960120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3510">
              <a:spcBef>
                <a:spcPts val="40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pip</a:t>
            </a:r>
            <a:r>
              <a:rPr lang="en-US" altLang="ko-KR" spc="-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install</a:t>
            </a:r>
            <a:r>
              <a:rPr lang="en-US" altLang="ko-KR" spc="-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matplotlib,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numpy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pandas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64BE2CAE-A6AC-6C4A-96F1-0746B002DDC4}"/>
              </a:ext>
            </a:extLst>
          </p:cNvPr>
          <p:cNvSpPr txBox="1"/>
          <p:nvPr/>
        </p:nvSpPr>
        <p:spPr>
          <a:xfrm>
            <a:off x="232570" y="3089275"/>
            <a:ext cx="9753599" cy="33239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 </a:t>
            </a:r>
            <a:r>
              <a:rPr lang="en-US" altLang="ko-KR" spc="15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/ch4/</a:t>
            </a:r>
            <a:r>
              <a:rPr lang="en-US" altLang="ko-KR" spc="15" dirty="0" err="1">
                <a:solidFill>
                  <a:srgbClr val="58595B"/>
                </a:solidFill>
                <a:latin typeface="+mn-ea"/>
                <a:cs typeface="Arial Unicode MS"/>
              </a:rPr>
              <a:t>lang-plot.py</a:t>
            </a:r>
            <a:endParaRPr lang="en-US" altLang="ko-KR" dirty="0">
              <a:latin typeface="+mn-ea"/>
              <a:cs typeface="Arial Unicode MS"/>
            </a:endParaRPr>
          </a:p>
          <a:p>
            <a:pPr>
              <a:spcBef>
                <a:spcPts val="2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>
              <a:spcBef>
                <a:spcPts val="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matplotlib.pyplot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as</a:t>
            </a:r>
            <a:r>
              <a:rPr lang="en-US" altLang="ko-KR" spc="-1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plt</a:t>
            </a:r>
            <a:endParaRPr lang="en-US" altLang="ko-KR" dirty="0">
              <a:latin typeface="+mn-ea"/>
              <a:cs typeface="나눔고딕코딩"/>
            </a:endParaRPr>
          </a:p>
          <a:p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 pandas as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pd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 </a:t>
            </a:r>
          </a:p>
          <a:p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json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/>
            </a:r>
            <a:b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</a:b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알파벳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출현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빈도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읽어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들이기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(※1)</a:t>
            </a:r>
            <a:endParaRPr lang="ko-KR" altLang="en-US" dirty="0">
              <a:latin typeface="+mn-ea"/>
              <a:cs typeface="나눔고딕코딩"/>
            </a:endParaRPr>
          </a:p>
          <a:p>
            <a:pPr marR="2005964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with</a:t>
            </a:r>
            <a:r>
              <a:rPr lang="en-US" altLang="ko-KR" spc="-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open("./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lang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/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freq.json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",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"r",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encoding="utf-8")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as</a:t>
            </a:r>
            <a:r>
              <a:rPr lang="en-US" altLang="ko-KR" spc="-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fp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</a:p>
          <a:p>
            <a:pPr marR="2005964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freq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json.load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fp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R="3514725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언어마다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계산하기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(※2)  </a:t>
            </a:r>
          </a:p>
          <a:p>
            <a:pPr marR="3514725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lang_dic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1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{}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38068863-B766-524E-952F-AFA4E90B34D5}"/>
              </a:ext>
            </a:extLst>
          </p:cNvPr>
          <p:cNvSpPr/>
          <p:nvPr/>
        </p:nvSpPr>
        <p:spPr>
          <a:xfrm flipV="1">
            <a:off x="232569" y="3392878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935271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6">
            <a:extLst>
              <a:ext uri="{FF2B5EF4-FFF2-40B4-BE49-F238E27FC236}">
                <a16:creationId xmlns:a16="http://schemas.microsoft.com/office/drawing/2014/main" id="{64BE2CAE-A6AC-6C4A-96F1-0746B002DDC4}"/>
              </a:ext>
            </a:extLst>
          </p:cNvPr>
          <p:cNvSpPr txBox="1"/>
          <p:nvPr/>
        </p:nvSpPr>
        <p:spPr>
          <a:xfrm>
            <a:off x="232570" y="269875"/>
            <a:ext cx="9753599" cy="45089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778125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for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,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lbl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in</a:t>
            </a:r>
            <a:r>
              <a:rPr lang="en-US" altLang="ko-KR" spc="-1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enumerate(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freq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[0]["labels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"]):</a:t>
            </a:r>
          </a:p>
          <a:p>
            <a:pPr marR="2778125"/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fq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1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freq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[0]["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freqs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"][</a:t>
            </a:r>
            <a:r>
              <a:rPr lang="en-US" altLang="ko-KR" spc="-1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]</a:t>
            </a:r>
          </a:p>
          <a:p>
            <a:pPr marR="2778125"/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if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not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lbl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in</a:t>
            </a:r>
            <a:r>
              <a:rPr lang="en-US" altLang="ko-KR" spc="-229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lang_dic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</a:p>
          <a:p>
            <a:pPr marR="2778125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lang_dic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[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lbl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]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fq</a:t>
            </a:r>
            <a:endParaRPr lang="en-US" altLang="ko-KR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R="2778125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continue</a:t>
            </a:r>
          </a:p>
          <a:p>
            <a:pPr marR="2778125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for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idx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, v in</a:t>
            </a:r>
            <a:r>
              <a:rPr lang="en-US" altLang="ko-KR" spc="-2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enumerate(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fq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</a:p>
          <a:p>
            <a:pPr marR="2778125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lang_dic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[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lbl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][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idx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]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lang_dic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[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lbl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][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idx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]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+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v)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/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2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R="2691765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Pandas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의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DataFrame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에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넣기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(※3)  </a:t>
            </a:r>
          </a:p>
          <a:p>
            <a:pPr marR="2691765"/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asclist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[[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chr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(n)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for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in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range(97,97+26)]]  </a:t>
            </a:r>
          </a:p>
          <a:p>
            <a:pPr marR="2691765"/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df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pd.DataFrame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lang_dic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1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index=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asclist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그래프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그리기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(※4)</a:t>
            </a:r>
            <a:endParaRPr lang="ko-KR" altLang="en-US" dirty="0">
              <a:latin typeface="+mn-ea"/>
              <a:cs typeface="나눔고딕코딩"/>
            </a:endParaRPr>
          </a:p>
          <a:p>
            <a:pPr>
              <a:spcBef>
                <a:spcPts val="340"/>
              </a:spcBef>
            </a:pP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plt.style.use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('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ggplot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')</a:t>
            </a:r>
            <a:endParaRPr lang="en-US" altLang="ko-KR" dirty="0">
              <a:latin typeface="+mn-ea"/>
              <a:cs typeface="나눔고딕코딩"/>
            </a:endParaRPr>
          </a:p>
          <a:p>
            <a:pPr marR="2483485"/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df.plot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(kind="bar",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subplots=True,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ylim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=(0,0.15))  </a:t>
            </a:r>
          </a:p>
          <a:p>
            <a:pPr marR="2483485"/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plt.savefig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lang-plot.png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FCC111B5-A394-1F4F-A073-2E15EB171EE1}"/>
              </a:ext>
            </a:extLst>
          </p:cNvPr>
          <p:cNvSpPr/>
          <p:nvPr/>
        </p:nvSpPr>
        <p:spPr>
          <a:xfrm flipV="1">
            <a:off x="232569" y="484187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401736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6">
            <a:extLst>
              <a:ext uri="{FF2B5EF4-FFF2-40B4-BE49-F238E27FC236}">
                <a16:creationId xmlns:a16="http://schemas.microsoft.com/office/drawing/2014/main" id="{50222870-A105-DD46-8D99-BE4CE5D82011}"/>
              </a:ext>
            </a:extLst>
          </p:cNvPr>
          <p:cNvSpPr txBox="1"/>
          <p:nvPr/>
        </p:nvSpPr>
        <p:spPr>
          <a:xfrm>
            <a:off x="233362" y="346075"/>
            <a:ext cx="960120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6210">
              <a:spcBef>
                <a:spcPts val="670"/>
              </a:spcBef>
            </a:pPr>
            <a:r>
              <a:rPr lang="en-US" altLang="ko-KR" dirty="0">
                <a:latin typeface="+mn-ea"/>
              </a:rPr>
              <a:t>$ python3 </a:t>
            </a:r>
            <a:r>
              <a:rPr lang="en-US" altLang="ko-KR" dirty="0" err="1">
                <a:latin typeface="+mn-ea"/>
              </a:rPr>
              <a:t>lang-plot.py</a:t>
            </a:r>
            <a:r>
              <a:rPr lang="en-US" altLang="ko-KR" dirty="0">
                <a:latin typeface="+mn-ea"/>
              </a:rPr>
              <a:t> 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133FE24E-FB83-7B46-AF49-E319D51BA680}"/>
              </a:ext>
            </a:extLst>
          </p:cNvPr>
          <p:cNvSpPr txBox="1"/>
          <p:nvPr/>
        </p:nvSpPr>
        <p:spPr>
          <a:xfrm>
            <a:off x="271463" y="882155"/>
            <a:ext cx="95250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+mn-ea"/>
              </a:rPr>
              <a:t>Docker</a:t>
            </a:r>
            <a:r>
              <a:rPr lang="ko-KR" altLang="en-US" dirty="0" err="1">
                <a:latin typeface="+mn-ea"/>
              </a:rPr>
              <a:t>처럼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GUI </a:t>
            </a:r>
            <a:r>
              <a:rPr lang="ko-KR" altLang="en-US" dirty="0">
                <a:latin typeface="+mn-ea"/>
              </a:rPr>
              <a:t>없는 환경에서 실행하면 오류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발생</a:t>
            </a:r>
            <a:endParaRPr lang="ko-KR" altLang="en-US" dirty="0">
              <a:latin typeface="+mn-ea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378D19F2-D039-BF43-B3A0-9D0D17B73B7E}"/>
              </a:ext>
            </a:extLst>
          </p:cNvPr>
          <p:cNvSpPr txBox="1"/>
          <p:nvPr/>
        </p:nvSpPr>
        <p:spPr>
          <a:xfrm>
            <a:off x="233362" y="1418235"/>
            <a:ext cx="9601201" cy="6437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6210">
              <a:spcBef>
                <a:spcPts val="67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export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MPLBACKEND="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agg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”</a:t>
            </a:r>
            <a:endParaRPr lang="en-US" altLang="ko-KR" spc="-5" dirty="0">
              <a:latin typeface="+mn-ea"/>
              <a:cs typeface="나눔고딕코딩"/>
            </a:endParaRPr>
          </a:p>
          <a:p>
            <a:pPr marL="156210">
              <a:spcBef>
                <a:spcPts val="67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lang-plot.py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657EB499-51D8-D040-AA3A-D8E508F27B3B}"/>
              </a:ext>
            </a:extLst>
          </p:cNvPr>
          <p:cNvSpPr/>
          <p:nvPr/>
        </p:nvSpPr>
        <p:spPr>
          <a:xfrm>
            <a:off x="233362" y="2231314"/>
            <a:ext cx="6323807" cy="50121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13660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6">
            <a:extLst>
              <a:ext uri="{FF2B5EF4-FFF2-40B4-BE49-F238E27FC236}">
                <a16:creationId xmlns:a16="http://schemas.microsoft.com/office/drawing/2014/main" id="{64BE2CAE-A6AC-6C4A-96F1-0746B002DDC4}"/>
              </a:ext>
            </a:extLst>
          </p:cNvPr>
          <p:cNvSpPr txBox="1"/>
          <p:nvPr/>
        </p:nvSpPr>
        <p:spPr>
          <a:xfrm>
            <a:off x="232570" y="346075"/>
            <a:ext cx="9753599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7480" marR="3631565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ko-KR" altLang="en-US" spc="-3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그래프 그리기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(※4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spc="-2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57480" marR="3631565"/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plt.style.use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('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ggplot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’)</a:t>
            </a:r>
            <a:endParaRPr lang="en-US" altLang="ko-KR" spc="-1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57480" marR="3631565"/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df.plot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(kind="line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  <a:endParaRPr lang="en-US" altLang="ko-KR" spc="-1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57480" marR="3631565"/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plt.show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7" name="object 12">
            <a:extLst>
              <a:ext uri="{FF2B5EF4-FFF2-40B4-BE49-F238E27FC236}">
                <a16:creationId xmlns:a16="http://schemas.microsoft.com/office/drawing/2014/main" id="{B5BD8283-05CD-8F4E-B5F1-74B291432ADA}"/>
              </a:ext>
            </a:extLst>
          </p:cNvPr>
          <p:cNvSpPr/>
          <p:nvPr/>
        </p:nvSpPr>
        <p:spPr>
          <a:xfrm>
            <a:off x="384970" y="1717675"/>
            <a:ext cx="8381999" cy="563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05439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27145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웹 인터페이스 추가하기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웹 인터페이스를 </a:t>
            </a:r>
            <a:r>
              <a:rPr lang="ko-KR" altLang="en-US" dirty="0" smtClean="0">
                <a:latin typeface="+mn-ea"/>
                <a:cs typeface="Arial Unicode MS"/>
              </a:rPr>
              <a:t>추가해 </a:t>
            </a:r>
            <a:r>
              <a:rPr lang="ko-KR" altLang="en-US" dirty="0">
                <a:latin typeface="+mn-ea"/>
                <a:cs typeface="Arial Unicode MS"/>
              </a:rPr>
              <a:t>손쉽게 언어를 판정할 수 있게 만들기</a:t>
            </a: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학습한 </a:t>
            </a:r>
            <a:r>
              <a:rPr lang="ko-KR" altLang="en-US" sz="2400" dirty="0" smtClean="0">
                <a:latin typeface="+mn-ea"/>
                <a:cs typeface="Arial Unicode MS"/>
              </a:rPr>
              <a:t>매개변수를 저장하는 </a:t>
            </a:r>
            <a:r>
              <a:rPr lang="ko-KR" altLang="en-US" sz="2400" dirty="0">
                <a:latin typeface="+mn-ea"/>
                <a:cs typeface="Arial Unicode MS"/>
              </a:rPr>
              <a:t>프로그램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프로그램을 실행할 때마다 새로 데이터를 학습시키는 것은 쓸데없는 일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학습시킨 매개변수를 저장하고 활용하는 </a:t>
            </a:r>
            <a:r>
              <a:rPr lang="ko-KR" altLang="en-US" dirty="0" smtClean="0">
                <a:latin typeface="+mn-ea"/>
                <a:cs typeface="Arial Unicode MS"/>
              </a:rPr>
              <a:t>방법</a:t>
            </a:r>
            <a:endParaRPr lang="en-US" altLang="ko-KR" dirty="0">
              <a:latin typeface="Arial Unicode MS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206721491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32570" y="225353"/>
            <a:ext cx="9753599" cy="50629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-30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20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20" dirty="0">
                <a:solidFill>
                  <a:srgbClr val="58595B"/>
                </a:solidFill>
                <a:latin typeface="+mn-ea"/>
                <a:cs typeface="Arial Unicode MS"/>
              </a:rPr>
              <a:t>/ch4/</a:t>
            </a:r>
            <a:r>
              <a:rPr lang="en-US" altLang="ko-KR" spc="20" dirty="0" err="1">
                <a:solidFill>
                  <a:srgbClr val="58595B"/>
                </a:solidFill>
                <a:latin typeface="+mn-ea"/>
                <a:cs typeface="Arial Unicode MS"/>
              </a:rPr>
              <a:t>lang</a:t>
            </a:r>
            <a:r>
              <a:rPr lang="en-US" altLang="ko-KR" spc="20" dirty="0">
                <a:solidFill>
                  <a:srgbClr val="58595B"/>
                </a:solidFill>
                <a:latin typeface="+mn-ea"/>
                <a:cs typeface="Arial Unicode MS"/>
              </a:rPr>
              <a:t>-train-</a:t>
            </a:r>
            <a:r>
              <a:rPr lang="en-US" altLang="ko-KR" spc="20" dirty="0" err="1">
                <a:solidFill>
                  <a:srgbClr val="58595B"/>
                </a:solidFill>
                <a:latin typeface="+mn-ea"/>
                <a:cs typeface="Arial Unicode MS"/>
              </a:rPr>
              <a:t>save.py</a:t>
            </a:r>
            <a:endParaRPr lang="en-US" altLang="ko-KR" dirty="0">
              <a:latin typeface="+mn-ea"/>
              <a:cs typeface="Arial Unicode MS"/>
            </a:endParaRPr>
          </a:p>
          <a:p>
            <a:pPr>
              <a:spcBef>
                <a:spcPts val="2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sklearn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import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svm</a:t>
            </a:r>
            <a:endParaRPr lang="en-US" altLang="ko-KR" dirty="0">
              <a:latin typeface="+mn-ea"/>
              <a:cs typeface="나눔고딕코딩"/>
            </a:endParaRPr>
          </a:p>
          <a:p>
            <a:pPr marR="108712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sklearn.externals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joblib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 </a:t>
            </a:r>
          </a:p>
          <a:p>
            <a:pPr marR="108712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json</a:t>
            </a:r>
            <a:endParaRPr lang="en-US" altLang="ko-KR" dirty="0">
              <a:latin typeface="+mn-ea"/>
              <a:cs typeface="Times New Roman"/>
            </a:endParaRPr>
          </a:p>
          <a:p>
            <a:pPr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각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언어의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출현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빈도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데이터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(JSON)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읽어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들이기</a:t>
            </a:r>
            <a:endParaRPr lang="ko-KR" altLang="en-US" dirty="0">
              <a:latin typeface="+mn-ea"/>
              <a:cs typeface="나눔고딕코딩"/>
            </a:endParaRPr>
          </a:p>
          <a:p>
            <a:pPr marR="508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with</a:t>
            </a:r>
            <a:r>
              <a:rPr lang="en-US" altLang="ko-KR" spc="-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open("./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lang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/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freq.json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",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"r",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encoding="utf-8")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as</a:t>
            </a:r>
            <a:r>
              <a:rPr lang="en-US" altLang="ko-KR" spc="-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fp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:  </a:t>
            </a:r>
          </a:p>
          <a:p>
            <a:pPr marR="508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 =</a:t>
            </a:r>
            <a:r>
              <a:rPr lang="en-US" altLang="ko-KR" spc="-1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json.load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fp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data 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d[0]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R="20828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</a:t>
            </a:r>
            <a:r>
              <a:rPr lang="ko-KR" altLang="en-US" spc="-2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학습하기  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R="2082800"/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clf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</a:t>
            </a:r>
            <a:r>
              <a:rPr lang="en-US" altLang="ko-KR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svm.SVC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40"/>
              </a:spcBef>
            </a:pP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clf.fit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(data["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freqs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"],</a:t>
            </a: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data["labels"])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R="11684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학습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저장하기  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R="116840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joblib.dump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clf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1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"./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lang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/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freq.pkl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")  </a:t>
            </a:r>
          </a:p>
          <a:p>
            <a:pPr marR="1168400"/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print("ok")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6DFCA483-D67B-784E-BAE8-EED858F1B848}"/>
              </a:ext>
            </a:extLst>
          </p:cNvPr>
          <p:cNvSpPr/>
          <p:nvPr/>
        </p:nvSpPr>
        <p:spPr>
          <a:xfrm flipV="1">
            <a:off x="232569" y="5289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9A5558DD-37F5-444A-821B-03A50C060DE8}"/>
              </a:ext>
            </a:extLst>
          </p:cNvPr>
          <p:cNvSpPr/>
          <p:nvPr/>
        </p:nvSpPr>
        <p:spPr>
          <a:xfrm flipV="1">
            <a:off x="231775" y="5546552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DA56F4A5-0CEC-0742-A4FD-77227F803A67}"/>
              </a:ext>
            </a:extLst>
          </p:cNvPr>
          <p:cNvSpPr txBox="1"/>
          <p:nvPr/>
        </p:nvSpPr>
        <p:spPr>
          <a:xfrm>
            <a:off x="232568" y="5756275"/>
            <a:ext cx="9601201" cy="6437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6210">
              <a:spcBef>
                <a:spcPts val="67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lang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-train-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save.py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56210">
              <a:spcBef>
                <a:spcPts val="67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2487472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920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웹에서 </a:t>
            </a:r>
            <a:r>
              <a:rPr lang="ko-KR" altLang="en-US" sz="2400" dirty="0" smtClean="0">
                <a:latin typeface="+mn-ea"/>
                <a:cs typeface="Arial Unicode MS"/>
              </a:rPr>
              <a:t>사용할 수 </a:t>
            </a:r>
            <a:r>
              <a:rPr lang="ko-KR" altLang="en-US" sz="2400" dirty="0">
                <a:latin typeface="+mn-ea"/>
                <a:cs typeface="Arial Unicode MS"/>
              </a:rPr>
              <a:t>있는 </a:t>
            </a:r>
            <a:r>
              <a:rPr lang="ko-KR" altLang="en-US" sz="2400" dirty="0" smtClean="0">
                <a:latin typeface="+mn-ea"/>
                <a:cs typeface="Arial Unicode MS"/>
              </a:rPr>
              <a:t>언어 판별 </a:t>
            </a:r>
            <a:r>
              <a:rPr lang="ko-KR" altLang="en-US" sz="2400" dirty="0">
                <a:latin typeface="+mn-ea"/>
                <a:cs typeface="Arial Unicode MS"/>
              </a:rPr>
              <a:t>애플리케이션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언어를 판별하는 웹 애플리케이션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7F1AE080-9EED-ED4C-92F1-1FC984965B46}"/>
              </a:ext>
            </a:extLst>
          </p:cNvPr>
          <p:cNvSpPr txBox="1"/>
          <p:nvPr/>
        </p:nvSpPr>
        <p:spPr>
          <a:xfrm>
            <a:off x="232570" y="1261755"/>
            <a:ext cx="9753599" cy="6170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45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20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20" dirty="0">
                <a:solidFill>
                  <a:srgbClr val="58595B"/>
                </a:solidFill>
                <a:latin typeface="+mn-ea"/>
                <a:cs typeface="Arial Unicode MS"/>
              </a:rPr>
              <a:t>/ch4/</a:t>
            </a:r>
            <a:r>
              <a:rPr lang="en-US" altLang="ko-KR" spc="20" dirty="0" err="1">
                <a:solidFill>
                  <a:srgbClr val="58595B"/>
                </a:solidFill>
                <a:latin typeface="+mn-ea"/>
                <a:cs typeface="Arial Unicode MS"/>
              </a:rPr>
              <a:t>cgi</a:t>
            </a:r>
            <a:r>
              <a:rPr lang="en-US" altLang="ko-KR" spc="20" dirty="0">
                <a:solidFill>
                  <a:srgbClr val="58595B"/>
                </a:solidFill>
                <a:latin typeface="+mn-ea"/>
                <a:cs typeface="Arial Unicode MS"/>
              </a:rPr>
              <a:t>-bin/</a:t>
            </a:r>
            <a:r>
              <a:rPr lang="en-US" altLang="ko-KR" spc="20" dirty="0" err="1">
                <a:solidFill>
                  <a:srgbClr val="58595B"/>
                </a:solidFill>
                <a:latin typeface="+mn-ea"/>
                <a:cs typeface="Arial Unicode MS"/>
              </a:rPr>
              <a:t>lang-Webapp.py</a:t>
            </a:r>
            <a:endParaRPr lang="en-US" altLang="ko-KR" dirty="0">
              <a:latin typeface="+mn-ea"/>
              <a:cs typeface="Arial Unicode MS"/>
            </a:endParaRPr>
          </a:p>
          <a:p>
            <a:pPr>
              <a:spcBef>
                <a:spcPts val="2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r>
              <a:rPr lang="en-US" altLang="ko-KR" dirty="0" smtClean="0">
                <a:latin typeface="+mn-ea"/>
                <a:cs typeface="나눔고딕코딩"/>
              </a:rPr>
              <a:t>#!python</a:t>
            </a:r>
            <a:endParaRPr lang="en-US" altLang="ko-KR" dirty="0">
              <a:latin typeface="+mn-ea"/>
              <a:cs typeface="나눔고딕코딩"/>
            </a:endParaRPr>
          </a:p>
          <a:p>
            <a:r>
              <a:rPr lang="en-US" altLang="ko-KR" dirty="0">
                <a:latin typeface="+mn-ea"/>
                <a:cs typeface="나눔고딕코딩"/>
              </a:rPr>
              <a:t># -*- coding: utf-8 </a:t>
            </a:r>
            <a:r>
              <a:rPr lang="en-US" altLang="ko-KR" dirty="0" smtClean="0">
                <a:latin typeface="+mn-ea"/>
                <a:cs typeface="나눔고딕코딩"/>
              </a:rPr>
              <a:t>-*-</a:t>
            </a:r>
          </a:p>
          <a:p>
            <a:pPr>
              <a:spcBef>
                <a:spcPts val="340"/>
              </a:spcBef>
            </a:pP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import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cgi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1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os.path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sklearn.externals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joblib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학습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읽어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들이기</a:t>
            </a:r>
            <a:endParaRPr lang="ko-KR" altLang="en-US" dirty="0">
              <a:latin typeface="+mn-ea"/>
              <a:cs typeface="나눔고딕코딩"/>
            </a:endParaRPr>
          </a:p>
          <a:p>
            <a:pPr marR="670560"/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pklfile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 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os.path.dirname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(__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file__)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+ </a:t>
            </a: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"/</a:t>
            </a:r>
            <a:r>
              <a:rPr lang="en-US" altLang="ko-KR" spc="-25" dirty="0" err="1">
                <a:solidFill>
                  <a:srgbClr val="231F20"/>
                </a:solidFill>
                <a:latin typeface="+mn-ea"/>
                <a:cs typeface="나눔고딕코딩"/>
              </a:rPr>
              <a:t>freq.pkl</a:t>
            </a: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"  </a:t>
            </a:r>
          </a:p>
          <a:p>
            <a:pPr marR="670560"/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clf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</a:t>
            </a:r>
            <a:r>
              <a:rPr lang="en-US" altLang="ko-KR" spc="-2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joblib.load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pklfile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R="169672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텍스트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입력 양식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출력하기  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R="169672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def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show_form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(text,</a:t>
            </a:r>
            <a:r>
              <a:rPr lang="en-US" altLang="ko-KR" spc="-1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msg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=""):</a:t>
            </a:r>
          </a:p>
          <a:p>
            <a:pPr marR="1696720"/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print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("Content-Type:</a:t>
            </a:r>
            <a:r>
              <a:rPr lang="en-US" altLang="ko-KR" spc="-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text/html;</a:t>
            </a:r>
            <a:r>
              <a:rPr lang="en-US" altLang="ko-KR" spc="-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charset=utf-8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</a:p>
          <a:p>
            <a:pPr marR="169672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print("")</a:t>
            </a:r>
          </a:p>
          <a:p>
            <a:pPr marR="1696720"/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print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("""</a:t>
            </a:r>
            <a:endParaRPr lang="en-US" altLang="ko-KR" spc="-2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R="1696720"/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&lt;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html&gt;&lt;body&gt;&lt;form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&gt;</a:t>
            </a:r>
          </a:p>
          <a:p>
            <a:pPr marR="1696720"/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&lt;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textarea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name="text" rows="8"</a:t>
            </a:r>
            <a:r>
              <a:rPr lang="en-US" altLang="ko-KR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cols="40"&gt;{0}&lt;/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textarea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&gt;</a:t>
            </a:r>
          </a:p>
          <a:p>
            <a:pPr marR="1696720"/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	&lt;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p&gt;&lt;input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type="submit"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value="</a:t>
            </a:r>
            <a:r>
              <a:rPr lang="ko-KR" altLang="en-US" spc="-25" dirty="0">
                <a:solidFill>
                  <a:srgbClr val="231F20"/>
                </a:solidFill>
                <a:latin typeface="+mn-ea"/>
                <a:cs typeface="나눔고딕코딩"/>
              </a:rPr>
              <a:t>판정</a:t>
            </a: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"&gt;&lt;/p</a:t>
            </a:r>
            <a:r>
              <a:rPr lang="en-US" altLang="ko-KR" spc="-25" dirty="0" smtClean="0">
                <a:solidFill>
                  <a:srgbClr val="231F20"/>
                </a:solidFill>
                <a:latin typeface="+mn-ea"/>
                <a:cs typeface="나눔고딕코딩"/>
              </a:rPr>
              <a:t>&gt;</a:t>
            </a:r>
          </a:p>
          <a:p>
            <a:pPr marR="1696720"/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25" dirty="0" smtClean="0">
                <a:solidFill>
                  <a:srgbClr val="231F20"/>
                </a:solidFill>
                <a:latin typeface="+mn-ea"/>
                <a:cs typeface="나눔고딕코딩"/>
              </a:rPr>
              <a:t>	&lt;</a:t>
            </a: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p&gt;{1}&lt;/p</a:t>
            </a:r>
            <a:r>
              <a:rPr lang="en-US" altLang="ko-KR" spc="-25" dirty="0" smtClean="0">
                <a:solidFill>
                  <a:srgbClr val="231F20"/>
                </a:solidFill>
                <a:latin typeface="+mn-ea"/>
                <a:cs typeface="나눔고딕코딩"/>
              </a:rPr>
              <a:t>&gt;</a:t>
            </a:r>
          </a:p>
          <a:p>
            <a:pPr marR="1696720"/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&lt;/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form&gt;&lt;/body&gt;&lt;/html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&gt;</a:t>
            </a:r>
          </a:p>
          <a:p>
            <a:pPr marR="1696720"/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""".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format(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cgi.escape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(text),</a:t>
            </a:r>
            <a:r>
              <a:rPr lang="en-US" altLang="ko-KR" spc="-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msg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EB607F20-76B5-8749-9B55-098723BC0F37}"/>
              </a:ext>
            </a:extLst>
          </p:cNvPr>
          <p:cNvSpPr/>
          <p:nvPr/>
        </p:nvSpPr>
        <p:spPr>
          <a:xfrm flipV="1">
            <a:off x="232569" y="15195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023387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6">
            <a:extLst>
              <a:ext uri="{FF2B5EF4-FFF2-40B4-BE49-F238E27FC236}">
                <a16:creationId xmlns:a16="http://schemas.microsoft.com/office/drawing/2014/main" id="{7F1AE080-9EED-ED4C-92F1-1FC984965B46}"/>
              </a:ext>
            </a:extLst>
          </p:cNvPr>
          <p:cNvSpPr txBox="1"/>
          <p:nvPr/>
        </p:nvSpPr>
        <p:spPr>
          <a:xfrm>
            <a:off x="232570" y="193675"/>
            <a:ext cx="9753599" cy="59554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8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판정하기</a:t>
            </a:r>
            <a:endParaRPr lang="ko-KR" altLang="en-US" dirty="0">
              <a:latin typeface="+mn-ea"/>
              <a:cs typeface="나눔고딕코딩"/>
            </a:endParaRPr>
          </a:p>
          <a:p>
            <a:pPr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def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detect_lang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(text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</a:p>
          <a:p>
            <a:pPr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알파벳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출현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빈도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구하기</a:t>
            </a:r>
            <a:endParaRPr lang="en-US" altLang="ko-KR" spc="-4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text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text.lower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</a:p>
          <a:p>
            <a:pPr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code_a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,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code_z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ord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("a"),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5" dirty="0" err="1">
                <a:solidFill>
                  <a:srgbClr val="231F20"/>
                </a:solidFill>
                <a:latin typeface="+mn-ea"/>
                <a:cs typeface="나눔고딕코딩"/>
              </a:rPr>
              <a:t>ord</a:t>
            </a: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("z</a:t>
            </a:r>
            <a:r>
              <a:rPr lang="en-US" altLang="ko-KR" spc="-25" dirty="0" smtClean="0">
                <a:solidFill>
                  <a:srgbClr val="231F20"/>
                </a:solidFill>
                <a:latin typeface="+mn-ea"/>
                <a:cs typeface="나눔고딕코딩"/>
              </a:rPr>
              <a:t>"))</a:t>
            </a:r>
          </a:p>
          <a:p>
            <a:pPr>
              <a:spcBef>
                <a:spcPts val="340"/>
              </a:spcBef>
            </a:pP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cnt</a:t>
            </a:r>
            <a:r>
              <a:rPr lang="en-US" altLang="ko-KR" spc="-5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[0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for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in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range(26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)]</a:t>
            </a:r>
          </a:p>
          <a:p>
            <a:pPr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for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ch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in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text:</a:t>
            </a:r>
          </a:p>
          <a:p>
            <a:pPr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n</a:t>
            </a:r>
            <a:r>
              <a:rPr lang="en-US" altLang="ko-KR" spc="-6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ord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ch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code_a</a:t>
            </a:r>
            <a:endParaRPr lang="en-US" altLang="ko-KR" spc="-15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if</a:t>
            </a:r>
            <a:r>
              <a:rPr lang="en-US" altLang="ko-KR" spc="-5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0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&lt;=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&lt;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26: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cnt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[n]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+=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1</a:t>
            </a:r>
          </a:p>
          <a:p>
            <a:pPr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total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sum(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cnt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>
              <a:spcBef>
                <a:spcPts val="3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if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total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==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0: return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입력이 </a:t>
            </a:r>
            <a:r>
              <a:rPr lang="ko-KR" altLang="en-US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없습니다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endParaRPr lang="en-US" altLang="ko-KR" spc="-4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freq</a:t>
            </a:r>
            <a:r>
              <a:rPr lang="en-US" altLang="ko-KR" spc="-4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list(map(lambda</a:t>
            </a:r>
            <a:r>
              <a:rPr lang="en-US" altLang="ko-KR" spc="-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n: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n/total,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cnt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))</a:t>
            </a:r>
          </a:p>
          <a:p>
            <a:pPr>
              <a:spcBef>
                <a:spcPts val="340"/>
              </a:spcBef>
            </a:pPr>
            <a:endParaRPr lang="en-US" altLang="ko-KR" spc="-1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언어</a:t>
            </a:r>
            <a:r>
              <a:rPr lang="ko-KR" altLang="en-US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예측하기</a:t>
            </a:r>
            <a:endParaRPr lang="en-US" altLang="ko-KR" spc="-4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res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clf.predict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([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freq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])</a:t>
            </a:r>
          </a:p>
          <a:p>
            <a:pPr>
              <a:spcBef>
                <a:spcPts val="340"/>
              </a:spcBef>
            </a:pPr>
            <a:endParaRPr lang="en-US" altLang="ko-KR" spc="-1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언어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코드를 한국어로 </a:t>
            </a:r>
            <a:r>
              <a:rPr lang="ko-KR" altLang="en-US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변환하기</a:t>
            </a:r>
            <a:endParaRPr lang="en-US" altLang="ko-KR" spc="-4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lang_dic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{"</a:t>
            </a:r>
            <a:r>
              <a:rPr lang="en-US" altLang="ko-KR" spc="-35" dirty="0" err="1">
                <a:solidFill>
                  <a:srgbClr val="231F20"/>
                </a:solidFill>
                <a:latin typeface="+mn-ea"/>
                <a:cs typeface="나눔고딕코딩"/>
              </a:rPr>
              <a:t>en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":"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영어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","</a:t>
            </a:r>
            <a:r>
              <a:rPr lang="en-US" altLang="ko-KR" spc="-35" dirty="0" err="1">
                <a:solidFill>
                  <a:srgbClr val="231F20"/>
                </a:solidFill>
                <a:latin typeface="+mn-ea"/>
                <a:cs typeface="나눔고딕코딩"/>
              </a:rPr>
              <a:t>fr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":"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프랑스어</a:t>
            </a:r>
            <a:r>
              <a:rPr lang="en-US" altLang="ko-KR" spc="-35" dirty="0" smtClean="0">
                <a:solidFill>
                  <a:srgbClr val="231F20"/>
                </a:solidFill>
                <a:latin typeface="+mn-ea"/>
                <a:cs typeface="나눔고딕코딩"/>
              </a:rPr>
              <a:t>","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id":"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인도네시아어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",</a:t>
            </a:r>
            <a:r>
              <a:rPr lang="ko-KR" altLang="en-US" spc="-11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35" dirty="0" err="1">
                <a:solidFill>
                  <a:srgbClr val="231F20"/>
                </a:solidFill>
                <a:latin typeface="+mn-ea"/>
                <a:cs typeface="나눔고딕코딩"/>
              </a:rPr>
              <a:t>tl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":"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타갈로그어</a:t>
            </a:r>
            <a:r>
              <a:rPr lang="en-US" altLang="ko-KR" spc="-35" dirty="0" smtClean="0">
                <a:solidFill>
                  <a:srgbClr val="231F20"/>
                </a:solidFill>
                <a:latin typeface="+mn-ea"/>
                <a:cs typeface="나눔고딕코딩"/>
              </a:rPr>
              <a:t>"}</a:t>
            </a:r>
          </a:p>
          <a:p>
            <a:pPr>
              <a:spcBef>
                <a:spcPts val="340"/>
              </a:spcBef>
            </a:pP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return</a:t>
            </a:r>
            <a:r>
              <a:rPr lang="en-US" altLang="ko-KR" spc="-14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lang_dic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[res[0]]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2924021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5629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 smtClean="0">
                <a:latin typeface="+mn-ea"/>
                <a:cs typeface="Arial Unicode MS"/>
              </a:rPr>
              <a:t>머신 러닝의 </a:t>
            </a:r>
            <a:r>
              <a:rPr lang="ko-KR" altLang="en-US" sz="2400" dirty="0">
                <a:latin typeface="+mn-ea"/>
                <a:cs typeface="Arial Unicode MS"/>
              </a:rPr>
              <a:t>종류</a:t>
            </a:r>
            <a:endParaRPr lang="en-US" altLang="ko-KR" sz="2400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sz="2400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sz="2400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sz="2400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sz="2400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sz="2400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sz="2400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r>
              <a:rPr lang="ko-KR" altLang="en-US" sz="2400" dirty="0" err="1" smtClean="0">
                <a:latin typeface="+mn-ea"/>
                <a:cs typeface="Arial Unicode MS"/>
              </a:rPr>
              <a:t>교사학습</a:t>
            </a:r>
            <a:r>
              <a:rPr lang="en-US" altLang="ko-KR" sz="2400" dirty="0" smtClean="0">
                <a:latin typeface="+mn-ea"/>
                <a:cs typeface="Arial Unicode MS"/>
              </a:rPr>
              <a:t>(supervised learning)</a:t>
            </a:r>
            <a:endParaRPr lang="en-US" altLang="ko-KR" sz="2400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선생님</a:t>
            </a:r>
            <a:r>
              <a:rPr lang="en-US" altLang="ko-KR" dirty="0">
                <a:latin typeface="+mn-ea"/>
                <a:cs typeface="Arial Unicode MS"/>
              </a:rPr>
              <a:t>(</a:t>
            </a:r>
            <a:r>
              <a:rPr lang="ko-KR" altLang="en-US" dirty="0">
                <a:latin typeface="+mn-ea"/>
                <a:cs typeface="Arial Unicode MS"/>
              </a:rPr>
              <a:t>교사</a:t>
            </a:r>
            <a:r>
              <a:rPr lang="en-US" altLang="ko-KR" dirty="0">
                <a:latin typeface="+mn-ea"/>
                <a:cs typeface="Arial Unicode MS"/>
              </a:rPr>
              <a:t>)</a:t>
            </a:r>
            <a:r>
              <a:rPr lang="ko-KR" altLang="en-US" dirty="0">
                <a:latin typeface="+mn-ea"/>
                <a:cs typeface="Arial Unicode MS"/>
              </a:rPr>
              <a:t>이 옆에서 문제를 주고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답을 알려주는 것과 같은 학습 방법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데이터를 입력할 때 레이블</a:t>
            </a:r>
            <a:r>
              <a:rPr lang="en-US" altLang="ko-KR" dirty="0">
                <a:latin typeface="+mn-ea"/>
                <a:cs typeface="Arial Unicode MS"/>
              </a:rPr>
              <a:t>(</a:t>
            </a:r>
            <a:r>
              <a:rPr lang="ko-KR" altLang="en-US" dirty="0">
                <a:latin typeface="+mn-ea"/>
                <a:cs typeface="Arial Unicode MS"/>
              </a:rPr>
              <a:t>답</a:t>
            </a:r>
            <a:r>
              <a:rPr lang="en-US" altLang="ko-KR" dirty="0">
                <a:latin typeface="+mn-ea"/>
                <a:cs typeface="Arial Unicode MS"/>
              </a:rPr>
              <a:t>)</a:t>
            </a:r>
            <a:r>
              <a:rPr lang="ko-KR" altLang="en-US" dirty="0">
                <a:latin typeface="+mn-ea"/>
                <a:cs typeface="Arial Unicode MS"/>
              </a:rPr>
              <a:t>을 함께 입력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글자 인식이 교사 </a:t>
            </a:r>
            <a:r>
              <a:rPr lang="ko-KR" altLang="en-US" dirty="0" smtClean="0">
                <a:latin typeface="+mn-ea"/>
                <a:cs typeface="Arial Unicode MS"/>
              </a:rPr>
              <a:t> 학습의 </a:t>
            </a:r>
            <a:r>
              <a:rPr lang="ko-KR" altLang="en-US" dirty="0">
                <a:latin typeface="+mn-ea"/>
                <a:cs typeface="Arial Unicode MS"/>
              </a:rPr>
              <a:t>대표적인 예</a:t>
            </a:r>
            <a:endParaRPr lang="en-US" altLang="ko-KR" sz="2000" dirty="0">
              <a:latin typeface="+mn-ea"/>
              <a:cs typeface="Arial Unicode MS"/>
            </a:endParaRPr>
          </a:p>
        </p:txBody>
      </p:sp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0FB9F138-55D3-B940-9267-1671DC2B2B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490326"/>
              </p:ext>
            </p:extLst>
          </p:nvPr>
        </p:nvGraphicFramePr>
        <p:xfrm>
          <a:off x="275431" y="879475"/>
          <a:ext cx="9174391" cy="289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2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91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640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종류</a:t>
                      </a:r>
                      <a:endParaRPr sz="18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187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설명</a:t>
                      </a:r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187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664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교사</a:t>
                      </a:r>
                      <a:r>
                        <a:rPr sz="1800" b="1" spc="-1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8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학습</a:t>
                      </a:r>
                      <a:endParaRPr sz="18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187" marB="0"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데이터와  </a:t>
                      </a:r>
                      <a:r>
                        <a:rPr sz="1800" b="1" spc="-125" dirty="0" err="1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함께</a:t>
                      </a:r>
                      <a:r>
                        <a:rPr sz="18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 </a:t>
                      </a:r>
                      <a:r>
                        <a:rPr sz="1800" b="1" spc="-125" dirty="0" err="1" smtClean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답을</a:t>
                      </a:r>
                      <a:r>
                        <a:rPr lang="en-US" sz="1800" b="1" spc="-90" baseline="0" dirty="0" smtClean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800" b="1" spc="-130" dirty="0" err="1" smtClean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입력합니다</a:t>
                      </a:r>
                      <a:r>
                        <a:rPr sz="18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.</a:t>
                      </a:r>
                      <a:endParaRPr sz="18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187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664">
                <a:tc>
                  <a:txBody>
                    <a:bodyPr/>
                    <a:lstStyle/>
                    <a:p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0" marB="0"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다른  </a:t>
                      </a:r>
                      <a:r>
                        <a:rPr sz="18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데이터의  </a:t>
                      </a:r>
                      <a:r>
                        <a:rPr sz="18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답을</a:t>
                      </a:r>
                      <a:r>
                        <a:rPr sz="1800" b="1" spc="-9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8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예측합니다.</a:t>
                      </a:r>
                      <a:endParaRPr sz="18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187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664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비교사</a:t>
                      </a:r>
                      <a:r>
                        <a:rPr sz="1800" b="1" spc="-1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8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학습</a:t>
                      </a:r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187" marB="0"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데이터는  입력하지만  </a:t>
                      </a:r>
                      <a:r>
                        <a:rPr sz="18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답은  </a:t>
                      </a:r>
                      <a:r>
                        <a:rPr sz="18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입력하지  </a:t>
                      </a:r>
                      <a:r>
                        <a:rPr sz="18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않습니다.</a:t>
                      </a:r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187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664">
                <a:tc>
                  <a:txBody>
                    <a:bodyPr/>
                    <a:lstStyle/>
                    <a:p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0" marB="0"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다른  </a:t>
                      </a:r>
                      <a:r>
                        <a:rPr sz="18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데이터의  규칙성을</a:t>
                      </a:r>
                      <a:r>
                        <a:rPr sz="1800" b="1" spc="-7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8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찾습니다.</a:t>
                      </a:r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187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3640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강화</a:t>
                      </a:r>
                      <a:r>
                        <a:rPr sz="1800" b="1" spc="-1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8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학습</a:t>
                      </a:r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187" marB="0"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부분적으로  </a:t>
                      </a:r>
                      <a:r>
                        <a:rPr sz="18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답을</a:t>
                      </a:r>
                      <a:r>
                        <a:rPr sz="1800" b="1" spc="-9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8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입력합니다.</a:t>
                      </a:r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187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3664">
                <a:tc>
                  <a:txBody>
                    <a:bodyPr/>
                    <a:lstStyle/>
                    <a:p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0" marB="0"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데이터를  기반으로  </a:t>
                      </a:r>
                      <a:r>
                        <a:rPr sz="18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최적의  </a:t>
                      </a:r>
                      <a:r>
                        <a:rPr sz="18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답을</a:t>
                      </a:r>
                      <a:r>
                        <a:rPr sz="1800" b="1" spc="-5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8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찾아냅니다.</a:t>
                      </a:r>
                      <a:endParaRPr sz="18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187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469380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6">
            <a:extLst>
              <a:ext uri="{FF2B5EF4-FFF2-40B4-BE49-F238E27FC236}">
                <a16:creationId xmlns:a16="http://schemas.microsoft.com/office/drawing/2014/main" id="{7F1AE080-9EED-ED4C-92F1-1FC984965B46}"/>
              </a:ext>
            </a:extLst>
          </p:cNvPr>
          <p:cNvSpPr txBox="1"/>
          <p:nvPr/>
        </p:nvSpPr>
        <p:spPr>
          <a:xfrm>
            <a:off x="232570" y="193675"/>
            <a:ext cx="9753599" cy="29623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3736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입력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양식의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값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읽어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들이기  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R="173736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form =</a:t>
            </a:r>
            <a:r>
              <a:rPr lang="en-US" altLang="ko-KR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cgi.FieldStorage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text 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form.getvalue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("text",</a:t>
            </a:r>
            <a:r>
              <a:rPr lang="en-US" altLang="ko-KR" spc="-20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default="")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40"/>
              </a:spcBef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msg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""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if text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!=</a:t>
            </a:r>
            <a:r>
              <a:rPr lang="en-US" altLang="ko-KR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"":</a:t>
            </a:r>
          </a:p>
          <a:p>
            <a:pPr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lang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detect_lang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(text)</a:t>
            </a:r>
          </a:p>
          <a:p>
            <a:pPr>
              <a:spcBef>
                <a:spcPts val="3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msg</a:t>
            </a:r>
            <a:r>
              <a:rPr lang="en-US" altLang="ko-KR" spc="-6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판정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결과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:"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+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lang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R="1691639"/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R="1691639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입력 양식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출력  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R="1691639"/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show_form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(text,</a:t>
            </a:r>
            <a:r>
              <a:rPr lang="en-US" altLang="ko-KR" spc="-1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msg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81E86C31-47D9-5545-A416-B8AEC17F58A4}"/>
              </a:ext>
            </a:extLst>
          </p:cNvPr>
          <p:cNvSpPr/>
          <p:nvPr/>
        </p:nvSpPr>
        <p:spPr>
          <a:xfrm flipV="1">
            <a:off x="232569" y="331787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1FAB7367-6480-D749-AD64-26216EFE1B5B}"/>
              </a:ext>
            </a:extLst>
          </p:cNvPr>
          <p:cNvSpPr txBox="1"/>
          <p:nvPr/>
        </p:nvSpPr>
        <p:spPr>
          <a:xfrm>
            <a:off x="271463" y="3698875"/>
            <a:ext cx="9525000" cy="25835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웹에서 </a:t>
            </a:r>
            <a:r>
              <a:rPr lang="ko-KR" altLang="en-US" sz="2400" dirty="0" smtClean="0">
                <a:latin typeface="+mn-ea"/>
                <a:cs typeface="Arial Unicode MS"/>
              </a:rPr>
              <a:t>사용할 수 </a:t>
            </a:r>
            <a:r>
              <a:rPr lang="ko-KR" altLang="en-US" sz="2400" dirty="0">
                <a:latin typeface="+mn-ea"/>
                <a:cs typeface="Arial Unicode MS"/>
              </a:rPr>
              <a:t>있는 </a:t>
            </a:r>
            <a:r>
              <a:rPr lang="ko-KR" altLang="en-US" sz="2400" dirty="0" smtClean="0">
                <a:latin typeface="+mn-ea"/>
                <a:cs typeface="Arial Unicode MS"/>
              </a:rPr>
              <a:t>언어 판별 </a:t>
            </a:r>
            <a:r>
              <a:rPr lang="ko-KR" altLang="en-US" sz="2400" dirty="0">
                <a:latin typeface="+mn-ea"/>
                <a:cs typeface="Arial Unicode MS"/>
              </a:rPr>
              <a:t>애플리케이션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latin typeface="+mn-ea"/>
                <a:cs typeface="Arial Unicode MS"/>
              </a:rPr>
              <a:t>파이썬에</a:t>
            </a:r>
            <a:r>
              <a:rPr lang="ko-KR" altLang="en-US" dirty="0">
                <a:latin typeface="+mn-ea"/>
                <a:cs typeface="Arial Unicode MS"/>
              </a:rPr>
              <a:t> 내장돼 있는 </a:t>
            </a:r>
            <a:r>
              <a:rPr lang="ko-KR" altLang="en-US" dirty="0" err="1">
                <a:latin typeface="+mn-ea"/>
                <a:cs typeface="Arial Unicode MS"/>
              </a:rPr>
              <a:t>파이썬</a:t>
            </a:r>
            <a:r>
              <a:rPr lang="ko-KR" altLang="en-US" dirty="0">
                <a:latin typeface="+mn-ea"/>
                <a:cs typeface="Arial Unicode MS"/>
              </a:rPr>
              <a:t> 프로그램을 </a:t>
            </a:r>
            <a:r>
              <a:rPr lang="en-US" altLang="ko-KR" dirty="0">
                <a:latin typeface="+mn-ea"/>
                <a:cs typeface="Arial Unicode MS"/>
              </a:rPr>
              <a:t>&lt;</a:t>
            </a:r>
            <a:r>
              <a:rPr lang="en-US" altLang="ko-KR" dirty="0" err="1">
                <a:latin typeface="+mn-ea"/>
                <a:cs typeface="Arial Unicode MS"/>
              </a:rPr>
              <a:t>cgi</a:t>
            </a:r>
            <a:r>
              <a:rPr lang="en-US" altLang="ko-KR" dirty="0">
                <a:latin typeface="+mn-ea"/>
                <a:cs typeface="Arial Unicode MS"/>
              </a:rPr>
              <a:t>-bin&gt; </a:t>
            </a:r>
            <a:r>
              <a:rPr lang="ko-KR" altLang="en-US" dirty="0">
                <a:latin typeface="+mn-ea"/>
                <a:cs typeface="Arial Unicode MS"/>
              </a:rPr>
              <a:t>폴더 내부에 배치해야 함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&lt;root&gt;</a:t>
            </a:r>
            <a:r>
              <a:rPr lang="ko-KR" altLang="en-US" dirty="0" err="1">
                <a:latin typeface="+mn-ea"/>
                <a:cs typeface="Arial Unicode MS"/>
              </a:rPr>
              <a:t>라고</a:t>
            </a:r>
            <a:r>
              <a:rPr lang="ko-KR" altLang="en-US" dirty="0">
                <a:latin typeface="+mn-ea"/>
                <a:cs typeface="Arial Unicode MS"/>
              </a:rPr>
              <a:t> 지정한  폴더에서  다음 명령어를 실행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9D4FE13A-FE7C-5A4F-B98C-B3D0200AED86}"/>
              </a:ext>
            </a:extLst>
          </p:cNvPr>
          <p:cNvSpPr txBox="1"/>
          <p:nvPr/>
        </p:nvSpPr>
        <p:spPr>
          <a:xfrm>
            <a:off x="233362" y="4848334"/>
            <a:ext cx="9601201" cy="9079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748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+</a:t>
            </a:r>
            <a:r>
              <a:rPr lang="en-US" altLang="ko-KR" spc="-1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&lt;root&gt;</a:t>
            </a:r>
            <a:endParaRPr lang="en-US" altLang="ko-KR" dirty="0">
              <a:latin typeface="+mn-ea"/>
              <a:cs typeface="나눔고딕코딩"/>
            </a:endParaRPr>
          </a:p>
          <a:p>
            <a:pPr marL="157480">
              <a:spcBef>
                <a:spcPts val="340"/>
              </a:spcBef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|--+</a:t>
            </a:r>
            <a:r>
              <a:rPr lang="en-US" altLang="ko-KR" spc="-1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&lt;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cgi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-bin&gt;</a:t>
            </a:r>
            <a:endParaRPr lang="en-US" altLang="ko-KR" dirty="0">
              <a:latin typeface="+mn-ea"/>
              <a:cs typeface="나눔고딕코딩"/>
            </a:endParaRPr>
          </a:p>
          <a:p>
            <a:pPr marL="15748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|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|--</a:t>
            </a:r>
            <a:r>
              <a:rPr lang="en-US" altLang="ko-KR" spc="-229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lang-Webapp.py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3151143C-D9EB-EF49-91EC-B1B29C6524EC}"/>
              </a:ext>
            </a:extLst>
          </p:cNvPr>
          <p:cNvSpPr txBox="1"/>
          <p:nvPr/>
        </p:nvSpPr>
        <p:spPr>
          <a:xfrm>
            <a:off x="232568" y="6442075"/>
            <a:ext cx="960120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3510">
              <a:spcBef>
                <a:spcPts val="40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-m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http.server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--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cgi</a:t>
            </a:r>
            <a:r>
              <a:rPr lang="en-US" altLang="ko-KR" spc="-2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8080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194659674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1FAB7367-6480-D749-AD64-26216EFE1B5B}"/>
              </a:ext>
            </a:extLst>
          </p:cNvPr>
          <p:cNvSpPr txBox="1"/>
          <p:nvPr/>
        </p:nvSpPr>
        <p:spPr>
          <a:xfrm>
            <a:off x="271463" y="193675"/>
            <a:ext cx="9714706" cy="2492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Docker</a:t>
            </a:r>
            <a:r>
              <a:rPr lang="ko-KR" altLang="en-US" dirty="0">
                <a:latin typeface="+mn-ea"/>
                <a:cs typeface="Arial Unicode MS"/>
              </a:rPr>
              <a:t>에서 </a:t>
            </a:r>
            <a:r>
              <a:rPr lang="en-US" altLang="ko-KR" dirty="0">
                <a:latin typeface="+mn-ea"/>
                <a:cs typeface="Arial Unicode MS"/>
              </a:rPr>
              <a:t>python</a:t>
            </a:r>
            <a:r>
              <a:rPr lang="ko-KR" altLang="en-US" dirty="0">
                <a:latin typeface="+mn-ea"/>
                <a:cs typeface="Arial Unicode MS"/>
              </a:rPr>
              <a:t>을 사용하고 있다면 포트 포워드 옵션을 가진 </a:t>
            </a:r>
            <a:r>
              <a:rPr lang="en-US" altLang="ko-KR" dirty="0">
                <a:latin typeface="+mn-ea"/>
                <a:cs typeface="Arial Unicode MS"/>
              </a:rPr>
              <a:t>p</a:t>
            </a:r>
            <a:r>
              <a:rPr lang="ko-KR" altLang="en-US" dirty="0" err="1">
                <a:latin typeface="+mn-ea"/>
                <a:cs typeface="Arial Unicode MS"/>
              </a:rPr>
              <a:t>를</a:t>
            </a:r>
            <a:r>
              <a:rPr lang="ko-KR" altLang="en-US" dirty="0">
                <a:latin typeface="+mn-ea"/>
                <a:cs typeface="Arial Unicode MS"/>
              </a:rPr>
              <a:t> 붙여서 컨테이너 실행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dirty="0" smtClean="0">
                <a:latin typeface="+mn-ea"/>
                <a:cs typeface="Arial Unicode MS"/>
              </a:rPr>
              <a:t>-</a:t>
            </a:r>
            <a:r>
              <a:rPr lang="en-US" altLang="ko-KR" dirty="0">
                <a:latin typeface="+mn-ea"/>
                <a:cs typeface="Arial Unicode MS"/>
              </a:rPr>
              <a:t>p &lt;</a:t>
            </a:r>
            <a:r>
              <a:rPr lang="ko-KR" altLang="en-US" dirty="0">
                <a:latin typeface="+mn-ea"/>
                <a:cs typeface="Arial Unicode MS"/>
              </a:rPr>
              <a:t>호스트 포트</a:t>
            </a:r>
            <a:r>
              <a:rPr lang="en-US" altLang="ko-KR" dirty="0">
                <a:latin typeface="+mn-ea"/>
                <a:cs typeface="Arial Unicode MS"/>
              </a:rPr>
              <a:t>&gt;:&lt;</a:t>
            </a:r>
            <a:r>
              <a:rPr lang="ko-KR" altLang="en-US" dirty="0">
                <a:latin typeface="+mn-ea"/>
                <a:cs typeface="Arial Unicode MS"/>
              </a:rPr>
              <a:t>컨테이너 포트</a:t>
            </a:r>
            <a:r>
              <a:rPr lang="en-US" altLang="ko-KR" dirty="0" smtClean="0">
                <a:latin typeface="+mn-ea"/>
                <a:cs typeface="Arial Unicode MS"/>
              </a:rPr>
              <a:t>&gt;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dirty="0" smtClean="0">
                <a:latin typeface="+mn-ea"/>
                <a:cs typeface="Arial Unicode MS"/>
              </a:rPr>
              <a:t> </a:t>
            </a:r>
            <a:r>
              <a:rPr lang="ko-KR" altLang="en-US" dirty="0">
                <a:latin typeface="+mn-ea"/>
                <a:cs typeface="Arial Unicode MS"/>
              </a:rPr>
              <a:t>형태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웹 브라우저에서 다음 </a:t>
            </a:r>
            <a:r>
              <a:rPr lang="en-US" altLang="ko-KR" dirty="0">
                <a:latin typeface="+mn-ea"/>
                <a:cs typeface="Arial Unicode MS"/>
              </a:rPr>
              <a:t>URL</a:t>
            </a:r>
            <a:r>
              <a:rPr lang="ko-KR" altLang="en-US" dirty="0">
                <a:latin typeface="+mn-ea"/>
                <a:cs typeface="Arial Unicode MS"/>
              </a:rPr>
              <a:t>에 접근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9D4FE13A-FE7C-5A4F-B98C-B3D0200AED86}"/>
              </a:ext>
            </a:extLst>
          </p:cNvPr>
          <p:cNvSpPr txBox="1"/>
          <p:nvPr/>
        </p:nvSpPr>
        <p:spPr>
          <a:xfrm>
            <a:off x="233362" y="1108075"/>
            <a:ext cx="9601201" cy="9079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748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docker run</a:t>
            </a:r>
            <a:r>
              <a:rPr lang="en-US" altLang="ko-KR" spc="-2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-it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\</a:t>
            </a:r>
            <a:endParaRPr lang="en-US" altLang="ko-KR" dirty="0">
              <a:latin typeface="+mn-ea"/>
              <a:cs typeface="나눔고딕코딩"/>
            </a:endParaRPr>
          </a:p>
          <a:p>
            <a:pPr marL="203200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-v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$HOME:$HOME</a:t>
            </a:r>
            <a:r>
              <a:rPr lang="en-US" altLang="ko-KR" spc="-11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\</a:t>
            </a:r>
            <a:endParaRPr lang="en-US" altLang="ko-KR" dirty="0">
              <a:latin typeface="+mn-ea"/>
              <a:cs typeface="나눔고딕코딩"/>
            </a:endParaRPr>
          </a:p>
          <a:p>
            <a:pPr marL="203200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-p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8080:8080</a:t>
            </a:r>
            <a:r>
              <a:rPr lang="en-US" altLang="ko-KR" spc="-1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mlearn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46657819-F9BA-4047-8A0C-8B67D0884F29}"/>
              </a:ext>
            </a:extLst>
          </p:cNvPr>
          <p:cNvSpPr txBox="1"/>
          <p:nvPr/>
        </p:nvSpPr>
        <p:spPr>
          <a:xfrm>
            <a:off x="233362" y="2714734"/>
            <a:ext cx="960120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748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http://localhost:8080/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cgi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-bin/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lang-Webapp.py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2F4A0B4D-6003-BE4D-9237-E656BBECA71B}"/>
              </a:ext>
            </a:extLst>
          </p:cNvPr>
          <p:cNvSpPr/>
          <p:nvPr/>
        </p:nvSpPr>
        <p:spPr>
          <a:xfrm>
            <a:off x="233362" y="3165475"/>
            <a:ext cx="7695407" cy="426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401925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FAB7367-6480-D749-AD64-26216EFE1B5B}"/>
              </a:ext>
            </a:extLst>
          </p:cNvPr>
          <p:cNvSpPr txBox="1"/>
          <p:nvPr/>
        </p:nvSpPr>
        <p:spPr>
          <a:xfrm>
            <a:off x="271463" y="193675"/>
            <a:ext cx="9714706" cy="42473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+mn-ea"/>
                <a:cs typeface="Arial Unicode MS"/>
              </a:rPr>
              <a:t>Windows</a:t>
            </a:r>
            <a:r>
              <a:rPr lang="ko-KR" altLang="en-US" dirty="0" smtClean="0">
                <a:latin typeface="+mn-ea"/>
                <a:cs typeface="Arial Unicode MS"/>
              </a:rPr>
              <a:t>에서 </a:t>
            </a:r>
            <a:r>
              <a:rPr lang="en-US" altLang="ko-KR" dirty="0">
                <a:latin typeface="+mn-ea"/>
                <a:cs typeface="Arial Unicode MS"/>
              </a:rPr>
              <a:t>python</a:t>
            </a:r>
            <a:r>
              <a:rPr lang="ko-KR" altLang="en-US" dirty="0">
                <a:latin typeface="+mn-ea"/>
                <a:cs typeface="Arial Unicode MS"/>
              </a:rPr>
              <a:t>을 사용하고 </a:t>
            </a:r>
            <a:r>
              <a:rPr lang="ko-KR" altLang="en-US" dirty="0" smtClean="0">
                <a:latin typeface="+mn-ea"/>
                <a:cs typeface="Arial Unicode MS"/>
              </a:rPr>
              <a:t>있다면 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lang-Webapp.py</a:t>
            </a:r>
            <a:r>
              <a:rPr lang="en-US" altLang="ko-KR" dirty="0" smtClean="0">
                <a:latin typeface="+mn-ea"/>
                <a:cs typeface="나눔고딕코딩"/>
              </a:rPr>
              <a:t> </a:t>
            </a:r>
            <a:r>
              <a:rPr lang="ko-KR" altLang="en-US" dirty="0" smtClean="0">
                <a:latin typeface="+mn-ea"/>
                <a:cs typeface="나눔고딕코딩"/>
              </a:rPr>
              <a:t>파일의 앞부분을 다음과 같이 바꾼다</a:t>
            </a:r>
            <a:r>
              <a:rPr lang="en-US" altLang="ko-KR" dirty="0" smtClean="0">
                <a:latin typeface="+mn-ea"/>
                <a:cs typeface="나눔고딕코딩"/>
              </a:rPr>
              <a:t>.</a:t>
            </a:r>
          </a:p>
          <a:p>
            <a:pPr marL="12700" algn="just">
              <a:lnSpc>
                <a:spcPct val="150000"/>
              </a:lnSpc>
            </a:pPr>
            <a:r>
              <a:rPr lang="en-US" altLang="ko-KR" dirty="0" smtClean="0">
                <a:latin typeface="+mn-ea"/>
                <a:cs typeface="Arial Unicode MS"/>
              </a:rPr>
              <a:t>      #!python</a:t>
            </a:r>
          </a:p>
          <a:p>
            <a:pPr marL="12700" algn="just">
              <a:lnSpc>
                <a:spcPct val="150000"/>
              </a:lnSpc>
            </a:pPr>
            <a:r>
              <a:rPr lang="en-US" altLang="ko-KR" dirty="0">
                <a:latin typeface="+mn-ea"/>
                <a:cs typeface="Arial Unicode MS"/>
              </a:rPr>
              <a:t> </a:t>
            </a:r>
            <a:r>
              <a:rPr lang="en-US" altLang="ko-KR" dirty="0" smtClean="0">
                <a:latin typeface="+mn-ea"/>
                <a:cs typeface="Arial Unicode MS"/>
              </a:rPr>
              <a:t>     # </a:t>
            </a:r>
            <a:r>
              <a:rPr lang="en-US" altLang="ko-KR" dirty="0">
                <a:latin typeface="+mn-ea"/>
                <a:cs typeface="Arial Unicode MS"/>
              </a:rPr>
              <a:t>-*- coding: utf-8 -*-</a:t>
            </a:r>
            <a:endParaRPr lang="en-US" altLang="ko-KR" dirty="0" smtClean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+mn-ea"/>
                <a:cs typeface="Arial Unicode MS"/>
              </a:rPr>
              <a:t>명령 실행창에서 </a:t>
            </a:r>
            <a:r>
              <a:rPr lang="en-US" altLang="ko-KR" dirty="0" smtClean="0">
                <a:latin typeface="+mn-ea"/>
                <a:cs typeface="Arial Unicode MS"/>
              </a:rPr>
              <a:t>c:\ (root folder)</a:t>
            </a:r>
            <a:r>
              <a:rPr lang="ko-KR" altLang="en-US" dirty="0" smtClean="0">
                <a:latin typeface="+mn-ea"/>
                <a:cs typeface="Arial Unicode MS"/>
              </a:rPr>
              <a:t>로</a:t>
            </a:r>
            <a:r>
              <a:rPr lang="en-US" altLang="ko-KR" dirty="0" smtClean="0">
                <a:latin typeface="+mn-ea"/>
                <a:cs typeface="Arial Unicode MS"/>
              </a:rPr>
              <a:t> </a:t>
            </a:r>
            <a:r>
              <a:rPr lang="ko-KR" altLang="en-US" dirty="0" smtClean="0">
                <a:latin typeface="+mn-ea"/>
                <a:cs typeface="Arial Unicode MS"/>
              </a:rPr>
              <a:t>이동하고</a:t>
            </a:r>
            <a:r>
              <a:rPr lang="en-US" altLang="ko-KR" dirty="0" smtClean="0">
                <a:latin typeface="+mn-ea"/>
                <a:cs typeface="Arial Unicode MS"/>
              </a:rPr>
              <a:t>, </a:t>
            </a:r>
            <a:r>
              <a:rPr lang="en-US" altLang="ko-KR" dirty="0" smtClean="0">
                <a:latin typeface="+mn-ea"/>
                <a:cs typeface="Arial Unicode MS"/>
              </a:rPr>
              <a:t>ch4</a:t>
            </a:r>
            <a:r>
              <a:rPr lang="ko-KR" altLang="en-US" dirty="0" smtClean="0">
                <a:latin typeface="+mn-ea"/>
                <a:cs typeface="Arial Unicode MS"/>
              </a:rPr>
              <a:t>의 </a:t>
            </a:r>
            <a:r>
              <a:rPr lang="en-US" altLang="ko-KR" dirty="0" err="1" smtClean="0">
                <a:latin typeface="+mn-ea"/>
                <a:cs typeface="Arial Unicode MS"/>
              </a:rPr>
              <a:t>cgi</a:t>
            </a:r>
            <a:r>
              <a:rPr lang="en-US" altLang="ko-KR" dirty="0" smtClean="0">
                <a:latin typeface="+mn-ea"/>
                <a:cs typeface="Arial Unicode MS"/>
              </a:rPr>
              <a:t>-bin </a:t>
            </a:r>
            <a:r>
              <a:rPr lang="ko-KR" altLang="en-US" dirty="0" smtClean="0">
                <a:latin typeface="+mn-ea"/>
                <a:cs typeface="Arial Unicode MS"/>
              </a:rPr>
              <a:t>폴더를 여기에 복사한다</a:t>
            </a:r>
            <a:r>
              <a:rPr lang="en-US" altLang="ko-KR" dirty="0" smtClean="0">
                <a:latin typeface="+mn-ea"/>
                <a:cs typeface="Arial Unicode MS"/>
              </a:rPr>
              <a:t>.</a:t>
            </a:r>
            <a:endParaRPr lang="en-US" altLang="ko-KR" dirty="0" smtClean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+mn-ea"/>
                <a:cs typeface="Arial Unicode MS"/>
              </a:rPr>
              <a:t>포트 </a:t>
            </a:r>
            <a:r>
              <a:rPr lang="ko-KR" altLang="en-US" dirty="0">
                <a:latin typeface="+mn-ea"/>
                <a:cs typeface="Arial Unicode MS"/>
              </a:rPr>
              <a:t>포워드 옵션을 </a:t>
            </a:r>
            <a:r>
              <a:rPr lang="ko-KR" altLang="en-US" dirty="0" smtClean="0">
                <a:latin typeface="+mn-ea"/>
                <a:cs typeface="Arial Unicode MS"/>
              </a:rPr>
              <a:t>붙여서 다음과</a:t>
            </a:r>
            <a:r>
              <a:rPr lang="en-US" altLang="ko-KR" dirty="0" smtClean="0">
                <a:latin typeface="+mn-ea"/>
                <a:cs typeface="Arial Unicode MS"/>
              </a:rPr>
              <a:t> </a:t>
            </a:r>
            <a:r>
              <a:rPr lang="ko-KR" altLang="en-US" dirty="0" smtClean="0">
                <a:latin typeface="+mn-ea"/>
                <a:cs typeface="Arial Unicode MS"/>
              </a:rPr>
              <a:t>같은 명령어를 실행한다</a:t>
            </a:r>
            <a:r>
              <a:rPr lang="en-US" altLang="ko-KR" dirty="0" smtClean="0">
                <a:latin typeface="+mn-ea"/>
                <a:cs typeface="Arial Unicode MS"/>
              </a:rPr>
              <a:t>.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sz="2000" dirty="0" smtClean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sz="2000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+mn-ea"/>
                <a:cs typeface="Arial Unicode MS"/>
              </a:rPr>
              <a:t>웹 </a:t>
            </a:r>
            <a:r>
              <a:rPr lang="ko-KR" altLang="en-US" dirty="0">
                <a:latin typeface="+mn-ea"/>
                <a:cs typeface="Arial Unicode MS"/>
              </a:rPr>
              <a:t>브라우저에서 다음 </a:t>
            </a:r>
            <a:r>
              <a:rPr lang="en-US" altLang="ko-KR" dirty="0" smtClean="0">
                <a:latin typeface="+mn-ea"/>
                <a:cs typeface="Arial Unicode MS"/>
              </a:rPr>
              <a:t>URL</a:t>
            </a:r>
            <a:r>
              <a:rPr lang="ko-KR" altLang="en-US" dirty="0" smtClean="0">
                <a:latin typeface="+mn-ea"/>
                <a:cs typeface="Arial Unicode MS"/>
              </a:rPr>
              <a:t>로 접근한다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46657819-F9BA-4047-8A0C-8B67D0884F29}"/>
              </a:ext>
            </a:extLst>
          </p:cNvPr>
          <p:cNvSpPr txBox="1"/>
          <p:nvPr/>
        </p:nvSpPr>
        <p:spPr>
          <a:xfrm>
            <a:off x="233362" y="4564876"/>
            <a:ext cx="960120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7480"/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http://localhost:8080/cgi-bin/lang-Webapp.py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3151143C-D9EB-EF49-91EC-B1B29C6524EC}"/>
              </a:ext>
            </a:extLst>
          </p:cNvPr>
          <p:cNvSpPr txBox="1"/>
          <p:nvPr/>
        </p:nvSpPr>
        <p:spPr>
          <a:xfrm>
            <a:off x="232569" y="3245981"/>
            <a:ext cx="9601201" cy="6052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3510">
              <a:spcBef>
                <a:spcPts val="405"/>
              </a:spcBef>
            </a:pP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c:\Users\jylee&gt;cd \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3510">
              <a:spcBef>
                <a:spcPts val="405"/>
              </a:spcBef>
            </a:pP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c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:\&gt;python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-m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http.server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--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cgi</a:t>
            </a:r>
            <a:r>
              <a:rPr lang="en-US" altLang="ko-KR" spc="-2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8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8080 </a:t>
            </a:r>
            <a:r>
              <a:rPr lang="de-DE" altLang="ko-KR" dirty="0">
                <a:latin typeface="+mn-ea"/>
              </a:rPr>
              <a:t>--bind 127.0.0.1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238062834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4">
            <a:extLst>
              <a:ext uri="{FF2B5EF4-FFF2-40B4-BE49-F238E27FC236}">
                <a16:creationId xmlns:a16="http://schemas.microsoft.com/office/drawing/2014/main" id="{B9753FB2-6CB3-B54C-BE7D-82E750B6D51A}"/>
              </a:ext>
            </a:extLst>
          </p:cNvPr>
          <p:cNvSpPr/>
          <p:nvPr/>
        </p:nvSpPr>
        <p:spPr>
          <a:xfrm>
            <a:off x="233362" y="269875"/>
            <a:ext cx="6781007" cy="3581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F99B468E-1D1F-CA4F-B863-3576E499D151}"/>
              </a:ext>
            </a:extLst>
          </p:cNvPr>
          <p:cNvSpPr/>
          <p:nvPr/>
        </p:nvSpPr>
        <p:spPr>
          <a:xfrm>
            <a:off x="233362" y="4003675"/>
            <a:ext cx="6781007" cy="3352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4015978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-82225" y="-54244"/>
            <a:ext cx="10296993" cy="7639319"/>
          </a:xfrm>
          <a:custGeom>
            <a:avLst/>
            <a:gdLst/>
            <a:ahLst/>
            <a:cxnLst/>
            <a:rect l="l" t="t" r="r" b="b"/>
            <a:pathLst>
              <a:path w="5549900" h="3226435">
                <a:moveTo>
                  <a:pt x="0" y="3225901"/>
                </a:moveTo>
                <a:lnTo>
                  <a:pt x="5549392" y="3225901"/>
                </a:lnTo>
                <a:lnTo>
                  <a:pt x="5549392" y="0"/>
                </a:lnTo>
                <a:lnTo>
                  <a:pt x="0" y="0"/>
                </a:lnTo>
                <a:lnTo>
                  <a:pt x="0" y="3225901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90766" y="2241766"/>
            <a:ext cx="2339975" cy="69215"/>
          </a:xfrm>
          <a:custGeom>
            <a:avLst/>
            <a:gdLst/>
            <a:ahLst/>
            <a:cxnLst/>
            <a:rect l="l" t="t" r="r" b="b"/>
            <a:pathLst>
              <a:path w="2339975" h="69215">
                <a:moveTo>
                  <a:pt x="2339425" y="0"/>
                </a:moveTo>
                <a:lnTo>
                  <a:pt x="0" y="0"/>
                </a:lnTo>
                <a:lnTo>
                  <a:pt x="794" y="7947"/>
                </a:lnTo>
                <a:lnTo>
                  <a:pt x="8669" y="32696"/>
                </a:lnTo>
                <a:lnTo>
                  <a:pt x="30043" y="57445"/>
                </a:lnTo>
                <a:lnTo>
                  <a:pt x="71666" y="68694"/>
                </a:lnTo>
                <a:lnTo>
                  <a:pt x="2268321" y="68694"/>
                </a:lnTo>
                <a:lnTo>
                  <a:pt x="2279571" y="67569"/>
                </a:lnTo>
                <a:lnTo>
                  <a:pt x="2304319" y="59695"/>
                </a:lnTo>
                <a:lnTo>
                  <a:pt x="2329068" y="38321"/>
                </a:lnTo>
                <a:lnTo>
                  <a:pt x="2339425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2429" y="1175373"/>
            <a:ext cx="9066540" cy="5419102"/>
          </a:xfrm>
          <a:custGeom>
            <a:avLst/>
            <a:gdLst/>
            <a:ahLst/>
            <a:cxnLst/>
            <a:rect l="l" t="t" r="r" b="b"/>
            <a:pathLst>
              <a:path w="4932045" h="3015615">
                <a:moveTo>
                  <a:pt x="4751997" y="0"/>
                </a:moveTo>
                <a:lnTo>
                  <a:pt x="179997" y="0"/>
                </a:ln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2834995"/>
                </a:lnTo>
                <a:lnTo>
                  <a:pt x="2812" y="2863122"/>
                </a:lnTo>
                <a:lnTo>
                  <a:pt x="22499" y="2925000"/>
                </a:lnTo>
                <a:lnTo>
                  <a:pt x="75936" y="2986878"/>
                </a:lnTo>
                <a:lnTo>
                  <a:pt x="179997" y="3015005"/>
                </a:lnTo>
                <a:lnTo>
                  <a:pt x="4751997" y="3015005"/>
                </a:lnTo>
                <a:lnTo>
                  <a:pt x="4780121" y="3012192"/>
                </a:lnTo>
                <a:lnTo>
                  <a:pt x="4841995" y="2992504"/>
                </a:lnTo>
                <a:lnTo>
                  <a:pt x="4903869" y="2939063"/>
                </a:lnTo>
                <a:lnTo>
                  <a:pt x="4931994" y="2834995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2429" y="1175373"/>
            <a:ext cx="9066540" cy="5419102"/>
          </a:xfrm>
          <a:custGeom>
            <a:avLst/>
            <a:gdLst/>
            <a:ahLst/>
            <a:cxnLst/>
            <a:rect l="l" t="t" r="r" b="b"/>
            <a:pathLst>
              <a:path w="4932045" h="3015615">
                <a:moveTo>
                  <a:pt x="179997" y="0"/>
                </a:move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2834995"/>
                </a:lnTo>
                <a:lnTo>
                  <a:pt x="2812" y="2863122"/>
                </a:lnTo>
                <a:lnTo>
                  <a:pt x="22499" y="2925000"/>
                </a:lnTo>
                <a:lnTo>
                  <a:pt x="75936" y="2986878"/>
                </a:lnTo>
                <a:lnTo>
                  <a:pt x="179997" y="3015005"/>
                </a:lnTo>
                <a:lnTo>
                  <a:pt x="4751997" y="3015005"/>
                </a:lnTo>
                <a:lnTo>
                  <a:pt x="4780121" y="3012192"/>
                </a:lnTo>
                <a:lnTo>
                  <a:pt x="4841995" y="2992504"/>
                </a:lnTo>
                <a:lnTo>
                  <a:pt x="4903869" y="2939063"/>
                </a:lnTo>
                <a:lnTo>
                  <a:pt x="4931994" y="2834995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lnTo>
                  <a:pt x="179997" y="0"/>
                </a:lnTo>
                <a:close/>
              </a:path>
            </a:pathLst>
          </a:custGeom>
          <a:ln w="36004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23569" y="1496597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90369" y="1489075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559077" y="1415318"/>
            <a:ext cx="9472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4000" b="1" spc="-40" dirty="0">
                <a:solidFill>
                  <a:srgbClr val="414042"/>
                </a:solidFill>
                <a:latin typeface="Century Gothic"/>
                <a:cs typeface="Century Gothic"/>
              </a:rPr>
              <a:t>4</a:t>
            </a:r>
            <a:r>
              <a:rPr sz="4000" b="1" spc="-40" dirty="0" smtClean="0">
                <a:solidFill>
                  <a:srgbClr val="414042"/>
                </a:solidFill>
                <a:latin typeface="Century Gothic"/>
                <a:cs typeface="Century Gothic"/>
              </a:rPr>
              <a:t>-</a:t>
            </a:r>
            <a:r>
              <a:rPr lang="en-US" sz="4000" b="1" spc="-40" dirty="0" smtClean="0">
                <a:solidFill>
                  <a:srgbClr val="414042"/>
                </a:solidFill>
                <a:latin typeface="Century Gothic"/>
                <a:cs typeface="Century Gothic"/>
              </a:rPr>
              <a:t>5</a:t>
            </a:r>
            <a:endParaRPr sz="4000" dirty="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661569" y="2225847"/>
            <a:ext cx="28956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ko-KR" altLang="en-US" sz="2400" spc="-200" dirty="0" err="1">
                <a:latin typeface="+mn-ea"/>
                <a:ea typeface="+mn-ea"/>
              </a:rPr>
              <a:t>서포트</a:t>
            </a:r>
            <a:r>
              <a:rPr lang="ko-KR" altLang="en-US" sz="2400" spc="-200" dirty="0">
                <a:latin typeface="+mn-ea"/>
                <a:ea typeface="+mn-ea"/>
              </a:rPr>
              <a:t> 벡터 머신</a:t>
            </a:r>
            <a:r>
              <a:rPr lang="en-US" altLang="ko-KR" sz="2400" spc="-200" dirty="0">
                <a:latin typeface="+mn-ea"/>
                <a:ea typeface="+mn-ea"/>
              </a:rPr>
              <a:t>(SVM)</a:t>
            </a:r>
            <a:endParaRPr lang="ko-KR" altLang="en-US" sz="2400" spc="-200" dirty="0">
              <a:latin typeface="+mn-ea"/>
              <a:ea typeface="+mn-e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61603" y="4398524"/>
            <a:ext cx="3978310" cy="539607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이번  </a:t>
            </a:r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절에서  배울</a:t>
            </a:r>
            <a:r>
              <a:rPr lang="ko-KR" altLang="en-US" spc="-114" dirty="0">
                <a:solidFill>
                  <a:schemeClr val="bg1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내용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97894" y="5323081"/>
            <a:ext cx="4087675" cy="934230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 anchor="ctr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en-US" altLang="ko-KR" spc="-120" dirty="0">
                <a:solidFill>
                  <a:srgbClr val="414042"/>
                </a:solidFill>
                <a:latin typeface="+mn-ea"/>
                <a:cs typeface="Arial Unicode MS"/>
              </a:rPr>
              <a:t>SVM</a:t>
            </a:r>
          </a:p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altLang="ko-KR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 BMI </a:t>
            </a:r>
            <a:r>
              <a:rPr lang="ko-KR" altLang="en-US" spc="-120" dirty="0">
                <a:solidFill>
                  <a:srgbClr val="414042"/>
                </a:solidFill>
                <a:latin typeface="+mn-ea"/>
                <a:cs typeface="Arial Unicode MS"/>
              </a:rPr>
              <a:t>계산식을 </a:t>
            </a:r>
            <a:r>
              <a:rPr lang="ko-KR" altLang="en-US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사용하지 않고 비만 </a:t>
            </a:r>
            <a:r>
              <a:rPr lang="ko-KR" altLang="en-US" spc="-120" dirty="0">
                <a:solidFill>
                  <a:srgbClr val="414042"/>
                </a:solidFill>
                <a:latin typeface="+mn-ea"/>
                <a:cs typeface="Arial Unicode MS"/>
              </a:rPr>
              <a:t>판정하기</a:t>
            </a:r>
          </a:p>
        </p:txBody>
      </p:sp>
      <p:sp>
        <p:nvSpPr>
          <p:cNvPr id="15" name="object 15"/>
          <p:cNvSpPr/>
          <p:nvPr/>
        </p:nvSpPr>
        <p:spPr>
          <a:xfrm>
            <a:off x="5639087" y="4402194"/>
            <a:ext cx="3260691" cy="536571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알고리즘과</a:t>
            </a:r>
            <a:r>
              <a:rPr lang="ko-KR" altLang="en-US" spc="-40" dirty="0">
                <a:solidFill>
                  <a:schemeClr val="bg1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툴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75378" y="5562917"/>
            <a:ext cx="3224399" cy="328936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 anchor="ctr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altLang="ko-KR" spc="-120" dirty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en-US" altLang="ko-KR" spc="-55" dirty="0">
                <a:solidFill>
                  <a:srgbClr val="414042"/>
                </a:solidFill>
                <a:latin typeface="+mn-ea"/>
                <a:cs typeface="Arial Unicode MS"/>
              </a:rPr>
              <a:t>SVM</a:t>
            </a:r>
            <a:r>
              <a:rPr lang="en-US" altLang="ko-KR" spc="-75" dirty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ko-KR" altLang="en-US" spc="-130" dirty="0">
                <a:solidFill>
                  <a:srgbClr val="414042"/>
                </a:solidFill>
                <a:latin typeface="+mn-ea"/>
                <a:cs typeface="Arial Unicode MS"/>
              </a:rPr>
              <a:t>알고리즘</a:t>
            </a:r>
            <a:endParaRPr lang="ko-KR" altLang="en-US" dirty="0">
              <a:latin typeface="+mn-ea"/>
              <a:cs typeface="Arial Unicode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46968" y="2784475"/>
            <a:ext cx="7467601" cy="747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5400"/>
              </a:lnSpc>
            </a:pP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이전 절까지의 실제 프로그램으로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머신 러닝을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수행하는 순서를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살펴보았다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. </a:t>
            </a:r>
            <a:r>
              <a:rPr lang="en-US" altLang="ko-KR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이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절에서는 </a:t>
            </a:r>
            <a:r>
              <a:rPr lang="en-US" altLang="ko-KR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SVM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알고리즘에 대해 조금 더 자세히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살펴본다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319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42934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en-US" altLang="ko-KR" sz="2400" dirty="0">
                <a:latin typeface="+mn-ea"/>
                <a:cs typeface="Arial Unicode MS"/>
              </a:rPr>
              <a:t>SVM</a:t>
            </a:r>
            <a:r>
              <a:rPr lang="ko-KR" altLang="en-US" sz="2400" dirty="0">
                <a:latin typeface="+mn-ea"/>
                <a:cs typeface="Arial Unicode MS"/>
              </a:rPr>
              <a:t>이란</a:t>
            </a:r>
            <a:r>
              <a:rPr lang="en-US" altLang="ko-KR" sz="2400" dirty="0">
                <a:latin typeface="+mn-ea"/>
                <a:cs typeface="Arial Unicode MS"/>
              </a:rPr>
              <a:t>?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다양한 연구가 활발하게 진행되어 굉장히 높은 인식 성능을 발휘하는 방법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선을 구성하는 매개변수를 조정해서 요소들을 구분하는 선을 찾고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이를 기반으로 패턴을 인식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A</a:t>
            </a:r>
            <a:r>
              <a:rPr lang="ko-KR" altLang="en-US" dirty="0">
                <a:latin typeface="+mn-ea"/>
                <a:cs typeface="Arial Unicode MS"/>
              </a:rPr>
              <a:t>와 </a:t>
            </a:r>
            <a:r>
              <a:rPr lang="en-US" altLang="ko-KR" dirty="0">
                <a:latin typeface="+mn-ea"/>
                <a:cs typeface="Arial Unicode MS"/>
              </a:rPr>
              <a:t>B</a:t>
            </a:r>
            <a:r>
              <a:rPr lang="ko-KR" altLang="en-US" dirty="0">
                <a:latin typeface="+mn-ea"/>
                <a:cs typeface="Arial Unicode MS"/>
              </a:rPr>
              <a:t>라는 두 가지 패턴이 있을 때 </a:t>
            </a:r>
            <a:r>
              <a:rPr lang="en-US" altLang="ko-KR" dirty="0">
                <a:latin typeface="+mn-ea"/>
                <a:cs typeface="Arial Unicode MS"/>
              </a:rPr>
              <a:t>A</a:t>
            </a:r>
            <a:r>
              <a:rPr lang="ko-KR" altLang="en-US" dirty="0">
                <a:latin typeface="+mn-ea"/>
                <a:cs typeface="Arial Unicode MS"/>
              </a:rPr>
              <a:t>와 </a:t>
            </a:r>
            <a:r>
              <a:rPr lang="en-US" altLang="ko-KR" dirty="0">
                <a:latin typeface="+mn-ea"/>
                <a:cs typeface="Arial Unicode MS"/>
              </a:rPr>
              <a:t>B</a:t>
            </a:r>
            <a:r>
              <a:rPr lang="ko-KR" altLang="en-US" dirty="0">
                <a:latin typeface="+mn-ea"/>
                <a:cs typeface="Arial Unicode MS"/>
              </a:rPr>
              <a:t>라는 패턴을 구분하는 방법을 찾는 것이 패턴 </a:t>
            </a:r>
            <a:r>
              <a:rPr lang="ko-KR" altLang="en-US" dirty="0" smtClean="0">
                <a:latin typeface="+mn-ea"/>
                <a:cs typeface="Arial Unicode MS"/>
              </a:rPr>
              <a:t>인식의 </a:t>
            </a:r>
            <a:r>
              <a:rPr lang="ko-KR" altLang="en-US" dirty="0">
                <a:latin typeface="+mn-ea"/>
                <a:cs typeface="Arial Unicode MS"/>
              </a:rPr>
              <a:t>목표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A</a:t>
            </a:r>
            <a:r>
              <a:rPr lang="ko-KR" altLang="en-US" dirty="0">
                <a:latin typeface="+mn-ea"/>
                <a:cs typeface="Arial Unicode MS"/>
              </a:rPr>
              <a:t>와 </a:t>
            </a:r>
            <a:r>
              <a:rPr lang="en-US" altLang="ko-KR" dirty="0">
                <a:latin typeface="+mn-ea"/>
                <a:cs typeface="Arial Unicode MS"/>
              </a:rPr>
              <a:t>B</a:t>
            </a:r>
            <a:r>
              <a:rPr lang="ko-KR" altLang="en-US" dirty="0" err="1">
                <a:latin typeface="+mn-ea"/>
                <a:cs typeface="Arial Unicode MS"/>
              </a:rPr>
              <a:t>를</a:t>
            </a:r>
            <a:r>
              <a:rPr lang="ko-KR" altLang="en-US" dirty="0">
                <a:latin typeface="+mn-ea"/>
                <a:cs typeface="Arial Unicode MS"/>
              </a:rPr>
              <a:t> 벡터로 나타내서 평면 위에 올리고 </a:t>
            </a:r>
            <a:r>
              <a:rPr lang="ko-KR" altLang="en-US" dirty="0" err="1">
                <a:latin typeface="+mn-ea"/>
                <a:cs typeface="Arial Unicode MS"/>
              </a:rPr>
              <a:t>구분선을</a:t>
            </a:r>
            <a:r>
              <a:rPr lang="ko-KR" altLang="en-US" dirty="0">
                <a:latin typeface="+mn-ea"/>
                <a:cs typeface="Arial Unicode MS"/>
              </a:rPr>
              <a:t> 그림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패턴의 경계가 되는 것을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dirty="0" smtClean="0">
                <a:latin typeface="+mn-ea"/>
                <a:cs typeface="Arial Unicode MS"/>
              </a:rPr>
              <a:t>식별 평면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dirty="0" smtClean="0">
                <a:latin typeface="+mn-ea"/>
                <a:cs typeface="Arial Unicode MS"/>
              </a:rPr>
              <a:t>이라고 </a:t>
            </a:r>
            <a:r>
              <a:rPr lang="ko-KR" altLang="en-US" dirty="0">
                <a:latin typeface="+mn-ea"/>
                <a:cs typeface="Arial Unicode MS"/>
              </a:rPr>
              <a:t>함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latin typeface="+mn-ea"/>
                <a:cs typeface="Arial Unicode MS"/>
              </a:rPr>
              <a:t>구분선을</a:t>
            </a:r>
            <a:r>
              <a:rPr lang="ko-KR" altLang="en-US" dirty="0">
                <a:latin typeface="+mn-ea"/>
                <a:cs typeface="Arial Unicode MS"/>
              </a:rPr>
              <a:t> 확실하게 정할 수 있으면 이후에 새로운 패턴이 나타났을 때도 쉽게 분류 가능</a:t>
            </a:r>
            <a:endParaRPr lang="en-US" altLang="ko-KR" dirty="0">
              <a:latin typeface="+mn-ea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279226519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65989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그래프에는 “●”과 “■”이라는 두 가지 종류의 데이터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두 종류의 데이터를 나눌 수 있는 적당한 </a:t>
            </a:r>
            <a:r>
              <a:rPr lang="ko-KR" altLang="en-US" dirty="0" err="1">
                <a:latin typeface="+mn-ea"/>
                <a:cs typeface="Arial Unicode MS"/>
              </a:rPr>
              <a:t>구분선을</a:t>
            </a:r>
            <a:r>
              <a:rPr lang="ko-KR" altLang="en-US" dirty="0">
                <a:latin typeface="+mn-ea"/>
                <a:cs typeface="Arial Unicode MS"/>
              </a:rPr>
              <a:t> 긋는다고 생각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●와 ■의 정확히 중간을 지나는 선이 가장 좋을 것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중간을 지나는 선을 결정할 때는 식별 평면에서 </a:t>
            </a:r>
            <a:r>
              <a:rPr lang="ko-KR" altLang="en-US" dirty="0" err="1">
                <a:latin typeface="+mn-ea"/>
                <a:cs typeface="Arial Unicode MS"/>
              </a:rPr>
              <a:t>패턴들과의</a:t>
            </a:r>
            <a:r>
              <a:rPr lang="ko-KR" altLang="en-US" dirty="0">
                <a:latin typeface="+mn-ea"/>
                <a:cs typeface="Arial Unicode MS"/>
              </a:rPr>
              <a:t> 거리</a:t>
            </a:r>
            <a:r>
              <a:rPr lang="en-US" altLang="ko-KR" dirty="0">
                <a:latin typeface="+mn-ea"/>
                <a:cs typeface="Arial Unicode MS"/>
              </a:rPr>
              <a:t>(</a:t>
            </a:r>
            <a:r>
              <a:rPr lang="ko-KR" altLang="en-US" dirty="0">
                <a:latin typeface="+mn-ea"/>
                <a:cs typeface="Arial Unicode MS"/>
              </a:rPr>
              <a:t>마진</a:t>
            </a:r>
            <a:r>
              <a:rPr lang="en-US" altLang="ko-KR" dirty="0">
                <a:latin typeface="+mn-ea"/>
                <a:cs typeface="Arial Unicode MS"/>
              </a:rPr>
              <a:t>)</a:t>
            </a:r>
            <a:r>
              <a:rPr lang="ko-KR" altLang="en-US" dirty="0" err="1">
                <a:latin typeface="+mn-ea"/>
                <a:cs typeface="Arial Unicode MS"/>
              </a:rPr>
              <a:t>를</a:t>
            </a:r>
            <a:r>
              <a:rPr lang="ko-KR" altLang="en-US" dirty="0">
                <a:latin typeface="+mn-ea"/>
                <a:cs typeface="Arial Unicode MS"/>
              </a:rPr>
              <a:t> 최대로 만드는 것이 가장 좋은 결과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778F1B3C-2F7B-BA48-A7EF-7F8CC090E32B}"/>
              </a:ext>
            </a:extLst>
          </p:cNvPr>
          <p:cNvSpPr/>
          <p:nvPr/>
        </p:nvSpPr>
        <p:spPr>
          <a:xfrm>
            <a:off x="537369" y="1184275"/>
            <a:ext cx="4038600" cy="38298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7073411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65989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●와 ■의 정확히 중간을 지나는 선이 가장 좋을 것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중간을 지나는 선을 결정할 때는 식별 평면에서 </a:t>
            </a:r>
            <a:r>
              <a:rPr lang="ko-KR" altLang="en-US" dirty="0" err="1">
                <a:latin typeface="+mn-ea"/>
                <a:cs typeface="Arial Unicode MS"/>
              </a:rPr>
              <a:t>패턴들과의</a:t>
            </a:r>
            <a:r>
              <a:rPr lang="ko-KR" altLang="en-US" dirty="0">
                <a:latin typeface="+mn-ea"/>
                <a:cs typeface="Arial Unicode MS"/>
              </a:rPr>
              <a:t> 거리</a:t>
            </a:r>
            <a:r>
              <a:rPr lang="en-US" altLang="ko-KR" dirty="0">
                <a:latin typeface="+mn-ea"/>
                <a:cs typeface="Arial Unicode MS"/>
              </a:rPr>
              <a:t>(</a:t>
            </a:r>
            <a:r>
              <a:rPr lang="ko-KR" altLang="en-US" dirty="0">
                <a:latin typeface="+mn-ea"/>
                <a:cs typeface="Arial Unicode MS"/>
              </a:rPr>
              <a:t>마진</a:t>
            </a:r>
            <a:r>
              <a:rPr lang="en-US" altLang="ko-KR" dirty="0">
                <a:latin typeface="+mn-ea"/>
                <a:cs typeface="Arial Unicode MS"/>
              </a:rPr>
              <a:t>)</a:t>
            </a:r>
            <a:r>
              <a:rPr lang="ko-KR" altLang="en-US" dirty="0" err="1">
                <a:latin typeface="+mn-ea"/>
                <a:cs typeface="Arial Unicode MS"/>
              </a:rPr>
              <a:t>를</a:t>
            </a:r>
            <a:r>
              <a:rPr lang="ko-KR" altLang="en-US" dirty="0">
                <a:latin typeface="+mn-ea"/>
                <a:cs typeface="Arial Unicode MS"/>
              </a:rPr>
              <a:t> 최대로 만드는 것이 가장 좋은 결과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SVM</a:t>
            </a:r>
            <a:r>
              <a:rPr lang="ko-KR" altLang="en-US" dirty="0">
                <a:latin typeface="+mn-ea"/>
                <a:cs typeface="Arial Unicode MS"/>
              </a:rPr>
              <a:t>의 특징인 “마진 최대화”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알 수 없는 패턴도 제대로 분류할 확률이 굉장히 높음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학습 이론에서는 “일반화 능력</a:t>
            </a:r>
            <a:r>
              <a:rPr lang="en-US" altLang="ko-KR" dirty="0">
                <a:latin typeface="+mn-ea"/>
                <a:cs typeface="Arial Unicode MS"/>
              </a:rPr>
              <a:t>”</a:t>
            </a:r>
            <a:r>
              <a:rPr lang="ko-KR" altLang="en-US" dirty="0">
                <a:latin typeface="+mn-ea"/>
                <a:cs typeface="Arial Unicode MS"/>
              </a:rPr>
              <a:t>이라고 부름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5F4AD72B-0C75-EF4B-9C94-BC36220CC5FF}"/>
              </a:ext>
            </a:extLst>
          </p:cNvPr>
          <p:cNvSpPr>
            <a:spLocks noChangeAspect="1"/>
          </p:cNvSpPr>
          <p:nvPr/>
        </p:nvSpPr>
        <p:spPr>
          <a:xfrm>
            <a:off x="533169" y="1565275"/>
            <a:ext cx="4042800" cy="38338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88447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30469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en-US" altLang="ko-KR" sz="2400" dirty="0">
                <a:latin typeface="+mn-ea"/>
                <a:cs typeface="Arial Unicode MS"/>
              </a:rPr>
              <a:t>SVM</a:t>
            </a:r>
            <a:r>
              <a:rPr lang="ko-KR" altLang="en-US" sz="2400" dirty="0">
                <a:latin typeface="+mn-ea"/>
                <a:cs typeface="Arial Unicode MS"/>
              </a:rPr>
              <a:t>을 실제로 사용해보기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무작위로 </a:t>
            </a:r>
            <a:r>
              <a:rPr lang="en-US" altLang="ko-KR" dirty="0">
                <a:latin typeface="+mn-ea"/>
                <a:cs typeface="Arial Unicode MS"/>
              </a:rPr>
              <a:t>2</a:t>
            </a:r>
            <a:r>
              <a:rPr lang="ko-KR" altLang="en-US" dirty="0">
                <a:latin typeface="+mn-ea"/>
                <a:cs typeface="Arial Unicode MS"/>
              </a:rPr>
              <a:t>만 명의 키와 몸무게 데이터 생성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비만도 계산에 사용되는 </a:t>
            </a:r>
            <a:r>
              <a:rPr lang="en-US" altLang="ko-KR" dirty="0">
                <a:latin typeface="+mn-ea"/>
                <a:cs typeface="Arial Unicode MS"/>
              </a:rPr>
              <a:t>BMI</a:t>
            </a:r>
            <a:r>
              <a:rPr lang="ko-KR" altLang="en-US" dirty="0" err="1">
                <a:latin typeface="+mn-ea"/>
                <a:cs typeface="Arial Unicode MS"/>
              </a:rPr>
              <a:t>를</a:t>
            </a:r>
            <a:r>
              <a:rPr lang="ko-KR" altLang="en-US" dirty="0">
                <a:latin typeface="+mn-ea"/>
                <a:cs typeface="Arial Unicode MS"/>
              </a:rPr>
              <a:t> 활용해 </a:t>
            </a:r>
            <a:r>
              <a:rPr lang="ko-KR" altLang="en-US" dirty="0" err="1">
                <a:latin typeface="+mn-ea"/>
                <a:cs typeface="Arial Unicode MS"/>
              </a:rPr>
              <a:t>저체중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정상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비만 레이블을 붙임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데이터를 </a:t>
            </a:r>
            <a:r>
              <a:rPr lang="en-US" altLang="ko-KR" dirty="0">
                <a:latin typeface="+mn-ea"/>
                <a:cs typeface="Arial Unicode MS"/>
              </a:rPr>
              <a:t>SVM</a:t>
            </a:r>
            <a:r>
              <a:rPr lang="ko-KR" altLang="en-US" dirty="0" err="1">
                <a:latin typeface="+mn-ea"/>
                <a:cs typeface="Arial Unicode MS"/>
              </a:rPr>
              <a:t>으로</a:t>
            </a:r>
            <a:r>
              <a:rPr lang="ko-KR" altLang="en-US" dirty="0">
                <a:latin typeface="+mn-ea"/>
                <a:cs typeface="Arial Unicode MS"/>
              </a:rPr>
              <a:t> 학습시켜보고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비만을 정확하게 맞출 수 있는지 테스트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BMI </a:t>
            </a:r>
            <a:r>
              <a:rPr lang="ko-KR" altLang="en-US" dirty="0">
                <a:latin typeface="+mn-ea"/>
                <a:cs typeface="Arial Unicode MS"/>
              </a:rPr>
              <a:t>계산식 </a:t>
            </a:r>
            <a:r>
              <a:rPr lang="en-US" altLang="ko-KR" dirty="0">
                <a:latin typeface="+mn-ea"/>
                <a:cs typeface="Arial Unicode MS"/>
              </a:rPr>
              <a:t>(18.5 </a:t>
            </a:r>
            <a:r>
              <a:rPr lang="ko-KR" altLang="en-US" dirty="0">
                <a:latin typeface="+mn-ea"/>
                <a:cs typeface="Arial Unicode MS"/>
              </a:rPr>
              <a:t>이상</a:t>
            </a:r>
            <a:r>
              <a:rPr lang="en-US" altLang="ko-KR" dirty="0">
                <a:latin typeface="+mn-ea"/>
                <a:cs typeface="Arial Unicode MS"/>
              </a:rPr>
              <a:t>, 25 </a:t>
            </a:r>
            <a:r>
              <a:rPr lang="ko-KR" altLang="en-US" dirty="0">
                <a:latin typeface="+mn-ea"/>
                <a:cs typeface="Arial Unicode MS"/>
              </a:rPr>
              <a:t>미만일 때 표준 몸무게</a:t>
            </a:r>
            <a:r>
              <a:rPr lang="en-US" altLang="ko-KR" dirty="0">
                <a:latin typeface="+mn-ea"/>
                <a:cs typeface="Arial Unicode MS"/>
              </a:rPr>
              <a:t>)</a:t>
            </a:r>
          </a:p>
          <a:p>
            <a:pPr marL="12700" algn="just">
              <a:lnSpc>
                <a:spcPct val="150000"/>
              </a:lnSpc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    &lt;BMI&gt;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&lt;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몸무게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(kg)&gt;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÷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&lt;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키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(m)&gt;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×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&lt;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(m</a:t>
            </a:r>
            <a:r>
              <a:rPr lang="en-US" altLang="ko-KR" spc="-35" dirty="0" smtClean="0">
                <a:solidFill>
                  <a:srgbClr val="231F20"/>
                </a:solidFill>
                <a:latin typeface="+mn-ea"/>
                <a:cs typeface="나눔고딕코딩"/>
              </a:rPr>
              <a:t>)&gt;</a:t>
            </a:r>
            <a:endParaRPr lang="en-US" altLang="ko-KR" dirty="0">
              <a:latin typeface="Arial Unicode MS"/>
              <a:cs typeface="Arial Unicode MS"/>
            </a:endParaRP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DF54A33B-3751-E744-B689-8646805D87BB}"/>
              </a:ext>
            </a:extLst>
          </p:cNvPr>
          <p:cNvSpPr txBox="1"/>
          <p:nvPr/>
        </p:nvSpPr>
        <p:spPr>
          <a:xfrm>
            <a:off x="232570" y="3394075"/>
            <a:ext cx="9753599" cy="3877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5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5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/ch4/</a:t>
            </a:r>
            <a:r>
              <a:rPr lang="en-US" altLang="ko-KR" spc="15" dirty="0" err="1">
                <a:solidFill>
                  <a:srgbClr val="58595B"/>
                </a:solidFill>
                <a:latin typeface="+mn-ea"/>
                <a:cs typeface="Arial Unicode MS"/>
              </a:rPr>
              <a:t>bmi-create.py</a:t>
            </a:r>
            <a:endParaRPr lang="en-US" altLang="ko-KR" dirty="0">
              <a:latin typeface="+mn-ea"/>
              <a:cs typeface="Arial Unicode MS"/>
            </a:endParaRPr>
          </a:p>
          <a:p>
            <a:pPr>
              <a:spcBef>
                <a:spcPts val="2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random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R="302641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BMI</a:t>
            </a:r>
            <a:r>
              <a:rPr lang="ko-KR" altLang="en-US" dirty="0" err="1">
                <a:solidFill>
                  <a:srgbClr val="231F20"/>
                </a:solidFill>
                <a:latin typeface="+mn-ea"/>
                <a:cs typeface="나눔고딕코딩"/>
              </a:rPr>
              <a:t>를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계산해서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레이블을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 err="1">
                <a:solidFill>
                  <a:srgbClr val="231F20"/>
                </a:solidFill>
                <a:latin typeface="+mn-ea"/>
                <a:cs typeface="나눔고딕코딩"/>
              </a:rPr>
              <a:t>리턴하는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함수  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R="302641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def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calc_bmi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(h,</a:t>
            </a:r>
            <a:r>
              <a:rPr lang="en-US" altLang="ko-KR" spc="-1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w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</a:p>
          <a:p>
            <a:pPr marR="3026410"/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bmi</a:t>
            </a:r>
            <a:r>
              <a:rPr lang="en-US" altLang="ko-KR" spc="-5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/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(h/100)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**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2</a:t>
            </a:r>
          </a:p>
          <a:p>
            <a:pPr marR="302641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if</a:t>
            </a:r>
            <a:r>
              <a:rPr lang="en-US" altLang="ko-KR" spc="-5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bmi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&lt;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18.5: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return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thin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endParaRPr lang="en-US" altLang="ko-KR" spc="-1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R="302641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if</a:t>
            </a:r>
            <a:r>
              <a:rPr lang="en-US" altLang="ko-KR" spc="-6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bmi</a:t>
            </a:r>
            <a:r>
              <a:rPr lang="en-US" altLang="ko-KR" spc="-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&lt;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25: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return</a:t>
            </a:r>
            <a:r>
              <a:rPr lang="en-US" altLang="ko-KR" spc="-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normal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endParaRPr lang="en-US" altLang="ko-KR" spc="-5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R="3026410"/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return</a:t>
            </a:r>
            <a:r>
              <a:rPr lang="en-US" altLang="ko-KR" spc="-13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fat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endParaRPr lang="en-US" altLang="ko-KR" spc="-1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R="3026410"/>
            <a:endParaRPr lang="en-US" altLang="ko-KR" spc="-1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3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출력 파일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준비하기</a:t>
            </a:r>
            <a:endParaRPr lang="ko-KR" altLang="en-US" dirty="0">
              <a:latin typeface="+mn-ea"/>
              <a:cs typeface="나눔고딕코딩"/>
            </a:endParaRPr>
          </a:p>
          <a:p>
            <a:pPr marR="2894330"/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fp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</a:t>
            </a:r>
            <a:r>
              <a:rPr lang="en-US" altLang="ko-KR" spc="-1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open("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bmi.csv","w",encoding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="utf-8") 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fp.write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height,weight,label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\r\n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  <a:endParaRPr lang="en-US" altLang="ko-KR" dirty="0">
              <a:latin typeface="나눔고딕코딩"/>
              <a:cs typeface="나눔고딕코딩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1B07C3E8-7D43-654E-BED5-F4F9FFF5A4FC}"/>
              </a:ext>
            </a:extLst>
          </p:cNvPr>
          <p:cNvSpPr/>
          <p:nvPr/>
        </p:nvSpPr>
        <p:spPr>
          <a:xfrm flipV="1">
            <a:off x="232569" y="369887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0334336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6">
            <a:extLst>
              <a:ext uri="{FF2B5EF4-FFF2-40B4-BE49-F238E27FC236}">
                <a16:creationId xmlns:a16="http://schemas.microsoft.com/office/drawing/2014/main" id="{DF54A33B-3751-E744-B689-8646805D87BB}"/>
              </a:ext>
            </a:extLst>
          </p:cNvPr>
          <p:cNvSpPr txBox="1"/>
          <p:nvPr/>
        </p:nvSpPr>
        <p:spPr>
          <a:xfrm>
            <a:off x="232570" y="433214"/>
            <a:ext cx="9601199" cy="28084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무작위로 데이터</a:t>
            </a:r>
            <a:r>
              <a:rPr lang="ko-KR" altLang="en-US" spc="-3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생성하기</a:t>
            </a:r>
            <a:endParaRPr lang="ko-KR" altLang="en-US" dirty="0">
              <a:latin typeface="+mn-ea"/>
              <a:cs typeface="나눔고딕코딩"/>
            </a:endParaRPr>
          </a:p>
          <a:p>
            <a:pPr marR="3107690"/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cnt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{"thin":0,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"normal":0,</a:t>
            </a:r>
            <a:r>
              <a:rPr lang="en-US" altLang="ko-KR" spc="-27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"fat":0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}</a:t>
            </a:r>
            <a:endParaRPr lang="en-US" altLang="ko-KR" spc="-15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R="310769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for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in</a:t>
            </a:r>
            <a:r>
              <a:rPr lang="en-US" altLang="ko-KR" spc="-1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range(20000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</a:p>
          <a:p>
            <a:pPr marR="310769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h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random.randint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(120,200)</a:t>
            </a:r>
          </a:p>
          <a:p>
            <a:pPr marR="310769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w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random.randint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(35,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80)</a:t>
            </a:r>
          </a:p>
          <a:p>
            <a:pPr marR="310769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label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calc_bmi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(h,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w)</a:t>
            </a:r>
          </a:p>
          <a:p>
            <a:pPr marR="3107690"/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cnt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[label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]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+=</a:t>
            </a:r>
            <a:r>
              <a:rPr lang="en-US" altLang="ko-KR" spc="-2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1</a:t>
            </a:r>
          </a:p>
          <a:p>
            <a:pPr marR="3107690"/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2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fp.write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("{0},{1},{2}\r\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n".format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(h,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w,</a:t>
            </a:r>
            <a:r>
              <a:rPr lang="en-US" altLang="ko-KR" spc="-1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label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))</a:t>
            </a:r>
            <a:endParaRPr lang="en-US" altLang="ko-KR" spc="-15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R="2442210"/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fp.close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print("ok,",</a:t>
            </a:r>
            <a:r>
              <a:rPr lang="en-US" altLang="ko-KR" spc="-1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cnt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나눔고딕코딩"/>
              <a:cs typeface="나눔고딕코딩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1B07C3E8-7D43-654E-BED5-F4F9FFF5A4FC}"/>
              </a:ext>
            </a:extLst>
          </p:cNvPr>
          <p:cNvSpPr/>
          <p:nvPr/>
        </p:nvSpPr>
        <p:spPr>
          <a:xfrm flipV="1">
            <a:off x="232569" y="339407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C0ED7120-17EE-E248-A2A2-FD4A106F8D25}"/>
              </a:ext>
            </a:extLst>
          </p:cNvPr>
          <p:cNvSpPr txBox="1"/>
          <p:nvPr/>
        </p:nvSpPr>
        <p:spPr>
          <a:xfrm>
            <a:off x="233362" y="3798074"/>
            <a:ext cx="9601201" cy="5924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3510">
              <a:spcBef>
                <a:spcPts val="40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</a:t>
            </a:r>
            <a:r>
              <a:rPr lang="en-US" altLang="ko-KR" spc="-1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bmi-create.py</a:t>
            </a:r>
            <a:endParaRPr lang="en-US" altLang="ko-KR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ok,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{'fat':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7380,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'normal':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6020,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'thin':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6600}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2985858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4847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 err="1" smtClean="0">
                <a:latin typeface="+mn-ea"/>
                <a:cs typeface="Arial Unicode MS"/>
              </a:rPr>
              <a:t>비교사학습</a:t>
            </a:r>
            <a:r>
              <a:rPr lang="en-US" altLang="ko-KR" sz="2400" dirty="0" smtClean="0">
                <a:latin typeface="+mn-ea"/>
                <a:cs typeface="Arial Unicode MS"/>
              </a:rPr>
              <a:t>(Unsupervised </a:t>
            </a:r>
            <a:r>
              <a:rPr lang="en-US" altLang="ko-KR" sz="2400" dirty="0">
                <a:latin typeface="+mn-ea"/>
                <a:cs typeface="Arial Unicode MS"/>
              </a:rPr>
              <a:t>learning</a:t>
            </a:r>
            <a:r>
              <a:rPr lang="en-US" altLang="ko-KR" sz="2400" dirty="0" smtClean="0">
                <a:latin typeface="+mn-ea"/>
                <a:cs typeface="Arial Unicode MS"/>
              </a:rPr>
              <a:t>)</a:t>
            </a:r>
            <a:endParaRPr lang="en-US" altLang="ko-KR" sz="2400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교사 학습과 반대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“최종적으로 내야하는 </a:t>
            </a:r>
            <a:r>
              <a:rPr lang="ko-KR" altLang="en-US" dirty="0" err="1">
                <a:latin typeface="+mn-ea"/>
                <a:cs typeface="Arial Unicode MS"/>
              </a:rPr>
              <a:t>답”이</a:t>
            </a:r>
            <a:r>
              <a:rPr lang="ko-KR" altLang="en-US" dirty="0">
                <a:latin typeface="+mn-ea"/>
                <a:cs typeface="Arial Unicode MS"/>
              </a:rPr>
              <a:t> 정해져 있지 않음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사람도 제대로 알 수 없는 본질적인  구조 등을 확인할 때 사용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클러스터  분석</a:t>
            </a:r>
            <a:r>
              <a:rPr lang="en-US" altLang="ko-KR" dirty="0">
                <a:latin typeface="+mn-ea"/>
                <a:cs typeface="Arial Unicode MS"/>
              </a:rPr>
              <a:t>(Cluster analysis), </a:t>
            </a:r>
            <a:r>
              <a:rPr lang="ko-KR" altLang="en-US" dirty="0">
                <a:latin typeface="+mn-ea"/>
                <a:cs typeface="Arial Unicode MS"/>
              </a:rPr>
              <a:t>주성분  분석</a:t>
            </a:r>
            <a:r>
              <a:rPr lang="en-US" altLang="ko-KR" dirty="0">
                <a:latin typeface="+mn-ea"/>
                <a:cs typeface="Arial Unicode MS"/>
              </a:rPr>
              <a:t>(Principal component analysis), </a:t>
            </a:r>
            <a:r>
              <a:rPr lang="ko-KR" altLang="en-US" dirty="0">
                <a:latin typeface="+mn-ea"/>
                <a:cs typeface="Arial Unicode MS"/>
              </a:rPr>
              <a:t>벡터 양자화</a:t>
            </a:r>
            <a:r>
              <a:rPr lang="en-US" altLang="ko-KR" dirty="0">
                <a:latin typeface="+mn-ea"/>
                <a:cs typeface="Arial Unicode MS"/>
              </a:rPr>
              <a:t>(Vector</a:t>
            </a:r>
            <a:r>
              <a:rPr lang="ko-KR" altLang="en-US" dirty="0">
                <a:latin typeface="+mn-ea"/>
                <a:cs typeface="Arial Unicode MS"/>
              </a:rPr>
              <a:t> </a:t>
            </a:r>
            <a:r>
              <a:rPr lang="en-US" altLang="ko-KR" dirty="0">
                <a:latin typeface="+mn-ea"/>
                <a:cs typeface="Arial Unicode MS"/>
              </a:rPr>
              <a:t>quantization), </a:t>
            </a:r>
            <a:r>
              <a:rPr lang="ko-KR" altLang="en-US" dirty="0">
                <a:latin typeface="+mn-ea"/>
                <a:cs typeface="Arial Unicode MS"/>
              </a:rPr>
              <a:t>자기 조직화</a:t>
            </a:r>
            <a:r>
              <a:rPr lang="en-US" altLang="ko-KR" dirty="0">
                <a:latin typeface="+mn-ea"/>
                <a:cs typeface="Arial Unicode MS"/>
              </a:rPr>
              <a:t>(Self organization) </a:t>
            </a:r>
            <a:r>
              <a:rPr lang="ko-KR" altLang="en-US" dirty="0">
                <a:latin typeface="+mn-ea"/>
                <a:cs typeface="Arial Unicode MS"/>
              </a:rPr>
              <a:t>등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강화 </a:t>
            </a:r>
            <a:r>
              <a:rPr lang="ko-KR" altLang="en-US" sz="2400" dirty="0" smtClean="0">
                <a:latin typeface="+mn-ea"/>
                <a:cs typeface="Arial Unicode MS"/>
              </a:rPr>
              <a:t>학습</a:t>
            </a:r>
            <a:r>
              <a:rPr lang="en-US" altLang="ko-KR" sz="2400" dirty="0" smtClean="0">
                <a:latin typeface="+mn-ea"/>
                <a:cs typeface="Arial Unicode MS"/>
              </a:rPr>
              <a:t>(Reinforcement learning)</a:t>
            </a:r>
            <a:endParaRPr lang="ko-KR" altLang="en-US" sz="2400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현재 상태를 관찰해서 어떻게 대응해야  </a:t>
            </a:r>
            <a:r>
              <a:rPr lang="ko-KR" altLang="en-US" dirty="0" smtClean="0">
                <a:latin typeface="+mn-ea"/>
                <a:cs typeface="Arial Unicode MS"/>
              </a:rPr>
              <a:t>할 지와 </a:t>
            </a:r>
            <a:r>
              <a:rPr lang="ko-KR" altLang="en-US" dirty="0">
                <a:latin typeface="+mn-ea"/>
                <a:cs typeface="Arial Unicode MS"/>
              </a:rPr>
              <a:t>관련된 문제를 다룸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교사 학습과 비슷하지만 교사가 완전한 답을 제공하지 않음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“행동의 </a:t>
            </a:r>
            <a:r>
              <a:rPr lang="ko-KR" altLang="en-US" dirty="0" err="1">
                <a:latin typeface="+mn-ea"/>
                <a:cs typeface="Arial Unicode MS"/>
              </a:rPr>
              <a:t>주체”와</a:t>
            </a:r>
            <a:r>
              <a:rPr lang="ko-KR" altLang="en-US" dirty="0">
                <a:latin typeface="+mn-ea"/>
                <a:cs typeface="Arial Unicode MS"/>
              </a:rPr>
              <a:t> “환경</a:t>
            </a:r>
            <a:r>
              <a:rPr lang="en-US" altLang="ko-KR" dirty="0">
                <a:latin typeface="+mn-ea"/>
                <a:cs typeface="Arial Unicode MS"/>
              </a:rPr>
              <a:t>(</a:t>
            </a:r>
            <a:r>
              <a:rPr lang="ko-KR" altLang="en-US" dirty="0">
                <a:latin typeface="+mn-ea"/>
                <a:cs typeface="Arial Unicode MS"/>
              </a:rPr>
              <a:t>상황 또는 상태</a:t>
            </a:r>
            <a:r>
              <a:rPr lang="en-US" altLang="ko-KR" dirty="0">
                <a:latin typeface="+mn-ea"/>
                <a:cs typeface="Arial Unicode MS"/>
              </a:rPr>
              <a:t>)”</a:t>
            </a:r>
            <a:r>
              <a:rPr lang="ko-KR" altLang="en-US" dirty="0">
                <a:latin typeface="+mn-ea"/>
                <a:cs typeface="Arial Unicode MS"/>
              </a:rPr>
              <a:t>이 </a:t>
            </a:r>
            <a:r>
              <a:rPr lang="ko-KR" altLang="en-US" dirty="0" smtClean="0">
                <a:latin typeface="+mn-ea"/>
                <a:cs typeface="Arial Unicode MS"/>
              </a:rPr>
              <a:t>등장</a:t>
            </a:r>
            <a:endParaRPr lang="en-US" altLang="ko-KR" sz="2000" dirty="0">
              <a:latin typeface="+mn-ea"/>
              <a:cs typeface="Arial Unicode MS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24C2A5D3-3806-EB43-B7E5-A2FEBB8F1E2F}"/>
              </a:ext>
            </a:extLst>
          </p:cNvPr>
          <p:cNvSpPr/>
          <p:nvPr/>
        </p:nvSpPr>
        <p:spPr>
          <a:xfrm>
            <a:off x="613568" y="5294374"/>
            <a:ext cx="5430241" cy="18335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6873041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32570" y="412140"/>
            <a:ext cx="9753599" cy="6563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-25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5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/ch4/</a:t>
            </a:r>
            <a:r>
              <a:rPr lang="en-US" altLang="ko-KR" spc="15" dirty="0" err="1">
                <a:solidFill>
                  <a:srgbClr val="58595B"/>
                </a:solidFill>
                <a:latin typeface="+mn-ea"/>
                <a:cs typeface="Arial Unicode MS"/>
              </a:rPr>
              <a:t>bmi-test.py</a:t>
            </a:r>
            <a:endParaRPr lang="en-US" altLang="ko-KR" dirty="0">
              <a:latin typeface="+mn-ea"/>
              <a:cs typeface="Arial Unicode MS"/>
            </a:endParaRPr>
          </a:p>
          <a:p>
            <a:pPr>
              <a:spcBef>
                <a:spcPts val="2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algn="just">
              <a:spcBef>
                <a:spcPts val="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sklearn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import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svm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3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metrics</a:t>
            </a:r>
            <a:endParaRPr lang="en-US" altLang="ko-KR" dirty="0">
              <a:latin typeface="+mn-ea"/>
              <a:cs typeface="나눔고딕코딩"/>
            </a:endParaRPr>
          </a:p>
          <a:p>
            <a:pPr algn="just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sklearn.model_selection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train_test_split</a:t>
            </a:r>
            <a:endParaRPr lang="en-US" altLang="ko-KR" dirty="0">
              <a:latin typeface="+mn-ea"/>
              <a:cs typeface="나눔고딕코딩"/>
            </a:endParaRPr>
          </a:p>
          <a:p>
            <a:pPr algn="just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matplotlib.pyplot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as</a:t>
            </a:r>
            <a:r>
              <a:rPr lang="en-US" altLang="ko-KR" spc="-1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plt</a:t>
            </a:r>
            <a:endParaRPr lang="en-US" altLang="ko-KR" dirty="0">
              <a:latin typeface="+mn-ea"/>
              <a:cs typeface="나눔고딕코딩"/>
            </a:endParaRPr>
          </a:p>
          <a:p>
            <a:pPr algn="just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 pandas as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pd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R="289179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키와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몸무게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읽어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들이기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1)</a:t>
            </a:r>
          </a:p>
          <a:p>
            <a:pPr marR="2891790"/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tbl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3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pd.read_csv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("bmi.csv")</a:t>
            </a:r>
            <a:endParaRPr lang="en-US" altLang="ko-KR" dirty="0">
              <a:latin typeface="+mn-ea"/>
              <a:cs typeface="Times New Roman"/>
            </a:endParaRPr>
          </a:p>
          <a:p>
            <a:pPr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algn="just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칼럼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열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을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자르고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정규화하기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(※2)</a:t>
            </a:r>
            <a:endParaRPr lang="ko-KR" altLang="en-US" dirty="0">
              <a:latin typeface="+mn-ea"/>
              <a:cs typeface="나눔고딕코딩"/>
            </a:endParaRPr>
          </a:p>
          <a:p>
            <a:pPr algn="just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label 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tbl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["label"]</a:t>
            </a:r>
            <a:endParaRPr lang="en-US" altLang="ko-KR" dirty="0">
              <a:latin typeface="+mn-ea"/>
              <a:cs typeface="나눔고딕코딩"/>
            </a:endParaRPr>
          </a:p>
          <a:p>
            <a:pPr marR="2713990" algn="just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tbl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["weight"]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/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100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	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최대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100kg</a:t>
            </a:r>
            <a:r>
              <a:rPr lang="ko-KR" altLang="en-US" spc="-10" dirty="0" err="1">
                <a:solidFill>
                  <a:srgbClr val="231F20"/>
                </a:solidFill>
                <a:latin typeface="+mn-ea"/>
                <a:cs typeface="나눔고딕코딩"/>
              </a:rPr>
              <a:t>라고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가정  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R="2713990" algn="just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h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tbl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["height"]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/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200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	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최대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200cm</a:t>
            </a:r>
            <a:r>
              <a:rPr lang="ko-KR" altLang="en-US" spc="-10" dirty="0" err="1">
                <a:solidFill>
                  <a:srgbClr val="231F20"/>
                </a:solidFill>
                <a:latin typeface="+mn-ea"/>
                <a:cs typeface="나눔고딕코딩"/>
              </a:rPr>
              <a:t>라고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가정  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R="2713990" algn="just"/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wh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pd.concat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([w,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h],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axis=1)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R="212471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학습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전용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데이터와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테스트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전용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데이터로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나누기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(※3)  </a:t>
            </a:r>
          </a:p>
          <a:p>
            <a:pPr marR="212471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data_train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data_test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label_train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label_test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\</a:t>
            </a:r>
            <a:endParaRPr lang="en-US" altLang="ko-KR" dirty="0">
              <a:latin typeface="+mn-ea"/>
              <a:cs typeface="나눔고딕코딩"/>
            </a:endParaRPr>
          </a:p>
          <a:p>
            <a:pPr marL="355600" marR="2124710"/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train_test_split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wh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label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355600" marR="2124710"/>
            <a:endParaRPr lang="en-US" altLang="ko-KR" dirty="0">
              <a:solidFill>
                <a:srgbClr val="231F20"/>
              </a:solidFill>
              <a:latin typeface="+mn-ea"/>
              <a:cs typeface="Times New Roman"/>
            </a:endParaRPr>
          </a:p>
          <a:p>
            <a:pPr marR="360807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학습하기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(※4)  </a:t>
            </a:r>
          </a:p>
          <a:p>
            <a:pPr marR="3608070"/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clf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</a:t>
            </a:r>
            <a:r>
              <a:rPr lang="en-US" altLang="ko-KR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svm.SVC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  <a:endParaRPr lang="en-US" altLang="ko-KR" dirty="0">
              <a:latin typeface="+mn-ea"/>
              <a:cs typeface="나눔고딕코딩"/>
            </a:endParaRPr>
          </a:p>
          <a:p>
            <a:pPr algn="just">
              <a:spcBef>
                <a:spcPts val="340"/>
              </a:spcBef>
            </a:pP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clf.fit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data_train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label_train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Times New Roman"/>
              <a:cs typeface="Times New Roman"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6DFCA483-D67B-784E-BAE8-EED858F1B848}"/>
              </a:ext>
            </a:extLst>
          </p:cNvPr>
          <p:cNvSpPr/>
          <p:nvPr/>
        </p:nvSpPr>
        <p:spPr>
          <a:xfrm flipV="1">
            <a:off x="232569" y="7575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0768251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32570" y="225353"/>
            <a:ext cx="9753599" cy="22544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29819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 예측하기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(※5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spc="-2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R="329819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predict =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clf.predict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data_test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Times New Roman"/>
            </a:endParaRPr>
          </a:p>
          <a:p>
            <a:pPr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algn="just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결과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테스트하기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(※6)</a:t>
            </a:r>
            <a:endParaRPr lang="ko-KR" altLang="en-US" dirty="0">
              <a:latin typeface="+mn-ea"/>
              <a:cs typeface="나눔고딕코딩"/>
            </a:endParaRPr>
          </a:p>
          <a:p>
            <a:pPr marR="179451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ac_score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metrics.accuracy_score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label_test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predict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R="179451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cl_report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metrics.classification_report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label_test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2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predict)</a:t>
            </a:r>
          </a:p>
          <a:p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print("</a:t>
            </a:r>
            <a:r>
              <a:rPr lang="ko-KR" altLang="en-US" spc="-20" dirty="0" err="1">
                <a:solidFill>
                  <a:srgbClr val="231F20"/>
                </a:solidFill>
                <a:latin typeface="+mn-ea"/>
                <a:cs typeface="나눔고딕코딩"/>
              </a:rPr>
              <a:t>정답률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=",</a:t>
            </a:r>
            <a:r>
              <a:rPr lang="ko-KR" altLang="en-US" spc="-1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ac_score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print("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리포트 </a:t>
            </a: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=\n",</a:t>
            </a:r>
            <a:r>
              <a:rPr lang="en-US" altLang="ko-KR" spc="-1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cl_report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나눔고딕코딩"/>
              <a:cs typeface="나눔고딕코딩"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6DFCA483-D67B-784E-BAE8-EED858F1B848}"/>
              </a:ext>
            </a:extLst>
          </p:cNvPr>
          <p:cNvSpPr/>
          <p:nvPr/>
        </p:nvSpPr>
        <p:spPr>
          <a:xfrm flipV="1">
            <a:off x="232569" y="255587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1725B070-441F-1842-9695-A26E785F2AC7}"/>
              </a:ext>
            </a:extLst>
          </p:cNvPr>
          <p:cNvSpPr txBox="1"/>
          <p:nvPr/>
        </p:nvSpPr>
        <p:spPr>
          <a:xfrm>
            <a:off x="233362" y="2860675"/>
            <a:ext cx="9601201" cy="35871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6210" marR="35433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 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bmi-test.py</a:t>
            </a:r>
            <a:endParaRPr lang="en-US" altLang="ko-KR" spc="-15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56210" marR="354330">
              <a:lnSpc>
                <a:spcPct val="135400"/>
              </a:lnSpc>
            </a:pPr>
            <a:r>
              <a:rPr lang="ko-KR" altLang="en-US" spc="-15" dirty="0" err="1">
                <a:solidFill>
                  <a:srgbClr val="231F20"/>
                </a:solidFill>
                <a:latin typeface="+mn-ea"/>
                <a:cs typeface="나눔고딕코딩"/>
              </a:rPr>
              <a:t>정답률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0.9872</a:t>
            </a:r>
            <a:endParaRPr lang="ko-KR" altLang="en-US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리포트</a:t>
            </a:r>
            <a:r>
              <a:rPr lang="ko-KR" altLang="en-US" spc="-1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endParaRPr lang="ko-KR" altLang="en-US" dirty="0">
              <a:latin typeface="+mn-ea"/>
              <a:cs typeface="나눔고딕코딩"/>
            </a:endParaRPr>
          </a:p>
          <a:p>
            <a:pPr marL="12700">
              <a:spcBef>
                <a:spcPts val="340"/>
              </a:spcBef>
            </a:pP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2700">
              <a:spcBef>
                <a:spcPts val="340"/>
              </a:spcBef>
            </a:pP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2700">
              <a:spcBef>
                <a:spcPts val="340"/>
              </a:spcBef>
            </a:pP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2700">
              <a:spcBef>
                <a:spcPts val="340"/>
              </a:spcBef>
            </a:pP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2700">
              <a:spcBef>
                <a:spcPts val="340"/>
              </a:spcBef>
            </a:pP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2700">
              <a:spcBef>
                <a:spcPts val="340"/>
              </a:spcBef>
            </a:pP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2700">
              <a:spcBef>
                <a:spcPts val="340"/>
              </a:spcBef>
            </a:pP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2700">
              <a:spcBef>
                <a:spcPts val="340"/>
              </a:spcBef>
            </a:pPr>
            <a:endParaRPr lang="ko-KR" altLang="en-US" dirty="0">
              <a:latin typeface="나눔고딕코딩"/>
              <a:cs typeface="나눔고딕코딩"/>
            </a:endParaRPr>
          </a:p>
        </p:txBody>
      </p:sp>
      <p:graphicFrame>
        <p:nvGraphicFramePr>
          <p:cNvPr id="7" name="object 7">
            <a:extLst>
              <a:ext uri="{FF2B5EF4-FFF2-40B4-BE49-F238E27FC236}">
                <a16:creationId xmlns:a16="http://schemas.microsoft.com/office/drawing/2014/main" id="{EF3F888A-ADCA-1D42-9173-F91991FE8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214235"/>
              </p:ext>
            </p:extLst>
          </p:nvPr>
        </p:nvGraphicFramePr>
        <p:xfrm>
          <a:off x="687642" y="4079875"/>
          <a:ext cx="6250527" cy="19756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23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0601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20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sz="2000" dirty="0">
                          <a:latin typeface="+mn-ea"/>
                          <a:ea typeface="+mn-ea"/>
                          <a:cs typeface="나눔고딕코딩"/>
                        </a:rPr>
                        <a:t>precision</a:t>
                      </a:r>
                      <a:endParaRPr sz="20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sz="2000" dirty="0">
                          <a:latin typeface="+mn-ea"/>
                          <a:ea typeface="+mn-ea"/>
                          <a:cs typeface="나눔고딕코딩"/>
                        </a:rPr>
                        <a:t>recall</a:t>
                      </a:r>
                      <a:endParaRPr sz="20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sz="2000" dirty="0">
                          <a:latin typeface="+mn-ea"/>
                          <a:ea typeface="+mn-ea"/>
                          <a:cs typeface="나눔고딕코딩"/>
                        </a:rPr>
                        <a:t>f1-score</a:t>
                      </a:r>
                      <a:endParaRPr sz="20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sz="2000" dirty="0">
                          <a:latin typeface="+mn-ea"/>
                          <a:ea typeface="+mn-ea"/>
                          <a:cs typeface="나눔고딕코딩"/>
                        </a:rPr>
                        <a:t>support</a:t>
                      </a:r>
                      <a:endParaRPr sz="20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959080"/>
                  </a:ext>
                </a:extLst>
              </a:tr>
              <a:tr h="410601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sz="2000" dirty="0">
                          <a:latin typeface="+mn-ea"/>
                          <a:ea typeface="+mn-ea"/>
                          <a:cs typeface="나눔고딕코딩"/>
                        </a:rPr>
                        <a:t>fat</a:t>
                      </a: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2000" dirty="0">
                          <a:latin typeface="+mn-ea"/>
                          <a:ea typeface="+mn-ea"/>
                          <a:cs typeface="나눔고딕코딩"/>
                        </a:rPr>
                        <a:t>1.00</a:t>
                      </a:r>
                      <a:endParaRPr lang="en-US" sz="20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2000" dirty="0">
                          <a:latin typeface="+mn-ea"/>
                          <a:ea typeface="+mn-ea"/>
                          <a:cs typeface="나눔고딕코딩"/>
                        </a:rPr>
                        <a:t>0.99</a:t>
                      </a:r>
                      <a:endParaRPr lang="en-US" sz="20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2000" dirty="0">
                          <a:latin typeface="+mn-ea"/>
                          <a:ea typeface="+mn-ea"/>
                          <a:cs typeface="나눔고딕코딩"/>
                        </a:rPr>
                        <a:t>0.99</a:t>
                      </a:r>
                      <a:endParaRPr lang="en-US" sz="20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2000" dirty="0">
                          <a:latin typeface="+mn-ea"/>
                          <a:ea typeface="+mn-ea"/>
                          <a:cs typeface="나눔고딕코딩"/>
                        </a:rPr>
                        <a:t>1804</a:t>
                      </a:r>
                      <a:endParaRPr lang="en-US" sz="20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257186"/>
                  </a:ext>
                </a:extLst>
              </a:tr>
              <a:tr h="410601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20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normal</a:t>
                      </a:r>
                      <a:endParaRPr lang="ko-KR" altLang="en-US" sz="20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20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0.97</a:t>
                      </a:r>
                      <a:endParaRPr lang="ko-KR" altLang="en-US" sz="20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20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0.99</a:t>
                      </a:r>
                      <a:endParaRPr lang="ko-KR" altLang="en-US" sz="20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2000" spc="-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0.98</a:t>
                      </a:r>
                      <a:endParaRPr lang="ko-KR" altLang="en-US" sz="20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20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1577</a:t>
                      </a:r>
                      <a:endParaRPr lang="ko-KR" altLang="en-US" sz="20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601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20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thin</a:t>
                      </a:r>
                      <a:endParaRPr lang="ko-KR" altLang="en-US" sz="20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20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0.99</a:t>
                      </a:r>
                      <a:endParaRPr lang="ko-KR" altLang="en-US" sz="20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20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0.99</a:t>
                      </a:r>
                      <a:endParaRPr lang="ko-KR" altLang="en-US" sz="20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2000" spc="-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0.99</a:t>
                      </a:r>
                      <a:endParaRPr lang="ko-KR" altLang="en-US" sz="20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20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1619</a:t>
                      </a:r>
                      <a:endParaRPr lang="ko-KR" altLang="en-US" sz="20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640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sz="2000">
                          <a:latin typeface="+mn-ea"/>
                          <a:ea typeface="+mn-ea"/>
                          <a:cs typeface="나눔고딕코딩"/>
                        </a:rPr>
                        <a:t>avg/total</a:t>
                      </a:r>
                      <a:endParaRPr lang="en-US" sz="20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2000" dirty="0">
                          <a:latin typeface="+mn-ea"/>
                          <a:ea typeface="+mn-ea"/>
                          <a:cs typeface="나눔고딕코딩"/>
                        </a:rPr>
                        <a:t>0.99</a:t>
                      </a:r>
                      <a:endParaRPr lang="en-US" sz="20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2000" dirty="0">
                          <a:latin typeface="+mn-ea"/>
                          <a:ea typeface="+mn-ea"/>
                          <a:cs typeface="나눔고딕코딩"/>
                        </a:rPr>
                        <a:t>0.99</a:t>
                      </a:r>
                      <a:endParaRPr lang="en-US" sz="20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2000" dirty="0">
                          <a:latin typeface="+mn-ea"/>
                          <a:ea typeface="+mn-ea"/>
                          <a:cs typeface="나눔고딕코딩"/>
                        </a:rPr>
                        <a:t>0.99</a:t>
                      </a:r>
                      <a:endParaRPr lang="en-US" sz="20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2000" dirty="0">
                          <a:latin typeface="+mn-ea"/>
                          <a:ea typeface="+mn-ea"/>
                          <a:cs typeface="나눔고딕코딩"/>
                        </a:rPr>
                        <a:t>5000</a:t>
                      </a:r>
                      <a:endParaRPr lang="en-US" sz="20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806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101070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13360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데이터 분포 확인하기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데이터가 어떻게 분포돼 있는지 산포도</a:t>
            </a:r>
            <a:r>
              <a:rPr lang="en-US" altLang="ko-KR" dirty="0">
                <a:latin typeface="+mn-ea"/>
                <a:cs typeface="Arial Unicode MS"/>
              </a:rPr>
              <a:t>(scatter)</a:t>
            </a:r>
            <a:r>
              <a:rPr lang="ko-KR" altLang="en-US" dirty="0" err="1">
                <a:latin typeface="+mn-ea"/>
                <a:cs typeface="Arial Unicode MS"/>
              </a:rPr>
              <a:t>를</a:t>
            </a:r>
            <a:r>
              <a:rPr lang="ko-KR" altLang="en-US" dirty="0">
                <a:latin typeface="+mn-ea"/>
                <a:cs typeface="Arial Unicode MS"/>
              </a:rPr>
              <a:t> 그리면</a:t>
            </a:r>
            <a:r>
              <a:rPr lang="en-US" altLang="ko-KR" dirty="0">
                <a:latin typeface="+mn-ea"/>
                <a:cs typeface="Arial Unicode MS"/>
              </a:rPr>
              <a:t> </a:t>
            </a:r>
            <a:r>
              <a:rPr lang="ko-KR" altLang="en-US" dirty="0">
                <a:latin typeface="+mn-ea"/>
                <a:cs typeface="Arial Unicode MS"/>
              </a:rPr>
              <a:t>데이터가 예쁘게 분포돼 </a:t>
            </a:r>
            <a:r>
              <a:rPr lang="ko-KR" altLang="en-US" dirty="0" smtClean="0">
                <a:latin typeface="+mn-ea"/>
                <a:cs typeface="Arial Unicode MS"/>
              </a:rPr>
              <a:t>있음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데이터가  확실히</a:t>
            </a:r>
            <a:r>
              <a:rPr lang="en-US" altLang="ko-KR" dirty="0">
                <a:latin typeface="+mn-ea"/>
                <a:cs typeface="Arial Unicode MS"/>
              </a:rPr>
              <a:t> </a:t>
            </a:r>
            <a:r>
              <a:rPr lang="ko-KR" altLang="en-US" dirty="0">
                <a:latin typeface="+mn-ea"/>
                <a:cs typeface="Arial Unicode MS"/>
              </a:rPr>
              <a:t>나눠져  있으면 </a:t>
            </a:r>
            <a:r>
              <a:rPr lang="en-US" altLang="ko-KR" dirty="0">
                <a:latin typeface="+mn-ea"/>
                <a:cs typeface="Arial Unicode MS"/>
              </a:rPr>
              <a:t>SVM</a:t>
            </a:r>
            <a:r>
              <a:rPr lang="ko-KR" altLang="en-US" dirty="0">
                <a:latin typeface="+mn-ea"/>
                <a:cs typeface="Arial Unicode MS"/>
              </a:rPr>
              <a:t>을 활용해 정확하게  </a:t>
            </a:r>
            <a:r>
              <a:rPr lang="ko-KR" altLang="en-US" dirty="0" smtClean="0">
                <a:latin typeface="+mn-ea"/>
                <a:cs typeface="Arial Unicode MS"/>
              </a:rPr>
              <a:t>분류가</a:t>
            </a:r>
            <a:r>
              <a:rPr lang="en-US" altLang="ko-KR" dirty="0" smtClean="0">
                <a:latin typeface="+mn-ea"/>
                <a:cs typeface="Arial Unicode MS"/>
              </a:rPr>
              <a:t> </a:t>
            </a:r>
            <a:r>
              <a:rPr lang="ko-KR" altLang="en-US" dirty="0">
                <a:latin typeface="+mn-ea"/>
                <a:cs typeface="Arial Unicode MS"/>
              </a:rPr>
              <a:t>가능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E6FF5142-EE3B-0543-847D-0C62639A886F}"/>
              </a:ext>
            </a:extLst>
          </p:cNvPr>
          <p:cNvSpPr/>
          <p:nvPr/>
        </p:nvSpPr>
        <p:spPr>
          <a:xfrm>
            <a:off x="461169" y="1717674"/>
            <a:ext cx="8001000" cy="57150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3258194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32570" y="225353"/>
            <a:ext cx="9753599" cy="62093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10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5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/ch4/</a:t>
            </a:r>
            <a:r>
              <a:rPr lang="en-US" altLang="ko-KR" spc="15" dirty="0" err="1">
                <a:solidFill>
                  <a:srgbClr val="58595B"/>
                </a:solidFill>
                <a:latin typeface="+mn-ea"/>
                <a:cs typeface="Arial Unicode MS"/>
              </a:rPr>
              <a:t>bmi-plot.py</a:t>
            </a:r>
            <a:endParaRPr lang="en-US" altLang="ko-KR" dirty="0">
              <a:latin typeface="+mn-ea"/>
              <a:cs typeface="Arial Unicode MS"/>
            </a:endParaRPr>
          </a:p>
          <a:p>
            <a:pPr>
              <a:spcBef>
                <a:spcPts val="2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>
              <a:spcBef>
                <a:spcPts val="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matplotlib.pyplot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as</a:t>
            </a:r>
            <a:r>
              <a:rPr lang="en-US" altLang="ko-KR" spc="-1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plt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; import pandas as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pd</a:t>
            </a:r>
            <a:endParaRPr lang="en-US" altLang="ko-KR" dirty="0">
              <a:latin typeface="+mn-ea"/>
              <a:cs typeface="Times New Roman"/>
            </a:endParaRPr>
          </a:p>
          <a:p>
            <a:pPr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Pandas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로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CSV</a:t>
            </a:r>
            <a:r>
              <a:rPr lang="en-US" altLang="ko-KR" spc="-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파일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읽어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들이기</a:t>
            </a:r>
            <a:endParaRPr lang="ko-KR" altLang="en-US" dirty="0">
              <a:latin typeface="+mn-ea"/>
              <a:cs typeface="나눔고딕코딩"/>
            </a:endParaRPr>
          </a:p>
          <a:p>
            <a:pPr>
              <a:spcBef>
                <a:spcPts val="340"/>
              </a:spcBef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tbl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pd.read_csv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("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bmi.csv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",</a:t>
            </a:r>
            <a:r>
              <a:rPr lang="en-US" altLang="ko-KR" spc="-1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index_col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=2)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R="194056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그래프 그리기</a:t>
            </a:r>
            <a:r>
              <a:rPr lang="ko-KR" altLang="en-US" spc="-2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시작  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R="194056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fig =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plt.figure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ax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fig.add_subplot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(1,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1)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R="26924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서브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플롯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전용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지정한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레이블을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임의의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색으로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칠하기  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R="26924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def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scatter(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lbl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1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color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</a:p>
          <a:p>
            <a:pPr marR="26924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b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tbl.loc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[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lbl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]</a:t>
            </a:r>
          </a:p>
          <a:p>
            <a:pPr marR="26924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ax.scatter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(b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["weight"],b["height"],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c=color,</a:t>
            </a:r>
            <a:r>
              <a:rPr lang="en-US" altLang="ko-KR" spc="-1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label=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lbl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R="269240"/>
            <a:endParaRPr lang="en-US" altLang="ko-KR" spc="-1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R="269240"/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scatter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("fat",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"red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</a:p>
          <a:p>
            <a:pPr marR="269240"/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scatter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("normal",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"yellow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</a:p>
          <a:p>
            <a:pPr marR="269240"/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scatter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("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thin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365" dirty="0">
                <a:solidFill>
                  <a:srgbClr val="231F20"/>
                </a:solidFill>
                <a:latin typeface="+mn-ea"/>
                <a:cs typeface="나눔고딕코딩"/>
              </a:rPr>
              <a:t>  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purple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 marR="3552190"/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ax.legend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()  </a:t>
            </a:r>
          </a:p>
          <a:p>
            <a:pPr marR="3552190"/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plt</a:t>
            </a:r>
            <a:r>
              <a:rPr lang="en-US" altLang="ko-KR" spc="-40" dirty="0" err="1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savefig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("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bmi</a:t>
            </a:r>
            <a:r>
              <a:rPr lang="en-US" altLang="ko-KR" spc="-40" dirty="0" err="1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test</a:t>
            </a:r>
            <a:r>
              <a:rPr lang="en-US" altLang="ko-KR" spc="-40" dirty="0" err="1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png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40"/>
              </a:spcBef>
            </a:pP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plt.show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6DFCA483-D67B-784E-BAE8-EED858F1B848}"/>
              </a:ext>
            </a:extLst>
          </p:cNvPr>
          <p:cNvSpPr/>
          <p:nvPr/>
        </p:nvSpPr>
        <p:spPr>
          <a:xfrm flipV="1">
            <a:off x="232569" y="5289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2EAEFADA-1400-5F43-9FF4-FCA3480011B8}"/>
              </a:ext>
            </a:extLst>
          </p:cNvPr>
          <p:cNvSpPr/>
          <p:nvPr/>
        </p:nvSpPr>
        <p:spPr>
          <a:xfrm flipV="1">
            <a:off x="232569" y="65487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240752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50754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en-US" altLang="ko-KR" sz="2400" dirty="0">
                <a:latin typeface="+mn-ea"/>
                <a:cs typeface="Arial Unicode MS"/>
              </a:rPr>
              <a:t>SVM</a:t>
            </a:r>
            <a:r>
              <a:rPr lang="ko-KR" altLang="en-US" sz="2400" dirty="0">
                <a:latin typeface="+mn-ea"/>
                <a:cs typeface="Arial Unicode MS"/>
              </a:rPr>
              <a:t>의 종류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 err="1">
                <a:latin typeface="+mn-ea"/>
                <a:cs typeface="Arial Unicode MS"/>
              </a:rPr>
              <a:t>scikit</a:t>
            </a:r>
            <a:r>
              <a:rPr lang="en-US" altLang="ko-KR" dirty="0">
                <a:latin typeface="+mn-ea"/>
                <a:cs typeface="Arial Unicode MS"/>
              </a:rPr>
              <a:t>-learn</a:t>
            </a:r>
            <a:r>
              <a:rPr lang="ko-KR" altLang="en-US" dirty="0">
                <a:latin typeface="+mn-ea"/>
                <a:cs typeface="Arial Unicode MS"/>
              </a:rPr>
              <a:t>에서는 세 가지 종류의 </a:t>
            </a:r>
            <a:r>
              <a:rPr lang="en-US" altLang="ko-KR" dirty="0">
                <a:latin typeface="+mn-ea"/>
                <a:cs typeface="Arial Unicode MS"/>
              </a:rPr>
              <a:t>SVM</a:t>
            </a:r>
            <a:r>
              <a:rPr lang="ko-KR" altLang="en-US" dirty="0">
                <a:latin typeface="+mn-ea"/>
                <a:cs typeface="Arial Unicode MS"/>
              </a:rPr>
              <a:t>을 지원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SVC/</a:t>
            </a:r>
            <a:r>
              <a:rPr lang="en-US" altLang="ko-KR" dirty="0" err="1">
                <a:latin typeface="+mn-ea"/>
                <a:cs typeface="Arial Unicode MS"/>
              </a:rPr>
              <a:t>NuSVC</a:t>
            </a:r>
            <a:r>
              <a:rPr lang="en-US" altLang="ko-KR" dirty="0">
                <a:latin typeface="+mn-ea"/>
                <a:cs typeface="Arial Unicode MS"/>
              </a:rPr>
              <a:t>/</a:t>
            </a:r>
            <a:r>
              <a:rPr lang="en-US" altLang="ko-KR" dirty="0" err="1">
                <a:latin typeface="+mn-ea"/>
                <a:cs typeface="Arial Unicode MS"/>
              </a:rPr>
              <a:t>LinearSVC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모두 여러 개의 레이블 분류에 사용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SVC</a:t>
            </a:r>
            <a:r>
              <a:rPr lang="ko-KR" altLang="en-US" dirty="0">
                <a:latin typeface="+mn-ea"/>
                <a:cs typeface="Arial Unicode MS"/>
              </a:rPr>
              <a:t>와 </a:t>
            </a:r>
            <a:r>
              <a:rPr lang="en-US" altLang="ko-KR" dirty="0" err="1">
                <a:latin typeface="+mn-ea"/>
                <a:cs typeface="Arial Unicode MS"/>
              </a:rPr>
              <a:t>NuSVC</a:t>
            </a:r>
            <a:r>
              <a:rPr lang="ko-KR" altLang="en-US" dirty="0">
                <a:latin typeface="+mn-ea"/>
                <a:cs typeface="Arial Unicode MS"/>
              </a:rPr>
              <a:t>는 표준적으로 구현된 </a:t>
            </a:r>
            <a:r>
              <a:rPr lang="en-US" altLang="ko-KR" dirty="0">
                <a:latin typeface="+mn-ea"/>
                <a:cs typeface="Arial Unicode MS"/>
              </a:rPr>
              <a:t>SVM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오류 처리 방법이 약간 다르지만 수학적으로는 같음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 err="1">
                <a:latin typeface="+mn-ea"/>
                <a:cs typeface="Arial Unicode MS"/>
              </a:rPr>
              <a:t>LinearSVC</a:t>
            </a:r>
            <a:r>
              <a:rPr lang="ko-KR" altLang="en-US" dirty="0">
                <a:latin typeface="+mn-ea"/>
                <a:cs typeface="Arial Unicode MS"/>
              </a:rPr>
              <a:t>는 선형 커널 특화된 </a:t>
            </a:r>
            <a:r>
              <a:rPr lang="en-US" altLang="ko-KR" dirty="0">
                <a:latin typeface="+mn-ea"/>
                <a:cs typeface="Arial Unicode MS"/>
              </a:rPr>
              <a:t>SVM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계산이 </a:t>
            </a:r>
            <a:r>
              <a:rPr lang="ko-KR" altLang="en-US" dirty="0" smtClean="0">
                <a:latin typeface="+mn-ea"/>
                <a:cs typeface="Arial Unicode MS"/>
              </a:rPr>
              <a:t>빠르며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다양한 </a:t>
            </a:r>
            <a:r>
              <a:rPr lang="ko-KR" altLang="en-US" dirty="0" smtClean="0">
                <a:latin typeface="+mn-ea"/>
                <a:cs typeface="Arial Unicode MS"/>
              </a:rPr>
              <a:t>옵션을 </a:t>
            </a:r>
            <a:r>
              <a:rPr lang="ko-KR" altLang="en-US" dirty="0">
                <a:latin typeface="+mn-ea"/>
                <a:cs typeface="Arial Unicode MS"/>
              </a:rPr>
              <a:t>가지고 있음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“</a:t>
            </a:r>
            <a:r>
              <a:rPr lang="en-US" altLang="ko-KR" dirty="0" err="1">
                <a:latin typeface="+mn-ea"/>
                <a:cs typeface="Arial Unicode MS"/>
              </a:rPr>
              <a:t>bmi-test.py</a:t>
            </a:r>
            <a:r>
              <a:rPr lang="en-US" altLang="ko-KR" dirty="0">
                <a:latin typeface="+mn-ea"/>
                <a:cs typeface="Arial Unicode MS"/>
              </a:rPr>
              <a:t>”</a:t>
            </a:r>
            <a:r>
              <a:rPr lang="ko-KR" altLang="en-US" dirty="0">
                <a:latin typeface="+mn-ea"/>
                <a:cs typeface="Arial Unicode MS"/>
              </a:rPr>
              <a:t>에서는 </a:t>
            </a:r>
            <a:r>
              <a:rPr lang="en-US" altLang="ko-KR" dirty="0" err="1">
                <a:latin typeface="+mn-ea"/>
                <a:cs typeface="Arial Unicode MS"/>
              </a:rPr>
              <a:t>svm.SVC</a:t>
            </a:r>
            <a:r>
              <a:rPr lang="en-US" altLang="ko-KR" dirty="0">
                <a:latin typeface="+mn-ea"/>
                <a:cs typeface="Arial Unicode MS"/>
              </a:rPr>
              <a:t> </a:t>
            </a:r>
            <a:r>
              <a:rPr lang="ko-KR" altLang="en-US" dirty="0">
                <a:latin typeface="+mn-ea"/>
                <a:cs typeface="Arial Unicode MS"/>
              </a:rPr>
              <a:t>알고리즘을 사용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이를 </a:t>
            </a:r>
            <a:r>
              <a:rPr lang="en-US" altLang="ko-KR" dirty="0" err="1">
                <a:latin typeface="+mn-ea"/>
                <a:cs typeface="Arial Unicode MS"/>
              </a:rPr>
              <a:t>svm.LinearSVC</a:t>
            </a:r>
            <a:r>
              <a:rPr lang="ko-KR" altLang="en-US" dirty="0">
                <a:latin typeface="+mn-ea"/>
                <a:cs typeface="Arial Unicode MS"/>
              </a:rPr>
              <a:t>로 </a:t>
            </a:r>
            <a:r>
              <a:rPr lang="ko-KR" altLang="en-US" dirty="0" smtClean="0">
                <a:latin typeface="+mn-ea"/>
                <a:cs typeface="Arial Unicode MS"/>
              </a:rPr>
              <a:t>변경하려면 </a:t>
            </a:r>
            <a:r>
              <a:rPr lang="ko-KR" altLang="en-US" dirty="0">
                <a:latin typeface="+mn-ea"/>
                <a:cs typeface="Arial Unicode MS"/>
              </a:rPr>
              <a:t>소스코드에서 </a:t>
            </a:r>
            <a:r>
              <a:rPr lang="ko-KR" altLang="en-US" dirty="0" smtClean="0">
                <a:latin typeface="+mn-ea"/>
                <a:cs typeface="Arial Unicode MS"/>
              </a:rPr>
              <a:t>데이터를 학습하는 </a:t>
            </a:r>
            <a:r>
              <a:rPr lang="ko-KR" altLang="en-US" dirty="0">
                <a:latin typeface="+mn-ea"/>
                <a:cs typeface="Arial Unicode MS"/>
              </a:rPr>
              <a:t>부분</a:t>
            </a:r>
            <a:r>
              <a:rPr lang="en-US" altLang="ko-KR" dirty="0">
                <a:latin typeface="+mn-ea"/>
                <a:cs typeface="Arial Unicode MS"/>
              </a:rPr>
              <a:t>(※4)</a:t>
            </a:r>
            <a:r>
              <a:rPr lang="ko-KR" altLang="en-US" dirty="0">
                <a:latin typeface="+mn-ea"/>
                <a:cs typeface="Arial Unicode MS"/>
              </a:rPr>
              <a:t>을 수정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AB6B2E0A-F2BF-094A-8A64-3B5FA5FE7528}"/>
              </a:ext>
            </a:extLst>
          </p:cNvPr>
          <p:cNvSpPr txBox="1"/>
          <p:nvPr/>
        </p:nvSpPr>
        <p:spPr>
          <a:xfrm>
            <a:off x="233362" y="5451475"/>
            <a:ext cx="9601201" cy="106336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7480" marR="3542029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학습하기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(※4)  </a:t>
            </a:r>
          </a:p>
          <a:p>
            <a:pPr marL="157480" marR="3542029">
              <a:lnSpc>
                <a:spcPct val="135400"/>
              </a:lnSpc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clf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</a:t>
            </a:r>
            <a:r>
              <a:rPr lang="en-US" altLang="ko-KR" spc="-1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svm.LinearSVC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  <a:endParaRPr lang="en-US" altLang="ko-KR" dirty="0">
              <a:latin typeface="+mn-ea"/>
              <a:cs typeface="나눔고딕코딩"/>
            </a:endParaRPr>
          </a:p>
          <a:p>
            <a:pPr marL="157480">
              <a:spcBef>
                <a:spcPts val="340"/>
              </a:spcBef>
            </a:pP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clf.fit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data_train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label_train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62751775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3665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SVC</a:t>
            </a:r>
            <a:r>
              <a:rPr lang="ko-KR" altLang="en-US" dirty="0">
                <a:latin typeface="+mn-ea"/>
                <a:cs typeface="Arial Unicode MS"/>
              </a:rPr>
              <a:t>와 </a:t>
            </a:r>
            <a:r>
              <a:rPr lang="en-US" altLang="ko-KR" dirty="0" err="1">
                <a:latin typeface="+mn-ea"/>
                <a:cs typeface="Arial Unicode MS"/>
              </a:rPr>
              <a:t>LinearSVC</a:t>
            </a:r>
            <a:r>
              <a:rPr lang="ko-KR" altLang="en-US" dirty="0">
                <a:latin typeface="+mn-ea"/>
                <a:cs typeface="Arial Unicode MS"/>
              </a:rPr>
              <a:t>의 실행 속도 비교</a:t>
            </a:r>
            <a:endParaRPr lang="en-US" altLang="ko-KR" dirty="0">
              <a:latin typeface="+mn-ea"/>
              <a:cs typeface="Arial Unicode MS"/>
            </a:endParaRPr>
          </a:p>
        </p:txBody>
      </p:sp>
      <p:graphicFrame>
        <p:nvGraphicFramePr>
          <p:cNvPr id="4" name="object 14">
            <a:extLst>
              <a:ext uri="{FF2B5EF4-FFF2-40B4-BE49-F238E27FC236}">
                <a16:creationId xmlns:a16="http://schemas.microsoft.com/office/drawing/2014/main" id="{47AD0D54-AEC1-DF42-A801-B8DF39D942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164735"/>
              </p:ext>
            </p:extLst>
          </p:nvPr>
        </p:nvGraphicFramePr>
        <p:xfrm>
          <a:off x="537369" y="727075"/>
          <a:ext cx="9013460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6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3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2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8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알고리즘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973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60515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14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실행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시간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973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6438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정답률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973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8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6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SVC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973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515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8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4.212초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973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38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0.9968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973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384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LinearSVC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973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515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8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1.493초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973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38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0.9394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973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57656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-82225" y="-54244"/>
            <a:ext cx="10296993" cy="7639319"/>
          </a:xfrm>
          <a:custGeom>
            <a:avLst/>
            <a:gdLst/>
            <a:ahLst/>
            <a:cxnLst/>
            <a:rect l="l" t="t" r="r" b="b"/>
            <a:pathLst>
              <a:path w="5549900" h="3226435">
                <a:moveTo>
                  <a:pt x="0" y="3225901"/>
                </a:moveTo>
                <a:lnTo>
                  <a:pt x="5549392" y="3225901"/>
                </a:lnTo>
                <a:lnTo>
                  <a:pt x="5549392" y="0"/>
                </a:lnTo>
                <a:lnTo>
                  <a:pt x="0" y="0"/>
                </a:lnTo>
                <a:lnTo>
                  <a:pt x="0" y="3225901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90766" y="2241766"/>
            <a:ext cx="2339975" cy="69215"/>
          </a:xfrm>
          <a:custGeom>
            <a:avLst/>
            <a:gdLst/>
            <a:ahLst/>
            <a:cxnLst/>
            <a:rect l="l" t="t" r="r" b="b"/>
            <a:pathLst>
              <a:path w="2339975" h="69215">
                <a:moveTo>
                  <a:pt x="2339425" y="0"/>
                </a:moveTo>
                <a:lnTo>
                  <a:pt x="0" y="0"/>
                </a:lnTo>
                <a:lnTo>
                  <a:pt x="794" y="7947"/>
                </a:lnTo>
                <a:lnTo>
                  <a:pt x="8669" y="32696"/>
                </a:lnTo>
                <a:lnTo>
                  <a:pt x="30043" y="57445"/>
                </a:lnTo>
                <a:lnTo>
                  <a:pt x="71666" y="68694"/>
                </a:lnTo>
                <a:lnTo>
                  <a:pt x="2268321" y="68694"/>
                </a:lnTo>
                <a:lnTo>
                  <a:pt x="2279571" y="67569"/>
                </a:lnTo>
                <a:lnTo>
                  <a:pt x="2304319" y="59695"/>
                </a:lnTo>
                <a:lnTo>
                  <a:pt x="2329068" y="38321"/>
                </a:lnTo>
                <a:lnTo>
                  <a:pt x="2339425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2429" y="1175373"/>
            <a:ext cx="9066540" cy="5419102"/>
          </a:xfrm>
          <a:custGeom>
            <a:avLst/>
            <a:gdLst/>
            <a:ahLst/>
            <a:cxnLst/>
            <a:rect l="l" t="t" r="r" b="b"/>
            <a:pathLst>
              <a:path w="4932045" h="3015615">
                <a:moveTo>
                  <a:pt x="4751997" y="0"/>
                </a:moveTo>
                <a:lnTo>
                  <a:pt x="179997" y="0"/>
                </a:ln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2834995"/>
                </a:lnTo>
                <a:lnTo>
                  <a:pt x="2812" y="2863122"/>
                </a:lnTo>
                <a:lnTo>
                  <a:pt x="22499" y="2925000"/>
                </a:lnTo>
                <a:lnTo>
                  <a:pt x="75936" y="2986878"/>
                </a:lnTo>
                <a:lnTo>
                  <a:pt x="179997" y="3015005"/>
                </a:lnTo>
                <a:lnTo>
                  <a:pt x="4751997" y="3015005"/>
                </a:lnTo>
                <a:lnTo>
                  <a:pt x="4780121" y="3012192"/>
                </a:lnTo>
                <a:lnTo>
                  <a:pt x="4841995" y="2992504"/>
                </a:lnTo>
                <a:lnTo>
                  <a:pt x="4903869" y="2939063"/>
                </a:lnTo>
                <a:lnTo>
                  <a:pt x="4931994" y="2834995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r>
              <a:rPr lang="en-US" dirty="0" smtClean="0"/>
              <a:t> </a:t>
            </a:r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462429" y="1175373"/>
            <a:ext cx="9066540" cy="5419102"/>
          </a:xfrm>
          <a:custGeom>
            <a:avLst/>
            <a:gdLst/>
            <a:ahLst/>
            <a:cxnLst/>
            <a:rect l="l" t="t" r="r" b="b"/>
            <a:pathLst>
              <a:path w="4932045" h="3015615">
                <a:moveTo>
                  <a:pt x="179997" y="0"/>
                </a:move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2834995"/>
                </a:lnTo>
                <a:lnTo>
                  <a:pt x="2812" y="2863122"/>
                </a:lnTo>
                <a:lnTo>
                  <a:pt x="22499" y="2925000"/>
                </a:lnTo>
                <a:lnTo>
                  <a:pt x="75936" y="2986878"/>
                </a:lnTo>
                <a:lnTo>
                  <a:pt x="179997" y="3015005"/>
                </a:lnTo>
                <a:lnTo>
                  <a:pt x="4751997" y="3015005"/>
                </a:lnTo>
                <a:lnTo>
                  <a:pt x="4780121" y="3012192"/>
                </a:lnTo>
                <a:lnTo>
                  <a:pt x="4841995" y="2992504"/>
                </a:lnTo>
                <a:lnTo>
                  <a:pt x="4903869" y="2939063"/>
                </a:lnTo>
                <a:lnTo>
                  <a:pt x="4931994" y="2834995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lnTo>
                  <a:pt x="179997" y="0"/>
                </a:lnTo>
                <a:close/>
              </a:path>
            </a:pathLst>
          </a:custGeom>
          <a:ln w="36004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23569" y="1496597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90369" y="1489075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559077" y="1415318"/>
            <a:ext cx="9472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4000" b="1" spc="-40" dirty="0">
                <a:solidFill>
                  <a:srgbClr val="414042"/>
                </a:solidFill>
                <a:latin typeface="Century Gothic"/>
                <a:cs typeface="Century Gothic"/>
              </a:rPr>
              <a:t>4</a:t>
            </a:r>
            <a:r>
              <a:rPr sz="4000" b="1" spc="-40" dirty="0" smtClean="0">
                <a:solidFill>
                  <a:srgbClr val="414042"/>
                </a:solidFill>
                <a:latin typeface="Century Gothic"/>
                <a:cs typeface="Century Gothic"/>
              </a:rPr>
              <a:t>-</a:t>
            </a:r>
            <a:r>
              <a:rPr lang="en-US" sz="4000" b="1" spc="-40" dirty="0" smtClean="0">
                <a:solidFill>
                  <a:srgbClr val="414042"/>
                </a:solidFill>
                <a:latin typeface="Century Gothic"/>
                <a:cs typeface="Century Gothic"/>
              </a:rPr>
              <a:t>6</a:t>
            </a:r>
            <a:endParaRPr sz="4000" dirty="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042569" y="2225847"/>
            <a:ext cx="184470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ko-KR" altLang="en-US" sz="2400" spc="-200" dirty="0">
                <a:latin typeface="+mn-ea"/>
                <a:ea typeface="+mn-ea"/>
              </a:rPr>
              <a:t>랜덤 </a:t>
            </a:r>
            <a:r>
              <a:rPr lang="ko-KR" altLang="en-US" sz="2400" spc="-200" dirty="0" err="1">
                <a:latin typeface="+mn-ea"/>
                <a:ea typeface="+mn-ea"/>
              </a:rPr>
              <a:t>포레스트</a:t>
            </a:r>
            <a:endParaRPr lang="ko-KR" altLang="en-US" sz="2400" spc="-200" dirty="0">
              <a:latin typeface="+mn-ea"/>
              <a:ea typeface="+mn-e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61603" y="4398524"/>
            <a:ext cx="3978310" cy="539607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이번  </a:t>
            </a:r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절에서  배울</a:t>
            </a:r>
            <a:r>
              <a:rPr lang="ko-KR" altLang="en-US" spc="-114" dirty="0">
                <a:solidFill>
                  <a:schemeClr val="bg1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내용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97894" y="5323081"/>
            <a:ext cx="4087675" cy="934230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 anchor="ctr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ko-KR" altLang="en-US" spc="-120" dirty="0">
                <a:solidFill>
                  <a:srgbClr val="414042"/>
                </a:solidFill>
                <a:latin typeface="+mn-ea"/>
                <a:cs typeface="Arial Unicode MS"/>
              </a:rPr>
              <a:t>랜덤 </a:t>
            </a:r>
            <a:r>
              <a:rPr lang="ko-KR" altLang="en-US" spc="-120" dirty="0" err="1">
                <a:solidFill>
                  <a:srgbClr val="414042"/>
                </a:solidFill>
                <a:latin typeface="+mn-ea"/>
                <a:cs typeface="Arial Unicode MS"/>
              </a:rPr>
              <a:t>포레스트의</a:t>
            </a:r>
            <a:r>
              <a:rPr lang="ko-KR" altLang="en-US" spc="-120" dirty="0">
                <a:solidFill>
                  <a:srgbClr val="414042"/>
                </a:solidFill>
                <a:latin typeface="+mn-ea"/>
                <a:cs typeface="Arial Unicode MS"/>
              </a:rPr>
              <a:t> 구조</a:t>
            </a:r>
          </a:p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ko-KR" altLang="en-US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 머신 러닝에서 랜덤 </a:t>
            </a:r>
            <a:r>
              <a:rPr lang="ko-KR" altLang="en-US" spc="-120" dirty="0" err="1" smtClean="0">
                <a:solidFill>
                  <a:srgbClr val="414042"/>
                </a:solidFill>
                <a:latin typeface="+mn-ea"/>
                <a:cs typeface="Arial Unicode MS"/>
              </a:rPr>
              <a:t>포레스트</a:t>
            </a:r>
            <a:r>
              <a:rPr lang="ko-KR" altLang="en-US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ko-KR" altLang="en-US" spc="-120" dirty="0">
                <a:solidFill>
                  <a:srgbClr val="414042"/>
                </a:solidFill>
                <a:latin typeface="+mn-ea"/>
                <a:cs typeface="Arial Unicode MS"/>
              </a:rPr>
              <a:t>사용해보기</a:t>
            </a:r>
          </a:p>
        </p:txBody>
      </p:sp>
      <p:sp>
        <p:nvSpPr>
          <p:cNvPr id="15" name="object 15"/>
          <p:cNvSpPr/>
          <p:nvPr/>
        </p:nvSpPr>
        <p:spPr>
          <a:xfrm>
            <a:off x="5639087" y="4402194"/>
            <a:ext cx="3260691" cy="536571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알고리즘과</a:t>
            </a:r>
            <a:r>
              <a:rPr lang="ko-KR" altLang="en-US" spc="-40" dirty="0">
                <a:solidFill>
                  <a:schemeClr val="bg1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툴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75378" y="5562917"/>
            <a:ext cx="3224399" cy="328936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 anchor="ctr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altLang="ko-KR" spc="-120" dirty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spc="-70" dirty="0" smtClean="0">
                <a:solidFill>
                  <a:srgbClr val="414042"/>
                </a:solidFill>
                <a:latin typeface="Arial Unicode MS"/>
                <a:cs typeface="Arial Unicode MS"/>
              </a:rPr>
              <a:t>랜덤 </a:t>
            </a:r>
            <a:r>
              <a:rPr lang="ko-KR" altLang="en-US" spc="-95" dirty="0" err="1" smtClean="0">
                <a:solidFill>
                  <a:srgbClr val="414042"/>
                </a:solidFill>
                <a:latin typeface="Arial Unicode MS"/>
                <a:cs typeface="Arial Unicode MS"/>
              </a:rPr>
              <a:t>포레스트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spc="-45" dirty="0" smtClean="0">
                <a:solidFill>
                  <a:srgbClr val="414042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130" dirty="0">
                <a:solidFill>
                  <a:srgbClr val="414042"/>
                </a:solidFill>
                <a:latin typeface="Arial Unicode MS"/>
                <a:cs typeface="Arial Unicode MS"/>
              </a:rPr>
              <a:t>알고리즘</a:t>
            </a:r>
            <a:endParaRPr lang="ko-KR" altLang="en-US" dirty="0">
              <a:latin typeface="Arial Unicode MS"/>
              <a:cs typeface="Arial Unicode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46968" y="2784475"/>
            <a:ext cx="7467601" cy="11218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5400"/>
              </a:lnSpc>
            </a:pP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머신 러닝에서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자주 사용되는 알고리즘으로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랜덤 </a:t>
            </a:r>
            <a:r>
              <a:rPr lang="ko-KR" altLang="en-US" spc="-100" dirty="0" err="1" smtClean="0">
                <a:solidFill>
                  <a:srgbClr val="414042"/>
                </a:solidFill>
                <a:latin typeface="+mn-ea"/>
                <a:cs typeface="Arial Unicode MS"/>
              </a:rPr>
              <a:t>포레스트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라는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것이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있다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.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이는 학습 전용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데이터를 </a:t>
            </a:r>
            <a:r>
              <a:rPr lang="ko-KR" altLang="en-US" spc="-100" dirty="0" err="1">
                <a:solidFill>
                  <a:srgbClr val="414042"/>
                </a:solidFill>
                <a:latin typeface="+mn-ea"/>
                <a:cs typeface="Arial Unicode MS"/>
              </a:rPr>
              <a:t>샘플링해서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 여러 개의 의사결정 트리를 만들고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,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만든 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의사결정 트리를 기반으로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다수결로 결과를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결정하는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방법이다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279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50754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랜덤 </a:t>
            </a:r>
            <a:r>
              <a:rPr lang="ko-KR" altLang="en-US" sz="2400" dirty="0" err="1">
                <a:latin typeface="+mn-ea"/>
                <a:cs typeface="Arial Unicode MS"/>
              </a:rPr>
              <a:t>포레스트란</a:t>
            </a:r>
            <a:r>
              <a:rPr lang="en-US" altLang="ko-KR" sz="2400" dirty="0">
                <a:latin typeface="+mn-ea"/>
                <a:cs typeface="Arial Unicode MS"/>
              </a:rPr>
              <a:t>?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2001</a:t>
            </a:r>
            <a:r>
              <a:rPr lang="ko-KR" altLang="en-US" dirty="0">
                <a:latin typeface="+mn-ea"/>
                <a:cs typeface="Arial Unicode MS"/>
              </a:rPr>
              <a:t>년에 레오 </a:t>
            </a:r>
            <a:r>
              <a:rPr lang="ko-KR" altLang="en-US" dirty="0" err="1">
                <a:latin typeface="+mn-ea"/>
                <a:cs typeface="Arial Unicode MS"/>
              </a:rPr>
              <a:t>브라이만</a:t>
            </a:r>
            <a:r>
              <a:rPr lang="en-US" altLang="ko-KR" dirty="0">
                <a:latin typeface="+mn-ea"/>
                <a:cs typeface="Arial Unicode MS"/>
              </a:rPr>
              <a:t>(Leo </a:t>
            </a:r>
            <a:r>
              <a:rPr lang="en-US" altLang="ko-KR" dirty="0" err="1">
                <a:latin typeface="+mn-ea"/>
                <a:cs typeface="Arial Unicode MS"/>
              </a:rPr>
              <a:t>Breiman</a:t>
            </a:r>
            <a:r>
              <a:rPr lang="en-US" altLang="ko-KR" dirty="0">
                <a:latin typeface="+mn-ea"/>
                <a:cs typeface="Arial Unicode MS"/>
              </a:rPr>
              <a:t>)</a:t>
            </a:r>
            <a:r>
              <a:rPr lang="ko-KR" altLang="en-US" dirty="0">
                <a:latin typeface="+mn-ea"/>
                <a:cs typeface="Arial Unicode MS"/>
              </a:rPr>
              <a:t>이 제안한 </a:t>
            </a:r>
            <a:r>
              <a:rPr lang="ko-KR" altLang="en-US" dirty="0" smtClean="0">
                <a:latin typeface="+mn-ea"/>
                <a:cs typeface="Arial Unicode MS"/>
              </a:rPr>
              <a:t>머신 러닝 </a:t>
            </a:r>
            <a:r>
              <a:rPr lang="ko-KR" altLang="en-US" dirty="0">
                <a:latin typeface="+mn-ea"/>
                <a:cs typeface="Arial Unicode MS"/>
              </a:rPr>
              <a:t>알고리즘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집단 학습을 기반으로 </a:t>
            </a:r>
            <a:r>
              <a:rPr lang="ko-KR" altLang="en-US" dirty="0" err="1">
                <a:latin typeface="+mn-ea"/>
                <a:cs typeface="Arial Unicode MS"/>
              </a:rPr>
              <a:t>고정밀</a:t>
            </a:r>
            <a:r>
              <a:rPr lang="ko-KR" altLang="en-US" dirty="0">
                <a:latin typeface="+mn-ea"/>
                <a:cs typeface="Arial Unicode MS"/>
              </a:rPr>
              <a:t> 분류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회귀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 err="1">
                <a:latin typeface="+mn-ea"/>
                <a:cs typeface="Arial Unicode MS"/>
              </a:rPr>
              <a:t>클러스터링</a:t>
            </a:r>
            <a:r>
              <a:rPr lang="ko-KR" altLang="en-US" dirty="0">
                <a:latin typeface="+mn-ea"/>
                <a:cs typeface="Arial Unicode MS"/>
              </a:rPr>
              <a:t> 등을 구현하는 것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학습 전용 데이터를 기반으로 다수의 의사결정 트리를 만들고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 smtClean="0">
                <a:latin typeface="+mn-ea"/>
                <a:cs typeface="Arial Unicode MS"/>
              </a:rPr>
              <a:t>만들어진 </a:t>
            </a:r>
            <a:r>
              <a:rPr lang="ko-KR" altLang="en-US" dirty="0">
                <a:latin typeface="+mn-ea"/>
                <a:cs typeface="Arial Unicode MS"/>
              </a:rPr>
              <a:t>의사결정 트리를 기반으로 다수결로 결과를 유도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높은 정밀도를 자랑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dirty="0" smtClean="0">
                <a:latin typeface="+mn-ea"/>
                <a:cs typeface="Arial Unicode MS"/>
              </a:rPr>
              <a:t>의사결정 트리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dirty="0" smtClean="0">
                <a:latin typeface="+mn-ea"/>
                <a:cs typeface="Arial Unicode MS"/>
              </a:rPr>
              <a:t>는 </a:t>
            </a:r>
            <a:r>
              <a:rPr lang="ko-KR" altLang="en-US" dirty="0">
                <a:latin typeface="+mn-ea"/>
                <a:cs typeface="Arial Unicode MS"/>
              </a:rPr>
              <a:t>트리 구조를 하고 있는 그래프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예측과 분류를 수행하는 알고리즘 자체를 의사결정 트리라고 부르기도 함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부정확한 학습 방법이라 </a:t>
            </a:r>
            <a:r>
              <a:rPr lang="ko-KR" altLang="en-US" dirty="0" err="1">
                <a:latin typeface="+mn-ea"/>
                <a:cs typeface="Arial Unicode MS"/>
              </a:rPr>
              <a:t>약학습</a:t>
            </a:r>
            <a:r>
              <a:rPr lang="ko-KR" altLang="en-US" dirty="0">
                <a:latin typeface="+mn-ea"/>
                <a:cs typeface="Arial Unicode MS"/>
              </a:rPr>
              <a:t> 방법으로 분류되지만 집단 학습을 하면 정밀도를 굉장히 높일 수 있음</a:t>
            </a:r>
            <a:endParaRPr lang="en-US" altLang="ko-KR" dirty="0">
              <a:latin typeface="+mn-ea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275370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AECE97E9-4447-8045-BBEA-DBDE03EE36B9}"/>
              </a:ext>
            </a:extLst>
          </p:cNvPr>
          <p:cNvSpPr/>
          <p:nvPr/>
        </p:nvSpPr>
        <p:spPr>
          <a:xfrm>
            <a:off x="330740" y="346075"/>
            <a:ext cx="9406445" cy="518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116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https://upload.wikimedia.org/wikipedia/commons/3/36/%EB%9E%9C%EB%8D%A4%ED%8F%AC%EB%A0%88%EC%8A%A4%ED%8A%B8_%ED%95%99%EC%8A%B5%EA%B3%BC%EC%A0%95_%EB%B0%B0%EA%B9%8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69" y="1723242"/>
            <a:ext cx="8382794" cy="1823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308769" y="346075"/>
            <a:ext cx="3147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>
                <a:solidFill>
                  <a:srgbClr val="000000"/>
                </a:solidFill>
                <a:latin typeface="Arial" panose="020B0604020202020204" pitchFamily="34" charset="0"/>
              </a:rPr>
              <a:t>배깅을</a:t>
            </a:r>
            <a:r>
              <a:rPr lang="ko-KR" alt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 이용한 </a:t>
            </a:r>
            <a:r>
              <a:rPr lang="ko-KR" altLang="en-US" b="1" dirty="0" err="1">
                <a:solidFill>
                  <a:srgbClr val="000000"/>
                </a:solidFill>
                <a:latin typeface="Arial" panose="020B0604020202020204" pitchFamily="34" charset="0"/>
              </a:rPr>
              <a:t>포레스트</a:t>
            </a:r>
            <a:r>
              <a:rPr lang="ko-KR" alt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 구성</a:t>
            </a:r>
            <a:endParaRPr lang="ko-KR" altLang="en-US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32" name="Picture 12" descr="https://upload.wikimedia.org/wikipedia/commons/8/8b/RF_training_RN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69" y="4683374"/>
            <a:ext cx="5487194" cy="234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461169" y="3710543"/>
            <a:ext cx="1928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임의 노드 최적화</a:t>
            </a:r>
            <a:endParaRPr lang="ko-KR" altLang="en-US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537369" y="4119344"/>
                <a:ext cx="9220200" cy="6686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dirty="0" smtClean="0"/>
                  <a:t>임의 노드 최적화 방식을 통해 학습하는 과정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각각의 트리 내 존재하는 </a:t>
                </a:r>
                <a:r>
                  <a:rPr lang="ko-KR" altLang="en-US" dirty="0" err="1"/>
                  <a:t>노드마다</a:t>
                </a:r>
                <a:r>
                  <a:rPr lang="ko-KR" altLang="en-US" dirty="0"/>
                  <a:t> 분할 함수 </a:t>
                </a: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 smtClean="0"/>
                  <a:t>을 </a:t>
                </a:r>
                <a:r>
                  <a:rPr lang="ko-KR" altLang="en-US" dirty="0"/>
                  <a:t>이용하여 각 노드에서의 정보 </a:t>
                </a:r>
                <a:r>
                  <a:rPr lang="ko-KR" altLang="en-US" dirty="0" err="1"/>
                  <a:t>획득량이</a:t>
                </a:r>
                <a:r>
                  <a:rPr lang="ko-KR" altLang="en-US" dirty="0"/>
                  <a:t> 최대가 되도록 최적화하여 학습하는 방법</a:t>
                </a:r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69" y="4119344"/>
                <a:ext cx="9220200" cy="668645"/>
              </a:xfrm>
              <a:prstGeom prst="rect">
                <a:avLst/>
              </a:prstGeom>
              <a:blipFill>
                <a:blip r:embed="rId4"/>
                <a:stretch>
                  <a:fillRect l="-529" t="-7339" r="-529" b="-100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308769" y="801237"/>
                <a:ext cx="9448800" cy="9268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dirty="0" smtClean="0"/>
                  <a:t>배깅을</a:t>
                </a:r>
                <a:r>
                  <a:rPr lang="ko-KR" altLang="en-US" dirty="0"/>
                  <a:t> 이용하여 </a:t>
                </a:r>
                <a:r>
                  <a:rPr lang="en-US" altLang="ko-KR" dirty="0" smtClean="0"/>
                  <a:t>T</a:t>
                </a:r>
                <a:r>
                  <a:rPr lang="ko-KR" altLang="en-US" dirty="0"/>
                  <a:t>개의 결정트리들로 구성된 랜덤 </a:t>
                </a:r>
                <a:r>
                  <a:rPr lang="ko-KR" altLang="en-US" dirty="0" err="1"/>
                  <a:t>포레스트를</a:t>
                </a:r>
                <a:r>
                  <a:rPr lang="ko-KR" altLang="en-US" dirty="0"/>
                  <a:t> 학습하는 과정</a:t>
                </a:r>
                <a:r>
                  <a:rPr lang="en-US" altLang="ko-KR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 smtClean="0"/>
                  <a:t>는 </a:t>
                </a:r>
                <a:r>
                  <a:rPr lang="ko-KR" altLang="en-US" dirty="0"/>
                  <a:t>전체 학습 데이터 집합을 의미한다</a:t>
                </a:r>
                <a:r>
                  <a:rPr lang="en-US" altLang="ko-KR" dirty="0"/>
                  <a:t>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ko-KR" altLang="en-US" dirty="0" smtClean="0"/>
                  <a:t>는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/>
                  <a:t>번째 </a:t>
                </a:r>
                <a:r>
                  <a:rPr lang="ko-KR" altLang="en-US" dirty="0" err="1"/>
                  <a:t>결정트리를</a:t>
                </a:r>
                <a:r>
                  <a:rPr lang="ko-KR" altLang="en-US" dirty="0"/>
                  <a:t> 위해 </a:t>
                </a:r>
                <a:r>
                  <a:rPr lang="ko-KR" altLang="en-US" dirty="0" err="1"/>
                  <a:t>배깅을</a:t>
                </a:r>
                <a:r>
                  <a:rPr lang="ko-KR" altLang="en-US" dirty="0"/>
                  <a:t> 통해 임의로 선택된 학습 데이터들로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 smtClean="0"/>
                  <a:t>의 </a:t>
                </a:r>
                <a:r>
                  <a:rPr lang="ko-KR" altLang="en-US" dirty="0"/>
                  <a:t>부분집합이다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769" y="801237"/>
                <a:ext cx="9448800" cy="926857"/>
              </a:xfrm>
              <a:prstGeom prst="rect">
                <a:avLst/>
              </a:prstGeom>
              <a:blipFill>
                <a:blip r:embed="rId5"/>
                <a:stretch>
                  <a:fillRect l="-581" t="-4605" b="-98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252369" y="5070475"/>
                <a:ext cx="3581400" cy="12423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노드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ko-KR" altLang="en-US" dirty="0" smtClean="0"/>
                  <a:t>에 </a:t>
                </a:r>
                <a:r>
                  <a:rPr lang="ko-KR" altLang="en-US" dirty="0"/>
                  <a:t>도달한 데이터는 </a:t>
                </a:r>
                <a:r>
                  <a:rPr lang="ko-KR" altLang="en-US" dirty="0" err="1" smtClean="0"/>
                  <a:t>노드분할</a:t>
                </a:r>
                <a:r>
                  <a:rPr lang="ko-KR" altLang="en-US" dirty="0" smtClean="0"/>
                  <a:t> </a:t>
                </a:r>
                <a:r>
                  <a:rPr lang="ko-KR" altLang="en-US" dirty="0"/>
                  <a:t>함수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={0,1}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 smtClean="0"/>
                  <a:t>의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결과에 </a:t>
                </a:r>
                <a:r>
                  <a:rPr lang="ko-KR" altLang="en-US" dirty="0"/>
                  <a:t>따라 왼쪽 또는 오른쪽의 자식 노드로 보내지게 된다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2369" y="5070475"/>
                <a:ext cx="3581400" cy="1242391"/>
              </a:xfrm>
              <a:prstGeom prst="rect">
                <a:avLst/>
              </a:prstGeom>
              <a:blipFill>
                <a:blip r:embed="rId6"/>
                <a:stretch>
                  <a:fillRect l="-1533" t="-3922" b="-68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4454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96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 err="1">
                <a:latin typeface="Arial Unicode MS"/>
                <a:cs typeface="Arial Unicode MS"/>
              </a:rPr>
              <a:t>머신러닝의</a:t>
            </a:r>
            <a:r>
              <a:rPr lang="ko-KR" altLang="en-US" sz="2400" dirty="0">
                <a:latin typeface="Arial Unicode MS"/>
                <a:cs typeface="Arial Unicode MS"/>
              </a:rPr>
              <a:t> 흐름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sz="2000" dirty="0">
              <a:latin typeface="Arial Unicode MS"/>
              <a:cs typeface="Arial Unicode MS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A4B7D9E8-3E43-2E48-9230-3DADA79FDD61}"/>
              </a:ext>
            </a:extLst>
          </p:cNvPr>
          <p:cNvSpPr/>
          <p:nvPr/>
        </p:nvSpPr>
        <p:spPr>
          <a:xfrm>
            <a:off x="3681810" y="955675"/>
            <a:ext cx="2704306" cy="62682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968114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69" y="2403475"/>
            <a:ext cx="9200698" cy="44196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61169" y="6910943"/>
            <a:ext cx="9143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https://upload.wikimedia.org/wikipedia/commons/c/c7/Randomforests_ensemble.gif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08769" y="351679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앙상블 모델</a:t>
            </a:r>
            <a:endParaRPr lang="ko-KR" altLang="en-US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308769" y="955675"/>
                <a:ext cx="9429298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ko-KR" altLang="en-US" dirty="0" smtClean="0">
                    <a:latin typeface="+mn-ea"/>
                  </a:rPr>
                  <a:t>포레스트의</a:t>
                </a:r>
                <a:r>
                  <a:rPr lang="ko-KR" altLang="en-US" dirty="0">
                    <a:latin typeface="+mn-ea"/>
                  </a:rPr>
                  <a:t> 모든 트리들은 독립적으로 훈련 단계를 거친다</a:t>
                </a:r>
                <a:r>
                  <a:rPr lang="en-US" altLang="ko-KR" dirty="0">
                    <a:latin typeface="+mn-ea"/>
                  </a:rPr>
                  <a:t>. </a:t>
                </a:r>
                <a:r>
                  <a:rPr lang="ko-KR" altLang="en-US" dirty="0">
                    <a:latin typeface="+mn-ea"/>
                  </a:rPr>
                  <a:t>테스트 단계에서 데이터 포인트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ko-KR" altLang="en-US" dirty="0" smtClean="0">
                    <a:latin typeface="+mn-ea"/>
                  </a:rPr>
                  <a:t>는 </a:t>
                </a:r>
                <a:r>
                  <a:rPr lang="ko-KR" altLang="en-US" dirty="0">
                    <a:latin typeface="+mn-ea"/>
                  </a:rPr>
                  <a:t>모든 트리에 동시로 입력되어 종단 노드에 도달하게 된다</a:t>
                </a:r>
                <a:r>
                  <a:rPr lang="en-US" altLang="ko-KR" dirty="0">
                    <a:latin typeface="+mn-ea"/>
                  </a:rPr>
                  <a:t>. </a:t>
                </a:r>
                <a:r>
                  <a:rPr lang="ko-KR" altLang="en-US" dirty="0">
                    <a:latin typeface="+mn-ea"/>
                  </a:rPr>
                  <a:t>이러한 테스트 단계는 병렬적으로 진행될 수 </a:t>
                </a:r>
                <a:r>
                  <a:rPr lang="ko-KR" altLang="en-US" dirty="0" smtClean="0">
                    <a:latin typeface="+mn-ea"/>
                  </a:rPr>
                  <a:t>있다</a:t>
                </a:r>
                <a:r>
                  <a:rPr lang="en-US" altLang="ko-KR" dirty="0" smtClean="0">
                    <a:latin typeface="+mn-ea"/>
                  </a:rPr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 dirty="0" err="1">
                    <a:latin typeface="+mn-ea"/>
                  </a:rPr>
                  <a:t>포레스트의</a:t>
                </a:r>
                <a:r>
                  <a:rPr lang="ko-KR" altLang="en-US" dirty="0">
                    <a:latin typeface="+mn-ea"/>
                  </a:rPr>
                  <a:t> 예측 결과는 모든 트리의 예측 결과들의 평균으로 얻는다</a:t>
                </a:r>
                <a:r>
                  <a:rPr lang="en-US" altLang="ko-KR" dirty="0">
                    <a:latin typeface="+mn-ea"/>
                  </a:rPr>
                  <a:t>.</a:t>
                </a:r>
                <a:endParaRPr lang="ko-KR" alt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769" y="955675"/>
                <a:ext cx="9429298" cy="1200329"/>
              </a:xfrm>
              <a:prstGeom prst="rect">
                <a:avLst/>
              </a:prstGeom>
              <a:blipFill>
                <a:blip r:embed="rId3"/>
                <a:stretch>
                  <a:fillRect l="-712" t="-5076" r="-129" b="-86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25938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78052" y="2327275"/>
            <a:ext cx="93725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rgbClr val="0B0080"/>
                </a:solidFill>
                <a:latin typeface="+mn-ea"/>
                <a:hlinkClick r:id="rId2" tooltip="엑스박스 360"/>
              </a:rPr>
              <a:t>엑스박스 </a:t>
            </a:r>
            <a:r>
              <a:rPr lang="en-US" altLang="ko-KR" dirty="0">
                <a:solidFill>
                  <a:srgbClr val="0B0080"/>
                </a:solidFill>
                <a:latin typeface="+mn-ea"/>
                <a:hlinkClick r:id="rId2" tooltip="엑스박스 360"/>
              </a:rPr>
              <a:t>360</a:t>
            </a:r>
            <a:r>
              <a:rPr lang="ko-KR" altLang="en-US" dirty="0">
                <a:solidFill>
                  <a:srgbClr val="222222"/>
                </a:solidFill>
                <a:latin typeface="+mn-ea"/>
              </a:rPr>
              <a:t>에서 사용되는 </a:t>
            </a:r>
            <a:r>
              <a:rPr lang="ko-KR" altLang="en-US" dirty="0">
                <a:solidFill>
                  <a:srgbClr val="0B0080"/>
                </a:solidFill>
                <a:latin typeface="+mn-ea"/>
                <a:hlinkClick r:id="rId3" tooltip="모션 캡처"/>
              </a:rPr>
              <a:t>모션 캡처</a:t>
            </a:r>
            <a:r>
              <a:rPr lang="ko-KR" altLang="en-US" dirty="0">
                <a:solidFill>
                  <a:srgbClr val="222222"/>
                </a:solidFill>
                <a:latin typeface="+mn-ea"/>
              </a:rPr>
              <a:t> 주변기기인 </a:t>
            </a:r>
            <a:r>
              <a:rPr lang="ko-KR" altLang="en-US" dirty="0" err="1">
                <a:solidFill>
                  <a:srgbClr val="0B0080"/>
                </a:solidFill>
                <a:latin typeface="+mn-ea"/>
                <a:hlinkClick r:id="rId4" tooltip="키넥트"/>
              </a:rPr>
              <a:t>키넥트</a:t>
            </a:r>
            <a:r>
              <a:rPr lang="ko-KR" altLang="en-US" dirty="0" err="1">
                <a:solidFill>
                  <a:srgbClr val="222222"/>
                </a:solidFill>
                <a:latin typeface="+mn-ea"/>
              </a:rPr>
              <a:t>에서는</a:t>
            </a:r>
            <a:r>
              <a:rPr lang="ko-KR" altLang="en-US" dirty="0">
                <a:solidFill>
                  <a:srgbClr val="222222"/>
                </a:solidFill>
                <a:latin typeface="+mn-ea"/>
              </a:rPr>
              <a:t> 랜덤 </a:t>
            </a:r>
            <a:r>
              <a:rPr lang="ko-KR" altLang="en-US" dirty="0" err="1">
                <a:solidFill>
                  <a:srgbClr val="222222"/>
                </a:solidFill>
                <a:latin typeface="+mn-ea"/>
              </a:rPr>
              <a:t>포레스트를</a:t>
            </a:r>
            <a:r>
              <a:rPr lang="ko-KR" altLang="en-US" dirty="0">
                <a:solidFill>
                  <a:srgbClr val="222222"/>
                </a:solidFill>
                <a:latin typeface="+mn-ea"/>
              </a:rPr>
              <a:t> 이용하여 주어진 입력에서 신체의 각 부분을 분류한다</a:t>
            </a:r>
            <a:r>
              <a:rPr lang="en-US" altLang="ko-KR" dirty="0" smtClean="0">
                <a:solidFill>
                  <a:srgbClr val="222222"/>
                </a:solidFill>
                <a:latin typeface="+mn-ea"/>
              </a:rPr>
              <a:t>.</a:t>
            </a:r>
            <a:r>
              <a:rPr lang="ko-KR" altLang="en-US" dirty="0">
                <a:solidFill>
                  <a:srgbClr val="222222"/>
                </a:solidFill>
                <a:latin typeface="+mn-ea"/>
              </a:rPr>
              <a:t> 훈련 단계에서는 미리 신체부분들이 </a:t>
            </a:r>
            <a:r>
              <a:rPr lang="ko-KR" altLang="en-US" dirty="0" err="1">
                <a:solidFill>
                  <a:srgbClr val="222222"/>
                </a:solidFill>
                <a:latin typeface="+mn-ea"/>
              </a:rPr>
              <a:t>라벨화</a:t>
            </a:r>
            <a:r>
              <a:rPr lang="en-US" altLang="ko-KR" dirty="0">
                <a:solidFill>
                  <a:srgbClr val="222222"/>
                </a:solidFill>
                <a:latin typeface="+mn-ea"/>
              </a:rPr>
              <a:t>(pre-labeled) </a:t>
            </a:r>
            <a:r>
              <a:rPr lang="ko-KR" altLang="en-US" dirty="0">
                <a:solidFill>
                  <a:srgbClr val="222222"/>
                </a:solidFill>
                <a:latin typeface="+mn-ea"/>
              </a:rPr>
              <a:t>되어있는 </a:t>
            </a:r>
            <a:r>
              <a:rPr lang="ko-KR" altLang="en-US" dirty="0">
                <a:solidFill>
                  <a:srgbClr val="0B0080"/>
                </a:solidFill>
                <a:latin typeface="+mn-ea"/>
                <a:hlinkClick r:id="rId5" tooltip="깊이 지도"/>
              </a:rPr>
              <a:t>깊이 지도</a:t>
            </a:r>
            <a:r>
              <a:rPr lang="en-US" altLang="ko-KR" dirty="0">
                <a:solidFill>
                  <a:srgbClr val="222222"/>
                </a:solidFill>
                <a:latin typeface="+mn-ea"/>
              </a:rPr>
              <a:t>(depth map)</a:t>
            </a:r>
            <a:r>
              <a:rPr lang="ko-KR" altLang="en-US" dirty="0">
                <a:solidFill>
                  <a:srgbClr val="222222"/>
                </a:solidFill>
                <a:latin typeface="+mn-ea"/>
              </a:rPr>
              <a:t>에서 </a:t>
            </a:r>
            <a:r>
              <a:rPr lang="en-US" altLang="ko-KR" dirty="0">
                <a:solidFill>
                  <a:srgbClr val="222222"/>
                </a:solidFill>
                <a:latin typeface="+mn-ea"/>
              </a:rPr>
              <a:t>2,000</a:t>
            </a:r>
            <a:r>
              <a:rPr lang="ko-KR" altLang="en-US" dirty="0">
                <a:solidFill>
                  <a:srgbClr val="222222"/>
                </a:solidFill>
                <a:latin typeface="+mn-ea"/>
              </a:rPr>
              <a:t>개의 픽셀</a:t>
            </a:r>
            <a:r>
              <a:rPr lang="en-US" altLang="ko-KR" dirty="0">
                <a:solidFill>
                  <a:srgbClr val="222222"/>
                </a:solidFill>
                <a:latin typeface="+mn-ea"/>
              </a:rPr>
              <a:t>(pixel)</a:t>
            </a:r>
            <a:r>
              <a:rPr lang="ko-KR" altLang="en-US" dirty="0">
                <a:solidFill>
                  <a:srgbClr val="222222"/>
                </a:solidFill>
                <a:latin typeface="+mn-ea"/>
              </a:rPr>
              <a:t>을 임의로 추출해 </a:t>
            </a:r>
            <a:r>
              <a:rPr lang="en-US" altLang="ko-KR" dirty="0">
                <a:solidFill>
                  <a:srgbClr val="222222"/>
                </a:solidFill>
                <a:latin typeface="+mn-ea"/>
              </a:rPr>
              <a:t>300,000</a:t>
            </a:r>
            <a:r>
              <a:rPr lang="ko-KR" altLang="en-US" dirty="0">
                <a:solidFill>
                  <a:srgbClr val="222222"/>
                </a:solidFill>
                <a:latin typeface="+mn-ea"/>
              </a:rPr>
              <a:t>장의 깊이 지도당 트리 하나씩 총 세개의 깊이</a:t>
            </a:r>
            <a:r>
              <a:rPr lang="en-US" altLang="ko-KR" dirty="0">
                <a:solidFill>
                  <a:srgbClr val="222222"/>
                </a:solidFill>
                <a:latin typeface="+mn-ea"/>
              </a:rPr>
              <a:t>(depth) </a:t>
            </a:r>
            <a:r>
              <a:rPr lang="ko-KR" altLang="en-US" dirty="0">
                <a:solidFill>
                  <a:srgbClr val="222222"/>
                </a:solidFill>
                <a:latin typeface="+mn-ea"/>
              </a:rPr>
              <a:t>값이 </a:t>
            </a:r>
            <a:r>
              <a:rPr lang="en-US" altLang="ko-KR" dirty="0">
                <a:solidFill>
                  <a:srgbClr val="222222"/>
                </a:solidFill>
                <a:latin typeface="+mn-ea"/>
              </a:rPr>
              <a:t>20</a:t>
            </a:r>
            <a:r>
              <a:rPr lang="ko-KR" altLang="en-US" dirty="0">
                <a:solidFill>
                  <a:srgbClr val="222222"/>
                </a:solidFill>
                <a:latin typeface="+mn-ea"/>
              </a:rPr>
              <a:t>인 트리를 구성한다</a:t>
            </a:r>
            <a:r>
              <a:rPr lang="en-US" altLang="ko-KR" dirty="0">
                <a:solidFill>
                  <a:srgbClr val="222222"/>
                </a:solidFill>
                <a:latin typeface="+mn-ea"/>
              </a:rPr>
              <a:t>. </a:t>
            </a:r>
            <a:r>
              <a:rPr lang="ko-KR" altLang="en-US" dirty="0">
                <a:solidFill>
                  <a:srgbClr val="222222"/>
                </a:solidFill>
                <a:latin typeface="+mn-ea"/>
              </a:rPr>
              <a:t>트리 구성 시 </a:t>
            </a:r>
            <a:r>
              <a:rPr lang="en-US" altLang="ko-KR" dirty="0">
                <a:solidFill>
                  <a:srgbClr val="222222"/>
                </a:solidFill>
                <a:latin typeface="+mn-ea"/>
              </a:rPr>
              <a:t>1,000</a:t>
            </a:r>
            <a:r>
              <a:rPr lang="ko-KR" altLang="en-US" dirty="0">
                <a:solidFill>
                  <a:srgbClr val="222222"/>
                </a:solidFill>
                <a:latin typeface="+mn-ea"/>
              </a:rPr>
              <a:t>개의 </a:t>
            </a:r>
            <a:r>
              <a:rPr lang="ko-KR" altLang="en-US" dirty="0">
                <a:solidFill>
                  <a:srgbClr val="0B0080"/>
                </a:solidFill>
                <a:latin typeface="+mn-ea"/>
                <a:hlinkClick r:id="rId6" tooltip="컴퓨터 클러스터"/>
              </a:rPr>
              <a:t>코어 클러스터</a:t>
            </a:r>
            <a:r>
              <a:rPr lang="en-US" altLang="ko-KR" dirty="0">
                <a:solidFill>
                  <a:srgbClr val="222222"/>
                </a:solidFill>
                <a:latin typeface="+mn-ea"/>
              </a:rPr>
              <a:t>(core cluster)</a:t>
            </a:r>
            <a:r>
              <a:rPr lang="ko-KR" altLang="en-US" dirty="0">
                <a:solidFill>
                  <a:srgbClr val="222222"/>
                </a:solidFill>
                <a:latin typeface="+mn-ea"/>
              </a:rPr>
              <a:t>를 사용한 </a:t>
            </a:r>
            <a:r>
              <a:rPr lang="en-US" altLang="ko-KR" dirty="0">
                <a:solidFill>
                  <a:srgbClr val="0B0080"/>
                </a:solidFill>
                <a:latin typeface="+mn-ea"/>
                <a:hlinkClick r:id="rId7" tooltip="그래픽 처리 장치"/>
              </a:rPr>
              <a:t>GPU</a:t>
            </a:r>
            <a:r>
              <a:rPr lang="ko-KR" altLang="en-US" dirty="0">
                <a:solidFill>
                  <a:srgbClr val="222222"/>
                </a:solidFill>
                <a:latin typeface="+mn-ea"/>
              </a:rPr>
              <a:t>연산으로 </a:t>
            </a:r>
            <a:r>
              <a:rPr lang="ko-KR" altLang="en-US" dirty="0" smtClean="0">
                <a:solidFill>
                  <a:srgbClr val="222222"/>
                </a:solidFill>
                <a:latin typeface="+mn-ea"/>
              </a:rPr>
              <a:t>하루 정도의 </a:t>
            </a:r>
            <a:r>
              <a:rPr lang="ko-KR" altLang="en-US" dirty="0">
                <a:solidFill>
                  <a:srgbClr val="222222"/>
                </a:solidFill>
                <a:latin typeface="+mn-ea"/>
              </a:rPr>
              <a:t>시간이 걸린다</a:t>
            </a:r>
            <a:r>
              <a:rPr lang="en-US" altLang="ko-KR" dirty="0">
                <a:solidFill>
                  <a:srgbClr val="222222"/>
                </a:solidFill>
                <a:latin typeface="+mn-ea"/>
              </a:rPr>
              <a:t>. </a:t>
            </a:r>
            <a:r>
              <a:rPr lang="ko-KR" altLang="en-US" dirty="0">
                <a:solidFill>
                  <a:srgbClr val="222222"/>
                </a:solidFill>
                <a:latin typeface="+mn-ea"/>
              </a:rPr>
              <a:t>테스트 단계에서는 앞서 구성한 트리들을 이용하여 임의의 입력 깊이 사진의 배경을 제외한 모든 픽셀들을 분류하는데 엑스박스 </a:t>
            </a:r>
            <a:r>
              <a:rPr lang="en-US" altLang="ko-KR" dirty="0">
                <a:solidFill>
                  <a:srgbClr val="222222"/>
                </a:solidFill>
                <a:latin typeface="+mn-ea"/>
              </a:rPr>
              <a:t>GPU</a:t>
            </a:r>
            <a:r>
              <a:rPr lang="ko-KR" altLang="en-US" dirty="0">
                <a:solidFill>
                  <a:srgbClr val="222222"/>
                </a:solidFill>
                <a:latin typeface="+mn-ea"/>
              </a:rPr>
              <a:t>에서 </a:t>
            </a:r>
            <a:r>
              <a:rPr lang="en-US" altLang="ko-KR" dirty="0">
                <a:solidFill>
                  <a:srgbClr val="222222"/>
                </a:solidFill>
                <a:latin typeface="+mn-ea"/>
              </a:rPr>
              <a:t>5</a:t>
            </a:r>
            <a:r>
              <a:rPr lang="ko-KR" altLang="en-US" dirty="0" err="1">
                <a:solidFill>
                  <a:srgbClr val="222222"/>
                </a:solidFill>
                <a:latin typeface="+mn-ea"/>
              </a:rPr>
              <a:t>밀리초</a:t>
            </a:r>
            <a:r>
              <a:rPr lang="en-US" altLang="ko-KR" dirty="0">
                <a:solidFill>
                  <a:srgbClr val="222222"/>
                </a:solidFill>
                <a:latin typeface="+mn-ea"/>
              </a:rPr>
              <a:t>(200</a:t>
            </a:r>
            <a:r>
              <a:rPr lang="ko-KR" altLang="en-US" dirty="0">
                <a:solidFill>
                  <a:srgbClr val="222222"/>
                </a:solidFill>
                <a:latin typeface="+mn-ea"/>
              </a:rPr>
              <a:t>프레임</a:t>
            </a:r>
            <a:r>
              <a:rPr lang="en-US" altLang="ko-KR" dirty="0">
                <a:solidFill>
                  <a:srgbClr val="222222"/>
                </a:solidFill>
                <a:latin typeface="+mn-ea"/>
              </a:rPr>
              <a:t>/</a:t>
            </a:r>
            <a:r>
              <a:rPr lang="ko-KR" altLang="en-US" dirty="0">
                <a:solidFill>
                  <a:srgbClr val="222222"/>
                </a:solidFill>
                <a:latin typeface="+mn-ea"/>
              </a:rPr>
              <a:t>초</a:t>
            </a:r>
            <a:r>
              <a:rPr lang="en-US" altLang="ko-KR" dirty="0">
                <a:solidFill>
                  <a:srgbClr val="222222"/>
                </a:solidFill>
                <a:latin typeface="+mn-ea"/>
              </a:rPr>
              <a:t>)</a:t>
            </a:r>
            <a:r>
              <a:rPr lang="ko-KR" altLang="en-US" dirty="0">
                <a:solidFill>
                  <a:srgbClr val="222222"/>
                </a:solidFill>
                <a:latin typeface="+mn-ea"/>
              </a:rPr>
              <a:t>의 시간 성능을 보인다</a:t>
            </a:r>
            <a:r>
              <a:rPr lang="en-US" altLang="ko-KR" dirty="0">
                <a:solidFill>
                  <a:srgbClr val="222222"/>
                </a:solidFill>
                <a:latin typeface="+mn-ea"/>
              </a:rPr>
              <a:t>.</a:t>
            </a:r>
            <a:endParaRPr lang="en-US" altLang="ko-KR" b="0" i="0" dirty="0">
              <a:solidFill>
                <a:srgbClr val="222222"/>
              </a:solidFill>
              <a:effectLst/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78052" y="574675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 dirty="0" err="1">
                <a:solidFill>
                  <a:srgbClr val="000000"/>
                </a:solidFill>
                <a:latin typeface="Arial" panose="020B0604020202020204" pitchFamily="34" charset="0"/>
              </a:rPr>
              <a:t>응용사례</a:t>
            </a:r>
            <a:endParaRPr lang="ko-KR" altLang="en-US" sz="36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78052" y="1404808"/>
            <a:ext cx="37401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err="1">
                <a:solidFill>
                  <a:srgbClr val="000000"/>
                </a:solidFill>
                <a:latin typeface="Arial" panose="020B0604020202020204" pitchFamily="34" charset="0"/>
              </a:rPr>
              <a:t>키넥트에서의</a:t>
            </a:r>
            <a:r>
              <a:rPr lang="ko-KR" alt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 신체 </a:t>
            </a:r>
            <a:r>
              <a:rPr lang="ko-KR" altLang="en-US" sz="2400" b="1" dirty="0" err="1">
                <a:solidFill>
                  <a:srgbClr val="000000"/>
                </a:solidFill>
                <a:latin typeface="Arial" panose="020B0604020202020204" pitchFamily="34" charset="0"/>
              </a:rPr>
              <a:t>트랙킹</a:t>
            </a:r>
            <a:endParaRPr lang="en-US" altLang="ko-KR" sz="24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8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21605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랜덤 </a:t>
            </a:r>
            <a:r>
              <a:rPr lang="ko-KR" altLang="en-US" sz="2400" dirty="0" err="1">
                <a:latin typeface="+mn-ea"/>
                <a:cs typeface="Arial Unicode MS"/>
              </a:rPr>
              <a:t>포레스트</a:t>
            </a:r>
            <a:r>
              <a:rPr lang="ko-KR" altLang="en-US" sz="2400" dirty="0">
                <a:latin typeface="+mn-ea"/>
                <a:cs typeface="Arial Unicode MS"/>
              </a:rPr>
              <a:t>  사용하기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UCI </a:t>
            </a:r>
            <a:r>
              <a:rPr lang="ko-KR" altLang="en-US" dirty="0" err="1">
                <a:latin typeface="+mn-ea"/>
                <a:cs typeface="Arial Unicode MS"/>
              </a:rPr>
              <a:t>머신러닝</a:t>
            </a:r>
            <a:r>
              <a:rPr lang="ko-KR" altLang="en-US" dirty="0">
                <a:latin typeface="+mn-ea"/>
                <a:cs typeface="Arial Unicode MS"/>
              </a:rPr>
              <a:t> 레포지토리에 공개돼 있는 독버섯과 관련된 데이터를 사용해 </a:t>
            </a:r>
            <a:r>
              <a:rPr lang="ko-KR" altLang="en-US" dirty="0" err="1">
                <a:latin typeface="+mn-ea"/>
                <a:cs typeface="Arial Unicode MS"/>
              </a:rPr>
              <a:t>머신러닝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UCI </a:t>
            </a:r>
            <a:r>
              <a:rPr lang="ko-KR" altLang="en-US" dirty="0" err="1">
                <a:latin typeface="+mn-ea"/>
                <a:cs typeface="Arial Unicode MS"/>
              </a:rPr>
              <a:t>머신러닝</a:t>
            </a:r>
            <a:r>
              <a:rPr lang="ko-KR" altLang="en-US" dirty="0">
                <a:latin typeface="+mn-ea"/>
                <a:cs typeface="Arial Unicode MS"/>
              </a:rPr>
              <a:t> </a:t>
            </a:r>
            <a:r>
              <a:rPr lang="ko-KR" altLang="en-US" dirty="0" err="1">
                <a:latin typeface="+mn-ea"/>
                <a:cs typeface="Arial Unicode MS"/>
              </a:rPr>
              <a:t>레포지토리</a:t>
            </a:r>
            <a:r>
              <a:rPr lang="ko-KR" altLang="en-US" dirty="0">
                <a:latin typeface="+mn-ea"/>
                <a:cs typeface="Arial Unicode MS"/>
              </a:rPr>
              <a:t> </a:t>
            </a:r>
            <a:r>
              <a:rPr lang="en-US" altLang="ko-KR" dirty="0">
                <a:latin typeface="+mn-ea"/>
                <a:cs typeface="Arial Unicode MS"/>
              </a:rPr>
              <a:t>&gt; </a:t>
            </a:r>
            <a:r>
              <a:rPr lang="ko-KR" altLang="en-US" dirty="0">
                <a:latin typeface="+mn-ea"/>
                <a:cs typeface="Arial Unicode MS"/>
              </a:rPr>
              <a:t>버섯과 관련된 데이터</a:t>
            </a:r>
          </a:p>
          <a:p>
            <a:pPr marL="12700" algn="just">
              <a:lnSpc>
                <a:spcPct val="150000"/>
              </a:lnSpc>
            </a:pPr>
            <a:r>
              <a:rPr lang="en-US" altLang="ko-KR" dirty="0">
                <a:latin typeface="+mn-ea"/>
                <a:cs typeface="Arial Unicode MS"/>
              </a:rPr>
              <a:t>     https://</a:t>
            </a:r>
            <a:r>
              <a:rPr lang="en-US" altLang="ko-KR" dirty="0" smtClean="0">
                <a:latin typeface="+mn-ea"/>
                <a:cs typeface="Arial Unicode MS"/>
              </a:rPr>
              <a:t>archive.ics.uci.edu/ml/datasets/Mushroom</a:t>
            </a:r>
            <a:endParaRPr lang="en-US" altLang="ko-KR" dirty="0">
              <a:latin typeface="Arial Unicode MS"/>
              <a:cs typeface="Arial Unicode MS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17AA4379-6C9E-5B40-AC6B-995C024AF6E2}"/>
              </a:ext>
            </a:extLst>
          </p:cNvPr>
          <p:cNvSpPr/>
          <p:nvPr/>
        </p:nvSpPr>
        <p:spPr>
          <a:xfrm>
            <a:off x="613569" y="2479675"/>
            <a:ext cx="8001000" cy="487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828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1246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8,124</a:t>
            </a:r>
            <a:r>
              <a:rPr lang="ko-KR" altLang="en-US" dirty="0">
                <a:latin typeface="+mn-ea"/>
                <a:cs typeface="Arial Unicode MS"/>
              </a:rPr>
              <a:t>종류의 버섯의 특징과 독이 있는지가 적혀 있는 데이터 세트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버섯의 특징을 기반으로 독의 유무를 판정하기 위한 것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+mn-ea"/>
                <a:cs typeface="Arial Unicode MS"/>
              </a:rPr>
              <a:t>버섯 </a:t>
            </a:r>
            <a:r>
              <a:rPr lang="ko-KR" altLang="en-US" dirty="0">
                <a:latin typeface="+mn-ea"/>
                <a:cs typeface="Arial Unicode MS"/>
              </a:rPr>
              <a:t>데이터 세트를 </a:t>
            </a:r>
            <a:r>
              <a:rPr lang="ko-KR" altLang="en-US" dirty="0" smtClean="0">
                <a:latin typeface="+mn-ea"/>
                <a:cs typeface="Arial Unicode MS"/>
              </a:rPr>
              <a:t>내려 받고 </a:t>
            </a:r>
            <a:r>
              <a:rPr lang="ko-KR" altLang="en-US" dirty="0">
                <a:latin typeface="+mn-ea"/>
                <a:cs typeface="Arial Unicode MS"/>
              </a:rPr>
              <a:t>데이터 형식을 </a:t>
            </a:r>
            <a:r>
              <a:rPr lang="ko-KR" altLang="en-US" dirty="0" smtClean="0">
                <a:latin typeface="+mn-ea"/>
                <a:cs typeface="Arial Unicode MS"/>
              </a:rPr>
              <a:t>확인 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6FA49CCA-709A-E346-9962-0194FA4D8CEE}"/>
              </a:ext>
            </a:extLst>
          </p:cNvPr>
          <p:cNvSpPr txBox="1"/>
          <p:nvPr/>
        </p:nvSpPr>
        <p:spPr>
          <a:xfrm>
            <a:off x="232570" y="1717675"/>
            <a:ext cx="9601199" cy="24852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75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0" dirty="0" smtClean="0">
                <a:solidFill>
                  <a:srgbClr val="58595B"/>
                </a:solidFill>
                <a:latin typeface="+mn-ea"/>
                <a:cs typeface="Arial Unicode MS"/>
              </a:rPr>
              <a:t>src/ch4/mushroom-download.py</a:t>
            </a:r>
          </a:p>
          <a:p>
            <a:pPr marL="12700"/>
            <a:endParaRPr lang="en-US" altLang="ko-KR" dirty="0">
              <a:latin typeface="+mn-ea"/>
              <a:cs typeface="Arial Unicode MS"/>
            </a:endParaRPr>
          </a:p>
          <a:p>
            <a:pPr marL="84455" marR="3498850">
              <a:spcBef>
                <a:spcPts val="55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urllib.request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as</a:t>
            </a:r>
            <a:r>
              <a:rPr lang="en-US" altLang="ko-KR" spc="-1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req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 </a:t>
            </a:r>
          </a:p>
          <a:p>
            <a:pPr marL="84455" marR="3498850">
              <a:spcBef>
                <a:spcPts val="55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local=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mushroom.csv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endParaRPr lang="en-US" altLang="ko-KR" dirty="0">
              <a:latin typeface="+mn-ea"/>
              <a:cs typeface="나눔고딕코딩"/>
            </a:endParaRPr>
          </a:p>
          <a:p>
            <a:pPr marL="84455">
              <a:spcBef>
                <a:spcPts val="340"/>
              </a:spcBef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</a:t>
            </a:r>
            <a:r>
              <a:rPr lang="en-US" altLang="ko-KR" spc="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"https://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archive.ics.uci.edu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/ml/machine-learning-databases/mushroom/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agaricus-lepiota.data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endParaRPr lang="en-US" altLang="ko-KR" dirty="0">
              <a:latin typeface="+mn-ea"/>
              <a:cs typeface="나눔고딕코딩"/>
            </a:endParaRPr>
          </a:p>
          <a:p>
            <a:pPr marL="84455">
              <a:spcBef>
                <a:spcPts val="340"/>
              </a:spcBef>
            </a:pP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req.urlretrieve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1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local)</a:t>
            </a:r>
          </a:p>
          <a:p>
            <a:pPr marL="84455">
              <a:spcBef>
                <a:spcPts val="340"/>
              </a:spcBef>
            </a:pP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print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("ok")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CC94DF32-F32A-E244-8579-C321D28D8161}"/>
              </a:ext>
            </a:extLst>
          </p:cNvPr>
          <p:cNvSpPr/>
          <p:nvPr/>
        </p:nvSpPr>
        <p:spPr>
          <a:xfrm flipV="1">
            <a:off x="232569" y="2021278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F4958598-045A-224B-8339-1B9C078F9A1E}"/>
              </a:ext>
            </a:extLst>
          </p:cNvPr>
          <p:cNvSpPr/>
          <p:nvPr/>
        </p:nvSpPr>
        <p:spPr>
          <a:xfrm flipV="1">
            <a:off x="232569" y="430847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7F89FCD8-24BB-1B43-9956-648234D8A252}"/>
              </a:ext>
            </a:extLst>
          </p:cNvPr>
          <p:cNvSpPr txBox="1"/>
          <p:nvPr/>
        </p:nvSpPr>
        <p:spPr>
          <a:xfrm>
            <a:off x="233362" y="4642579"/>
            <a:ext cx="9601201" cy="24852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R="2500630" algn="ctr"/>
            <a:r>
              <a:rPr lang="en-US" altLang="ko-KR" spc="-25" dirty="0" err="1">
                <a:solidFill>
                  <a:srgbClr val="231F20"/>
                </a:solidFill>
                <a:latin typeface="+mn-ea"/>
                <a:cs typeface="나눔고딕코딩"/>
              </a:rPr>
              <a:t>p,x,s,n,t,p,f,c,n,k,e,e,s,s,w,w,p,w,o,p,k,s,u</a:t>
            </a:r>
            <a:endParaRPr lang="en-US" altLang="ko-KR" dirty="0">
              <a:latin typeface="+mn-ea"/>
              <a:cs typeface="나눔고딕코딩"/>
            </a:endParaRPr>
          </a:p>
          <a:p>
            <a:pPr marR="2500630" algn="ctr">
              <a:spcBef>
                <a:spcPts val="340"/>
              </a:spcBef>
            </a:pPr>
            <a:r>
              <a:rPr lang="en-US" altLang="ko-KR" spc="-25" dirty="0" err="1">
                <a:solidFill>
                  <a:srgbClr val="231F20"/>
                </a:solidFill>
                <a:latin typeface="+mn-ea"/>
                <a:cs typeface="나눔고딕코딩"/>
              </a:rPr>
              <a:t>e,x,s,y,t,a,f,c,b,k,e,c,s,s,w,w,p,w,o,p,n,n,g</a:t>
            </a:r>
            <a:endParaRPr lang="en-US" altLang="ko-KR" dirty="0">
              <a:latin typeface="+mn-ea"/>
              <a:cs typeface="나눔고딕코딩"/>
            </a:endParaRPr>
          </a:p>
          <a:p>
            <a:pPr marR="2500630" algn="ctr">
              <a:spcBef>
                <a:spcPts val="340"/>
              </a:spcBef>
            </a:pPr>
            <a:r>
              <a:rPr lang="en-US" altLang="ko-KR" spc="-25" dirty="0" err="1">
                <a:solidFill>
                  <a:srgbClr val="231F20"/>
                </a:solidFill>
                <a:latin typeface="+mn-ea"/>
                <a:cs typeface="나눔고딕코딩"/>
              </a:rPr>
              <a:t>e,b,s,w,t,l,f,c,b,n,e,c,s,s,w,w,p,w,o,p,n,n,m</a:t>
            </a:r>
            <a:endParaRPr lang="en-US" altLang="ko-KR" dirty="0">
              <a:latin typeface="+mn-ea"/>
              <a:cs typeface="나눔고딕코딩"/>
            </a:endParaRPr>
          </a:p>
          <a:p>
            <a:pPr marR="2500630" algn="ctr">
              <a:spcBef>
                <a:spcPts val="340"/>
              </a:spcBef>
            </a:pPr>
            <a:r>
              <a:rPr lang="en-US" altLang="ko-KR" spc="-25" dirty="0" err="1">
                <a:solidFill>
                  <a:srgbClr val="231F20"/>
                </a:solidFill>
                <a:latin typeface="+mn-ea"/>
                <a:cs typeface="나눔고딕코딩"/>
              </a:rPr>
              <a:t>p,x,y,w,t,p,f,c,n,n,e,e,s,s,w,w,p,w,o,p,k,s,u</a:t>
            </a:r>
            <a:endParaRPr lang="en-US" altLang="ko-KR" dirty="0">
              <a:latin typeface="+mn-ea"/>
              <a:cs typeface="나눔고딕코딩"/>
            </a:endParaRPr>
          </a:p>
          <a:p>
            <a:pPr marR="2500630" algn="ctr">
              <a:spcBef>
                <a:spcPts val="340"/>
              </a:spcBef>
            </a:pPr>
            <a:r>
              <a:rPr lang="en-US" altLang="ko-KR" spc="-25" dirty="0" err="1">
                <a:solidFill>
                  <a:srgbClr val="231F20"/>
                </a:solidFill>
                <a:latin typeface="+mn-ea"/>
                <a:cs typeface="나눔고딕코딩"/>
              </a:rPr>
              <a:t>e,x,s,g,f,n,f,w,b,k,t,e,s,s,w,w,p,w,o,e,n,a,g</a:t>
            </a:r>
            <a:endParaRPr lang="en-US" altLang="ko-KR" dirty="0">
              <a:latin typeface="+mn-ea"/>
              <a:cs typeface="나눔고딕코딩"/>
            </a:endParaRPr>
          </a:p>
          <a:p>
            <a:pPr marR="2500630" algn="ctr">
              <a:spcBef>
                <a:spcPts val="340"/>
              </a:spcBef>
            </a:pPr>
            <a:r>
              <a:rPr lang="en-US" altLang="ko-KR" spc="-25" dirty="0" err="1">
                <a:solidFill>
                  <a:srgbClr val="231F20"/>
                </a:solidFill>
                <a:latin typeface="+mn-ea"/>
                <a:cs typeface="나눔고딕코딩"/>
              </a:rPr>
              <a:t>e,x,y,y,t,a,f,c,b,n,e,c,s,s,w,w,p,w,o,p,k,n,g</a:t>
            </a:r>
            <a:endParaRPr lang="en-US" altLang="ko-KR" dirty="0">
              <a:latin typeface="+mn-ea"/>
              <a:cs typeface="나눔고딕코딩"/>
            </a:endParaRPr>
          </a:p>
          <a:p>
            <a:pPr marR="2500630" algn="ctr">
              <a:spcBef>
                <a:spcPts val="340"/>
              </a:spcBef>
            </a:pPr>
            <a:r>
              <a:rPr lang="en-US" altLang="ko-KR" spc="-2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e,b,s,w,t,a,f,c,b,g,e,c,s,s,w,w,p,w,o,p,k,n,m</a:t>
            </a:r>
            <a:endParaRPr lang="en-US" altLang="ko-KR" spc="-25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R="2500630" algn="ctr">
              <a:spcBef>
                <a:spcPts val="340"/>
              </a:spcBef>
            </a:pPr>
            <a:r>
              <a:rPr lang="en-US" altLang="ko-KR" spc="-40" dirty="0" smtClean="0">
                <a:solidFill>
                  <a:srgbClr val="231F20"/>
                </a:solidFill>
                <a:latin typeface="나눔고딕코딩"/>
                <a:cs typeface="나눔고딕코딩"/>
              </a:rPr>
              <a:t>...</a:t>
            </a:r>
            <a:endParaRPr lang="en-US" altLang="ko-KR" dirty="0">
              <a:latin typeface="나눔고딕코딩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172629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32570" y="225353"/>
            <a:ext cx="9601199" cy="67249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10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0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10" dirty="0">
                <a:solidFill>
                  <a:srgbClr val="58595B"/>
                </a:solidFill>
                <a:latin typeface="+mn-ea"/>
                <a:cs typeface="Arial Unicode MS"/>
              </a:rPr>
              <a:t>/ch4/mushroom-</a:t>
            </a:r>
            <a:r>
              <a:rPr lang="en-US" altLang="ko-KR" spc="10" dirty="0" err="1">
                <a:solidFill>
                  <a:srgbClr val="58595B"/>
                </a:solidFill>
                <a:latin typeface="+mn-ea"/>
                <a:cs typeface="Arial Unicode MS"/>
              </a:rPr>
              <a:t>train.py</a:t>
            </a:r>
            <a:endParaRPr lang="en-US" altLang="ko-KR" dirty="0">
              <a:latin typeface="+mn-ea"/>
              <a:cs typeface="Arial Unicode MS"/>
            </a:endParaRPr>
          </a:p>
          <a:p>
            <a:pPr>
              <a:spcBef>
                <a:spcPts val="2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 pandas as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pd</a:t>
            </a:r>
            <a:endParaRPr lang="en-US" altLang="ko-KR" dirty="0">
              <a:latin typeface="+mn-ea"/>
              <a:cs typeface="나눔고딕코딩"/>
            </a:endParaRPr>
          </a:p>
          <a:p>
            <a:pPr marR="23304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sklearn.ensemble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7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RandomForestClassifier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 </a:t>
            </a:r>
          </a:p>
          <a:p>
            <a:pPr marR="23304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sklearn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import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metrics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sklearn.model_selection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train_test_split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읽어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들이기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(※1)</a:t>
            </a:r>
            <a:endParaRPr lang="ko-KR" altLang="en-US" dirty="0">
              <a:latin typeface="+mn-ea"/>
              <a:cs typeface="나눔고딕코딩"/>
            </a:endParaRPr>
          </a:p>
          <a:p>
            <a:pPr>
              <a:spcBef>
                <a:spcPts val="340"/>
              </a:spcBef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mr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pd.read_csv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mushroom.csv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",</a:t>
            </a:r>
            <a:r>
              <a:rPr lang="en-US" altLang="ko-KR" spc="-2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header=None)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내부의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기호를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숫자로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변환하기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(※2)</a:t>
            </a:r>
            <a:endParaRPr lang="ko-KR" altLang="en-US" dirty="0">
              <a:latin typeface="+mn-ea"/>
              <a:cs typeface="나눔고딕코딩"/>
            </a:endParaRPr>
          </a:p>
          <a:p>
            <a:pPr marR="421513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label =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[]  </a:t>
            </a:r>
          </a:p>
          <a:p>
            <a:pPr marR="421513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data =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[]  </a:t>
            </a:r>
          </a:p>
          <a:p>
            <a:pPr marR="421513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attr_list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[]</a:t>
            </a:r>
          </a:p>
          <a:p>
            <a:pPr marR="13208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for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row_index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row in</a:t>
            </a:r>
            <a:r>
              <a:rPr lang="en-US" altLang="ko-KR" spc="-2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mr.iterrows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():</a:t>
            </a:r>
          </a:p>
          <a:p>
            <a:pPr marR="132080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label.append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row.ix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[0])</a:t>
            </a:r>
          </a:p>
          <a:p>
            <a:pPr marR="132080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row_data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1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[]</a:t>
            </a:r>
          </a:p>
          <a:p>
            <a:pPr marR="1320800"/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for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v in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row.ix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[1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:]:</a:t>
            </a:r>
          </a:p>
          <a:p>
            <a:pPr marR="1320800"/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row</a:t>
            </a:r>
            <a:r>
              <a:rPr lang="en-US" altLang="ko-KR" spc="-4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_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data</a:t>
            </a:r>
            <a:r>
              <a:rPr lang="en-US" altLang="ko-KR" spc="-4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append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ord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v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R="132080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data.append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row_data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R="1320800"/>
            <a:endParaRPr lang="en-US" altLang="ko-KR" spc="-1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R="62992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학습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전용과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테스트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전용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데이터로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나누기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(※3)  </a:t>
            </a:r>
          </a:p>
          <a:p>
            <a:pPr marR="62992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data_train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data_test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label_train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label_test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\</a:t>
            </a:r>
          </a:p>
          <a:p>
            <a:pPr marR="62992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train_test_split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(data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label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6DFCA483-D67B-784E-BAE8-EED858F1B848}"/>
              </a:ext>
            </a:extLst>
          </p:cNvPr>
          <p:cNvSpPr/>
          <p:nvPr/>
        </p:nvSpPr>
        <p:spPr>
          <a:xfrm flipV="1">
            <a:off x="232569" y="5289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150709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32570" y="225353"/>
            <a:ext cx="9601199" cy="3439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600200"/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학습시키기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(※4)  </a:t>
            </a:r>
          </a:p>
          <a:p>
            <a:pPr marR="1600200"/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clf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RandomForestClassifier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40"/>
              </a:spcBef>
            </a:pP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clf.fit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data_train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label_train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R="150876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 예측하기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(※5)  </a:t>
            </a:r>
          </a:p>
          <a:p>
            <a:pPr marR="150876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predict =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clf.predict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data_test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결과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테스트하기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(※6)</a:t>
            </a:r>
            <a:endParaRPr lang="ko-KR" altLang="en-US" dirty="0">
              <a:latin typeface="+mn-ea"/>
              <a:cs typeface="나눔고딕코딩"/>
            </a:endParaRPr>
          </a:p>
          <a:p>
            <a:pPr marR="508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ac_score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metrics.accuracy_score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label_test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predict)  </a:t>
            </a:r>
          </a:p>
          <a:p>
            <a:pPr marR="508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cl_report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metrics.classification_report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label_test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2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predict)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print("</a:t>
            </a:r>
            <a:r>
              <a:rPr lang="ko-KR" altLang="en-US" spc="-20" dirty="0" err="1">
                <a:solidFill>
                  <a:srgbClr val="231F20"/>
                </a:solidFill>
                <a:latin typeface="+mn-ea"/>
                <a:cs typeface="나눔고딕코딩"/>
              </a:rPr>
              <a:t>정답률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=",</a:t>
            </a:r>
            <a:r>
              <a:rPr lang="ko-KR" altLang="en-US" spc="-1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ac_score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print("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리포트 </a:t>
            </a: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=\n",</a:t>
            </a:r>
            <a:r>
              <a:rPr lang="en-US" altLang="ko-KR" spc="-1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cl_report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6DFCA483-D67B-784E-BAE8-EED858F1B848}"/>
              </a:ext>
            </a:extLst>
          </p:cNvPr>
          <p:cNvSpPr/>
          <p:nvPr/>
        </p:nvSpPr>
        <p:spPr>
          <a:xfrm flipV="1">
            <a:off x="232569" y="37293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32DFA332-4B39-8946-9995-CD4E5FE7F312}"/>
              </a:ext>
            </a:extLst>
          </p:cNvPr>
          <p:cNvSpPr txBox="1"/>
          <p:nvPr/>
        </p:nvSpPr>
        <p:spPr>
          <a:xfrm>
            <a:off x="233362" y="4079875"/>
            <a:ext cx="9601201" cy="29690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3510" marR="346710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 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mushroom-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train.py</a:t>
            </a:r>
            <a:endParaRPr lang="en-US" altLang="ko-KR" spc="-1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3510" marR="3467100">
              <a:lnSpc>
                <a:spcPct val="135400"/>
              </a:lnSpc>
              <a:spcBef>
                <a:spcPts val="65"/>
              </a:spcBef>
            </a:pPr>
            <a:r>
              <a:rPr lang="ko-KR" altLang="en-US" spc="-10" dirty="0" err="1">
                <a:solidFill>
                  <a:srgbClr val="231F20"/>
                </a:solidFill>
                <a:latin typeface="+mn-ea"/>
                <a:cs typeface="나눔고딕코딩"/>
              </a:rPr>
              <a:t>정답률</a:t>
            </a:r>
            <a:r>
              <a:rPr lang="ko-KR" altLang="en-US" spc="-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1.0</a:t>
            </a:r>
            <a:endParaRPr lang="ko-KR" altLang="en-US" dirty="0">
              <a:latin typeface="+mn-ea"/>
              <a:cs typeface="나눔고딕코딩"/>
            </a:endParaRPr>
          </a:p>
          <a:p>
            <a:pPr marL="143510">
              <a:lnSpc>
                <a:spcPct val="100000"/>
              </a:lnSpc>
              <a:spcBef>
                <a:spcPts val="340"/>
              </a:spcBef>
            </a:pP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리포트</a:t>
            </a:r>
            <a:r>
              <a:rPr lang="ko-KR" altLang="en-US" spc="-1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</a:p>
          <a:p>
            <a:pPr marL="143510">
              <a:lnSpc>
                <a:spcPct val="100000"/>
              </a:lnSpc>
              <a:spcBef>
                <a:spcPts val="340"/>
              </a:spcBef>
            </a:pP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43510">
              <a:lnSpc>
                <a:spcPct val="100000"/>
              </a:lnSpc>
              <a:spcBef>
                <a:spcPts val="340"/>
              </a:spcBef>
            </a:pP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43510">
              <a:lnSpc>
                <a:spcPct val="100000"/>
              </a:lnSpc>
              <a:spcBef>
                <a:spcPts val="340"/>
              </a:spcBef>
            </a:pP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43510">
              <a:lnSpc>
                <a:spcPct val="100000"/>
              </a:lnSpc>
              <a:spcBef>
                <a:spcPts val="340"/>
              </a:spcBef>
            </a:pP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43510">
              <a:lnSpc>
                <a:spcPct val="100000"/>
              </a:lnSpc>
              <a:spcBef>
                <a:spcPts val="340"/>
              </a:spcBef>
            </a:pP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43510">
              <a:lnSpc>
                <a:spcPct val="100000"/>
              </a:lnSpc>
              <a:spcBef>
                <a:spcPts val="340"/>
              </a:spcBef>
            </a:pPr>
            <a:endParaRPr lang="ko-KR" altLang="en-US" dirty="0">
              <a:latin typeface="나눔고딕코딩"/>
              <a:cs typeface="나눔고딕코딩"/>
            </a:endParaRPr>
          </a:p>
        </p:txBody>
      </p:sp>
      <p:graphicFrame>
        <p:nvGraphicFramePr>
          <p:cNvPr id="5" name="object 7">
            <a:extLst>
              <a:ext uri="{FF2B5EF4-FFF2-40B4-BE49-F238E27FC236}">
                <a16:creationId xmlns:a16="http://schemas.microsoft.com/office/drawing/2014/main" id="{C09185FF-0C6F-2245-B87A-A466862171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606142"/>
              </p:ext>
            </p:extLst>
          </p:nvPr>
        </p:nvGraphicFramePr>
        <p:xfrm>
          <a:off x="1449642" y="5146675"/>
          <a:ext cx="6250527" cy="16424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23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0601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20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sz="2000" dirty="0">
                          <a:latin typeface="+mn-ea"/>
                          <a:ea typeface="+mn-ea"/>
                          <a:cs typeface="나눔고딕코딩"/>
                        </a:rPr>
                        <a:t>precision</a:t>
                      </a:r>
                      <a:endParaRPr sz="20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sz="2000" dirty="0">
                          <a:latin typeface="+mn-ea"/>
                          <a:ea typeface="+mn-ea"/>
                          <a:cs typeface="나눔고딕코딩"/>
                        </a:rPr>
                        <a:t>recall</a:t>
                      </a:r>
                      <a:endParaRPr sz="20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sz="2000" dirty="0">
                          <a:latin typeface="+mn-ea"/>
                          <a:ea typeface="+mn-ea"/>
                          <a:cs typeface="나눔고딕코딩"/>
                        </a:rPr>
                        <a:t>f1-score</a:t>
                      </a:r>
                      <a:endParaRPr sz="20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sz="2000" dirty="0">
                          <a:latin typeface="+mn-ea"/>
                          <a:ea typeface="+mn-ea"/>
                          <a:cs typeface="나눔고딕코딩"/>
                        </a:rPr>
                        <a:t>support</a:t>
                      </a:r>
                      <a:endParaRPr sz="20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959080"/>
                  </a:ext>
                </a:extLst>
              </a:tr>
              <a:tr h="410601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sz="2000" dirty="0">
                          <a:latin typeface="+mn-ea"/>
                          <a:ea typeface="+mn-ea"/>
                          <a:cs typeface="나눔고딕코딩"/>
                        </a:rPr>
                        <a:t>e</a:t>
                      </a: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2000" dirty="0">
                          <a:latin typeface="+mn-ea"/>
                          <a:ea typeface="+mn-ea"/>
                          <a:cs typeface="나눔고딕코딩"/>
                        </a:rPr>
                        <a:t>1.00</a:t>
                      </a: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2000" dirty="0">
                          <a:latin typeface="+mn-ea"/>
                          <a:ea typeface="+mn-ea"/>
                          <a:cs typeface="나눔고딕코딩"/>
                        </a:rPr>
                        <a:t>1.00</a:t>
                      </a:r>
                      <a:endParaRPr lang="en-US" sz="20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2000" dirty="0">
                          <a:latin typeface="+mn-ea"/>
                          <a:ea typeface="+mn-ea"/>
                          <a:cs typeface="나눔고딕코딩"/>
                        </a:rPr>
                        <a:t>1.00</a:t>
                      </a:r>
                      <a:endParaRPr lang="en-US" sz="20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2000" dirty="0">
                          <a:latin typeface="+mn-ea"/>
                          <a:ea typeface="+mn-ea"/>
                          <a:cs typeface="나눔고딕코딩"/>
                        </a:rPr>
                        <a:t>1079</a:t>
                      </a:r>
                      <a:endParaRPr lang="en-US" sz="20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257186"/>
                  </a:ext>
                </a:extLst>
              </a:tr>
              <a:tr h="410601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20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p</a:t>
                      </a:r>
                      <a:endParaRPr lang="ko-KR" altLang="en-US" sz="20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20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1.00</a:t>
                      </a:r>
                      <a:endParaRPr lang="ko-KR" altLang="en-US" sz="20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20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</a:t>
                      </a:r>
                      <a:r>
                        <a:rPr lang="en-US" altLang="ko-KR" sz="2000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.</a:t>
                      </a:r>
                      <a:r>
                        <a:rPr lang="en-US" altLang="ko-KR" sz="20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00</a:t>
                      </a:r>
                      <a:endParaRPr lang="ko-KR" altLang="en-US" sz="20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2000" spc="-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1.00</a:t>
                      </a:r>
                      <a:endParaRPr lang="ko-KR" altLang="en-US" sz="20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20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952</a:t>
                      </a:r>
                      <a:endParaRPr lang="ko-KR" altLang="en-US" sz="20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601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2000" dirty="0" err="1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avg</a:t>
                      </a:r>
                      <a:r>
                        <a:rPr lang="en-US" altLang="ko-KR" sz="20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/total</a:t>
                      </a:r>
                      <a:endParaRPr lang="ko-KR" altLang="en-US" sz="20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20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1.00</a:t>
                      </a:r>
                      <a:endParaRPr lang="ko-KR" altLang="en-US" sz="20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20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1.00</a:t>
                      </a:r>
                      <a:endParaRPr lang="ko-KR" altLang="en-US" sz="20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2000" dirty="0">
                          <a:latin typeface="+mn-ea"/>
                          <a:ea typeface="+mn-ea"/>
                          <a:cs typeface="나눔고딕코딩"/>
                        </a:rPr>
                        <a:t>1.00</a:t>
                      </a:r>
                      <a:endParaRPr lang="ko-KR" altLang="en-US" sz="20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20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2031</a:t>
                      </a:r>
                      <a:endParaRPr lang="ko-KR" altLang="en-US" sz="20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105409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47089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데이터를 </a:t>
            </a:r>
            <a:r>
              <a:rPr lang="ko-KR" altLang="en-US" sz="2400" dirty="0" smtClean="0">
                <a:latin typeface="+mn-ea"/>
                <a:cs typeface="Arial Unicode MS"/>
              </a:rPr>
              <a:t>숫자로 변경할 때 </a:t>
            </a:r>
            <a:r>
              <a:rPr lang="ko-KR" altLang="en-US" sz="2400" dirty="0">
                <a:latin typeface="+mn-ea"/>
                <a:cs typeface="Arial Unicode MS"/>
              </a:rPr>
              <a:t>주의할 사항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버섯의 특징을 한 글자로 나타낼 수 </a:t>
            </a:r>
            <a:r>
              <a:rPr lang="ko-KR" altLang="en-US" dirty="0" smtClean="0">
                <a:latin typeface="+mn-ea"/>
                <a:cs typeface="Arial Unicode MS"/>
              </a:rPr>
              <a:t>있어 </a:t>
            </a:r>
            <a:r>
              <a:rPr lang="ko-KR" altLang="en-US" dirty="0">
                <a:latin typeface="+mn-ea"/>
                <a:cs typeface="Arial Unicode MS"/>
              </a:rPr>
              <a:t>문자 코드로 변환하기 </a:t>
            </a:r>
            <a:r>
              <a:rPr lang="ko-KR" altLang="en-US" dirty="0" smtClean="0">
                <a:latin typeface="+mn-ea"/>
                <a:cs typeface="Arial Unicode MS"/>
              </a:rPr>
              <a:t>좋음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일반적으로 데이터를 </a:t>
            </a:r>
            <a:r>
              <a:rPr lang="ko-KR" altLang="en-US" dirty="0" smtClean="0">
                <a:latin typeface="+mn-ea"/>
                <a:cs typeface="Arial Unicode MS"/>
              </a:rPr>
              <a:t>숫자로 </a:t>
            </a:r>
            <a:r>
              <a:rPr lang="ko-KR" altLang="en-US" dirty="0">
                <a:latin typeface="+mn-ea"/>
                <a:cs typeface="Arial Unicode MS"/>
              </a:rPr>
              <a:t>변경할 때 주의할 점</a:t>
            </a: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다음과 같이 데이터에 숫자를 할당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숫자가 연속돼 있다고 생각하면 파랑</a:t>
            </a:r>
            <a:r>
              <a:rPr lang="en-US" altLang="ko-KR" dirty="0">
                <a:latin typeface="+mn-ea"/>
                <a:cs typeface="Arial Unicode MS"/>
              </a:rPr>
              <a:t>(2)</a:t>
            </a:r>
            <a:r>
              <a:rPr lang="ko-KR" altLang="en-US" dirty="0">
                <a:latin typeface="+mn-ea"/>
                <a:cs typeface="Arial Unicode MS"/>
              </a:rPr>
              <a:t>의 </a:t>
            </a:r>
            <a:r>
              <a:rPr lang="en-US" altLang="ko-KR" dirty="0">
                <a:latin typeface="+mn-ea"/>
                <a:cs typeface="Arial Unicode MS"/>
              </a:rPr>
              <a:t>2</a:t>
            </a:r>
            <a:r>
              <a:rPr lang="ko-KR" altLang="en-US" dirty="0">
                <a:latin typeface="+mn-ea"/>
                <a:cs typeface="Arial Unicode MS"/>
              </a:rPr>
              <a:t>배가 흰색</a:t>
            </a:r>
            <a:r>
              <a:rPr lang="en-US" altLang="ko-KR" dirty="0">
                <a:latin typeface="+mn-ea"/>
                <a:cs typeface="Arial Unicode MS"/>
              </a:rPr>
              <a:t>(2)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빨강</a:t>
            </a:r>
            <a:r>
              <a:rPr lang="en-US" altLang="ko-KR" dirty="0">
                <a:latin typeface="+mn-ea"/>
                <a:cs typeface="Arial Unicode MS"/>
              </a:rPr>
              <a:t>(1)</a:t>
            </a:r>
            <a:r>
              <a:rPr lang="ko-KR" altLang="en-US" dirty="0">
                <a:latin typeface="+mn-ea"/>
                <a:cs typeface="Arial Unicode MS"/>
              </a:rPr>
              <a:t>과 파랑</a:t>
            </a:r>
            <a:r>
              <a:rPr lang="en-US" altLang="ko-KR" dirty="0">
                <a:latin typeface="+mn-ea"/>
                <a:cs typeface="Arial Unicode MS"/>
              </a:rPr>
              <a:t>(2)</a:t>
            </a:r>
            <a:r>
              <a:rPr lang="ko-KR" altLang="en-US" dirty="0">
                <a:latin typeface="+mn-ea"/>
                <a:cs typeface="Arial Unicode MS"/>
              </a:rPr>
              <a:t>은 값이 가까움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실제로 이러한 숫자는 그냥 순서대로 할당한 것이므로 아무런 </a:t>
            </a:r>
            <a:r>
              <a:rPr lang="ko-KR" altLang="en-US" dirty="0" smtClean="0">
                <a:latin typeface="+mn-ea"/>
                <a:cs typeface="Arial Unicode MS"/>
              </a:rPr>
              <a:t>관련성은 </a:t>
            </a:r>
            <a:r>
              <a:rPr lang="ko-KR" altLang="en-US" dirty="0">
                <a:latin typeface="+mn-ea"/>
                <a:cs typeface="Arial Unicode MS"/>
              </a:rPr>
              <a:t>없음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+mn-ea"/>
                <a:cs typeface="Arial Unicode MS"/>
              </a:rPr>
              <a:t>값의 </a:t>
            </a:r>
            <a:r>
              <a:rPr lang="ko-KR" altLang="en-US" dirty="0">
                <a:latin typeface="+mn-ea"/>
                <a:cs typeface="Arial Unicode MS"/>
              </a:rPr>
              <a:t>분류를 위한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dirty="0" smtClean="0">
                <a:latin typeface="+mn-ea"/>
                <a:cs typeface="Arial Unicode MS"/>
              </a:rPr>
              <a:t>분류 변수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dirty="0" smtClean="0">
                <a:latin typeface="+mn-ea"/>
                <a:cs typeface="Arial Unicode MS"/>
              </a:rPr>
              <a:t>인지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연속된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dirty="0" smtClean="0">
                <a:latin typeface="+mn-ea"/>
                <a:cs typeface="Arial Unicode MS"/>
              </a:rPr>
              <a:t>연속 변수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dirty="0" smtClean="0">
                <a:latin typeface="+mn-ea"/>
                <a:cs typeface="Arial Unicode MS"/>
              </a:rPr>
              <a:t>인지는 </a:t>
            </a:r>
            <a:r>
              <a:rPr lang="ko-KR" altLang="en-US" dirty="0">
                <a:latin typeface="+mn-ea"/>
                <a:cs typeface="Arial Unicode MS"/>
              </a:rPr>
              <a:t>꼭 </a:t>
            </a:r>
            <a:r>
              <a:rPr lang="ko-KR" altLang="en-US" dirty="0" smtClean="0">
                <a:latin typeface="+mn-ea"/>
                <a:cs typeface="Arial Unicode MS"/>
              </a:rPr>
              <a:t>고려해야 함</a:t>
            </a:r>
            <a:endParaRPr lang="en-US" altLang="ko-KR" dirty="0">
              <a:latin typeface="Arial Unicode MS"/>
              <a:cs typeface="Arial Unicode MS"/>
            </a:endParaRP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2E3B8BE8-B395-D94B-A10A-8FE108792943}"/>
              </a:ext>
            </a:extLst>
          </p:cNvPr>
          <p:cNvSpPr txBox="1"/>
          <p:nvPr/>
        </p:nvSpPr>
        <p:spPr>
          <a:xfrm>
            <a:off x="233362" y="2479675"/>
            <a:ext cx="9601201" cy="3323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3510" marR="3467100">
              <a:lnSpc>
                <a:spcPct val="135400"/>
              </a:lnSpc>
              <a:spcBef>
                <a:spcPts val="65"/>
              </a:spcBef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빨강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=1,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파랑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=2,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초록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=3,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흰색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=4</a:t>
            </a: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B9313277-D496-D546-A7C0-841ECCA3460C}"/>
              </a:ext>
            </a:extLst>
          </p:cNvPr>
          <p:cNvSpPr txBox="1"/>
          <p:nvPr/>
        </p:nvSpPr>
        <p:spPr>
          <a:xfrm>
            <a:off x="271463" y="4966740"/>
            <a:ext cx="9601201" cy="14926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3510" marR="3467100">
              <a:lnSpc>
                <a:spcPct val="135400"/>
              </a:lnSpc>
              <a:spcBef>
                <a:spcPts val="65"/>
              </a:spcBef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빨강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1 0 0 0</a:t>
            </a:r>
          </a:p>
          <a:p>
            <a:pPr marL="143510" marR="3467100">
              <a:lnSpc>
                <a:spcPct val="135400"/>
              </a:lnSpc>
              <a:spcBef>
                <a:spcPts val="65"/>
              </a:spcBef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파랑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0 1 0 0</a:t>
            </a:r>
          </a:p>
          <a:p>
            <a:pPr marL="143510" marR="3467100">
              <a:lnSpc>
                <a:spcPct val="135400"/>
              </a:lnSpc>
              <a:spcBef>
                <a:spcPts val="65"/>
              </a:spcBef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초록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0 0 1 0</a:t>
            </a:r>
          </a:p>
          <a:p>
            <a:pPr marL="143510" marR="3467100">
              <a:lnSpc>
                <a:spcPct val="135400"/>
              </a:lnSpc>
              <a:spcBef>
                <a:spcPts val="65"/>
              </a:spcBef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흰색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0 0 0 1</a:t>
            </a:r>
          </a:p>
        </p:txBody>
      </p:sp>
    </p:spTree>
    <p:extLst>
      <p:ext uri="{BB962C8B-B14F-4D97-AF65-F5344CB8AC3E}">
        <p14:creationId xmlns:p14="http://schemas.microsoft.com/office/powerpoint/2010/main" val="6504343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32570" y="225353"/>
            <a:ext cx="9753599" cy="67249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-20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0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10" dirty="0">
                <a:solidFill>
                  <a:srgbClr val="58595B"/>
                </a:solidFill>
                <a:latin typeface="+mn-ea"/>
                <a:cs typeface="Arial Unicode MS"/>
              </a:rPr>
              <a:t>/ch4/mushroom-train2.py</a:t>
            </a:r>
            <a:endParaRPr lang="en-US" altLang="ko-KR" dirty="0">
              <a:latin typeface="+mn-ea"/>
              <a:cs typeface="Arial Unicode MS"/>
            </a:endParaRPr>
          </a:p>
          <a:p>
            <a:pPr>
              <a:spcBef>
                <a:spcPts val="2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 pandas as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pd</a:t>
            </a:r>
            <a:endParaRPr lang="en-US" altLang="ko-KR" dirty="0">
              <a:latin typeface="+mn-ea"/>
              <a:cs typeface="나눔고딕코딩"/>
            </a:endParaRPr>
          </a:p>
          <a:p>
            <a:pPr marR="4064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sklearn.ensemble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7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RandomForestClassifier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 </a:t>
            </a:r>
          </a:p>
          <a:p>
            <a:pPr marR="4064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sklearn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import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metrics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sklearn.model_selection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train_test_split</a:t>
            </a:r>
            <a:endParaRPr lang="en-US" altLang="ko-KR" dirty="0">
              <a:latin typeface="+mn-ea"/>
              <a:cs typeface="Times New Roman"/>
            </a:endParaRPr>
          </a:p>
          <a:p>
            <a:pPr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읽어</a:t>
            </a:r>
            <a:r>
              <a:rPr lang="ko-KR" altLang="en-US" spc="-3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들이기</a:t>
            </a:r>
            <a:endParaRPr lang="ko-KR" altLang="en-US" dirty="0">
              <a:latin typeface="+mn-ea"/>
              <a:cs typeface="나눔고딕코딩"/>
            </a:endParaRPr>
          </a:p>
          <a:p>
            <a:pPr>
              <a:spcBef>
                <a:spcPts val="340"/>
              </a:spcBef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mr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pd.read_csv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mushroom.csv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",</a:t>
            </a:r>
            <a:r>
              <a:rPr lang="en-US" altLang="ko-KR" spc="-2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header=None)</a:t>
            </a:r>
            <a:endParaRPr lang="en-US" altLang="ko-KR" dirty="0">
              <a:latin typeface="+mn-ea"/>
              <a:cs typeface="나눔고딕코딩"/>
            </a:endParaRPr>
          </a:p>
          <a:p>
            <a:endParaRPr lang="en-US" altLang="ko-KR" dirty="0">
              <a:latin typeface="+mn-ea"/>
              <a:cs typeface="Times New Roman"/>
            </a:endParaRPr>
          </a:p>
          <a:p>
            <a:pPr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내부의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분류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변수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전개하기</a:t>
            </a:r>
            <a:endParaRPr lang="ko-KR" altLang="en-US" dirty="0">
              <a:latin typeface="+mn-ea"/>
              <a:cs typeface="나눔고딕코딩"/>
            </a:endParaRPr>
          </a:p>
          <a:p>
            <a:pPr marR="192532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label =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[]  </a:t>
            </a:r>
          </a:p>
          <a:p>
            <a:pPr marR="192532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data =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[]  </a:t>
            </a:r>
          </a:p>
          <a:p>
            <a:pPr marR="192532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attr_list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[]</a:t>
            </a:r>
            <a:endParaRPr lang="en-US" altLang="ko-KR" dirty="0">
              <a:latin typeface="+mn-ea"/>
              <a:cs typeface="나눔고딕코딩"/>
            </a:endParaRPr>
          </a:p>
          <a:p>
            <a:pPr marR="82804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for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row_index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row in</a:t>
            </a:r>
            <a:r>
              <a:rPr lang="en-US" altLang="ko-KR" spc="-2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mr.iterrows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():</a:t>
            </a:r>
          </a:p>
          <a:p>
            <a:pPr marR="82804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label.append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row.ix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[0])</a:t>
            </a:r>
          </a:p>
          <a:p>
            <a:pPr marR="82804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exdata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[]</a:t>
            </a:r>
          </a:p>
          <a:p>
            <a:pPr marR="828040"/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for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col, v in</a:t>
            </a:r>
            <a:r>
              <a:rPr lang="en-US" altLang="ko-KR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enumerate(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row.ix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[1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:]):</a:t>
            </a:r>
          </a:p>
          <a:p>
            <a:pPr marR="828040"/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if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row_index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==</a:t>
            </a:r>
            <a:r>
              <a:rPr lang="en-US" altLang="ko-KR" spc="-2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0:</a:t>
            </a:r>
          </a:p>
          <a:p>
            <a:pPr marR="82804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attr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3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{"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dic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":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{},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"cnt":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0}</a:t>
            </a:r>
          </a:p>
          <a:p>
            <a:pPr marR="828040"/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	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attr_list.append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attr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R="82804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else:</a:t>
            </a:r>
          </a:p>
          <a:p>
            <a:pPr marR="82804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attr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attr_list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[col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]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6DFCA483-D67B-784E-BAE8-EED858F1B848}"/>
              </a:ext>
            </a:extLst>
          </p:cNvPr>
          <p:cNvSpPr/>
          <p:nvPr/>
        </p:nvSpPr>
        <p:spPr>
          <a:xfrm flipV="1">
            <a:off x="232569" y="5289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6383871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32570" y="225353"/>
            <a:ext cx="9753599" cy="65171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1200">
              <a:spcBef>
                <a:spcPts val="340"/>
              </a:spcBef>
            </a:pP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	#</a:t>
            </a:r>
            <a:r>
              <a:rPr lang="en-US" altLang="ko-KR" spc="-9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버섯의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특징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기호를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배열로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나타내기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711200">
              <a:spcBef>
                <a:spcPts val="340"/>
              </a:spcBef>
            </a:pP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	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d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[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0,0,0,0,0,0,0,0,0,0,0,0]</a:t>
            </a:r>
          </a:p>
          <a:p>
            <a:pPr marL="711200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if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v in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attr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["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dic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"]:</a:t>
            </a:r>
          </a:p>
          <a:p>
            <a:pPr marL="711200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	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idx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attr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["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dic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"][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v]</a:t>
            </a:r>
          </a:p>
          <a:p>
            <a:pPr marL="711200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else:</a:t>
            </a:r>
          </a:p>
          <a:p>
            <a:pPr marL="71120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idx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attr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["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cnt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"]</a:t>
            </a:r>
          </a:p>
          <a:p>
            <a:pPr marL="711200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		</a:t>
            </a:r>
            <a:r>
              <a:rPr lang="en-US" altLang="ko-KR" spc="-1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attr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["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dic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"][v]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idx</a:t>
            </a:r>
            <a:endParaRPr lang="en-US" altLang="ko-KR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711200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		</a:t>
            </a:r>
            <a:r>
              <a:rPr lang="en-US" altLang="ko-KR" spc="-1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attr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["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cnt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"]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+=</a:t>
            </a:r>
            <a:r>
              <a:rPr lang="en-US" altLang="ko-KR" spc="-2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1</a:t>
            </a:r>
          </a:p>
          <a:p>
            <a:pPr marL="711200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d[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idx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]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1</a:t>
            </a:r>
          </a:p>
          <a:p>
            <a:pPr marL="71120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exdata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+=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d</a:t>
            </a:r>
          </a:p>
          <a:p>
            <a:pPr marL="711200">
              <a:spcBef>
                <a:spcPts val="3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data.append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exdata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R="13716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학습 전용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데이터와 테스트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전용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데이터로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나누기  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R="13716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data_train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data_test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label_train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label_test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\</a:t>
            </a:r>
          </a:p>
          <a:p>
            <a:pPr marR="13716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train_test_split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(data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label)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</a:t>
            </a:r>
            <a:r>
              <a:rPr lang="ko-KR" altLang="en-US" spc="-2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학습시키기</a:t>
            </a:r>
            <a:endParaRPr lang="ko-KR" altLang="en-US" dirty="0">
              <a:latin typeface="+mn-ea"/>
              <a:cs typeface="나눔고딕코딩"/>
            </a:endParaRPr>
          </a:p>
          <a:p>
            <a:pPr marR="1016000"/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clf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RandomForestClassifier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()  </a:t>
            </a:r>
          </a:p>
          <a:p>
            <a:pPr marR="1016000"/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clf.fit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data_train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label_train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R="1016000"/>
            <a:endParaRPr lang="en-US" altLang="ko-KR" spc="-5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</a:t>
            </a:r>
            <a:r>
              <a:rPr lang="ko-KR" altLang="en-US" spc="-2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예측하기</a:t>
            </a:r>
            <a:endParaRPr lang="ko-KR" altLang="en-US" dirty="0">
              <a:latin typeface="+mn-ea"/>
              <a:cs typeface="나눔고딕코딩"/>
            </a:endParaRPr>
          </a:p>
          <a:p>
            <a:pPr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predict =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clf.predict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data_test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나눔고딕코딩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141512022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32570" y="352534"/>
            <a:ext cx="9601199" cy="907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결과</a:t>
            </a:r>
            <a:r>
              <a:rPr lang="ko-KR" altLang="en-US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테스트하기</a:t>
            </a:r>
            <a:endParaRPr lang="ko-KR" altLang="en-US" dirty="0">
              <a:latin typeface="+mn-ea"/>
              <a:cs typeface="나눔고딕코딩"/>
            </a:endParaRPr>
          </a:p>
          <a:p>
            <a:pPr>
              <a:spcBef>
                <a:spcPts val="340"/>
              </a:spcBef>
            </a:pP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ac_score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metrics.accuracy_score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label_test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2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predict)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print("</a:t>
            </a:r>
            <a:r>
              <a:rPr lang="ko-KR" altLang="en-US" spc="-20" dirty="0" err="1">
                <a:solidFill>
                  <a:srgbClr val="231F20"/>
                </a:solidFill>
                <a:latin typeface="+mn-ea"/>
                <a:cs typeface="나눔고딕코딩"/>
              </a:rPr>
              <a:t>정답률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=",</a:t>
            </a:r>
            <a:r>
              <a:rPr lang="ko-KR" altLang="en-US" spc="-1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ac_score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나눔고딕코딩"/>
              <a:cs typeface="나눔고딕코딩"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6DFCA483-D67B-784E-BAE8-EED858F1B848}"/>
              </a:ext>
            </a:extLst>
          </p:cNvPr>
          <p:cNvSpPr/>
          <p:nvPr/>
        </p:nvSpPr>
        <p:spPr>
          <a:xfrm flipV="1">
            <a:off x="232569" y="148907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FA5BC0A0-FCEC-FF43-BD97-8F0DD452BEA9}"/>
              </a:ext>
            </a:extLst>
          </p:cNvPr>
          <p:cNvSpPr txBox="1"/>
          <p:nvPr/>
        </p:nvSpPr>
        <p:spPr>
          <a:xfrm>
            <a:off x="232568" y="1793875"/>
            <a:ext cx="9601201" cy="7191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3510" marR="341884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 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mushroom-train2.py</a:t>
            </a:r>
          </a:p>
          <a:p>
            <a:pPr marL="143510" marR="3418840">
              <a:lnSpc>
                <a:spcPct val="135400"/>
              </a:lnSpc>
              <a:spcBef>
                <a:spcPts val="65"/>
              </a:spcBef>
            </a:pPr>
            <a:r>
              <a:rPr lang="ko-KR" altLang="en-US" spc="-10" dirty="0" err="1">
                <a:solidFill>
                  <a:srgbClr val="231F20"/>
                </a:solidFill>
                <a:latin typeface="+mn-ea"/>
                <a:cs typeface="나눔고딕코딩"/>
              </a:rPr>
              <a:t>정답률</a:t>
            </a:r>
            <a:r>
              <a:rPr lang="ko-KR" altLang="en-US" spc="-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1.0</a:t>
            </a:r>
            <a:endParaRPr lang="ko-KR" altLang="en-US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2470942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47984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 smtClean="0">
                <a:latin typeface="+mn-ea"/>
                <a:cs typeface="Arial Unicode MS"/>
              </a:rPr>
              <a:t>머신 러닝의  </a:t>
            </a:r>
            <a:r>
              <a:rPr lang="ko-KR" altLang="en-US" sz="2400" dirty="0">
                <a:latin typeface="+mn-ea"/>
                <a:cs typeface="Arial Unicode MS"/>
              </a:rPr>
              <a:t>응용 분야</a:t>
            </a:r>
            <a:endParaRPr lang="en-US" altLang="ko-KR" sz="2400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클래스 분류</a:t>
            </a:r>
            <a:r>
              <a:rPr lang="en-US" altLang="ko-KR" dirty="0">
                <a:latin typeface="+mn-ea"/>
                <a:cs typeface="Arial Unicode MS"/>
              </a:rPr>
              <a:t>(Classification)</a:t>
            </a:r>
            <a:endParaRPr lang="en-US" altLang="ko-KR" sz="2400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latin typeface="+mn-ea"/>
                <a:cs typeface="Arial Unicode MS"/>
              </a:rPr>
              <a:t>클러스터링</a:t>
            </a:r>
            <a:r>
              <a:rPr lang="ko-KR" altLang="en-US" dirty="0">
                <a:latin typeface="+mn-ea"/>
                <a:cs typeface="Arial Unicode MS"/>
              </a:rPr>
              <a:t>  </a:t>
            </a:r>
            <a:r>
              <a:rPr lang="en-US" altLang="ko-KR" dirty="0">
                <a:latin typeface="+mn-ea"/>
                <a:cs typeface="Arial Unicode MS"/>
              </a:rPr>
              <a:t>- </a:t>
            </a:r>
            <a:r>
              <a:rPr lang="ko-KR" altLang="en-US" dirty="0">
                <a:latin typeface="+mn-ea"/>
                <a:cs typeface="Arial Unicode MS"/>
              </a:rPr>
              <a:t>그룹  나누기</a:t>
            </a:r>
            <a:r>
              <a:rPr lang="en-US" altLang="ko-KR" dirty="0">
                <a:latin typeface="+mn-ea"/>
                <a:cs typeface="Arial Unicode MS"/>
              </a:rPr>
              <a:t>(Clustering)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추천</a:t>
            </a:r>
            <a:r>
              <a:rPr lang="en-US" altLang="ko-KR" dirty="0">
                <a:latin typeface="+mn-ea"/>
                <a:cs typeface="Arial Unicode MS"/>
              </a:rPr>
              <a:t>(Recommendation)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회귀</a:t>
            </a:r>
            <a:r>
              <a:rPr lang="en-US" altLang="ko-KR" dirty="0">
                <a:latin typeface="+mn-ea"/>
                <a:cs typeface="Arial Unicode MS"/>
              </a:rPr>
              <a:t>(Regression)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차원  축소</a:t>
            </a:r>
            <a:r>
              <a:rPr lang="en-US" altLang="ko-KR" dirty="0">
                <a:latin typeface="+mn-ea"/>
                <a:cs typeface="Arial Unicode MS"/>
              </a:rPr>
              <a:t>(Dimensionality Reduction)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초과 학습</a:t>
            </a:r>
            <a:r>
              <a:rPr lang="en-US" altLang="ko-KR" sz="2400" dirty="0">
                <a:latin typeface="+mn-ea"/>
                <a:cs typeface="Arial Unicode MS"/>
              </a:rPr>
              <a:t>(</a:t>
            </a:r>
            <a:r>
              <a:rPr lang="ko-KR" altLang="en-US" sz="2400" dirty="0">
                <a:latin typeface="+mn-ea"/>
                <a:cs typeface="Arial Unicode MS"/>
              </a:rPr>
              <a:t>초과 </a:t>
            </a:r>
            <a:r>
              <a:rPr lang="ko-KR" altLang="en-US" sz="2400" dirty="0" smtClean="0">
                <a:latin typeface="+mn-ea"/>
                <a:cs typeface="Arial Unicode MS"/>
              </a:rPr>
              <a:t>적합</a:t>
            </a:r>
            <a:r>
              <a:rPr lang="en-US" altLang="ko-KR" sz="2400" dirty="0" smtClean="0">
                <a:latin typeface="+mn-ea"/>
                <a:cs typeface="Arial Unicode MS"/>
              </a:rPr>
              <a:t>, Over-fitting)</a:t>
            </a:r>
            <a:endParaRPr lang="en-US" altLang="ko-KR" sz="2400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훈련 전용 데이터가 학습돼 있지만 학습되지 않은 새로운 데이터에 대해 제대로 된 예측을 못하는 상태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배운 것밖에 해결하지  못하는 상황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4ADF61BF-F795-7549-BA87-B20C1DB73DAF}"/>
              </a:ext>
            </a:extLst>
          </p:cNvPr>
          <p:cNvSpPr txBox="1"/>
          <p:nvPr/>
        </p:nvSpPr>
        <p:spPr>
          <a:xfrm>
            <a:off x="233362" y="5146675"/>
            <a:ext cx="9601201" cy="6437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7480">
              <a:spcBef>
                <a:spcPts val="685"/>
              </a:spcBef>
            </a:pPr>
            <a:r>
              <a:rPr lang="ko-KR" altLang="en-US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데이터가 너무 적은 경우</a:t>
            </a:r>
          </a:p>
          <a:p>
            <a:pPr marL="157480">
              <a:spcBef>
                <a:spcPts val="685"/>
              </a:spcBef>
            </a:pPr>
            <a:r>
              <a:rPr lang="ko-KR" altLang="en-US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모델에 비해 문제가 너무 복잡한 경우</a:t>
            </a:r>
          </a:p>
        </p:txBody>
      </p:sp>
    </p:spTree>
    <p:extLst>
      <p:ext uri="{BB962C8B-B14F-4D97-AF65-F5344CB8AC3E}">
        <p14:creationId xmlns:p14="http://schemas.microsoft.com/office/powerpoint/2010/main" val="225371344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-82225" y="-54244"/>
            <a:ext cx="10296993" cy="7639319"/>
          </a:xfrm>
          <a:custGeom>
            <a:avLst/>
            <a:gdLst/>
            <a:ahLst/>
            <a:cxnLst/>
            <a:rect l="l" t="t" r="r" b="b"/>
            <a:pathLst>
              <a:path w="5549900" h="3226435">
                <a:moveTo>
                  <a:pt x="0" y="3225901"/>
                </a:moveTo>
                <a:lnTo>
                  <a:pt x="5549392" y="3225901"/>
                </a:lnTo>
                <a:lnTo>
                  <a:pt x="5549392" y="0"/>
                </a:lnTo>
                <a:lnTo>
                  <a:pt x="0" y="0"/>
                </a:lnTo>
                <a:lnTo>
                  <a:pt x="0" y="3225901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90766" y="2241766"/>
            <a:ext cx="2339975" cy="69215"/>
          </a:xfrm>
          <a:custGeom>
            <a:avLst/>
            <a:gdLst/>
            <a:ahLst/>
            <a:cxnLst/>
            <a:rect l="l" t="t" r="r" b="b"/>
            <a:pathLst>
              <a:path w="2339975" h="69215">
                <a:moveTo>
                  <a:pt x="2339425" y="0"/>
                </a:moveTo>
                <a:lnTo>
                  <a:pt x="0" y="0"/>
                </a:lnTo>
                <a:lnTo>
                  <a:pt x="794" y="7947"/>
                </a:lnTo>
                <a:lnTo>
                  <a:pt x="8669" y="32696"/>
                </a:lnTo>
                <a:lnTo>
                  <a:pt x="30043" y="57445"/>
                </a:lnTo>
                <a:lnTo>
                  <a:pt x="71666" y="68694"/>
                </a:lnTo>
                <a:lnTo>
                  <a:pt x="2268321" y="68694"/>
                </a:lnTo>
                <a:lnTo>
                  <a:pt x="2279571" y="67569"/>
                </a:lnTo>
                <a:lnTo>
                  <a:pt x="2304319" y="59695"/>
                </a:lnTo>
                <a:lnTo>
                  <a:pt x="2329068" y="38321"/>
                </a:lnTo>
                <a:lnTo>
                  <a:pt x="2339425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2429" y="1175373"/>
            <a:ext cx="9066540" cy="5419102"/>
          </a:xfrm>
          <a:custGeom>
            <a:avLst/>
            <a:gdLst/>
            <a:ahLst/>
            <a:cxnLst/>
            <a:rect l="l" t="t" r="r" b="b"/>
            <a:pathLst>
              <a:path w="4932045" h="3015615">
                <a:moveTo>
                  <a:pt x="4751997" y="0"/>
                </a:moveTo>
                <a:lnTo>
                  <a:pt x="179997" y="0"/>
                </a:ln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2834995"/>
                </a:lnTo>
                <a:lnTo>
                  <a:pt x="2812" y="2863122"/>
                </a:lnTo>
                <a:lnTo>
                  <a:pt x="22499" y="2925000"/>
                </a:lnTo>
                <a:lnTo>
                  <a:pt x="75936" y="2986878"/>
                </a:lnTo>
                <a:lnTo>
                  <a:pt x="179997" y="3015005"/>
                </a:lnTo>
                <a:lnTo>
                  <a:pt x="4751997" y="3015005"/>
                </a:lnTo>
                <a:lnTo>
                  <a:pt x="4780121" y="3012192"/>
                </a:lnTo>
                <a:lnTo>
                  <a:pt x="4841995" y="2992504"/>
                </a:lnTo>
                <a:lnTo>
                  <a:pt x="4903869" y="2939063"/>
                </a:lnTo>
                <a:lnTo>
                  <a:pt x="4931994" y="2834995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r>
              <a:rPr lang="en-US" dirty="0" smtClean="0"/>
              <a:t> </a:t>
            </a:r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462429" y="1175373"/>
            <a:ext cx="9066540" cy="5419102"/>
          </a:xfrm>
          <a:custGeom>
            <a:avLst/>
            <a:gdLst/>
            <a:ahLst/>
            <a:cxnLst/>
            <a:rect l="l" t="t" r="r" b="b"/>
            <a:pathLst>
              <a:path w="4932045" h="3015615">
                <a:moveTo>
                  <a:pt x="179997" y="0"/>
                </a:move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2834995"/>
                </a:lnTo>
                <a:lnTo>
                  <a:pt x="2812" y="2863122"/>
                </a:lnTo>
                <a:lnTo>
                  <a:pt x="22499" y="2925000"/>
                </a:lnTo>
                <a:lnTo>
                  <a:pt x="75936" y="2986878"/>
                </a:lnTo>
                <a:lnTo>
                  <a:pt x="179997" y="3015005"/>
                </a:lnTo>
                <a:lnTo>
                  <a:pt x="4751997" y="3015005"/>
                </a:lnTo>
                <a:lnTo>
                  <a:pt x="4780121" y="3012192"/>
                </a:lnTo>
                <a:lnTo>
                  <a:pt x="4841995" y="2992504"/>
                </a:lnTo>
                <a:lnTo>
                  <a:pt x="4903869" y="2939063"/>
                </a:lnTo>
                <a:lnTo>
                  <a:pt x="4931994" y="2834995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lnTo>
                  <a:pt x="179997" y="0"/>
                </a:lnTo>
                <a:close/>
              </a:path>
            </a:pathLst>
          </a:custGeom>
          <a:ln w="36004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23569" y="1496597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90369" y="1489075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559077" y="1415318"/>
            <a:ext cx="9472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4000" b="1" spc="-40" dirty="0">
                <a:solidFill>
                  <a:srgbClr val="414042"/>
                </a:solidFill>
                <a:latin typeface="Century Gothic"/>
                <a:cs typeface="Century Gothic"/>
              </a:rPr>
              <a:t>4</a:t>
            </a:r>
            <a:r>
              <a:rPr sz="4000" b="1" spc="-40" dirty="0" smtClean="0">
                <a:solidFill>
                  <a:srgbClr val="414042"/>
                </a:solidFill>
                <a:latin typeface="Century Gothic"/>
                <a:cs typeface="Century Gothic"/>
              </a:rPr>
              <a:t>-</a:t>
            </a:r>
            <a:r>
              <a:rPr lang="en-US" sz="4000" b="1" spc="-40" dirty="0" smtClean="0">
                <a:solidFill>
                  <a:srgbClr val="414042"/>
                </a:solidFill>
                <a:latin typeface="Century Gothic"/>
                <a:cs typeface="Century Gothic"/>
              </a:rPr>
              <a:t>7</a:t>
            </a:r>
            <a:endParaRPr sz="4000" dirty="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432969" y="2225847"/>
            <a:ext cx="30480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ko-KR" altLang="en-US" sz="2400" spc="-200" dirty="0">
                <a:latin typeface="+mn-ea"/>
                <a:ea typeface="+mn-ea"/>
              </a:rPr>
              <a:t>데이터를 검증하는 방법</a:t>
            </a:r>
          </a:p>
        </p:txBody>
      </p:sp>
      <p:sp>
        <p:nvSpPr>
          <p:cNvPr id="12" name="object 12"/>
          <p:cNvSpPr/>
          <p:nvPr/>
        </p:nvSpPr>
        <p:spPr>
          <a:xfrm>
            <a:off x="1061603" y="4398524"/>
            <a:ext cx="3978310" cy="539607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이번  </a:t>
            </a:r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절에서  배울</a:t>
            </a:r>
            <a:r>
              <a:rPr lang="ko-KR" altLang="en-US" spc="-114" dirty="0">
                <a:solidFill>
                  <a:schemeClr val="bg1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내용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97894" y="5461580"/>
            <a:ext cx="4087675" cy="657231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 anchor="ctr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ko-KR" altLang="en-US" spc="-120" dirty="0">
                <a:solidFill>
                  <a:srgbClr val="414042"/>
                </a:solidFill>
                <a:latin typeface="+mn-ea"/>
                <a:cs typeface="Arial Unicode MS"/>
              </a:rPr>
              <a:t>크로스 </a:t>
            </a:r>
            <a:r>
              <a:rPr lang="ko-KR" altLang="en-US" spc="-120" dirty="0" err="1">
                <a:solidFill>
                  <a:srgbClr val="414042"/>
                </a:solidFill>
                <a:latin typeface="+mn-ea"/>
                <a:cs typeface="Arial Unicode MS"/>
              </a:rPr>
              <a:t>밸리데이션</a:t>
            </a:r>
            <a:endParaRPr lang="ko-KR" altLang="en-US" spc="-120" dirty="0">
              <a:solidFill>
                <a:srgbClr val="414042"/>
              </a:solidFill>
              <a:latin typeface="+mn-ea"/>
              <a:cs typeface="Arial Unicode MS"/>
            </a:endParaRPr>
          </a:p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ko-KR" altLang="en-US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 그리드 </a:t>
            </a:r>
            <a:r>
              <a:rPr lang="ko-KR" altLang="en-US" spc="-120" dirty="0" err="1">
                <a:solidFill>
                  <a:srgbClr val="414042"/>
                </a:solidFill>
                <a:latin typeface="+mn-ea"/>
                <a:cs typeface="Arial Unicode MS"/>
              </a:rPr>
              <a:t>서치</a:t>
            </a:r>
            <a:endParaRPr lang="ko-KR" altLang="en-US" spc="-120" dirty="0">
              <a:solidFill>
                <a:srgbClr val="414042"/>
              </a:solidFill>
              <a:latin typeface="+mn-ea"/>
              <a:cs typeface="Arial Unicode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639087" y="4402194"/>
            <a:ext cx="3260691" cy="536571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알고리즘과</a:t>
            </a:r>
            <a:r>
              <a:rPr lang="ko-KR" altLang="en-US" spc="-40" dirty="0">
                <a:solidFill>
                  <a:schemeClr val="bg1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툴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75378" y="5392358"/>
            <a:ext cx="3224399" cy="670055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 anchor="ctr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altLang="ko-KR" spc="-120" dirty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ko-KR" altLang="en-US" spc="-114" dirty="0">
                <a:solidFill>
                  <a:srgbClr val="414042"/>
                </a:solidFill>
                <a:latin typeface="Arial Unicode MS"/>
                <a:cs typeface="Arial Unicode MS"/>
              </a:rPr>
              <a:t>크로스</a:t>
            </a:r>
            <a:r>
              <a:rPr lang="ko-KR" altLang="en-US" spc="-105" dirty="0">
                <a:solidFill>
                  <a:srgbClr val="414042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130" dirty="0" err="1">
                <a:solidFill>
                  <a:srgbClr val="414042"/>
                </a:solidFill>
                <a:latin typeface="Arial Unicode MS"/>
                <a:cs typeface="Arial Unicode MS"/>
              </a:rPr>
              <a:t>밸리데이션</a:t>
            </a:r>
            <a:endParaRPr lang="ko-KR" altLang="en-US" dirty="0">
              <a:latin typeface="Arial Unicode MS"/>
              <a:cs typeface="Arial Unicode MS"/>
            </a:endParaRPr>
          </a:p>
          <a:p>
            <a:pPr marL="179705" indent="-107950">
              <a:spcBef>
                <a:spcPts val="540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ko-KR" altLang="en-US" spc="-114" dirty="0" smtClean="0">
                <a:solidFill>
                  <a:srgbClr val="414042"/>
                </a:solidFill>
                <a:latin typeface="Arial Unicode MS"/>
                <a:cs typeface="Arial Unicode MS"/>
              </a:rPr>
              <a:t> 그리드</a:t>
            </a:r>
            <a:r>
              <a:rPr lang="ko-KR" altLang="en-US" spc="-120" dirty="0" smtClean="0">
                <a:solidFill>
                  <a:srgbClr val="414042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130" dirty="0" err="1">
                <a:solidFill>
                  <a:srgbClr val="414042"/>
                </a:solidFill>
                <a:latin typeface="Arial Unicode MS"/>
                <a:cs typeface="Arial Unicode MS"/>
              </a:rPr>
              <a:t>서치</a:t>
            </a:r>
            <a:endParaRPr lang="ko-KR" altLang="en-US" dirty="0">
              <a:latin typeface="Arial Unicode MS"/>
              <a:cs typeface="Arial Unicode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46968" y="2784475"/>
            <a:ext cx="7467601" cy="747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5400"/>
              </a:lnSpc>
            </a:pP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데이터의 학습 결과가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신뢰할 만한 것인지 어떻게 확인할 수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있을까</a:t>
            </a:r>
            <a:r>
              <a:rPr lang="en-US" altLang="ko-KR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?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이 절에서는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모델의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타당성을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검증하는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크로스 </a:t>
            </a:r>
            <a:r>
              <a:rPr lang="ko-KR" altLang="en-US" spc="-100" dirty="0" err="1" smtClean="0">
                <a:solidFill>
                  <a:srgbClr val="414042"/>
                </a:solidFill>
                <a:latin typeface="+mn-ea"/>
                <a:cs typeface="Arial Unicode MS"/>
              </a:rPr>
              <a:t>밸리데이션에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 대해 살펴봅니다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739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59554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크로스 </a:t>
            </a:r>
            <a:r>
              <a:rPr lang="ko-KR" altLang="en-US" sz="2400" dirty="0" err="1">
                <a:latin typeface="+mn-ea"/>
                <a:cs typeface="Arial Unicode MS"/>
              </a:rPr>
              <a:t>밸리데이션</a:t>
            </a:r>
            <a:endParaRPr lang="ko-KR" altLang="en-US" sz="2400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+mn-ea"/>
                <a:cs typeface="Arial Unicode MS"/>
              </a:rPr>
              <a:t>머신 러닝 </a:t>
            </a:r>
            <a:r>
              <a:rPr lang="ko-KR" altLang="en-US" dirty="0">
                <a:latin typeface="+mn-ea"/>
                <a:cs typeface="Arial Unicode MS"/>
              </a:rPr>
              <a:t>모델의 타당성을 검증하는 방법 중의 </a:t>
            </a:r>
            <a:r>
              <a:rPr lang="ko-KR" altLang="en-US" dirty="0" smtClean="0">
                <a:latin typeface="+mn-ea"/>
                <a:cs typeface="Arial Unicode MS"/>
              </a:rPr>
              <a:t>하나로 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dirty="0" smtClean="0">
                <a:latin typeface="+mn-ea"/>
                <a:cs typeface="Arial Unicode MS"/>
              </a:rPr>
              <a:t>교차 검증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dirty="0" smtClean="0">
                <a:latin typeface="+mn-ea"/>
                <a:cs typeface="나눔고딕코딩"/>
              </a:rPr>
              <a:t>이라고 함</a:t>
            </a:r>
            <a:r>
              <a:rPr lang="en-US" altLang="ko-KR" dirty="0" smtClean="0">
                <a:latin typeface="+mn-ea"/>
                <a:cs typeface="나눔고딕코딩"/>
              </a:rPr>
              <a:t>.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특정 데이터를 훈련 전용 데이터와 테스트 전용 데이터로 분할한 뒤 훈련 </a:t>
            </a:r>
            <a:r>
              <a:rPr lang="ko-KR" altLang="en-US" dirty="0" smtClean="0">
                <a:latin typeface="+mn-ea"/>
                <a:cs typeface="Arial Unicode MS"/>
              </a:rPr>
              <a:t>데이터를 </a:t>
            </a:r>
            <a:r>
              <a:rPr lang="ko-KR" altLang="en-US" dirty="0">
                <a:latin typeface="+mn-ea"/>
                <a:cs typeface="Arial Unicode MS"/>
              </a:rPr>
              <a:t>활용해 학습하고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테스트 데이터로 테스트해서 학습의 타당성을 검증하는 방법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크로스 </a:t>
            </a:r>
            <a:r>
              <a:rPr lang="ko-KR" altLang="en-US" dirty="0" err="1">
                <a:latin typeface="+mn-ea"/>
                <a:cs typeface="Arial Unicode MS"/>
              </a:rPr>
              <a:t>밸리데이션의</a:t>
            </a:r>
            <a:r>
              <a:rPr lang="ko-KR" altLang="en-US" dirty="0">
                <a:latin typeface="+mn-ea"/>
                <a:cs typeface="Arial Unicode MS"/>
              </a:rPr>
              <a:t> 방법 중 하나인 </a:t>
            </a:r>
            <a:r>
              <a:rPr lang="en-US" altLang="ko-KR" dirty="0">
                <a:latin typeface="+mn-ea"/>
                <a:cs typeface="Arial Unicode MS"/>
              </a:rPr>
              <a:t>K </a:t>
            </a:r>
            <a:r>
              <a:rPr lang="ko-KR" altLang="en-US" dirty="0">
                <a:latin typeface="+mn-ea"/>
                <a:cs typeface="Arial Unicode MS"/>
              </a:rPr>
              <a:t>분할 교차 검증</a:t>
            </a:r>
            <a:r>
              <a:rPr lang="en-US" altLang="ko-KR" dirty="0">
                <a:latin typeface="+mn-ea"/>
                <a:cs typeface="Arial Unicode MS"/>
              </a:rPr>
              <a:t>(K-fold cross validation)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집합 </a:t>
            </a:r>
            <a:r>
              <a:rPr lang="en-US" altLang="ko-KR" dirty="0">
                <a:latin typeface="+mn-ea"/>
                <a:cs typeface="Arial Unicode MS"/>
              </a:rPr>
              <a:t>X</a:t>
            </a:r>
            <a:r>
              <a:rPr lang="ko-KR" altLang="en-US" dirty="0" err="1">
                <a:latin typeface="+mn-ea"/>
                <a:cs typeface="Arial Unicode MS"/>
              </a:rPr>
              <a:t>를</a:t>
            </a:r>
            <a:r>
              <a:rPr lang="ko-KR" altLang="en-US" dirty="0">
                <a:latin typeface="+mn-ea"/>
                <a:cs typeface="Arial Unicode MS"/>
              </a:rPr>
              <a:t> </a:t>
            </a:r>
            <a:r>
              <a:rPr lang="en-US" altLang="ko-KR" dirty="0">
                <a:latin typeface="+mn-ea"/>
                <a:cs typeface="Arial Unicode MS"/>
              </a:rPr>
              <a:t>3</a:t>
            </a:r>
            <a:r>
              <a:rPr lang="ko-KR" altLang="en-US" dirty="0">
                <a:latin typeface="+mn-ea"/>
                <a:cs typeface="Arial Unicode MS"/>
              </a:rPr>
              <a:t>개로 분할해 </a:t>
            </a:r>
            <a:r>
              <a:rPr lang="en-US" altLang="ko-KR" dirty="0">
                <a:latin typeface="+mn-ea"/>
                <a:cs typeface="Arial Unicode MS"/>
              </a:rPr>
              <a:t>A/B/C</a:t>
            </a:r>
            <a:r>
              <a:rPr lang="ko-KR" altLang="en-US" dirty="0">
                <a:latin typeface="+mn-ea"/>
                <a:cs typeface="Arial Unicode MS"/>
              </a:rPr>
              <a:t>로 만드는 경우</a:t>
            </a:r>
            <a:endParaRPr lang="en-US" altLang="ko-KR" dirty="0">
              <a:latin typeface="+mn-ea"/>
              <a:cs typeface="Arial Unicode MS"/>
            </a:endParaRPr>
          </a:p>
          <a:p>
            <a:pPr marL="355600" indent="-342900" algn="just">
              <a:lnSpc>
                <a:spcPct val="150000"/>
              </a:lnSpc>
              <a:buAutoNum type="arabicPeriod"/>
            </a:pPr>
            <a:r>
              <a:rPr lang="ko-KR" altLang="en-US" dirty="0">
                <a:latin typeface="+mn-ea"/>
                <a:cs typeface="Arial Unicode MS"/>
              </a:rPr>
              <a:t>집합  </a:t>
            </a:r>
            <a:r>
              <a:rPr lang="en-US" altLang="ko-KR" dirty="0">
                <a:latin typeface="+mn-ea"/>
                <a:cs typeface="Arial Unicode MS"/>
              </a:rPr>
              <a:t>X</a:t>
            </a:r>
            <a:r>
              <a:rPr lang="ko-KR" altLang="en-US" dirty="0" err="1">
                <a:latin typeface="+mn-ea"/>
                <a:cs typeface="Arial Unicode MS"/>
              </a:rPr>
              <a:t>를</a:t>
            </a:r>
            <a:r>
              <a:rPr lang="ko-KR" altLang="en-US" dirty="0">
                <a:latin typeface="+mn-ea"/>
                <a:cs typeface="Arial Unicode MS"/>
              </a:rPr>
              <a:t> </a:t>
            </a:r>
            <a:r>
              <a:rPr lang="en-US" altLang="ko-KR" dirty="0">
                <a:latin typeface="+mn-ea"/>
                <a:cs typeface="Arial Unicode MS"/>
              </a:rPr>
              <a:t>A, B, C</a:t>
            </a:r>
            <a:r>
              <a:rPr lang="ko-KR" altLang="en-US" dirty="0">
                <a:latin typeface="+mn-ea"/>
                <a:cs typeface="Arial Unicode MS"/>
              </a:rPr>
              <a:t>로 분할</a:t>
            </a:r>
            <a:endParaRPr lang="en-US" altLang="ko-KR" dirty="0">
              <a:latin typeface="+mn-ea"/>
              <a:cs typeface="Arial Unicode MS"/>
            </a:endParaRPr>
          </a:p>
          <a:p>
            <a:pPr marL="355600" indent="-342900" algn="just">
              <a:lnSpc>
                <a:spcPct val="150000"/>
              </a:lnSpc>
              <a:buAutoNum type="arabicPeriod"/>
            </a:pPr>
            <a:r>
              <a:rPr lang="en-US" altLang="ko-KR" dirty="0">
                <a:latin typeface="+mn-ea"/>
                <a:cs typeface="Arial Unicode MS"/>
              </a:rPr>
              <a:t>A</a:t>
            </a:r>
            <a:r>
              <a:rPr lang="ko-KR" altLang="en-US" dirty="0" err="1">
                <a:latin typeface="+mn-ea"/>
                <a:cs typeface="Arial Unicode MS"/>
              </a:rPr>
              <a:t>를</a:t>
            </a:r>
            <a:r>
              <a:rPr lang="ko-KR" altLang="en-US" dirty="0">
                <a:latin typeface="+mn-ea"/>
                <a:cs typeface="Arial Unicode MS"/>
              </a:rPr>
              <a:t> 테스트 전용 데이터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나머지 </a:t>
            </a:r>
            <a:r>
              <a:rPr lang="en-US" altLang="ko-KR" dirty="0">
                <a:latin typeface="+mn-ea"/>
                <a:cs typeface="Arial Unicode MS"/>
              </a:rPr>
              <a:t>B/C</a:t>
            </a:r>
            <a:r>
              <a:rPr lang="ko-KR" altLang="en-US" dirty="0" err="1">
                <a:latin typeface="+mn-ea"/>
                <a:cs typeface="Arial Unicode MS"/>
              </a:rPr>
              <a:t>를</a:t>
            </a:r>
            <a:r>
              <a:rPr lang="ko-KR" altLang="en-US" dirty="0">
                <a:latin typeface="+mn-ea"/>
                <a:cs typeface="Arial Unicode MS"/>
              </a:rPr>
              <a:t> 훈련 전용 데이터로 사용해 분류 정밀도 </a:t>
            </a:r>
            <a:r>
              <a:rPr lang="en-US" altLang="ko-KR" dirty="0">
                <a:latin typeface="+mn-ea"/>
                <a:cs typeface="Arial Unicode MS"/>
              </a:rPr>
              <a:t>s1</a:t>
            </a:r>
            <a:r>
              <a:rPr lang="ko-KR" altLang="en-US" dirty="0">
                <a:latin typeface="+mn-ea"/>
                <a:cs typeface="Arial Unicode MS"/>
              </a:rPr>
              <a:t>을 구함</a:t>
            </a:r>
            <a:endParaRPr lang="en-US" altLang="ko-KR" dirty="0">
              <a:latin typeface="+mn-ea"/>
              <a:cs typeface="Arial Unicode MS"/>
            </a:endParaRPr>
          </a:p>
          <a:p>
            <a:pPr marL="355600" indent="-342900" algn="just">
              <a:lnSpc>
                <a:spcPct val="150000"/>
              </a:lnSpc>
              <a:buAutoNum type="arabicPeriod"/>
            </a:pPr>
            <a:r>
              <a:rPr lang="en-US" altLang="ko-KR" dirty="0">
                <a:latin typeface="+mn-ea"/>
                <a:cs typeface="Arial Unicode MS"/>
              </a:rPr>
              <a:t>B</a:t>
            </a:r>
            <a:r>
              <a:rPr lang="ko-KR" altLang="en-US" dirty="0" err="1">
                <a:latin typeface="+mn-ea"/>
                <a:cs typeface="Arial Unicode MS"/>
              </a:rPr>
              <a:t>를</a:t>
            </a:r>
            <a:r>
              <a:rPr lang="ko-KR" altLang="en-US" dirty="0">
                <a:latin typeface="+mn-ea"/>
                <a:cs typeface="Arial Unicode MS"/>
              </a:rPr>
              <a:t> 테스트 전용 데이터</a:t>
            </a:r>
            <a:r>
              <a:rPr lang="en-US" altLang="ko-KR" dirty="0">
                <a:latin typeface="+mn-ea"/>
                <a:cs typeface="Arial Unicode MS"/>
              </a:rPr>
              <a:t>,</a:t>
            </a:r>
            <a:r>
              <a:rPr lang="ko-KR" altLang="en-US" dirty="0">
                <a:latin typeface="+mn-ea"/>
                <a:cs typeface="Arial Unicode MS"/>
              </a:rPr>
              <a:t> 나머지 </a:t>
            </a:r>
            <a:r>
              <a:rPr lang="en-US" altLang="ko-KR" dirty="0">
                <a:latin typeface="+mn-ea"/>
                <a:cs typeface="Arial Unicode MS"/>
              </a:rPr>
              <a:t>A/C</a:t>
            </a:r>
            <a:r>
              <a:rPr lang="ko-KR" altLang="en-US" dirty="0" err="1">
                <a:latin typeface="+mn-ea"/>
                <a:cs typeface="Arial Unicode MS"/>
              </a:rPr>
              <a:t>를</a:t>
            </a:r>
            <a:r>
              <a:rPr lang="ko-KR" altLang="en-US" dirty="0">
                <a:latin typeface="+mn-ea"/>
                <a:cs typeface="Arial Unicode MS"/>
              </a:rPr>
              <a:t> 훈련 전용 데이터로 사용해 분류 정밀도 </a:t>
            </a:r>
            <a:r>
              <a:rPr lang="en-US" altLang="ko-KR" dirty="0">
                <a:latin typeface="+mn-ea"/>
                <a:cs typeface="Arial Unicode MS"/>
              </a:rPr>
              <a:t>s2</a:t>
            </a:r>
            <a:r>
              <a:rPr lang="ko-KR" altLang="en-US" dirty="0" err="1">
                <a:latin typeface="+mn-ea"/>
                <a:cs typeface="Arial Unicode MS"/>
              </a:rPr>
              <a:t>를</a:t>
            </a:r>
            <a:r>
              <a:rPr lang="ko-KR" altLang="en-US" dirty="0">
                <a:latin typeface="+mn-ea"/>
                <a:cs typeface="Arial Unicode MS"/>
              </a:rPr>
              <a:t> 구함</a:t>
            </a:r>
            <a:endParaRPr lang="en-US" altLang="ko-KR" dirty="0">
              <a:latin typeface="+mn-ea"/>
              <a:cs typeface="Arial Unicode MS"/>
            </a:endParaRPr>
          </a:p>
          <a:p>
            <a:pPr marL="355600" indent="-342900" algn="just">
              <a:lnSpc>
                <a:spcPct val="150000"/>
              </a:lnSpc>
              <a:buAutoNum type="arabicPeriod"/>
            </a:pPr>
            <a:r>
              <a:rPr lang="en-US" altLang="ko-KR" dirty="0">
                <a:latin typeface="+mn-ea"/>
                <a:cs typeface="Arial Unicode MS"/>
              </a:rPr>
              <a:t>C</a:t>
            </a:r>
            <a:r>
              <a:rPr lang="ko-KR" altLang="en-US" dirty="0" err="1">
                <a:latin typeface="+mn-ea"/>
                <a:cs typeface="Arial Unicode MS"/>
              </a:rPr>
              <a:t>를</a:t>
            </a:r>
            <a:r>
              <a:rPr lang="ko-KR" altLang="en-US" dirty="0">
                <a:latin typeface="+mn-ea"/>
                <a:cs typeface="Arial Unicode MS"/>
              </a:rPr>
              <a:t> 테스트 전용 데이터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나머지 </a:t>
            </a:r>
            <a:r>
              <a:rPr lang="en-US" altLang="ko-KR" dirty="0">
                <a:latin typeface="+mn-ea"/>
                <a:cs typeface="Arial Unicode MS"/>
              </a:rPr>
              <a:t>A/B</a:t>
            </a:r>
            <a:r>
              <a:rPr lang="ko-KR" altLang="en-US" dirty="0" err="1">
                <a:latin typeface="+mn-ea"/>
                <a:cs typeface="Arial Unicode MS"/>
              </a:rPr>
              <a:t>를</a:t>
            </a:r>
            <a:r>
              <a:rPr lang="ko-KR" altLang="en-US" dirty="0">
                <a:latin typeface="+mn-ea"/>
                <a:cs typeface="Arial Unicode MS"/>
              </a:rPr>
              <a:t> 훈련 전용 데이터로 사용해 분류 정밀도 </a:t>
            </a:r>
            <a:r>
              <a:rPr lang="en-US" altLang="ko-KR" dirty="0">
                <a:latin typeface="+mn-ea"/>
                <a:cs typeface="Arial Unicode MS"/>
              </a:rPr>
              <a:t>s3</a:t>
            </a:r>
            <a:r>
              <a:rPr lang="ko-KR" altLang="en-US" dirty="0" err="1">
                <a:latin typeface="+mn-ea"/>
                <a:cs typeface="Arial Unicode MS"/>
              </a:rPr>
              <a:t>를</a:t>
            </a:r>
            <a:r>
              <a:rPr lang="ko-KR" altLang="en-US" dirty="0">
                <a:latin typeface="+mn-ea"/>
                <a:cs typeface="Arial Unicode MS"/>
              </a:rPr>
              <a:t> 구함</a:t>
            </a:r>
            <a:endParaRPr lang="en-US" altLang="ko-KR" dirty="0">
              <a:latin typeface="+mn-ea"/>
              <a:cs typeface="Arial Unicode MS"/>
            </a:endParaRPr>
          </a:p>
          <a:p>
            <a:pPr marL="355600" indent="-342900" algn="just">
              <a:lnSpc>
                <a:spcPct val="150000"/>
              </a:lnSpc>
              <a:buAutoNum type="arabicPeriod"/>
            </a:pPr>
            <a:r>
              <a:rPr lang="ko-KR" altLang="en-US" dirty="0">
                <a:latin typeface="+mn-ea"/>
                <a:cs typeface="Arial Unicode MS"/>
              </a:rPr>
              <a:t>분류 정밀도 </a:t>
            </a:r>
            <a:r>
              <a:rPr lang="en-US" altLang="ko-KR" dirty="0">
                <a:latin typeface="+mn-ea"/>
                <a:cs typeface="Arial Unicode MS"/>
              </a:rPr>
              <a:t>s1, s2, s3</a:t>
            </a:r>
            <a:r>
              <a:rPr lang="ko-KR" altLang="en-US" dirty="0">
                <a:latin typeface="+mn-ea"/>
                <a:cs typeface="Arial Unicode MS"/>
              </a:rPr>
              <a:t>의 평균을 구해 최종적인 분류 정밀도를 구함</a:t>
            </a:r>
            <a:endParaRPr lang="en-US" altLang="ko-KR" dirty="0">
              <a:latin typeface="+mn-ea"/>
              <a:cs typeface="Arial Unicode MS"/>
            </a:endParaRPr>
          </a:p>
          <a:p>
            <a:pPr marL="355600" indent="-342900" algn="just">
              <a:lnSpc>
                <a:spcPct val="150000"/>
              </a:lnSpc>
              <a:buAutoNum type="arabicPeriod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+mn-ea"/>
                <a:cs typeface="Arial Unicode MS"/>
              </a:rPr>
              <a:t>위의 예처럼 </a:t>
            </a:r>
            <a:r>
              <a:rPr lang="en-US" altLang="ko-KR" dirty="0">
                <a:latin typeface="+mn-ea"/>
                <a:cs typeface="Arial Unicode MS"/>
              </a:rPr>
              <a:t>3</a:t>
            </a:r>
            <a:r>
              <a:rPr lang="ko-KR" altLang="en-US" dirty="0">
                <a:latin typeface="+mn-ea"/>
                <a:cs typeface="Arial Unicode MS"/>
              </a:rPr>
              <a:t>개로 분할하는 방법 </a:t>
            </a:r>
            <a:r>
              <a:rPr lang="en-US" altLang="ko-KR" dirty="0">
                <a:latin typeface="+mn-ea"/>
                <a:cs typeface="Arial Unicode MS"/>
              </a:rPr>
              <a:t>3-fold cross validation</a:t>
            </a:r>
            <a:r>
              <a:rPr lang="ko-KR" altLang="en-US" dirty="0">
                <a:latin typeface="+mn-ea"/>
                <a:cs typeface="Arial Unicode MS"/>
              </a:rPr>
              <a:t>이라고 부름</a:t>
            </a:r>
            <a:endParaRPr lang="en-US" altLang="ko-KR" dirty="0">
              <a:latin typeface="+mn-ea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376580999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32570" y="225353"/>
            <a:ext cx="9753599" cy="5455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-5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5" dirty="0" smtClean="0">
                <a:solidFill>
                  <a:srgbClr val="58595B"/>
                </a:solidFill>
                <a:latin typeface="+mn-ea"/>
                <a:cs typeface="Arial Unicode MS"/>
              </a:rPr>
              <a:t>src/ch4/cross-iris.py</a:t>
            </a:r>
          </a:p>
          <a:p>
            <a:endParaRPr lang="en-US" altLang="ko-KR" dirty="0">
              <a:latin typeface="+mn-ea"/>
              <a:cs typeface="Arial Unicode MS"/>
            </a:endParaRPr>
          </a:p>
          <a:p>
            <a:pPr marR="3293110">
              <a:spcBef>
                <a:spcPts val="55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sklearn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import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svm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3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metrics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R="3293110">
              <a:spcBef>
                <a:spcPts val="55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 random,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re</a:t>
            </a:r>
            <a:endParaRPr lang="en-US" altLang="ko-KR" dirty="0">
              <a:latin typeface="+mn-ea"/>
              <a:cs typeface="나눔고딕코딩"/>
            </a:endParaRPr>
          </a:p>
          <a:p>
            <a:endParaRPr lang="en-US" altLang="ko-KR" dirty="0">
              <a:latin typeface="+mn-ea"/>
              <a:cs typeface="Times New Roman"/>
            </a:endParaRPr>
          </a:p>
          <a:p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붓꽃의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CSV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파일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읽어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들이기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(※1)</a:t>
            </a:r>
            <a:endParaRPr lang="ko-KR" altLang="en-US" dirty="0">
              <a:latin typeface="+mn-ea"/>
              <a:cs typeface="나눔고딕코딩"/>
            </a:endParaRPr>
          </a:p>
          <a:p>
            <a:pPr marR="1672589" algn="just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lines</a:t>
            </a:r>
            <a:r>
              <a:rPr lang="en-US" altLang="ko-KR" spc="-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open('iris.csv',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'r',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encoding='utf-8').read().split("\n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  <a:endParaRPr lang="en-US" altLang="ko-KR" spc="-15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R="1672589" algn="just"/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f_tonum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lambda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float(n)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if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5" dirty="0" err="1">
                <a:solidFill>
                  <a:srgbClr val="231F20"/>
                </a:solidFill>
                <a:latin typeface="+mn-ea"/>
                <a:cs typeface="나눔고딕코딩"/>
              </a:rPr>
              <a:t>re.match</a:t>
            </a: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(r'^[0-9\.]+$',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n)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else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n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R="1672589" algn="just"/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f_cols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lambda li:</a:t>
            </a:r>
            <a:r>
              <a:rPr lang="en-US" altLang="ko-KR" spc="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list(map(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f_tonum,li.strip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().split(',')))</a:t>
            </a:r>
            <a:endParaRPr lang="en-US" altLang="ko-KR" dirty="0">
              <a:latin typeface="+mn-ea"/>
              <a:cs typeface="나눔고딕코딩"/>
            </a:endParaRPr>
          </a:p>
          <a:p>
            <a:pPr marR="327279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csv =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list(map(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f_cols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, lines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))</a:t>
            </a:r>
          </a:p>
          <a:p>
            <a:pPr marR="3272790"/>
            <a:endParaRPr lang="en-US" altLang="ko-KR" spc="-1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R="327279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del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csv[0]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헤더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제거하기  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R="327279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random.shuffle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(csv)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2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섞기</a:t>
            </a:r>
            <a:endParaRPr lang="ko-KR" altLang="en-US" dirty="0">
              <a:latin typeface="+mn-ea"/>
              <a:cs typeface="나눔고딕코딩"/>
            </a:endParaRPr>
          </a:p>
          <a:p>
            <a:pPr>
              <a:spcBef>
                <a:spcPts val="30"/>
              </a:spcBef>
            </a:pPr>
            <a:endParaRPr lang="ko-KR" altLang="en-US" dirty="0">
              <a:latin typeface="+mn-ea"/>
              <a:cs typeface="Times New Roman"/>
            </a:endParaRPr>
          </a:p>
          <a:p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데이터를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K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개로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분할하기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(※2)</a:t>
            </a:r>
            <a:endParaRPr lang="ko-KR" altLang="en-US" dirty="0">
              <a:latin typeface="+mn-ea"/>
              <a:cs typeface="나눔고딕코딩"/>
            </a:endParaRPr>
          </a:p>
          <a:p>
            <a:pPr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K 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5</a:t>
            </a:r>
            <a:endParaRPr lang="en-US" altLang="ko-KR" dirty="0">
              <a:latin typeface="+mn-ea"/>
              <a:cs typeface="나눔고딕코딩"/>
            </a:endParaRPr>
          </a:p>
          <a:p>
            <a:pPr marR="3389629"/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csvk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[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[]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for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in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range(K)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]  </a:t>
            </a:r>
          </a:p>
          <a:p>
            <a:pPr marR="3389629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for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in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range(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len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(csv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)):</a:t>
            </a:r>
          </a:p>
          <a:p>
            <a:pPr marR="3389629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csvk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[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%</a:t>
            </a:r>
            <a:r>
              <a:rPr lang="en-US" altLang="ko-KR" spc="-1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K].append(csv[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])</a:t>
            </a:r>
            <a:endParaRPr lang="en-US" altLang="ko-KR" dirty="0">
              <a:latin typeface="나눔고딕코딩"/>
              <a:cs typeface="나눔고딕코딩"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6DFCA483-D67B-784E-BAE8-EED858F1B848}"/>
              </a:ext>
            </a:extLst>
          </p:cNvPr>
          <p:cNvSpPr/>
          <p:nvPr/>
        </p:nvSpPr>
        <p:spPr>
          <a:xfrm flipV="1">
            <a:off x="232569" y="5289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389954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32570" y="815717"/>
            <a:ext cx="9677399" cy="53322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83007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리스트를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훈련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전용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데이터와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테스트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전용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데이터로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분할하는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함수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R="183007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def</a:t>
            </a:r>
            <a:r>
              <a:rPr lang="en-US" altLang="ko-KR" spc="-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split_data_label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(rows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</a:p>
          <a:p>
            <a:pPr marR="183007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data</a:t>
            </a:r>
            <a:r>
              <a:rPr lang="en-US" altLang="ko-KR" spc="-6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[];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label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[]</a:t>
            </a:r>
          </a:p>
          <a:p>
            <a:pPr marR="1830070"/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for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row in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rows:</a:t>
            </a:r>
          </a:p>
          <a:p>
            <a:pPr marR="183007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data</a:t>
            </a:r>
            <a:r>
              <a:rPr lang="en-US" altLang="ko-KR" spc="-4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append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row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[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0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4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]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R="183007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label.append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(row[4])</a:t>
            </a:r>
          </a:p>
          <a:p>
            <a:pPr marR="183007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return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(data,</a:t>
            </a:r>
            <a:r>
              <a:rPr lang="en-US" altLang="ko-KR" spc="-2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label)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 err="1">
                <a:solidFill>
                  <a:srgbClr val="231F20"/>
                </a:solidFill>
                <a:latin typeface="+mn-ea"/>
                <a:cs typeface="나눔고딕코딩"/>
              </a:rPr>
              <a:t>정답률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구하기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(※3)</a:t>
            </a:r>
            <a:endParaRPr lang="ko-KR" altLang="en-US" dirty="0">
              <a:latin typeface="+mn-ea"/>
              <a:cs typeface="나눔고딕코딩"/>
            </a:endParaRPr>
          </a:p>
          <a:p>
            <a:pPr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def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calc_score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(test,</a:t>
            </a:r>
            <a:r>
              <a:rPr lang="en-US" altLang="ko-KR" spc="-1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train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</a:p>
          <a:p>
            <a:pPr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test_f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,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test_l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split_data_label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(test)</a:t>
            </a:r>
          </a:p>
          <a:p>
            <a:pPr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train_f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train_l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split_data_label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(train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>
              <a:spcBef>
                <a:spcPts val="340"/>
              </a:spcBef>
            </a:pPr>
            <a:endParaRPr lang="en-US" altLang="ko-KR" spc="-1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학습시키고 </a:t>
            </a:r>
            <a:r>
              <a:rPr lang="ko-KR" altLang="en-US" spc="-30" dirty="0" err="1">
                <a:solidFill>
                  <a:srgbClr val="231F20"/>
                </a:solidFill>
                <a:latin typeface="+mn-ea"/>
                <a:cs typeface="나눔고딕코딩"/>
              </a:rPr>
              <a:t>정답률</a:t>
            </a:r>
            <a:r>
              <a:rPr lang="ko-KR" altLang="en-US" spc="-2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구하기</a:t>
            </a:r>
            <a:endParaRPr lang="en-US" altLang="ko-KR" spc="-4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clf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svm.SVC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</a:p>
          <a:p>
            <a:pPr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clf.fit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train_f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1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train_l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>
              <a:spcBef>
                <a:spcPts val="3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pre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clf.predict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test_f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return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metrics.accuracy_score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test_l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pre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나눔고딕코딩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296246949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32570" y="305638"/>
            <a:ext cx="9601199" cy="33932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K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개로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분할해서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 err="1">
                <a:solidFill>
                  <a:srgbClr val="231F20"/>
                </a:solidFill>
                <a:latin typeface="+mn-ea"/>
                <a:cs typeface="나눔고딕코딩"/>
              </a:rPr>
              <a:t>정답률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구하기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(※4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spc="-2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R="299085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score_list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0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[]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for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testc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in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csvk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</a:p>
          <a:p>
            <a:pPr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testc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이외의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데이터를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훈련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전용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데이터로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사용하기</a:t>
            </a:r>
            <a:endParaRPr lang="en-US" altLang="ko-KR" spc="-4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trainc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[]</a:t>
            </a:r>
          </a:p>
          <a:p>
            <a:pPr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for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in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csvk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</a:p>
          <a:p>
            <a:pPr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if</a:t>
            </a:r>
            <a:r>
              <a:rPr lang="en-US" altLang="ko-KR" spc="-5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!=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testc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trainc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+=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</a:p>
          <a:p>
            <a:pPr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sc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calc_score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testc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2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trainc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score_list.append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sc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print("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각각의 </a:t>
            </a:r>
            <a:r>
              <a:rPr lang="ko-KR" altLang="en-US" spc="-30" dirty="0" err="1">
                <a:solidFill>
                  <a:srgbClr val="231F20"/>
                </a:solidFill>
                <a:latin typeface="+mn-ea"/>
                <a:cs typeface="나눔고딕코딩"/>
              </a:rPr>
              <a:t>정답률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=",</a:t>
            </a:r>
            <a:r>
              <a:rPr lang="ko-KR" altLang="en-US" spc="-21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score_list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print("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평균 </a:t>
            </a:r>
            <a:r>
              <a:rPr lang="ko-KR" altLang="en-US" spc="-30" dirty="0" err="1">
                <a:solidFill>
                  <a:srgbClr val="231F20"/>
                </a:solidFill>
                <a:latin typeface="+mn-ea"/>
                <a:cs typeface="나눔고딕코딩"/>
              </a:rPr>
              <a:t>정답률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=",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sum(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score_list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)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/</a:t>
            </a:r>
            <a:r>
              <a:rPr lang="en-US" altLang="ko-KR" spc="-2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len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score_list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))</a:t>
            </a:r>
            <a:endParaRPr lang="en-US" altLang="ko-KR" dirty="0">
              <a:latin typeface="나눔고딕코딩"/>
              <a:cs typeface="나눔고딕코딩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9A5558DD-37F5-444A-821B-03A50C060DE8}"/>
              </a:ext>
            </a:extLst>
          </p:cNvPr>
          <p:cNvSpPr/>
          <p:nvPr/>
        </p:nvSpPr>
        <p:spPr>
          <a:xfrm flipV="1">
            <a:off x="232569" y="392747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DA56F4A5-0CEC-0742-A4FD-77227F803A67}"/>
              </a:ext>
            </a:extLst>
          </p:cNvPr>
          <p:cNvSpPr txBox="1"/>
          <p:nvPr/>
        </p:nvSpPr>
        <p:spPr>
          <a:xfrm>
            <a:off x="233362" y="4232275"/>
            <a:ext cx="9601201" cy="12875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6210">
              <a:spcBef>
                <a:spcPts val="67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 cross-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iris.py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56210">
              <a:spcBef>
                <a:spcPts val="670"/>
              </a:spcBef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각각의 </a:t>
            </a:r>
            <a:r>
              <a:rPr lang="ko-KR" altLang="en-US" dirty="0" err="1">
                <a:solidFill>
                  <a:srgbClr val="231F20"/>
                </a:solidFill>
                <a:latin typeface="+mn-ea"/>
                <a:cs typeface="나눔고딕코딩"/>
              </a:rPr>
              <a:t>정답률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[0.90000000000000002, 0.96666666666666667, 0.96666666666666667, 1.0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, 0.96666666666666667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]</a:t>
            </a:r>
          </a:p>
          <a:p>
            <a:pPr marL="156210">
              <a:spcBef>
                <a:spcPts val="670"/>
              </a:spcBef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평균 </a:t>
            </a:r>
            <a:r>
              <a:rPr lang="ko-KR" altLang="en-US" dirty="0" err="1">
                <a:solidFill>
                  <a:srgbClr val="231F20"/>
                </a:solidFill>
                <a:latin typeface="+mn-ea"/>
                <a:cs typeface="나눔고딕코딩"/>
              </a:rPr>
              <a:t>정답률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0.96</a:t>
            </a:r>
          </a:p>
        </p:txBody>
      </p:sp>
    </p:spTree>
    <p:extLst>
      <p:ext uri="{BB962C8B-B14F-4D97-AF65-F5344CB8AC3E}">
        <p14:creationId xmlns:p14="http://schemas.microsoft.com/office/powerpoint/2010/main" val="96529429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4887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en-US" altLang="ko-KR" sz="2400" dirty="0" err="1">
                <a:latin typeface="+mn-ea"/>
                <a:cs typeface="Arial Unicode MS"/>
              </a:rPr>
              <a:t>scikit</a:t>
            </a:r>
            <a:r>
              <a:rPr lang="en-US" altLang="ko-KR" sz="2400" dirty="0">
                <a:latin typeface="+mn-ea"/>
                <a:cs typeface="Arial Unicode MS"/>
              </a:rPr>
              <a:t>-learn</a:t>
            </a:r>
            <a:r>
              <a:rPr lang="ko-KR" altLang="en-US" sz="2400" dirty="0">
                <a:latin typeface="+mn-ea"/>
                <a:cs typeface="Arial Unicode MS"/>
              </a:rPr>
              <a:t>의 크로스 </a:t>
            </a:r>
            <a:r>
              <a:rPr lang="ko-KR" altLang="en-US" sz="2400" dirty="0" err="1">
                <a:latin typeface="+mn-ea"/>
                <a:cs typeface="Arial Unicode MS"/>
              </a:rPr>
              <a:t>밸리데이션</a:t>
            </a:r>
            <a:r>
              <a:rPr lang="ko-KR" altLang="en-US" sz="2400" dirty="0">
                <a:latin typeface="+mn-ea"/>
                <a:cs typeface="Arial Unicode MS"/>
              </a:rPr>
              <a:t> 사용해보기</a:t>
            </a: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302712BA-683B-C14F-B7E4-432ACAF50B82}"/>
              </a:ext>
            </a:extLst>
          </p:cNvPr>
          <p:cNvSpPr txBox="1"/>
          <p:nvPr/>
        </p:nvSpPr>
        <p:spPr>
          <a:xfrm>
            <a:off x="232570" y="727075"/>
            <a:ext cx="9601199" cy="51013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-45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5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/ch4/cross-iris2.py</a:t>
            </a:r>
            <a:endParaRPr lang="en-US" altLang="ko-KR" dirty="0">
              <a:latin typeface="+mn-ea"/>
              <a:cs typeface="Arial Unicode MS"/>
            </a:endParaRPr>
          </a:p>
          <a:p>
            <a:pPr>
              <a:spcBef>
                <a:spcPts val="2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84455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 pandas as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pd</a:t>
            </a:r>
            <a:endParaRPr lang="en-US" altLang="ko-KR" dirty="0">
              <a:latin typeface="+mn-ea"/>
              <a:cs typeface="나눔고딕코딩"/>
            </a:endParaRPr>
          </a:p>
          <a:p>
            <a:pPr marL="84455" marR="245237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sklearn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svm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metrics,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model_selection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 </a:t>
            </a:r>
          </a:p>
          <a:p>
            <a:pPr marL="84455" marR="245237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 random,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re</a:t>
            </a:r>
          </a:p>
          <a:p>
            <a:pPr marL="84455" marR="2940050"/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84455" marR="29400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붓꽃의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CSV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읽어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들이기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(※1)  </a:t>
            </a:r>
          </a:p>
          <a:p>
            <a:pPr marL="84455" marR="29400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csv =</a:t>
            </a:r>
            <a:r>
              <a:rPr lang="en-US" altLang="ko-KR" spc="-11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pd.read_csv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('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iris.csv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')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84455" marR="1583690" algn="just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리스트를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훈련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전용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데이터와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테스트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전용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데이터로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분할하기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(※2)  </a:t>
            </a:r>
          </a:p>
          <a:p>
            <a:pPr marL="84455" marR="1583690" algn="just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data =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csv[["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SepalLength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","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SepalWidth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","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PetalLength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","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PetalWidth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"]]  </a:t>
            </a:r>
          </a:p>
          <a:p>
            <a:pPr marL="84455" marR="1583690" algn="just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label =</a:t>
            </a:r>
            <a:r>
              <a:rPr lang="en-US" altLang="ko-KR" spc="-17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csv["Name"]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84455" marR="3326129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3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크로스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밸리데이션하기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(※3)  </a:t>
            </a:r>
          </a:p>
          <a:p>
            <a:pPr marL="84455" marR="3326129"/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clf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</a:t>
            </a:r>
            <a:r>
              <a:rPr lang="en-US" altLang="ko-KR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svm.SVC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  <a:endParaRPr lang="en-US" altLang="ko-KR" dirty="0">
              <a:latin typeface="+mn-ea"/>
              <a:cs typeface="나눔고딕코딩"/>
            </a:endParaRPr>
          </a:p>
          <a:p>
            <a:pPr marL="84455" algn="just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scores 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model_selection.cross_val_score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clf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,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data, label,</a:t>
            </a:r>
            <a:r>
              <a:rPr lang="en-US" altLang="ko-KR" spc="-2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cv=5)</a:t>
            </a:r>
            <a:endParaRPr lang="en-US" altLang="ko-KR" dirty="0">
              <a:latin typeface="+mn-ea"/>
              <a:cs typeface="나눔고딕코딩"/>
            </a:endParaRPr>
          </a:p>
          <a:p>
            <a:pPr marL="84455" algn="just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print("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각각의 </a:t>
            </a:r>
            <a:r>
              <a:rPr lang="ko-KR" altLang="en-US" spc="-30" dirty="0" err="1">
                <a:solidFill>
                  <a:srgbClr val="231F20"/>
                </a:solidFill>
                <a:latin typeface="+mn-ea"/>
                <a:cs typeface="나눔고딕코딩"/>
              </a:rPr>
              <a:t>정답률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=",</a:t>
            </a:r>
            <a:r>
              <a:rPr lang="ko-KR" altLang="en-US" spc="-229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scores)</a:t>
            </a:r>
            <a:endParaRPr lang="en-US" altLang="ko-KR" dirty="0">
              <a:latin typeface="+mn-ea"/>
              <a:cs typeface="나눔고딕코딩"/>
            </a:endParaRPr>
          </a:p>
          <a:p>
            <a:pPr marL="84455" algn="just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print("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평균 </a:t>
            </a:r>
            <a:r>
              <a:rPr lang="ko-KR" altLang="en-US" spc="-30" dirty="0" err="1">
                <a:solidFill>
                  <a:srgbClr val="231F20"/>
                </a:solidFill>
                <a:latin typeface="+mn-ea"/>
                <a:cs typeface="나눔고딕코딩"/>
              </a:rPr>
              <a:t>정답률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=",</a:t>
            </a:r>
            <a:r>
              <a:rPr lang="ko-KR" altLang="en-US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scores.mean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())</a:t>
            </a:r>
            <a:endParaRPr lang="en-US" altLang="ko-KR" dirty="0">
              <a:latin typeface="나눔고딕코딩"/>
              <a:cs typeface="나눔고딕코딩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352233B3-9A5D-F642-B9D6-8DFD21286BA8}"/>
              </a:ext>
            </a:extLst>
          </p:cNvPr>
          <p:cNvSpPr/>
          <p:nvPr/>
        </p:nvSpPr>
        <p:spPr>
          <a:xfrm flipV="1">
            <a:off x="232569" y="1030678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BF5961A7-0835-9141-8DED-F8FDC33946B2}"/>
              </a:ext>
            </a:extLst>
          </p:cNvPr>
          <p:cNvSpPr/>
          <p:nvPr/>
        </p:nvSpPr>
        <p:spPr>
          <a:xfrm flipV="1">
            <a:off x="232569" y="590867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32DFA332-4B39-8946-9995-CD4E5FE7F312}"/>
              </a:ext>
            </a:extLst>
          </p:cNvPr>
          <p:cNvSpPr txBox="1"/>
          <p:nvPr/>
        </p:nvSpPr>
        <p:spPr>
          <a:xfrm>
            <a:off x="233362" y="6193542"/>
            <a:ext cx="9601201" cy="10105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6210">
              <a:spcBef>
                <a:spcPts val="67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 cross-iris2.py</a:t>
            </a:r>
          </a:p>
          <a:p>
            <a:pPr marL="156210">
              <a:spcBef>
                <a:spcPts val="670"/>
              </a:spcBef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각각의 </a:t>
            </a:r>
            <a:r>
              <a:rPr lang="ko-KR" altLang="en-US" dirty="0" err="1">
                <a:solidFill>
                  <a:srgbClr val="231F20"/>
                </a:solidFill>
                <a:latin typeface="+mn-ea"/>
                <a:cs typeface="나눔고딕코딩"/>
              </a:rPr>
              <a:t>정답률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[ 0.96666667 1. 0.9666666 0.96666667 1. ]</a:t>
            </a:r>
          </a:p>
          <a:p>
            <a:pPr marL="156210">
              <a:spcBef>
                <a:spcPts val="670"/>
              </a:spcBef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평균 </a:t>
            </a:r>
            <a:r>
              <a:rPr lang="ko-KR" altLang="en-US" dirty="0" err="1">
                <a:solidFill>
                  <a:srgbClr val="231F20"/>
                </a:solidFill>
                <a:latin typeface="+mn-ea"/>
                <a:cs typeface="나눔고딕코딩"/>
              </a:rPr>
              <a:t>정답률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0.98</a:t>
            </a:r>
          </a:p>
        </p:txBody>
      </p:sp>
    </p:spTree>
    <p:extLst>
      <p:ext uri="{BB962C8B-B14F-4D97-AF65-F5344CB8AC3E}">
        <p14:creationId xmlns:p14="http://schemas.microsoft.com/office/powerpoint/2010/main" val="114080315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3877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그리드 </a:t>
            </a:r>
            <a:r>
              <a:rPr lang="ko-KR" altLang="en-US" sz="2400" dirty="0" err="1">
                <a:latin typeface="+mn-ea"/>
                <a:cs typeface="Arial Unicode MS"/>
              </a:rPr>
              <a:t>서치</a:t>
            </a:r>
            <a:endParaRPr lang="ko-KR" altLang="en-US" sz="2400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 err="1">
                <a:latin typeface="+mn-ea"/>
                <a:cs typeface="Arial Unicode MS"/>
              </a:rPr>
              <a:t>scikit</a:t>
            </a:r>
            <a:r>
              <a:rPr lang="en-US" altLang="ko-KR" dirty="0">
                <a:latin typeface="+mn-ea"/>
                <a:cs typeface="Arial Unicode MS"/>
              </a:rPr>
              <a:t>-learn</a:t>
            </a:r>
            <a:r>
              <a:rPr lang="ko-KR" altLang="en-US" dirty="0">
                <a:latin typeface="+mn-ea"/>
                <a:cs typeface="Arial Unicode MS"/>
              </a:rPr>
              <a:t>의 여러 가지 </a:t>
            </a:r>
            <a:r>
              <a:rPr lang="ko-KR" altLang="en-US" dirty="0" err="1">
                <a:latin typeface="+mn-ea"/>
                <a:cs typeface="Arial Unicode MS"/>
              </a:rPr>
              <a:t>학습기</a:t>
            </a:r>
            <a:r>
              <a:rPr lang="ko-KR" altLang="en-US" dirty="0">
                <a:latin typeface="+mn-ea"/>
                <a:cs typeface="Arial Unicode MS"/>
              </a:rPr>
              <a:t> </a:t>
            </a:r>
            <a:r>
              <a:rPr lang="ko-KR" altLang="en-US" dirty="0" smtClean="0">
                <a:latin typeface="+mn-ea"/>
                <a:cs typeface="Arial Unicode MS"/>
              </a:rPr>
              <a:t>알고리즘 중에 </a:t>
            </a:r>
            <a:r>
              <a:rPr lang="ko-KR" altLang="en-US" dirty="0">
                <a:latin typeface="+mn-ea"/>
                <a:cs typeface="Arial Unicode MS"/>
              </a:rPr>
              <a:t>선택할 수 </a:t>
            </a:r>
            <a:r>
              <a:rPr lang="ko-KR" altLang="en-US" dirty="0" smtClean="0">
                <a:latin typeface="+mn-ea"/>
                <a:cs typeface="Arial Unicode MS"/>
              </a:rPr>
              <a:t>있음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각 알고리즘에는 여러 개의 매개변수를 </a:t>
            </a:r>
            <a:r>
              <a:rPr lang="ko-KR" altLang="en-US" dirty="0" smtClean="0">
                <a:latin typeface="+mn-ea"/>
                <a:cs typeface="Arial Unicode MS"/>
              </a:rPr>
              <a:t>지정하는 것이 </a:t>
            </a:r>
            <a:r>
              <a:rPr lang="ko-KR" altLang="en-US" dirty="0">
                <a:latin typeface="+mn-ea"/>
                <a:cs typeface="Arial Unicode MS"/>
              </a:rPr>
              <a:t>가능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적절한 매개변수를 지정하면 </a:t>
            </a:r>
            <a:r>
              <a:rPr lang="ko-KR" altLang="en-US" dirty="0" err="1">
                <a:latin typeface="+mn-ea"/>
                <a:cs typeface="Arial Unicode MS"/>
              </a:rPr>
              <a:t>정답률이</a:t>
            </a:r>
            <a:r>
              <a:rPr lang="ko-KR" altLang="en-US" dirty="0">
                <a:latin typeface="+mn-ea"/>
                <a:cs typeface="Arial Unicode MS"/>
              </a:rPr>
              <a:t> 굉장히 </a:t>
            </a:r>
            <a:r>
              <a:rPr lang="ko-KR" altLang="en-US" dirty="0" smtClean="0">
                <a:latin typeface="+mn-ea"/>
                <a:cs typeface="Arial Unicode MS"/>
              </a:rPr>
              <a:t>상승함</a:t>
            </a:r>
            <a:endParaRPr lang="en-US" altLang="ko-KR" dirty="0" smtClean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+mn-ea"/>
                <a:cs typeface="Arial Unicode MS"/>
              </a:rPr>
              <a:t>매개변수 </a:t>
            </a:r>
            <a:r>
              <a:rPr lang="ko-KR" altLang="en-US" dirty="0">
                <a:latin typeface="+mn-ea"/>
                <a:cs typeface="Arial Unicode MS"/>
              </a:rPr>
              <a:t>튜닝은 굉장히 중요한 작업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어떤 매개변수가 적절한지 자동으로 조사하는 방법</a:t>
            </a:r>
            <a:r>
              <a:rPr lang="en-US" altLang="ko-KR" dirty="0">
                <a:latin typeface="+mn-ea"/>
                <a:cs typeface="Arial Unicode MS"/>
              </a:rPr>
              <a:t> </a:t>
            </a:r>
            <a:r>
              <a:rPr lang="ko-KR" altLang="en-US" dirty="0">
                <a:latin typeface="+mn-ea"/>
                <a:cs typeface="Arial Unicode MS"/>
              </a:rPr>
              <a:t>“그리드 </a:t>
            </a:r>
            <a:r>
              <a:rPr lang="ko-KR" altLang="en-US" dirty="0" err="1">
                <a:latin typeface="+mn-ea"/>
                <a:cs typeface="Arial Unicode MS"/>
              </a:rPr>
              <a:t>서치</a:t>
            </a:r>
            <a:r>
              <a:rPr lang="ko-KR" altLang="en-US" dirty="0">
                <a:latin typeface="+mn-ea"/>
                <a:cs typeface="Arial Unicode MS"/>
              </a:rPr>
              <a:t>”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각 매개변수를 적당한 범위 내부에서 변경하면서 가장 성능이 좋을 때의 값을 찾는 방법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 err="1">
                <a:latin typeface="+mn-ea"/>
                <a:cs typeface="Arial Unicode MS"/>
              </a:rPr>
              <a:t>scikit</a:t>
            </a:r>
            <a:r>
              <a:rPr lang="en-US" altLang="ko-KR" dirty="0">
                <a:latin typeface="+mn-ea"/>
                <a:cs typeface="Arial Unicode MS"/>
              </a:rPr>
              <a:t>-learn</a:t>
            </a:r>
            <a:r>
              <a:rPr lang="ko-KR" altLang="en-US" dirty="0">
                <a:latin typeface="+mn-ea"/>
                <a:cs typeface="Arial Unicode MS"/>
              </a:rPr>
              <a:t>에서는 그리드 </a:t>
            </a:r>
            <a:r>
              <a:rPr lang="ko-KR" altLang="en-US" dirty="0" err="1">
                <a:latin typeface="+mn-ea"/>
                <a:cs typeface="Arial Unicode MS"/>
              </a:rPr>
              <a:t>서치를</a:t>
            </a:r>
            <a:r>
              <a:rPr lang="ko-KR" altLang="en-US" dirty="0">
                <a:latin typeface="+mn-ea"/>
                <a:cs typeface="Arial Unicode MS"/>
              </a:rPr>
              <a:t> 위한 </a:t>
            </a:r>
            <a:r>
              <a:rPr lang="en-US" altLang="ko-KR" dirty="0" err="1">
                <a:latin typeface="+mn-ea"/>
                <a:cs typeface="Arial Unicode MS"/>
              </a:rPr>
              <a:t>GridSearchCV</a:t>
            </a:r>
            <a:r>
              <a:rPr lang="en-US" altLang="ko-KR" dirty="0">
                <a:latin typeface="+mn-ea"/>
                <a:cs typeface="Arial Unicode MS"/>
              </a:rPr>
              <a:t>() </a:t>
            </a:r>
            <a:r>
              <a:rPr lang="ko-KR" altLang="en-US" dirty="0" smtClean="0">
                <a:latin typeface="+mn-ea"/>
                <a:cs typeface="Arial Unicode MS"/>
              </a:rPr>
              <a:t>메서드가 제공됨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DFFBD7A7-7818-2144-BF8D-6553423D4185}"/>
              </a:ext>
            </a:extLst>
          </p:cNvPr>
          <p:cNvSpPr txBox="1"/>
          <p:nvPr/>
        </p:nvSpPr>
        <p:spPr>
          <a:xfrm>
            <a:off x="232570" y="4348344"/>
            <a:ext cx="9601199" cy="2492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-20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5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/ch4/grid-</a:t>
            </a:r>
            <a:r>
              <a:rPr lang="en-US" altLang="ko-KR" spc="15" dirty="0" err="1">
                <a:solidFill>
                  <a:srgbClr val="58595B"/>
                </a:solidFill>
                <a:latin typeface="+mn-ea"/>
                <a:cs typeface="Arial Unicode MS"/>
              </a:rPr>
              <a:t>mnist.py</a:t>
            </a:r>
            <a:endParaRPr lang="en-US" altLang="ko-KR" dirty="0">
              <a:latin typeface="+mn-ea"/>
              <a:cs typeface="Arial Unicode MS"/>
            </a:endParaRPr>
          </a:p>
          <a:p>
            <a:pPr>
              <a:spcBef>
                <a:spcPts val="2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 pandas as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pd</a:t>
            </a:r>
            <a:endParaRPr lang="en-US" altLang="ko-KR" dirty="0">
              <a:latin typeface="+mn-ea"/>
              <a:cs typeface="나눔고딕코딩"/>
            </a:endParaRPr>
          </a:p>
          <a:p>
            <a:pPr marR="24447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sklearn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model_selection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svm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metrics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R="2444750"/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from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sklearn.grid_search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2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GridSearchCV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R="27241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MNIST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학습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읽어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들이기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(※1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spc="-2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R="2724150"/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Train_csv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pd.read_csv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(“./</a:t>
            </a:r>
            <a:r>
              <a:rPr lang="en-US" altLang="ko-KR" spc="-1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mnist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/train.csv”)</a:t>
            </a:r>
            <a:endParaRPr lang="en-US" altLang="ko-KR" spc="-15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R="2724150"/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Test_csv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 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pd.read_csv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(“./</a:t>
            </a:r>
            <a:r>
              <a:rPr lang="en-US" altLang="ko-KR" spc="-1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mnist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/t10k.csv”)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2CF63995-2786-524D-99B2-21C812946182}"/>
              </a:ext>
            </a:extLst>
          </p:cNvPr>
          <p:cNvSpPr/>
          <p:nvPr/>
        </p:nvSpPr>
        <p:spPr>
          <a:xfrm flipV="1">
            <a:off x="232569" y="4651947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654751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6">
            <a:extLst>
              <a:ext uri="{FF2B5EF4-FFF2-40B4-BE49-F238E27FC236}">
                <a16:creationId xmlns:a16="http://schemas.microsoft.com/office/drawing/2014/main" id="{DFFBD7A7-7818-2144-BF8D-6553423D4185}"/>
              </a:ext>
            </a:extLst>
          </p:cNvPr>
          <p:cNvSpPr txBox="1"/>
          <p:nvPr/>
        </p:nvSpPr>
        <p:spPr>
          <a:xfrm>
            <a:off x="232570" y="269875"/>
            <a:ext cx="9601199" cy="6363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31851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필요한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열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추출하기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(※2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spc="-2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R="331851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train_label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train_csv.ix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[:,</a:t>
            </a:r>
            <a:r>
              <a:rPr lang="en-US" altLang="ko-KR" spc="-21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0]</a:t>
            </a:r>
          </a:p>
          <a:p>
            <a:pPr marR="3318510"/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train</a:t>
            </a:r>
            <a:r>
              <a:rPr lang="en-US" altLang="ko-KR" spc="-40" dirty="0" err="1">
                <a:solidFill>
                  <a:srgbClr val="231F20"/>
                </a:solidFill>
                <a:latin typeface="+mn-ea"/>
                <a:cs typeface="나눔고딕코딩"/>
              </a:rPr>
              <a:t>_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data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train_csv.ix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[:,</a:t>
            </a:r>
            <a:r>
              <a:rPr lang="en-US" altLang="ko-KR" spc="-17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1:577]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R="3318510"/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test</a:t>
            </a:r>
            <a:r>
              <a:rPr lang="en-US" altLang="ko-KR" spc="-40" dirty="0" err="1">
                <a:solidFill>
                  <a:srgbClr val="231F20"/>
                </a:solidFill>
                <a:latin typeface="+mn-ea"/>
                <a:cs typeface="나눔고딕코딩"/>
              </a:rPr>
              <a:t>_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label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test_csv.ix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[:,</a:t>
            </a:r>
            <a:r>
              <a:rPr lang="en-US" altLang="ko-KR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0]</a:t>
            </a:r>
          </a:p>
          <a:p>
            <a:pPr marR="331851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test_data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=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test_csv.ix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[:,</a:t>
            </a:r>
            <a:r>
              <a:rPr lang="en-US" altLang="ko-KR" spc="-1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1:577]</a:t>
            </a:r>
          </a:p>
          <a:p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print("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학습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데이터의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수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=",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len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train_label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))</a:t>
            </a:r>
            <a:endParaRPr lang="en-US" altLang="ko-KR" dirty="0">
              <a:latin typeface="+mn-ea"/>
              <a:cs typeface="Times New Roman"/>
            </a:endParaRPr>
          </a:p>
          <a:p>
            <a:pPr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그리드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 err="1">
                <a:solidFill>
                  <a:srgbClr val="231F20"/>
                </a:solidFill>
                <a:latin typeface="+mn-ea"/>
                <a:cs typeface="나눔고딕코딩"/>
              </a:rPr>
              <a:t>서치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매개변수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설정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(※3)</a:t>
            </a:r>
            <a:endParaRPr lang="ko-KR" altLang="en-US" dirty="0">
              <a:latin typeface="+mn-ea"/>
              <a:cs typeface="나눔고딕코딩"/>
            </a:endParaRPr>
          </a:p>
          <a:p>
            <a:pPr>
              <a:spcBef>
                <a:spcPts val="340"/>
              </a:spcBef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params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[</a:t>
            </a:r>
            <a:endParaRPr lang="en-US" altLang="ko-KR" dirty="0">
              <a:latin typeface="+mn-ea"/>
              <a:cs typeface="나눔고딕코딩"/>
            </a:endParaRPr>
          </a:p>
          <a:p>
            <a:pPr marL="355600">
              <a:spcBef>
                <a:spcPts val="340"/>
              </a:spcBef>
            </a:pP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{"C":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[1,10,100,1000],</a:t>
            </a:r>
            <a:r>
              <a:rPr lang="en-US" altLang="ko-KR" spc="-13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"kernel":["linear"]},</a:t>
            </a:r>
            <a:endParaRPr lang="en-US" altLang="ko-KR" dirty="0">
              <a:latin typeface="+mn-ea"/>
              <a:cs typeface="나눔고딕코딩"/>
            </a:endParaRPr>
          </a:p>
          <a:p>
            <a:pPr marL="355600">
              <a:spcBef>
                <a:spcPts val="340"/>
              </a:spcBef>
            </a:pP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{"C":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[1,10,100,1000],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"kernel":["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rbf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"],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"gamma":[0.001,</a:t>
            </a:r>
            <a:r>
              <a:rPr lang="en-US" altLang="ko-KR" spc="-229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0.0001]}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]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그리드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 err="1">
                <a:solidFill>
                  <a:srgbClr val="231F20"/>
                </a:solidFill>
                <a:latin typeface="+mn-ea"/>
                <a:cs typeface="나눔고딕코딩"/>
              </a:rPr>
              <a:t>서치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수행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(※4)</a:t>
            </a:r>
            <a:endParaRPr lang="ko-KR" altLang="en-US" dirty="0">
              <a:latin typeface="+mn-ea"/>
              <a:cs typeface="나눔고딕코딩"/>
            </a:endParaRPr>
          </a:p>
          <a:p>
            <a:pPr marR="873760"/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clf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GridSearchCV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svm.SVC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(),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params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n_jobs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=-1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R="873760"/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clf.fit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train_data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train_label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print("</a:t>
            </a:r>
            <a:r>
              <a:rPr lang="ko-KR" altLang="en-US" spc="-20" dirty="0" err="1">
                <a:solidFill>
                  <a:srgbClr val="231F20"/>
                </a:solidFill>
                <a:latin typeface="+mn-ea"/>
                <a:cs typeface="나눔고딕코딩"/>
              </a:rPr>
              <a:t>학습기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=",</a:t>
            </a:r>
            <a:r>
              <a:rPr lang="ko-KR" altLang="en-US" spc="-1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clf.best_estimator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_)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테스트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확인하기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(※5)</a:t>
            </a:r>
            <a:endParaRPr lang="ko-KR" altLang="en-US" dirty="0">
              <a:latin typeface="+mn-ea"/>
              <a:cs typeface="나눔고딕코딩"/>
            </a:endParaRPr>
          </a:p>
          <a:p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pre =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clf.predict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test_data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40"/>
              </a:spcBef>
            </a:pP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ac_score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metrics.accuracy_score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(pre,</a:t>
            </a:r>
            <a:r>
              <a:rPr lang="en-US" altLang="ko-KR" spc="-2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test_label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print("</a:t>
            </a:r>
            <a:r>
              <a:rPr lang="ko-KR" altLang="en-US" spc="-20" dirty="0" err="1">
                <a:solidFill>
                  <a:srgbClr val="231F20"/>
                </a:solidFill>
                <a:latin typeface="+mn-ea"/>
                <a:cs typeface="나눔고딕코딩"/>
              </a:rPr>
              <a:t>정답률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=",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ac_score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A4104806-8C07-9E4A-988F-7AB71411AF0F}"/>
              </a:ext>
            </a:extLst>
          </p:cNvPr>
          <p:cNvSpPr/>
          <p:nvPr/>
        </p:nvSpPr>
        <p:spPr>
          <a:xfrm flipV="1">
            <a:off x="232569" y="674687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36108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6">
            <a:extLst>
              <a:ext uri="{FF2B5EF4-FFF2-40B4-BE49-F238E27FC236}">
                <a16:creationId xmlns:a16="http://schemas.microsoft.com/office/drawing/2014/main" id="{32DFA332-4B39-8946-9995-CD4E5FE7F312}"/>
              </a:ext>
            </a:extLst>
          </p:cNvPr>
          <p:cNvSpPr txBox="1"/>
          <p:nvPr/>
        </p:nvSpPr>
        <p:spPr>
          <a:xfrm>
            <a:off x="233362" y="346075"/>
            <a:ext cx="9601201" cy="25719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3510" marR="367284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 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grid-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mnist.py</a:t>
            </a:r>
            <a:endParaRPr lang="en-US" altLang="ko-KR" spc="-1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3510" marR="3672840">
              <a:lnSpc>
                <a:spcPct val="135400"/>
              </a:lnSpc>
              <a:spcBef>
                <a:spcPts val="65"/>
              </a:spcBef>
            </a:pPr>
            <a:r>
              <a:rPr lang="ko-KR" altLang="en-US" spc="-10" dirty="0">
                <a:solidFill>
                  <a:srgbClr val="231F20"/>
                </a:solidFill>
                <a:latin typeface="+mn-ea"/>
                <a:cs typeface="나눔고딕코딩"/>
              </a:rPr>
              <a:t>학습 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데이터의</a:t>
            </a:r>
            <a:r>
              <a:rPr lang="ko-KR" altLang="en-US" spc="-11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수</a:t>
            </a:r>
            <a:r>
              <a:rPr lang="ko-KR" altLang="en-US" spc="-11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ko-KR" altLang="en-US" spc="-11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1000</a:t>
            </a:r>
            <a:endParaRPr lang="ko-KR" altLang="en-US" dirty="0">
              <a:latin typeface="+mn-ea"/>
              <a:cs typeface="나눔고딕코딩"/>
            </a:endParaRPr>
          </a:p>
          <a:p>
            <a:pPr marL="234950" marR="1249680" indent="-91440">
              <a:lnSpc>
                <a:spcPct val="135400"/>
              </a:lnSpc>
            </a:pPr>
            <a:r>
              <a:rPr lang="ko-KR" altLang="en-US" spc="-30" dirty="0" err="1">
                <a:solidFill>
                  <a:srgbClr val="231F20"/>
                </a:solidFill>
                <a:latin typeface="+mn-ea"/>
                <a:cs typeface="나눔고딕코딩"/>
              </a:rPr>
              <a:t>학습기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SVC(C=1,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cache_size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=200,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class_weight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=None,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coef0=0.0, 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decision_function_shape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=None, degree=3,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gamma='auto',</a:t>
            </a:r>
            <a:r>
              <a:rPr lang="en-US" altLang="ko-KR" spc="-2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kernel='linear', 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max_iter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=-1,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probability=False,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random_state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=None, shrinking=True, 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tol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=0.001,</a:t>
            </a:r>
            <a:r>
              <a:rPr lang="en-US" altLang="ko-KR" spc="-13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verbose=False)</a:t>
            </a:r>
            <a:endParaRPr lang="en-US" altLang="ko-KR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ko-KR" altLang="en-US" spc="-30" dirty="0" err="1">
                <a:solidFill>
                  <a:srgbClr val="231F20"/>
                </a:solidFill>
                <a:latin typeface="+mn-ea"/>
                <a:cs typeface="나눔고딕코딩"/>
              </a:rPr>
              <a:t>정답률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ko-KR" altLang="en-US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0.866</a:t>
            </a:r>
            <a:endParaRPr lang="ko-KR" altLang="en-US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3359113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4349</TotalTime>
  <Words>5394</Words>
  <Application>Microsoft Office PowerPoint</Application>
  <PresentationFormat>사용자 지정</PresentationFormat>
  <Paragraphs>1569</Paragraphs>
  <Slides>98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98</vt:i4>
      </vt:variant>
    </vt:vector>
  </HeadingPairs>
  <TitlesOfParts>
    <vt:vector size="111" baseType="lpstr">
      <vt:lpstr>Arial Unicode MS</vt:lpstr>
      <vt:lpstr>굴림</vt:lpstr>
      <vt:lpstr>굴림체</vt:lpstr>
      <vt:lpstr>나눔고딕코딩</vt:lpstr>
      <vt:lpstr>맑은 고딕</vt:lpstr>
      <vt:lpstr>Arial</vt:lpstr>
      <vt:lpstr>Calibri</vt:lpstr>
      <vt:lpstr>Cambria Math</vt:lpstr>
      <vt:lpstr>Century Gothic</vt:lpstr>
      <vt:lpstr>Courier New</vt:lpstr>
      <vt:lpstr>Helvetica</vt:lpstr>
      <vt:lpstr>Times New Roman</vt:lpstr>
      <vt:lpstr>Office Theme</vt:lpstr>
      <vt:lpstr>머신 러닝</vt:lpstr>
      <vt:lpstr>머신 러닝이란?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머신 러닝 첫걸음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이미지 내부의 문자 인식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외국어 문장 판별하기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서포트 벡터 머신(SVM)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랜덤 포레스트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데이터를 검증하는 방법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소스의 서식과 가공</dc:title>
  <dc:creator>jylee</dc:creator>
  <cp:lastModifiedBy>Windows 사용자</cp:lastModifiedBy>
  <cp:revision>98</cp:revision>
  <dcterms:created xsi:type="dcterms:W3CDTF">2018-08-06T22:37:06Z</dcterms:created>
  <dcterms:modified xsi:type="dcterms:W3CDTF">2018-10-05T07:22:01Z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2017-12-05T00:00:00Z</vt:filetime>
  </property>
  <property fmtid="{D5CDD505-2E9C-101B-9397-08002B2CF9AE}" pid="3" name="Creator">
    <vt:lpwstr>Adobe InDesign CC 2015 (Windows)</vt:lpwstr>
  </property>
  <property fmtid="{D5CDD505-2E9C-101B-9397-08002B2CF9AE}" pid="4" name="LastSaved">
    <vt:filetime>2018-08-06T00:00:00Z</vt:filetime>
  </property>
</Properties>
</file>