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0"/>
  </p:notesMasterIdLst>
  <p:sldIdLst>
    <p:sldId id="658" r:id="rId2"/>
    <p:sldId id="659" r:id="rId3"/>
    <p:sldId id="412" r:id="rId4"/>
    <p:sldId id="546" r:id="rId5"/>
    <p:sldId id="547" r:id="rId6"/>
    <p:sldId id="549" r:id="rId7"/>
    <p:sldId id="550" r:id="rId8"/>
    <p:sldId id="551" r:id="rId9"/>
    <p:sldId id="552" r:id="rId10"/>
    <p:sldId id="660" r:id="rId11"/>
    <p:sldId id="553" r:id="rId12"/>
    <p:sldId id="554" r:id="rId13"/>
    <p:sldId id="555" r:id="rId14"/>
    <p:sldId id="556" r:id="rId15"/>
    <p:sldId id="557" r:id="rId16"/>
    <p:sldId id="558" r:id="rId17"/>
    <p:sldId id="667" r:id="rId18"/>
    <p:sldId id="445" r:id="rId19"/>
    <p:sldId id="447" r:id="rId20"/>
    <p:sldId id="661" r:id="rId21"/>
    <p:sldId id="561" r:id="rId22"/>
    <p:sldId id="562" r:id="rId23"/>
    <p:sldId id="563" r:id="rId24"/>
    <p:sldId id="564" r:id="rId25"/>
    <p:sldId id="565" r:id="rId26"/>
    <p:sldId id="566" r:id="rId27"/>
    <p:sldId id="567" r:id="rId28"/>
    <p:sldId id="568" r:id="rId29"/>
    <p:sldId id="569" r:id="rId30"/>
    <p:sldId id="570" r:id="rId31"/>
    <p:sldId id="571" r:id="rId32"/>
    <p:sldId id="572" r:id="rId33"/>
    <p:sldId id="662" r:id="rId34"/>
    <p:sldId id="672" r:id="rId35"/>
    <p:sldId id="679" r:id="rId36"/>
    <p:sldId id="680" r:id="rId37"/>
    <p:sldId id="681" r:id="rId38"/>
    <p:sldId id="682" r:id="rId39"/>
    <p:sldId id="683" r:id="rId40"/>
    <p:sldId id="673" r:id="rId41"/>
    <p:sldId id="674" r:id="rId42"/>
    <p:sldId id="675" r:id="rId43"/>
    <p:sldId id="678" r:id="rId44"/>
    <p:sldId id="676" r:id="rId45"/>
    <p:sldId id="677" r:id="rId46"/>
    <p:sldId id="686" r:id="rId47"/>
    <p:sldId id="687" r:id="rId48"/>
    <p:sldId id="688" r:id="rId49"/>
    <p:sldId id="691" r:id="rId50"/>
    <p:sldId id="689" r:id="rId51"/>
    <p:sldId id="692" r:id="rId52"/>
    <p:sldId id="700" r:id="rId53"/>
    <p:sldId id="693" r:id="rId54"/>
    <p:sldId id="694" r:id="rId55"/>
    <p:sldId id="695" r:id="rId56"/>
    <p:sldId id="696" r:id="rId57"/>
    <p:sldId id="698" r:id="rId58"/>
    <p:sldId id="699" r:id="rId59"/>
    <p:sldId id="575" r:id="rId60"/>
    <p:sldId id="576" r:id="rId61"/>
    <p:sldId id="577" r:id="rId62"/>
    <p:sldId id="579" r:id="rId63"/>
    <p:sldId id="580" r:id="rId64"/>
    <p:sldId id="583" r:id="rId65"/>
    <p:sldId id="584" r:id="rId66"/>
    <p:sldId id="585" r:id="rId67"/>
    <p:sldId id="586" r:id="rId68"/>
    <p:sldId id="587" r:id="rId69"/>
    <p:sldId id="588" r:id="rId70"/>
    <p:sldId id="663" r:id="rId71"/>
    <p:sldId id="590" r:id="rId72"/>
    <p:sldId id="591" r:id="rId73"/>
    <p:sldId id="592" r:id="rId74"/>
    <p:sldId id="594" r:id="rId75"/>
    <p:sldId id="595" r:id="rId76"/>
    <p:sldId id="596" r:id="rId77"/>
    <p:sldId id="597" r:id="rId78"/>
    <p:sldId id="599" r:id="rId79"/>
    <p:sldId id="600" r:id="rId80"/>
    <p:sldId id="601" r:id="rId81"/>
    <p:sldId id="602" r:id="rId82"/>
    <p:sldId id="603" r:id="rId83"/>
    <p:sldId id="604" r:id="rId84"/>
    <p:sldId id="664" r:id="rId85"/>
    <p:sldId id="606" r:id="rId86"/>
    <p:sldId id="607" r:id="rId87"/>
    <p:sldId id="608" r:id="rId88"/>
    <p:sldId id="609" r:id="rId89"/>
    <p:sldId id="610" r:id="rId90"/>
    <p:sldId id="611" r:id="rId91"/>
    <p:sldId id="612" r:id="rId92"/>
    <p:sldId id="613" r:id="rId93"/>
    <p:sldId id="614" r:id="rId94"/>
    <p:sldId id="615" r:id="rId95"/>
    <p:sldId id="616" r:id="rId96"/>
    <p:sldId id="617" r:id="rId97"/>
    <p:sldId id="618" r:id="rId98"/>
    <p:sldId id="619" r:id="rId99"/>
    <p:sldId id="620" r:id="rId100"/>
    <p:sldId id="621" r:id="rId101"/>
    <p:sldId id="668" r:id="rId102"/>
    <p:sldId id="669" r:id="rId103"/>
    <p:sldId id="670" r:id="rId104"/>
    <p:sldId id="671" r:id="rId105"/>
    <p:sldId id="665" r:id="rId106"/>
    <p:sldId id="623" r:id="rId107"/>
    <p:sldId id="624" r:id="rId108"/>
    <p:sldId id="625" r:id="rId109"/>
    <p:sldId id="626" r:id="rId110"/>
    <p:sldId id="627" r:id="rId111"/>
    <p:sldId id="628" r:id="rId112"/>
    <p:sldId id="629" r:id="rId113"/>
    <p:sldId id="630" r:id="rId114"/>
    <p:sldId id="631" r:id="rId115"/>
    <p:sldId id="632" r:id="rId116"/>
    <p:sldId id="633" r:id="rId117"/>
    <p:sldId id="666" r:id="rId118"/>
    <p:sldId id="634" r:id="rId119"/>
    <p:sldId id="636" r:id="rId120"/>
    <p:sldId id="637" r:id="rId121"/>
    <p:sldId id="638" r:id="rId122"/>
    <p:sldId id="639" r:id="rId123"/>
    <p:sldId id="640" r:id="rId124"/>
    <p:sldId id="641" r:id="rId125"/>
    <p:sldId id="642" r:id="rId126"/>
    <p:sldId id="643" r:id="rId127"/>
    <p:sldId id="644" r:id="rId128"/>
    <p:sldId id="645" r:id="rId129"/>
    <p:sldId id="646" r:id="rId130"/>
    <p:sldId id="647" r:id="rId131"/>
    <p:sldId id="649" r:id="rId132"/>
    <p:sldId id="650" r:id="rId133"/>
    <p:sldId id="651" r:id="rId134"/>
    <p:sldId id="652" r:id="rId135"/>
    <p:sldId id="653" r:id="rId136"/>
    <p:sldId id="654" r:id="rId137"/>
    <p:sldId id="656" r:id="rId138"/>
    <p:sldId id="657" r:id="rId139"/>
  </p:sldIdLst>
  <p:sldSz cx="10066338" cy="7550150"/>
  <p:notesSz cx="5549900" cy="755015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8" userDrawn="1">
          <p15:clr>
            <a:srgbClr val="A4A3A4"/>
          </p15:clr>
        </p15:guide>
        <p15:guide id="2" pos="317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93"/>
    <p:restoredTop sz="94663"/>
  </p:normalViewPr>
  <p:slideViewPr>
    <p:cSldViewPr>
      <p:cViewPr varScale="1">
        <p:scale>
          <a:sx n="96" d="100"/>
          <a:sy n="96" d="100"/>
        </p:scale>
        <p:origin x="810" y="78"/>
      </p:cViewPr>
      <p:guideLst>
        <p:guide orient="horz" pos="2378"/>
        <p:guide pos="317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405063" cy="37782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143250" y="0"/>
            <a:ext cx="2405063" cy="377825"/>
          </a:xfrm>
          <a:prstGeom prst="rect">
            <a:avLst/>
          </a:prstGeom>
        </p:spPr>
        <p:txBody>
          <a:bodyPr vert="horz" lIns="91440" tIns="45720" rIns="91440" bIns="45720" rtlCol="0"/>
          <a:lstStyle>
            <a:lvl1pPr algn="r">
              <a:defRPr sz="1200"/>
            </a:lvl1pPr>
          </a:lstStyle>
          <a:p>
            <a:fld id="{E951F3DA-AD30-44D9-A288-3CB14F3D16DA}" type="datetimeFigureOut">
              <a:rPr lang="ko-KR" altLang="en-US" smtClean="0"/>
              <a:t>2018-11-02</a:t>
            </a:fld>
            <a:endParaRPr lang="ko-KR" altLang="en-US"/>
          </a:p>
        </p:txBody>
      </p:sp>
      <p:sp>
        <p:nvSpPr>
          <p:cNvPr id="4" name="슬라이드 이미지 개체 틀 3"/>
          <p:cNvSpPr>
            <a:spLocks noGrp="1" noRot="1" noChangeAspect="1"/>
          </p:cNvSpPr>
          <p:nvPr>
            <p:ph type="sldImg" idx="2"/>
          </p:nvPr>
        </p:nvSpPr>
        <p:spPr>
          <a:xfrm>
            <a:off x="1076325" y="944563"/>
            <a:ext cx="3397250" cy="254793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555625" y="3633788"/>
            <a:ext cx="4438650" cy="2973387"/>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7172325"/>
            <a:ext cx="2405063" cy="377825"/>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143250" y="7172325"/>
            <a:ext cx="2405063" cy="377825"/>
          </a:xfrm>
          <a:prstGeom prst="rect">
            <a:avLst/>
          </a:prstGeom>
        </p:spPr>
        <p:txBody>
          <a:bodyPr vert="horz" lIns="91440" tIns="45720" rIns="91440" bIns="45720" rtlCol="0" anchor="b"/>
          <a:lstStyle>
            <a:lvl1pPr algn="r">
              <a:defRPr sz="1200"/>
            </a:lvl1pPr>
          </a:lstStyle>
          <a:p>
            <a:fld id="{8C6D5F14-07A0-4E08-8D6E-08E0BF728CD3}" type="slidenum">
              <a:rPr lang="ko-KR" altLang="en-US" smtClean="0"/>
              <a:t>‹#›</a:t>
            </a:fld>
            <a:endParaRPr lang="ko-KR" altLang="en-US"/>
          </a:p>
        </p:txBody>
      </p:sp>
    </p:spTree>
    <p:extLst>
      <p:ext uri="{BB962C8B-B14F-4D97-AF65-F5344CB8AC3E}">
        <p14:creationId xmlns:p14="http://schemas.microsoft.com/office/powerpoint/2010/main" val="235160235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C6D5F14-07A0-4E08-8D6E-08E0BF728CD3}" type="slidenum">
              <a:rPr lang="ko-KR" altLang="en-US" smtClean="0"/>
              <a:t>26</a:t>
            </a:fld>
            <a:endParaRPr lang="ko-KR" altLang="en-US"/>
          </a:p>
        </p:txBody>
      </p:sp>
    </p:spTree>
    <p:extLst>
      <p:ext uri="{BB962C8B-B14F-4D97-AF65-F5344CB8AC3E}">
        <p14:creationId xmlns:p14="http://schemas.microsoft.com/office/powerpoint/2010/main" val="977249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976" y="2340547"/>
            <a:ext cx="8556387" cy="32316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9951" y="4228085"/>
            <a:ext cx="7046437" cy="20005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0" i="0">
                <a:solidFill>
                  <a:srgbClr val="414042"/>
                </a:solidFill>
                <a:latin typeface="Arial Unicode MS"/>
                <a:cs typeface="Arial Unicode MS"/>
              </a:defRPr>
            </a:lvl1pPr>
          </a:lstStyle>
          <a:p>
            <a:endParaRPr/>
          </a:p>
        </p:txBody>
      </p:sp>
      <p:sp>
        <p:nvSpPr>
          <p:cNvPr id="3" name="Holder 3"/>
          <p:cNvSpPr>
            <a:spLocks noGrp="1"/>
          </p:cNvSpPr>
          <p:nvPr>
            <p:ph type="body" idx="1"/>
          </p:nvPr>
        </p:nvSpPr>
        <p:spPr/>
        <p:txBody>
          <a:bodyPr lIns="0" tIns="0" rIns="0" bIns="0"/>
          <a:lstStyle>
            <a:lvl1pPr>
              <a:defRPr sz="1300" b="0" i="0">
                <a:solidFill>
                  <a:srgbClr val="58595B"/>
                </a:solidFill>
                <a:latin typeface="Arial Unicode MS"/>
                <a:cs typeface="Arial Unicode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0" i="0">
                <a:solidFill>
                  <a:srgbClr val="414042"/>
                </a:solidFill>
                <a:latin typeface="Arial Unicode MS"/>
                <a:cs typeface="Arial Unicode MS"/>
              </a:defRPr>
            </a:lvl1pPr>
          </a:lstStyle>
          <a:p>
            <a:endParaRPr/>
          </a:p>
        </p:txBody>
      </p:sp>
      <p:sp>
        <p:nvSpPr>
          <p:cNvPr id="3" name="Holder 3"/>
          <p:cNvSpPr>
            <a:spLocks noGrp="1"/>
          </p:cNvSpPr>
          <p:nvPr>
            <p:ph sz="half" idx="2"/>
          </p:nvPr>
        </p:nvSpPr>
        <p:spPr>
          <a:xfrm>
            <a:off x="503317" y="1736535"/>
            <a:ext cx="4378856" cy="20005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4163" y="1736535"/>
            <a:ext cx="4378856" cy="20005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
            <a:ext cx="10066338" cy="7333615"/>
          </a:xfrm>
          <a:custGeom>
            <a:avLst/>
            <a:gdLst/>
            <a:ahLst/>
            <a:cxnLst/>
            <a:rect l="l" t="t" r="r" b="b"/>
            <a:pathLst>
              <a:path w="5549900" h="7333615">
                <a:moveTo>
                  <a:pt x="5549392" y="0"/>
                </a:moveTo>
                <a:lnTo>
                  <a:pt x="0" y="0"/>
                </a:lnTo>
                <a:lnTo>
                  <a:pt x="0" y="7333501"/>
                </a:lnTo>
                <a:lnTo>
                  <a:pt x="5541441" y="7333501"/>
                </a:lnTo>
                <a:lnTo>
                  <a:pt x="5549392" y="7332706"/>
                </a:lnTo>
                <a:lnTo>
                  <a:pt x="5549392" y="0"/>
                </a:lnTo>
                <a:close/>
              </a:path>
            </a:pathLst>
          </a:custGeom>
          <a:solidFill>
            <a:srgbClr val="E6E7E8"/>
          </a:solidFill>
        </p:spPr>
        <p:txBody>
          <a:bodyPr wrap="square" lIns="0" tIns="0" rIns="0" bIns="0" rtlCol="0"/>
          <a:lstStyle/>
          <a:p>
            <a:endParaRPr sz="1800"/>
          </a:p>
        </p:txBody>
      </p:sp>
      <p:sp>
        <p:nvSpPr>
          <p:cNvPr id="17" name="bk object 17"/>
          <p:cNvSpPr/>
          <p:nvPr/>
        </p:nvSpPr>
        <p:spPr>
          <a:xfrm>
            <a:off x="2149060" y="1"/>
            <a:ext cx="5877405" cy="3184525"/>
          </a:xfrm>
          <a:custGeom>
            <a:avLst/>
            <a:gdLst/>
            <a:ahLst/>
            <a:cxnLst/>
            <a:rect l="l" t="t" r="r" b="b"/>
            <a:pathLst>
              <a:path w="3240404" h="3184525">
                <a:moveTo>
                  <a:pt x="3239998" y="0"/>
                </a:moveTo>
                <a:lnTo>
                  <a:pt x="0" y="0"/>
                </a:lnTo>
                <a:lnTo>
                  <a:pt x="0" y="3076092"/>
                </a:lnTo>
                <a:lnTo>
                  <a:pt x="1687" y="3092967"/>
                </a:lnTo>
                <a:lnTo>
                  <a:pt x="13500" y="3130092"/>
                </a:lnTo>
                <a:lnTo>
                  <a:pt x="45562" y="3167217"/>
                </a:lnTo>
                <a:lnTo>
                  <a:pt x="108000" y="3184093"/>
                </a:lnTo>
                <a:lnTo>
                  <a:pt x="3131997" y="3184093"/>
                </a:lnTo>
                <a:lnTo>
                  <a:pt x="3148872" y="3182405"/>
                </a:lnTo>
                <a:lnTo>
                  <a:pt x="3185998" y="3170592"/>
                </a:lnTo>
                <a:lnTo>
                  <a:pt x="3223123" y="3138530"/>
                </a:lnTo>
                <a:lnTo>
                  <a:pt x="3239998" y="3076092"/>
                </a:lnTo>
                <a:lnTo>
                  <a:pt x="3239998" y="0"/>
                </a:lnTo>
                <a:close/>
              </a:path>
            </a:pathLst>
          </a:custGeom>
          <a:solidFill>
            <a:srgbClr val="6D6E71"/>
          </a:solidFill>
        </p:spPr>
        <p:txBody>
          <a:bodyPr wrap="square" lIns="0" tIns="0" rIns="0" bIns="0" rtlCol="0"/>
          <a:lstStyle/>
          <a:p>
            <a:endParaRPr sz="1800"/>
          </a:p>
        </p:txBody>
      </p:sp>
      <p:sp>
        <p:nvSpPr>
          <p:cNvPr id="2" name="Holder 2"/>
          <p:cNvSpPr>
            <a:spLocks noGrp="1"/>
          </p:cNvSpPr>
          <p:nvPr>
            <p:ph type="title"/>
          </p:nvPr>
        </p:nvSpPr>
        <p:spPr/>
        <p:txBody>
          <a:bodyPr lIns="0" tIns="0" rIns="0" bIns="0"/>
          <a:lstStyle>
            <a:lvl1pPr>
              <a:defRPr sz="2100" b="0" i="0">
                <a:solidFill>
                  <a:srgbClr val="414042"/>
                </a:solidFill>
                <a:latin typeface="Arial Unicode MS"/>
                <a:cs typeface="Arial Unicode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622362" y="951242"/>
            <a:ext cx="4821614" cy="323165"/>
          </a:xfrm>
          <a:prstGeom prst="rect">
            <a:avLst/>
          </a:prstGeom>
        </p:spPr>
        <p:txBody>
          <a:bodyPr wrap="square" lIns="0" tIns="0" rIns="0" bIns="0">
            <a:spAutoFit/>
          </a:bodyPr>
          <a:lstStyle>
            <a:lvl1pPr>
              <a:defRPr sz="2100" b="0" i="0">
                <a:solidFill>
                  <a:srgbClr val="414042"/>
                </a:solidFill>
                <a:latin typeface="Arial Unicode MS"/>
                <a:cs typeface="Arial Unicode MS"/>
              </a:defRPr>
            </a:lvl1pPr>
          </a:lstStyle>
          <a:p>
            <a:endParaRPr/>
          </a:p>
        </p:txBody>
      </p:sp>
      <p:sp>
        <p:nvSpPr>
          <p:cNvPr id="3" name="Holder 3"/>
          <p:cNvSpPr>
            <a:spLocks noGrp="1"/>
          </p:cNvSpPr>
          <p:nvPr>
            <p:ph type="body" idx="1"/>
          </p:nvPr>
        </p:nvSpPr>
        <p:spPr>
          <a:xfrm>
            <a:off x="187754" y="3646539"/>
            <a:ext cx="9690831" cy="200055"/>
          </a:xfrm>
          <a:prstGeom prst="rect">
            <a:avLst/>
          </a:prstGeom>
        </p:spPr>
        <p:txBody>
          <a:bodyPr wrap="square" lIns="0" tIns="0" rIns="0" bIns="0">
            <a:spAutoFit/>
          </a:bodyPr>
          <a:lstStyle>
            <a:lvl1pPr>
              <a:defRPr sz="1300" b="0" i="0">
                <a:solidFill>
                  <a:srgbClr val="58595B"/>
                </a:solidFill>
                <a:latin typeface="Arial Unicode MS"/>
                <a:cs typeface="Arial Unicode MS"/>
              </a:defRPr>
            </a:lvl1pPr>
          </a:lstStyle>
          <a:p>
            <a:endParaRPr/>
          </a:p>
        </p:txBody>
      </p:sp>
      <p:sp>
        <p:nvSpPr>
          <p:cNvPr id="4" name="Holder 4"/>
          <p:cNvSpPr>
            <a:spLocks noGrp="1"/>
          </p:cNvSpPr>
          <p:nvPr>
            <p:ph type="ftr" sz="quarter" idx="5"/>
          </p:nvPr>
        </p:nvSpPr>
        <p:spPr>
          <a:xfrm>
            <a:off x="3422555" y="7021640"/>
            <a:ext cx="3221228"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3318" y="7021640"/>
            <a:ext cx="2315258"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11/2/2018</a:t>
            </a:fld>
            <a:endParaRPr lang="en-US"/>
          </a:p>
        </p:txBody>
      </p:sp>
      <p:sp>
        <p:nvSpPr>
          <p:cNvPr id="6" name="Holder 6"/>
          <p:cNvSpPr>
            <a:spLocks noGrp="1"/>
          </p:cNvSpPr>
          <p:nvPr>
            <p:ph type="sldNum" sz="quarter" idx="7"/>
          </p:nvPr>
        </p:nvSpPr>
        <p:spPr>
          <a:xfrm>
            <a:off x="7247764" y="7021640"/>
            <a:ext cx="2315258"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keras.io/"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ensorflow.org/"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continuum.io/downloads" TargetMode="Externa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hyperlink" Target="http://pandas.pydata.org/pandas-docs/stable/" TargetMode="External"/><Relationship Id="rId2" Type="http://schemas.openxmlformats.org/officeDocument/2006/relationships/hyperlink" Target="http://docs.scipy.org/doc/nump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52169" y="727075"/>
            <a:ext cx="762000" cy="553998"/>
          </a:xfrm>
          <a:prstGeom prst="rect">
            <a:avLst/>
          </a:prstGeom>
        </p:spPr>
        <p:txBody>
          <a:bodyPr vert="horz" wrap="square" lIns="0" tIns="0" rIns="0" bIns="0" rtlCol="0">
            <a:spAutoFit/>
          </a:bodyPr>
          <a:lstStyle/>
          <a:p>
            <a:pPr marL="12700"/>
            <a:r>
              <a:rPr lang="en-US" sz="3600" spc="-105" dirty="0" smtClean="0">
                <a:solidFill>
                  <a:srgbClr val="FFFFFF"/>
                </a:solidFill>
                <a:latin typeface="+mn-ea"/>
                <a:cs typeface="Arial Unicode MS"/>
              </a:rPr>
              <a:t>5</a:t>
            </a:r>
            <a:r>
              <a:rPr sz="3600" spc="-105" dirty="0" smtClean="0">
                <a:solidFill>
                  <a:srgbClr val="FFFFFF"/>
                </a:solidFill>
                <a:latin typeface="+mn-ea"/>
                <a:cs typeface="Arial Unicode MS"/>
              </a:rPr>
              <a:t>장</a:t>
            </a:r>
            <a:endParaRPr sz="3600" dirty="0">
              <a:latin typeface="+mn-ea"/>
              <a:cs typeface="Arial Unicode MS"/>
            </a:endParaRPr>
          </a:p>
        </p:txBody>
      </p:sp>
      <p:sp>
        <p:nvSpPr>
          <p:cNvPr id="3" name="object 3"/>
          <p:cNvSpPr txBox="1">
            <a:spLocks noGrp="1"/>
          </p:cNvSpPr>
          <p:nvPr>
            <p:ph type="title"/>
          </p:nvPr>
        </p:nvSpPr>
        <p:spPr>
          <a:xfrm>
            <a:off x="3661569" y="1870075"/>
            <a:ext cx="2895600" cy="369332"/>
          </a:xfrm>
          <a:prstGeom prst="rect">
            <a:avLst/>
          </a:prstGeom>
        </p:spPr>
        <p:txBody>
          <a:bodyPr vert="horz" wrap="square" lIns="0" tIns="0" rIns="0" bIns="0" rtlCol="0">
            <a:spAutoFit/>
          </a:bodyPr>
          <a:lstStyle/>
          <a:p>
            <a:pPr marL="12700"/>
            <a:r>
              <a:rPr lang="ko-KR" altLang="en-US" sz="2400" spc="-200" dirty="0" smtClean="0">
                <a:solidFill>
                  <a:schemeClr val="bg1"/>
                </a:solidFill>
                <a:latin typeface="+mn-ea"/>
                <a:ea typeface="+mn-ea"/>
              </a:rPr>
              <a:t>딥 러닝</a:t>
            </a:r>
            <a:r>
              <a:rPr lang="en-US" altLang="ko-KR" sz="2400" spc="-200" dirty="0" smtClean="0">
                <a:solidFill>
                  <a:schemeClr val="bg1"/>
                </a:solidFill>
                <a:latin typeface="+mn-ea"/>
                <a:ea typeface="+mn-ea"/>
              </a:rPr>
              <a:t>(Deep Learning)</a:t>
            </a:r>
            <a:endParaRPr lang="ko-KR" altLang="en-US" sz="2400" spc="-200" dirty="0">
              <a:solidFill>
                <a:schemeClr val="bg1"/>
              </a:solidFill>
              <a:latin typeface="+mn-ea"/>
              <a:ea typeface="+mn-ea"/>
            </a:endParaRPr>
          </a:p>
        </p:txBody>
      </p:sp>
      <p:sp>
        <p:nvSpPr>
          <p:cNvPr id="4" name="TextBox 3"/>
          <p:cNvSpPr txBox="1"/>
          <p:nvPr/>
        </p:nvSpPr>
        <p:spPr>
          <a:xfrm>
            <a:off x="1527969" y="3546475"/>
            <a:ext cx="7086600" cy="923330"/>
          </a:xfrm>
          <a:prstGeom prst="rect">
            <a:avLst/>
          </a:prstGeom>
          <a:noFill/>
        </p:spPr>
        <p:txBody>
          <a:bodyPr wrap="square" rtlCol="0">
            <a:spAutoFit/>
          </a:bodyPr>
          <a:lstStyle/>
          <a:p>
            <a:r>
              <a:rPr lang="ko-KR" altLang="en-US" dirty="0" smtClean="0"/>
              <a:t>지금까지는 머신</a:t>
            </a:r>
            <a:r>
              <a:rPr lang="en-US" altLang="ko-KR" dirty="0" smtClean="0"/>
              <a:t> </a:t>
            </a:r>
            <a:r>
              <a:rPr lang="ko-KR" altLang="en-US" dirty="0" smtClean="0"/>
              <a:t>러닝 </a:t>
            </a:r>
            <a:r>
              <a:rPr lang="ko-KR" altLang="en-US" dirty="0"/>
              <a:t>방법을 </a:t>
            </a:r>
            <a:r>
              <a:rPr lang="ko-KR" altLang="en-US" dirty="0" smtClean="0"/>
              <a:t>살펴보았다</a:t>
            </a:r>
            <a:r>
              <a:rPr lang="en-US" altLang="ko-KR" dirty="0"/>
              <a:t>. </a:t>
            </a:r>
            <a:r>
              <a:rPr lang="ko-KR" altLang="en-US" dirty="0"/>
              <a:t>이번 장부터는 </a:t>
            </a:r>
            <a:r>
              <a:rPr lang="en-US" altLang="ko-KR" dirty="0" err="1" smtClean="0"/>
              <a:t>Tensorflow</a:t>
            </a:r>
            <a:r>
              <a:rPr lang="ko-KR" altLang="en-US" dirty="0" smtClean="0"/>
              <a:t>를 이용하는 딥 러닝을 살펴본다</a:t>
            </a:r>
            <a:r>
              <a:rPr lang="en-US" altLang="ko-KR" dirty="0"/>
              <a:t>. </a:t>
            </a:r>
            <a:r>
              <a:rPr lang="ko-KR" altLang="en-US" dirty="0" smtClean="0"/>
              <a:t>그리고 </a:t>
            </a:r>
            <a:r>
              <a:rPr lang="en-US" altLang="ko-KR" dirty="0" err="1"/>
              <a:t>Tensorflow</a:t>
            </a:r>
            <a:r>
              <a:rPr lang="en-US" altLang="ko-KR" dirty="0"/>
              <a:t> </a:t>
            </a:r>
            <a:r>
              <a:rPr lang="ko-KR" altLang="en-US" dirty="0" smtClean="0"/>
              <a:t>와 함께 사용되는 라이브러리에 대해 살펴본다</a:t>
            </a:r>
            <a:r>
              <a:rPr lang="en-US" altLang="ko-KR" dirty="0" smtClean="0"/>
              <a:t>.</a:t>
            </a:r>
            <a:endParaRPr lang="ko-KR" altLang="en-US" dirty="0"/>
          </a:p>
        </p:txBody>
      </p:sp>
    </p:spTree>
    <p:extLst>
      <p:ext uri="{BB962C8B-B14F-4D97-AF65-F5344CB8AC3E}">
        <p14:creationId xmlns:p14="http://schemas.microsoft.com/office/powerpoint/2010/main" val="3495424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82225" y="-54244"/>
            <a:ext cx="10296993" cy="7639319"/>
          </a:xfrm>
          <a:custGeom>
            <a:avLst/>
            <a:gdLst/>
            <a:ahLst/>
            <a:cxnLst/>
            <a:rect l="l" t="t" r="r" b="b"/>
            <a:pathLst>
              <a:path w="5549900" h="3226435">
                <a:moveTo>
                  <a:pt x="0" y="3225901"/>
                </a:moveTo>
                <a:lnTo>
                  <a:pt x="5549392" y="3225901"/>
                </a:lnTo>
                <a:lnTo>
                  <a:pt x="5549392" y="0"/>
                </a:lnTo>
                <a:lnTo>
                  <a:pt x="0" y="0"/>
                </a:lnTo>
                <a:lnTo>
                  <a:pt x="0" y="3225901"/>
                </a:lnTo>
                <a:close/>
              </a:path>
            </a:pathLst>
          </a:custGeom>
          <a:solidFill>
            <a:srgbClr val="E6E7E8"/>
          </a:solidFill>
        </p:spPr>
        <p:txBody>
          <a:bodyPr wrap="square" lIns="0" tIns="0" rIns="0" bIns="0" rtlCol="0"/>
          <a:lstStyle/>
          <a:p>
            <a:endParaRPr dirty="0"/>
          </a:p>
        </p:txBody>
      </p:sp>
      <p:sp>
        <p:nvSpPr>
          <p:cNvPr id="5" name="object 5"/>
          <p:cNvSpPr/>
          <p:nvPr/>
        </p:nvSpPr>
        <p:spPr>
          <a:xfrm>
            <a:off x="3890766" y="2241766"/>
            <a:ext cx="2339975" cy="69215"/>
          </a:xfrm>
          <a:custGeom>
            <a:avLst/>
            <a:gdLst/>
            <a:ahLst/>
            <a:cxnLst/>
            <a:rect l="l" t="t" r="r" b="b"/>
            <a:pathLst>
              <a:path w="2339975" h="69215">
                <a:moveTo>
                  <a:pt x="2339425" y="0"/>
                </a:moveTo>
                <a:lnTo>
                  <a:pt x="0" y="0"/>
                </a:lnTo>
                <a:lnTo>
                  <a:pt x="794" y="7947"/>
                </a:lnTo>
                <a:lnTo>
                  <a:pt x="8669" y="32696"/>
                </a:lnTo>
                <a:lnTo>
                  <a:pt x="30043" y="57445"/>
                </a:lnTo>
                <a:lnTo>
                  <a:pt x="71666" y="68694"/>
                </a:lnTo>
                <a:lnTo>
                  <a:pt x="2268321" y="68694"/>
                </a:lnTo>
                <a:lnTo>
                  <a:pt x="2279571" y="67569"/>
                </a:lnTo>
                <a:lnTo>
                  <a:pt x="2304319" y="59695"/>
                </a:lnTo>
                <a:lnTo>
                  <a:pt x="2329068" y="38321"/>
                </a:lnTo>
                <a:lnTo>
                  <a:pt x="2339425" y="0"/>
                </a:lnTo>
                <a:close/>
              </a:path>
            </a:pathLst>
          </a:custGeom>
          <a:solidFill>
            <a:srgbClr val="6D6E71"/>
          </a:solidFill>
        </p:spPr>
        <p:txBody>
          <a:bodyPr wrap="square" lIns="0" tIns="0" rIns="0" bIns="0" rtlCol="0"/>
          <a:lstStyle/>
          <a:p>
            <a:endParaRPr/>
          </a:p>
        </p:txBody>
      </p:sp>
      <p:sp>
        <p:nvSpPr>
          <p:cNvPr id="6" name="object 6"/>
          <p:cNvSpPr/>
          <p:nvPr/>
        </p:nvSpPr>
        <p:spPr>
          <a:xfrm>
            <a:off x="462429" y="1175373"/>
            <a:ext cx="9066540" cy="5419102"/>
          </a:xfrm>
          <a:custGeom>
            <a:avLst/>
            <a:gdLst/>
            <a:ahLst/>
            <a:cxnLst/>
            <a:rect l="l" t="t" r="r" b="b"/>
            <a:pathLst>
              <a:path w="4932045" h="3015615">
                <a:moveTo>
                  <a:pt x="4751997" y="0"/>
                </a:moveTo>
                <a:lnTo>
                  <a:pt x="179997" y="0"/>
                </a:lnTo>
                <a:lnTo>
                  <a:pt x="151872" y="2812"/>
                </a:lnTo>
                <a:lnTo>
                  <a:pt x="89998" y="22499"/>
                </a:lnTo>
                <a:lnTo>
                  <a:pt x="28124" y="75936"/>
                </a:lnTo>
                <a:lnTo>
                  <a:pt x="0" y="179997"/>
                </a:lnTo>
                <a:lnTo>
                  <a:pt x="0" y="2834995"/>
                </a:lnTo>
                <a:lnTo>
                  <a:pt x="2812" y="2863122"/>
                </a:lnTo>
                <a:lnTo>
                  <a:pt x="22499" y="2925000"/>
                </a:lnTo>
                <a:lnTo>
                  <a:pt x="75936" y="2986878"/>
                </a:lnTo>
                <a:lnTo>
                  <a:pt x="179997" y="3015005"/>
                </a:lnTo>
                <a:lnTo>
                  <a:pt x="4751997" y="3015005"/>
                </a:lnTo>
                <a:lnTo>
                  <a:pt x="4780121" y="3012192"/>
                </a:lnTo>
                <a:lnTo>
                  <a:pt x="4841995" y="2992504"/>
                </a:lnTo>
                <a:lnTo>
                  <a:pt x="4903869" y="2939063"/>
                </a:lnTo>
                <a:lnTo>
                  <a:pt x="4931994" y="2834995"/>
                </a:lnTo>
                <a:lnTo>
                  <a:pt x="4931994" y="179997"/>
                </a:lnTo>
                <a:lnTo>
                  <a:pt x="4929181" y="151872"/>
                </a:lnTo>
                <a:lnTo>
                  <a:pt x="4909494" y="89998"/>
                </a:lnTo>
                <a:lnTo>
                  <a:pt x="4856057" y="28124"/>
                </a:lnTo>
                <a:lnTo>
                  <a:pt x="4751997" y="0"/>
                </a:lnTo>
                <a:close/>
              </a:path>
            </a:pathLst>
          </a:custGeom>
          <a:solidFill>
            <a:srgbClr val="FFFFFF"/>
          </a:solidFill>
        </p:spPr>
        <p:txBody>
          <a:bodyPr wrap="square" lIns="0" tIns="0" rIns="0" bIns="0" rtlCol="0"/>
          <a:lstStyle/>
          <a:p>
            <a:endParaRPr dirty="0"/>
          </a:p>
        </p:txBody>
      </p:sp>
      <p:sp>
        <p:nvSpPr>
          <p:cNvPr id="7" name="object 7"/>
          <p:cNvSpPr/>
          <p:nvPr/>
        </p:nvSpPr>
        <p:spPr>
          <a:xfrm>
            <a:off x="462429" y="1175373"/>
            <a:ext cx="9066540" cy="5419102"/>
          </a:xfrm>
          <a:custGeom>
            <a:avLst/>
            <a:gdLst/>
            <a:ahLst/>
            <a:cxnLst/>
            <a:rect l="l" t="t" r="r" b="b"/>
            <a:pathLst>
              <a:path w="4932045" h="3015615">
                <a:moveTo>
                  <a:pt x="179997" y="0"/>
                </a:moveTo>
                <a:lnTo>
                  <a:pt x="151872" y="2812"/>
                </a:lnTo>
                <a:lnTo>
                  <a:pt x="89998" y="22499"/>
                </a:lnTo>
                <a:lnTo>
                  <a:pt x="28124" y="75936"/>
                </a:lnTo>
                <a:lnTo>
                  <a:pt x="0" y="179997"/>
                </a:lnTo>
                <a:lnTo>
                  <a:pt x="0" y="2834995"/>
                </a:lnTo>
                <a:lnTo>
                  <a:pt x="2812" y="2863122"/>
                </a:lnTo>
                <a:lnTo>
                  <a:pt x="22499" y="2925000"/>
                </a:lnTo>
                <a:lnTo>
                  <a:pt x="75936" y="2986878"/>
                </a:lnTo>
                <a:lnTo>
                  <a:pt x="179997" y="3015005"/>
                </a:lnTo>
                <a:lnTo>
                  <a:pt x="4751997" y="3015005"/>
                </a:lnTo>
                <a:lnTo>
                  <a:pt x="4780121" y="3012192"/>
                </a:lnTo>
                <a:lnTo>
                  <a:pt x="4841995" y="2992504"/>
                </a:lnTo>
                <a:lnTo>
                  <a:pt x="4903869" y="2939063"/>
                </a:lnTo>
                <a:lnTo>
                  <a:pt x="4931994" y="2834995"/>
                </a:lnTo>
                <a:lnTo>
                  <a:pt x="4931994" y="179997"/>
                </a:lnTo>
                <a:lnTo>
                  <a:pt x="4929181" y="151872"/>
                </a:lnTo>
                <a:lnTo>
                  <a:pt x="4909494" y="89998"/>
                </a:lnTo>
                <a:lnTo>
                  <a:pt x="4856057" y="28124"/>
                </a:lnTo>
                <a:lnTo>
                  <a:pt x="4751997" y="0"/>
                </a:lnTo>
                <a:lnTo>
                  <a:pt x="179997" y="0"/>
                </a:lnTo>
                <a:close/>
              </a:path>
            </a:pathLst>
          </a:custGeom>
          <a:ln w="36004">
            <a:solidFill>
              <a:srgbClr val="6D6E71"/>
            </a:solidFill>
          </a:ln>
        </p:spPr>
        <p:txBody>
          <a:bodyPr wrap="square" lIns="0" tIns="0" rIns="0" bIns="0" rtlCol="0"/>
          <a:lstStyle/>
          <a:p>
            <a:endParaRPr/>
          </a:p>
        </p:txBody>
      </p:sp>
      <p:sp>
        <p:nvSpPr>
          <p:cNvPr id="8" name="object 8"/>
          <p:cNvSpPr/>
          <p:nvPr/>
        </p:nvSpPr>
        <p:spPr>
          <a:xfrm>
            <a:off x="4423569" y="1496597"/>
            <a:ext cx="0" cy="462915"/>
          </a:xfrm>
          <a:custGeom>
            <a:avLst/>
            <a:gdLst/>
            <a:ahLst/>
            <a:cxnLst/>
            <a:rect l="l" t="t" r="r" b="b"/>
            <a:pathLst>
              <a:path h="462915">
                <a:moveTo>
                  <a:pt x="0" y="462699"/>
                </a:moveTo>
                <a:lnTo>
                  <a:pt x="0" y="0"/>
                </a:lnTo>
              </a:path>
            </a:pathLst>
          </a:custGeom>
          <a:ln w="6350">
            <a:solidFill>
              <a:srgbClr val="939598"/>
            </a:solidFill>
          </a:ln>
        </p:spPr>
        <p:txBody>
          <a:bodyPr wrap="square" lIns="0" tIns="0" rIns="0" bIns="0" rtlCol="0"/>
          <a:lstStyle/>
          <a:p>
            <a:endParaRPr/>
          </a:p>
        </p:txBody>
      </p:sp>
      <p:sp>
        <p:nvSpPr>
          <p:cNvPr id="9" name="object 9"/>
          <p:cNvSpPr/>
          <p:nvPr/>
        </p:nvSpPr>
        <p:spPr>
          <a:xfrm>
            <a:off x="5490369" y="1489075"/>
            <a:ext cx="0" cy="462915"/>
          </a:xfrm>
          <a:custGeom>
            <a:avLst/>
            <a:gdLst/>
            <a:ahLst/>
            <a:cxnLst/>
            <a:rect l="l" t="t" r="r" b="b"/>
            <a:pathLst>
              <a:path h="462915">
                <a:moveTo>
                  <a:pt x="0" y="462699"/>
                </a:moveTo>
                <a:lnTo>
                  <a:pt x="0" y="0"/>
                </a:lnTo>
              </a:path>
            </a:pathLst>
          </a:custGeom>
          <a:ln w="6350">
            <a:solidFill>
              <a:srgbClr val="939598"/>
            </a:solidFill>
          </a:ln>
        </p:spPr>
        <p:txBody>
          <a:bodyPr wrap="square" lIns="0" tIns="0" rIns="0" bIns="0" rtlCol="0"/>
          <a:lstStyle/>
          <a:p>
            <a:endParaRPr/>
          </a:p>
        </p:txBody>
      </p:sp>
      <p:sp>
        <p:nvSpPr>
          <p:cNvPr id="10" name="object 10"/>
          <p:cNvSpPr txBox="1"/>
          <p:nvPr/>
        </p:nvSpPr>
        <p:spPr>
          <a:xfrm>
            <a:off x="4559077" y="1415318"/>
            <a:ext cx="947200" cy="615553"/>
          </a:xfrm>
          <a:prstGeom prst="rect">
            <a:avLst/>
          </a:prstGeom>
        </p:spPr>
        <p:txBody>
          <a:bodyPr vert="horz" wrap="square" lIns="0" tIns="0" rIns="0" bIns="0" rtlCol="0">
            <a:spAutoFit/>
          </a:bodyPr>
          <a:lstStyle/>
          <a:p>
            <a:pPr marL="12700"/>
            <a:r>
              <a:rPr lang="en-US" sz="4000" b="1" spc="-40" dirty="0" smtClean="0">
                <a:solidFill>
                  <a:srgbClr val="414042"/>
                </a:solidFill>
                <a:latin typeface="Century Gothic"/>
                <a:cs typeface="Century Gothic"/>
              </a:rPr>
              <a:t>5</a:t>
            </a:r>
            <a:r>
              <a:rPr sz="4000" b="1" spc="-40" dirty="0" smtClean="0">
                <a:solidFill>
                  <a:srgbClr val="414042"/>
                </a:solidFill>
                <a:latin typeface="Century Gothic"/>
                <a:cs typeface="Century Gothic"/>
              </a:rPr>
              <a:t>-</a:t>
            </a:r>
            <a:r>
              <a:rPr lang="en-US" sz="4000" b="1" spc="-40" dirty="0" smtClean="0">
                <a:solidFill>
                  <a:srgbClr val="414042"/>
                </a:solidFill>
                <a:latin typeface="Century Gothic"/>
                <a:cs typeface="Century Gothic"/>
              </a:rPr>
              <a:t>2</a:t>
            </a:r>
            <a:endParaRPr sz="4000" dirty="0">
              <a:latin typeface="Century Gothic"/>
              <a:cs typeface="Century Gothic"/>
            </a:endParaRPr>
          </a:p>
        </p:txBody>
      </p:sp>
      <p:sp>
        <p:nvSpPr>
          <p:cNvPr id="11" name="object 11"/>
          <p:cNvSpPr txBox="1">
            <a:spLocks noGrp="1"/>
          </p:cNvSpPr>
          <p:nvPr>
            <p:ph type="title"/>
          </p:nvPr>
        </p:nvSpPr>
        <p:spPr>
          <a:xfrm>
            <a:off x="3683794" y="2225847"/>
            <a:ext cx="2644775" cy="369332"/>
          </a:xfrm>
          <a:prstGeom prst="rect">
            <a:avLst/>
          </a:prstGeom>
        </p:spPr>
        <p:txBody>
          <a:bodyPr vert="horz" wrap="square" lIns="0" tIns="0" rIns="0" bIns="0" rtlCol="0">
            <a:spAutoFit/>
          </a:bodyPr>
          <a:lstStyle/>
          <a:p>
            <a:pPr marL="12700"/>
            <a:r>
              <a:rPr lang="en-US" altLang="ko-KR" sz="2400" spc="-200" dirty="0" err="1">
                <a:latin typeface="+mn-ea"/>
                <a:ea typeface="+mn-ea"/>
              </a:rPr>
              <a:t>TensorFlow</a:t>
            </a:r>
            <a:r>
              <a:rPr lang="en-US" altLang="ko-KR" sz="2400" spc="-200" dirty="0">
                <a:latin typeface="+mn-ea"/>
                <a:ea typeface="+mn-ea"/>
              </a:rPr>
              <a:t> </a:t>
            </a:r>
            <a:r>
              <a:rPr lang="ko-KR" altLang="en-US" sz="2400" spc="-200" dirty="0" smtClean="0">
                <a:latin typeface="+mn-ea"/>
                <a:ea typeface="+mn-ea"/>
              </a:rPr>
              <a:t>설치하기</a:t>
            </a:r>
            <a:endParaRPr lang="ko-KR" altLang="en-US" sz="2400" spc="-200" dirty="0">
              <a:latin typeface="+mn-ea"/>
              <a:ea typeface="+mn-ea"/>
            </a:endParaRPr>
          </a:p>
        </p:txBody>
      </p:sp>
      <p:sp>
        <p:nvSpPr>
          <p:cNvPr id="12" name="object 12"/>
          <p:cNvSpPr/>
          <p:nvPr/>
        </p:nvSpPr>
        <p:spPr>
          <a:xfrm>
            <a:off x="1061603" y="4398524"/>
            <a:ext cx="3978310" cy="539607"/>
          </a:xfrm>
          <a:custGeom>
            <a:avLst/>
            <a:gdLst/>
            <a:ahLst/>
            <a:cxnLst/>
            <a:rect l="l" t="t" r="r" b="b"/>
            <a:pathLst>
              <a:path w="2115185" h="260985">
                <a:moveTo>
                  <a:pt x="2042934" y="0"/>
                </a:moveTo>
                <a:lnTo>
                  <a:pt x="71996" y="0"/>
                </a:lnTo>
                <a:lnTo>
                  <a:pt x="60746" y="1124"/>
                </a:lnTo>
                <a:lnTo>
                  <a:pt x="35998" y="8999"/>
                </a:lnTo>
                <a:lnTo>
                  <a:pt x="11249" y="30373"/>
                </a:lnTo>
                <a:lnTo>
                  <a:pt x="0" y="71996"/>
                </a:lnTo>
                <a:lnTo>
                  <a:pt x="0" y="189001"/>
                </a:lnTo>
                <a:lnTo>
                  <a:pt x="1124" y="200250"/>
                </a:lnTo>
                <a:lnTo>
                  <a:pt x="8999" y="224999"/>
                </a:lnTo>
                <a:lnTo>
                  <a:pt x="30373" y="249748"/>
                </a:lnTo>
                <a:lnTo>
                  <a:pt x="71996" y="260997"/>
                </a:lnTo>
                <a:lnTo>
                  <a:pt x="2042934" y="260997"/>
                </a:lnTo>
                <a:lnTo>
                  <a:pt x="2054186" y="259872"/>
                </a:lnTo>
                <a:lnTo>
                  <a:pt x="2078939" y="251998"/>
                </a:lnTo>
                <a:lnTo>
                  <a:pt x="2103692" y="230624"/>
                </a:lnTo>
                <a:lnTo>
                  <a:pt x="2114943" y="189001"/>
                </a:lnTo>
                <a:lnTo>
                  <a:pt x="2114943" y="71996"/>
                </a:lnTo>
                <a:lnTo>
                  <a:pt x="2113818" y="60746"/>
                </a:lnTo>
                <a:lnTo>
                  <a:pt x="2105942" y="35998"/>
                </a:lnTo>
                <a:lnTo>
                  <a:pt x="2084564" y="11249"/>
                </a:lnTo>
                <a:lnTo>
                  <a:pt x="2042934" y="0"/>
                </a:lnTo>
                <a:close/>
              </a:path>
            </a:pathLst>
          </a:custGeom>
          <a:solidFill>
            <a:srgbClr val="6D6E71"/>
          </a:solidFill>
        </p:spPr>
        <p:txBody>
          <a:bodyPr wrap="square" lIns="0" tIns="0" rIns="0" bIns="0" rtlCol="0" anchor="ctr"/>
          <a:lstStyle/>
          <a:p>
            <a:pPr algn="ctr"/>
            <a:r>
              <a:rPr lang="ko-KR" altLang="en-US" spc="-65" dirty="0" smtClean="0">
                <a:solidFill>
                  <a:schemeClr val="bg1"/>
                </a:solidFill>
                <a:latin typeface="Arial Unicode MS"/>
                <a:cs typeface="Arial Unicode MS"/>
              </a:rPr>
              <a:t>이번  </a:t>
            </a:r>
            <a:r>
              <a:rPr lang="ko-KR" altLang="en-US" spc="-65" dirty="0">
                <a:solidFill>
                  <a:schemeClr val="bg1"/>
                </a:solidFill>
                <a:latin typeface="Arial Unicode MS"/>
                <a:cs typeface="Arial Unicode MS"/>
              </a:rPr>
              <a:t>절에서  배울</a:t>
            </a:r>
            <a:r>
              <a:rPr lang="ko-KR" altLang="en-US" spc="-114" dirty="0">
                <a:solidFill>
                  <a:schemeClr val="bg1"/>
                </a:solidFill>
                <a:latin typeface="Arial Unicode MS"/>
                <a:cs typeface="Arial Unicode MS"/>
              </a:rPr>
              <a:t> </a:t>
            </a:r>
            <a:r>
              <a:rPr lang="ko-KR" altLang="en-US" spc="-65" dirty="0" smtClean="0">
                <a:solidFill>
                  <a:schemeClr val="bg1"/>
                </a:solidFill>
                <a:latin typeface="Arial Unicode MS"/>
                <a:cs typeface="Arial Unicode MS"/>
              </a:rPr>
              <a:t>내용</a:t>
            </a:r>
            <a:endParaRPr dirty="0">
              <a:solidFill>
                <a:schemeClr val="bg1"/>
              </a:solidFill>
            </a:endParaRPr>
          </a:p>
        </p:txBody>
      </p:sp>
      <p:sp>
        <p:nvSpPr>
          <p:cNvPr id="13" name="object 13"/>
          <p:cNvSpPr txBox="1"/>
          <p:nvPr/>
        </p:nvSpPr>
        <p:spPr>
          <a:xfrm>
            <a:off x="1097894" y="5297434"/>
            <a:ext cx="3942019" cy="985526"/>
          </a:xfrm>
          <a:prstGeom prst="rect">
            <a:avLst/>
          </a:prstGeom>
          <a:solidFill>
            <a:srgbClr val="E6E7E8"/>
          </a:solidFill>
        </p:spPr>
        <p:txBody>
          <a:bodyPr vert="horz" wrap="square" lIns="0" tIns="51435" rIns="0" bIns="0" rtlCol="0" anchor="ctr">
            <a:spAutoFit/>
          </a:bodyPr>
          <a:lstStyle/>
          <a:p>
            <a:pPr marL="179705" indent="-107950">
              <a:spcBef>
                <a:spcPts val="405"/>
              </a:spcBef>
              <a:buClr>
                <a:srgbClr val="58595B"/>
              </a:buClr>
              <a:buSzPct val="75000"/>
              <a:buChar char="■"/>
              <a:tabLst>
                <a:tab pos="180340" algn="l"/>
              </a:tabLst>
            </a:pPr>
            <a:r>
              <a:rPr lang="en-US" spc="-120" dirty="0" smtClean="0">
                <a:solidFill>
                  <a:srgbClr val="414042"/>
                </a:solidFill>
                <a:latin typeface="+mn-ea"/>
                <a:cs typeface="Arial Unicode MS"/>
              </a:rPr>
              <a:t> </a:t>
            </a:r>
            <a:r>
              <a:rPr lang="en-US" altLang="ko-KR" spc="-120" dirty="0" err="1" smtClean="0">
                <a:solidFill>
                  <a:srgbClr val="414042"/>
                </a:solidFill>
                <a:latin typeface="+mn-ea"/>
                <a:cs typeface="Arial Unicode MS"/>
              </a:rPr>
              <a:t>TensorFlow</a:t>
            </a:r>
            <a:endParaRPr lang="en-US" altLang="ko-KR" spc="-120" dirty="0">
              <a:solidFill>
                <a:srgbClr val="414042"/>
              </a:solidFill>
              <a:latin typeface="+mn-ea"/>
              <a:cs typeface="Arial Unicode MS"/>
            </a:endParaRPr>
          </a:p>
          <a:p>
            <a:pPr marL="179705" indent="-107950">
              <a:spcBef>
                <a:spcPts val="405"/>
              </a:spcBef>
              <a:buClr>
                <a:srgbClr val="58595B"/>
              </a:buClr>
              <a:buSzPct val="75000"/>
              <a:buChar char="■"/>
              <a:tabLst>
                <a:tab pos="180340" algn="l"/>
              </a:tabLst>
            </a:pPr>
            <a:r>
              <a:rPr lang="en-US" altLang="ko-KR" spc="-120" dirty="0" smtClean="0">
                <a:solidFill>
                  <a:srgbClr val="414042"/>
                </a:solidFill>
                <a:latin typeface="+mn-ea"/>
                <a:cs typeface="Arial Unicode MS"/>
              </a:rPr>
              <a:t> </a:t>
            </a:r>
            <a:r>
              <a:rPr lang="en-US" altLang="ko-KR" spc="-120" dirty="0" err="1" smtClean="0">
                <a:solidFill>
                  <a:srgbClr val="414042"/>
                </a:solidFill>
                <a:latin typeface="+mn-ea"/>
                <a:cs typeface="Arial Unicode MS"/>
              </a:rPr>
              <a:t>TensorFlow</a:t>
            </a:r>
            <a:r>
              <a:rPr lang="en-US" altLang="ko-KR" spc="-120" dirty="0" smtClean="0">
                <a:solidFill>
                  <a:srgbClr val="414042"/>
                </a:solidFill>
                <a:latin typeface="+mn-ea"/>
                <a:cs typeface="Arial Unicode MS"/>
              </a:rPr>
              <a:t> </a:t>
            </a:r>
            <a:r>
              <a:rPr lang="ko-KR" altLang="en-US" spc="-120" dirty="0">
                <a:solidFill>
                  <a:srgbClr val="414042"/>
                </a:solidFill>
                <a:latin typeface="+mn-ea"/>
                <a:cs typeface="Arial Unicode MS"/>
              </a:rPr>
              <a:t>설치</a:t>
            </a:r>
          </a:p>
          <a:p>
            <a:pPr marL="179705" indent="-107950">
              <a:spcBef>
                <a:spcPts val="405"/>
              </a:spcBef>
              <a:buClr>
                <a:srgbClr val="58595B"/>
              </a:buClr>
              <a:buSzPct val="75000"/>
              <a:buChar char="■"/>
              <a:tabLst>
                <a:tab pos="180340" algn="l"/>
              </a:tabLst>
            </a:pPr>
            <a:r>
              <a:rPr lang="ko-KR" altLang="en-US" spc="-120" dirty="0" smtClean="0">
                <a:solidFill>
                  <a:srgbClr val="414042"/>
                </a:solidFill>
                <a:latin typeface="+mn-ea"/>
                <a:cs typeface="Arial Unicode MS"/>
              </a:rPr>
              <a:t> 간단한 </a:t>
            </a:r>
            <a:r>
              <a:rPr lang="ko-KR" altLang="en-US" spc="-120" dirty="0">
                <a:solidFill>
                  <a:srgbClr val="414042"/>
                </a:solidFill>
                <a:latin typeface="+mn-ea"/>
                <a:cs typeface="Arial Unicode MS"/>
              </a:rPr>
              <a:t>계산 방법</a:t>
            </a:r>
            <a:endParaRPr lang="en-US" altLang="ko-KR" spc="-120" dirty="0" smtClean="0">
              <a:solidFill>
                <a:srgbClr val="414042"/>
              </a:solidFill>
              <a:latin typeface="+mn-ea"/>
              <a:cs typeface="Arial Unicode MS"/>
            </a:endParaRPr>
          </a:p>
        </p:txBody>
      </p:sp>
      <p:sp>
        <p:nvSpPr>
          <p:cNvPr id="15" name="object 15"/>
          <p:cNvSpPr/>
          <p:nvPr/>
        </p:nvSpPr>
        <p:spPr>
          <a:xfrm>
            <a:off x="5639087" y="4402194"/>
            <a:ext cx="3260691" cy="536571"/>
          </a:xfrm>
          <a:custGeom>
            <a:avLst/>
            <a:gdLst/>
            <a:ahLst/>
            <a:cxnLst/>
            <a:rect l="l" t="t" r="r" b="b"/>
            <a:pathLst>
              <a:path w="2115185" h="260985">
                <a:moveTo>
                  <a:pt x="2042934" y="0"/>
                </a:moveTo>
                <a:lnTo>
                  <a:pt x="71996" y="0"/>
                </a:lnTo>
                <a:lnTo>
                  <a:pt x="60746" y="1124"/>
                </a:lnTo>
                <a:lnTo>
                  <a:pt x="35998" y="8999"/>
                </a:lnTo>
                <a:lnTo>
                  <a:pt x="11249" y="30373"/>
                </a:lnTo>
                <a:lnTo>
                  <a:pt x="0" y="71996"/>
                </a:lnTo>
                <a:lnTo>
                  <a:pt x="0" y="189001"/>
                </a:lnTo>
                <a:lnTo>
                  <a:pt x="1124" y="200250"/>
                </a:lnTo>
                <a:lnTo>
                  <a:pt x="8999" y="224999"/>
                </a:lnTo>
                <a:lnTo>
                  <a:pt x="30373" y="249748"/>
                </a:lnTo>
                <a:lnTo>
                  <a:pt x="71996" y="260997"/>
                </a:lnTo>
                <a:lnTo>
                  <a:pt x="2042934" y="260997"/>
                </a:lnTo>
                <a:lnTo>
                  <a:pt x="2054186" y="259872"/>
                </a:lnTo>
                <a:lnTo>
                  <a:pt x="2078939" y="251998"/>
                </a:lnTo>
                <a:lnTo>
                  <a:pt x="2103692" y="230624"/>
                </a:lnTo>
                <a:lnTo>
                  <a:pt x="2114943" y="189001"/>
                </a:lnTo>
                <a:lnTo>
                  <a:pt x="2114943" y="71996"/>
                </a:lnTo>
                <a:lnTo>
                  <a:pt x="2113818" y="60746"/>
                </a:lnTo>
                <a:lnTo>
                  <a:pt x="2105942" y="35998"/>
                </a:lnTo>
                <a:lnTo>
                  <a:pt x="2084564" y="11249"/>
                </a:lnTo>
                <a:lnTo>
                  <a:pt x="2042934" y="0"/>
                </a:lnTo>
                <a:close/>
              </a:path>
            </a:pathLst>
          </a:custGeom>
          <a:solidFill>
            <a:srgbClr val="6D6E71"/>
          </a:solidFill>
        </p:spPr>
        <p:txBody>
          <a:bodyPr wrap="square" lIns="0" tIns="0" rIns="0" bIns="0" rtlCol="0" anchor="ctr"/>
          <a:lstStyle/>
          <a:p>
            <a:pPr algn="ctr"/>
            <a:r>
              <a:rPr lang="ko-KR" altLang="en-US" spc="-65" dirty="0">
                <a:solidFill>
                  <a:schemeClr val="bg1"/>
                </a:solidFill>
                <a:latin typeface="Arial Unicode MS"/>
                <a:cs typeface="Arial Unicode MS"/>
              </a:rPr>
              <a:t>알고리즘과</a:t>
            </a:r>
            <a:r>
              <a:rPr lang="ko-KR" altLang="en-US" spc="-40" dirty="0">
                <a:solidFill>
                  <a:schemeClr val="bg1"/>
                </a:solidFill>
                <a:latin typeface="Arial Unicode MS"/>
                <a:cs typeface="Arial Unicode MS"/>
              </a:rPr>
              <a:t> </a:t>
            </a:r>
            <a:r>
              <a:rPr lang="ko-KR" altLang="en-US" spc="-65" dirty="0" smtClean="0">
                <a:solidFill>
                  <a:schemeClr val="bg1"/>
                </a:solidFill>
                <a:latin typeface="Arial Unicode MS"/>
                <a:cs typeface="Arial Unicode MS"/>
              </a:rPr>
              <a:t>툴</a:t>
            </a:r>
            <a:endParaRPr dirty="0">
              <a:solidFill>
                <a:schemeClr val="bg1"/>
              </a:solidFill>
            </a:endParaRPr>
          </a:p>
        </p:txBody>
      </p:sp>
      <p:sp>
        <p:nvSpPr>
          <p:cNvPr id="16" name="object 16"/>
          <p:cNvSpPr txBox="1"/>
          <p:nvPr/>
        </p:nvSpPr>
        <p:spPr>
          <a:xfrm>
            <a:off x="5675378" y="5563994"/>
            <a:ext cx="3429000" cy="328936"/>
          </a:xfrm>
          <a:prstGeom prst="rect">
            <a:avLst/>
          </a:prstGeom>
          <a:solidFill>
            <a:srgbClr val="E6E7E8"/>
          </a:solidFill>
        </p:spPr>
        <p:txBody>
          <a:bodyPr vert="horz" wrap="square" lIns="0" tIns="51435" rIns="0" bIns="0" rtlCol="0" anchor="ctr">
            <a:spAutoFit/>
          </a:bodyPr>
          <a:lstStyle/>
          <a:p>
            <a:pPr marL="179705" indent="-107950">
              <a:spcBef>
                <a:spcPts val="405"/>
              </a:spcBef>
              <a:buClr>
                <a:srgbClr val="58595B"/>
              </a:buClr>
              <a:buSzPct val="75000"/>
              <a:buChar char="■"/>
              <a:tabLst>
                <a:tab pos="180340" algn="l"/>
              </a:tabLst>
            </a:pPr>
            <a:r>
              <a:rPr lang="ko-KR" altLang="en-US" spc="-130" dirty="0" smtClean="0">
                <a:solidFill>
                  <a:srgbClr val="414042"/>
                </a:solidFill>
                <a:latin typeface="Arial Unicode MS"/>
                <a:cs typeface="Arial Unicode MS"/>
              </a:rPr>
              <a:t> </a:t>
            </a:r>
            <a:r>
              <a:rPr lang="en-US" altLang="ko-KR" spc="-30" dirty="0" err="1">
                <a:solidFill>
                  <a:srgbClr val="414042"/>
                </a:solidFill>
                <a:latin typeface="+mn-ea"/>
                <a:cs typeface="Arial Unicode MS"/>
              </a:rPr>
              <a:t>TensorFlow</a:t>
            </a:r>
            <a:endParaRPr lang="en-US" altLang="ko-KR" dirty="0">
              <a:latin typeface="+mn-ea"/>
              <a:cs typeface="Arial Unicode MS"/>
            </a:endParaRPr>
          </a:p>
        </p:txBody>
      </p:sp>
      <p:sp>
        <p:nvSpPr>
          <p:cNvPr id="18" name="object 18"/>
          <p:cNvSpPr txBox="1"/>
          <p:nvPr/>
        </p:nvSpPr>
        <p:spPr>
          <a:xfrm>
            <a:off x="918369" y="2860675"/>
            <a:ext cx="8305800" cy="747897"/>
          </a:xfrm>
          <a:prstGeom prst="rect">
            <a:avLst/>
          </a:prstGeom>
        </p:spPr>
        <p:txBody>
          <a:bodyPr vert="horz" wrap="square" lIns="0" tIns="0" rIns="0" bIns="0" rtlCol="0">
            <a:spAutoFit/>
          </a:bodyPr>
          <a:lstStyle/>
          <a:p>
            <a:pPr marL="12700" marR="5080">
              <a:lnSpc>
                <a:spcPct val="135400"/>
              </a:lnSpc>
            </a:pPr>
            <a:r>
              <a:rPr lang="en-US" altLang="ko-KR" spc="-100" dirty="0" err="1">
                <a:solidFill>
                  <a:srgbClr val="414042"/>
                </a:solidFill>
                <a:latin typeface="+mn-ea"/>
                <a:cs typeface="Arial Unicode MS"/>
              </a:rPr>
              <a:t>TensorFlow</a:t>
            </a:r>
            <a:r>
              <a:rPr lang="ko-KR" altLang="en-US" spc="-100" dirty="0">
                <a:solidFill>
                  <a:srgbClr val="414042"/>
                </a:solidFill>
                <a:latin typeface="+mn-ea"/>
                <a:cs typeface="Arial Unicode MS"/>
              </a:rPr>
              <a:t>는 구글이 오픈소스로 공개한 </a:t>
            </a:r>
            <a:r>
              <a:rPr lang="ko-KR" altLang="en-US" spc="-100" dirty="0" smtClean="0">
                <a:solidFill>
                  <a:srgbClr val="414042"/>
                </a:solidFill>
                <a:latin typeface="+mn-ea"/>
                <a:cs typeface="Arial Unicode MS"/>
              </a:rPr>
              <a:t>머신 러닝 </a:t>
            </a:r>
            <a:r>
              <a:rPr lang="ko-KR" altLang="en-US" spc="-100" dirty="0">
                <a:solidFill>
                  <a:srgbClr val="414042"/>
                </a:solidFill>
                <a:latin typeface="+mn-ea"/>
                <a:cs typeface="Arial Unicode MS"/>
              </a:rPr>
              <a:t>라이브러리입니다</a:t>
            </a:r>
            <a:r>
              <a:rPr lang="en-US" altLang="ko-KR" spc="-100" dirty="0">
                <a:solidFill>
                  <a:srgbClr val="414042"/>
                </a:solidFill>
                <a:latin typeface="+mn-ea"/>
                <a:cs typeface="Arial Unicode MS"/>
              </a:rPr>
              <a:t>. </a:t>
            </a:r>
            <a:r>
              <a:rPr lang="ko-KR" altLang="en-US" spc="-100" dirty="0" smtClean="0">
                <a:solidFill>
                  <a:srgbClr val="414042"/>
                </a:solidFill>
                <a:latin typeface="+mn-ea"/>
                <a:cs typeface="Arial Unicode MS"/>
              </a:rPr>
              <a:t>딥 러닝을 </a:t>
            </a:r>
            <a:r>
              <a:rPr lang="ko-KR" altLang="en-US" spc="-100" dirty="0">
                <a:solidFill>
                  <a:srgbClr val="414042"/>
                </a:solidFill>
                <a:latin typeface="+mn-ea"/>
                <a:cs typeface="Arial Unicode MS"/>
              </a:rPr>
              <a:t>비롯해 다양한 </a:t>
            </a:r>
            <a:r>
              <a:rPr lang="ko-KR" altLang="en-US" spc="-100" dirty="0" smtClean="0">
                <a:solidFill>
                  <a:srgbClr val="414042"/>
                </a:solidFill>
                <a:latin typeface="+mn-ea"/>
                <a:cs typeface="Arial Unicode MS"/>
              </a:rPr>
              <a:t>머신 러닝에 </a:t>
            </a:r>
            <a:r>
              <a:rPr lang="ko-KR" altLang="en-US" spc="-100" dirty="0">
                <a:solidFill>
                  <a:srgbClr val="414042"/>
                </a:solidFill>
                <a:latin typeface="+mn-ea"/>
                <a:cs typeface="Arial Unicode MS"/>
              </a:rPr>
              <a:t>사용되고 </a:t>
            </a:r>
            <a:r>
              <a:rPr lang="ko-KR" altLang="en-US" spc="-100" dirty="0" smtClean="0">
                <a:solidFill>
                  <a:srgbClr val="414042"/>
                </a:solidFill>
                <a:latin typeface="+mn-ea"/>
                <a:cs typeface="Arial Unicode MS"/>
              </a:rPr>
              <a:t>있다</a:t>
            </a:r>
            <a:r>
              <a:rPr lang="en-US" altLang="ko-KR" spc="-100" dirty="0">
                <a:solidFill>
                  <a:srgbClr val="414042"/>
                </a:solidFill>
                <a:latin typeface="+mn-ea"/>
                <a:cs typeface="Arial Unicode MS"/>
              </a:rPr>
              <a:t>. </a:t>
            </a:r>
            <a:r>
              <a:rPr lang="ko-KR" altLang="en-US" spc="-100" dirty="0">
                <a:solidFill>
                  <a:srgbClr val="414042"/>
                </a:solidFill>
                <a:latin typeface="+mn-ea"/>
                <a:cs typeface="Arial Unicode MS"/>
              </a:rPr>
              <a:t>일단 </a:t>
            </a:r>
            <a:r>
              <a:rPr lang="en-US" altLang="ko-KR" spc="-100" dirty="0" err="1">
                <a:solidFill>
                  <a:srgbClr val="414042"/>
                </a:solidFill>
                <a:latin typeface="+mn-ea"/>
                <a:cs typeface="Arial Unicode MS"/>
              </a:rPr>
              <a:t>TensorFlow</a:t>
            </a:r>
            <a:r>
              <a:rPr lang="ko-KR" altLang="en-US" spc="-100" dirty="0">
                <a:solidFill>
                  <a:srgbClr val="414042"/>
                </a:solidFill>
                <a:latin typeface="+mn-ea"/>
                <a:cs typeface="Arial Unicode MS"/>
              </a:rPr>
              <a:t>의 기본적인 사용법을 </a:t>
            </a:r>
            <a:r>
              <a:rPr lang="ko-KR" altLang="en-US" spc="-100" dirty="0" smtClean="0">
                <a:solidFill>
                  <a:srgbClr val="414042"/>
                </a:solidFill>
                <a:latin typeface="+mn-ea"/>
                <a:cs typeface="Arial Unicode MS"/>
              </a:rPr>
              <a:t>살펴본다</a:t>
            </a:r>
            <a:r>
              <a:rPr lang="en-US" altLang="ko-KR" spc="-100" dirty="0" smtClean="0">
                <a:solidFill>
                  <a:srgbClr val="414042"/>
                </a:solidFill>
                <a:latin typeface="+mn-ea"/>
                <a:cs typeface="Arial Unicode MS"/>
              </a:rPr>
              <a:t>.</a:t>
            </a:r>
            <a:endParaRPr lang="en-US" altLang="ko-KR" spc="-100" dirty="0">
              <a:solidFill>
                <a:srgbClr val="414042"/>
              </a:solidFill>
              <a:latin typeface="+mn-ea"/>
              <a:cs typeface="Arial Unicode MS"/>
            </a:endParaRPr>
          </a:p>
        </p:txBody>
      </p:sp>
    </p:spTree>
    <p:extLst>
      <p:ext uri="{BB962C8B-B14F-4D97-AF65-F5344CB8AC3E}">
        <p14:creationId xmlns:p14="http://schemas.microsoft.com/office/powerpoint/2010/main" val="73220820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D3B8F75B-36D9-F74E-8BC1-532F479D1C7B}"/>
              </a:ext>
            </a:extLst>
          </p:cNvPr>
          <p:cNvSpPr txBox="1"/>
          <p:nvPr/>
        </p:nvSpPr>
        <p:spPr>
          <a:xfrm>
            <a:off x="233362" y="269875"/>
            <a:ext cx="9601201" cy="2576026"/>
          </a:xfrm>
          <a:prstGeom prst="rect">
            <a:avLst/>
          </a:prstGeom>
          <a:ln w="6350">
            <a:solidFill>
              <a:schemeClr val="bg1">
                <a:lumMod val="50000"/>
              </a:schemeClr>
            </a:solidFill>
          </a:ln>
        </p:spPr>
        <p:style>
          <a:lnRef idx="2">
            <a:schemeClr val="dk1"/>
          </a:lnRef>
          <a:fillRef idx="1">
            <a:schemeClr val="lt1"/>
          </a:fillRef>
          <a:effectRef idx="0">
            <a:schemeClr val="dk1"/>
          </a:effectRef>
          <a:fontRef idx="minor">
            <a:schemeClr val="dk1"/>
          </a:fontRef>
        </p:style>
        <p:txBody>
          <a:bodyPr vert="horz" wrap="square" lIns="0" tIns="0" rIns="0" bIns="0" rtlCol="0">
            <a:spAutoFit/>
          </a:bodyPr>
          <a:lstStyle/>
          <a:p>
            <a:pPr marL="157480" marR="1909445">
              <a:lnSpc>
                <a:spcPct val="135400"/>
              </a:lnSpc>
            </a:pPr>
            <a:r>
              <a:rPr lang="en-US" altLang="ko-KR" dirty="0">
                <a:solidFill>
                  <a:srgbClr val="231F20"/>
                </a:solidFill>
                <a:latin typeface="+mn-ea"/>
                <a:cs typeface="나눔고딕코딩"/>
              </a:rPr>
              <a:t>…</a:t>
            </a:r>
            <a:r>
              <a:rPr lang="ko-KR" altLang="en-US" dirty="0">
                <a:solidFill>
                  <a:srgbClr val="231F20"/>
                </a:solidFill>
                <a:latin typeface="+mn-ea"/>
                <a:cs typeface="나눔고딕코딩"/>
              </a:rPr>
              <a:t>생략</a:t>
            </a:r>
            <a:r>
              <a:rPr lang="en-US" altLang="ko-KR" dirty="0">
                <a:solidFill>
                  <a:srgbClr val="231F20"/>
                </a:solidFill>
                <a:latin typeface="+mn-ea"/>
                <a:cs typeface="나눔고딕코딩"/>
              </a:rPr>
              <a:t>…</a:t>
            </a:r>
          </a:p>
          <a:p>
            <a:pPr marL="157480" marR="1909445">
              <a:lnSpc>
                <a:spcPct val="135400"/>
              </a:lnSpc>
            </a:pPr>
            <a:r>
              <a:rPr lang="en-US" altLang="ko-KR" dirty="0">
                <a:solidFill>
                  <a:srgbClr val="231F20"/>
                </a:solidFill>
                <a:latin typeface="+mn-ea"/>
                <a:cs typeface="나눔고딕코딩"/>
              </a:rPr>
              <a:t>step= 9500 loss= 0.695657 </a:t>
            </a:r>
            <a:r>
              <a:rPr lang="en-US" altLang="ko-KR" dirty="0" err="1">
                <a:solidFill>
                  <a:srgbClr val="231F20"/>
                </a:solidFill>
                <a:latin typeface="+mn-ea"/>
                <a:cs typeface="나눔고딕코딩"/>
              </a:rPr>
              <a:t>acc</a:t>
            </a:r>
            <a:r>
              <a:rPr lang="en-US" altLang="ko-KR" dirty="0">
                <a:solidFill>
                  <a:srgbClr val="231F20"/>
                </a:solidFill>
                <a:latin typeface="+mn-ea"/>
                <a:cs typeface="나눔고딕코딩"/>
              </a:rPr>
              <a:t>= 0.9912</a:t>
            </a:r>
          </a:p>
          <a:p>
            <a:pPr marL="157480" marR="1909445">
              <a:lnSpc>
                <a:spcPct val="135400"/>
              </a:lnSpc>
            </a:pPr>
            <a:r>
              <a:rPr lang="en-US" altLang="ko-KR" dirty="0">
                <a:solidFill>
                  <a:srgbClr val="231F20"/>
                </a:solidFill>
                <a:latin typeface="+mn-ea"/>
                <a:cs typeface="나눔고딕코딩"/>
              </a:rPr>
              <a:t>step= 9600 loss= 0.166342 </a:t>
            </a:r>
            <a:r>
              <a:rPr lang="en-US" altLang="ko-KR" dirty="0" err="1">
                <a:solidFill>
                  <a:srgbClr val="231F20"/>
                </a:solidFill>
                <a:latin typeface="+mn-ea"/>
                <a:cs typeface="나눔고딕코딩"/>
              </a:rPr>
              <a:t>acc</a:t>
            </a:r>
            <a:r>
              <a:rPr lang="en-US" altLang="ko-KR" dirty="0">
                <a:solidFill>
                  <a:srgbClr val="231F20"/>
                </a:solidFill>
                <a:latin typeface="+mn-ea"/>
                <a:cs typeface="나눔고딕코딩"/>
              </a:rPr>
              <a:t>= 0.9901</a:t>
            </a:r>
          </a:p>
          <a:p>
            <a:pPr marL="157480" marR="1909445">
              <a:lnSpc>
                <a:spcPct val="135400"/>
              </a:lnSpc>
            </a:pPr>
            <a:r>
              <a:rPr lang="en-US" altLang="ko-KR" dirty="0">
                <a:solidFill>
                  <a:srgbClr val="231F20"/>
                </a:solidFill>
                <a:latin typeface="+mn-ea"/>
                <a:cs typeface="나눔고딕코딩"/>
              </a:rPr>
              <a:t>step= 9700 loss= 0.584369 </a:t>
            </a:r>
            <a:r>
              <a:rPr lang="en-US" altLang="ko-KR" dirty="0" err="1">
                <a:solidFill>
                  <a:srgbClr val="231F20"/>
                </a:solidFill>
                <a:latin typeface="+mn-ea"/>
                <a:cs typeface="나눔고딕코딩"/>
              </a:rPr>
              <a:t>acc</a:t>
            </a:r>
            <a:r>
              <a:rPr lang="en-US" altLang="ko-KR" dirty="0">
                <a:solidFill>
                  <a:srgbClr val="231F20"/>
                </a:solidFill>
                <a:latin typeface="+mn-ea"/>
                <a:cs typeface="나눔고딕코딩"/>
              </a:rPr>
              <a:t>= 0.9911</a:t>
            </a:r>
          </a:p>
          <a:p>
            <a:pPr marL="157480" marR="1909445">
              <a:lnSpc>
                <a:spcPct val="135400"/>
              </a:lnSpc>
            </a:pPr>
            <a:r>
              <a:rPr lang="en-US" altLang="ko-KR" dirty="0">
                <a:solidFill>
                  <a:srgbClr val="231F20"/>
                </a:solidFill>
                <a:latin typeface="+mn-ea"/>
                <a:cs typeface="나눔고딕코딩"/>
              </a:rPr>
              <a:t>step= 9800 loss= 0.0347878 </a:t>
            </a:r>
            <a:r>
              <a:rPr lang="en-US" altLang="ko-KR" dirty="0" err="1">
                <a:solidFill>
                  <a:srgbClr val="231F20"/>
                </a:solidFill>
                <a:latin typeface="+mn-ea"/>
                <a:cs typeface="나눔고딕코딩"/>
              </a:rPr>
              <a:t>acc</a:t>
            </a:r>
            <a:r>
              <a:rPr lang="en-US" altLang="ko-KR" dirty="0">
                <a:solidFill>
                  <a:srgbClr val="231F20"/>
                </a:solidFill>
                <a:latin typeface="+mn-ea"/>
                <a:cs typeface="나눔고딕코딩"/>
              </a:rPr>
              <a:t>= 0.9904</a:t>
            </a:r>
          </a:p>
          <a:p>
            <a:pPr marL="157480" marR="1909445">
              <a:lnSpc>
                <a:spcPct val="135400"/>
              </a:lnSpc>
            </a:pPr>
            <a:r>
              <a:rPr lang="en-US" altLang="ko-KR" dirty="0">
                <a:solidFill>
                  <a:srgbClr val="231F20"/>
                </a:solidFill>
                <a:latin typeface="+mn-ea"/>
                <a:cs typeface="나눔고딕코딩"/>
              </a:rPr>
              <a:t>step= 9900 loss= 0.547079 </a:t>
            </a:r>
            <a:r>
              <a:rPr lang="en-US" altLang="ko-KR" dirty="0" err="1">
                <a:solidFill>
                  <a:srgbClr val="231F20"/>
                </a:solidFill>
                <a:latin typeface="+mn-ea"/>
                <a:cs typeface="나눔고딕코딩"/>
              </a:rPr>
              <a:t>acc</a:t>
            </a:r>
            <a:r>
              <a:rPr lang="en-US" altLang="ko-KR" dirty="0">
                <a:solidFill>
                  <a:srgbClr val="231F20"/>
                </a:solidFill>
                <a:latin typeface="+mn-ea"/>
                <a:cs typeface="나눔고딕코딩"/>
              </a:rPr>
              <a:t>= 0.9916</a:t>
            </a:r>
          </a:p>
          <a:p>
            <a:pPr marL="157480" marR="1909445">
              <a:lnSpc>
                <a:spcPct val="135400"/>
              </a:lnSpc>
            </a:pPr>
            <a:r>
              <a:rPr lang="ko-KR" altLang="en-US" dirty="0" err="1">
                <a:solidFill>
                  <a:srgbClr val="231F20"/>
                </a:solidFill>
                <a:latin typeface="+mn-ea"/>
                <a:cs typeface="나눔고딕코딩"/>
              </a:rPr>
              <a:t>정답률</a:t>
            </a:r>
            <a:r>
              <a:rPr lang="ko-KR" altLang="en-US" dirty="0">
                <a:solidFill>
                  <a:srgbClr val="231F20"/>
                </a:solidFill>
                <a:latin typeface="+mn-ea"/>
                <a:cs typeface="나눔고딕코딩"/>
              </a:rPr>
              <a:t> </a:t>
            </a:r>
            <a:r>
              <a:rPr lang="en-US" altLang="ko-KR" dirty="0">
                <a:solidFill>
                  <a:srgbClr val="231F20"/>
                </a:solidFill>
                <a:latin typeface="+mn-ea"/>
                <a:cs typeface="나눔고딕코딩"/>
              </a:rPr>
              <a:t>= 0.9911</a:t>
            </a:r>
          </a:p>
        </p:txBody>
      </p:sp>
    </p:spTree>
    <p:extLst>
      <p:ext uri="{BB962C8B-B14F-4D97-AF65-F5344CB8AC3E}">
        <p14:creationId xmlns:p14="http://schemas.microsoft.com/office/powerpoint/2010/main" val="299028343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DFCA483-D67B-784E-BAE8-EED858F1B848}"/>
              </a:ext>
            </a:extLst>
          </p:cNvPr>
          <p:cNvSpPr/>
          <p:nvPr/>
        </p:nvSpPr>
        <p:spPr>
          <a:xfrm flipV="1">
            <a:off x="232569" y="528956"/>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
        <p:nvSpPr>
          <p:cNvPr id="3" name="TextBox 2"/>
          <p:cNvSpPr txBox="1"/>
          <p:nvPr/>
        </p:nvSpPr>
        <p:spPr>
          <a:xfrm>
            <a:off x="232569" y="193675"/>
            <a:ext cx="9601200" cy="6186309"/>
          </a:xfrm>
          <a:prstGeom prst="rect">
            <a:avLst/>
          </a:prstGeom>
          <a:noFill/>
        </p:spPr>
        <p:txBody>
          <a:bodyPr wrap="square" rtlCol="0">
            <a:spAutoFit/>
          </a:bodyPr>
          <a:lstStyle/>
          <a:p>
            <a:r>
              <a:rPr lang="en-US" altLang="ko-KR" dirty="0" smtClean="0"/>
              <a:t>mnist_nn_deep.py</a:t>
            </a:r>
          </a:p>
          <a:p>
            <a:endParaRPr lang="en-US" altLang="ko-KR" dirty="0"/>
          </a:p>
          <a:p>
            <a:r>
              <a:rPr lang="en-US" altLang="ko-KR" dirty="0"/>
              <a:t>import </a:t>
            </a:r>
            <a:r>
              <a:rPr lang="en-US" altLang="ko-KR" dirty="0" err="1"/>
              <a:t>tensorflow</a:t>
            </a:r>
            <a:r>
              <a:rPr lang="en-US" altLang="ko-KR" dirty="0"/>
              <a:t> as </a:t>
            </a:r>
            <a:r>
              <a:rPr lang="en-US" altLang="ko-KR" dirty="0" err="1"/>
              <a:t>tf</a:t>
            </a:r>
            <a:endParaRPr lang="en-US" altLang="ko-KR" dirty="0"/>
          </a:p>
          <a:p>
            <a:r>
              <a:rPr lang="en-US" altLang="ko-KR" dirty="0"/>
              <a:t>import random</a:t>
            </a:r>
          </a:p>
          <a:p>
            <a:r>
              <a:rPr lang="en-US" altLang="ko-KR" dirty="0"/>
              <a:t># import </a:t>
            </a:r>
            <a:r>
              <a:rPr lang="en-US" altLang="ko-KR" dirty="0" err="1"/>
              <a:t>matplotlib.pyplot</a:t>
            </a:r>
            <a:r>
              <a:rPr lang="en-US" altLang="ko-KR" dirty="0"/>
              <a:t> as </a:t>
            </a:r>
            <a:r>
              <a:rPr lang="en-US" altLang="ko-KR" dirty="0" err="1"/>
              <a:t>plt</a:t>
            </a:r>
            <a:endParaRPr lang="en-US" altLang="ko-KR" dirty="0"/>
          </a:p>
          <a:p>
            <a:endParaRPr lang="en-US" altLang="ko-KR" dirty="0"/>
          </a:p>
          <a:p>
            <a:r>
              <a:rPr lang="en-US" altLang="ko-KR" dirty="0"/>
              <a:t>from </a:t>
            </a:r>
            <a:r>
              <a:rPr lang="en-US" altLang="ko-KR" dirty="0" err="1"/>
              <a:t>tensorflow.examples.tutorials.mnist</a:t>
            </a:r>
            <a:r>
              <a:rPr lang="en-US" altLang="ko-KR" dirty="0"/>
              <a:t> import </a:t>
            </a:r>
            <a:r>
              <a:rPr lang="en-US" altLang="ko-KR" dirty="0" err="1"/>
              <a:t>input_data</a:t>
            </a:r>
            <a:endParaRPr lang="en-US" altLang="ko-KR" dirty="0"/>
          </a:p>
          <a:p>
            <a:endParaRPr lang="en-US" altLang="ko-KR" dirty="0"/>
          </a:p>
          <a:p>
            <a:r>
              <a:rPr lang="en-US" altLang="ko-KR" dirty="0" err="1"/>
              <a:t>tf.set_random_seed</a:t>
            </a:r>
            <a:r>
              <a:rPr lang="en-US" altLang="ko-KR" dirty="0"/>
              <a:t>(777)  # reproducibility</a:t>
            </a:r>
          </a:p>
          <a:p>
            <a:endParaRPr lang="en-US" altLang="ko-KR" dirty="0"/>
          </a:p>
          <a:p>
            <a:r>
              <a:rPr lang="en-US" altLang="ko-KR" dirty="0" err="1"/>
              <a:t>mnist</a:t>
            </a:r>
            <a:r>
              <a:rPr lang="en-US" altLang="ko-KR" dirty="0"/>
              <a:t> = </a:t>
            </a:r>
            <a:r>
              <a:rPr lang="en-US" altLang="ko-KR" dirty="0" err="1"/>
              <a:t>input_data.read_data_sets</a:t>
            </a:r>
            <a:r>
              <a:rPr lang="en-US" altLang="ko-KR" dirty="0"/>
              <a:t>("</a:t>
            </a:r>
            <a:r>
              <a:rPr lang="en-US" altLang="ko-KR" dirty="0" err="1"/>
              <a:t>MNIST_data</a:t>
            </a:r>
            <a:r>
              <a:rPr lang="en-US" altLang="ko-KR" dirty="0"/>
              <a:t>/", </a:t>
            </a:r>
            <a:r>
              <a:rPr lang="en-US" altLang="ko-KR" dirty="0" err="1"/>
              <a:t>one_hot</a:t>
            </a:r>
            <a:r>
              <a:rPr lang="en-US" altLang="ko-KR" dirty="0"/>
              <a:t>=True)</a:t>
            </a:r>
          </a:p>
          <a:p>
            <a:r>
              <a:rPr lang="en-US" altLang="ko-KR" dirty="0"/>
              <a:t># Check out https://www.tensorflow.org/get_started/mnist/beginners for</a:t>
            </a:r>
          </a:p>
          <a:p>
            <a:r>
              <a:rPr lang="en-US" altLang="ko-KR" dirty="0"/>
              <a:t># more information about the </a:t>
            </a:r>
            <a:r>
              <a:rPr lang="en-US" altLang="ko-KR" dirty="0" err="1"/>
              <a:t>mnist</a:t>
            </a:r>
            <a:r>
              <a:rPr lang="en-US" altLang="ko-KR" dirty="0"/>
              <a:t> dataset</a:t>
            </a:r>
          </a:p>
          <a:p>
            <a:endParaRPr lang="en-US" altLang="ko-KR" dirty="0"/>
          </a:p>
          <a:p>
            <a:r>
              <a:rPr lang="en-US" altLang="ko-KR" dirty="0"/>
              <a:t># parameters</a:t>
            </a:r>
          </a:p>
          <a:p>
            <a:r>
              <a:rPr lang="en-US" altLang="ko-KR" dirty="0" err="1"/>
              <a:t>learning_rate</a:t>
            </a:r>
            <a:r>
              <a:rPr lang="en-US" altLang="ko-KR" dirty="0"/>
              <a:t> = 0.001</a:t>
            </a:r>
          </a:p>
          <a:p>
            <a:r>
              <a:rPr lang="en-US" altLang="ko-KR" dirty="0" err="1"/>
              <a:t>training_epochs</a:t>
            </a:r>
            <a:r>
              <a:rPr lang="en-US" altLang="ko-KR" dirty="0"/>
              <a:t> = 15</a:t>
            </a:r>
          </a:p>
          <a:p>
            <a:r>
              <a:rPr lang="en-US" altLang="ko-KR" dirty="0" err="1"/>
              <a:t>batch_size</a:t>
            </a:r>
            <a:r>
              <a:rPr lang="en-US" altLang="ko-KR" dirty="0"/>
              <a:t> = 100</a:t>
            </a:r>
          </a:p>
          <a:p>
            <a:endParaRPr lang="en-US" altLang="ko-KR" dirty="0"/>
          </a:p>
          <a:p>
            <a:r>
              <a:rPr lang="en-US" altLang="ko-KR" dirty="0"/>
              <a:t># input place holders</a:t>
            </a:r>
          </a:p>
          <a:p>
            <a:r>
              <a:rPr lang="en-US" altLang="ko-KR" dirty="0"/>
              <a:t>X = </a:t>
            </a:r>
            <a:r>
              <a:rPr lang="en-US" altLang="ko-KR" dirty="0" err="1"/>
              <a:t>tf.placeholder</a:t>
            </a:r>
            <a:r>
              <a:rPr lang="en-US" altLang="ko-KR" dirty="0"/>
              <a:t>(tf.float32, [None, 784])</a:t>
            </a:r>
          </a:p>
          <a:p>
            <a:r>
              <a:rPr lang="en-US" altLang="ko-KR" dirty="0"/>
              <a:t>Y = </a:t>
            </a:r>
            <a:r>
              <a:rPr lang="en-US" altLang="ko-KR" dirty="0" err="1"/>
              <a:t>tf.placeholder</a:t>
            </a:r>
            <a:r>
              <a:rPr lang="en-US" altLang="ko-KR" dirty="0"/>
              <a:t>(tf.float32, [None, 10</a:t>
            </a:r>
            <a:r>
              <a:rPr lang="en-US" altLang="ko-KR" dirty="0" smtClean="0"/>
              <a:t>])`</a:t>
            </a:r>
            <a:endParaRPr lang="ko-KR" altLang="en-US" dirty="0"/>
          </a:p>
        </p:txBody>
      </p:sp>
    </p:spTree>
    <p:extLst>
      <p:ext uri="{BB962C8B-B14F-4D97-AF65-F5344CB8AC3E}">
        <p14:creationId xmlns:p14="http://schemas.microsoft.com/office/powerpoint/2010/main" val="149627811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569" y="193675"/>
            <a:ext cx="9601200" cy="7294305"/>
          </a:xfrm>
          <a:prstGeom prst="rect">
            <a:avLst/>
          </a:prstGeom>
          <a:noFill/>
        </p:spPr>
        <p:txBody>
          <a:bodyPr wrap="square" rtlCol="0">
            <a:spAutoFit/>
          </a:bodyPr>
          <a:lstStyle/>
          <a:p>
            <a:r>
              <a:rPr lang="en-US" altLang="ko-KR" dirty="0"/>
              <a:t># weights &amp; bias for </a:t>
            </a:r>
            <a:r>
              <a:rPr lang="en-US" altLang="ko-KR" dirty="0" err="1"/>
              <a:t>nn</a:t>
            </a:r>
            <a:r>
              <a:rPr lang="en-US" altLang="ko-KR" dirty="0"/>
              <a:t> layers</a:t>
            </a:r>
          </a:p>
          <a:p>
            <a:r>
              <a:rPr lang="en-US" altLang="ko-KR" dirty="0"/>
              <a:t># http://stackoverflow.com/questions/33640581/how-to-do-xavier-initialization-on-tensorflow</a:t>
            </a:r>
          </a:p>
          <a:p>
            <a:r>
              <a:rPr lang="en-US" altLang="ko-KR" dirty="0"/>
              <a:t>W1 = </a:t>
            </a:r>
            <a:r>
              <a:rPr lang="en-US" altLang="ko-KR" dirty="0" err="1"/>
              <a:t>tf.get_variable</a:t>
            </a:r>
            <a:r>
              <a:rPr lang="en-US" altLang="ko-KR" dirty="0"/>
              <a:t>("W1", shape=[784, 512],</a:t>
            </a:r>
          </a:p>
          <a:p>
            <a:r>
              <a:rPr lang="en-US" altLang="ko-KR" dirty="0"/>
              <a:t>                     initializer=</a:t>
            </a:r>
            <a:r>
              <a:rPr lang="en-US" altLang="ko-KR" dirty="0" err="1"/>
              <a:t>tf.contrib.layers.xavier_initializer</a:t>
            </a:r>
            <a:r>
              <a:rPr lang="en-US" altLang="ko-KR" dirty="0"/>
              <a:t>())</a:t>
            </a:r>
          </a:p>
          <a:p>
            <a:r>
              <a:rPr lang="en-US" altLang="ko-KR" dirty="0"/>
              <a:t>b1 = </a:t>
            </a:r>
            <a:r>
              <a:rPr lang="en-US" altLang="ko-KR" dirty="0" err="1"/>
              <a:t>tf.Variable</a:t>
            </a:r>
            <a:r>
              <a:rPr lang="en-US" altLang="ko-KR" dirty="0"/>
              <a:t>(</a:t>
            </a:r>
            <a:r>
              <a:rPr lang="en-US" altLang="ko-KR" dirty="0" err="1"/>
              <a:t>tf.random_normal</a:t>
            </a:r>
            <a:r>
              <a:rPr lang="en-US" altLang="ko-KR" dirty="0"/>
              <a:t>([512]))</a:t>
            </a:r>
          </a:p>
          <a:p>
            <a:r>
              <a:rPr lang="en-US" altLang="ko-KR" dirty="0"/>
              <a:t>L1 = </a:t>
            </a:r>
            <a:r>
              <a:rPr lang="en-US" altLang="ko-KR" dirty="0" err="1"/>
              <a:t>tf.nn.relu</a:t>
            </a:r>
            <a:r>
              <a:rPr lang="en-US" altLang="ko-KR" dirty="0"/>
              <a:t>(</a:t>
            </a:r>
            <a:r>
              <a:rPr lang="en-US" altLang="ko-KR" dirty="0" err="1"/>
              <a:t>tf.matmul</a:t>
            </a:r>
            <a:r>
              <a:rPr lang="en-US" altLang="ko-KR" dirty="0"/>
              <a:t>(X, W1) + b1)</a:t>
            </a:r>
          </a:p>
          <a:p>
            <a:endParaRPr lang="en-US" altLang="ko-KR" dirty="0"/>
          </a:p>
          <a:p>
            <a:r>
              <a:rPr lang="en-US" altLang="ko-KR" dirty="0"/>
              <a:t>W2 = </a:t>
            </a:r>
            <a:r>
              <a:rPr lang="en-US" altLang="ko-KR" dirty="0" err="1"/>
              <a:t>tf.get_variable</a:t>
            </a:r>
            <a:r>
              <a:rPr lang="en-US" altLang="ko-KR" dirty="0"/>
              <a:t>("W2", shape=[512, 512],</a:t>
            </a:r>
          </a:p>
          <a:p>
            <a:r>
              <a:rPr lang="en-US" altLang="ko-KR" dirty="0"/>
              <a:t>                     initializer=</a:t>
            </a:r>
            <a:r>
              <a:rPr lang="en-US" altLang="ko-KR" dirty="0" err="1"/>
              <a:t>tf.contrib.layers.xavier_initializer</a:t>
            </a:r>
            <a:r>
              <a:rPr lang="en-US" altLang="ko-KR" dirty="0"/>
              <a:t>())</a:t>
            </a:r>
          </a:p>
          <a:p>
            <a:r>
              <a:rPr lang="en-US" altLang="ko-KR" dirty="0"/>
              <a:t>b2 = </a:t>
            </a:r>
            <a:r>
              <a:rPr lang="en-US" altLang="ko-KR" dirty="0" err="1"/>
              <a:t>tf.Variable</a:t>
            </a:r>
            <a:r>
              <a:rPr lang="en-US" altLang="ko-KR" dirty="0"/>
              <a:t>(</a:t>
            </a:r>
            <a:r>
              <a:rPr lang="en-US" altLang="ko-KR" dirty="0" err="1"/>
              <a:t>tf.random_normal</a:t>
            </a:r>
            <a:r>
              <a:rPr lang="en-US" altLang="ko-KR" dirty="0"/>
              <a:t>([512]))</a:t>
            </a:r>
          </a:p>
          <a:p>
            <a:r>
              <a:rPr lang="en-US" altLang="ko-KR" dirty="0"/>
              <a:t>L2 = </a:t>
            </a:r>
            <a:r>
              <a:rPr lang="en-US" altLang="ko-KR" dirty="0" err="1"/>
              <a:t>tf.nn.relu</a:t>
            </a:r>
            <a:r>
              <a:rPr lang="en-US" altLang="ko-KR" dirty="0"/>
              <a:t>(</a:t>
            </a:r>
            <a:r>
              <a:rPr lang="en-US" altLang="ko-KR" dirty="0" err="1"/>
              <a:t>tf.matmul</a:t>
            </a:r>
            <a:r>
              <a:rPr lang="en-US" altLang="ko-KR" dirty="0"/>
              <a:t>(L1, W2) + b2)</a:t>
            </a:r>
          </a:p>
          <a:p>
            <a:endParaRPr lang="en-US" altLang="ko-KR" dirty="0"/>
          </a:p>
          <a:p>
            <a:r>
              <a:rPr lang="en-US" altLang="ko-KR" dirty="0"/>
              <a:t>W3 = </a:t>
            </a:r>
            <a:r>
              <a:rPr lang="en-US" altLang="ko-KR" dirty="0" err="1"/>
              <a:t>tf.get_variable</a:t>
            </a:r>
            <a:r>
              <a:rPr lang="en-US" altLang="ko-KR" dirty="0"/>
              <a:t>("W3", shape=[512, 512],</a:t>
            </a:r>
          </a:p>
          <a:p>
            <a:r>
              <a:rPr lang="en-US" altLang="ko-KR" dirty="0"/>
              <a:t>                     initializer=</a:t>
            </a:r>
            <a:r>
              <a:rPr lang="en-US" altLang="ko-KR" dirty="0" err="1"/>
              <a:t>tf.contrib.layers.xavier_initializer</a:t>
            </a:r>
            <a:r>
              <a:rPr lang="en-US" altLang="ko-KR" dirty="0"/>
              <a:t>())</a:t>
            </a:r>
          </a:p>
          <a:p>
            <a:r>
              <a:rPr lang="en-US" altLang="ko-KR" dirty="0"/>
              <a:t>b3 = </a:t>
            </a:r>
            <a:r>
              <a:rPr lang="en-US" altLang="ko-KR" dirty="0" err="1"/>
              <a:t>tf.Variable</a:t>
            </a:r>
            <a:r>
              <a:rPr lang="en-US" altLang="ko-KR" dirty="0"/>
              <a:t>(</a:t>
            </a:r>
            <a:r>
              <a:rPr lang="en-US" altLang="ko-KR" dirty="0" err="1"/>
              <a:t>tf.random_normal</a:t>
            </a:r>
            <a:r>
              <a:rPr lang="en-US" altLang="ko-KR" dirty="0"/>
              <a:t>([512]))</a:t>
            </a:r>
          </a:p>
          <a:p>
            <a:r>
              <a:rPr lang="en-US" altLang="ko-KR" dirty="0"/>
              <a:t>L3 = </a:t>
            </a:r>
            <a:r>
              <a:rPr lang="en-US" altLang="ko-KR" dirty="0" err="1"/>
              <a:t>tf.nn.relu</a:t>
            </a:r>
            <a:r>
              <a:rPr lang="en-US" altLang="ko-KR" dirty="0"/>
              <a:t>(</a:t>
            </a:r>
            <a:r>
              <a:rPr lang="en-US" altLang="ko-KR" dirty="0" err="1"/>
              <a:t>tf.matmul</a:t>
            </a:r>
            <a:r>
              <a:rPr lang="en-US" altLang="ko-KR" dirty="0"/>
              <a:t>(L2, W3) + b3)</a:t>
            </a:r>
          </a:p>
          <a:p>
            <a:endParaRPr lang="en-US" altLang="ko-KR" dirty="0"/>
          </a:p>
          <a:p>
            <a:r>
              <a:rPr lang="en-US" altLang="ko-KR" dirty="0"/>
              <a:t>W4 = </a:t>
            </a:r>
            <a:r>
              <a:rPr lang="en-US" altLang="ko-KR" dirty="0" err="1"/>
              <a:t>tf.get_variable</a:t>
            </a:r>
            <a:r>
              <a:rPr lang="en-US" altLang="ko-KR" dirty="0"/>
              <a:t>("W4", shape=[512, 512],</a:t>
            </a:r>
          </a:p>
          <a:p>
            <a:r>
              <a:rPr lang="en-US" altLang="ko-KR" dirty="0"/>
              <a:t>                     initializer=</a:t>
            </a:r>
            <a:r>
              <a:rPr lang="en-US" altLang="ko-KR" dirty="0" err="1"/>
              <a:t>tf.contrib.layers.xavier_initializer</a:t>
            </a:r>
            <a:r>
              <a:rPr lang="en-US" altLang="ko-KR" dirty="0"/>
              <a:t>())</a:t>
            </a:r>
          </a:p>
          <a:p>
            <a:r>
              <a:rPr lang="en-US" altLang="ko-KR" dirty="0"/>
              <a:t>b4 = </a:t>
            </a:r>
            <a:r>
              <a:rPr lang="en-US" altLang="ko-KR" dirty="0" err="1"/>
              <a:t>tf.Variable</a:t>
            </a:r>
            <a:r>
              <a:rPr lang="en-US" altLang="ko-KR" dirty="0"/>
              <a:t>(</a:t>
            </a:r>
            <a:r>
              <a:rPr lang="en-US" altLang="ko-KR" dirty="0" err="1"/>
              <a:t>tf.random_normal</a:t>
            </a:r>
            <a:r>
              <a:rPr lang="en-US" altLang="ko-KR" dirty="0"/>
              <a:t>([512]))</a:t>
            </a:r>
          </a:p>
          <a:p>
            <a:r>
              <a:rPr lang="en-US" altLang="ko-KR" dirty="0"/>
              <a:t>L4 = </a:t>
            </a:r>
            <a:r>
              <a:rPr lang="en-US" altLang="ko-KR" dirty="0" err="1"/>
              <a:t>tf.nn.relu</a:t>
            </a:r>
            <a:r>
              <a:rPr lang="en-US" altLang="ko-KR" dirty="0"/>
              <a:t>(</a:t>
            </a:r>
            <a:r>
              <a:rPr lang="en-US" altLang="ko-KR" dirty="0" err="1"/>
              <a:t>tf.matmul</a:t>
            </a:r>
            <a:r>
              <a:rPr lang="en-US" altLang="ko-KR" dirty="0"/>
              <a:t>(L3, W4) + b4)</a:t>
            </a:r>
          </a:p>
          <a:p>
            <a:endParaRPr lang="en-US" altLang="ko-KR" dirty="0"/>
          </a:p>
          <a:p>
            <a:r>
              <a:rPr lang="en-US" altLang="ko-KR" dirty="0"/>
              <a:t>W5 = </a:t>
            </a:r>
            <a:r>
              <a:rPr lang="en-US" altLang="ko-KR" dirty="0" err="1"/>
              <a:t>tf.get_variable</a:t>
            </a:r>
            <a:r>
              <a:rPr lang="en-US" altLang="ko-KR" dirty="0"/>
              <a:t>("W5", shape=[512, 10],</a:t>
            </a:r>
          </a:p>
          <a:p>
            <a:r>
              <a:rPr lang="en-US" altLang="ko-KR" dirty="0"/>
              <a:t>                     initializer=</a:t>
            </a:r>
            <a:r>
              <a:rPr lang="en-US" altLang="ko-KR" dirty="0" err="1"/>
              <a:t>tf.contrib.layers.xavier_initializer</a:t>
            </a:r>
            <a:r>
              <a:rPr lang="en-US" altLang="ko-KR" dirty="0"/>
              <a:t>())</a:t>
            </a:r>
          </a:p>
          <a:p>
            <a:r>
              <a:rPr lang="en-US" altLang="ko-KR" dirty="0"/>
              <a:t>b5 = </a:t>
            </a:r>
            <a:r>
              <a:rPr lang="en-US" altLang="ko-KR" dirty="0" err="1"/>
              <a:t>tf.Variable</a:t>
            </a:r>
            <a:r>
              <a:rPr lang="en-US" altLang="ko-KR" dirty="0"/>
              <a:t>(</a:t>
            </a:r>
            <a:r>
              <a:rPr lang="en-US" altLang="ko-KR" dirty="0" err="1"/>
              <a:t>tf.random_normal</a:t>
            </a:r>
            <a:r>
              <a:rPr lang="en-US" altLang="ko-KR" dirty="0"/>
              <a:t>([10]))</a:t>
            </a:r>
          </a:p>
          <a:p>
            <a:r>
              <a:rPr lang="en-US" altLang="ko-KR" dirty="0"/>
              <a:t>hypothesis = </a:t>
            </a:r>
            <a:r>
              <a:rPr lang="en-US" altLang="ko-KR" dirty="0" err="1"/>
              <a:t>tf.matmul</a:t>
            </a:r>
            <a:r>
              <a:rPr lang="en-US" altLang="ko-KR" dirty="0"/>
              <a:t>(L4, W5) + b5</a:t>
            </a:r>
            <a:endParaRPr lang="ko-KR" altLang="en-US" dirty="0"/>
          </a:p>
        </p:txBody>
      </p:sp>
    </p:spTree>
    <p:extLst>
      <p:ext uri="{BB962C8B-B14F-4D97-AF65-F5344CB8AC3E}">
        <p14:creationId xmlns:p14="http://schemas.microsoft.com/office/powerpoint/2010/main" val="257284166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569" y="193675"/>
            <a:ext cx="9601200" cy="6463308"/>
          </a:xfrm>
          <a:prstGeom prst="rect">
            <a:avLst/>
          </a:prstGeom>
          <a:noFill/>
        </p:spPr>
        <p:txBody>
          <a:bodyPr wrap="square" rtlCol="0">
            <a:spAutoFit/>
          </a:bodyPr>
          <a:lstStyle/>
          <a:p>
            <a:r>
              <a:rPr lang="en-US" altLang="ko-KR" dirty="0"/>
              <a:t># define cost/loss &amp; optimizer</a:t>
            </a:r>
          </a:p>
          <a:p>
            <a:r>
              <a:rPr lang="en-US" altLang="ko-KR" dirty="0"/>
              <a:t>cost = </a:t>
            </a:r>
            <a:r>
              <a:rPr lang="en-US" altLang="ko-KR" dirty="0" err="1"/>
              <a:t>tf.reduce_mean</a:t>
            </a:r>
            <a:r>
              <a:rPr lang="en-US" altLang="ko-KR" dirty="0"/>
              <a:t>(</a:t>
            </a:r>
            <a:r>
              <a:rPr lang="en-US" altLang="ko-KR" dirty="0" err="1"/>
              <a:t>tf.nn.softmax_cross_entropy_with_logits</a:t>
            </a:r>
            <a:r>
              <a:rPr lang="en-US" altLang="ko-KR" dirty="0"/>
              <a:t>(</a:t>
            </a:r>
          </a:p>
          <a:p>
            <a:r>
              <a:rPr lang="en-US" altLang="ko-KR" dirty="0"/>
              <a:t>    logits=hypothesis, labels=Y))</a:t>
            </a:r>
          </a:p>
          <a:p>
            <a:r>
              <a:rPr lang="en-US" altLang="ko-KR" dirty="0"/>
              <a:t>optimizer = </a:t>
            </a:r>
            <a:r>
              <a:rPr lang="en-US" altLang="ko-KR" dirty="0" err="1"/>
              <a:t>tf.train.AdamOptimizer</a:t>
            </a:r>
            <a:r>
              <a:rPr lang="en-US" altLang="ko-KR" dirty="0"/>
              <a:t>(</a:t>
            </a:r>
            <a:r>
              <a:rPr lang="en-US" altLang="ko-KR" dirty="0" err="1"/>
              <a:t>learning_rate</a:t>
            </a:r>
            <a:r>
              <a:rPr lang="en-US" altLang="ko-KR" dirty="0"/>
              <a:t>=</a:t>
            </a:r>
            <a:r>
              <a:rPr lang="en-US" altLang="ko-KR" dirty="0" err="1"/>
              <a:t>learning_rate</a:t>
            </a:r>
            <a:r>
              <a:rPr lang="en-US" altLang="ko-KR" dirty="0"/>
              <a:t>).minimize(cost)</a:t>
            </a:r>
          </a:p>
          <a:p>
            <a:endParaRPr lang="en-US" altLang="ko-KR" dirty="0"/>
          </a:p>
          <a:p>
            <a:r>
              <a:rPr lang="en-US" altLang="ko-KR" dirty="0"/>
              <a:t># initialize</a:t>
            </a:r>
          </a:p>
          <a:p>
            <a:r>
              <a:rPr lang="en-US" altLang="ko-KR" dirty="0" err="1"/>
              <a:t>sess</a:t>
            </a:r>
            <a:r>
              <a:rPr lang="en-US" altLang="ko-KR" dirty="0"/>
              <a:t> = </a:t>
            </a:r>
            <a:r>
              <a:rPr lang="en-US" altLang="ko-KR" dirty="0" err="1"/>
              <a:t>tf.Session</a:t>
            </a:r>
            <a:r>
              <a:rPr lang="en-US" altLang="ko-KR" dirty="0"/>
              <a:t>()</a:t>
            </a:r>
          </a:p>
          <a:p>
            <a:r>
              <a:rPr lang="en-US" altLang="ko-KR" dirty="0" err="1"/>
              <a:t>sess.run</a:t>
            </a:r>
            <a:r>
              <a:rPr lang="en-US" altLang="ko-KR" dirty="0"/>
              <a:t>(</a:t>
            </a:r>
            <a:r>
              <a:rPr lang="en-US" altLang="ko-KR" dirty="0" err="1"/>
              <a:t>tf.global_variables_initializer</a:t>
            </a:r>
            <a:r>
              <a:rPr lang="en-US" altLang="ko-KR" dirty="0"/>
              <a:t>())</a:t>
            </a:r>
          </a:p>
          <a:p>
            <a:endParaRPr lang="en-US" altLang="ko-KR" dirty="0"/>
          </a:p>
          <a:p>
            <a:r>
              <a:rPr lang="en-US" altLang="ko-KR" dirty="0"/>
              <a:t># train my model</a:t>
            </a:r>
          </a:p>
          <a:p>
            <a:r>
              <a:rPr lang="en-US" altLang="ko-KR" dirty="0"/>
              <a:t>for epoch in range(</a:t>
            </a:r>
            <a:r>
              <a:rPr lang="en-US" altLang="ko-KR" dirty="0" err="1"/>
              <a:t>training_epochs</a:t>
            </a:r>
            <a:r>
              <a:rPr lang="en-US" altLang="ko-KR" dirty="0"/>
              <a:t>):</a:t>
            </a:r>
          </a:p>
          <a:p>
            <a:r>
              <a:rPr lang="en-US" altLang="ko-KR" dirty="0"/>
              <a:t>    </a:t>
            </a:r>
            <a:r>
              <a:rPr lang="en-US" altLang="ko-KR" dirty="0" err="1"/>
              <a:t>avg_cost</a:t>
            </a:r>
            <a:r>
              <a:rPr lang="en-US" altLang="ko-KR" dirty="0"/>
              <a:t> = 0</a:t>
            </a:r>
          </a:p>
          <a:p>
            <a:r>
              <a:rPr lang="en-US" altLang="ko-KR" dirty="0"/>
              <a:t>    </a:t>
            </a:r>
            <a:r>
              <a:rPr lang="en-US" altLang="ko-KR" dirty="0" err="1"/>
              <a:t>total_batch</a:t>
            </a:r>
            <a:r>
              <a:rPr lang="en-US" altLang="ko-KR" dirty="0"/>
              <a:t> = </a:t>
            </a:r>
            <a:r>
              <a:rPr lang="en-US" altLang="ko-KR" dirty="0" err="1"/>
              <a:t>int</a:t>
            </a:r>
            <a:r>
              <a:rPr lang="en-US" altLang="ko-KR" dirty="0"/>
              <a:t>(</a:t>
            </a:r>
            <a:r>
              <a:rPr lang="en-US" altLang="ko-KR" dirty="0" err="1"/>
              <a:t>mnist.train.num_examples</a:t>
            </a:r>
            <a:r>
              <a:rPr lang="en-US" altLang="ko-KR" dirty="0"/>
              <a:t> / </a:t>
            </a:r>
            <a:r>
              <a:rPr lang="en-US" altLang="ko-KR" dirty="0" err="1"/>
              <a:t>batch_size</a:t>
            </a:r>
            <a:r>
              <a:rPr lang="en-US" altLang="ko-KR" dirty="0"/>
              <a:t>)</a:t>
            </a:r>
          </a:p>
          <a:p>
            <a:endParaRPr lang="en-US" altLang="ko-KR" dirty="0"/>
          </a:p>
          <a:p>
            <a:r>
              <a:rPr lang="en-US" altLang="ko-KR" dirty="0"/>
              <a:t>    for </a:t>
            </a:r>
            <a:r>
              <a:rPr lang="en-US" altLang="ko-KR" dirty="0" err="1"/>
              <a:t>i</a:t>
            </a:r>
            <a:r>
              <a:rPr lang="en-US" altLang="ko-KR" dirty="0"/>
              <a:t> in range(</a:t>
            </a:r>
            <a:r>
              <a:rPr lang="en-US" altLang="ko-KR" dirty="0" err="1"/>
              <a:t>total_batch</a:t>
            </a:r>
            <a:r>
              <a:rPr lang="en-US" altLang="ko-KR" dirty="0"/>
              <a:t>):</a:t>
            </a:r>
          </a:p>
          <a:p>
            <a:r>
              <a:rPr lang="en-US" altLang="ko-KR" dirty="0"/>
              <a:t>        </a:t>
            </a:r>
            <a:r>
              <a:rPr lang="en-US" altLang="ko-KR" dirty="0" err="1"/>
              <a:t>batch_xs</a:t>
            </a:r>
            <a:r>
              <a:rPr lang="en-US" altLang="ko-KR" dirty="0"/>
              <a:t>, </a:t>
            </a:r>
            <a:r>
              <a:rPr lang="en-US" altLang="ko-KR" dirty="0" err="1"/>
              <a:t>batch_ys</a:t>
            </a:r>
            <a:r>
              <a:rPr lang="en-US" altLang="ko-KR" dirty="0"/>
              <a:t> = </a:t>
            </a:r>
            <a:r>
              <a:rPr lang="en-US" altLang="ko-KR" dirty="0" err="1"/>
              <a:t>mnist.train.next_batch</a:t>
            </a:r>
            <a:r>
              <a:rPr lang="en-US" altLang="ko-KR" dirty="0"/>
              <a:t>(</a:t>
            </a:r>
            <a:r>
              <a:rPr lang="en-US" altLang="ko-KR" dirty="0" err="1"/>
              <a:t>batch_size</a:t>
            </a:r>
            <a:r>
              <a:rPr lang="en-US" altLang="ko-KR" dirty="0"/>
              <a:t>)</a:t>
            </a:r>
          </a:p>
          <a:p>
            <a:r>
              <a:rPr lang="en-US" altLang="ko-KR" dirty="0"/>
              <a:t>        </a:t>
            </a:r>
            <a:r>
              <a:rPr lang="en-US" altLang="ko-KR" dirty="0" err="1"/>
              <a:t>feed_dict</a:t>
            </a:r>
            <a:r>
              <a:rPr lang="en-US" altLang="ko-KR" dirty="0"/>
              <a:t> = {X: </a:t>
            </a:r>
            <a:r>
              <a:rPr lang="en-US" altLang="ko-KR" dirty="0" err="1"/>
              <a:t>batch_xs</a:t>
            </a:r>
            <a:r>
              <a:rPr lang="en-US" altLang="ko-KR" dirty="0"/>
              <a:t>, Y: </a:t>
            </a:r>
            <a:r>
              <a:rPr lang="en-US" altLang="ko-KR" dirty="0" err="1"/>
              <a:t>batch_ys</a:t>
            </a:r>
            <a:r>
              <a:rPr lang="en-US" altLang="ko-KR" dirty="0"/>
              <a:t>}</a:t>
            </a:r>
          </a:p>
          <a:p>
            <a:r>
              <a:rPr lang="en-US" altLang="ko-KR" dirty="0"/>
              <a:t>        c, _ = </a:t>
            </a:r>
            <a:r>
              <a:rPr lang="en-US" altLang="ko-KR" dirty="0" err="1"/>
              <a:t>sess.run</a:t>
            </a:r>
            <a:r>
              <a:rPr lang="en-US" altLang="ko-KR" dirty="0"/>
              <a:t>([cost, optimizer], </a:t>
            </a:r>
            <a:r>
              <a:rPr lang="en-US" altLang="ko-KR" dirty="0" err="1"/>
              <a:t>feed_dict</a:t>
            </a:r>
            <a:r>
              <a:rPr lang="en-US" altLang="ko-KR" dirty="0"/>
              <a:t>=</a:t>
            </a:r>
            <a:r>
              <a:rPr lang="en-US" altLang="ko-KR" dirty="0" err="1"/>
              <a:t>feed_dict</a:t>
            </a:r>
            <a:r>
              <a:rPr lang="en-US" altLang="ko-KR" dirty="0"/>
              <a:t>)</a:t>
            </a:r>
          </a:p>
          <a:p>
            <a:r>
              <a:rPr lang="en-US" altLang="ko-KR" dirty="0"/>
              <a:t>        </a:t>
            </a:r>
            <a:r>
              <a:rPr lang="en-US" altLang="ko-KR" dirty="0" err="1"/>
              <a:t>avg_cost</a:t>
            </a:r>
            <a:r>
              <a:rPr lang="en-US" altLang="ko-KR" dirty="0"/>
              <a:t> += c / </a:t>
            </a:r>
            <a:r>
              <a:rPr lang="en-US" altLang="ko-KR" dirty="0" err="1"/>
              <a:t>total_batch</a:t>
            </a:r>
            <a:endParaRPr lang="en-US" altLang="ko-KR" dirty="0"/>
          </a:p>
          <a:p>
            <a:endParaRPr lang="en-US" altLang="ko-KR" dirty="0"/>
          </a:p>
          <a:p>
            <a:r>
              <a:rPr lang="en-US" altLang="ko-KR" dirty="0"/>
              <a:t>    print('Epoch:', '%04d' % (epoch + 1), 'cost =', '{:.9f}'.format(</a:t>
            </a:r>
            <a:r>
              <a:rPr lang="en-US" altLang="ko-KR" dirty="0" err="1"/>
              <a:t>avg_cost</a:t>
            </a:r>
            <a:r>
              <a:rPr lang="en-US" altLang="ko-KR" dirty="0"/>
              <a:t>))</a:t>
            </a:r>
          </a:p>
          <a:p>
            <a:endParaRPr lang="en-US" altLang="ko-KR" dirty="0"/>
          </a:p>
          <a:p>
            <a:r>
              <a:rPr lang="en-US" altLang="ko-KR" dirty="0"/>
              <a:t>print('Learning Finished!')</a:t>
            </a:r>
            <a:endParaRPr lang="ko-KR" altLang="en-US" dirty="0"/>
          </a:p>
        </p:txBody>
      </p:sp>
    </p:spTree>
    <p:extLst>
      <p:ext uri="{BB962C8B-B14F-4D97-AF65-F5344CB8AC3E}">
        <p14:creationId xmlns:p14="http://schemas.microsoft.com/office/powerpoint/2010/main" val="37820928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569" y="193675"/>
            <a:ext cx="9601200" cy="4247317"/>
          </a:xfrm>
          <a:prstGeom prst="rect">
            <a:avLst/>
          </a:prstGeom>
          <a:noFill/>
        </p:spPr>
        <p:txBody>
          <a:bodyPr wrap="square" rtlCol="0">
            <a:spAutoFit/>
          </a:bodyPr>
          <a:lstStyle/>
          <a:p>
            <a:r>
              <a:rPr lang="en-US" altLang="ko-KR" dirty="0"/>
              <a:t># Test model and check accuracy</a:t>
            </a:r>
          </a:p>
          <a:p>
            <a:r>
              <a:rPr lang="en-US" altLang="ko-KR" dirty="0" err="1"/>
              <a:t>correct_prediction</a:t>
            </a:r>
            <a:r>
              <a:rPr lang="en-US" altLang="ko-KR" dirty="0"/>
              <a:t> = </a:t>
            </a:r>
            <a:r>
              <a:rPr lang="en-US" altLang="ko-KR" dirty="0" err="1"/>
              <a:t>tf.equal</a:t>
            </a:r>
            <a:r>
              <a:rPr lang="en-US" altLang="ko-KR" dirty="0"/>
              <a:t>(</a:t>
            </a:r>
            <a:r>
              <a:rPr lang="en-US" altLang="ko-KR" dirty="0" err="1"/>
              <a:t>tf.argmax</a:t>
            </a:r>
            <a:r>
              <a:rPr lang="en-US" altLang="ko-KR" dirty="0"/>
              <a:t>(hypothesis, 1), </a:t>
            </a:r>
            <a:r>
              <a:rPr lang="en-US" altLang="ko-KR" dirty="0" err="1"/>
              <a:t>tf.argmax</a:t>
            </a:r>
            <a:r>
              <a:rPr lang="en-US" altLang="ko-KR" dirty="0"/>
              <a:t>(Y, 1))</a:t>
            </a:r>
          </a:p>
          <a:p>
            <a:r>
              <a:rPr lang="en-US" altLang="ko-KR" dirty="0"/>
              <a:t>accuracy = </a:t>
            </a:r>
            <a:r>
              <a:rPr lang="en-US" altLang="ko-KR" dirty="0" err="1"/>
              <a:t>tf.reduce_mean</a:t>
            </a:r>
            <a:r>
              <a:rPr lang="en-US" altLang="ko-KR" dirty="0"/>
              <a:t>(</a:t>
            </a:r>
            <a:r>
              <a:rPr lang="en-US" altLang="ko-KR" dirty="0" err="1"/>
              <a:t>tf.cast</a:t>
            </a:r>
            <a:r>
              <a:rPr lang="en-US" altLang="ko-KR" dirty="0"/>
              <a:t>(</a:t>
            </a:r>
            <a:r>
              <a:rPr lang="en-US" altLang="ko-KR" dirty="0" err="1"/>
              <a:t>correct_prediction</a:t>
            </a:r>
            <a:r>
              <a:rPr lang="en-US" altLang="ko-KR" dirty="0"/>
              <a:t>, tf.float32))</a:t>
            </a:r>
          </a:p>
          <a:p>
            <a:r>
              <a:rPr lang="en-US" altLang="ko-KR" dirty="0"/>
              <a:t>print('Accuracy:', </a:t>
            </a:r>
            <a:r>
              <a:rPr lang="en-US" altLang="ko-KR" dirty="0" err="1"/>
              <a:t>sess.run</a:t>
            </a:r>
            <a:r>
              <a:rPr lang="en-US" altLang="ko-KR" dirty="0"/>
              <a:t>(accuracy, </a:t>
            </a:r>
            <a:r>
              <a:rPr lang="en-US" altLang="ko-KR" dirty="0" err="1"/>
              <a:t>feed_dict</a:t>
            </a:r>
            <a:r>
              <a:rPr lang="en-US" altLang="ko-KR" dirty="0"/>
              <a:t>={</a:t>
            </a:r>
          </a:p>
          <a:p>
            <a:r>
              <a:rPr lang="en-US" altLang="ko-KR" dirty="0"/>
              <a:t>      X: </a:t>
            </a:r>
            <a:r>
              <a:rPr lang="en-US" altLang="ko-KR" dirty="0" err="1"/>
              <a:t>mnist.test.images</a:t>
            </a:r>
            <a:r>
              <a:rPr lang="en-US" altLang="ko-KR" dirty="0"/>
              <a:t>, Y: </a:t>
            </a:r>
            <a:r>
              <a:rPr lang="en-US" altLang="ko-KR" dirty="0" err="1"/>
              <a:t>mnist.test.labels</a:t>
            </a:r>
            <a:r>
              <a:rPr lang="en-US" altLang="ko-KR" dirty="0"/>
              <a:t>}))</a:t>
            </a:r>
          </a:p>
          <a:p>
            <a:endParaRPr lang="en-US" altLang="ko-KR" dirty="0"/>
          </a:p>
          <a:p>
            <a:r>
              <a:rPr lang="en-US" altLang="ko-KR" dirty="0"/>
              <a:t># Get one and predict</a:t>
            </a:r>
          </a:p>
          <a:p>
            <a:r>
              <a:rPr lang="en-US" altLang="ko-KR" dirty="0"/>
              <a:t>r = </a:t>
            </a:r>
            <a:r>
              <a:rPr lang="en-US" altLang="ko-KR" dirty="0" err="1"/>
              <a:t>random.randint</a:t>
            </a:r>
            <a:r>
              <a:rPr lang="en-US" altLang="ko-KR" dirty="0"/>
              <a:t>(0, </a:t>
            </a:r>
            <a:r>
              <a:rPr lang="en-US" altLang="ko-KR" dirty="0" err="1"/>
              <a:t>mnist.test.num_examples</a:t>
            </a:r>
            <a:r>
              <a:rPr lang="en-US" altLang="ko-KR" dirty="0"/>
              <a:t> - 1)</a:t>
            </a:r>
          </a:p>
          <a:p>
            <a:r>
              <a:rPr lang="en-US" altLang="ko-KR" dirty="0"/>
              <a:t>print("Label: ", </a:t>
            </a:r>
            <a:r>
              <a:rPr lang="en-US" altLang="ko-KR" dirty="0" err="1"/>
              <a:t>sess.run</a:t>
            </a:r>
            <a:r>
              <a:rPr lang="en-US" altLang="ko-KR" dirty="0"/>
              <a:t>(</a:t>
            </a:r>
            <a:r>
              <a:rPr lang="en-US" altLang="ko-KR" dirty="0" err="1"/>
              <a:t>tf.argmax</a:t>
            </a:r>
            <a:r>
              <a:rPr lang="en-US" altLang="ko-KR" dirty="0"/>
              <a:t>(</a:t>
            </a:r>
            <a:r>
              <a:rPr lang="en-US" altLang="ko-KR" dirty="0" err="1"/>
              <a:t>mnist.test.labels</a:t>
            </a:r>
            <a:r>
              <a:rPr lang="en-US" altLang="ko-KR" dirty="0"/>
              <a:t>[</a:t>
            </a:r>
            <a:r>
              <a:rPr lang="en-US" altLang="ko-KR" dirty="0" err="1"/>
              <a:t>r:r</a:t>
            </a:r>
            <a:r>
              <a:rPr lang="en-US" altLang="ko-KR" dirty="0"/>
              <a:t> + 1], 1)))</a:t>
            </a:r>
          </a:p>
          <a:p>
            <a:r>
              <a:rPr lang="en-US" altLang="ko-KR" dirty="0"/>
              <a:t>print("Prediction: ", </a:t>
            </a:r>
            <a:r>
              <a:rPr lang="en-US" altLang="ko-KR" dirty="0" err="1"/>
              <a:t>sess.run</a:t>
            </a:r>
            <a:r>
              <a:rPr lang="en-US" altLang="ko-KR" dirty="0"/>
              <a:t>(</a:t>
            </a:r>
          </a:p>
          <a:p>
            <a:r>
              <a:rPr lang="en-US" altLang="ko-KR" dirty="0"/>
              <a:t>    </a:t>
            </a:r>
            <a:r>
              <a:rPr lang="en-US" altLang="ko-KR" dirty="0" err="1"/>
              <a:t>tf.argmax</a:t>
            </a:r>
            <a:r>
              <a:rPr lang="en-US" altLang="ko-KR" dirty="0"/>
              <a:t>(hypothesis, 1), </a:t>
            </a:r>
            <a:r>
              <a:rPr lang="en-US" altLang="ko-KR" dirty="0" err="1"/>
              <a:t>feed_dict</a:t>
            </a:r>
            <a:r>
              <a:rPr lang="en-US" altLang="ko-KR" dirty="0"/>
              <a:t>={X: </a:t>
            </a:r>
            <a:r>
              <a:rPr lang="en-US" altLang="ko-KR" dirty="0" err="1"/>
              <a:t>mnist.test.images</a:t>
            </a:r>
            <a:r>
              <a:rPr lang="en-US" altLang="ko-KR" dirty="0"/>
              <a:t>[</a:t>
            </a:r>
            <a:r>
              <a:rPr lang="en-US" altLang="ko-KR" dirty="0" err="1"/>
              <a:t>r:r</a:t>
            </a:r>
            <a:r>
              <a:rPr lang="en-US" altLang="ko-KR" dirty="0"/>
              <a:t> + 1]}))</a:t>
            </a:r>
          </a:p>
          <a:p>
            <a:endParaRPr lang="en-US" altLang="ko-KR" dirty="0"/>
          </a:p>
          <a:p>
            <a:r>
              <a:rPr lang="en-US" altLang="ko-KR" dirty="0"/>
              <a:t># </a:t>
            </a:r>
            <a:r>
              <a:rPr lang="en-US" altLang="ko-KR" dirty="0" err="1"/>
              <a:t>plt.imshow</a:t>
            </a:r>
            <a:r>
              <a:rPr lang="en-US" altLang="ko-KR" dirty="0"/>
              <a:t>(</a:t>
            </a:r>
            <a:r>
              <a:rPr lang="en-US" altLang="ko-KR" dirty="0" err="1"/>
              <a:t>mnist.test.images</a:t>
            </a:r>
            <a:r>
              <a:rPr lang="en-US" altLang="ko-KR" dirty="0"/>
              <a:t>[</a:t>
            </a:r>
            <a:r>
              <a:rPr lang="en-US" altLang="ko-KR" dirty="0" err="1"/>
              <a:t>r:r</a:t>
            </a:r>
            <a:r>
              <a:rPr lang="en-US" altLang="ko-KR" dirty="0"/>
              <a:t> + 1].</a:t>
            </a:r>
          </a:p>
          <a:p>
            <a:r>
              <a:rPr lang="en-US" altLang="ko-KR" dirty="0"/>
              <a:t>#           reshape(28, 28), </a:t>
            </a:r>
            <a:r>
              <a:rPr lang="en-US" altLang="ko-KR" dirty="0" err="1"/>
              <a:t>cmap</a:t>
            </a:r>
            <a:r>
              <a:rPr lang="en-US" altLang="ko-KR" dirty="0"/>
              <a:t>='Greys', interpolation='nearest')</a:t>
            </a:r>
          </a:p>
          <a:p>
            <a:r>
              <a:rPr lang="en-US" altLang="ko-KR" dirty="0"/>
              <a:t># </a:t>
            </a:r>
            <a:r>
              <a:rPr lang="en-US" altLang="ko-KR" dirty="0" err="1"/>
              <a:t>plt.show</a:t>
            </a:r>
            <a:r>
              <a:rPr lang="en-US" altLang="ko-KR" dirty="0"/>
              <a:t>()</a:t>
            </a:r>
            <a:endParaRPr lang="ko-KR" altLang="en-US" dirty="0"/>
          </a:p>
        </p:txBody>
      </p:sp>
      <p:sp>
        <p:nvSpPr>
          <p:cNvPr id="4" name="object 2">
            <a:extLst>
              <a:ext uri="{FF2B5EF4-FFF2-40B4-BE49-F238E27FC236}">
                <a16:creationId xmlns:a16="http://schemas.microsoft.com/office/drawing/2014/main" id="{9817392C-2463-A84A-8E85-142EEAA30DAF}"/>
              </a:ext>
            </a:extLst>
          </p:cNvPr>
          <p:cNvSpPr/>
          <p:nvPr/>
        </p:nvSpPr>
        <p:spPr>
          <a:xfrm flipV="1">
            <a:off x="247171" y="4537075"/>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
        <p:nvSpPr>
          <p:cNvPr id="5" name="object 6">
            <a:extLst>
              <a:ext uri="{FF2B5EF4-FFF2-40B4-BE49-F238E27FC236}">
                <a16:creationId xmlns:a16="http://schemas.microsoft.com/office/drawing/2014/main" id="{D3B8F75B-36D9-F74E-8BC1-532F479D1C7B}"/>
              </a:ext>
            </a:extLst>
          </p:cNvPr>
          <p:cNvSpPr txBox="1"/>
          <p:nvPr/>
        </p:nvSpPr>
        <p:spPr>
          <a:xfrm>
            <a:off x="233362" y="4765675"/>
            <a:ext cx="9601201" cy="2659190"/>
          </a:xfrm>
          <a:prstGeom prst="rect">
            <a:avLst/>
          </a:prstGeom>
          <a:ln w="6350">
            <a:solidFill>
              <a:schemeClr val="bg1">
                <a:lumMod val="50000"/>
              </a:schemeClr>
            </a:solidFill>
          </a:ln>
        </p:spPr>
        <p:style>
          <a:lnRef idx="2">
            <a:schemeClr val="dk1"/>
          </a:lnRef>
          <a:fillRef idx="1">
            <a:schemeClr val="lt1"/>
          </a:fillRef>
          <a:effectRef idx="0">
            <a:schemeClr val="dk1"/>
          </a:effectRef>
          <a:fontRef idx="minor">
            <a:schemeClr val="dk1"/>
          </a:fontRef>
        </p:style>
        <p:txBody>
          <a:bodyPr vert="horz" wrap="square" lIns="0" tIns="0" rIns="0" bIns="0" rtlCol="0">
            <a:spAutoFit/>
          </a:bodyPr>
          <a:lstStyle/>
          <a:p>
            <a:pPr marL="157480" marR="1909445">
              <a:lnSpc>
                <a:spcPct val="135400"/>
              </a:lnSpc>
            </a:pPr>
            <a:r>
              <a:rPr lang="en-US" altLang="ko-KR" sz="1600" dirty="0">
                <a:solidFill>
                  <a:srgbClr val="231F20"/>
                </a:solidFill>
                <a:latin typeface="+mn-ea"/>
                <a:cs typeface="나눔고딕코딩"/>
              </a:rPr>
              <a:t>$ </a:t>
            </a:r>
            <a:r>
              <a:rPr lang="en-US" altLang="ko-KR" sz="1600" dirty="0" smtClean="0">
                <a:solidFill>
                  <a:srgbClr val="231F20"/>
                </a:solidFill>
                <a:latin typeface="+mn-ea"/>
                <a:cs typeface="나눔고딕코딩"/>
              </a:rPr>
              <a:t>python3 </a:t>
            </a:r>
            <a:r>
              <a:rPr lang="en-US" altLang="ko-KR" sz="1600" dirty="0" smtClean="0">
                <a:latin typeface="+mn-ea"/>
              </a:rPr>
              <a:t>mnist_nn_deep.py</a:t>
            </a:r>
            <a:endParaRPr lang="en-US" altLang="ko-KR" sz="1600" dirty="0">
              <a:solidFill>
                <a:srgbClr val="231F20"/>
              </a:solidFill>
              <a:latin typeface="+mn-ea"/>
              <a:cs typeface="나눔고딕코딩"/>
            </a:endParaRPr>
          </a:p>
          <a:p>
            <a:pPr marL="157480" marR="1909445">
              <a:lnSpc>
                <a:spcPct val="135400"/>
              </a:lnSpc>
            </a:pPr>
            <a:r>
              <a:rPr lang="en-US" altLang="ko-KR" sz="1600" dirty="0" smtClean="0">
                <a:solidFill>
                  <a:srgbClr val="231F20"/>
                </a:solidFill>
                <a:latin typeface="+mn-ea"/>
                <a:cs typeface="나눔고딕코딩"/>
              </a:rPr>
              <a:t>Epoch</a:t>
            </a:r>
            <a:r>
              <a:rPr lang="en-US" altLang="ko-KR" sz="1600" dirty="0">
                <a:solidFill>
                  <a:srgbClr val="231F20"/>
                </a:solidFill>
                <a:latin typeface="+mn-ea"/>
                <a:cs typeface="나눔고딕코딩"/>
              </a:rPr>
              <a:t>: 0001 cost = 0.266061549</a:t>
            </a:r>
          </a:p>
          <a:p>
            <a:pPr marL="157480" marR="1909445">
              <a:lnSpc>
                <a:spcPct val="135400"/>
              </a:lnSpc>
            </a:pPr>
            <a:r>
              <a:rPr lang="en-US" altLang="ko-KR" sz="1600" dirty="0">
                <a:solidFill>
                  <a:srgbClr val="231F20"/>
                </a:solidFill>
                <a:latin typeface="+mn-ea"/>
                <a:cs typeface="나눔고딕코딩"/>
              </a:rPr>
              <a:t>Epoch: 0002 cost = </a:t>
            </a:r>
            <a:r>
              <a:rPr lang="en-US" altLang="ko-KR" sz="1600" dirty="0" smtClean="0">
                <a:solidFill>
                  <a:srgbClr val="231F20"/>
                </a:solidFill>
                <a:latin typeface="+mn-ea"/>
                <a:cs typeface="나눔고딕코딩"/>
              </a:rPr>
              <a:t>0.080796588</a:t>
            </a:r>
          </a:p>
          <a:p>
            <a:pPr marL="157480" marR="1909445">
              <a:lnSpc>
                <a:spcPct val="135400"/>
              </a:lnSpc>
            </a:pPr>
            <a:r>
              <a:rPr lang="en-US" altLang="ko-KR" sz="1600" dirty="0" smtClean="0">
                <a:solidFill>
                  <a:srgbClr val="231F20"/>
                </a:solidFill>
                <a:latin typeface="+mn-ea"/>
                <a:cs typeface="나눔고딕코딩"/>
              </a:rPr>
              <a:t>…</a:t>
            </a:r>
            <a:r>
              <a:rPr lang="ko-KR" altLang="en-US" sz="1600" dirty="0">
                <a:solidFill>
                  <a:srgbClr val="231F20"/>
                </a:solidFill>
                <a:latin typeface="+mn-ea"/>
                <a:cs typeface="나눔고딕코딩"/>
              </a:rPr>
              <a:t>생략</a:t>
            </a:r>
            <a:r>
              <a:rPr lang="en-US" altLang="ko-KR" sz="1600" dirty="0">
                <a:solidFill>
                  <a:srgbClr val="231F20"/>
                </a:solidFill>
                <a:latin typeface="+mn-ea"/>
                <a:cs typeface="나눔고딕코딩"/>
              </a:rPr>
              <a:t>…</a:t>
            </a:r>
          </a:p>
          <a:p>
            <a:pPr marL="157480" marR="1909445">
              <a:lnSpc>
                <a:spcPct val="135400"/>
              </a:lnSpc>
            </a:pPr>
            <a:r>
              <a:rPr lang="en-US" altLang="ko-KR" sz="1600" dirty="0" smtClean="0">
                <a:solidFill>
                  <a:srgbClr val="231F20"/>
                </a:solidFill>
                <a:latin typeface="+mn-ea"/>
                <a:cs typeface="나눔고딕코딩"/>
              </a:rPr>
              <a:t>Epoch</a:t>
            </a:r>
            <a:r>
              <a:rPr lang="en-US" altLang="ko-KR" sz="1600" dirty="0">
                <a:solidFill>
                  <a:srgbClr val="231F20"/>
                </a:solidFill>
                <a:latin typeface="+mn-ea"/>
                <a:cs typeface="나눔고딕코딩"/>
              </a:rPr>
              <a:t>: 0014 cost = 0.004781207</a:t>
            </a:r>
          </a:p>
          <a:p>
            <a:pPr marL="157480" marR="1909445">
              <a:lnSpc>
                <a:spcPct val="135400"/>
              </a:lnSpc>
            </a:pPr>
            <a:r>
              <a:rPr lang="en-US" altLang="ko-KR" sz="1600" dirty="0">
                <a:solidFill>
                  <a:srgbClr val="231F20"/>
                </a:solidFill>
                <a:latin typeface="+mn-ea"/>
                <a:cs typeface="나눔고딕코딩"/>
              </a:rPr>
              <a:t>Epoch: 0015 cost = 0.004342310</a:t>
            </a:r>
          </a:p>
          <a:p>
            <a:pPr marL="157480" marR="1909445">
              <a:lnSpc>
                <a:spcPct val="135400"/>
              </a:lnSpc>
            </a:pPr>
            <a:r>
              <a:rPr lang="en-US" altLang="ko-KR" sz="1600" dirty="0">
                <a:solidFill>
                  <a:srgbClr val="231F20"/>
                </a:solidFill>
                <a:latin typeface="+mn-ea"/>
                <a:cs typeface="나눔고딕코딩"/>
              </a:rPr>
              <a:t>Learning Finished!</a:t>
            </a:r>
          </a:p>
          <a:p>
            <a:pPr marL="157480" marR="1909445">
              <a:lnSpc>
                <a:spcPct val="135400"/>
              </a:lnSpc>
            </a:pPr>
            <a:r>
              <a:rPr lang="en-US" altLang="ko-KR" sz="1600" dirty="0">
                <a:solidFill>
                  <a:srgbClr val="231F20"/>
                </a:solidFill>
                <a:latin typeface="+mn-ea"/>
                <a:cs typeface="나눔고딕코딩"/>
              </a:rPr>
              <a:t>Accuracy: 0.9742</a:t>
            </a:r>
          </a:p>
        </p:txBody>
      </p:sp>
    </p:spTree>
    <p:extLst>
      <p:ext uri="{BB962C8B-B14F-4D97-AF65-F5344CB8AC3E}">
        <p14:creationId xmlns:p14="http://schemas.microsoft.com/office/powerpoint/2010/main" val="192637985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82225" y="-54244"/>
            <a:ext cx="10296993" cy="7639319"/>
          </a:xfrm>
          <a:custGeom>
            <a:avLst/>
            <a:gdLst/>
            <a:ahLst/>
            <a:cxnLst/>
            <a:rect l="l" t="t" r="r" b="b"/>
            <a:pathLst>
              <a:path w="5549900" h="3226435">
                <a:moveTo>
                  <a:pt x="0" y="3225901"/>
                </a:moveTo>
                <a:lnTo>
                  <a:pt x="5549392" y="3225901"/>
                </a:lnTo>
                <a:lnTo>
                  <a:pt x="5549392" y="0"/>
                </a:lnTo>
                <a:lnTo>
                  <a:pt x="0" y="0"/>
                </a:lnTo>
                <a:lnTo>
                  <a:pt x="0" y="3225901"/>
                </a:lnTo>
                <a:close/>
              </a:path>
            </a:pathLst>
          </a:custGeom>
          <a:solidFill>
            <a:srgbClr val="E6E7E8"/>
          </a:solidFill>
        </p:spPr>
        <p:txBody>
          <a:bodyPr wrap="square" lIns="0" tIns="0" rIns="0" bIns="0" rtlCol="0"/>
          <a:lstStyle/>
          <a:p>
            <a:endParaRPr dirty="0"/>
          </a:p>
        </p:txBody>
      </p:sp>
      <p:sp>
        <p:nvSpPr>
          <p:cNvPr id="5" name="object 5"/>
          <p:cNvSpPr/>
          <p:nvPr/>
        </p:nvSpPr>
        <p:spPr>
          <a:xfrm>
            <a:off x="3890766" y="2241766"/>
            <a:ext cx="2339975" cy="69215"/>
          </a:xfrm>
          <a:custGeom>
            <a:avLst/>
            <a:gdLst/>
            <a:ahLst/>
            <a:cxnLst/>
            <a:rect l="l" t="t" r="r" b="b"/>
            <a:pathLst>
              <a:path w="2339975" h="69215">
                <a:moveTo>
                  <a:pt x="2339425" y="0"/>
                </a:moveTo>
                <a:lnTo>
                  <a:pt x="0" y="0"/>
                </a:lnTo>
                <a:lnTo>
                  <a:pt x="794" y="7947"/>
                </a:lnTo>
                <a:lnTo>
                  <a:pt x="8669" y="32696"/>
                </a:lnTo>
                <a:lnTo>
                  <a:pt x="30043" y="57445"/>
                </a:lnTo>
                <a:lnTo>
                  <a:pt x="71666" y="68694"/>
                </a:lnTo>
                <a:lnTo>
                  <a:pt x="2268321" y="68694"/>
                </a:lnTo>
                <a:lnTo>
                  <a:pt x="2279571" y="67569"/>
                </a:lnTo>
                <a:lnTo>
                  <a:pt x="2304319" y="59695"/>
                </a:lnTo>
                <a:lnTo>
                  <a:pt x="2329068" y="38321"/>
                </a:lnTo>
                <a:lnTo>
                  <a:pt x="2339425" y="0"/>
                </a:lnTo>
                <a:close/>
              </a:path>
            </a:pathLst>
          </a:custGeom>
          <a:solidFill>
            <a:srgbClr val="6D6E71"/>
          </a:solidFill>
        </p:spPr>
        <p:txBody>
          <a:bodyPr wrap="square" lIns="0" tIns="0" rIns="0" bIns="0" rtlCol="0"/>
          <a:lstStyle/>
          <a:p>
            <a:endParaRPr/>
          </a:p>
        </p:txBody>
      </p:sp>
      <p:sp>
        <p:nvSpPr>
          <p:cNvPr id="6" name="object 6"/>
          <p:cNvSpPr/>
          <p:nvPr/>
        </p:nvSpPr>
        <p:spPr>
          <a:xfrm>
            <a:off x="462429" y="1175373"/>
            <a:ext cx="9066540" cy="5419102"/>
          </a:xfrm>
          <a:custGeom>
            <a:avLst/>
            <a:gdLst/>
            <a:ahLst/>
            <a:cxnLst/>
            <a:rect l="l" t="t" r="r" b="b"/>
            <a:pathLst>
              <a:path w="4932045" h="3015615">
                <a:moveTo>
                  <a:pt x="4751997" y="0"/>
                </a:moveTo>
                <a:lnTo>
                  <a:pt x="179997" y="0"/>
                </a:lnTo>
                <a:lnTo>
                  <a:pt x="151872" y="2812"/>
                </a:lnTo>
                <a:lnTo>
                  <a:pt x="89998" y="22499"/>
                </a:lnTo>
                <a:lnTo>
                  <a:pt x="28124" y="75936"/>
                </a:lnTo>
                <a:lnTo>
                  <a:pt x="0" y="179997"/>
                </a:lnTo>
                <a:lnTo>
                  <a:pt x="0" y="2834995"/>
                </a:lnTo>
                <a:lnTo>
                  <a:pt x="2812" y="2863122"/>
                </a:lnTo>
                <a:lnTo>
                  <a:pt x="22499" y="2925000"/>
                </a:lnTo>
                <a:lnTo>
                  <a:pt x="75936" y="2986878"/>
                </a:lnTo>
                <a:lnTo>
                  <a:pt x="179997" y="3015005"/>
                </a:lnTo>
                <a:lnTo>
                  <a:pt x="4751997" y="3015005"/>
                </a:lnTo>
                <a:lnTo>
                  <a:pt x="4780121" y="3012192"/>
                </a:lnTo>
                <a:lnTo>
                  <a:pt x="4841995" y="2992504"/>
                </a:lnTo>
                <a:lnTo>
                  <a:pt x="4903869" y="2939063"/>
                </a:lnTo>
                <a:lnTo>
                  <a:pt x="4931994" y="2834995"/>
                </a:lnTo>
                <a:lnTo>
                  <a:pt x="4931994" y="179997"/>
                </a:lnTo>
                <a:lnTo>
                  <a:pt x="4929181" y="151872"/>
                </a:lnTo>
                <a:lnTo>
                  <a:pt x="4909494" y="89998"/>
                </a:lnTo>
                <a:lnTo>
                  <a:pt x="4856057" y="28124"/>
                </a:lnTo>
                <a:lnTo>
                  <a:pt x="4751997" y="0"/>
                </a:lnTo>
                <a:close/>
              </a:path>
            </a:pathLst>
          </a:custGeom>
          <a:solidFill>
            <a:srgbClr val="FFFFFF"/>
          </a:solidFill>
        </p:spPr>
        <p:txBody>
          <a:bodyPr wrap="square" lIns="0" tIns="0" rIns="0" bIns="0" rtlCol="0"/>
          <a:lstStyle/>
          <a:p>
            <a:r>
              <a:rPr lang="en-US" dirty="0" smtClean="0"/>
              <a:t> </a:t>
            </a:r>
            <a:endParaRPr dirty="0"/>
          </a:p>
        </p:txBody>
      </p:sp>
      <p:sp>
        <p:nvSpPr>
          <p:cNvPr id="7" name="object 7"/>
          <p:cNvSpPr/>
          <p:nvPr/>
        </p:nvSpPr>
        <p:spPr>
          <a:xfrm>
            <a:off x="462429" y="1175373"/>
            <a:ext cx="9066540" cy="5419102"/>
          </a:xfrm>
          <a:custGeom>
            <a:avLst/>
            <a:gdLst/>
            <a:ahLst/>
            <a:cxnLst/>
            <a:rect l="l" t="t" r="r" b="b"/>
            <a:pathLst>
              <a:path w="4932045" h="3015615">
                <a:moveTo>
                  <a:pt x="179997" y="0"/>
                </a:moveTo>
                <a:lnTo>
                  <a:pt x="151872" y="2812"/>
                </a:lnTo>
                <a:lnTo>
                  <a:pt x="89998" y="22499"/>
                </a:lnTo>
                <a:lnTo>
                  <a:pt x="28124" y="75936"/>
                </a:lnTo>
                <a:lnTo>
                  <a:pt x="0" y="179997"/>
                </a:lnTo>
                <a:lnTo>
                  <a:pt x="0" y="2834995"/>
                </a:lnTo>
                <a:lnTo>
                  <a:pt x="2812" y="2863122"/>
                </a:lnTo>
                <a:lnTo>
                  <a:pt x="22499" y="2925000"/>
                </a:lnTo>
                <a:lnTo>
                  <a:pt x="75936" y="2986878"/>
                </a:lnTo>
                <a:lnTo>
                  <a:pt x="179997" y="3015005"/>
                </a:lnTo>
                <a:lnTo>
                  <a:pt x="4751997" y="3015005"/>
                </a:lnTo>
                <a:lnTo>
                  <a:pt x="4780121" y="3012192"/>
                </a:lnTo>
                <a:lnTo>
                  <a:pt x="4841995" y="2992504"/>
                </a:lnTo>
                <a:lnTo>
                  <a:pt x="4903869" y="2939063"/>
                </a:lnTo>
                <a:lnTo>
                  <a:pt x="4931994" y="2834995"/>
                </a:lnTo>
                <a:lnTo>
                  <a:pt x="4931994" y="179997"/>
                </a:lnTo>
                <a:lnTo>
                  <a:pt x="4929181" y="151872"/>
                </a:lnTo>
                <a:lnTo>
                  <a:pt x="4909494" y="89998"/>
                </a:lnTo>
                <a:lnTo>
                  <a:pt x="4856057" y="28124"/>
                </a:lnTo>
                <a:lnTo>
                  <a:pt x="4751997" y="0"/>
                </a:lnTo>
                <a:lnTo>
                  <a:pt x="179997" y="0"/>
                </a:lnTo>
                <a:close/>
              </a:path>
            </a:pathLst>
          </a:custGeom>
          <a:ln w="36004">
            <a:solidFill>
              <a:srgbClr val="6D6E71"/>
            </a:solidFill>
          </a:ln>
        </p:spPr>
        <p:txBody>
          <a:bodyPr wrap="square" lIns="0" tIns="0" rIns="0" bIns="0" rtlCol="0"/>
          <a:lstStyle/>
          <a:p>
            <a:endParaRPr/>
          </a:p>
        </p:txBody>
      </p:sp>
      <p:sp>
        <p:nvSpPr>
          <p:cNvPr id="8" name="object 8"/>
          <p:cNvSpPr/>
          <p:nvPr/>
        </p:nvSpPr>
        <p:spPr>
          <a:xfrm>
            <a:off x="4423569" y="1496597"/>
            <a:ext cx="0" cy="462915"/>
          </a:xfrm>
          <a:custGeom>
            <a:avLst/>
            <a:gdLst/>
            <a:ahLst/>
            <a:cxnLst/>
            <a:rect l="l" t="t" r="r" b="b"/>
            <a:pathLst>
              <a:path h="462915">
                <a:moveTo>
                  <a:pt x="0" y="462699"/>
                </a:moveTo>
                <a:lnTo>
                  <a:pt x="0" y="0"/>
                </a:lnTo>
              </a:path>
            </a:pathLst>
          </a:custGeom>
          <a:ln w="6350">
            <a:solidFill>
              <a:srgbClr val="939598"/>
            </a:solidFill>
          </a:ln>
        </p:spPr>
        <p:txBody>
          <a:bodyPr wrap="square" lIns="0" tIns="0" rIns="0" bIns="0" rtlCol="0"/>
          <a:lstStyle/>
          <a:p>
            <a:endParaRPr/>
          </a:p>
        </p:txBody>
      </p:sp>
      <p:sp>
        <p:nvSpPr>
          <p:cNvPr id="9" name="object 9"/>
          <p:cNvSpPr/>
          <p:nvPr/>
        </p:nvSpPr>
        <p:spPr>
          <a:xfrm>
            <a:off x="5490369" y="1489075"/>
            <a:ext cx="0" cy="462915"/>
          </a:xfrm>
          <a:custGeom>
            <a:avLst/>
            <a:gdLst/>
            <a:ahLst/>
            <a:cxnLst/>
            <a:rect l="l" t="t" r="r" b="b"/>
            <a:pathLst>
              <a:path h="462915">
                <a:moveTo>
                  <a:pt x="0" y="462699"/>
                </a:moveTo>
                <a:lnTo>
                  <a:pt x="0" y="0"/>
                </a:lnTo>
              </a:path>
            </a:pathLst>
          </a:custGeom>
          <a:ln w="6350">
            <a:solidFill>
              <a:srgbClr val="939598"/>
            </a:solidFill>
          </a:ln>
        </p:spPr>
        <p:txBody>
          <a:bodyPr wrap="square" lIns="0" tIns="0" rIns="0" bIns="0" rtlCol="0"/>
          <a:lstStyle/>
          <a:p>
            <a:endParaRPr/>
          </a:p>
        </p:txBody>
      </p:sp>
      <p:sp>
        <p:nvSpPr>
          <p:cNvPr id="10" name="object 10"/>
          <p:cNvSpPr txBox="1"/>
          <p:nvPr/>
        </p:nvSpPr>
        <p:spPr>
          <a:xfrm>
            <a:off x="4559077" y="1415318"/>
            <a:ext cx="947200" cy="615553"/>
          </a:xfrm>
          <a:prstGeom prst="rect">
            <a:avLst/>
          </a:prstGeom>
        </p:spPr>
        <p:txBody>
          <a:bodyPr vert="horz" wrap="square" lIns="0" tIns="0" rIns="0" bIns="0" rtlCol="0">
            <a:spAutoFit/>
          </a:bodyPr>
          <a:lstStyle/>
          <a:p>
            <a:pPr marL="12700"/>
            <a:r>
              <a:rPr lang="en-US" sz="4000" b="1" spc="-40" dirty="0" smtClean="0">
                <a:solidFill>
                  <a:srgbClr val="414042"/>
                </a:solidFill>
                <a:latin typeface="Century Gothic"/>
                <a:cs typeface="Century Gothic"/>
              </a:rPr>
              <a:t>5</a:t>
            </a:r>
            <a:r>
              <a:rPr sz="4000" b="1" spc="-40" dirty="0" smtClean="0">
                <a:solidFill>
                  <a:srgbClr val="414042"/>
                </a:solidFill>
                <a:latin typeface="Century Gothic"/>
                <a:cs typeface="Century Gothic"/>
              </a:rPr>
              <a:t>-</a:t>
            </a:r>
            <a:r>
              <a:rPr lang="en-US" sz="4000" b="1" spc="-40" dirty="0" smtClean="0">
                <a:solidFill>
                  <a:srgbClr val="414042"/>
                </a:solidFill>
                <a:latin typeface="Century Gothic"/>
                <a:cs typeface="Century Gothic"/>
              </a:rPr>
              <a:t>7</a:t>
            </a:r>
            <a:endParaRPr sz="4000" dirty="0">
              <a:latin typeface="Century Gothic"/>
              <a:cs typeface="Century Gothic"/>
            </a:endParaRPr>
          </a:p>
        </p:txBody>
      </p:sp>
      <p:sp>
        <p:nvSpPr>
          <p:cNvPr id="11" name="object 11"/>
          <p:cNvSpPr txBox="1">
            <a:spLocks noGrp="1"/>
          </p:cNvSpPr>
          <p:nvPr>
            <p:ph type="title"/>
          </p:nvPr>
        </p:nvSpPr>
        <p:spPr>
          <a:xfrm>
            <a:off x="3128169" y="2225847"/>
            <a:ext cx="3733800" cy="369332"/>
          </a:xfrm>
          <a:prstGeom prst="rect">
            <a:avLst/>
          </a:prstGeom>
        </p:spPr>
        <p:txBody>
          <a:bodyPr vert="horz" wrap="square" lIns="0" tIns="0" rIns="0" bIns="0" rtlCol="0">
            <a:spAutoFit/>
          </a:bodyPr>
          <a:lstStyle/>
          <a:p>
            <a:pPr marL="12700"/>
            <a:r>
              <a:rPr lang="en-US" altLang="ko-KR" sz="2400" spc="-200" dirty="0" err="1">
                <a:latin typeface="+mn-ea"/>
                <a:ea typeface="+mn-ea"/>
              </a:rPr>
              <a:t>Keras</a:t>
            </a:r>
            <a:r>
              <a:rPr lang="ko-KR" altLang="en-US" sz="2400" spc="-200" dirty="0">
                <a:latin typeface="+mn-ea"/>
                <a:ea typeface="+mn-ea"/>
              </a:rPr>
              <a:t>로 다양한 </a:t>
            </a:r>
            <a:r>
              <a:rPr lang="ko-KR" altLang="en-US" sz="2400" spc="-200" dirty="0" err="1">
                <a:latin typeface="+mn-ea"/>
                <a:ea typeface="+mn-ea"/>
              </a:rPr>
              <a:t>딥러닝</a:t>
            </a:r>
            <a:r>
              <a:rPr lang="ko-KR" altLang="en-US" sz="2400" spc="-200" dirty="0">
                <a:latin typeface="+mn-ea"/>
                <a:ea typeface="+mn-ea"/>
              </a:rPr>
              <a:t> 해보기</a:t>
            </a:r>
          </a:p>
        </p:txBody>
      </p:sp>
      <p:sp>
        <p:nvSpPr>
          <p:cNvPr id="12" name="object 12"/>
          <p:cNvSpPr/>
          <p:nvPr/>
        </p:nvSpPr>
        <p:spPr>
          <a:xfrm>
            <a:off x="1061603" y="4398524"/>
            <a:ext cx="3978310" cy="539607"/>
          </a:xfrm>
          <a:custGeom>
            <a:avLst/>
            <a:gdLst/>
            <a:ahLst/>
            <a:cxnLst/>
            <a:rect l="l" t="t" r="r" b="b"/>
            <a:pathLst>
              <a:path w="2115185" h="260985">
                <a:moveTo>
                  <a:pt x="2042934" y="0"/>
                </a:moveTo>
                <a:lnTo>
                  <a:pt x="71996" y="0"/>
                </a:lnTo>
                <a:lnTo>
                  <a:pt x="60746" y="1124"/>
                </a:lnTo>
                <a:lnTo>
                  <a:pt x="35998" y="8999"/>
                </a:lnTo>
                <a:lnTo>
                  <a:pt x="11249" y="30373"/>
                </a:lnTo>
                <a:lnTo>
                  <a:pt x="0" y="71996"/>
                </a:lnTo>
                <a:lnTo>
                  <a:pt x="0" y="189001"/>
                </a:lnTo>
                <a:lnTo>
                  <a:pt x="1124" y="200250"/>
                </a:lnTo>
                <a:lnTo>
                  <a:pt x="8999" y="224999"/>
                </a:lnTo>
                <a:lnTo>
                  <a:pt x="30373" y="249748"/>
                </a:lnTo>
                <a:lnTo>
                  <a:pt x="71996" y="260997"/>
                </a:lnTo>
                <a:lnTo>
                  <a:pt x="2042934" y="260997"/>
                </a:lnTo>
                <a:lnTo>
                  <a:pt x="2054186" y="259872"/>
                </a:lnTo>
                <a:lnTo>
                  <a:pt x="2078939" y="251998"/>
                </a:lnTo>
                <a:lnTo>
                  <a:pt x="2103692" y="230624"/>
                </a:lnTo>
                <a:lnTo>
                  <a:pt x="2114943" y="189001"/>
                </a:lnTo>
                <a:lnTo>
                  <a:pt x="2114943" y="71996"/>
                </a:lnTo>
                <a:lnTo>
                  <a:pt x="2113818" y="60746"/>
                </a:lnTo>
                <a:lnTo>
                  <a:pt x="2105942" y="35998"/>
                </a:lnTo>
                <a:lnTo>
                  <a:pt x="2084564" y="11249"/>
                </a:lnTo>
                <a:lnTo>
                  <a:pt x="2042934" y="0"/>
                </a:lnTo>
                <a:close/>
              </a:path>
            </a:pathLst>
          </a:custGeom>
          <a:solidFill>
            <a:srgbClr val="6D6E71"/>
          </a:solidFill>
        </p:spPr>
        <p:txBody>
          <a:bodyPr wrap="square" lIns="0" tIns="0" rIns="0" bIns="0" rtlCol="0" anchor="ctr"/>
          <a:lstStyle/>
          <a:p>
            <a:pPr algn="ctr"/>
            <a:r>
              <a:rPr lang="ko-KR" altLang="en-US" spc="-65" dirty="0" smtClean="0">
                <a:solidFill>
                  <a:schemeClr val="bg1"/>
                </a:solidFill>
                <a:latin typeface="Arial Unicode MS"/>
                <a:cs typeface="Arial Unicode MS"/>
              </a:rPr>
              <a:t>이번  </a:t>
            </a:r>
            <a:r>
              <a:rPr lang="ko-KR" altLang="en-US" spc="-65" dirty="0">
                <a:solidFill>
                  <a:schemeClr val="bg1"/>
                </a:solidFill>
                <a:latin typeface="Arial Unicode MS"/>
                <a:cs typeface="Arial Unicode MS"/>
              </a:rPr>
              <a:t>절에서  배울</a:t>
            </a:r>
            <a:r>
              <a:rPr lang="ko-KR" altLang="en-US" spc="-114" dirty="0">
                <a:solidFill>
                  <a:schemeClr val="bg1"/>
                </a:solidFill>
                <a:latin typeface="Arial Unicode MS"/>
                <a:cs typeface="Arial Unicode MS"/>
              </a:rPr>
              <a:t> </a:t>
            </a:r>
            <a:r>
              <a:rPr lang="ko-KR" altLang="en-US" spc="-65" dirty="0" smtClean="0">
                <a:solidFill>
                  <a:schemeClr val="bg1"/>
                </a:solidFill>
                <a:latin typeface="Arial Unicode MS"/>
                <a:cs typeface="Arial Unicode MS"/>
              </a:rPr>
              <a:t>내용</a:t>
            </a:r>
            <a:endParaRPr dirty="0">
              <a:solidFill>
                <a:schemeClr val="bg1"/>
              </a:solidFill>
            </a:endParaRPr>
          </a:p>
        </p:txBody>
      </p:sp>
      <p:sp>
        <p:nvSpPr>
          <p:cNvPr id="13" name="object 13"/>
          <p:cNvSpPr txBox="1"/>
          <p:nvPr/>
        </p:nvSpPr>
        <p:spPr>
          <a:xfrm>
            <a:off x="1097894" y="5461581"/>
            <a:ext cx="3942019" cy="657231"/>
          </a:xfrm>
          <a:prstGeom prst="rect">
            <a:avLst/>
          </a:prstGeom>
          <a:solidFill>
            <a:srgbClr val="E6E7E8"/>
          </a:solidFill>
        </p:spPr>
        <p:txBody>
          <a:bodyPr vert="horz" wrap="square" lIns="0" tIns="51435" rIns="0" bIns="0" rtlCol="0" anchor="ctr">
            <a:spAutoFit/>
          </a:bodyPr>
          <a:lstStyle/>
          <a:p>
            <a:pPr marL="179705" indent="-107950">
              <a:spcBef>
                <a:spcPts val="405"/>
              </a:spcBef>
              <a:buClr>
                <a:srgbClr val="58595B"/>
              </a:buClr>
              <a:buSzPct val="75000"/>
              <a:buChar char="■"/>
              <a:tabLst>
                <a:tab pos="180340" algn="l"/>
              </a:tabLst>
            </a:pPr>
            <a:r>
              <a:rPr lang="en-US" altLang="ko-KR" spc="-120" dirty="0">
                <a:solidFill>
                  <a:srgbClr val="414042"/>
                </a:solidFill>
                <a:latin typeface="+mn-ea"/>
                <a:cs typeface="Arial Unicode MS"/>
              </a:rPr>
              <a:t> </a:t>
            </a:r>
            <a:r>
              <a:rPr lang="en-US" altLang="ko-KR" spc="-120" dirty="0" err="1">
                <a:solidFill>
                  <a:srgbClr val="414042"/>
                </a:solidFill>
                <a:latin typeface="+mn-ea"/>
                <a:cs typeface="Arial Unicode MS"/>
              </a:rPr>
              <a:t>Keras</a:t>
            </a:r>
            <a:endParaRPr lang="en-US" altLang="ko-KR" spc="-120" dirty="0">
              <a:solidFill>
                <a:srgbClr val="414042"/>
              </a:solidFill>
              <a:latin typeface="+mn-ea"/>
              <a:cs typeface="Arial Unicode MS"/>
            </a:endParaRPr>
          </a:p>
          <a:p>
            <a:pPr marL="179705" indent="-107950">
              <a:spcBef>
                <a:spcPts val="405"/>
              </a:spcBef>
              <a:buClr>
                <a:srgbClr val="58595B"/>
              </a:buClr>
              <a:buSzPct val="75000"/>
              <a:buChar char="■"/>
              <a:tabLst>
                <a:tab pos="180340" algn="l"/>
              </a:tabLst>
            </a:pPr>
            <a:r>
              <a:rPr lang="en-US" altLang="ko-KR" spc="-120" dirty="0" smtClean="0">
                <a:solidFill>
                  <a:srgbClr val="414042"/>
                </a:solidFill>
                <a:latin typeface="+mn-ea"/>
                <a:cs typeface="Arial Unicode MS"/>
              </a:rPr>
              <a:t> </a:t>
            </a:r>
            <a:r>
              <a:rPr lang="en-US" altLang="ko-KR" spc="-120" dirty="0" err="1" smtClean="0">
                <a:solidFill>
                  <a:srgbClr val="414042"/>
                </a:solidFill>
                <a:latin typeface="+mn-ea"/>
                <a:cs typeface="Arial Unicode MS"/>
              </a:rPr>
              <a:t>Keras</a:t>
            </a:r>
            <a:r>
              <a:rPr lang="en-US" altLang="ko-KR" spc="-120" dirty="0" smtClean="0">
                <a:solidFill>
                  <a:srgbClr val="414042"/>
                </a:solidFill>
                <a:latin typeface="+mn-ea"/>
                <a:cs typeface="Arial Unicode MS"/>
              </a:rPr>
              <a:t> </a:t>
            </a:r>
            <a:r>
              <a:rPr lang="ko-KR" altLang="en-US" spc="-120" dirty="0" smtClean="0">
                <a:solidFill>
                  <a:srgbClr val="414042"/>
                </a:solidFill>
                <a:latin typeface="+mn-ea"/>
                <a:cs typeface="Arial Unicode MS"/>
              </a:rPr>
              <a:t>사용 해보기</a:t>
            </a:r>
            <a:endParaRPr lang="en-US" altLang="ko-KR" spc="-120" dirty="0" smtClean="0">
              <a:solidFill>
                <a:srgbClr val="414042"/>
              </a:solidFill>
              <a:latin typeface="+mn-ea"/>
              <a:cs typeface="Arial Unicode MS"/>
            </a:endParaRPr>
          </a:p>
        </p:txBody>
      </p:sp>
      <p:sp>
        <p:nvSpPr>
          <p:cNvPr id="15" name="object 15"/>
          <p:cNvSpPr/>
          <p:nvPr/>
        </p:nvSpPr>
        <p:spPr>
          <a:xfrm>
            <a:off x="5639087" y="4402194"/>
            <a:ext cx="3260691" cy="536571"/>
          </a:xfrm>
          <a:custGeom>
            <a:avLst/>
            <a:gdLst/>
            <a:ahLst/>
            <a:cxnLst/>
            <a:rect l="l" t="t" r="r" b="b"/>
            <a:pathLst>
              <a:path w="2115185" h="260985">
                <a:moveTo>
                  <a:pt x="2042934" y="0"/>
                </a:moveTo>
                <a:lnTo>
                  <a:pt x="71996" y="0"/>
                </a:lnTo>
                <a:lnTo>
                  <a:pt x="60746" y="1124"/>
                </a:lnTo>
                <a:lnTo>
                  <a:pt x="35998" y="8999"/>
                </a:lnTo>
                <a:lnTo>
                  <a:pt x="11249" y="30373"/>
                </a:lnTo>
                <a:lnTo>
                  <a:pt x="0" y="71996"/>
                </a:lnTo>
                <a:lnTo>
                  <a:pt x="0" y="189001"/>
                </a:lnTo>
                <a:lnTo>
                  <a:pt x="1124" y="200250"/>
                </a:lnTo>
                <a:lnTo>
                  <a:pt x="8999" y="224999"/>
                </a:lnTo>
                <a:lnTo>
                  <a:pt x="30373" y="249748"/>
                </a:lnTo>
                <a:lnTo>
                  <a:pt x="71996" y="260997"/>
                </a:lnTo>
                <a:lnTo>
                  <a:pt x="2042934" y="260997"/>
                </a:lnTo>
                <a:lnTo>
                  <a:pt x="2054186" y="259872"/>
                </a:lnTo>
                <a:lnTo>
                  <a:pt x="2078939" y="251998"/>
                </a:lnTo>
                <a:lnTo>
                  <a:pt x="2103692" y="230624"/>
                </a:lnTo>
                <a:lnTo>
                  <a:pt x="2114943" y="189001"/>
                </a:lnTo>
                <a:lnTo>
                  <a:pt x="2114943" y="71996"/>
                </a:lnTo>
                <a:lnTo>
                  <a:pt x="2113818" y="60746"/>
                </a:lnTo>
                <a:lnTo>
                  <a:pt x="2105942" y="35998"/>
                </a:lnTo>
                <a:lnTo>
                  <a:pt x="2084564" y="11249"/>
                </a:lnTo>
                <a:lnTo>
                  <a:pt x="2042934" y="0"/>
                </a:lnTo>
                <a:close/>
              </a:path>
            </a:pathLst>
          </a:custGeom>
          <a:solidFill>
            <a:srgbClr val="6D6E71"/>
          </a:solidFill>
        </p:spPr>
        <p:txBody>
          <a:bodyPr wrap="square" lIns="0" tIns="0" rIns="0" bIns="0" rtlCol="0" anchor="ctr"/>
          <a:lstStyle/>
          <a:p>
            <a:pPr algn="ctr"/>
            <a:r>
              <a:rPr lang="ko-KR" altLang="en-US" spc="-65" dirty="0">
                <a:solidFill>
                  <a:schemeClr val="bg1"/>
                </a:solidFill>
                <a:latin typeface="Arial Unicode MS"/>
                <a:cs typeface="Arial Unicode MS"/>
              </a:rPr>
              <a:t>알고리즘과</a:t>
            </a:r>
            <a:r>
              <a:rPr lang="ko-KR" altLang="en-US" spc="-40" dirty="0">
                <a:solidFill>
                  <a:schemeClr val="bg1"/>
                </a:solidFill>
                <a:latin typeface="Arial Unicode MS"/>
                <a:cs typeface="Arial Unicode MS"/>
              </a:rPr>
              <a:t> </a:t>
            </a:r>
            <a:r>
              <a:rPr lang="ko-KR" altLang="en-US" spc="-65" dirty="0" smtClean="0">
                <a:solidFill>
                  <a:schemeClr val="bg1"/>
                </a:solidFill>
                <a:latin typeface="Arial Unicode MS"/>
                <a:cs typeface="Arial Unicode MS"/>
              </a:rPr>
              <a:t>툴</a:t>
            </a:r>
            <a:endParaRPr dirty="0">
              <a:solidFill>
                <a:schemeClr val="bg1"/>
              </a:solidFill>
            </a:endParaRPr>
          </a:p>
        </p:txBody>
      </p:sp>
      <p:sp>
        <p:nvSpPr>
          <p:cNvPr id="16" name="object 16"/>
          <p:cNvSpPr txBox="1"/>
          <p:nvPr/>
        </p:nvSpPr>
        <p:spPr>
          <a:xfrm>
            <a:off x="5675377" y="5407718"/>
            <a:ext cx="3777392" cy="657231"/>
          </a:xfrm>
          <a:prstGeom prst="rect">
            <a:avLst/>
          </a:prstGeom>
          <a:solidFill>
            <a:srgbClr val="E6E7E8"/>
          </a:solidFill>
        </p:spPr>
        <p:txBody>
          <a:bodyPr vert="horz" wrap="square" lIns="0" tIns="51435" rIns="0" bIns="0" rtlCol="0" anchor="ctr">
            <a:spAutoFit/>
          </a:bodyPr>
          <a:lstStyle/>
          <a:p>
            <a:pPr marL="179705" indent="-107950">
              <a:spcBef>
                <a:spcPts val="405"/>
              </a:spcBef>
              <a:buClr>
                <a:srgbClr val="58595B"/>
              </a:buClr>
              <a:buSzPct val="75000"/>
              <a:buChar char="■"/>
              <a:tabLst>
                <a:tab pos="180340" algn="l"/>
              </a:tabLst>
            </a:pPr>
            <a:r>
              <a:rPr lang="ko-KR" altLang="en-US" spc="-130" dirty="0" smtClean="0">
                <a:solidFill>
                  <a:srgbClr val="414042"/>
                </a:solidFill>
                <a:latin typeface="+mn-ea"/>
                <a:cs typeface="Arial Unicode MS"/>
              </a:rPr>
              <a:t> </a:t>
            </a:r>
            <a:r>
              <a:rPr lang="en-US" altLang="ko-KR" spc="-30" dirty="0" err="1">
                <a:solidFill>
                  <a:srgbClr val="414042"/>
                </a:solidFill>
                <a:latin typeface="+mn-ea"/>
                <a:cs typeface="Arial Unicode MS"/>
              </a:rPr>
              <a:t>TensorFlow</a:t>
            </a:r>
            <a:r>
              <a:rPr lang="en-US" altLang="ko-KR" spc="-30" dirty="0">
                <a:solidFill>
                  <a:srgbClr val="414042"/>
                </a:solidFill>
                <a:latin typeface="+mn-ea"/>
                <a:cs typeface="Arial Unicode MS"/>
              </a:rPr>
              <a:t>(</a:t>
            </a:r>
            <a:r>
              <a:rPr lang="ko-KR" altLang="en-US" spc="-30" dirty="0">
                <a:solidFill>
                  <a:srgbClr val="414042"/>
                </a:solidFill>
                <a:latin typeface="+mn-ea"/>
                <a:cs typeface="Arial Unicode MS"/>
              </a:rPr>
              <a:t>고급 계산 프레임워크</a:t>
            </a:r>
            <a:r>
              <a:rPr lang="en-US" altLang="ko-KR" spc="-30" dirty="0">
                <a:solidFill>
                  <a:srgbClr val="414042"/>
                </a:solidFill>
                <a:latin typeface="+mn-ea"/>
                <a:cs typeface="Arial Unicode MS"/>
              </a:rPr>
              <a:t>)</a:t>
            </a:r>
          </a:p>
          <a:p>
            <a:pPr marL="179705" indent="-107950">
              <a:spcBef>
                <a:spcPts val="405"/>
              </a:spcBef>
              <a:buClr>
                <a:srgbClr val="58595B"/>
              </a:buClr>
              <a:buSzPct val="75000"/>
              <a:buChar char="■"/>
              <a:tabLst>
                <a:tab pos="180340" algn="l"/>
              </a:tabLst>
            </a:pPr>
            <a:r>
              <a:rPr lang="en-US" altLang="ko-KR" spc="-30" dirty="0" smtClean="0">
                <a:solidFill>
                  <a:srgbClr val="414042"/>
                </a:solidFill>
                <a:latin typeface="+mn-ea"/>
                <a:cs typeface="Arial Unicode MS"/>
              </a:rPr>
              <a:t> </a:t>
            </a:r>
            <a:r>
              <a:rPr lang="en-US" altLang="ko-KR" spc="-30" dirty="0" err="1" smtClean="0">
                <a:solidFill>
                  <a:srgbClr val="414042"/>
                </a:solidFill>
                <a:latin typeface="+mn-ea"/>
                <a:cs typeface="Arial Unicode MS"/>
              </a:rPr>
              <a:t>Keras</a:t>
            </a:r>
            <a:r>
              <a:rPr lang="en-US" altLang="ko-KR" spc="-30" dirty="0" smtClean="0">
                <a:solidFill>
                  <a:srgbClr val="414042"/>
                </a:solidFill>
                <a:latin typeface="+mn-ea"/>
                <a:cs typeface="Arial Unicode MS"/>
              </a:rPr>
              <a:t>(</a:t>
            </a:r>
            <a:r>
              <a:rPr lang="en-US" altLang="ko-KR" spc="-30" dirty="0" err="1" smtClean="0">
                <a:solidFill>
                  <a:srgbClr val="414042"/>
                </a:solidFill>
                <a:latin typeface="+mn-ea"/>
                <a:cs typeface="Arial Unicode MS"/>
              </a:rPr>
              <a:t>TensorFlow</a:t>
            </a:r>
            <a:r>
              <a:rPr lang="ko-KR" altLang="en-US" spc="-30" dirty="0">
                <a:solidFill>
                  <a:srgbClr val="414042"/>
                </a:solidFill>
                <a:latin typeface="+mn-ea"/>
                <a:cs typeface="Arial Unicode MS"/>
              </a:rPr>
              <a:t>의 래퍼</a:t>
            </a:r>
            <a:r>
              <a:rPr lang="en-US" altLang="ko-KR" spc="-30" dirty="0">
                <a:solidFill>
                  <a:srgbClr val="414042"/>
                </a:solidFill>
                <a:latin typeface="+mn-ea"/>
                <a:cs typeface="Arial Unicode MS"/>
              </a:rPr>
              <a:t>)</a:t>
            </a:r>
            <a:endParaRPr lang="en-US" altLang="ko-KR" dirty="0">
              <a:latin typeface="+mn-ea"/>
              <a:cs typeface="Arial Unicode MS"/>
            </a:endParaRPr>
          </a:p>
        </p:txBody>
      </p:sp>
      <p:sp>
        <p:nvSpPr>
          <p:cNvPr id="18" name="object 18"/>
          <p:cNvSpPr txBox="1"/>
          <p:nvPr/>
        </p:nvSpPr>
        <p:spPr>
          <a:xfrm>
            <a:off x="918369" y="2860675"/>
            <a:ext cx="8229600" cy="704745"/>
          </a:xfrm>
          <a:prstGeom prst="rect">
            <a:avLst/>
          </a:prstGeom>
        </p:spPr>
        <p:txBody>
          <a:bodyPr vert="horz" wrap="square" lIns="0" tIns="0" rIns="0" bIns="0" rtlCol="0">
            <a:spAutoFit/>
          </a:bodyPr>
          <a:lstStyle/>
          <a:p>
            <a:pPr marL="12700" marR="5080">
              <a:lnSpc>
                <a:spcPct val="135400"/>
              </a:lnSpc>
            </a:pPr>
            <a:r>
              <a:rPr lang="ko-KR" altLang="en-US" spc="-100" dirty="0">
                <a:solidFill>
                  <a:srgbClr val="414042"/>
                </a:solidFill>
                <a:latin typeface="+mn-ea"/>
                <a:cs typeface="Arial Unicode MS"/>
              </a:rPr>
              <a:t>이전 절까지 </a:t>
            </a:r>
            <a:r>
              <a:rPr lang="en-US" altLang="ko-KR" spc="-100" dirty="0" err="1">
                <a:solidFill>
                  <a:srgbClr val="414042"/>
                </a:solidFill>
                <a:latin typeface="+mn-ea"/>
                <a:cs typeface="Arial Unicode MS"/>
              </a:rPr>
              <a:t>TansorFlow</a:t>
            </a:r>
            <a:r>
              <a:rPr lang="ko-KR" altLang="en-US" spc="-100" dirty="0">
                <a:solidFill>
                  <a:srgbClr val="414042"/>
                </a:solidFill>
                <a:latin typeface="+mn-ea"/>
                <a:cs typeface="Arial Unicode MS"/>
              </a:rPr>
              <a:t>를 </a:t>
            </a:r>
            <a:r>
              <a:rPr lang="ko-KR" altLang="en-US" spc="-100" dirty="0" smtClean="0">
                <a:solidFill>
                  <a:srgbClr val="414042"/>
                </a:solidFill>
                <a:latin typeface="+mn-ea"/>
                <a:cs typeface="Arial Unicode MS"/>
              </a:rPr>
              <a:t>사용해 </a:t>
            </a:r>
            <a:r>
              <a:rPr lang="ko-KR" altLang="en-US" spc="-100" dirty="0" err="1" smtClean="0">
                <a:solidFill>
                  <a:srgbClr val="414042"/>
                </a:solidFill>
                <a:latin typeface="+mn-ea"/>
                <a:cs typeface="Arial Unicode MS"/>
              </a:rPr>
              <a:t>합성곱</a:t>
            </a:r>
            <a:r>
              <a:rPr lang="ko-KR" altLang="en-US" spc="-100" dirty="0" smtClean="0">
                <a:solidFill>
                  <a:srgbClr val="414042"/>
                </a:solidFill>
                <a:latin typeface="+mn-ea"/>
                <a:cs typeface="Arial Unicode MS"/>
              </a:rPr>
              <a:t> </a:t>
            </a:r>
            <a:r>
              <a:rPr lang="ko-KR" altLang="en-US" spc="-100" dirty="0" err="1">
                <a:solidFill>
                  <a:srgbClr val="414042"/>
                </a:solidFill>
                <a:latin typeface="+mn-ea"/>
                <a:cs typeface="Arial Unicode MS"/>
              </a:rPr>
              <a:t>뉴럴</a:t>
            </a:r>
            <a:r>
              <a:rPr lang="ko-KR" altLang="en-US" spc="-100" dirty="0">
                <a:solidFill>
                  <a:srgbClr val="414042"/>
                </a:solidFill>
                <a:latin typeface="+mn-ea"/>
                <a:cs typeface="Arial Unicode MS"/>
              </a:rPr>
              <a:t> 네트워크를 작성하고 </a:t>
            </a:r>
            <a:r>
              <a:rPr lang="ko-KR" altLang="en-US" spc="-100" dirty="0" err="1">
                <a:solidFill>
                  <a:srgbClr val="414042"/>
                </a:solidFill>
                <a:latin typeface="+mn-ea"/>
                <a:cs typeface="Arial Unicode MS"/>
              </a:rPr>
              <a:t>딥러닝을</a:t>
            </a:r>
            <a:r>
              <a:rPr lang="ko-KR" altLang="en-US" spc="-100" dirty="0">
                <a:solidFill>
                  <a:srgbClr val="414042"/>
                </a:solidFill>
                <a:latin typeface="+mn-ea"/>
                <a:cs typeface="Arial Unicode MS"/>
              </a:rPr>
              <a:t> </a:t>
            </a:r>
            <a:r>
              <a:rPr lang="ko-KR" altLang="en-US" spc="-100" dirty="0" smtClean="0">
                <a:solidFill>
                  <a:srgbClr val="414042"/>
                </a:solidFill>
                <a:latin typeface="+mn-ea"/>
                <a:cs typeface="Arial Unicode MS"/>
              </a:rPr>
              <a:t>해 보았다</a:t>
            </a:r>
            <a:r>
              <a:rPr lang="en-US" altLang="ko-KR" spc="-100" dirty="0">
                <a:solidFill>
                  <a:srgbClr val="414042"/>
                </a:solidFill>
                <a:latin typeface="+mn-ea"/>
                <a:cs typeface="Arial Unicode MS"/>
              </a:rPr>
              <a:t>. </a:t>
            </a:r>
            <a:r>
              <a:rPr lang="ko-KR" altLang="en-US" spc="-100" dirty="0" smtClean="0">
                <a:solidFill>
                  <a:srgbClr val="414042"/>
                </a:solidFill>
                <a:latin typeface="+mn-ea"/>
                <a:cs typeface="Arial Unicode MS"/>
              </a:rPr>
              <a:t>그다지 복잡한 </a:t>
            </a:r>
            <a:r>
              <a:rPr lang="ko-KR" altLang="en-US" spc="-100" dirty="0">
                <a:solidFill>
                  <a:srgbClr val="414042"/>
                </a:solidFill>
                <a:latin typeface="+mn-ea"/>
                <a:cs typeface="Arial Unicode MS"/>
              </a:rPr>
              <a:t>코드를 사용하지는 </a:t>
            </a:r>
            <a:r>
              <a:rPr lang="ko-KR" altLang="en-US" spc="-100" dirty="0" smtClean="0">
                <a:solidFill>
                  <a:srgbClr val="414042"/>
                </a:solidFill>
                <a:latin typeface="+mn-ea"/>
                <a:cs typeface="Arial Unicode MS"/>
              </a:rPr>
              <a:t>않았으나</a:t>
            </a:r>
            <a:r>
              <a:rPr lang="en-US" altLang="ko-KR" spc="-100" dirty="0" smtClean="0">
                <a:solidFill>
                  <a:srgbClr val="414042"/>
                </a:solidFill>
                <a:latin typeface="+mn-ea"/>
                <a:cs typeface="Arial Unicode MS"/>
              </a:rPr>
              <a:t>,</a:t>
            </a:r>
            <a:r>
              <a:rPr lang="ko-KR" altLang="en-US" spc="-100" dirty="0" smtClean="0">
                <a:solidFill>
                  <a:srgbClr val="414042"/>
                </a:solidFill>
                <a:latin typeface="+mn-ea"/>
                <a:cs typeface="Arial Unicode MS"/>
              </a:rPr>
              <a:t> </a:t>
            </a:r>
            <a:r>
              <a:rPr lang="ko-KR" altLang="en-US" spc="-100" dirty="0">
                <a:solidFill>
                  <a:srgbClr val="414042"/>
                </a:solidFill>
                <a:latin typeface="+mn-ea"/>
                <a:cs typeface="Arial Unicode MS"/>
              </a:rPr>
              <a:t>이번에는  </a:t>
            </a:r>
            <a:r>
              <a:rPr lang="en-US" altLang="ko-KR" spc="-100" dirty="0" err="1">
                <a:solidFill>
                  <a:srgbClr val="414042"/>
                </a:solidFill>
                <a:latin typeface="+mn-ea"/>
                <a:cs typeface="Arial Unicode MS"/>
              </a:rPr>
              <a:t>Keras</a:t>
            </a:r>
            <a:r>
              <a:rPr lang="ko-KR" altLang="en-US" spc="-100" dirty="0">
                <a:solidFill>
                  <a:srgbClr val="414042"/>
                </a:solidFill>
                <a:latin typeface="+mn-ea"/>
                <a:cs typeface="Arial Unicode MS"/>
              </a:rPr>
              <a:t>를 </a:t>
            </a:r>
            <a:r>
              <a:rPr lang="ko-KR" altLang="en-US" spc="-100" dirty="0" smtClean="0">
                <a:solidFill>
                  <a:srgbClr val="414042"/>
                </a:solidFill>
                <a:latin typeface="+mn-ea"/>
                <a:cs typeface="Arial Unicode MS"/>
              </a:rPr>
              <a:t>사용해 본다</a:t>
            </a:r>
            <a:r>
              <a:rPr lang="en-US" altLang="ko-KR" spc="-100" dirty="0" smtClean="0">
                <a:solidFill>
                  <a:srgbClr val="414042"/>
                </a:solidFill>
                <a:latin typeface="+mn-ea"/>
                <a:cs typeface="Arial Unicode MS"/>
              </a:rPr>
              <a:t>.</a:t>
            </a:r>
            <a:endParaRPr lang="en-US" altLang="ko-KR" spc="-100" dirty="0">
              <a:solidFill>
                <a:srgbClr val="414042"/>
              </a:solidFill>
              <a:latin typeface="+mn-ea"/>
              <a:cs typeface="Arial Unicode MS"/>
            </a:endParaRPr>
          </a:p>
        </p:txBody>
      </p:sp>
    </p:spTree>
    <p:extLst>
      <p:ext uri="{BB962C8B-B14F-4D97-AF65-F5344CB8AC3E}">
        <p14:creationId xmlns:p14="http://schemas.microsoft.com/office/powerpoint/2010/main" val="219330192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1979709"/>
          </a:xfrm>
          <a:prstGeom prst="rect">
            <a:avLst/>
          </a:prstGeom>
        </p:spPr>
        <p:txBody>
          <a:bodyPr vert="horz" wrap="square" lIns="0" tIns="0" rIns="0" bIns="0" rtlCol="0">
            <a:spAutoFit/>
          </a:bodyPr>
          <a:lstStyle/>
          <a:p>
            <a:pPr marL="12700" marR="12065" algn="just">
              <a:lnSpc>
                <a:spcPct val="150000"/>
              </a:lnSpc>
              <a:spcBef>
                <a:spcPts val="580"/>
              </a:spcBef>
            </a:pPr>
            <a:r>
              <a:rPr lang="en-US" altLang="ko-KR" sz="2400" spc="-120" dirty="0" err="1">
                <a:solidFill>
                  <a:srgbClr val="231F20"/>
                </a:solidFill>
                <a:latin typeface="+mn-ea"/>
                <a:cs typeface="Arial Unicode MS"/>
              </a:rPr>
              <a:t>Keras</a:t>
            </a:r>
            <a:endParaRPr lang="en-US" altLang="ko-KR" sz="2400" spc="-120" dirty="0">
              <a:solidFill>
                <a:srgbClr val="231F20"/>
              </a:solidFill>
              <a:latin typeface="+mn-ea"/>
              <a:cs typeface="Arial Unicode MS"/>
            </a:endParaRPr>
          </a:p>
          <a:p>
            <a:pPr marL="298450" marR="12065" indent="-285750" algn="just">
              <a:lnSpc>
                <a:spcPct val="150000"/>
              </a:lnSpc>
              <a:spcBef>
                <a:spcPts val="580"/>
              </a:spcBef>
              <a:buFontTx/>
              <a:buChar char="-"/>
            </a:pPr>
            <a:r>
              <a:rPr lang="en-US" altLang="ko-KR" spc="-120" dirty="0" err="1">
                <a:solidFill>
                  <a:srgbClr val="231F20"/>
                </a:solidFill>
                <a:latin typeface="+mn-ea"/>
                <a:cs typeface="Arial Unicode MS"/>
              </a:rPr>
              <a:t>Keras</a:t>
            </a:r>
            <a:r>
              <a:rPr lang="ko-KR" altLang="en-US" spc="-120" dirty="0">
                <a:solidFill>
                  <a:srgbClr val="231F20"/>
                </a:solidFill>
                <a:latin typeface="+mn-ea"/>
                <a:cs typeface="Arial Unicode MS"/>
              </a:rPr>
              <a:t>는 </a:t>
            </a:r>
            <a:r>
              <a:rPr lang="ko-KR" altLang="en-US" spc="-120" dirty="0" err="1">
                <a:solidFill>
                  <a:srgbClr val="231F20"/>
                </a:solidFill>
                <a:latin typeface="+mn-ea"/>
                <a:cs typeface="Arial Unicode MS"/>
              </a:rPr>
              <a:t>머신러닝</a:t>
            </a:r>
            <a:r>
              <a:rPr lang="ko-KR" altLang="en-US" spc="-120" dirty="0">
                <a:solidFill>
                  <a:srgbClr val="231F20"/>
                </a:solidFill>
                <a:latin typeface="+mn-ea"/>
                <a:cs typeface="Arial Unicode MS"/>
              </a:rPr>
              <a:t> 라이브러리 </a:t>
            </a:r>
            <a:r>
              <a:rPr lang="en-US" altLang="ko-KR" spc="-120" dirty="0">
                <a:solidFill>
                  <a:srgbClr val="231F20"/>
                </a:solidFill>
                <a:latin typeface="+mn-ea"/>
                <a:cs typeface="Arial Unicode MS"/>
              </a:rPr>
              <a:t>Theano</a:t>
            </a:r>
            <a:r>
              <a:rPr lang="ko-KR" altLang="en-US" spc="-120" dirty="0">
                <a:solidFill>
                  <a:srgbClr val="231F20"/>
                </a:solidFill>
                <a:latin typeface="+mn-ea"/>
                <a:cs typeface="Arial Unicode MS"/>
              </a:rPr>
              <a:t>와 </a:t>
            </a:r>
            <a:r>
              <a:rPr lang="en-US" altLang="ko-KR" spc="-120" dirty="0">
                <a:solidFill>
                  <a:srgbClr val="231F20"/>
                </a:solidFill>
                <a:latin typeface="+mn-ea"/>
                <a:cs typeface="Arial Unicode MS"/>
              </a:rPr>
              <a:t>TensorFlow</a:t>
            </a:r>
            <a:r>
              <a:rPr lang="ko-KR" altLang="en-US" spc="-120" dirty="0" err="1">
                <a:solidFill>
                  <a:srgbClr val="231F20"/>
                </a:solidFill>
                <a:latin typeface="+mn-ea"/>
                <a:cs typeface="Arial Unicode MS"/>
              </a:rPr>
              <a:t>를</a:t>
            </a:r>
            <a:r>
              <a:rPr lang="ko-KR" altLang="en-US" spc="-120" dirty="0">
                <a:solidFill>
                  <a:srgbClr val="231F20"/>
                </a:solidFill>
                <a:latin typeface="+mn-ea"/>
                <a:cs typeface="Arial Unicode MS"/>
              </a:rPr>
              <a:t> </a:t>
            </a:r>
            <a:r>
              <a:rPr lang="ko-KR" altLang="en-US" spc="-120" dirty="0" err="1">
                <a:solidFill>
                  <a:srgbClr val="231F20"/>
                </a:solidFill>
                <a:latin typeface="+mn-ea"/>
                <a:cs typeface="Arial Unicode MS"/>
              </a:rPr>
              <a:t>래핑</a:t>
            </a:r>
            <a:r>
              <a:rPr lang="en-US" altLang="ko-KR" spc="-120" dirty="0">
                <a:solidFill>
                  <a:srgbClr val="231F20"/>
                </a:solidFill>
                <a:latin typeface="+mn-ea"/>
                <a:cs typeface="Arial Unicode MS"/>
              </a:rPr>
              <a:t>(Wrapping)</a:t>
            </a:r>
            <a:r>
              <a:rPr lang="ko-KR" altLang="en-US" spc="-120" dirty="0">
                <a:solidFill>
                  <a:srgbClr val="231F20"/>
                </a:solidFill>
                <a:latin typeface="+mn-ea"/>
                <a:cs typeface="Arial Unicode MS"/>
              </a:rPr>
              <a:t>한 라이브러리</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en-US" altLang="ko-KR" dirty="0" err="1">
                <a:solidFill>
                  <a:srgbClr val="231F20"/>
                </a:solidFill>
                <a:latin typeface="+mn-ea"/>
                <a:cs typeface="나눔고딕코딩"/>
              </a:rPr>
              <a:t>Keras</a:t>
            </a:r>
            <a:r>
              <a:rPr lang="en-US" altLang="ko-KR" dirty="0">
                <a:solidFill>
                  <a:srgbClr val="231F20"/>
                </a:solidFill>
                <a:latin typeface="+mn-ea"/>
                <a:cs typeface="나눔고딕코딩"/>
              </a:rPr>
              <a:t> </a:t>
            </a:r>
            <a:r>
              <a:rPr lang="ko-KR" altLang="en-US" dirty="0">
                <a:solidFill>
                  <a:srgbClr val="231F20"/>
                </a:solidFill>
                <a:latin typeface="+mn-ea"/>
                <a:cs typeface="나눔고딕코딩"/>
              </a:rPr>
              <a:t>웹</a:t>
            </a:r>
            <a:r>
              <a:rPr lang="ko-KR" altLang="en-US" spc="-220" dirty="0">
                <a:solidFill>
                  <a:srgbClr val="231F20"/>
                </a:solidFill>
                <a:latin typeface="+mn-ea"/>
                <a:cs typeface="나눔고딕코딩"/>
              </a:rPr>
              <a:t> </a:t>
            </a:r>
            <a:r>
              <a:rPr lang="ko-KR" altLang="en-US" spc="-40" dirty="0">
                <a:solidFill>
                  <a:srgbClr val="231F20"/>
                </a:solidFill>
                <a:latin typeface="+mn-ea"/>
                <a:cs typeface="나눔고딕코딩"/>
              </a:rPr>
              <a:t>사이트</a:t>
            </a:r>
            <a:endParaRPr lang="en-US" altLang="ko-KR" dirty="0">
              <a:latin typeface="+mn-ea"/>
              <a:cs typeface="나눔고딕코딩"/>
            </a:endParaRPr>
          </a:p>
          <a:p>
            <a:pPr marL="12700" marR="12065" algn="just">
              <a:lnSpc>
                <a:spcPct val="150000"/>
              </a:lnSpc>
              <a:spcBef>
                <a:spcPts val="580"/>
              </a:spcBef>
            </a:pPr>
            <a:r>
              <a:rPr lang="ko-KR" altLang="en-US" spc="-10" dirty="0">
                <a:solidFill>
                  <a:srgbClr val="231F20"/>
                </a:solidFill>
                <a:latin typeface="+mn-ea"/>
                <a:cs typeface="나눔고딕코딩"/>
              </a:rPr>
              <a:t>     </a:t>
            </a:r>
            <a:r>
              <a:rPr lang="en-US" altLang="ko-KR" spc="-10" dirty="0">
                <a:solidFill>
                  <a:srgbClr val="231F20"/>
                </a:solidFill>
                <a:latin typeface="+mn-ea"/>
                <a:cs typeface="나눔고딕코딩"/>
                <a:hlinkClick r:id="rId2"/>
              </a:rPr>
              <a:t>https://keras.io/</a:t>
            </a:r>
            <a:endParaRPr lang="en-US" altLang="ko-KR" spc="-10" dirty="0">
              <a:solidFill>
                <a:srgbClr val="231F20"/>
              </a:solidFill>
              <a:latin typeface="+mn-ea"/>
              <a:cs typeface="나눔고딕코딩"/>
            </a:endParaRPr>
          </a:p>
        </p:txBody>
      </p:sp>
      <p:sp>
        <p:nvSpPr>
          <p:cNvPr id="3" name="object 2">
            <a:extLst>
              <a:ext uri="{FF2B5EF4-FFF2-40B4-BE49-F238E27FC236}">
                <a16:creationId xmlns:a16="http://schemas.microsoft.com/office/drawing/2014/main" id="{9BAB33CB-D4ED-AC46-9D37-481F2105813F}"/>
              </a:ext>
            </a:extLst>
          </p:cNvPr>
          <p:cNvSpPr/>
          <p:nvPr/>
        </p:nvSpPr>
        <p:spPr>
          <a:xfrm>
            <a:off x="613569" y="2251075"/>
            <a:ext cx="8763000" cy="51816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3692645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5893921"/>
          </a:xfrm>
          <a:prstGeom prst="rect">
            <a:avLst/>
          </a:prstGeom>
        </p:spPr>
        <p:txBody>
          <a:bodyPr vert="horz" wrap="square" lIns="0" tIns="0" rIns="0" bIns="0" rtlCol="0">
            <a:spAutoFit/>
          </a:bodyPr>
          <a:lstStyle/>
          <a:p>
            <a:pPr marL="298450" marR="12065" indent="-285750" algn="just">
              <a:lnSpc>
                <a:spcPct val="150000"/>
              </a:lnSpc>
              <a:spcBef>
                <a:spcPts val="580"/>
              </a:spcBef>
              <a:buFontTx/>
              <a:buChar char="-"/>
            </a:pPr>
            <a:r>
              <a:rPr lang="ko-KR" altLang="en-US" spc="-120" dirty="0" err="1">
                <a:solidFill>
                  <a:srgbClr val="231F20"/>
                </a:solidFill>
                <a:latin typeface="+mn-ea"/>
                <a:cs typeface="Arial Unicode MS"/>
              </a:rPr>
              <a:t>백엔드로</a:t>
            </a:r>
            <a:r>
              <a:rPr lang="ko-KR" altLang="en-US" spc="-120" dirty="0">
                <a:solidFill>
                  <a:srgbClr val="231F20"/>
                </a:solidFill>
                <a:latin typeface="+mn-ea"/>
                <a:cs typeface="Arial Unicode MS"/>
              </a:rPr>
              <a:t> </a:t>
            </a:r>
            <a:r>
              <a:rPr lang="en-US" altLang="ko-KR" spc="-120" dirty="0" err="1">
                <a:solidFill>
                  <a:srgbClr val="231F20"/>
                </a:solidFill>
                <a:latin typeface="+mn-ea"/>
                <a:cs typeface="Arial Unicode MS"/>
              </a:rPr>
              <a:t>TensorFlow</a:t>
            </a:r>
            <a:r>
              <a:rPr lang="ko-KR" altLang="en-US" spc="-120" dirty="0" smtClean="0">
                <a:solidFill>
                  <a:srgbClr val="231F20"/>
                </a:solidFill>
                <a:latin typeface="+mn-ea"/>
                <a:cs typeface="Arial Unicode MS"/>
              </a:rPr>
              <a:t>와 </a:t>
            </a:r>
            <a:r>
              <a:rPr lang="en-US" altLang="ko-KR" spc="-120" dirty="0" err="1" smtClean="0">
                <a:solidFill>
                  <a:srgbClr val="231F20"/>
                </a:solidFill>
                <a:latin typeface="+mn-ea"/>
                <a:cs typeface="Arial Unicode MS"/>
              </a:rPr>
              <a:t>Theano</a:t>
            </a:r>
            <a:r>
              <a:rPr lang="en-US" altLang="ko-KR" spc="-120" dirty="0" smtClean="0">
                <a:solidFill>
                  <a:srgbClr val="231F20"/>
                </a:solidFill>
                <a:latin typeface="+mn-ea"/>
                <a:cs typeface="Arial Unicode MS"/>
              </a:rPr>
              <a:t> </a:t>
            </a:r>
            <a:r>
              <a:rPr lang="ko-KR" altLang="en-US" spc="-120" dirty="0">
                <a:solidFill>
                  <a:srgbClr val="231F20"/>
                </a:solidFill>
                <a:latin typeface="+mn-ea"/>
                <a:cs typeface="Arial Unicode MS"/>
              </a:rPr>
              <a:t>등을 사용</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다양한 알고리즘으로 </a:t>
            </a:r>
            <a:r>
              <a:rPr lang="ko-KR" altLang="en-US" spc="-120" dirty="0" smtClean="0">
                <a:solidFill>
                  <a:srgbClr val="231F20"/>
                </a:solidFill>
                <a:latin typeface="+mn-ea"/>
                <a:cs typeface="Arial Unicode MS"/>
              </a:rPr>
              <a:t>머신 러닝 프로그램을만들 </a:t>
            </a:r>
            <a:r>
              <a:rPr lang="ko-KR" altLang="en-US" spc="-120" dirty="0">
                <a:solidFill>
                  <a:srgbClr val="231F20"/>
                </a:solidFill>
                <a:latin typeface="+mn-ea"/>
                <a:cs typeface="Arial Unicode MS"/>
              </a:rPr>
              <a:t>수 있게 해줌</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귀찮은 처리 내용을 따로 작성하지 않아도 되므로 </a:t>
            </a:r>
            <a:r>
              <a:rPr lang="ko-KR" altLang="en-US" spc="-120" dirty="0" smtClean="0">
                <a:solidFill>
                  <a:srgbClr val="231F20"/>
                </a:solidFill>
                <a:latin typeface="+mn-ea"/>
                <a:cs typeface="Arial Unicode MS"/>
              </a:rPr>
              <a:t>머신 러닝과 </a:t>
            </a:r>
            <a:r>
              <a:rPr lang="ko-KR" altLang="en-US" spc="-120" dirty="0">
                <a:solidFill>
                  <a:srgbClr val="231F20"/>
                </a:solidFill>
                <a:latin typeface="+mn-ea"/>
                <a:cs typeface="Arial Unicode MS"/>
              </a:rPr>
              <a:t>관련된 부분에만 집중해서 프로그램을 만들 수 있음</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별도의  수정 없이 </a:t>
            </a:r>
            <a:r>
              <a:rPr lang="en-US" altLang="ko-KR" spc="-120" dirty="0">
                <a:solidFill>
                  <a:srgbClr val="231F20"/>
                </a:solidFill>
                <a:latin typeface="+mn-ea"/>
                <a:cs typeface="Arial Unicode MS"/>
              </a:rPr>
              <a:t>TensorFlow</a:t>
            </a:r>
            <a:r>
              <a:rPr lang="ko-KR" altLang="en-US" spc="-120" dirty="0">
                <a:solidFill>
                  <a:srgbClr val="231F20"/>
                </a:solidFill>
                <a:latin typeface="+mn-ea"/>
                <a:cs typeface="Arial Unicode MS"/>
              </a:rPr>
              <a:t>와 </a:t>
            </a:r>
            <a:r>
              <a:rPr lang="en-US" altLang="ko-KR" spc="-120" dirty="0">
                <a:solidFill>
                  <a:srgbClr val="231F20"/>
                </a:solidFill>
                <a:latin typeface="+mn-ea"/>
                <a:cs typeface="Arial Unicode MS"/>
              </a:rPr>
              <a:t>Theano</a:t>
            </a:r>
            <a:r>
              <a:rPr lang="ko-KR" altLang="en-US" spc="-120" dirty="0" err="1">
                <a:solidFill>
                  <a:srgbClr val="231F20"/>
                </a:solidFill>
                <a:latin typeface="+mn-ea"/>
                <a:cs typeface="Arial Unicode MS"/>
              </a:rPr>
              <a:t>를</a:t>
            </a:r>
            <a:r>
              <a:rPr lang="ko-KR" altLang="en-US" spc="-120" dirty="0">
                <a:solidFill>
                  <a:srgbClr val="231F20"/>
                </a:solidFill>
                <a:latin typeface="+mn-ea"/>
                <a:cs typeface="Arial Unicode MS"/>
              </a:rPr>
              <a:t> 바꿔 사용할  수 있음</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endParaRPr lang="en-US" altLang="ko-KR" spc="-120" dirty="0">
              <a:solidFill>
                <a:srgbClr val="231F20"/>
              </a:solidFill>
              <a:latin typeface="+mn-ea"/>
              <a:cs typeface="Arial Unicode MS"/>
            </a:endParaRPr>
          </a:p>
          <a:p>
            <a:pPr marL="12700" marR="12065" algn="just">
              <a:lnSpc>
                <a:spcPct val="150000"/>
              </a:lnSpc>
              <a:spcBef>
                <a:spcPts val="580"/>
              </a:spcBef>
            </a:pPr>
            <a:r>
              <a:rPr lang="en-US" altLang="ko-KR" sz="2400" spc="-120" dirty="0" err="1">
                <a:solidFill>
                  <a:srgbClr val="231F20"/>
                </a:solidFill>
                <a:latin typeface="+mn-ea"/>
                <a:cs typeface="Arial Unicode MS"/>
              </a:rPr>
              <a:t>Keras</a:t>
            </a:r>
            <a:r>
              <a:rPr lang="en-US" altLang="ko-KR" sz="2400" spc="-120" dirty="0">
                <a:solidFill>
                  <a:srgbClr val="231F20"/>
                </a:solidFill>
                <a:latin typeface="+mn-ea"/>
                <a:cs typeface="Arial Unicode MS"/>
              </a:rPr>
              <a:t> </a:t>
            </a:r>
            <a:r>
              <a:rPr lang="ko-KR" altLang="en-US" sz="2400" spc="-120" dirty="0">
                <a:solidFill>
                  <a:srgbClr val="231F20"/>
                </a:solidFill>
                <a:latin typeface="+mn-ea"/>
                <a:cs typeface="Arial Unicode MS"/>
              </a:rPr>
              <a:t>설치</a:t>
            </a:r>
          </a:p>
          <a:p>
            <a:pPr marL="298450" marR="12065" indent="-285750" algn="just">
              <a:lnSpc>
                <a:spcPct val="150000"/>
              </a:lnSpc>
              <a:spcBef>
                <a:spcPts val="580"/>
              </a:spcBef>
              <a:buFontTx/>
              <a:buChar char="-"/>
            </a:pPr>
            <a:r>
              <a:rPr lang="en-US" altLang="ko-KR" spc="-120" dirty="0" err="1">
                <a:solidFill>
                  <a:srgbClr val="231F20"/>
                </a:solidFill>
                <a:latin typeface="+mn-ea"/>
                <a:cs typeface="Arial Unicode MS"/>
              </a:rPr>
              <a:t>Keras</a:t>
            </a:r>
            <a:r>
              <a:rPr lang="ko-KR" altLang="en-US" spc="-120" dirty="0" err="1">
                <a:solidFill>
                  <a:srgbClr val="231F20"/>
                </a:solidFill>
                <a:latin typeface="+mn-ea"/>
                <a:cs typeface="Arial Unicode MS"/>
              </a:rPr>
              <a:t>를</a:t>
            </a:r>
            <a:r>
              <a:rPr lang="ko-KR" altLang="en-US" spc="-120" dirty="0">
                <a:solidFill>
                  <a:srgbClr val="231F20"/>
                </a:solidFill>
                <a:latin typeface="+mn-ea"/>
                <a:cs typeface="Arial Unicode MS"/>
              </a:rPr>
              <a:t> 설치할 때는 </a:t>
            </a:r>
            <a:r>
              <a:rPr lang="en-US" altLang="ko-KR" spc="-120" dirty="0" err="1">
                <a:solidFill>
                  <a:srgbClr val="231F20"/>
                </a:solidFill>
                <a:latin typeface="+mn-ea"/>
                <a:cs typeface="Arial Unicode MS"/>
              </a:rPr>
              <a:t>PyPI</a:t>
            </a:r>
            <a:r>
              <a:rPr lang="ko-KR" altLang="en-US" spc="-120" dirty="0" err="1">
                <a:solidFill>
                  <a:srgbClr val="231F20"/>
                </a:solidFill>
                <a:latin typeface="+mn-ea"/>
                <a:cs typeface="Arial Unicode MS"/>
              </a:rPr>
              <a:t>를</a:t>
            </a:r>
            <a:r>
              <a:rPr lang="ko-KR" altLang="en-US" spc="-120" dirty="0">
                <a:solidFill>
                  <a:srgbClr val="231F20"/>
                </a:solidFill>
                <a:latin typeface="+mn-ea"/>
                <a:cs typeface="Arial Unicode MS"/>
              </a:rPr>
              <a:t> 사용</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en-US" altLang="ko-KR" spc="-120" dirty="0">
                <a:solidFill>
                  <a:srgbClr val="231F20"/>
                </a:solidFill>
                <a:latin typeface="+mn-ea"/>
                <a:cs typeface="Arial Unicode MS"/>
              </a:rPr>
              <a:t>TensorFlow</a:t>
            </a:r>
            <a:r>
              <a:rPr lang="ko-KR" altLang="en-US" spc="-120" dirty="0" err="1">
                <a:solidFill>
                  <a:srgbClr val="231F20"/>
                </a:solidFill>
                <a:latin typeface="+mn-ea"/>
                <a:cs typeface="Arial Unicode MS"/>
              </a:rPr>
              <a:t>를</a:t>
            </a:r>
            <a:r>
              <a:rPr lang="ko-KR" altLang="en-US" spc="-120" dirty="0">
                <a:solidFill>
                  <a:srgbClr val="231F20"/>
                </a:solidFill>
                <a:latin typeface="+mn-ea"/>
                <a:cs typeface="Arial Unicode MS"/>
              </a:rPr>
              <a:t> 구축한 환경에서 </a:t>
            </a:r>
            <a:r>
              <a:rPr lang="en-US" altLang="ko-KR" spc="-120" dirty="0">
                <a:solidFill>
                  <a:srgbClr val="231F20"/>
                </a:solidFill>
                <a:latin typeface="+mn-ea"/>
                <a:cs typeface="Arial Unicode MS"/>
              </a:rPr>
              <a:t>pip </a:t>
            </a:r>
            <a:r>
              <a:rPr lang="ko-KR" altLang="en-US" spc="-120" dirty="0">
                <a:solidFill>
                  <a:srgbClr val="231F20"/>
                </a:solidFill>
                <a:latin typeface="+mn-ea"/>
                <a:cs typeface="Arial Unicode MS"/>
              </a:rPr>
              <a:t>명령어를 사용해  설치</a:t>
            </a:r>
            <a:endParaRPr lang="en-US" altLang="ko-KR" spc="-120" dirty="0">
              <a:solidFill>
                <a:srgbClr val="231F20"/>
              </a:solidFill>
              <a:latin typeface="+mn-ea"/>
              <a:cs typeface="Arial Unicode MS"/>
            </a:endParaRPr>
          </a:p>
          <a:p>
            <a:pPr marL="12700" marR="12065" algn="just">
              <a:lnSpc>
                <a:spcPct val="150000"/>
              </a:lnSpc>
              <a:spcBef>
                <a:spcPts val="580"/>
              </a:spcBef>
            </a:pP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en-US" altLang="ko-KR" spc="-120" dirty="0">
                <a:solidFill>
                  <a:srgbClr val="231F20"/>
                </a:solidFill>
                <a:latin typeface="+mn-ea"/>
                <a:cs typeface="Arial Unicode MS"/>
              </a:rPr>
              <a:t>TensorFlow</a:t>
            </a:r>
            <a:r>
              <a:rPr lang="ko-KR" altLang="en-US" spc="-120" dirty="0" err="1">
                <a:solidFill>
                  <a:srgbClr val="231F20"/>
                </a:solidFill>
                <a:latin typeface="+mn-ea"/>
                <a:cs typeface="Arial Unicode MS"/>
              </a:rPr>
              <a:t>를</a:t>
            </a:r>
            <a:r>
              <a:rPr lang="ko-KR" altLang="en-US" spc="-120" dirty="0">
                <a:solidFill>
                  <a:srgbClr val="231F20"/>
                </a:solidFill>
                <a:latin typeface="+mn-ea"/>
                <a:cs typeface="Arial Unicode MS"/>
              </a:rPr>
              <a:t> </a:t>
            </a:r>
            <a:r>
              <a:rPr lang="ko-KR" altLang="en-US" spc="-120" dirty="0" err="1">
                <a:solidFill>
                  <a:srgbClr val="231F20"/>
                </a:solidFill>
                <a:latin typeface="+mn-ea"/>
                <a:cs typeface="Arial Unicode MS"/>
              </a:rPr>
              <a:t>백엔드로</a:t>
            </a:r>
            <a:r>
              <a:rPr lang="ko-KR" altLang="en-US" spc="-120" dirty="0">
                <a:solidFill>
                  <a:srgbClr val="231F20"/>
                </a:solidFill>
                <a:latin typeface="+mn-ea"/>
                <a:cs typeface="Arial Unicode MS"/>
              </a:rPr>
              <a:t>  사용할  경우  홈  폴더의  “</a:t>
            </a:r>
            <a:r>
              <a:rPr lang="en-US" altLang="ko-KR" spc="-120" dirty="0">
                <a:solidFill>
                  <a:srgbClr val="231F20"/>
                </a:solidFill>
                <a:latin typeface="+mn-ea"/>
                <a:cs typeface="Arial Unicode MS"/>
              </a:rPr>
              <a:t>~/.</a:t>
            </a:r>
            <a:r>
              <a:rPr lang="en-US" altLang="ko-KR" spc="-120" dirty="0" err="1">
                <a:solidFill>
                  <a:srgbClr val="231F20"/>
                </a:solidFill>
                <a:latin typeface="+mn-ea"/>
                <a:cs typeface="Arial Unicode MS"/>
              </a:rPr>
              <a:t>keras</a:t>
            </a:r>
            <a:r>
              <a:rPr lang="en-US" altLang="ko-KR" spc="-120" dirty="0">
                <a:solidFill>
                  <a:srgbClr val="231F20"/>
                </a:solidFill>
                <a:latin typeface="+mn-ea"/>
                <a:cs typeface="Arial Unicode MS"/>
              </a:rPr>
              <a:t>/</a:t>
            </a:r>
            <a:r>
              <a:rPr lang="en-US" altLang="ko-KR" spc="-120" dirty="0" err="1">
                <a:solidFill>
                  <a:srgbClr val="231F20"/>
                </a:solidFill>
                <a:latin typeface="+mn-ea"/>
                <a:cs typeface="Arial Unicode MS"/>
              </a:rPr>
              <a:t>keras.json</a:t>
            </a:r>
            <a:r>
              <a:rPr lang="en-US" altLang="ko-KR" spc="-120" dirty="0">
                <a:solidFill>
                  <a:srgbClr val="231F20"/>
                </a:solidFill>
                <a:latin typeface="+mn-ea"/>
                <a:cs typeface="Arial Unicode MS"/>
              </a:rPr>
              <a:t>”</a:t>
            </a:r>
            <a:r>
              <a:rPr lang="ko-KR" altLang="en-US" spc="-120" dirty="0">
                <a:solidFill>
                  <a:srgbClr val="231F20"/>
                </a:solidFill>
                <a:latin typeface="+mn-ea"/>
                <a:cs typeface="Arial Unicode MS"/>
              </a:rPr>
              <a:t>에 설정  파일을  저장</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이 책에서는 </a:t>
            </a:r>
            <a:r>
              <a:rPr lang="en-US" altLang="ko-KR" spc="-120" dirty="0" err="1">
                <a:solidFill>
                  <a:srgbClr val="231F20"/>
                </a:solidFill>
                <a:latin typeface="+mn-ea"/>
                <a:cs typeface="Arial Unicode MS"/>
              </a:rPr>
              <a:t>nano</a:t>
            </a:r>
            <a:r>
              <a:rPr lang="ko-KR" altLang="en-US" spc="-120" dirty="0">
                <a:solidFill>
                  <a:srgbClr val="231F20"/>
                </a:solidFill>
                <a:latin typeface="+mn-ea"/>
                <a:cs typeface="Arial Unicode MS"/>
              </a:rPr>
              <a:t>  에디터로 설정을 </a:t>
            </a:r>
            <a:r>
              <a:rPr lang="ko-KR" altLang="en-US" spc="-120" dirty="0" smtClean="0">
                <a:solidFill>
                  <a:srgbClr val="231F20"/>
                </a:solidFill>
                <a:latin typeface="+mn-ea"/>
                <a:cs typeface="Arial Unicode MS"/>
              </a:rPr>
              <a:t>편집</a:t>
            </a:r>
            <a:endParaRPr lang="en-US" altLang="ko-KR" spc="-120" dirty="0">
              <a:solidFill>
                <a:srgbClr val="231F20"/>
              </a:solidFill>
              <a:latin typeface="Arial Unicode MS"/>
              <a:cs typeface="Arial Unicode MS"/>
            </a:endParaRPr>
          </a:p>
        </p:txBody>
      </p:sp>
      <p:sp>
        <p:nvSpPr>
          <p:cNvPr id="4" name="object 6">
            <a:extLst>
              <a:ext uri="{FF2B5EF4-FFF2-40B4-BE49-F238E27FC236}">
                <a16:creationId xmlns:a16="http://schemas.microsoft.com/office/drawing/2014/main" id="{40722CA1-64B9-524D-BF70-9D5F16777528}"/>
              </a:ext>
            </a:extLst>
          </p:cNvPr>
          <p:cNvSpPr txBox="1"/>
          <p:nvPr/>
        </p:nvSpPr>
        <p:spPr>
          <a:xfrm>
            <a:off x="233362" y="4691960"/>
            <a:ext cx="9601201" cy="332720"/>
          </a:xfrm>
          <a:prstGeom prst="rect">
            <a:avLst/>
          </a:prstGeom>
          <a:solidFill>
            <a:schemeClr val="bg1">
              <a:lumMod val="85000"/>
            </a:schemeClr>
          </a:solidFill>
        </p:spPr>
        <p:txBody>
          <a:bodyPr vert="horz" wrap="square" lIns="0" tIns="0" rIns="0" bIns="0" rtlCol="0">
            <a:spAutoFit/>
          </a:bodyPr>
          <a:lstStyle/>
          <a:p>
            <a:pPr marL="143510" marR="86360">
              <a:lnSpc>
                <a:spcPct val="135400"/>
              </a:lnSpc>
              <a:spcBef>
                <a:spcPts val="65"/>
              </a:spcBef>
            </a:pPr>
            <a:r>
              <a:rPr lang="en-US" altLang="ko-KR" dirty="0">
                <a:solidFill>
                  <a:srgbClr val="231F20"/>
                </a:solidFill>
                <a:latin typeface="+mn-ea"/>
                <a:cs typeface="나눔고딕코딩"/>
              </a:rPr>
              <a:t>$ pip3 install </a:t>
            </a:r>
            <a:r>
              <a:rPr lang="en-US" altLang="ko-KR" dirty="0" err="1">
                <a:solidFill>
                  <a:srgbClr val="231F20"/>
                </a:solidFill>
                <a:latin typeface="+mn-ea"/>
                <a:cs typeface="나눔고딕코딩"/>
              </a:rPr>
              <a:t>keras</a:t>
            </a:r>
            <a:endParaRPr lang="en-US" altLang="ko-KR" dirty="0">
              <a:solidFill>
                <a:srgbClr val="231F20"/>
              </a:solidFill>
              <a:latin typeface="+mn-ea"/>
              <a:cs typeface="나눔고딕코딩"/>
            </a:endParaRPr>
          </a:p>
        </p:txBody>
      </p:sp>
      <p:sp>
        <p:nvSpPr>
          <p:cNvPr id="5" name="object 6">
            <a:extLst>
              <a:ext uri="{FF2B5EF4-FFF2-40B4-BE49-F238E27FC236}">
                <a16:creationId xmlns:a16="http://schemas.microsoft.com/office/drawing/2014/main" id="{0167FA5E-94AC-4445-B70C-8057CA64575A}"/>
              </a:ext>
            </a:extLst>
          </p:cNvPr>
          <p:cNvSpPr txBox="1"/>
          <p:nvPr/>
        </p:nvSpPr>
        <p:spPr>
          <a:xfrm>
            <a:off x="233361" y="6137275"/>
            <a:ext cx="9601201" cy="332720"/>
          </a:xfrm>
          <a:prstGeom prst="rect">
            <a:avLst/>
          </a:prstGeom>
          <a:solidFill>
            <a:schemeClr val="bg1">
              <a:lumMod val="85000"/>
            </a:schemeClr>
          </a:solidFill>
        </p:spPr>
        <p:txBody>
          <a:bodyPr vert="horz" wrap="square" lIns="0" tIns="0" rIns="0" bIns="0" rtlCol="0">
            <a:spAutoFit/>
          </a:bodyPr>
          <a:lstStyle/>
          <a:p>
            <a:pPr marL="143510" marR="86360">
              <a:lnSpc>
                <a:spcPct val="135400"/>
              </a:lnSpc>
              <a:spcBef>
                <a:spcPts val="65"/>
              </a:spcBef>
            </a:pPr>
            <a:r>
              <a:rPr lang="en-US" altLang="ko-KR" dirty="0">
                <a:solidFill>
                  <a:srgbClr val="231F20"/>
                </a:solidFill>
                <a:latin typeface="+mn-ea"/>
                <a:cs typeface="나눔고딕코딩"/>
              </a:rPr>
              <a:t>$ pip3 install </a:t>
            </a:r>
            <a:r>
              <a:rPr lang="en-US" altLang="ko-KR" dirty="0" err="1">
                <a:solidFill>
                  <a:srgbClr val="231F20"/>
                </a:solidFill>
                <a:latin typeface="+mn-ea"/>
                <a:cs typeface="나눔고딕코딩"/>
              </a:rPr>
              <a:t>keras</a:t>
            </a:r>
            <a:endParaRPr lang="en-US" altLang="ko-KR" dirty="0">
              <a:solidFill>
                <a:srgbClr val="231F20"/>
              </a:solidFill>
              <a:latin typeface="+mn-ea"/>
              <a:cs typeface="나눔고딕코딩"/>
            </a:endParaRPr>
          </a:p>
        </p:txBody>
      </p:sp>
    </p:spTree>
    <p:extLst>
      <p:ext uri="{BB962C8B-B14F-4D97-AF65-F5344CB8AC3E}">
        <p14:creationId xmlns:p14="http://schemas.microsoft.com/office/powerpoint/2010/main" val="253121176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3370153"/>
          </a:xfrm>
          <a:prstGeom prst="rect">
            <a:avLst/>
          </a:prstGeom>
        </p:spPr>
        <p:txBody>
          <a:bodyPr vert="horz" wrap="square" lIns="0" tIns="0" rIns="0" bIns="0" rtlCol="0">
            <a:spAutoFit/>
          </a:bodyPr>
          <a:lstStyle/>
          <a:p>
            <a:pPr marL="298450" marR="12065" indent="-285750" algn="just">
              <a:lnSpc>
                <a:spcPct val="150000"/>
              </a:lnSpc>
              <a:spcBef>
                <a:spcPts val="580"/>
              </a:spcBef>
              <a:buFontTx/>
              <a:buChar char="-"/>
            </a:pPr>
            <a:r>
              <a:rPr lang="en-US" altLang="ko-KR" spc="-120" dirty="0">
                <a:solidFill>
                  <a:srgbClr val="231F20"/>
                </a:solidFill>
                <a:latin typeface="+mn-ea"/>
                <a:cs typeface="Arial Unicode MS"/>
              </a:rPr>
              <a:t>TensorFlow</a:t>
            </a:r>
            <a:r>
              <a:rPr lang="ko-KR" altLang="en-US" spc="-120" dirty="0" err="1">
                <a:solidFill>
                  <a:srgbClr val="231F20"/>
                </a:solidFill>
                <a:latin typeface="+mn-ea"/>
                <a:cs typeface="Arial Unicode MS"/>
              </a:rPr>
              <a:t>를</a:t>
            </a:r>
            <a:r>
              <a:rPr lang="ko-KR" altLang="en-US" spc="-120" dirty="0">
                <a:solidFill>
                  <a:srgbClr val="231F20"/>
                </a:solidFill>
                <a:latin typeface="+mn-ea"/>
                <a:cs typeface="Arial Unicode MS"/>
              </a:rPr>
              <a:t> </a:t>
            </a:r>
            <a:r>
              <a:rPr lang="ko-KR" altLang="en-US" spc="-120" dirty="0" err="1">
                <a:solidFill>
                  <a:srgbClr val="231F20"/>
                </a:solidFill>
                <a:latin typeface="+mn-ea"/>
                <a:cs typeface="Arial Unicode MS"/>
              </a:rPr>
              <a:t>백엔드로</a:t>
            </a:r>
            <a:r>
              <a:rPr lang="ko-KR" altLang="en-US" spc="-120" dirty="0">
                <a:solidFill>
                  <a:srgbClr val="231F20"/>
                </a:solidFill>
                <a:latin typeface="+mn-ea"/>
                <a:cs typeface="Arial Unicode MS"/>
              </a:rPr>
              <a:t>  사용할  경우  홈  폴더의  “</a:t>
            </a:r>
            <a:r>
              <a:rPr lang="en-US" altLang="ko-KR" spc="-120" dirty="0">
                <a:solidFill>
                  <a:srgbClr val="231F20"/>
                </a:solidFill>
                <a:latin typeface="+mn-ea"/>
                <a:cs typeface="Arial Unicode MS"/>
              </a:rPr>
              <a:t>~/.</a:t>
            </a:r>
            <a:r>
              <a:rPr lang="en-US" altLang="ko-KR" spc="-120" dirty="0" err="1">
                <a:solidFill>
                  <a:srgbClr val="231F20"/>
                </a:solidFill>
                <a:latin typeface="+mn-ea"/>
                <a:cs typeface="Arial Unicode MS"/>
              </a:rPr>
              <a:t>keras</a:t>
            </a:r>
            <a:r>
              <a:rPr lang="en-US" altLang="ko-KR" spc="-120" dirty="0">
                <a:solidFill>
                  <a:srgbClr val="231F20"/>
                </a:solidFill>
                <a:latin typeface="+mn-ea"/>
                <a:cs typeface="Arial Unicode MS"/>
              </a:rPr>
              <a:t>/</a:t>
            </a:r>
            <a:r>
              <a:rPr lang="en-US" altLang="ko-KR" spc="-120" dirty="0" err="1">
                <a:solidFill>
                  <a:srgbClr val="231F20"/>
                </a:solidFill>
                <a:latin typeface="+mn-ea"/>
                <a:cs typeface="Arial Unicode MS"/>
              </a:rPr>
              <a:t>keras.json</a:t>
            </a:r>
            <a:r>
              <a:rPr lang="en-US" altLang="ko-KR" spc="-120" dirty="0">
                <a:solidFill>
                  <a:srgbClr val="231F20"/>
                </a:solidFill>
                <a:latin typeface="+mn-ea"/>
                <a:cs typeface="Arial Unicode MS"/>
              </a:rPr>
              <a:t>”</a:t>
            </a:r>
            <a:r>
              <a:rPr lang="ko-KR" altLang="en-US" spc="-120" dirty="0">
                <a:solidFill>
                  <a:srgbClr val="231F20"/>
                </a:solidFill>
                <a:latin typeface="+mn-ea"/>
                <a:cs typeface="Arial Unicode MS"/>
              </a:rPr>
              <a:t>에 설정  파일을  저장</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이 책에서는 </a:t>
            </a:r>
            <a:r>
              <a:rPr lang="en-US" altLang="ko-KR" spc="-120" dirty="0" err="1">
                <a:solidFill>
                  <a:srgbClr val="231F20"/>
                </a:solidFill>
                <a:latin typeface="+mn-ea"/>
                <a:cs typeface="Arial Unicode MS"/>
              </a:rPr>
              <a:t>nano</a:t>
            </a:r>
            <a:r>
              <a:rPr lang="ko-KR" altLang="en-US" spc="-120" dirty="0">
                <a:solidFill>
                  <a:srgbClr val="231F20"/>
                </a:solidFill>
                <a:latin typeface="+mn-ea"/>
                <a:cs typeface="Arial Unicode MS"/>
              </a:rPr>
              <a:t> 에디터로 설정을 편집</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설정 </a:t>
            </a:r>
            <a:r>
              <a:rPr lang="ko-KR" altLang="en-US" spc="-130" dirty="0">
                <a:solidFill>
                  <a:srgbClr val="231F20"/>
                </a:solidFill>
                <a:latin typeface="+mn-ea"/>
                <a:cs typeface="Arial Unicode MS"/>
              </a:rPr>
              <a:t>파일 </a:t>
            </a:r>
            <a:r>
              <a:rPr lang="ko-KR" altLang="en-US" spc="-65" dirty="0">
                <a:solidFill>
                  <a:srgbClr val="231F20"/>
                </a:solidFill>
                <a:latin typeface="+mn-ea"/>
                <a:cs typeface="Arial Unicode MS"/>
              </a:rPr>
              <a:t> </a:t>
            </a:r>
            <a:r>
              <a:rPr lang="ko-KR" altLang="en-US" spc="-120" dirty="0">
                <a:solidFill>
                  <a:srgbClr val="231F20"/>
                </a:solidFill>
                <a:latin typeface="+mn-ea"/>
                <a:cs typeface="Arial Unicode MS"/>
              </a:rPr>
              <a:t>작성</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endParaRPr lang="en-US" altLang="ko-KR" spc="-120" dirty="0">
              <a:solidFill>
                <a:srgbClr val="231F20"/>
              </a:solidFill>
              <a:latin typeface="Arial Unicode MS"/>
              <a:cs typeface="Arial Unicode MS"/>
            </a:endParaRPr>
          </a:p>
          <a:p>
            <a:pPr marL="298450" marR="12065" indent="-285750" algn="just">
              <a:lnSpc>
                <a:spcPct val="150000"/>
              </a:lnSpc>
              <a:spcBef>
                <a:spcPts val="580"/>
              </a:spcBef>
              <a:buFontTx/>
              <a:buChar char="-"/>
            </a:pPr>
            <a:endParaRPr lang="en-US" altLang="ko-KR" spc="-120" dirty="0">
              <a:solidFill>
                <a:srgbClr val="231F20"/>
              </a:solidFill>
              <a:latin typeface="Arial Unicode MS"/>
              <a:cs typeface="Arial Unicode MS"/>
            </a:endParaRPr>
          </a:p>
        </p:txBody>
      </p:sp>
      <p:sp>
        <p:nvSpPr>
          <p:cNvPr id="4" name="object 6">
            <a:extLst>
              <a:ext uri="{FF2B5EF4-FFF2-40B4-BE49-F238E27FC236}">
                <a16:creationId xmlns:a16="http://schemas.microsoft.com/office/drawing/2014/main" id="{40722CA1-64B9-524D-BF70-9D5F16777528}"/>
              </a:ext>
            </a:extLst>
          </p:cNvPr>
          <p:cNvSpPr txBox="1"/>
          <p:nvPr/>
        </p:nvSpPr>
        <p:spPr>
          <a:xfrm>
            <a:off x="233362" y="1184275"/>
            <a:ext cx="9601201" cy="719492"/>
          </a:xfrm>
          <a:prstGeom prst="rect">
            <a:avLst/>
          </a:prstGeom>
          <a:solidFill>
            <a:schemeClr val="bg1">
              <a:lumMod val="85000"/>
            </a:schemeClr>
          </a:solidFill>
        </p:spPr>
        <p:txBody>
          <a:bodyPr vert="horz" wrap="square" lIns="0" tIns="0" rIns="0" bIns="0" rtlCol="0">
            <a:spAutoFit/>
          </a:bodyPr>
          <a:lstStyle/>
          <a:p>
            <a:pPr marL="143510" marR="86360">
              <a:lnSpc>
                <a:spcPct val="135400"/>
              </a:lnSpc>
              <a:spcBef>
                <a:spcPts val="65"/>
              </a:spcBef>
            </a:pP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nano</a:t>
            </a:r>
            <a:r>
              <a:rPr lang="en-US" altLang="ko-KR" dirty="0">
                <a:solidFill>
                  <a:srgbClr val="231F20"/>
                </a:solidFill>
                <a:latin typeface="+mn-ea"/>
                <a:cs typeface="나눔고딕코딩"/>
              </a:rPr>
              <a:t> </a:t>
            </a:r>
            <a:r>
              <a:rPr lang="ko-KR" altLang="en-US" dirty="0">
                <a:solidFill>
                  <a:srgbClr val="231F20"/>
                </a:solidFill>
                <a:latin typeface="+mn-ea"/>
                <a:cs typeface="나눔고딕코딩"/>
              </a:rPr>
              <a:t>에디터 설치</a:t>
            </a:r>
          </a:p>
          <a:p>
            <a:pPr marL="143510" marR="86360">
              <a:lnSpc>
                <a:spcPct val="135400"/>
              </a:lnSpc>
              <a:spcBef>
                <a:spcPts val="65"/>
              </a:spcBef>
            </a:pPr>
            <a:r>
              <a:rPr lang="en-US" altLang="ko-KR" dirty="0">
                <a:solidFill>
                  <a:srgbClr val="231F20"/>
                </a:solidFill>
                <a:latin typeface="+mn-ea"/>
                <a:cs typeface="나눔고딕코딩"/>
              </a:rPr>
              <a:t>$ apt-get install </a:t>
            </a:r>
            <a:r>
              <a:rPr lang="en-US" altLang="ko-KR" dirty="0" err="1">
                <a:solidFill>
                  <a:srgbClr val="231F20"/>
                </a:solidFill>
                <a:latin typeface="+mn-ea"/>
                <a:cs typeface="나눔고딕코딩"/>
              </a:rPr>
              <a:t>nano</a:t>
            </a:r>
            <a:endParaRPr lang="en-US" altLang="ko-KR" dirty="0">
              <a:solidFill>
                <a:srgbClr val="231F20"/>
              </a:solidFill>
              <a:latin typeface="+mn-ea"/>
              <a:cs typeface="나눔고딕코딩"/>
            </a:endParaRPr>
          </a:p>
        </p:txBody>
      </p:sp>
      <p:sp>
        <p:nvSpPr>
          <p:cNvPr id="6" name="object 6">
            <a:extLst>
              <a:ext uri="{FF2B5EF4-FFF2-40B4-BE49-F238E27FC236}">
                <a16:creationId xmlns:a16="http://schemas.microsoft.com/office/drawing/2014/main" id="{8C376F76-CCF0-B945-9B25-32320DE47D39}"/>
              </a:ext>
            </a:extLst>
          </p:cNvPr>
          <p:cNvSpPr txBox="1"/>
          <p:nvPr/>
        </p:nvSpPr>
        <p:spPr>
          <a:xfrm>
            <a:off x="233360" y="2598383"/>
            <a:ext cx="9601201" cy="719492"/>
          </a:xfrm>
          <a:prstGeom prst="rect">
            <a:avLst/>
          </a:prstGeom>
          <a:solidFill>
            <a:schemeClr val="bg1">
              <a:lumMod val="85000"/>
            </a:schemeClr>
          </a:solidFill>
        </p:spPr>
        <p:txBody>
          <a:bodyPr vert="horz" wrap="square" lIns="0" tIns="0" rIns="0" bIns="0" rtlCol="0">
            <a:spAutoFit/>
          </a:bodyPr>
          <a:lstStyle/>
          <a:p>
            <a:pPr marL="143510" marR="86360">
              <a:lnSpc>
                <a:spcPct val="135400"/>
              </a:lnSpc>
              <a:spcBef>
                <a:spcPts val="65"/>
              </a:spcBef>
            </a:pP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mkdir</a:t>
            </a: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keras</a:t>
            </a:r>
            <a:endParaRPr lang="en-US" altLang="ko-KR" dirty="0">
              <a:solidFill>
                <a:srgbClr val="231F20"/>
              </a:solidFill>
              <a:latin typeface="+mn-ea"/>
              <a:cs typeface="나눔고딕코딩"/>
            </a:endParaRPr>
          </a:p>
          <a:p>
            <a:pPr marL="143510" marR="86360">
              <a:lnSpc>
                <a:spcPct val="135400"/>
              </a:lnSpc>
              <a:spcBef>
                <a:spcPts val="65"/>
              </a:spcBef>
            </a:pP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nano</a:t>
            </a: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keras</a:t>
            </a:r>
            <a:r>
              <a:rPr lang="en-US" altLang="ko-KR" dirty="0">
                <a:solidFill>
                  <a:srgbClr val="231F20"/>
                </a:solidFill>
                <a:latin typeface="+mn-ea"/>
                <a:cs typeface="나눔고딕코딩"/>
              </a:rPr>
              <a:t>/</a:t>
            </a:r>
            <a:r>
              <a:rPr lang="en-US" altLang="ko-KR" dirty="0" err="1">
                <a:solidFill>
                  <a:srgbClr val="231F20"/>
                </a:solidFill>
                <a:latin typeface="+mn-ea"/>
                <a:cs typeface="나눔고딕코딩"/>
              </a:rPr>
              <a:t>keras.json</a:t>
            </a:r>
            <a:endParaRPr lang="en-US" altLang="ko-KR" dirty="0">
              <a:solidFill>
                <a:srgbClr val="231F20"/>
              </a:solidFill>
              <a:latin typeface="+mn-ea"/>
              <a:cs typeface="나눔고딕코딩"/>
            </a:endParaRPr>
          </a:p>
        </p:txBody>
      </p:sp>
      <p:sp>
        <p:nvSpPr>
          <p:cNvPr id="7" name="object 6">
            <a:extLst>
              <a:ext uri="{FF2B5EF4-FFF2-40B4-BE49-F238E27FC236}">
                <a16:creationId xmlns:a16="http://schemas.microsoft.com/office/drawing/2014/main" id="{589382FE-01CD-944F-A933-0E79C8F2D731}"/>
              </a:ext>
            </a:extLst>
          </p:cNvPr>
          <p:cNvSpPr txBox="1"/>
          <p:nvPr/>
        </p:nvSpPr>
        <p:spPr>
          <a:xfrm>
            <a:off x="233362" y="3585781"/>
            <a:ext cx="9601201" cy="1700466"/>
          </a:xfrm>
          <a:prstGeom prst="rect">
            <a:avLst/>
          </a:prstGeom>
          <a:ln w="6350">
            <a:solidFill>
              <a:schemeClr val="bg1">
                <a:lumMod val="50000"/>
              </a:schemeClr>
            </a:solidFill>
          </a:ln>
        </p:spPr>
        <p:style>
          <a:lnRef idx="2">
            <a:schemeClr val="dk1"/>
          </a:lnRef>
          <a:fillRef idx="1">
            <a:schemeClr val="lt1"/>
          </a:fillRef>
          <a:effectRef idx="0">
            <a:schemeClr val="dk1"/>
          </a:effectRef>
          <a:fontRef idx="minor">
            <a:schemeClr val="dk1"/>
          </a:fontRef>
        </p:style>
        <p:txBody>
          <a:bodyPr vert="horz" wrap="square" lIns="0" tIns="0" rIns="0" bIns="0" rtlCol="0">
            <a:spAutoFit/>
          </a:bodyPr>
          <a:lstStyle/>
          <a:p>
            <a:pPr marL="157480"/>
            <a:r>
              <a:rPr lang="en-US" altLang="ko-KR" dirty="0">
                <a:solidFill>
                  <a:srgbClr val="231F20"/>
                </a:solidFill>
                <a:latin typeface="+mn-ea"/>
                <a:cs typeface="나눔고딕코딩"/>
              </a:rPr>
              <a:t>{</a:t>
            </a:r>
            <a:endParaRPr lang="en-US" altLang="ko-KR" dirty="0">
              <a:latin typeface="+mn-ea"/>
              <a:cs typeface="나눔고딕코딩"/>
            </a:endParaRPr>
          </a:p>
          <a:p>
            <a:pPr marL="493713" marR="3306445"/>
            <a:r>
              <a:rPr lang="en-US" altLang="ko-KR" spc="-10" dirty="0">
                <a:solidFill>
                  <a:srgbClr val="231F20"/>
                </a:solidFill>
                <a:latin typeface="+mn-ea"/>
                <a:cs typeface="나눔고딕코딩"/>
              </a:rPr>
              <a:t>"</a:t>
            </a:r>
            <a:r>
              <a:rPr lang="en-US" altLang="ko-KR" spc="-10" dirty="0" err="1">
                <a:solidFill>
                  <a:srgbClr val="231F20"/>
                </a:solidFill>
                <a:latin typeface="+mn-ea"/>
                <a:cs typeface="나눔고딕코딩"/>
              </a:rPr>
              <a:t>image_dim_ordering</a:t>
            </a:r>
            <a:r>
              <a:rPr lang="en-US" altLang="ko-KR" spc="-10" dirty="0">
                <a:solidFill>
                  <a:srgbClr val="231F20"/>
                </a:solidFill>
                <a:latin typeface="+mn-ea"/>
                <a:cs typeface="나눔고딕코딩"/>
              </a:rPr>
              <a:t>":</a:t>
            </a:r>
            <a:r>
              <a:rPr lang="en-US" altLang="ko-KR" spc="-110" dirty="0">
                <a:solidFill>
                  <a:srgbClr val="231F20"/>
                </a:solidFill>
                <a:latin typeface="+mn-ea"/>
                <a:cs typeface="나눔고딕코딩"/>
              </a:rPr>
              <a:t> </a:t>
            </a:r>
            <a:r>
              <a:rPr lang="en-US" altLang="ko-KR" spc="-20" dirty="0">
                <a:solidFill>
                  <a:srgbClr val="231F20"/>
                </a:solidFill>
                <a:latin typeface="+mn-ea"/>
                <a:cs typeface="나눔고딕코딩"/>
              </a:rPr>
              <a:t>"</a:t>
            </a:r>
            <a:r>
              <a:rPr lang="en-US" altLang="ko-KR" spc="-20" dirty="0" err="1">
                <a:solidFill>
                  <a:srgbClr val="231F20"/>
                </a:solidFill>
                <a:latin typeface="+mn-ea"/>
                <a:cs typeface="나눔고딕코딩"/>
              </a:rPr>
              <a:t>tf</a:t>
            </a:r>
            <a:r>
              <a:rPr lang="en-US" altLang="ko-KR" spc="-20" dirty="0">
                <a:solidFill>
                  <a:srgbClr val="231F20"/>
                </a:solidFill>
                <a:latin typeface="+mn-ea"/>
                <a:cs typeface="나눔고딕코딩"/>
              </a:rPr>
              <a:t>",  </a:t>
            </a:r>
          </a:p>
          <a:p>
            <a:pPr marL="493713" marR="3306445"/>
            <a:r>
              <a:rPr lang="en-US" altLang="ko-KR" spc="-10" dirty="0">
                <a:solidFill>
                  <a:srgbClr val="231F20"/>
                </a:solidFill>
                <a:latin typeface="+mn-ea"/>
                <a:cs typeface="나눔고딕코딩"/>
              </a:rPr>
              <a:t>"epsilon":</a:t>
            </a:r>
            <a:r>
              <a:rPr lang="en-US" altLang="ko-KR" spc="-140" dirty="0">
                <a:solidFill>
                  <a:srgbClr val="231F20"/>
                </a:solidFill>
                <a:latin typeface="+mn-ea"/>
                <a:cs typeface="나눔고딕코딩"/>
              </a:rPr>
              <a:t> </a:t>
            </a:r>
            <a:r>
              <a:rPr lang="en-US" altLang="ko-KR" spc="-10" dirty="0">
                <a:solidFill>
                  <a:srgbClr val="231F20"/>
                </a:solidFill>
                <a:latin typeface="+mn-ea"/>
                <a:cs typeface="나눔고딕코딩"/>
              </a:rPr>
              <a:t>1e-07,</a:t>
            </a:r>
            <a:endParaRPr lang="en-US" altLang="ko-KR" dirty="0">
              <a:latin typeface="+mn-ea"/>
              <a:cs typeface="나눔고딕코딩"/>
            </a:endParaRPr>
          </a:p>
          <a:p>
            <a:pPr marL="493713" marR="3494404"/>
            <a:r>
              <a:rPr lang="en-US" altLang="ko-KR" spc="-10" dirty="0">
                <a:solidFill>
                  <a:srgbClr val="231F20"/>
                </a:solidFill>
                <a:latin typeface="+mn-ea"/>
                <a:cs typeface="나눔고딕코딩"/>
              </a:rPr>
              <a:t>"</a:t>
            </a:r>
            <a:r>
              <a:rPr lang="en-US" altLang="ko-KR" spc="-10" dirty="0" err="1">
                <a:solidFill>
                  <a:srgbClr val="231F20"/>
                </a:solidFill>
                <a:latin typeface="+mn-ea"/>
                <a:cs typeface="나눔고딕코딩"/>
              </a:rPr>
              <a:t>floatx</a:t>
            </a:r>
            <a:r>
              <a:rPr lang="en-US" altLang="ko-KR" spc="-10" dirty="0">
                <a:solidFill>
                  <a:srgbClr val="231F20"/>
                </a:solidFill>
                <a:latin typeface="+mn-ea"/>
                <a:cs typeface="나눔고딕코딩"/>
              </a:rPr>
              <a:t>": "float32",  </a:t>
            </a:r>
          </a:p>
          <a:p>
            <a:pPr marL="493713" marR="3494404"/>
            <a:r>
              <a:rPr lang="en-US" altLang="ko-KR" spc="-10" dirty="0">
                <a:solidFill>
                  <a:srgbClr val="231F20"/>
                </a:solidFill>
                <a:latin typeface="+mn-ea"/>
                <a:cs typeface="나눔고딕코딩"/>
              </a:rPr>
              <a:t>"backend":</a:t>
            </a:r>
            <a:r>
              <a:rPr lang="en-US" altLang="ko-KR" spc="-140" dirty="0">
                <a:solidFill>
                  <a:srgbClr val="231F20"/>
                </a:solidFill>
                <a:latin typeface="+mn-ea"/>
                <a:cs typeface="나눔고딕코딩"/>
              </a:rPr>
              <a:t> </a:t>
            </a:r>
            <a:r>
              <a:rPr lang="en-US" altLang="ko-KR" spc="-5" dirty="0">
                <a:solidFill>
                  <a:srgbClr val="231F20"/>
                </a:solidFill>
                <a:latin typeface="+mn-ea"/>
                <a:cs typeface="나눔고딕코딩"/>
              </a:rPr>
              <a:t>"</a:t>
            </a:r>
            <a:r>
              <a:rPr lang="en-US" altLang="ko-KR" spc="-5" dirty="0" err="1">
                <a:solidFill>
                  <a:srgbClr val="231F20"/>
                </a:solidFill>
                <a:latin typeface="+mn-ea"/>
                <a:cs typeface="나눔고딕코딩"/>
              </a:rPr>
              <a:t>tensorflow</a:t>
            </a:r>
            <a:r>
              <a:rPr lang="en-US" altLang="ko-KR" spc="-5" dirty="0">
                <a:solidFill>
                  <a:srgbClr val="231F20"/>
                </a:solidFill>
                <a:latin typeface="+mn-ea"/>
                <a:cs typeface="나눔고딕코딩"/>
              </a:rPr>
              <a:t>"</a:t>
            </a:r>
            <a:endParaRPr lang="en-US" altLang="ko-KR" dirty="0">
              <a:latin typeface="+mn-ea"/>
              <a:cs typeface="나눔고딕코딩"/>
            </a:endParaRPr>
          </a:p>
          <a:p>
            <a:pPr marL="157480">
              <a:spcBef>
                <a:spcPts val="340"/>
              </a:spcBef>
            </a:pPr>
            <a:r>
              <a:rPr lang="en-US" altLang="ko-KR" dirty="0">
                <a:solidFill>
                  <a:srgbClr val="231F20"/>
                </a:solidFill>
                <a:latin typeface="+mn-ea"/>
                <a:cs typeface="나눔고딕코딩"/>
              </a:rPr>
              <a:t>}</a:t>
            </a:r>
            <a:endParaRPr lang="en-US" altLang="ko-KR" dirty="0">
              <a:latin typeface="+mn-ea"/>
              <a:cs typeface="나눔고딕코딩"/>
            </a:endParaRPr>
          </a:p>
        </p:txBody>
      </p:sp>
    </p:spTree>
    <p:extLst>
      <p:ext uri="{BB962C8B-B14F-4D97-AF65-F5344CB8AC3E}">
        <p14:creationId xmlns:p14="http://schemas.microsoft.com/office/powerpoint/2010/main" val="126279127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488724"/>
          </a:xfrm>
          <a:prstGeom prst="rect">
            <a:avLst/>
          </a:prstGeom>
        </p:spPr>
        <p:txBody>
          <a:bodyPr vert="horz" wrap="square" lIns="0" tIns="0" rIns="0" bIns="0" rtlCol="0">
            <a:spAutoFit/>
          </a:bodyPr>
          <a:lstStyle/>
          <a:p>
            <a:pPr marL="12700" marR="12065" algn="just">
              <a:lnSpc>
                <a:spcPct val="150000"/>
              </a:lnSpc>
              <a:spcBef>
                <a:spcPts val="580"/>
              </a:spcBef>
            </a:pPr>
            <a:r>
              <a:rPr lang="en-US" altLang="ko-KR" sz="2400" spc="-120" dirty="0" err="1">
                <a:solidFill>
                  <a:srgbClr val="231F20"/>
                </a:solidFill>
                <a:latin typeface="+mn-ea"/>
                <a:cs typeface="Arial Unicode MS"/>
              </a:rPr>
              <a:t>Keras</a:t>
            </a:r>
            <a:r>
              <a:rPr lang="ko-KR" altLang="en-US" sz="2400" spc="-120" dirty="0">
                <a:solidFill>
                  <a:srgbClr val="231F20"/>
                </a:solidFill>
                <a:latin typeface="+mn-ea"/>
                <a:cs typeface="Arial Unicode MS"/>
              </a:rPr>
              <a:t>로 </a:t>
            </a:r>
            <a:r>
              <a:rPr lang="en-US" altLang="ko-KR" sz="2400" spc="-120" dirty="0">
                <a:solidFill>
                  <a:srgbClr val="231F20"/>
                </a:solidFill>
                <a:latin typeface="+mn-ea"/>
                <a:cs typeface="Arial Unicode MS"/>
              </a:rPr>
              <a:t>MNIST </a:t>
            </a:r>
            <a:r>
              <a:rPr lang="ko-KR" altLang="en-US" sz="2400" spc="-120" dirty="0">
                <a:solidFill>
                  <a:srgbClr val="231F20"/>
                </a:solidFill>
                <a:latin typeface="+mn-ea"/>
                <a:cs typeface="Arial Unicode MS"/>
              </a:rPr>
              <a:t>테스트해보기</a:t>
            </a:r>
          </a:p>
        </p:txBody>
      </p:sp>
      <p:sp>
        <p:nvSpPr>
          <p:cNvPr id="5" name="object 6">
            <a:extLst>
              <a:ext uri="{FF2B5EF4-FFF2-40B4-BE49-F238E27FC236}">
                <a16:creationId xmlns:a16="http://schemas.microsoft.com/office/drawing/2014/main" id="{B3D8ED48-61B1-7149-A15F-D3EEB8728B9E}"/>
              </a:ext>
            </a:extLst>
          </p:cNvPr>
          <p:cNvSpPr txBox="1"/>
          <p:nvPr/>
        </p:nvSpPr>
        <p:spPr>
          <a:xfrm>
            <a:off x="232570" y="727075"/>
            <a:ext cx="9753599" cy="6571030"/>
          </a:xfrm>
          <a:prstGeom prst="rect">
            <a:avLst/>
          </a:prstGeom>
        </p:spPr>
        <p:txBody>
          <a:bodyPr vert="horz" wrap="square" lIns="0" tIns="0" rIns="0" bIns="0" rtlCol="0">
            <a:spAutoFit/>
          </a:bodyPr>
          <a:lstStyle/>
          <a:p>
            <a:pPr marL="12700"/>
            <a:r>
              <a:rPr lang="en-US" altLang="ko-KR" spc="15" dirty="0">
                <a:solidFill>
                  <a:srgbClr val="58595B"/>
                </a:solidFill>
                <a:latin typeface="+mn-ea"/>
                <a:cs typeface="Arial Unicode MS"/>
              </a:rPr>
              <a:t>file:</a:t>
            </a:r>
            <a:r>
              <a:rPr lang="en-US" altLang="ko-KR" spc="-35" dirty="0">
                <a:solidFill>
                  <a:srgbClr val="58595B"/>
                </a:solidFill>
                <a:latin typeface="+mn-ea"/>
                <a:cs typeface="Arial Unicode MS"/>
              </a:rPr>
              <a:t> </a:t>
            </a:r>
            <a:r>
              <a:rPr lang="en-US" altLang="ko-KR" spc="15" dirty="0" smtClean="0">
                <a:solidFill>
                  <a:srgbClr val="58595B"/>
                </a:solidFill>
                <a:latin typeface="+mn-ea"/>
                <a:cs typeface="Arial Unicode MS"/>
              </a:rPr>
              <a:t>src/ch5/keras-mnist.py</a:t>
            </a:r>
          </a:p>
          <a:p>
            <a:pPr marL="12700"/>
            <a:endParaRPr lang="en-US" altLang="ko-KR" dirty="0">
              <a:latin typeface="+mn-ea"/>
              <a:cs typeface="Arial Unicode MS"/>
            </a:endParaRPr>
          </a:p>
          <a:p>
            <a:pPr marL="12700" marR="1087120">
              <a:spcBef>
                <a:spcPts val="550"/>
              </a:spcBef>
            </a:pPr>
            <a:r>
              <a:rPr lang="en-US" altLang="ko-KR" dirty="0">
                <a:solidFill>
                  <a:srgbClr val="231F20"/>
                </a:solidFill>
                <a:latin typeface="+mn-ea"/>
                <a:cs typeface="나눔고딕코딩"/>
              </a:rPr>
              <a:t>from </a:t>
            </a:r>
            <a:r>
              <a:rPr lang="en-US" altLang="ko-KR" dirty="0" err="1">
                <a:solidFill>
                  <a:srgbClr val="231F20"/>
                </a:solidFill>
                <a:latin typeface="+mn-ea"/>
                <a:cs typeface="나눔고딕코딩"/>
              </a:rPr>
              <a:t>keras.datasets</a:t>
            </a:r>
            <a:r>
              <a:rPr lang="en-US" altLang="ko-KR" dirty="0">
                <a:solidFill>
                  <a:srgbClr val="231F20"/>
                </a:solidFill>
                <a:latin typeface="+mn-ea"/>
                <a:cs typeface="나눔고딕코딩"/>
              </a:rPr>
              <a:t> import </a:t>
            </a:r>
            <a:r>
              <a:rPr lang="en-US" altLang="ko-KR" dirty="0" err="1">
                <a:solidFill>
                  <a:srgbClr val="231F20"/>
                </a:solidFill>
                <a:latin typeface="+mn-ea"/>
                <a:cs typeface="나눔고딕코딩"/>
              </a:rPr>
              <a:t>mnist</a:t>
            </a:r>
            <a:endParaRPr lang="en-US" altLang="ko-KR" dirty="0">
              <a:solidFill>
                <a:srgbClr val="231F20"/>
              </a:solidFill>
              <a:latin typeface="+mn-ea"/>
              <a:cs typeface="나눔고딕코딩"/>
            </a:endParaRPr>
          </a:p>
          <a:p>
            <a:pPr marL="12700" marR="1087120">
              <a:spcBef>
                <a:spcPts val="550"/>
              </a:spcBef>
            </a:pPr>
            <a:r>
              <a:rPr lang="en-US" altLang="ko-KR" dirty="0">
                <a:solidFill>
                  <a:srgbClr val="231F20"/>
                </a:solidFill>
                <a:latin typeface="+mn-ea"/>
                <a:cs typeface="나눔고딕코딩"/>
              </a:rPr>
              <a:t>from </a:t>
            </a:r>
            <a:r>
              <a:rPr lang="en-US" altLang="ko-KR" dirty="0" err="1">
                <a:solidFill>
                  <a:srgbClr val="231F20"/>
                </a:solidFill>
                <a:latin typeface="+mn-ea"/>
                <a:cs typeface="나눔고딕코딩"/>
              </a:rPr>
              <a:t>keras.models</a:t>
            </a:r>
            <a:r>
              <a:rPr lang="en-US" altLang="ko-KR" dirty="0">
                <a:solidFill>
                  <a:srgbClr val="231F20"/>
                </a:solidFill>
                <a:latin typeface="+mn-ea"/>
                <a:cs typeface="나눔고딕코딩"/>
              </a:rPr>
              <a:t> import Sequential</a:t>
            </a:r>
          </a:p>
          <a:p>
            <a:pPr marL="12700" marR="1087120">
              <a:spcBef>
                <a:spcPts val="550"/>
              </a:spcBef>
            </a:pPr>
            <a:r>
              <a:rPr lang="en-US" altLang="ko-KR" dirty="0">
                <a:solidFill>
                  <a:srgbClr val="231F20"/>
                </a:solidFill>
                <a:latin typeface="+mn-ea"/>
                <a:cs typeface="나눔고딕코딩"/>
              </a:rPr>
              <a:t>from </a:t>
            </a:r>
            <a:r>
              <a:rPr lang="en-US" altLang="ko-KR" dirty="0" err="1">
                <a:solidFill>
                  <a:srgbClr val="231F20"/>
                </a:solidFill>
                <a:latin typeface="+mn-ea"/>
                <a:cs typeface="나눔고딕코딩"/>
              </a:rPr>
              <a:t>keras.layers.core</a:t>
            </a:r>
            <a:r>
              <a:rPr lang="en-US" altLang="ko-KR" dirty="0">
                <a:solidFill>
                  <a:srgbClr val="231F20"/>
                </a:solidFill>
                <a:latin typeface="+mn-ea"/>
                <a:cs typeface="나눔고딕코딩"/>
              </a:rPr>
              <a:t> import Dense, Dropout, Activation</a:t>
            </a:r>
          </a:p>
          <a:p>
            <a:pPr marL="12700" marR="1087120">
              <a:spcBef>
                <a:spcPts val="550"/>
              </a:spcBef>
            </a:pPr>
            <a:r>
              <a:rPr lang="en-US" altLang="ko-KR" dirty="0">
                <a:solidFill>
                  <a:srgbClr val="231F20"/>
                </a:solidFill>
                <a:latin typeface="+mn-ea"/>
                <a:cs typeface="나눔고딕코딩"/>
              </a:rPr>
              <a:t>from </a:t>
            </a:r>
            <a:r>
              <a:rPr lang="en-US" altLang="ko-KR" dirty="0" err="1">
                <a:solidFill>
                  <a:srgbClr val="231F20"/>
                </a:solidFill>
                <a:latin typeface="+mn-ea"/>
                <a:cs typeface="나눔고딕코딩"/>
              </a:rPr>
              <a:t>keras.optimizers</a:t>
            </a:r>
            <a:r>
              <a:rPr lang="en-US" altLang="ko-KR" dirty="0">
                <a:solidFill>
                  <a:srgbClr val="231F20"/>
                </a:solidFill>
                <a:latin typeface="+mn-ea"/>
                <a:cs typeface="나눔고딕코딩"/>
              </a:rPr>
              <a:t> import Adam </a:t>
            </a:r>
          </a:p>
          <a:p>
            <a:pPr marL="12700" marR="1087120">
              <a:spcBef>
                <a:spcPts val="550"/>
              </a:spcBef>
            </a:pPr>
            <a:r>
              <a:rPr lang="en-US" altLang="ko-KR" dirty="0">
                <a:solidFill>
                  <a:srgbClr val="231F20"/>
                </a:solidFill>
                <a:latin typeface="+mn-ea"/>
                <a:cs typeface="나눔고딕코딩"/>
              </a:rPr>
              <a:t>from </a:t>
            </a:r>
            <a:r>
              <a:rPr lang="en-US" altLang="ko-KR" dirty="0" err="1">
                <a:solidFill>
                  <a:srgbClr val="231F20"/>
                </a:solidFill>
                <a:latin typeface="+mn-ea"/>
                <a:cs typeface="나눔고딕코딩"/>
              </a:rPr>
              <a:t>keras.utils</a:t>
            </a:r>
            <a:r>
              <a:rPr lang="en-US" altLang="ko-KR" dirty="0">
                <a:solidFill>
                  <a:srgbClr val="231F20"/>
                </a:solidFill>
                <a:latin typeface="+mn-ea"/>
                <a:cs typeface="나눔고딕코딩"/>
              </a:rPr>
              <a:t> import </a:t>
            </a:r>
            <a:r>
              <a:rPr lang="en-US" altLang="ko-KR" dirty="0" err="1" smtClean="0">
                <a:solidFill>
                  <a:srgbClr val="231F20"/>
                </a:solidFill>
                <a:latin typeface="+mn-ea"/>
                <a:cs typeface="나눔고딕코딩"/>
              </a:rPr>
              <a:t>np_utils</a:t>
            </a:r>
            <a:endParaRPr lang="en-US" altLang="ko-KR" dirty="0" smtClean="0">
              <a:solidFill>
                <a:srgbClr val="231F20"/>
              </a:solidFill>
              <a:latin typeface="+mn-ea"/>
              <a:cs typeface="나눔고딕코딩"/>
            </a:endParaRPr>
          </a:p>
          <a:p>
            <a:pPr marL="12700" marR="1087120">
              <a:spcBef>
                <a:spcPts val="550"/>
              </a:spcBef>
            </a:pPr>
            <a:endParaRPr lang="en-US" altLang="ko-KR" dirty="0">
              <a:solidFill>
                <a:srgbClr val="231F20"/>
              </a:solidFill>
              <a:latin typeface="+mn-ea"/>
              <a:cs typeface="나눔고딕코딩"/>
            </a:endParaRPr>
          </a:p>
          <a:p>
            <a:pPr marL="12700" marR="1087120">
              <a:spcBef>
                <a:spcPts val="550"/>
              </a:spcBef>
            </a:pPr>
            <a:r>
              <a:rPr lang="en-US" altLang="ko-KR" dirty="0">
                <a:solidFill>
                  <a:srgbClr val="231F20"/>
                </a:solidFill>
                <a:latin typeface="+mn-ea"/>
                <a:cs typeface="나눔고딕코딩"/>
              </a:rPr>
              <a:t># MNIST </a:t>
            </a:r>
            <a:r>
              <a:rPr lang="ko-KR" altLang="en-US" dirty="0">
                <a:solidFill>
                  <a:srgbClr val="231F20"/>
                </a:solidFill>
                <a:latin typeface="+mn-ea"/>
                <a:cs typeface="나눔고딕코딩"/>
              </a:rPr>
              <a:t>데이터 읽어 들이기 </a:t>
            </a:r>
            <a:r>
              <a:rPr lang="en-US" altLang="ko-KR" dirty="0">
                <a:solidFill>
                  <a:srgbClr val="231F20"/>
                </a:solidFill>
                <a:latin typeface="+mn-ea"/>
                <a:cs typeface="나눔고딕코딩"/>
              </a:rPr>
              <a:t>--- (※1)</a:t>
            </a:r>
          </a:p>
          <a:p>
            <a:pPr marL="12700" marR="1087120">
              <a:spcBef>
                <a:spcPts val="550"/>
              </a:spcBef>
            </a:pPr>
            <a:r>
              <a:rPr lang="en-US" altLang="ko-KR" dirty="0">
                <a:solidFill>
                  <a:srgbClr val="231F20"/>
                </a:solidFill>
                <a:latin typeface="+mn-ea"/>
                <a:cs typeface="나눔고딕코딩"/>
              </a:rPr>
              <a:t>(</a:t>
            </a:r>
            <a:r>
              <a:rPr lang="en-US" altLang="ko-KR" dirty="0" err="1">
                <a:solidFill>
                  <a:srgbClr val="231F20"/>
                </a:solidFill>
                <a:latin typeface="+mn-ea"/>
                <a:cs typeface="나눔고딕코딩"/>
              </a:rPr>
              <a:t>X_train</a:t>
            </a: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y_train</a:t>
            </a: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X_test</a:t>
            </a: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y_test</a:t>
            </a:r>
            <a:r>
              <a:rPr lang="en-US" altLang="ko-KR" dirty="0">
                <a:solidFill>
                  <a:srgbClr val="231F20"/>
                </a:solidFill>
                <a:latin typeface="+mn-ea"/>
                <a:cs typeface="나눔고딕코딩"/>
              </a:rPr>
              <a:t>) = </a:t>
            </a:r>
            <a:r>
              <a:rPr lang="en-US" altLang="ko-KR" dirty="0" err="1">
                <a:solidFill>
                  <a:srgbClr val="231F20"/>
                </a:solidFill>
                <a:latin typeface="+mn-ea"/>
                <a:cs typeface="나눔고딕코딩"/>
              </a:rPr>
              <a:t>mnist.load_data</a:t>
            </a:r>
            <a:r>
              <a:rPr lang="en-US" altLang="ko-KR" dirty="0">
                <a:solidFill>
                  <a:srgbClr val="231F20"/>
                </a:solidFill>
                <a:latin typeface="+mn-ea"/>
                <a:cs typeface="나눔고딕코딩"/>
              </a:rPr>
              <a:t>()</a:t>
            </a:r>
          </a:p>
          <a:p>
            <a:pPr marL="12700" marR="1087120">
              <a:spcBef>
                <a:spcPts val="550"/>
              </a:spcBef>
            </a:pPr>
            <a:r>
              <a:rPr lang="en-US" altLang="ko-KR" dirty="0">
                <a:solidFill>
                  <a:srgbClr val="231F20"/>
                </a:solidFill>
                <a:latin typeface="+mn-ea"/>
                <a:cs typeface="나눔고딕코딩"/>
              </a:rPr>
              <a:t># </a:t>
            </a:r>
            <a:r>
              <a:rPr lang="ko-KR" altLang="en-US" dirty="0">
                <a:solidFill>
                  <a:srgbClr val="231F20"/>
                </a:solidFill>
                <a:latin typeface="+mn-ea"/>
                <a:cs typeface="나눔고딕코딩"/>
              </a:rPr>
              <a:t>데이터를 </a:t>
            </a:r>
            <a:r>
              <a:rPr lang="en-US" altLang="ko-KR" dirty="0">
                <a:solidFill>
                  <a:srgbClr val="231F20"/>
                </a:solidFill>
                <a:latin typeface="+mn-ea"/>
                <a:cs typeface="나눔고딕코딩"/>
              </a:rPr>
              <a:t>float32 </a:t>
            </a:r>
            <a:r>
              <a:rPr lang="ko-KR" altLang="en-US" dirty="0" err="1">
                <a:solidFill>
                  <a:srgbClr val="231F20"/>
                </a:solidFill>
                <a:latin typeface="+mn-ea"/>
                <a:cs typeface="나눔고딕코딩"/>
              </a:rPr>
              <a:t>자료형으로</a:t>
            </a:r>
            <a:r>
              <a:rPr lang="ko-KR" altLang="en-US" dirty="0">
                <a:solidFill>
                  <a:srgbClr val="231F20"/>
                </a:solidFill>
                <a:latin typeface="+mn-ea"/>
                <a:cs typeface="나눔고딕코딩"/>
              </a:rPr>
              <a:t> 변환하고 </a:t>
            </a:r>
            <a:r>
              <a:rPr lang="ko-KR" altLang="en-US" dirty="0" err="1">
                <a:solidFill>
                  <a:srgbClr val="231F20"/>
                </a:solidFill>
                <a:latin typeface="+mn-ea"/>
                <a:cs typeface="나눔고딕코딩"/>
              </a:rPr>
              <a:t>정규화하기</a:t>
            </a:r>
            <a:r>
              <a:rPr lang="ko-KR" altLang="en-US" dirty="0">
                <a:solidFill>
                  <a:srgbClr val="231F20"/>
                </a:solidFill>
                <a:latin typeface="+mn-ea"/>
                <a:cs typeface="나눔고딕코딩"/>
              </a:rPr>
              <a:t> </a:t>
            </a:r>
            <a:r>
              <a:rPr lang="en-US" altLang="ko-KR" dirty="0">
                <a:solidFill>
                  <a:srgbClr val="231F20"/>
                </a:solidFill>
                <a:latin typeface="+mn-ea"/>
                <a:cs typeface="나눔고딕코딩"/>
              </a:rPr>
              <a:t>--- (※2)</a:t>
            </a:r>
          </a:p>
          <a:p>
            <a:pPr marL="12700" marR="1087120">
              <a:spcBef>
                <a:spcPts val="550"/>
              </a:spcBef>
            </a:pPr>
            <a:r>
              <a:rPr lang="en-US" altLang="ko-KR" dirty="0" err="1">
                <a:solidFill>
                  <a:srgbClr val="231F20"/>
                </a:solidFill>
                <a:latin typeface="+mn-ea"/>
                <a:cs typeface="나눔고딕코딩"/>
              </a:rPr>
              <a:t>X_train</a:t>
            </a:r>
            <a:r>
              <a:rPr lang="en-US" altLang="ko-KR" dirty="0">
                <a:solidFill>
                  <a:srgbClr val="231F20"/>
                </a:solidFill>
                <a:latin typeface="+mn-ea"/>
                <a:cs typeface="나눔고딕코딩"/>
              </a:rPr>
              <a:t> = </a:t>
            </a:r>
            <a:r>
              <a:rPr lang="en-US" altLang="ko-KR" dirty="0" err="1">
                <a:solidFill>
                  <a:srgbClr val="231F20"/>
                </a:solidFill>
                <a:latin typeface="+mn-ea"/>
                <a:cs typeface="나눔고딕코딩"/>
              </a:rPr>
              <a:t>X_train.reshape</a:t>
            </a:r>
            <a:r>
              <a:rPr lang="en-US" altLang="ko-KR" dirty="0">
                <a:solidFill>
                  <a:srgbClr val="231F20"/>
                </a:solidFill>
                <a:latin typeface="+mn-ea"/>
                <a:cs typeface="나눔고딕코딩"/>
              </a:rPr>
              <a:t>(60000, 784).</a:t>
            </a:r>
            <a:r>
              <a:rPr lang="en-US" altLang="ko-KR" dirty="0" err="1">
                <a:solidFill>
                  <a:srgbClr val="231F20"/>
                </a:solidFill>
                <a:latin typeface="+mn-ea"/>
                <a:cs typeface="나눔고딕코딩"/>
              </a:rPr>
              <a:t>astype</a:t>
            </a:r>
            <a:r>
              <a:rPr lang="en-US" altLang="ko-KR" dirty="0">
                <a:solidFill>
                  <a:srgbClr val="231F20"/>
                </a:solidFill>
                <a:latin typeface="+mn-ea"/>
                <a:cs typeface="나눔고딕코딩"/>
              </a:rPr>
              <a:t>('float32')</a:t>
            </a:r>
          </a:p>
          <a:p>
            <a:pPr marL="12700" marR="1087120">
              <a:spcBef>
                <a:spcPts val="550"/>
              </a:spcBef>
            </a:pPr>
            <a:r>
              <a:rPr lang="en-US" altLang="ko-KR" dirty="0" err="1">
                <a:solidFill>
                  <a:srgbClr val="231F20"/>
                </a:solidFill>
                <a:latin typeface="+mn-ea"/>
                <a:cs typeface="나눔고딕코딩"/>
              </a:rPr>
              <a:t>X_test</a:t>
            </a:r>
            <a:r>
              <a:rPr lang="en-US" altLang="ko-KR" dirty="0">
                <a:solidFill>
                  <a:srgbClr val="231F20"/>
                </a:solidFill>
                <a:latin typeface="+mn-ea"/>
                <a:cs typeface="나눔고딕코딩"/>
              </a:rPr>
              <a:t>  = </a:t>
            </a:r>
            <a:r>
              <a:rPr lang="en-US" altLang="ko-KR" dirty="0" err="1">
                <a:solidFill>
                  <a:srgbClr val="231F20"/>
                </a:solidFill>
                <a:latin typeface="+mn-ea"/>
                <a:cs typeface="나눔고딕코딩"/>
              </a:rPr>
              <a:t>X_test.reshape</a:t>
            </a:r>
            <a:r>
              <a:rPr lang="en-US" altLang="ko-KR" dirty="0">
                <a:solidFill>
                  <a:srgbClr val="231F20"/>
                </a:solidFill>
                <a:latin typeface="+mn-ea"/>
                <a:cs typeface="나눔고딕코딩"/>
              </a:rPr>
              <a:t>(10000, 784).</a:t>
            </a:r>
            <a:r>
              <a:rPr lang="en-US" altLang="ko-KR" dirty="0" err="1">
                <a:solidFill>
                  <a:srgbClr val="231F20"/>
                </a:solidFill>
                <a:latin typeface="+mn-ea"/>
                <a:cs typeface="나눔고딕코딩"/>
              </a:rPr>
              <a:t>astype</a:t>
            </a:r>
            <a:r>
              <a:rPr lang="en-US" altLang="ko-KR" dirty="0">
                <a:solidFill>
                  <a:srgbClr val="231F20"/>
                </a:solidFill>
                <a:latin typeface="+mn-ea"/>
                <a:cs typeface="나눔고딕코딩"/>
              </a:rPr>
              <a:t>('float')</a:t>
            </a:r>
          </a:p>
          <a:p>
            <a:pPr marL="12700" marR="1087120">
              <a:spcBef>
                <a:spcPts val="550"/>
              </a:spcBef>
            </a:pPr>
            <a:r>
              <a:rPr lang="en-US" altLang="ko-KR" dirty="0" err="1">
                <a:solidFill>
                  <a:srgbClr val="231F20"/>
                </a:solidFill>
                <a:latin typeface="+mn-ea"/>
                <a:cs typeface="나눔고딕코딩"/>
              </a:rPr>
              <a:t>X_train</a:t>
            </a:r>
            <a:r>
              <a:rPr lang="en-US" altLang="ko-KR" dirty="0">
                <a:solidFill>
                  <a:srgbClr val="231F20"/>
                </a:solidFill>
                <a:latin typeface="+mn-ea"/>
                <a:cs typeface="나눔고딕코딩"/>
              </a:rPr>
              <a:t> /= 255</a:t>
            </a:r>
          </a:p>
          <a:p>
            <a:pPr marL="12700" marR="1087120">
              <a:spcBef>
                <a:spcPts val="550"/>
              </a:spcBef>
            </a:pPr>
            <a:r>
              <a:rPr lang="en-US" altLang="ko-KR" dirty="0" err="1">
                <a:solidFill>
                  <a:srgbClr val="231F20"/>
                </a:solidFill>
                <a:latin typeface="+mn-ea"/>
                <a:cs typeface="나눔고딕코딩"/>
              </a:rPr>
              <a:t>X_test</a:t>
            </a:r>
            <a:r>
              <a:rPr lang="en-US" altLang="ko-KR" dirty="0">
                <a:solidFill>
                  <a:srgbClr val="231F20"/>
                </a:solidFill>
                <a:latin typeface="+mn-ea"/>
                <a:cs typeface="나눔고딕코딩"/>
              </a:rPr>
              <a:t>  /= </a:t>
            </a:r>
            <a:r>
              <a:rPr lang="en-US" altLang="ko-KR" dirty="0" smtClean="0">
                <a:solidFill>
                  <a:srgbClr val="231F20"/>
                </a:solidFill>
                <a:latin typeface="+mn-ea"/>
                <a:cs typeface="나눔고딕코딩"/>
              </a:rPr>
              <a:t>255</a:t>
            </a:r>
          </a:p>
          <a:p>
            <a:pPr marL="12700" marR="1087120">
              <a:spcBef>
                <a:spcPts val="550"/>
              </a:spcBef>
            </a:pPr>
            <a:endParaRPr lang="en-US" altLang="ko-KR" dirty="0">
              <a:solidFill>
                <a:srgbClr val="231F20"/>
              </a:solidFill>
              <a:latin typeface="+mn-ea"/>
              <a:cs typeface="나눔고딕코딩"/>
            </a:endParaRPr>
          </a:p>
          <a:p>
            <a:pPr marL="12700" marR="1087120">
              <a:spcBef>
                <a:spcPts val="550"/>
              </a:spcBef>
            </a:pPr>
            <a:r>
              <a:rPr lang="en-US" altLang="ko-KR" dirty="0">
                <a:solidFill>
                  <a:srgbClr val="231F20"/>
                </a:solidFill>
                <a:latin typeface="+mn-ea"/>
                <a:cs typeface="나눔고딕코딩"/>
              </a:rPr>
              <a:t># </a:t>
            </a:r>
            <a:r>
              <a:rPr lang="ko-KR" altLang="en-US" dirty="0">
                <a:solidFill>
                  <a:srgbClr val="231F20"/>
                </a:solidFill>
                <a:latin typeface="+mn-ea"/>
                <a:cs typeface="나눔고딕코딩"/>
              </a:rPr>
              <a:t>레이블 데이터를 </a:t>
            </a:r>
            <a:r>
              <a:rPr lang="en-US" altLang="ko-KR" dirty="0">
                <a:solidFill>
                  <a:srgbClr val="231F20"/>
                </a:solidFill>
                <a:latin typeface="+mn-ea"/>
                <a:cs typeface="나눔고딕코딩"/>
              </a:rPr>
              <a:t>0-9</a:t>
            </a:r>
            <a:r>
              <a:rPr lang="ko-KR" altLang="en-US" dirty="0">
                <a:solidFill>
                  <a:srgbClr val="231F20"/>
                </a:solidFill>
                <a:latin typeface="+mn-ea"/>
                <a:cs typeface="나눔고딕코딩"/>
              </a:rPr>
              <a:t>까지의 카테고리를 나타내는 배열로 변환하기 </a:t>
            </a:r>
            <a:r>
              <a:rPr lang="en-US" altLang="ko-KR" dirty="0">
                <a:solidFill>
                  <a:srgbClr val="231F20"/>
                </a:solidFill>
                <a:latin typeface="+mn-ea"/>
                <a:cs typeface="나눔고딕코딩"/>
              </a:rPr>
              <a:t>--- (※2a)</a:t>
            </a:r>
          </a:p>
          <a:p>
            <a:pPr marL="12700" marR="1087120">
              <a:spcBef>
                <a:spcPts val="550"/>
              </a:spcBef>
            </a:pPr>
            <a:r>
              <a:rPr lang="en-US" altLang="ko-KR" dirty="0" err="1">
                <a:solidFill>
                  <a:srgbClr val="231F20"/>
                </a:solidFill>
                <a:latin typeface="+mn-ea"/>
                <a:cs typeface="나눔고딕코딩"/>
              </a:rPr>
              <a:t>y_train</a:t>
            </a:r>
            <a:r>
              <a:rPr lang="en-US" altLang="ko-KR" dirty="0">
                <a:solidFill>
                  <a:srgbClr val="231F20"/>
                </a:solidFill>
                <a:latin typeface="+mn-ea"/>
                <a:cs typeface="나눔고딕코딩"/>
              </a:rPr>
              <a:t> = </a:t>
            </a:r>
            <a:r>
              <a:rPr lang="en-US" altLang="ko-KR" dirty="0" err="1">
                <a:solidFill>
                  <a:srgbClr val="231F20"/>
                </a:solidFill>
                <a:latin typeface="+mn-ea"/>
                <a:cs typeface="나눔고딕코딩"/>
              </a:rPr>
              <a:t>np_utils.to_categorical</a:t>
            </a:r>
            <a:r>
              <a:rPr lang="en-US" altLang="ko-KR" dirty="0">
                <a:solidFill>
                  <a:srgbClr val="231F20"/>
                </a:solidFill>
                <a:latin typeface="+mn-ea"/>
                <a:cs typeface="나눔고딕코딩"/>
              </a:rPr>
              <a:t>(</a:t>
            </a:r>
            <a:r>
              <a:rPr lang="en-US" altLang="ko-KR" dirty="0" err="1">
                <a:solidFill>
                  <a:srgbClr val="231F20"/>
                </a:solidFill>
                <a:latin typeface="+mn-ea"/>
                <a:cs typeface="나눔고딕코딩"/>
              </a:rPr>
              <a:t>y_train</a:t>
            </a:r>
            <a:r>
              <a:rPr lang="en-US" altLang="ko-KR" dirty="0">
                <a:solidFill>
                  <a:srgbClr val="231F20"/>
                </a:solidFill>
                <a:latin typeface="+mn-ea"/>
                <a:cs typeface="나눔고딕코딩"/>
              </a:rPr>
              <a:t>, 10)</a:t>
            </a:r>
          </a:p>
          <a:p>
            <a:pPr marL="12700" marR="1087120">
              <a:spcBef>
                <a:spcPts val="550"/>
              </a:spcBef>
            </a:pPr>
            <a:r>
              <a:rPr lang="en-US" altLang="ko-KR" dirty="0" err="1">
                <a:solidFill>
                  <a:srgbClr val="231F20"/>
                </a:solidFill>
                <a:latin typeface="+mn-ea"/>
                <a:cs typeface="나눔고딕코딩"/>
              </a:rPr>
              <a:t>y_test</a:t>
            </a:r>
            <a:r>
              <a:rPr lang="en-US" altLang="ko-KR" dirty="0">
                <a:solidFill>
                  <a:srgbClr val="231F20"/>
                </a:solidFill>
                <a:latin typeface="+mn-ea"/>
                <a:cs typeface="나눔고딕코딩"/>
              </a:rPr>
              <a:t>  = </a:t>
            </a:r>
            <a:r>
              <a:rPr lang="en-US" altLang="ko-KR" dirty="0" err="1">
                <a:solidFill>
                  <a:srgbClr val="231F20"/>
                </a:solidFill>
                <a:latin typeface="+mn-ea"/>
                <a:cs typeface="나눔고딕코딩"/>
              </a:rPr>
              <a:t>np_utils.to_categorical</a:t>
            </a:r>
            <a:r>
              <a:rPr lang="en-US" altLang="ko-KR" dirty="0">
                <a:solidFill>
                  <a:srgbClr val="231F20"/>
                </a:solidFill>
                <a:latin typeface="+mn-ea"/>
                <a:cs typeface="나눔고딕코딩"/>
              </a:rPr>
              <a:t>(</a:t>
            </a:r>
            <a:r>
              <a:rPr lang="en-US" altLang="ko-KR" dirty="0" err="1">
                <a:solidFill>
                  <a:srgbClr val="231F20"/>
                </a:solidFill>
                <a:latin typeface="+mn-ea"/>
                <a:cs typeface="나눔고딕코딩"/>
              </a:rPr>
              <a:t>y_test</a:t>
            </a:r>
            <a:r>
              <a:rPr lang="en-US" altLang="ko-KR" dirty="0">
                <a:solidFill>
                  <a:srgbClr val="231F20"/>
                </a:solidFill>
                <a:latin typeface="+mn-ea"/>
                <a:cs typeface="나눔고딕코딩"/>
              </a:rPr>
              <a:t>, 10)</a:t>
            </a:r>
            <a:endParaRPr lang="en-US" altLang="ko-KR" dirty="0">
              <a:latin typeface="+mn-ea"/>
              <a:cs typeface="나눔고딕코딩"/>
            </a:endParaRPr>
          </a:p>
        </p:txBody>
      </p:sp>
      <p:sp>
        <p:nvSpPr>
          <p:cNvPr id="6" name="object 2">
            <a:extLst>
              <a:ext uri="{FF2B5EF4-FFF2-40B4-BE49-F238E27FC236}">
                <a16:creationId xmlns:a16="http://schemas.microsoft.com/office/drawing/2014/main" id="{9B96CFC1-84B6-D24E-BDDE-B513641CB923}"/>
              </a:ext>
            </a:extLst>
          </p:cNvPr>
          <p:cNvSpPr/>
          <p:nvPr/>
        </p:nvSpPr>
        <p:spPr>
          <a:xfrm flipV="1">
            <a:off x="232569" y="1030678"/>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Tree>
    <p:extLst>
      <p:ext uri="{BB962C8B-B14F-4D97-AF65-F5344CB8AC3E}">
        <p14:creationId xmlns:p14="http://schemas.microsoft.com/office/powerpoint/2010/main" val="462116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6829818"/>
          </a:xfrm>
          <a:prstGeom prst="rect">
            <a:avLst/>
          </a:prstGeom>
        </p:spPr>
        <p:txBody>
          <a:bodyPr vert="horz" wrap="square" lIns="0" tIns="0" rIns="0" bIns="0" rtlCol="0">
            <a:spAutoFit/>
          </a:bodyPr>
          <a:lstStyle/>
          <a:p>
            <a:pPr marL="12700" marR="12065" algn="just">
              <a:lnSpc>
                <a:spcPct val="150000"/>
              </a:lnSpc>
              <a:spcBef>
                <a:spcPts val="580"/>
              </a:spcBef>
            </a:pPr>
            <a:r>
              <a:rPr lang="en-US" altLang="ko-KR" sz="2400" spc="-120" dirty="0">
                <a:solidFill>
                  <a:srgbClr val="231F20"/>
                </a:solidFill>
                <a:latin typeface="+mn-ea"/>
                <a:cs typeface="Arial Unicode MS"/>
              </a:rPr>
              <a:t>TensorFlow</a:t>
            </a:r>
          </a:p>
          <a:p>
            <a:pPr marL="355600" marR="12065" indent="-342900" algn="just">
              <a:lnSpc>
                <a:spcPct val="150000"/>
              </a:lnSpc>
              <a:spcBef>
                <a:spcPts val="580"/>
              </a:spcBef>
              <a:buFontTx/>
              <a:buChar char="-"/>
            </a:pPr>
            <a:r>
              <a:rPr lang="ko-KR" altLang="en-US" spc="-120" dirty="0">
                <a:solidFill>
                  <a:srgbClr val="231F20"/>
                </a:solidFill>
                <a:latin typeface="+mn-ea"/>
                <a:cs typeface="Arial Unicode MS"/>
              </a:rPr>
              <a:t>대규모 숫자 계산을 해주는 라이브러리</a:t>
            </a:r>
            <a:endParaRPr lang="en-US" altLang="ko-KR" spc="-120" dirty="0">
              <a:solidFill>
                <a:srgbClr val="231F20"/>
              </a:solidFill>
              <a:latin typeface="+mn-ea"/>
              <a:cs typeface="Arial Unicode MS"/>
            </a:endParaRPr>
          </a:p>
          <a:p>
            <a:pPr marL="355600" marR="12065" indent="-342900" algn="just">
              <a:lnSpc>
                <a:spcPct val="150000"/>
              </a:lnSpc>
              <a:spcBef>
                <a:spcPts val="580"/>
              </a:spcBef>
              <a:buFontTx/>
              <a:buChar char="-"/>
            </a:pPr>
            <a:r>
              <a:rPr lang="ko-KR" altLang="en-US" spc="-120" dirty="0" smtClean="0">
                <a:solidFill>
                  <a:srgbClr val="231F20"/>
                </a:solidFill>
                <a:latin typeface="+mn-ea"/>
                <a:cs typeface="Arial Unicode MS"/>
              </a:rPr>
              <a:t>머신 러닝과 딥 러닝에  </a:t>
            </a:r>
            <a:r>
              <a:rPr lang="ko-KR" altLang="en-US" spc="-120" dirty="0">
                <a:solidFill>
                  <a:srgbClr val="231F20"/>
                </a:solidFill>
                <a:latin typeface="+mn-ea"/>
                <a:cs typeface="Arial Unicode MS"/>
              </a:rPr>
              <a:t>많이 사용되고 있지만</a:t>
            </a:r>
            <a:r>
              <a:rPr lang="en-US" altLang="ko-KR" spc="-120" dirty="0">
                <a:solidFill>
                  <a:srgbClr val="231F20"/>
                </a:solidFill>
                <a:latin typeface="+mn-ea"/>
                <a:cs typeface="Arial Unicode MS"/>
              </a:rPr>
              <a:t>, </a:t>
            </a:r>
            <a:r>
              <a:rPr lang="ko-KR" altLang="en-US" spc="-120" dirty="0">
                <a:solidFill>
                  <a:srgbClr val="231F20"/>
                </a:solidFill>
                <a:latin typeface="+mn-ea"/>
                <a:cs typeface="Arial Unicode MS"/>
              </a:rPr>
              <a:t>실제로는 다양한 </a:t>
            </a:r>
            <a:r>
              <a:rPr lang="ko-KR" altLang="en-US" spc="-120" dirty="0" smtClean="0">
                <a:solidFill>
                  <a:srgbClr val="231F20"/>
                </a:solidFill>
                <a:latin typeface="+mn-ea"/>
                <a:cs typeface="Arial Unicode MS"/>
              </a:rPr>
              <a:t>숫자 </a:t>
            </a:r>
            <a:r>
              <a:rPr lang="ko-KR" altLang="en-US" spc="-120" dirty="0">
                <a:solidFill>
                  <a:srgbClr val="231F20"/>
                </a:solidFill>
                <a:latin typeface="+mn-ea"/>
                <a:cs typeface="Arial Unicode MS"/>
              </a:rPr>
              <a:t>계산을 할 수 있는 범용적인 라이브러리</a:t>
            </a:r>
            <a:endParaRPr lang="en-US" altLang="ko-KR" spc="-120" dirty="0">
              <a:solidFill>
                <a:srgbClr val="231F20"/>
              </a:solidFill>
              <a:latin typeface="+mn-ea"/>
              <a:cs typeface="Arial Unicode MS"/>
            </a:endParaRPr>
          </a:p>
          <a:p>
            <a:pPr marL="12700" marR="12065" algn="just">
              <a:lnSpc>
                <a:spcPct val="150000"/>
              </a:lnSpc>
              <a:spcBef>
                <a:spcPts val="580"/>
              </a:spcBef>
            </a:pPr>
            <a:endParaRPr lang="en-US" altLang="ko-KR" spc="-120" dirty="0">
              <a:solidFill>
                <a:srgbClr val="231F20"/>
              </a:solidFill>
              <a:latin typeface="+mn-ea"/>
              <a:cs typeface="Arial Unicode MS"/>
            </a:endParaRPr>
          </a:p>
          <a:p>
            <a:pPr marL="355600" marR="12065" indent="-342900" algn="just">
              <a:lnSpc>
                <a:spcPct val="150000"/>
              </a:lnSpc>
              <a:spcBef>
                <a:spcPts val="580"/>
              </a:spcBef>
              <a:buFontTx/>
              <a:buChar char="-"/>
            </a:pPr>
            <a:r>
              <a:rPr lang="en-US" altLang="ko-KR" spc="-120" dirty="0">
                <a:solidFill>
                  <a:srgbClr val="231F20"/>
                </a:solidFill>
                <a:latin typeface="+mn-ea"/>
                <a:cs typeface="Arial Unicode MS"/>
              </a:rPr>
              <a:t>Tensor(</a:t>
            </a:r>
            <a:r>
              <a:rPr lang="ko-KR" altLang="en-US" spc="-120" dirty="0" err="1">
                <a:solidFill>
                  <a:srgbClr val="231F20"/>
                </a:solidFill>
                <a:latin typeface="+mn-ea"/>
                <a:cs typeface="Arial Unicode MS"/>
              </a:rPr>
              <a:t>텐서</a:t>
            </a:r>
            <a:r>
              <a:rPr lang="en-US" altLang="ko-KR" spc="-120" dirty="0">
                <a:solidFill>
                  <a:srgbClr val="231F20"/>
                </a:solidFill>
                <a:latin typeface="+mn-ea"/>
                <a:cs typeface="Arial Unicode MS"/>
              </a:rPr>
              <a:t>)</a:t>
            </a:r>
            <a:r>
              <a:rPr lang="ko-KR" altLang="en-US" spc="-120" dirty="0">
                <a:solidFill>
                  <a:srgbClr val="231F20"/>
                </a:solidFill>
                <a:latin typeface="+mn-ea"/>
                <a:cs typeface="Arial Unicode MS"/>
              </a:rPr>
              <a:t>는 다차원 행렬 계산을 의미</a:t>
            </a:r>
            <a:endParaRPr lang="en-US" altLang="ko-KR" spc="-120" dirty="0">
              <a:solidFill>
                <a:srgbClr val="231F20"/>
              </a:solidFill>
              <a:latin typeface="+mn-ea"/>
              <a:cs typeface="Arial Unicode MS"/>
            </a:endParaRPr>
          </a:p>
          <a:p>
            <a:pPr marL="355600" marR="12065" indent="-342900" algn="just">
              <a:lnSpc>
                <a:spcPct val="150000"/>
              </a:lnSpc>
              <a:spcBef>
                <a:spcPts val="580"/>
              </a:spcBef>
              <a:buFontTx/>
              <a:buChar char="-"/>
            </a:pPr>
            <a:r>
              <a:rPr lang="ko-KR" altLang="en-US" spc="-120" dirty="0">
                <a:solidFill>
                  <a:srgbClr val="231F20"/>
                </a:solidFill>
                <a:latin typeface="+mn-ea"/>
                <a:cs typeface="Arial Unicode MS"/>
              </a:rPr>
              <a:t>다차원 행렬 계산을 </a:t>
            </a:r>
            <a:r>
              <a:rPr lang="ko-KR" altLang="en-US" spc="-120" dirty="0" smtClean="0">
                <a:solidFill>
                  <a:srgbClr val="231F20"/>
                </a:solidFill>
                <a:latin typeface="+mn-ea"/>
                <a:cs typeface="Arial Unicode MS"/>
              </a:rPr>
              <a:t>흐르게 </a:t>
            </a:r>
            <a:r>
              <a:rPr lang="ko-KR" altLang="en-US" spc="-120" dirty="0">
                <a:solidFill>
                  <a:srgbClr val="231F20"/>
                </a:solidFill>
                <a:latin typeface="+mn-ea"/>
                <a:cs typeface="Arial Unicode MS"/>
              </a:rPr>
              <a:t>한다는 의미</a:t>
            </a:r>
            <a:endParaRPr lang="en-US" altLang="ko-KR" spc="-120" dirty="0">
              <a:solidFill>
                <a:srgbClr val="231F20"/>
              </a:solidFill>
              <a:latin typeface="+mn-ea"/>
              <a:cs typeface="Arial Unicode MS"/>
            </a:endParaRPr>
          </a:p>
          <a:p>
            <a:pPr marL="355600" marR="12065" indent="-342900" algn="just">
              <a:lnSpc>
                <a:spcPct val="150000"/>
              </a:lnSpc>
              <a:spcBef>
                <a:spcPts val="580"/>
              </a:spcBef>
              <a:buFontTx/>
              <a:buChar char="-"/>
            </a:pPr>
            <a:endParaRPr lang="en-US" altLang="ko-KR" spc="-120" dirty="0">
              <a:solidFill>
                <a:srgbClr val="231F20"/>
              </a:solidFill>
              <a:latin typeface="+mn-ea"/>
              <a:cs typeface="Arial Unicode MS"/>
            </a:endParaRPr>
          </a:p>
          <a:p>
            <a:pPr marL="355600" marR="12065" indent="-342900" algn="just">
              <a:lnSpc>
                <a:spcPct val="150000"/>
              </a:lnSpc>
              <a:spcBef>
                <a:spcPts val="580"/>
              </a:spcBef>
              <a:buFontTx/>
              <a:buChar char="-"/>
            </a:pPr>
            <a:r>
              <a:rPr lang="ko-KR" altLang="en-US" spc="-120" dirty="0">
                <a:solidFill>
                  <a:srgbClr val="231F20"/>
                </a:solidFill>
                <a:latin typeface="+mn-ea"/>
                <a:cs typeface="Arial Unicode MS"/>
              </a:rPr>
              <a:t>라이선스는 상업적인 용도로 사용할 수 있는 오픈소스</a:t>
            </a:r>
            <a:r>
              <a:rPr lang="en-US" altLang="ko-KR" spc="-120" dirty="0">
                <a:solidFill>
                  <a:srgbClr val="231F20"/>
                </a:solidFill>
                <a:latin typeface="+mn-ea"/>
                <a:cs typeface="Arial Unicode MS"/>
              </a:rPr>
              <a:t>(Apache 2.0)</a:t>
            </a:r>
          </a:p>
          <a:p>
            <a:pPr marL="355600" marR="12065" indent="-342900" algn="just">
              <a:lnSpc>
                <a:spcPct val="150000"/>
              </a:lnSpc>
              <a:spcBef>
                <a:spcPts val="580"/>
              </a:spcBef>
              <a:buFontTx/>
              <a:buChar char="-"/>
            </a:pPr>
            <a:r>
              <a:rPr lang="ko-KR" altLang="en-US" spc="-120" dirty="0">
                <a:solidFill>
                  <a:srgbClr val="231F20"/>
                </a:solidFill>
                <a:latin typeface="+mn-ea"/>
                <a:cs typeface="Arial Unicode MS"/>
              </a:rPr>
              <a:t>기업</a:t>
            </a:r>
            <a:r>
              <a:rPr lang="en-US" altLang="ko-KR" spc="-120" dirty="0">
                <a:solidFill>
                  <a:srgbClr val="231F20"/>
                </a:solidFill>
                <a:latin typeface="+mn-ea"/>
                <a:cs typeface="Arial Unicode MS"/>
              </a:rPr>
              <a:t>, </a:t>
            </a:r>
            <a:r>
              <a:rPr lang="ko-KR" altLang="en-US" spc="-120" dirty="0">
                <a:solidFill>
                  <a:srgbClr val="231F20"/>
                </a:solidFill>
                <a:latin typeface="+mn-ea"/>
                <a:cs typeface="Arial Unicode MS"/>
              </a:rPr>
              <a:t>개인</a:t>
            </a:r>
            <a:r>
              <a:rPr lang="en-US" altLang="ko-KR" spc="-120" dirty="0">
                <a:solidFill>
                  <a:srgbClr val="231F20"/>
                </a:solidFill>
                <a:latin typeface="+mn-ea"/>
                <a:cs typeface="Arial Unicode MS"/>
              </a:rPr>
              <a:t>,  </a:t>
            </a:r>
            <a:r>
              <a:rPr lang="ko-KR" altLang="en-US" spc="-120" dirty="0">
                <a:solidFill>
                  <a:srgbClr val="231F20"/>
                </a:solidFill>
                <a:latin typeface="+mn-ea"/>
                <a:cs typeface="Arial Unicode MS"/>
              </a:rPr>
              <a:t>연구기관을 불문하고 모든 곳에서 자유롭게 사용 가능</a:t>
            </a:r>
            <a:endParaRPr lang="en-US" altLang="ko-KR" spc="-120" dirty="0">
              <a:solidFill>
                <a:srgbClr val="231F20"/>
              </a:solidFill>
              <a:latin typeface="+mn-ea"/>
              <a:cs typeface="Arial Unicode MS"/>
            </a:endParaRPr>
          </a:p>
          <a:p>
            <a:pPr marL="355600" marR="12065" indent="-342900" algn="just">
              <a:lnSpc>
                <a:spcPct val="150000"/>
              </a:lnSpc>
              <a:spcBef>
                <a:spcPts val="580"/>
              </a:spcBef>
              <a:buFontTx/>
              <a:buChar char="-"/>
            </a:pPr>
            <a:endParaRPr lang="en-US" altLang="ko-KR" spc="-120" dirty="0">
              <a:solidFill>
                <a:srgbClr val="231F20"/>
              </a:solidFill>
              <a:latin typeface="+mn-ea"/>
              <a:cs typeface="Arial Unicode MS"/>
            </a:endParaRPr>
          </a:p>
          <a:p>
            <a:pPr marL="355600" marR="12065" indent="-342900" algn="just">
              <a:lnSpc>
                <a:spcPct val="150000"/>
              </a:lnSpc>
              <a:spcBef>
                <a:spcPts val="580"/>
              </a:spcBef>
              <a:buFontTx/>
              <a:buChar char="-"/>
            </a:pPr>
            <a:r>
              <a:rPr lang="en-US" altLang="ko-KR" spc="-120" dirty="0">
                <a:solidFill>
                  <a:srgbClr val="231F20"/>
                </a:solidFill>
                <a:latin typeface="+mn-ea"/>
                <a:cs typeface="Arial Unicode MS"/>
              </a:rPr>
              <a:t>TensorFlow </a:t>
            </a:r>
            <a:r>
              <a:rPr lang="ko-KR" altLang="en-US" spc="-120" dirty="0">
                <a:solidFill>
                  <a:srgbClr val="231F20"/>
                </a:solidFill>
                <a:latin typeface="+mn-ea"/>
                <a:cs typeface="Arial Unicode MS"/>
              </a:rPr>
              <a:t>자체는 </a:t>
            </a:r>
            <a:r>
              <a:rPr lang="en-US" altLang="ko-KR" spc="-120" dirty="0">
                <a:solidFill>
                  <a:srgbClr val="231F20"/>
                </a:solidFill>
                <a:latin typeface="+mn-ea"/>
                <a:cs typeface="Arial Unicode MS"/>
              </a:rPr>
              <a:t>C++</a:t>
            </a:r>
            <a:r>
              <a:rPr lang="ko-KR" altLang="en-US" spc="-120" dirty="0">
                <a:solidFill>
                  <a:srgbClr val="231F20"/>
                </a:solidFill>
                <a:latin typeface="+mn-ea"/>
                <a:cs typeface="Arial Unicode MS"/>
              </a:rPr>
              <a:t>로 만들어진 라이브러리</a:t>
            </a:r>
            <a:endParaRPr lang="en-US" altLang="ko-KR" spc="-120" dirty="0">
              <a:solidFill>
                <a:srgbClr val="231F20"/>
              </a:solidFill>
              <a:latin typeface="+mn-ea"/>
              <a:cs typeface="Arial Unicode MS"/>
            </a:endParaRPr>
          </a:p>
          <a:p>
            <a:pPr marL="355600" marR="12065" indent="-342900" algn="just">
              <a:lnSpc>
                <a:spcPct val="150000"/>
              </a:lnSpc>
              <a:spcBef>
                <a:spcPts val="580"/>
              </a:spcBef>
              <a:buFontTx/>
              <a:buChar char="-"/>
            </a:pPr>
            <a:r>
              <a:rPr lang="ko-KR" altLang="en-US" spc="-120" dirty="0" err="1">
                <a:solidFill>
                  <a:srgbClr val="231F20"/>
                </a:solidFill>
                <a:latin typeface="+mn-ea"/>
                <a:cs typeface="Arial Unicode MS"/>
              </a:rPr>
              <a:t>파이썬을</a:t>
            </a:r>
            <a:r>
              <a:rPr lang="ko-KR" altLang="en-US" spc="-120" dirty="0">
                <a:solidFill>
                  <a:srgbClr val="231F20"/>
                </a:solidFill>
                <a:latin typeface="+mn-ea"/>
                <a:cs typeface="Arial Unicode MS"/>
              </a:rPr>
              <a:t> 사용해서 호출할 때  오버헤드가 거의 없는 구조로 설계</a:t>
            </a:r>
            <a:endParaRPr lang="en-US" altLang="ko-KR" spc="-120" dirty="0">
              <a:solidFill>
                <a:srgbClr val="231F20"/>
              </a:solidFill>
              <a:latin typeface="+mn-ea"/>
              <a:cs typeface="Arial Unicode MS"/>
            </a:endParaRPr>
          </a:p>
          <a:p>
            <a:pPr marL="355600" marR="12065" indent="-342900" algn="just">
              <a:lnSpc>
                <a:spcPct val="150000"/>
              </a:lnSpc>
              <a:spcBef>
                <a:spcPts val="580"/>
              </a:spcBef>
              <a:buFontTx/>
              <a:buChar char="-"/>
            </a:pPr>
            <a:r>
              <a:rPr lang="ko-KR" altLang="en-US" spc="-120" dirty="0">
                <a:solidFill>
                  <a:srgbClr val="231F20"/>
                </a:solidFill>
                <a:latin typeface="+mn-ea"/>
                <a:cs typeface="Arial Unicode MS"/>
              </a:rPr>
              <a:t>일단 </a:t>
            </a:r>
            <a:r>
              <a:rPr lang="ko-KR" altLang="en-US" spc="-120" dirty="0" smtClean="0">
                <a:solidFill>
                  <a:srgbClr val="231F20"/>
                </a:solidFill>
                <a:latin typeface="+mn-ea"/>
                <a:cs typeface="Arial Unicode MS"/>
              </a:rPr>
              <a:t>계산식을 모두 </a:t>
            </a:r>
            <a:r>
              <a:rPr lang="ko-KR" altLang="en-US" spc="-120" dirty="0">
                <a:solidFill>
                  <a:srgbClr val="231F20"/>
                </a:solidFill>
                <a:latin typeface="+mn-ea"/>
                <a:cs typeface="Arial Unicode MS"/>
              </a:rPr>
              <a:t>만들어 놓고</a:t>
            </a:r>
            <a:r>
              <a:rPr lang="en-US" altLang="ko-KR" spc="-120" dirty="0">
                <a:solidFill>
                  <a:srgbClr val="231F20"/>
                </a:solidFill>
                <a:latin typeface="+mn-ea"/>
                <a:cs typeface="Arial Unicode MS"/>
              </a:rPr>
              <a:t>, </a:t>
            </a:r>
            <a:r>
              <a:rPr lang="ko-KR" altLang="en-US" spc="-120" dirty="0">
                <a:solidFill>
                  <a:srgbClr val="231F20"/>
                </a:solidFill>
                <a:latin typeface="+mn-ea"/>
                <a:cs typeface="Arial Unicode MS"/>
              </a:rPr>
              <a:t>데이터를 </a:t>
            </a:r>
            <a:r>
              <a:rPr lang="ko-KR" altLang="en-US" spc="-120" dirty="0" smtClean="0">
                <a:solidFill>
                  <a:srgbClr val="231F20"/>
                </a:solidFill>
                <a:latin typeface="+mn-ea"/>
                <a:cs typeface="Arial Unicode MS"/>
              </a:rPr>
              <a:t>하나하나 넣으며 </a:t>
            </a:r>
            <a:r>
              <a:rPr lang="ko-KR" altLang="en-US" spc="-120" dirty="0">
                <a:solidFill>
                  <a:srgbClr val="231F20"/>
                </a:solidFill>
                <a:latin typeface="+mn-ea"/>
                <a:cs typeface="Arial Unicode MS"/>
              </a:rPr>
              <a:t>실행하는 구조</a:t>
            </a:r>
            <a:endParaRPr lang="en-US" altLang="ko-KR" spc="-120" dirty="0">
              <a:solidFill>
                <a:srgbClr val="231F20"/>
              </a:solidFill>
              <a:latin typeface="+mn-ea"/>
              <a:cs typeface="Arial Unicode MS"/>
            </a:endParaRPr>
          </a:p>
        </p:txBody>
      </p:sp>
    </p:spTree>
    <p:extLst>
      <p:ext uri="{BB962C8B-B14F-4D97-AF65-F5344CB8AC3E}">
        <p14:creationId xmlns:p14="http://schemas.microsoft.com/office/powerpoint/2010/main" val="85924550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6">
            <a:extLst>
              <a:ext uri="{FF2B5EF4-FFF2-40B4-BE49-F238E27FC236}">
                <a16:creationId xmlns:a16="http://schemas.microsoft.com/office/drawing/2014/main" id="{B3D8ED48-61B1-7149-A15F-D3EEB8728B9E}"/>
              </a:ext>
            </a:extLst>
          </p:cNvPr>
          <p:cNvSpPr txBox="1"/>
          <p:nvPr/>
        </p:nvSpPr>
        <p:spPr>
          <a:xfrm>
            <a:off x="232570" y="327501"/>
            <a:ext cx="9753599" cy="6647974"/>
          </a:xfrm>
          <a:prstGeom prst="rect">
            <a:avLst/>
          </a:prstGeom>
        </p:spPr>
        <p:txBody>
          <a:bodyPr vert="horz" wrap="square" lIns="0" tIns="0" rIns="0" bIns="0" rtlCol="0">
            <a:spAutoFit/>
          </a:bodyPr>
          <a:lstStyle/>
          <a:p>
            <a:pPr marL="12700" marR="3473450"/>
            <a:r>
              <a:rPr lang="en-US" altLang="ko-KR" dirty="0">
                <a:solidFill>
                  <a:srgbClr val="231F20"/>
                </a:solidFill>
                <a:latin typeface="+mn-ea"/>
                <a:cs typeface="나눔고딕코딩"/>
              </a:rPr>
              <a:t># </a:t>
            </a:r>
            <a:r>
              <a:rPr lang="ko-KR" altLang="en-US" dirty="0">
                <a:solidFill>
                  <a:srgbClr val="231F20"/>
                </a:solidFill>
                <a:latin typeface="+mn-ea"/>
                <a:cs typeface="나눔고딕코딩"/>
              </a:rPr>
              <a:t>모델 구조 정의하기 </a:t>
            </a:r>
            <a:r>
              <a:rPr lang="en-US" altLang="ko-KR" dirty="0">
                <a:solidFill>
                  <a:srgbClr val="231F20"/>
                </a:solidFill>
                <a:latin typeface="+mn-ea"/>
                <a:cs typeface="나눔고딕코딩"/>
              </a:rPr>
              <a:t>--- (※3)</a:t>
            </a:r>
          </a:p>
          <a:p>
            <a:pPr marL="12700" marR="3473450"/>
            <a:r>
              <a:rPr lang="en-US" altLang="ko-KR" dirty="0">
                <a:solidFill>
                  <a:srgbClr val="231F20"/>
                </a:solidFill>
                <a:latin typeface="+mn-ea"/>
                <a:cs typeface="나눔고딕코딩"/>
              </a:rPr>
              <a:t>model = Sequential()</a:t>
            </a:r>
          </a:p>
          <a:p>
            <a:pPr marL="12700" marR="3473450"/>
            <a:r>
              <a:rPr lang="en-US" altLang="ko-KR" dirty="0" err="1">
                <a:solidFill>
                  <a:srgbClr val="231F20"/>
                </a:solidFill>
                <a:latin typeface="+mn-ea"/>
                <a:cs typeface="나눔고딕코딩"/>
              </a:rPr>
              <a:t>model.add</a:t>
            </a:r>
            <a:r>
              <a:rPr lang="en-US" altLang="ko-KR" dirty="0">
                <a:solidFill>
                  <a:srgbClr val="231F20"/>
                </a:solidFill>
                <a:latin typeface="+mn-ea"/>
                <a:cs typeface="나눔고딕코딩"/>
              </a:rPr>
              <a:t>(Dense(512, </a:t>
            </a:r>
            <a:r>
              <a:rPr lang="en-US" altLang="ko-KR" dirty="0" err="1">
                <a:solidFill>
                  <a:srgbClr val="231F20"/>
                </a:solidFill>
                <a:latin typeface="+mn-ea"/>
                <a:cs typeface="나눔고딕코딩"/>
              </a:rPr>
              <a:t>input_shape</a:t>
            </a:r>
            <a:r>
              <a:rPr lang="en-US" altLang="ko-KR" dirty="0">
                <a:solidFill>
                  <a:srgbClr val="231F20"/>
                </a:solidFill>
                <a:latin typeface="+mn-ea"/>
                <a:cs typeface="나눔고딕코딩"/>
              </a:rPr>
              <a:t>=(784,)))</a:t>
            </a:r>
          </a:p>
          <a:p>
            <a:pPr marL="12700" marR="3473450"/>
            <a:r>
              <a:rPr lang="en-US" altLang="ko-KR" dirty="0" err="1">
                <a:solidFill>
                  <a:srgbClr val="231F20"/>
                </a:solidFill>
                <a:latin typeface="+mn-ea"/>
                <a:cs typeface="나눔고딕코딩"/>
              </a:rPr>
              <a:t>model.add</a:t>
            </a:r>
            <a:r>
              <a:rPr lang="en-US" altLang="ko-KR" dirty="0">
                <a:solidFill>
                  <a:srgbClr val="231F20"/>
                </a:solidFill>
                <a:latin typeface="+mn-ea"/>
                <a:cs typeface="나눔고딕코딩"/>
              </a:rPr>
              <a:t>(Activation('</a:t>
            </a:r>
            <a:r>
              <a:rPr lang="en-US" altLang="ko-KR" dirty="0" err="1">
                <a:solidFill>
                  <a:srgbClr val="231F20"/>
                </a:solidFill>
                <a:latin typeface="+mn-ea"/>
                <a:cs typeface="나눔고딕코딩"/>
              </a:rPr>
              <a:t>relu</a:t>
            </a:r>
            <a:r>
              <a:rPr lang="en-US" altLang="ko-KR" dirty="0">
                <a:solidFill>
                  <a:srgbClr val="231F20"/>
                </a:solidFill>
                <a:latin typeface="+mn-ea"/>
                <a:cs typeface="나눔고딕코딩"/>
              </a:rPr>
              <a:t>'))</a:t>
            </a:r>
          </a:p>
          <a:p>
            <a:pPr marL="12700" marR="3473450"/>
            <a:r>
              <a:rPr lang="en-US" altLang="ko-KR" dirty="0" err="1">
                <a:solidFill>
                  <a:srgbClr val="231F20"/>
                </a:solidFill>
                <a:latin typeface="+mn-ea"/>
                <a:cs typeface="나눔고딕코딩"/>
              </a:rPr>
              <a:t>model.add</a:t>
            </a:r>
            <a:r>
              <a:rPr lang="en-US" altLang="ko-KR" dirty="0">
                <a:solidFill>
                  <a:srgbClr val="231F20"/>
                </a:solidFill>
                <a:latin typeface="+mn-ea"/>
                <a:cs typeface="나눔고딕코딩"/>
              </a:rPr>
              <a:t>(Dropout(0.2))</a:t>
            </a:r>
          </a:p>
          <a:p>
            <a:pPr marL="12700" marR="3473450"/>
            <a:r>
              <a:rPr lang="en-US" altLang="ko-KR" dirty="0" err="1">
                <a:solidFill>
                  <a:srgbClr val="231F20"/>
                </a:solidFill>
                <a:latin typeface="+mn-ea"/>
                <a:cs typeface="나눔고딕코딩"/>
              </a:rPr>
              <a:t>model.add</a:t>
            </a:r>
            <a:r>
              <a:rPr lang="en-US" altLang="ko-KR" dirty="0">
                <a:solidFill>
                  <a:srgbClr val="231F20"/>
                </a:solidFill>
                <a:latin typeface="+mn-ea"/>
                <a:cs typeface="나눔고딕코딩"/>
              </a:rPr>
              <a:t>(Dense(512))</a:t>
            </a:r>
          </a:p>
          <a:p>
            <a:pPr marL="12700" marR="3473450"/>
            <a:r>
              <a:rPr lang="en-US" altLang="ko-KR" dirty="0" err="1">
                <a:solidFill>
                  <a:srgbClr val="231F20"/>
                </a:solidFill>
                <a:latin typeface="+mn-ea"/>
                <a:cs typeface="나눔고딕코딩"/>
              </a:rPr>
              <a:t>model.add</a:t>
            </a:r>
            <a:r>
              <a:rPr lang="en-US" altLang="ko-KR" dirty="0">
                <a:solidFill>
                  <a:srgbClr val="231F20"/>
                </a:solidFill>
                <a:latin typeface="+mn-ea"/>
                <a:cs typeface="나눔고딕코딩"/>
              </a:rPr>
              <a:t>(Activation('</a:t>
            </a:r>
            <a:r>
              <a:rPr lang="en-US" altLang="ko-KR" dirty="0" err="1">
                <a:solidFill>
                  <a:srgbClr val="231F20"/>
                </a:solidFill>
                <a:latin typeface="+mn-ea"/>
                <a:cs typeface="나눔고딕코딩"/>
              </a:rPr>
              <a:t>relu</a:t>
            </a:r>
            <a:r>
              <a:rPr lang="en-US" altLang="ko-KR" dirty="0">
                <a:solidFill>
                  <a:srgbClr val="231F20"/>
                </a:solidFill>
                <a:latin typeface="+mn-ea"/>
                <a:cs typeface="나눔고딕코딩"/>
              </a:rPr>
              <a:t>'))</a:t>
            </a:r>
          </a:p>
          <a:p>
            <a:pPr marL="12700" marR="3473450"/>
            <a:r>
              <a:rPr lang="en-US" altLang="ko-KR" dirty="0" err="1">
                <a:solidFill>
                  <a:srgbClr val="231F20"/>
                </a:solidFill>
                <a:latin typeface="+mn-ea"/>
                <a:cs typeface="나눔고딕코딩"/>
              </a:rPr>
              <a:t>model.add</a:t>
            </a:r>
            <a:r>
              <a:rPr lang="en-US" altLang="ko-KR" dirty="0">
                <a:solidFill>
                  <a:srgbClr val="231F20"/>
                </a:solidFill>
                <a:latin typeface="+mn-ea"/>
                <a:cs typeface="나눔고딕코딩"/>
              </a:rPr>
              <a:t>(Dropout(0.2))</a:t>
            </a:r>
          </a:p>
          <a:p>
            <a:pPr marL="12700" marR="3473450"/>
            <a:r>
              <a:rPr lang="en-US" altLang="ko-KR" dirty="0" err="1">
                <a:solidFill>
                  <a:srgbClr val="231F20"/>
                </a:solidFill>
                <a:latin typeface="+mn-ea"/>
                <a:cs typeface="나눔고딕코딩"/>
              </a:rPr>
              <a:t>model.add</a:t>
            </a:r>
            <a:r>
              <a:rPr lang="en-US" altLang="ko-KR" dirty="0">
                <a:solidFill>
                  <a:srgbClr val="231F20"/>
                </a:solidFill>
                <a:latin typeface="+mn-ea"/>
                <a:cs typeface="나눔고딕코딩"/>
              </a:rPr>
              <a:t>(Dense(10))</a:t>
            </a:r>
          </a:p>
          <a:p>
            <a:pPr marL="12700" marR="3473450"/>
            <a:r>
              <a:rPr lang="en-US" altLang="ko-KR" dirty="0" err="1">
                <a:solidFill>
                  <a:srgbClr val="231F20"/>
                </a:solidFill>
                <a:latin typeface="+mn-ea"/>
                <a:cs typeface="나눔고딕코딩"/>
              </a:rPr>
              <a:t>model.add</a:t>
            </a:r>
            <a:r>
              <a:rPr lang="en-US" altLang="ko-KR" dirty="0">
                <a:solidFill>
                  <a:srgbClr val="231F20"/>
                </a:solidFill>
                <a:latin typeface="+mn-ea"/>
                <a:cs typeface="나눔고딕코딩"/>
              </a:rPr>
              <a:t>(Activation('</a:t>
            </a:r>
            <a:r>
              <a:rPr lang="en-US" altLang="ko-KR" dirty="0" err="1">
                <a:solidFill>
                  <a:srgbClr val="231F20"/>
                </a:solidFill>
                <a:latin typeface="+mn-ea"/>
                <a:cs typeface="나눔고딕코딩"/>
              </a:rPr>
              <a:t>softmax</a:t>
            </a:r>
            <a:r>
              <a:rPr lang="en-US" altLang="ko-KR" dirty="0" smtClean="0">
                <a:solidFill>
                  <a:srgbClr val="231F20"/>
                </a:solidFill>
                <a:latin typeface="+mn-ea"/>
                <a:cs typeface="나눔고딕코딩"/>
              </a:rPr>
              <a:t>'))</a:t>
            </a:r>
          </a:p>
          <a:p>
            <a:pPr marL="12700" marR="3473450"/>
            <a:endParaRPr lang="en-US" altLang="ko-KR" dirty="0">
              <a:solidFill>
                <a:srgbClr val="231F20"/>
              </a:solidFill>
              <a:latin typeface="+mn-ea"/>
              <a:cs typeface="나눔고딕코딩"/>
            </a:endParaRPr>
          </a:p>
          <a:p>
            <a:pPr marL="12700" marR="3473450"/>
            <a:r>
              <a:rPr lang="en-US" altLang="ko-KR" dirty="0">
                <a:solidFill>
                  <a:srgbClr val="231F20"/>
                </a:solidFill>
                <a:latin typeface="+mn-ea"/>
                <a:cs typeface="나눔고딕코딩"/>
              </a:rPr>
              <a:t># </a:t>
            </a:r>
            <a:r>
              <a:rPr lang="ko-KR" altLang="en-US" dirty="0">
                <a:solidFill>
                  <a:srgbClr val="231F20"/>
                </a:solidFill>
                <a:latin typeface="+mn-ea"/>
                <a:cs typeface="나눔고딕코딩"/>
              </a:rPr>
              <a:t>모델 구축하기 </a:t>
            </a:r>
            <a:r>
              <a:rPr lang="en-US" altLang="ko-KR" dirty="0">
                <a:solidFill>
                  <a:srgbClr val="231F20"/>
                </a:solidFill>
                <a:latin typeface="+mn-ea"/>
                <a:cs typeface="나눔고딕코딩"/>
              </a:rPr>
              <a:t>--- (※4)</a:t>
            </a:r>
          </a:p>
          <a:p>
            <a:pPr marL="12700" marR="3473450"/>
            <a:r>
              <a:rPr lang="en-US" altLang="ko-KR" dirty="0" err="1">
                <a:solidFill>
                  <a:srgbClr val="231F20"/>
                </a:solidFill>
                <a:latin typeface="+mn-ea"/>
                <a:cs typeface="나눔고딕코딩"/>
              </a:rPr>
              <a:t>model.compile</a:t>
            </a:r>
            <a:r>
              <a:rPr lang="en-US" altLang="ko-KR" dirty="0">
                <a:solidFill>
                  <a:srgbClr val="231F20"/>
                </a:solidFill>
                <a:latin typeface="+mn-ea"/>
                <a:cs typeface="나눔고딕코딩"/>
              </a:rPr>
              <a:t>(</a:t>
            </a:r>
          </a:p>
          <a:p>
            <a:pPr marL="12700" marR="3473450"/>
            <a:r>
              <a:rPr lang="en-US" altLang="ko-KR" dirty="0">
                <a:solidFill>
                  <a:srgbClr val="231F20"/>
                </a:solidFill>
                <a:latin typeface="+mn-ea"/>
                <a:cs typeface="나눔고딕코딩"/>
              </a:rPr>
              <a:t>    loss='</a:t>
            </a:r>
            <a:r>
              <a:rPr lang="en-US" altLang="ko-KR" dirty="0" err="1">
                <a:solidFill>
                  <a:srgbClr val="231F20"/>
                </a:solidFill>
                <a:latin typeface="+mn-ea"/>
                <a:cs typeface="나눔고딕코딩"/>
              </a:rPr>
              <a:t>categorical_crossentropy</a:t>
            </a:r>
            <a:r>
              <a:rPr lang="en-US" altLang="ko-KR" dirty="0">
                <a:solidFill>
                  <a:srgbClr val="231F20"/>
                </a:solidFill>
                <a:latin typeface="+mn-ea"/>
                <a:cs typeface="나눔고딕코딩"/>
              </a:rPr>
              <a:t>',</a:t>
            </a:r>
          </a:p>
          <a:p>
            <a:pPr marL="12700" marR="3473450"/>
            <a:r>
              <a:rPr lang="en-US" altLang="ko-KR" dirty="0">
                <a:solidFill>
                  <a:srgbClr val="231F20"/>
                </a:solidFill>
                <a:latin typeface="+mn-ea"/>
                <a:cs typeface="나눔고딕코딩"/>
              </a:rPr>
              <a:t>    optimizer=Adam(),</a:t>
            </a:r>
          </a:p>
          <a:p>
            <a:pPr marL="12700" marR="3473450"/>
            <a:r>
              <a:rPr lang="en-US" altLang="ko-KR" dirty="0">
                <a:solidFill>
                  <a:srgbClr val="231F20"/>
                </a:solidFill>
                <a:latin typeface="+mn-ea"/>
                <a:cs typeface="나눔고딕코딩"/>
              </a:rPr>
              <a:t>    metrics=['accuracy</a:t>
            </a:r>
            <a:r>
              <a:rPr lang="en-US" altLang="ko-KR" dirty="0" smtClean="0">
                <a:solidFill>
                  <a:srgbClr val="231F20"/>
                </a:solidFill>
                <a:latin typeface="+mn-ea"/>
                <a:cs typeface="나눔고딕코딩"/>
              </a:rPr>
              <a:t>'])</a:t>
            </a:r>
          </a:p>
          <a:p>
            <a:pPr marL="12700" marR="3473450"/>
            <a:endParaRPr lang="en-US" altLang="ko-KR" dirty="0">
              <a:solidFill>
                <a:srgbClr val="231F20"/>
              </a:solidFill>
              <a:latin typeface="+mn-ea"/>
              <a:cs typeface="나눔고딕코딩"/>
            </a:endParaRPr>
          </a:p>
          <a:p>
            <a:pPr marL="12700" marR="3473450"/>
            <a:r>
              <a:rPr lang="en-US" altLang="ko-KR" dirty="0">
                <a:solidFill>
                  <a:srgbClr val="231F20"/>
                </a:solidFill>
                <a:latin typeface="+mn-ea"/>
                <a:cs typeface="나눔고딕코딩"/>
              </a:rPr>
              <a:t># </a:t>
            </a:r>
            <a:r>
              <a:rPr lang="ko-KR" altLang="en-US" dirty="0">
                <a:solidFill>
                  <a:srgbClr val="231F20"/>
                </a:solidFill>
                <a:latin typeface="+mn-ea"/>
                <a:cs typeface="나눔고딕코딩"/>
              </a:rPr>
              <a:t>데이터 훈련하기 </a:t>
            </a:r>
            <a:r>
              <a:rPr lang="en-US" altLang="ko-KR" dirty="0">
                <a:solidFill>
                  <a:srgbClr val="231F20"/>
                </a:solidFill>
                <a:latin typeface="+mn-ea"/>
                <a:cs typeface="나눔고딕코딩"/>
              </a:rPr>
              <a:t>--- (※5)</a:t>
            </a:r>
          </a:p>
          <a:p>
            <a:pPr marL="12700" marR="3473450"/>
            <a:r>
              <a:rPr lang="en-US" altLang="ko-KR" dirty="0" err="1">
                <a:solidFill>
                  <a:srgbClr val="231F20"/>
                </a:solidFill>
                <a:latin typeface="+mn-ea"/>
                <a:cs typeface="나눔고딕코딩"/>
              </a:rPr>
              <a:t>hist</a:t>
            </a:r>
            <a:r>
              <a:rPr lang="en-US" altLang="ko-KR" dirty="0">
                <a:solidFill>
                  <a:srgbClr val="231F20"/>
                </a:solidFill>
                <a:latin typeface="+mn-ea"/>
                <a:cs typeface="나눔고딕코딩"/>
              </a:rPr>
              <a:t> = </a:t>
            </a:r>
            <a:r>
              <a:rPr lang="en-US" altLang="ko-KR" dirty="0" err="1">
                <a:solidFill>
                  <a:srgbClr val="231F20"/>
                </a:solidFill>
                <a:latin typeface="+mn-ea"/>
                <a:cs typeface="나눔고딕코딩"/>
              </a:rPr>
              <a:t>model.fit</a:t>
            </a:r>
            <a:r>
              <a:rPr lang="en-US" altLang="ko-KR" dirty="0">
                <a:solidFill>
                  <a:srgbClr val="231F20"/>
                </a:solidFill>
                <a:latin typeface="+mn-ea"/>
                <a:cs typeface="나눔고딕코딩"/>
              </a:rPr>
              <a:t>(</a:t>
            </a:r>
            <a:r>
              <a:rPr lang="en-US" altLang="ko-KR" dirty="0" err="1">
                <a:solidFill>
                  <a:srgbClr val="231F20"/>
                </a:solidFill>
                <a:latin typeface="+mn-ea"/>
                <a:cs typeface="나눔고딕코딩"/>
              </a:rPr>
              <a:t>X_train</a:t>
            </a: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y_train</a:t>
            </a:r>
            <a:r>
              <a:rPr lang="en-US" altLang="ko-KR" dirty="0" smtClean="0">
                <a:solidFill>
                  <a:srgbClr val="231F20"/>
                </a:solidFill>
                <a:latin typeface="+mn-ea"/>
                <a:cs typeface="나눔고딕코딩"/>
              </a:rPr>
              <a:t>)</a:t>
            </a:r>
          </a:p>
          <a:p>
            <a:pPr marL="12700" marR="3473450"/>
            <a:endParaRPr lang="en-US" altLang="ko-KR" dirty="0">
              <a:solidFill>
                <a:srgbClr val="231F20"/>
              </a:solidFill>
              <a:latin typeface="+mn-ea"/>
              <a:cs typeface="나눔고딕코딩"/>
            </a:endParaRPr>
          </a:p>
          <a:p>
            <a:pPr marL="12700" marR="3473450"/>
            <a:r>
              <a:rPr lang="en-US" altLang="ko-KR" dirty="0">
                <a:solidFill>
                  <a:srgbClr val="231F20"/>
                </a:solidFill>
                <a:latin typeface="+mn-ea"/>
                <a:cs typeface="나눔고딕코딩"/>
              </a:rPr>
              <a:t># </a:t>
            </a:r>
            <a:r>
              <a:rPr lang="ko-KR" altLang="en-US" dirty="0">
                <a:solidFill>
                  <a:srgbClr val="231F20"/>
                </a:solidFill>
                <a:latin typeface="+mn-ea"/>
                <a:cs typeface="나눔고딕코딩"/>
              </a:rPr>
              <a:t>테스트 데이터로 평가하기 </a:t>
            </a:r>
            <a:r>
              <a:rPr lang="en-US" altLang="ko-KR" dirty="0">
                <a:solidFill>
                  <a:srgbClr val="231F20"/>
                </a:solidFill>
                <a:latin typeface="+mn-ea"/>
                <a:cs typeface="나눔고딕코딩"/>
              </a:rPr>
              <a:t>--- (※6)</a:t>
            </a:r>
          </a:p>
          <a:p>
            <a:pPr marL="12700" marR="3473450"/>
            <a:r>
              <a:rPr lang="en-US" altLang="ko-KR" dirty="0">
                <a:solidFill>
                  <a:srgbClr val="231F20"/>
                </a:solidFill>
                <a:latin typeface="+mn-ea"/>
                <a:cs typeface="나눔고딕코딩"/>
              </a:rPr>
              <a:t>score = </a:t>
            </a:r>
            <a:r>
              <a:rPr lang="en-US" altLang="ko-KR" dirty="0" err="1">
                <a:solidFill>
                  <a:srgbClr val="231F20"/>
                </a:solidFill>
                <a:latin typeface="+mn-ea"/>
                <a:cs typeface="나눔고딕코딩"/>
              </a:rPr>
              <a:t>model.evaluate</a:t>
            </a:r>
            <a:r>
              <a:rPr lang="en-US" altLang="ko-KR" dirty="0">
                <a:solidFill>
                  <a:srgbClr val="231F20"/>
                </a:solidFill>
                <a:latin typeface="+mn-ea"/>
                <a:cs typeface="나눔고딕코딩"/>
              </a:rPr>
              <a:t>(</a:t>
            </a:r>
            <a:r>
              <a:rPr lang="en-US" altLang="ko-KR" dirty="0" err="1">
                <a:solidFill>
                  <a:srgbClr val="231F20"/>
                </a:solidFill>
                <a:latin typeface="+mn-ea"/>
                <a:cs typeface="나눔고딕코딩"/>
              </a:rPr>
              <a:t>X_test</a:t>
            </a: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y_test</a:t>
            </a:r>
            <a:r>
              <a:rPr lang="en-US" altLang="ko-KR" dirty="0">
                <a:solidFill>
                  <a:srgbClr val="231F20"/>
                </a:solidFill>
                <a:latin typeface="+mn-ea"/>
                <a:cs typeface="나눔고딕코딩"/>
              </a:rPr>
              <a:t>, verbose=1)</a:t>
            </a:r>
          </a:p>
          <a:p>
            <a:pPr marL="12700" marR="3473450"/>
            <a:r>
              <a:rPr lang="en-US" altLang="ko-KR" dirty="0">
                <a:solidFill>
                  <a:srgbClr val="231F20"/>
                </a:solidFill>
                <a:latin typeface="+mn-ea"/>
                <a:cs typeface="나눔고딕코딩"/>
              </a:rPr>
              <a:t>print('loss=', score[0])</a:t>
            </a:r>
          </a:p>
          <a:p>
            <a:pPr marL="12700" marR="3473450"/>
            <a:r>
              <a:rPr lang="en-US" altLang="ko-KR" dirty="0">
                <a:solidFill>
                  <a:srgbClr val="231F20"/>
                </a:solidFill>
                <a:latin typeface="+mn-ea"/>
                <a:cs typeface="나눔고딕코딩"/>
              </a:rPr>
              <a:t>print('accuracy=', score[1])</a:t>
            </a:r>
            <a:endParaRPr lang="en-US" altLang="ko-KR" dirty="0">
              <a:latin typeface="+mn-ea"/>
              <a:cs typeface="나눔고딕코딩"/>
            </a:endParaRPr>
          </a:p>
        </p:txBody>
      </p:sp>
      <p:sp>
        <p:nvSpPr>
          <p:cNvPr id="4" name="object 2">
            <a:extLst>
              <a:ext uri="{FF2B5EF4-FFF2-40B4-BE49-F238E27FC236}">
                <a16:creationId xmlns:a16="http://schemas.microsoft.com/office/drawing/2014/main" id="{9B96CFC1-84B6-D24E-BDDE-B513641CB923}"/>
              </a:ext>
            </a:extLst>
          </p:cNvPr>
          <p:cNvSpPr/>
          <p:nvPr/>
        </p:nvSpPr>
        <p:spPr>
          <a:xfrm flipV="1">
            <a:off x="232569" y="7051675"/>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Tree>
    <p:extLst>
      <p:ext uri="{BB962C8B-B14F-4D97-AF65-F5344CB8AC3E}">
        <p14:creationId xmlns:p14="http://schemas.microsoft.com/office/powerpoint/2010/main" val="77216644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6">
            <a:extLst>
              <a:ext uri="{FF2B5EF4-FFF2-40B4-BE49-F238E27FC236}">
                <a16:creationId xmlns:a16="http://schemas.microsoft.com/office/drawing/2014/main" id="{ECA0147A-7071-4B47-93A2-4F59BAE040A5}"/>
              </a:ext>
            </a:extLst>
          </p:cNvPr>
          <p:cNvSpPr txBox="1"/>
          <p:nvPr/>
        </p:nvSpPr>
        <p:spPr>
          <a:xfrm>
            <a:off x="233362" y="498475"/>
            <a:ext cx="9601201" cy="332720"/>
          </a:xfrm>
          <a:prstGeom prst="rect">
            <a:avLst/>
          </a:prstGeom>
          <a:solidFill>
            <a:schemeClr val="bg1">
              <a:lumMod val="85000"/>
            </a:schemeClr>
          </a:solidFill>
        </p:spPr>
        <p:txBody>
          <a:bodyPr vert="horz" wrap="square" lIns="0" tIns="0" rIns="0" bIns="0" rtlCol="0">
            <a:spAutoFit/>
          </a:bodyPr>
          <a:lstStyle/>
          <a:p>
            <a:pPr marL="143510" marR="86360">
              <a:lnSpc>
                <a:spcPct val="135400"/>
              </a:lnSpc>
              <a:spcBef>
                <a:spcPts val="65"/>
              </a:spcBef>
            </a:pPr>
            <a:r>
              <a:rPr lang="en-US" altLang="ko-KR" dirty="0">
                <a:solidFill>
                  <a:srgbClr val="231F20"/>
                </a:solidFill>
                <a:latin typeface="+mn-ea"/>
                <a:cs typeface="나눔고딕코딩"/>
              </a:rPr>
              <a:t>$ python3 </a:t>
            </a:r>
            <a:r>
              <a:rPr lang="en-US" altLang="ko-KR" dirty="0" err="1">
                <a:solidFill>
                  <a:srgbClr val="231F20"/>
                </a:solidFill>
                <a:latin typeface="+mn-ea"/>
                <a:cs typeface="나눔고딕코딩"/>
              </a:rPr>
              <a:t>keras-mnist.py</a:t>
            </a:r>
            <a:endParaRPr lang="en-US" altLang="ko-KR" dirty="0">
              <a:solidFill>
                <a:srgbClr val="231F20"/>
              </a:solidFill>
              <a:latin typeface="+mn-ea"/>
              <a:cs typeface="나눔고딕코딩"/>
            </a:endParaRPr>
          </a:p>
        </p:txBody>
      </p:sp>
      <p:sp>
        <p:nvSpPr>
          <p:cNvPr id="9" name="object 6">
            <a:extLst>
              <a:ext uri="{FF2B5EF4-FFF2-40B4-BE49-F238E27FC236}">
                <a16:creationId xmlns:a16="http://schemas.microsoft.com/office/drawing/2014/main" id="{CD6635E6-B241-8C4A-9FA9-12E8E77A8479}"/>
              </a:ext>
            </a:extLst>
          </p:cNvPr>
          <p:cNvSpPr txBox="1"/>
          <p:nvPr/>
        </p:nvSpPr>
        <p:spPr>
          <a:xfrm>
            <a:off x="232568" y="994905"/>
            <a:ext cx="9601201" cy="4970591"/>
          </a:xfrm>
          <a:prstGeom prst="rect">
            <a:avLst/>
          </a:prstGeom>
          <a:solidFill>
            <a:schemeClr val="bg1">
              <a:lumMod val="85000"/>
            </a:schemeClr>
          </a:solidFill>
        </p:spPr>
        <p:txBody>
          <a:bodyPr vert="horz" wrap="square" lIns="0" tIns="0" rIns="0" bIns="0" rtlCol="0">
            <a:spAutoFit/>
          </a:bodyPr>
          <a:lstStyle/>
          <a:p>
            <a:pPr marL="157480"/>
            <a:r>
              <a:rPr lang="en-US" altLang="ko-KR" dirty="0">
                <a:solidFill>
                  <a:srgbClr val="231F20"/>
                </a:solidFill>
                <a:latin typeface="+mn-ea"/>
                <a:cs typeface="나눔고딕코딩"/>
              </a:rPr>
              <a:t>Epoch</a:t>
            </a:r>
            <a:r>
              <a:rPr lang="en-US" altLang="ko-KR" spc="-140" dirty="0">
                <a:solidFill>
                  <a:srgbClr val="231F20"/>
                </a:solidFill>
                <a:latin typeface="+mn-ea"/>
                <a:cs typeface="나눔고딕코딩"/>
              </a:rPr>
              <a:t> </a:t>
            </a:r>
            <a:r>
              <a:rPr lang="en-US" altLang="ko-KR" spc="-10" dirty="0">
                <a:solidFill>
                  <a:srgbClr val="231F20"/>
                </a:solidFill>
                <a:latin typeface="+mn-ea"/>
                <a:cs typeface="나눔고딕코딩"/>
              </a:rPr>
              <a:t>1/10</a:t>
            </a:r>
            <a:endParaRPr lang="en-US" altLang="ko-KR" dirty="0">
              <a:latin typeface="+mn-ea"/>
              <a:cs typeface="나눔고딕코딩"/>
            </a:endParaRPr>
          </a:p>
          <a:p>
            <a:pPr marL="157480">
              <a:spcBef>
                <a:spcPts val="340"/>
              </a:spcBef>
            </a:pPr>
            <a:r>
              <a:rPr lang="en-US" altLang="ko-KR" spc="-5" dirty="0">
                <a:solidFill>
                  <a:srgbClr val="231F20"/>
                </a:solidFill>
                <a:latin typeface="+mn-ea"/>
                <a:cs typeface="나눔고딕코딩"/>
              </a:rPr>
              <a:t>60000/60000</a:t>
            </a:r>
            <a:r>
              <a:rPr lang="en-US" altLang="ko-KR" spc="-125" dirty="0">
                <a:solidFill>
                  <a:srgbClr val="231F20"/>
                </a:solidFill>
                <a:latin typeface="+mn-ea"/>
                <a:cs typeface="나눔고딕코딩"/>
              </a:rPr>
              <a:t> </a:t>
            </a:r>
            <a:r>
              <a:rPr lang="en-US" altLang="ko-KR" spc="-40" dirty="0">
                <a:solidFill>
                  <a:srgbClr val="231F20"/>
                </a:solidFill>
                <a:latin typeface="+mn-ea"/>
                <a:cs typeface="나눔고딕코딩"/>
              </a:rPr>
              <a:t>[==============================]</a:t>
            </a:r>
            <a:endParaRPr lang="en-US" altLang="ko-KR" dirty="0">
              <a:latin typeface="+mn-ea"/>
              <a:cs typeface="나눔고딕코딩"/>
            </a:endParaRPr>
          </a:p>
          <a:p>
            <a:pPr marL="203200">
              <a:spcBef>
                <a:spcPts val="340"/>
              </a:spcBef>
            </a:pP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dirty="0">
                <a:solidFill>
                  <a:srgbClr val="231F20"/>
                </a:solidFill>
                <a:latin typeface="+mn-ea"/>
                <a:cs typeface="나눔고딕코딩"/>
              </a:rPr>
              <a:t>38s</a:t>
            </a:r>
            <a:r>
              <a:rPr lang="en-US" altLang="ko-KR" spc="-5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dirty="0">
                <a:solidFill>
                  <a:srgbClr val="231F20"/>
                </a:solidFill>
                <a:latin typeface="+mn-ea"/>
                <a:cs typeface="나눔고딕코딩"/>
              </a:rPr>
              <a:t>loss:</a:t>
            </a:r>
            <a:r>
              <a:rPr lang="en-US" altLang="ko-KR" spc="-90" dirty="0">
                <a:solidFill>
                  <a:srgbClr val="231F20"/>
                </a:solidFill>
                <a:latin typeface="+mn-ea"/>
                <a:cs typeface="나눔고딕코딩"/>
              </a:rPr>
              <a:t> </a:t>
            </a:r>
            <a:r>
              <a:rPr lang="en-US" altLang="ko-KR" spc="-10" dirty="0">
                <a:solidFill>
                  <a:srgbClr val="231F20"/>
                </a:solidFill>
                <a:latin typeface="+mn-ea"/>
                <a:cs typeface="나눔고딕코딩"/>
              </a:rPr>
              <a:t>0.2153</a:t>
            </a:r>
            <a:r>
              <a:rPr lang="en-US" altLang="ko-KR" spc="-5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dirty="0" err="1">
                <a:solidFill>
                  <a:srgbClr val="231F20"/>
                </a:solidFill>
                <a:latin typeface="+mn-ea"/>
                <a:cs typeface="나눔고딕코딩"/>
              </a:rPr>
              <a:t>acc</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spc="-10" dirty="0">
                <a:solidFill>
                  <a:srgbClr val="231F20"/>
                </a:solidFill>
                <a:latin typeface="+mn-ea"/>
                <a:cs typeface="나눔고딕코딩"/>
              </a:rPr>
              <a:t>0.9342</a:t>
            </a:r>
            <a:endParaRPr lang="en-US" altLang="ko-KR" dirty="0">
              <a:latin typeface="+mn-ea"/>
              <a:cs typeface="나눔고딕코딩"/>
            </a:endParaRPr>
          </a:p>
          <a:p>
            <a:pPr marL="157480">
              <a:spcBef>
                <a:spcPts val="340"/>
              </a:spcBef>
            </a:pPr>
            <a:r>
              <a:rPr lang="en-US" altLang="ko-KR" dirty="0">
                <a:solidFill>
                  <a:srgbClr val="231F20"/>
                </a:solidFill>
                <a:latin typeface="+mn-ea"/>
                <a:cs typeface="나눔고딕코딩"/>
              </a:rPr>
              <a:t>Epoch</a:t>
            </a:r>
            <a:r>
              <a:rPr lang="en-US" altLang="ko-KR" spc="-140" dirty="0">
                <a:solidFill>
                  <a:srgbClr val="231F20"/>
                </a:solidFill>
                <a:latin typeface="+mn-ea"/>
                <a:cs typeface="나눔고딕코딩"/>
              </a:rPr>
              <a:t> </a:t>
            </a:r>
            <a:r>
              <a:rPr lang="en-US" altLang="ko-KR" spc="-10" dirty="0">
                <a:solidFill>
                  <a:srgbClr val="231F20"/>
                </a:solidFill>
                <a:latin typeface="+mn-ea"/>
                <a:cs typeface="나눔고딕코딩"/>
              </a:rPr>
              <a:t>2/10</a:t>
            </a:r>
            <a:endParaRPr lang="en-US" altLang="ko-KR" dirty="0">
              <a:latin typeface="+mn-ea"/>
              <a:cs typeface="나눔고딕코딩"/>
            </a:endParaRPr>
          </a:p>
          <a:p>
            <a:pPr marL="157480">
              <a:spcBef>
                <a:spcPts val="340"/>
              </a:spcBef>
            </a:pPr>
            <a:r>
              <a:rPr lang="en-US" altLang="ko-KR" spc="-5" dirty="0">
                <a:solidFill>
                  <a:srgbClr val="231F20"/>
                </a:solidFill>
                <a:latin typeface="+mn-ea"/>
                <a:cs typeface="나눔고딕코딩"/>
              </a:rPr>
              <a:t>60000/60000</a:t>
            </a:r>
            <a:r>
              <a:rPr lang="en-US" altLang="ko-KR" spc="-125" dirty="0">
                <a:solidFill>
                  <a:srgbClr val="231F20"/>
                </a:solidFill>
                <a:latin typeface="+mn-ea"/>
                <a:cs typeface="나눔고딕코딩"/>
              </a:rPr>
              <a:t> </a:t>
            </a:r>
            <a:r>
              <a:rPr lang="en-US" altLang="ko-KR" spc="-40" dirty="0">
                <a:solidFill>
                  <a:srgbClr val="231F20"/>
                </a:solidFill>
                <a:latin typeface="+mn-ea"/>
                <a:cs typeface="나눔고딕코딩"/>
              </a:rPr>
              <a:t>[==============================]</a:t>
            </a:r>
            <a:endParaRPr lang="en-US" altLang="ko-KR" dirty="0">
              <a:latin typeface="+mn-ea"/>
              <a:cs typeface="나눔고딕코딩"/>
            </a:endParaRPr>
          </a:p>
          <a:p>
            <a:pPr marL="203200">
              <a:spcBef>
                <a:spcPts val="340"/>
              </a:spcBef>
            </a:pP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dirty="0">
                <a:solidFill>
                  <a:srgbClr val="231F20"/>
                </a:solidFill>
                <a:latin typeface="+mn-ea"/>
                <a:cs typeface="나눔고딕코딩"/>
              </a:rPr>
              <a:t>38s</a:t>
            </a:r>
            <a:r>
              <a:rPr lang="en-US" altLang="ko-KR" spc="-5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dirty="0">
                <a:solidFill>
                  <a:srgbClr val="231F20"/>
                </a:solidFill>
                <a:latin typeface="+mn-ea"/>
                <a:cs typeface="나눔고딕코딩"/>
              </a:rPr>
              <a:t>loss:</a:t>
            </a:r>
            <a:r>
              <a:rPr lang="en-US" altLang="ko-KR" spc="-90" dirty="0">
                <a:solidFill>
                  <a:srgbClr val="231F20"/>
                </a:solidFill>
                <a:latin typeface="+mn-ea"/>
                <a:cs typeface="나눔고딕코딩"/>
              </a:rPr>
              <a:t> </a:t>
            </a:r>
            <a:r>
              <a:rPr lang="en-US" altLang="ko-KR" spc="-10" dirty="0">
                <a:solidFill>
                  <a:srgbClr val="231F20"/>
                </a:solidFill>
                <a:latin typeface="+mn-ea"/>
                <a:cs typeface="나눔고딕코딩"/>
              </a:rPr>
              <a:t>0.1044</a:t>
            </a:r>
            <a:r>
              <a:rPr lang="en-US" altLang="ko-KR" spc="-5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dirty="0" err="1">
                <a:solidFill>
                  <a:srgbClr val="231F20"/>
                </a:solidFill>
                <a:latin typeface="+mn-ea"/>
                <a:cs typeface="나눔고딕코딩"/>
              </a:rPr>
              <a:t>acc</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spc="-10" dirty="0">
                <a:solidFill>
                  <a:srgbClr val="231F20"/>
                </a:solidFill>
                <a:latin typeface="+mn-ea"/>
                <a:cs typeface="나눔고딕코딩"/>
              </a:rPr>
              <a:t>0.9664</a:t>
            </a:r>
            <a:endParaRPr lang="en-US" altLang="ko-KR" dirty="0">
              <a:latin typeface="+mn-ea"/>
              <a:cs typeface="나눔고딕코딩"/>
            </a:endParaRPr>
          </a:p>
          <a:p>
            <a:pPr marL="157480">
              <a:spcBef>
                <a:spcPts val="340"/>
              </a:spcBef>
            </a:pPr>
            <a:r>
              <a:rPr lang="en-US" altLang="ko-KR" dirty="0">
                <a:solidFill>
                  <a:srgbClr val="231F20"/>
                </a:solidFill>
                <a:latin typeface="+mn-ea"/>
                <a:cs typeface="나눔고딕코딩"/>
              </a:rPr>
              <a:t>Epoch</a:t>
            </a:r>
            <a:r>
              <a:rPr lang="en-US" altLang="ko-KR" spc="-140" dirty="0">
                <a:solidFill>
                  <a:srgbClr val="231F20"/>
                </a:solidFill>
                <a:latin typeface="+mn-ea"/>
                <a:cs typeface="나눔고딕코딩"/>
              </a:rPr>
              <a:t> </a:t>
            </a:r>
            <a:r>
              <a:rPr lang="en-US" altLang="ko-KR" spc="-10" dirty="0">
                <a:solidFill>
                  <a:srgbClr val="231F20"/>
                </a:solidFill>
                <a:latin typeface="+mn-ea"/>
                <a:cs typeface="나눔고딕코딩"/>
              </a:rPr>
              <a:t>3/10</a:t>
            </a:r>
            <a:endParaRPr lang="en-US" altLang="ko-KR" dirty="0">
              <a:latin typeface="+mn-ea"/>
              <a:cs typeface="나눔고딕코딩"/>
            </a:endParaRPr>
          </a:p>
          <a:p>
            <a:pPr marL="157480">
              <a:spcBef>
                <a:spcPts val="340"/>
              </a:spcBef>
            </a:pPr>
            <a:r>
              <a:rPr lang="en-US" altLang="ko-KR" spc="-5" dirty="0">
                <a:solidFill>
                  <a:srgbClr val="231F20"/>
                </a:solidFill>
                <a:latin typeface="+mn-ea"/>
                <a:cs typeface="나눔고딕코딩"/>
              </a:rPr>
              <a:t>60000/60000</a:t>
            </a:r>
            <a:r>
              <a:rPr lang="en-US" altLang="ko-KR" spc="-125" dirty="0">
                <a:solidFill>
                  <a:srgbClr val="231F20"/>
                </a:solidFill>
                <a:latin typeface="+mn-ea"/>
                <a:cs typeface="나눔고딕코딩"/>
              </a:rPr>
              <a:t> </a:t>
            </a:r>
            <a:r>
              <a:rPr lang="en-US" altLang="ko-KR" spc="-40" dirty="0">
                <a:solidFill>
                  <a:srgbClr val="231F20"/>
                </a:solidFill>
                <a:latin typeface="+mn-ea"/>
                <a:cs typeface="나눔고딕코딩"/>
              </a:rPr>
              <a:t>[==============================]</a:t>
            </a:r>
            <a:endParaRPr lang="en-US" altLang="ko-KR" dirty="0">
              <a:latin typeface="+mn-ea"/>
              <a:cs typeface="나눔고딕코딩"/>
            </a:endParaRPr>
          </a:p>
          <a:p>
            <a:pPr marL="203200">
              <a:spcBef>
                <a:spcPts val="340"/>
              </a:spcBef>
            </a:pP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dirty="0">
                <a:solidFill>
                  <a:srgbClr val="231F20"/>
                </a:solidFill>
                <a:latin typeface="+mn-ea"/>
                <a:cs typeface="나눔고딕코딩"/>
              </a:rPr>
              <a:t>40s</a:t>
            </a:r>
            <a:r>
              <a:rPr lang="en-US" altLang="ko-KR" spc="-5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dirty="0">
                <a:solidFill>
                  <a:srgbClr val="231F20"/>
                </a:solidFill>
                <a:latin typeface="+mn-ea"/>
                <a:cs typeface="나눔고딕코딩"/>
              </a:rPr>
              <a:t>loss:</a:t>
            </a:r>
            <a:r>
              <a:rPr lang="en-US" altLang="ko-KR" spc="-90" dirty="0">
                <a:solidFill>
                  <a:srgbClr val="231F20"/>
                </a:solidFill>
                <a:latin typeface="+mn-ea"/>
                <a:cs typeface="나눔고딕코딩"/>
              </a:rPr>
              <a:t> </a:t>
            </a:r>
            <a:r>
              <a:rPr lang="en-US" altLang="ko-KR" spc="-10" dirty="0">
                <a:solidFill>
                  <a:srgbClr val="231F20"/>
                </a:solidFill>
                <a:latin typeface="+mn-ea"/>
                <a:cs typeface="나눔고딕코딩"/>
              </a:rPr>
              <a:t>0.0802</a:t>
            </a:r>
            <a:r>
              <a:rPr lang="en-US" altLang="ko-KR" spc="-5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dirty="0" err="1">
                <a:solidFill>
                  <a:srgbClr val="231F20"/>
                </a:solidFill>
                <a:latin typeface="+mn-ea"/>
                <a:cs typeface="나눔고딕코딩"/>
              </a:rPr>
              <a:t>acc</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spc="-10" dirty="0">
                <a:solidFill>
                  <a:srgbClr val="231F20"/>
                </a:solidFill>
                <a:latin typeface="+mn-ea"/>
                <a:cs typeface="나눔고딕코딩"/>
              </a:rPr>
              <a:t>0.9757</a:t>
            </a:r>
            <a:endParaRPr lang="en-US" altLang="ko-KR" dirty="0">
              <a:latin typeface="+mn-ea"/>
              <a:cs typeface="나눔고딕코딩"/>
            </a:endParaRPr>
          </a:p>
          <a:p>
            <a:pPr marL="157480">
              <a:spcBef>
                <a:spcPts val="340"/>
              </a:spcBef>
            </a:pPr>
            <a:r>
              <a:rPr lang="en-US" altLang="ko-KR" dirty="0">
                <a:solidFill>
                  <a:srgbClr val="231F20"/>
                </a:solidFill>
                <a:latin typeface="+mn-ea"/>
                <a:cs typeface="나눔고딕코딩"/>
              </a:rPr>
              <a:t>Epoch</a:t>
            </a:r>
            <a:r>
              <a:rPr lang="en-US" altLang="ko-KR" spc="-140" dirty="0">
                <a:solidFill>
                  <a:srgbClr val="231F20"/>
                </a:solidFill>
                <a:latin typeface="+mn-ea"/>
                <a:cs typeface="나눔고딕코딩"/>
              </a:rPr>
              <a:t> </a:t>
            </a:r>
            <a:r>
              <a:rPr lang="en-US" altLang="ko-KR" spc="-10" dirty="0">
                <a:solidFill>
                  <a:srgbClr val="231F20"/>
                </a:solidFill>
                <a:latin typeface="+mn-ea"/>
                <a:cs typeface="나눔고딕코딩"/>
              </a:rPr>
              <a:t>4/10</a:t>
            </a:r>
            <a:endParaRPr lang="en-US" altLang="ko-KR" dirty="0">
              <a:latin typeface="+mn-ea"/>
              <a:cs typeface="나눔고딕코딩"/>
            </a:endParaRPr>
          </a:p>
          <a:p>
            <a:pPr marL="157480">
              <a:spcBef>
                <a:spcPts val="340"/>
              </a:spcBef>
            </a:pPr>
            <a:r>
              <a:rPr lang="en-US" altLang="ko-KR" spc="-5" dirty="0">
                <a:solidFill>
                  <a:srgbClr val="231F20"/>
                </a:solidFill>
                <a:latin typeface="+mn-ea"/>
                <a:cs typeface="나눔고딕코딩"/>
              </a:rPr>
              <a:t>60000/60000</a:t>
            </a:r>
            <a:r>
              <a:rPr lang="en-US" altLang="ko-KR" spc="-125" dirty="0">
                <a:solidFill>
                  <a:srgbClr val="231F20"/>
                </a:solidFill>
                <a:latin typeface="+mn-ea"/>
                <a:cs typeface="나눔고딕코딩"/>
              </a:rPr>
              <a:t> </a:t>
            </a:r>
            <a:r>
              <a:rPr lang="en-US" altLang="ko-KR" spc="-40" dirty="0">
                <a:solidFill>
                  <a:srgbClr val="231F20"/>
                </a:solidFill>
                <a:latin typeface="+mn-ea"/>
                <a:cs typeface="나눔고딕코딩"/>
              </a:rPr>
              <a:t>[==============================]</a:t>
            </a:r>
            <a:endParaRPr lang="en-US" altLang="ko-KR" dirty="0">
              <a:latin typeface="+mn-ea"/>
              <a:cs typeface="나눔고딕코딩"/>
            </a:endParaRPr>
          </a:p>
          <a:p>
            <a:pPr marL="203200">
              <a:spcBef>
                <a:spcPts val="340"/>
              </a:spcBef>
            </a:pP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dirty="0">
                <a:solidFill>
                  <a:srgbClr val="231F20"/>
                </a:solidFill>
                <a:latin typeface="+mn-ea"/>
                <a:cs typeface="나눔고딕코딩"/>
              </a:rPr>
              <a:t>39s</a:t>
            </a:r>
            <a:r>
              <a:rPr lang="en-US" altLang="ko-KR" spc="-5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dirty="0">
                <a:solidFill>
                  <a:srgbClr val="231F20"/>
                </a:solidFill>
                <a:latin typeface="+mn-ea"/>
                <a:cs typeface="나눔고딕코딩"/>
              </a:rPr>
              <a:t>loss:</a:t>
            </a:r>
            <a:r>
              <a:rPr lang="en-US" altLang="ko-KR" spc="-90" dirty="0">
                <a:solidFill>
                  <a:srgbClr val="231F20"/>
                </a:solidFill>
                <a:latin typeface="+mn-ea"/>
                <a:cs typeface="나눔고딕코딩"/>
              </a:rPr>
              <a:t> </a:t>
            </a:r>
            <a:r>
              <a:rPr lang="en-US" altLang="ko-KR" spc="-10" dirty="0">
                <a:solidFill>
                  <a:srgbClr val="231F20"/>
                </a:solidFill>
                <a:latin typeface="+mn-ea"/>
                <a:cs typeface="나눔고딕코딩"/>
              </a:rPr>
              <a:t>0.0663</a:t>
            </a:r>
            <a:r>
              <a:rPr lang="en-US" altLang="ko-KR" spc="-5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dirty="0" err="1">
                <a:solidFill>
                  <a:srgbClr val="231F20"/>
                </a:solidFill>
                <a:latin typeface="+mn-ea"/>
                <a:cs typeface="나눔고딕코딩"/>
              </a:rPr>
              <a:t>acc</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spc="-10" dirty="0">
                <a:solidFill>
                  <a:srgbClr val="231F20"/>
                </a:solidFill>
                <a:latin typeface="+mn-ea"/>
                <a:cs typeface="나눔고딕코딩"/>
              </a:rPr>
              <a:t>0.9797</a:t>
            </a:r>
            <a:endParaRPr lang="en-US" altLang="ko-KR" dirty="0">
              <a:latin typeface="+mn-ea"/>
              <a:cs typeface="나눔고딕코딩"/>
            </a:endParaRPr>
          </a:p>
          <a:p>
            <a:pPr marL="157480">
              <a:spcBef>
                <a:spcPts val="340"/>
              </a:spcBef>
            </a:pPr>
            <a:r>
              <a:rPr lang="en-US" altLang="ko-KR" dirty="0">
                <a:solidFill>
                  <a:srgbClr val="231F20"/>
                </a:solidFill>
                <a:latin typeface="+mn-ea"/>
                <a:cs typeface="나눔고딕코딩"/>
              </a:rPr>
              <a:t>Epoch</a:t>
            </a:r>
            <a:r>
              <a:rPr lang="en-US" altLang="ko-KR" spc="-140" dirty="0">
                <a:solidFill>
                  <a:srgbClr val="231F20"/>
                </a:solidFill>
                <a:latin typeface="+mn-ea"/>
                <a:cs typeface="나눔고딕코딩"/>
              </a:rPr>
              <a:t> </a:t>
            </a:r>
            <a:r>
              <a:rPr lang="en-US" altLang="ko-KR" spc="-10" dirty="0">
                <a:solidFill>
                  <a:srgbClr val="231F20"/>
                </a:solidFill>
                <a:latin typeface="+mn-ea"/>
                <a:cs typeface="나눔고딕코딩"/>
              </a:rPr>
              <a:t>5/10</a:t>
            </a:r>
            <a:endParaRPr lang="en-US" altLang="ko-KR" dirty="0">
              <a:latin typeface="+mn-ea"/>
              <a:cs typeface="나눔고딕코딩"/>
            </a:endParaRPr>
          </a:p>
          <a:p>
            <a:pPr marL="157480">
              <a:spcBef>
                <a:spcPts val="340"/>
              </a:spcBef>
            </a:pPr>
            <a:r>
              <a:rPr lang="en-US" altLang="ko-KR" spc="-5" dirty="0">
                <a:solidFill>
                  <a:srgbClr val="231F20"/>
                </a:solidFill>
                <a:latin typeface="+mn-ea"/>
                <a:cs typeface="나눔고딕코딩"/>
              </a:rPr>
              <a:t>60000/60000</a:t>
            </a:r>
            <a:r>
              <a:rPr lang="en-US" altLang="ko-KR" spc="-125" dirty="0">
                <a:solidFill>
                  <a:srgbClr val="231F20"/>
                </a:solidFill>
                <a:latin typeface="+mn-ea"/>
                <a:cs typeface="나눔고딕코딩"/>
              </a:rPr>
              <a:t> </a:t>
            </a:r>
            <a:r>
              <a:rPr lang="en-US" altLang="ko-KR" spc="-40" dirty="0">
                <a:solidFill>
                  <a:srgbClr val="231F20"/>
                </a:solidFill>
                <a:latin typeface="+mn-ea"/>
                <a:cs typeface="나눔고딕코딩"/>
              </a:rPr>
              <a:t>[==============================]</a:t>
            </a:r>
            <a:endParaRPr lang="en-US" altLang="ko-KR" dirty="0">
              <a:latin typeface="+mn-ea"/>
              <a:cs typeface="나눔고딕코딩"/>
            </a:endParaRPr>
          </a:p>
          <a:p>
            <a:pPr marL="203200">
              <a:spcBef>
                <a:spcPts val="340"/>
              </a:spcBef>
            </a:pP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dirty="0">
                <a:solidFill>
                  <a:srgbClr val="231F20"/>
                </a:solidFill>
                <a:latin typeface="+mn-ea"/>
                <a:cs typeface="나눔고딕코딩"/>
              </a:rPr>
              <a:t>40s</a:t>
            </a:r>
            <a:r>
              <a:rPr lang="en-US" altLang="ko-KR" spc="-5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dirty="0">
                <a:solidFill>
                  <a:srgbClr val="231F20"/>
                </a:solidFill>
                <a:latin typeface="+mn-ea"/>
                <a:cs typeface="나눔고딕코딩"/>
              </a:rPr>
              <a:t>loss:</a:t>
            </a:r>
            <a:r>
              <a:rPr lang="en-US" altLang="ko-KR" spc="-90" dirty="0">
                <a:solidFill>
                  <a:srgbClr val="231F20"/>
                </a:solidFill>
                <a:latin typeface="+mn-ea"/>
                <a:cs typeface="나눔고딕코딩"/>
              </a:rPr>
              <a:t> </a:t>
            </a:r>
            <a:r>
              <a:rPr lang="en-US" altLang="ko-KR" spc="-10" dirty="0">
                <a:solidFill>
                  <a:srgbClr val="231F20"/>
                </a:solidFill>
                <a:latin typeface="+mn-ea"/>
                <a:cs typeface="나눔고딕코딩"/>
              </a:rPr>
              <a:t>0.0596</a:t>
            </a:r>
            <a:r>
              <a:rPr lang="en-US" altLang="ko-KR" spc="-5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dirty="0" err="1">
                <a:solidFill>
                  <a:srgbClr val="231F20"/>
                </a:solidFill>
                <a:latin typeface="+mn-ea"/>
                <a:cs typeface="나눔고딕코딩"/>
              </a:rPr>
              <a:t>acc</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spc="-10" dirty="0">
                <a:solidFill>
                  <a:srgbClr val="231F20"/>
                </a:solidFill>
                <a:latin typeface="+mn-ea"/>
                <a:cs typeface="나눔고딕코딩"/>
              </a:rPr>
              <a:t>0.9815</a:t>
            </a:r>
            <a:endParaRPr lang="en-US" altLang="ko-KR" dirty="0">
              <a:latin typeface="+mn-ea"/>
              <a:cs typeface="나눔고딕코딩"/>
            </a:endParaRPr>
          </a:p>
          <a:p>
            <a:pPr marL="157480"/>
            <a:endParaRPr lang="en-US" altLang="ko-KR" dirty="0">
              <a:latin typeface="나눔고딕코딩"/>
              <a:cs typeface="나눔고딕코딩"/>
            </a:endParaRPr>
          </a:p>
        </p:txBody>
      </p:sp>
    </p:spTree>
    <p:extLst>
      <p:ext uri="{BB962C8B-B14F-4D97-AF65-F5344CB8AC3E}">
        <p14:creationId xmlns:p14="http://schemas.microsoft.com/office/powerpoint/2010/main" val="370874225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6">
            <a:extLst>
              <a:ext uri="{FF2B5EF4-FFF2-40B4-BE49-F238E27FC236}">
                <a16:creationId xmlns:a16="http://schemas.microsoft.com/office/drawing/2014/main" id="{CD6635E6-B241-8C4A-9FA9-12E8E77A8479}"/>
              </a:ext>
            </a:extLst>
          </p:cNvPr>
          <p:cNvSpPr txBox="1"/>
          <p:nvPr/>
        </p:nvSpPr>
        <p:spPr>
          <a:xfrm>
            <a:off x="232568" y="445843"/>
            <a:ext cx="9601201" cy="6072432"/>
          </a:xfrm>
          <a:prstGeom prst="rect">
            <a:avLst/>
          </a:prstGeom>
          <a:solidFill>
            <a:schemeClr val="bg1">
              <a:lumMod val="85000"/>
            </a:schemeClr>
          </a:solidFill>
        </p:spPr>
        <p:txBody>
          <a:bodyPr vert="horz" wrap="square" lIns="0" tIns="0" rIns="0" bIns="0" rtlCol="0">
            <a:spAutoFit/>
          </a:bodyPr>
          <a:lstStyle/>
          <a:p>
            <a:pPr marL="157480">
              <a:spcBef>
                <a:spcPts val="340"/>
              </a:spcBef>
            </a:pPr>
            <a:r>
              <a:rPr lang="en-US" altLang="ko-KR" dirty="0">
                <a:solidFill>
                  <a:srgbClr val="231F20"/>
                </a:solidFill>
                <a:latin typeface="+mn-ea"/>
                <a:cs typeface="나눔고딕코딩"/>
              </a:rPr>
              <a:t>Epoch</a:t>
            </a:r>
            <a:r>
              <a:rPr lang="en-US" altLang="ko-KR" spc="-140" dirty="0">
                <a:solidFill>
                  <a:srgbClr val="231F20"/>
                </a:solidFill>
                <a:latin typeface="+mn-ea"/>
                <a:cs typeface="나눔고딕코딩"/>
              </a:rPr>
              <a:t> </a:t>
            </a:r>
            <a:r>
              <a:rPr lang="en-US" altLang="ko-KR" spc="-10" dirty="0">
                <a:solidFill>
                  <a:srgbClr val="231F20"/>
                </a:solidFill>
                <a:latin typeface="+mn-ea"/>
                <a:cs typeface="나눔고딕코딩"/>
              </a:rPr>
              <a:t>6/10</a:t>
            </a:r>
            <a:endParaRPr lang="en-US" altLang="ko-KR" dirty="0">
              <a:latin typeface="+mn-ea"/>
              <a:cs typeface="나눔고딕코딩"/>
            </a:endParaRPr>
          </a:p>
          <a:p>
            <a:pPr marL="157480">
              <a:spcBef>
                <a:spcPts val="340"/>
              </a:spcBef>
            </a:pPr>
            <a:r>
              <a:rPr lang="en-US" altLang="ko-KR" spc="-5" dirty="0">
                <a:solidFill>
                  <a:srgbClr val="231F20"/>
                </a:solidFill>
                <a:latin typeface="+mn-ea"/>
                <a:cs typeface="나눔고딕코딩"/>
              </a:rPr>
              <a:t>60000/60000</a:t>
            </a:r>
            <a:r>
              <a:rPr lang="en-US" altLang="ko-KR" spc="-125" dirty="0">
                <a:solidFill>
                  <a:srgbClr val="231F20"/>
                </a:solidFill>
                <a:latin typeface="+mn-ea"/>
                <a:cs typeface="나눔고딕코딩"/>
              </a:rPr>
              <a:t> </a:t>
            </a:r>
            <a:r>
              <a:rPr lang="en-US" altLang="ko-KR" spc="-40" dirty="0">
                <a:solidFill>
                  <a:srgbClr val="231F20"/>
                </a:solidFill>
                <a:latin typeface="+mn-ea"/>
                <a:cs typeface="나눔고딕코딩"/>
              </a:rPr>
              <a:t>[==============================]</a:t>
            </a:r>
            <a:endParaRPr lang="en-US" altLang="ko-KR" dirty="0">
              <a:latin typeface="+mn-ea"/>
              <a:cs typeface="나눔고딕코딩"/>
            </a:endParaRPr>
          </a:p>
          <a:p>
            <a:pPr marL="203200">
              <a:spcBef>
                <a:spcPts val="340"/>
              </a:spcBef>
            </a:pP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dirty="0">
                <a:solidFill>
                  <a:srgbClr val="231F20"/>
                </a:solidFill>
                <a:latin typeface="+mn-ea"/>
                <a:cs typeface="나눔고딕코딩"/>
              </a:rPr>
              <a:t>40s</a:t>
            </a:r>
            <a:r>
              <a:rPr lang="en-US" altLang="ko-KR" spc="-5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dirty="0">
                <a:solidFill>
                  <a:srgbClr val="231F20"/>
                </a:solidFill>
                <a:latin typeface="+mn-ea"/>
                <a:cs typeface="나눔고딕코딩"/>
              </a:rPr>
              <a:t>loss:</a:t>
            </a:r>
            <a:r>
              <a:rPr lang="en-US" altLang="ko-KR" spc="-90" dirty="0">
                <a:solidFill>
                  <a:srgbClr val="231F20"/>
                </a:solidFill>
                <a:latin typeface="+mn-ea"/>
                <a:cs typeface="나눔고딕코딩"/>
              </a:rPr>
              <a:t> </a:t>
            </a:r>
            <a:r>
              <a:rPr lang="en-US" altLang="ko-KR" spc="-10" dirty="0">
                <a:solidFill>
                  <a:srgbClr val="231F20"/>
                </a:solidFill>
                <a:latin typeface="+mn-ea"/>
                <a:cs typeface="나눔고딕코딩"/>
              </a:rPr>
              <a:t>0.0525</a:t>
            </a:r>
            <a:r>
              <a:rPr lang="en-US" altLang="ko-KR" spc="-5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dirty="0" err="1">
                <a:solidFill>
                  <a:srgbClr val="231F20"/>
                </a:solidFill>
                <a:latin typeface="+mn-ea"/>
                <a:cs typeface="나눔고딕코딩"/>
              </a:rPr>
              <a:t>acc</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spc="-10" dirty="0">
                <a:solidFill>
                  <a:srgbClr val="231F20"/>
                </a:solidFill>
                <a:latin typeface="+mn-ea"/>
                <a:cs typeface="나눔고딕코딩"/>
              </a:rPr>
              <a:t>0.9835</a:t>
            </a:r>
            <a:endParaRPr lang="en-US" altLang="ko-KR" dirty="0">
              <a:latin typeface="+mn-ea"/>
              <a:cs typeface="나눔고딕코딩"/>
            </a:endParaRPr>
          </a:p>
          <a:p>
            <a:pPr marL="157480">
              <a:spcBef>
                <a:spcPts val="340"/>
              </a:spcBef>
            </a:pPr>
            <a:r>
              <a:rPr lang="en-US" altLang="ko-KR" dirty="0">
                <a:solidFill>
                  <a:srgbClr val="231F20"/>
                </a:solidFill>
                <a:latin typeface="+mn-ea"/>
                <a:cs typeface="나눔고딕코딩"/>
              </a:rPr>
              <a:t>Epoch</a:t>
            </a:r>
            <a:r>
              <a:rPr lang="en-US" altLang="ko-KR" spc="-140" dirty="0">
                <a:solidFill>
                  <a:srgbClr val="231F20"/>
                </a:solidFill>
                <a:latin typeface="+mn-ea"/>
                <a:cs typeface="나눔고딕코딩"/>
              </a:rPr>
              <a:t> </a:t>
            </a:r>
            <a:r>
              <a:rPr lang="en-US" altLang="ko-KR" spc="-10" dirty="0">
                <a:solidFill>
                  <a:srgbClr val="231F20"/>
                </a:solidFill>
                <a:latin typeface="+mn-ea"/>
                <a:cs typeface="나눔고딕코딩"/>
              </a:rPr>
              <a:t>7/10</a:t>
            </a:r>
            <a:endParaRPr lang="en-US" altLang="ko-KR" dirty="0">
              <a:latin typeface="+mn-ea"/>
              <a:cs typeface="나눔고딕코딩"/>
            </a:endParaRPr>
          </a:p>
          <a:p>
            <a:pPr marL="157480">
              <a:spcBef>
                <a:spcPts val="340"/>
              </a:spcBef>
            </a:pPr>
            <a:r>
              <a:rPr lang="en-US" altLang="ko-KR" spc="-5" dirty="0">
                <a:solidFill>
                  <a:srgbClr val="231F20"/>
                </a:solidFill>
                <a:latin typeface="+mn-ea"/>
                <a:cs typeface="나눔고딕코딩"/>
              </a:rPr>
              <a:t>60000/60000</a:t>
            </a:r>
            <a:r>
              <a:rPr lang="en-US" altLang="ko-KR" spc="-125" dirty="0">
                <a:solidFill>
                  <a:srgbClr val="231F20"/>
                </a:solidFill>
                <a:latin typeface="+mn-ea"/>
                <a:cs typeface="나눔고딕코딩"/>
              </a:rPr>
              <a:t> </a:t>
            </a:r>
            <a:r>
              <a:rPr lang="en-US" altLang="ko-KR" spc="-40" dirty="0">
                <a:solidFill>
                  <a:srgbClr val="231F20"/>
                </a:solidFill>
                <a:latin typeface="+mn-ea"/>
                <a:cs typeface="나눔고딕코딩"/>
              </a:rPr>
              <a:t>[==============================]</a:t>
            </a:r>
            <a:endParaRPr lang="en-US" altLang="ko-KR" dirty="0">
              <a:latin typeface="+mn-ea"/>
              <a:cs typeface="나눔고딕코딩"/>
            </a:endParaRPr>
          </a:p>
          <a:p>
            <a:pPr marL="203200">
              <a:spcBef>
                <a:spcPts val="340"/>
              </a:spcBef>
            </a:pP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dirty="0">
                <a:solidFill>
                  <a:srgbClr val="231F20"/>
                </a:solidFill>
                <a:latin typeface="+mn-ea"/>
                <a:cs typeface="나눔고딕코딩"/>
              </a:rPr>
              <a:t>38s</a:t>
            </a:r>
            <a:r>
              <a:rPr lang="en-US" altLang="ko-KR" spc="-5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dirty="0">
                <a:solidFill>
                  <a:srgbClr val="231F20"/>
                </a:solidFill>
                <a:latin typeface="+mn-ea"/>
                <a:cs typeface="나눔고딕코딩"/>
              </a:rPr>
              <a:t>loss:</a:t>
            </a:r>
            <a:r>
              <a:rPr lang="en-US" altLang="ko-KR" spc="-90" dirty="0">
                <a:solidFill>
                  <a:srgbClr val="231F20"/>
                </a:solidFill>
                <a:latin typeface="+mn-ea"/>
                <a:cs typeface="나눔고딕코딩"/>
              </a:rPr>
              <a:t> </a:t>
            </a:r>
            <a:r>
              <a:rPr lang="en-US" altLang="ko-KR" spc="-10" dirty="0">
                <a:solidFill>
                  <a:srgbClr val="231F20"/>
                </a:solidFill>
                <a:latin typeface="+mn-ea"/>
                <a:cs typeface="나눔고딕코딩"/>
              </a:rPr>
              <a:t>0.0434</a:t>
            </a:r>
            <a:r>
              <a:rPr lang="en-US" altLang="ko-KR" spc="-5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dirty="0" err="1">
                <a:solidFill>
                  <a:srgbClr val="231F20"/>
                </a:solidFill>
                <a:latin typeface="+mn-ea"/>
                <a:cs typeface="나눔고딕코딩"/>
              </a:rPr>
              <a:t>acc</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spc="-10" dirty="0">
                <a:solidFill>
                  <a:srgbClr val="231F20"/>
                </a:solidFill>
                <a:latin typeface="+mn-ea"/>
                <a:cs typeface="나눔고딕코딩"/>
              </a:rPr>
              <a:t>0.9864</a:t>
            </a:r>
            <a:endParaRPr lang="en-US" altLang="ko-KR" dirty="0">
              <a:latin typeface="+mn-ea"/>
              <a:cs typeface="나눔고딕코딩"/>
            </a:endParaRPr>
          </a:p>
          <a:p>
            <a:pPr marL="157480">
              <a:spcBef>
                <a:spcPts val="340"/>
              </a:spcBef>
            </a:pPr>
            <a:r>
              <a:rPr lang="en-US" altLang="ko-KR" dirty="0">
                <a:solidFill>
                  <a:srgbClr val="231F20"/>
                </a:solidFill>
                <a:latin typeface="+mn-ea"/>
                <a:cs typeface="나눔고딕코딩"/>
              </a:rPr>
              <a:t>Epoch</a:t>
            </a:r>
            <a:r>
              <a:rPr lang="en-US" altLang="ko-KR" spc="-140" dirty="0">
                <a:solidFill>
                  <a:srgbClr val="231F20"/>
                </a:solidFill>
                <a:latin typeface="+mn-ea"/>
                <a:cs typeface="나눔고딕코딩"/>
              </a:rPr>
              <a:t> </a:t>
            </a:r>
            <a:r>
              <a:rPr lang="en-US" altLang="ko-KR" spc="-10" dirty="0">
                <a:solidFill>
                  <a:srgbClr val="231F20"/>
                </a:solidFill>
                <a:latin typeface="+mn-ea"/>
                <a:cs typeface="나눔고딕코딩"/>
              </a:rPr>
              <a:t>8/10</a:t>
            </a:r>
            <a:endParaRPr lang="en-US" altLang="ko-KR" dirty="0">
              <a:latin typeface="+mn-ea"/>
              <a:cs typeface="나눔고딕코딩"/>
            </a:endParaRPr>
          </a:p>
          <a:p>
            <a:pPr marL="157480">
              <a:spcBef>
                <a:spcPts val="340"/>
              </a:spcBef>
            </a:pPr>
            <a:r>
              <a:rPr lang="en-US" altLang="ko-KR" spc="-5" dirty="0">
                <a:solidFill>
                  <a:srgbClr val="231F20"/>
                </a:solidFill>
                <a:latin typeface="+mn-ea"/>
                <a:cs typeface="나눔고딕코딩"/>
              </a:rPr>
              <a:t>60000/60000</a:t>
            </a:r>
            <a:r>
              <a:rPr lang="en-US" altLang="ko-KR" spc="-125" dirty="0">
                <a:solidFill>
                  <a:srgbClr val="231F20"/>
                </a:solidFill>
                <a:latin typeface="+mn-ea"/>
                <a:cs typeface="나눔고딕코딩"/>
              </a:rPr>
              <a:t> </a:t>
            </a:r>
            <a:r>
              <a:rPr lang="en-US" altLang="ko-KR" spc="-40" dirty="0">
                <a:solidFill>
                  <a:srgbClr val="231F20"/>
                </a:solidFill>
                <a:latin typeface="+mn-ea"/>
                <a:cs typeface="나눔고딕코딩"/>
              </a:rPr>
              <a:t>[==============================]</a:t>
            </a:r>
            <a:endParaRPr lang="en-US" altLang="ko-KR" dirty="0">
              <a:latin typeface="+mn-ea"/>
              <a:cs typeface="나눔고딕코딩"/>
            </a:endParaRPr>
          </a:p>
          <a:p>
            <a:pPr marL="203200">
              <a:spcBef>
                <a:spcPts val="340"/>
              </a:spcBef>
            </a:pP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dirty="0">
                <a:solidFill>
                  <a:srgbClr val="231F20"/>
                </a:solidFill>
                <a:latin typeface="+mn-ea"/>
                <a:cs typeface="나눔고딕코딩"/>
              </a:rPr>
              <a:t>38s</a:t>
            </a:r>
            <a:r>
              <a:rPr lang="en-US" altLang="ko-KR" spc="-5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dirty="0">
                <a:solidFill>
                  <a:srgbClr val="231F20"/>
                </a:solidFill>
                <a:latin typeface="+mn-ea"/>
                <a:cs typeface="나눔고딕코딩"/>
              </a:rPr>
              <a:t>loss:</a:t>
            </a:r>
            <a:r>
              <a:rPr lang="en-US" altLang="ko-KR" spc="-90" dirty="0">
                <a:solidFill>
                  <a:srgbClr val="231F20"/>
                </a:solidFill>
                <a:latin typeface="+mn-ea"/>
                <a:cs typeface="나눔고딕코딩"/>
              </a:rPr>
              <a:t> </a:t>
            </a:r>
            <a:r>
              <a:rPr lang="en-US" altLang="ko-KR" spc="-10" dirty="0">
                <a:solidFill>
                  <a:srgbClr val="231F20"/>
                </a:solidFill>
                <a:latin typeface="+mn-ea"/>
                <a:cs typeface="나눔고딕코딩"/>
              </a:rPr>
              <a:t>0.0418</a:t>
            </a:r>
            <a:r>
              <a:rPr lang="en-US" altLang="ko-KR" spc="-5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dirty="0" err="1">
                <a:solidFill>
                  <a:srgbClr val="231F20"/>
                </a:solidFill>
                <a:latin typeface="+mn-ea"/>
                <a:cs typeface="나눔고딕코딩"/>
              </a:rPr>
              <a:t>acc</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spc="-10" dirty="0">
                <a:solidFill>
                  <a:srgbClr val="231F20"/>
                </a:solidFill>
                <a:latin typeface="+mn-ea"/>
                <a:cs typeface="나눔고딕코딩"/>
              </a:rPr>
              <a:t>0.9871</a:t>
            </a:r>
            <a:endParaRPr lang="en-US" altLang="ko-KR" dirty="0">
              <a:latin typeface="+mn-ea"/>
              <a:cs typeface="나눔고딕코딩"/>
            </a:endParaRPr>
          </a:p>
          <a:p>
            <a:pPr marL="157480">
              <a:spcBef>
                <a:spcPts val="340"/>
              </a:spcBef>
            </a:pPr>
            <a:r>
              <a:rPr lang="en-US" altLang="ko-KR" dirty="0">
                <a:solidFill>
                  <a:srgbClr val="231F20"/>
                </a:solidFill>
                <a:latin typeface="+mn-ea"/>
                <a:cs typeface="나눔고딕코딩"/>
              </a:rPr>
              <a:t>Epoch</a:t>
            </a:r>
            <a:r>
              <a:rPr lang="en-US" altLang="ko-KR" spc="-140" dirty="0">
                <a:solidFill>
                  <a:srgbClr val="231F20"/>
                </a:solidFill>
                <a:latin typeface="+mn-ea"/>
                <a:cs typeface="나눔고딕코딩"/>
              </a:rPr>
              <a:t> </a:t>
            </a:r>
            <a:r>
              <a:rPr lang="en-US" altLang="ko-KR" spc="-10" dirty="0">
                <a:solidFill>
                  <a:srgbClr val="231F20"/>
                </a:solidFill>
                <a:latin typeface="+mn-ea"/>
                <a:cs typeface="나눔고딕코딩"/>
              </a:rPr>
              <a:t>9/10</a:t>
            </a:r>
            <a:endParaRPr lang="en-US" altLang="ko-KR" dirty="0">
              <a:latin typeface="+mn-ea"/>
              <a:cs typeface="나눔고딕코딩"/>
            </a:endParaRPr>
          </a:p>
          <a:p>
            <a:pPr marL="157480">
              <a:spcBef>
                <a:spcPts val="340"/>
              </a:spcBef>
            </a:pPr>
            <a:r>
              <a:rPr lang="en-US" altLang="ko-KR" spc="-5" dirty="0">
                <a:solidFill>
                  <a:srgbClr val="231F20"/>
                </a:solidFill>
                <a:latin typeface="+mn-ea"/>
                <a:cs typeface="나눔고딕코딩"/>
              </a:rPr>
              <a:t>60000/60000</a:t>
            </a:r>
            <a:r>
              <a:rPr lang="en-US" altLang="ko-KR" spc="-125" dirty="0">
                <a:solidFill>
                  <a:srgbClr val="231F20"/>
                </a:solidFill>
                <a:latin typeface="+mn-ea"/>
                <a:cs typeface="나눔고딕코딩"/>
              </a:rPr>
              <a:t> </a:t>
            </a:r>
            <a:r>
              <a:rPr lang="en-US" altLang="ko-KR" spc="-40" dirty="0">
                <a:solidFill>
                  <a:srgbClr val="231F20"/>
                </a:solidFill>
                <a:latin typeface="+mn-ea"/>
                <a:cs typeface="나눔고딕코딩"/>
              </a:rPr>
              <a:t>[==============================]</a:t>
            </a:r>
            <a:endParaRPr lang="en-US" altLang="ko-KR" dirty="0">
              <a:latin typeface="+mn-ea"/>
              <a:cs typeface="나눔고딕코딩"/>
            </a:endParaRPr>
          </a:p>
          <a:p>
            <a:pPr marL="203200">
              <a:spcBef>
                <a:spcPts val="340"/>
              </a:spcBef>
            </a:pP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dirty="0">
                <a:solidFill>
                  <a:srgbClr val="231F20"/>
                </a:solidFill>
                <a:latin typeface="+mn-ea"/>
                <a:cs typeface="나눔고딕코딩"/>
              </a:rPr>
              <a:t>39s</a:t>
            </a:r>
            <a:r>
              <a:rPr lang="en-US" altLang="ko-KR" spc="-5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dirty="0">
                <a:solidFill>
                  <a:srgbClr val="231F20"/>
                </a:solidFill>
                <a:latin typeface="+mn-ea"/>
                <a:cs typeface="나눔고딕코딩"/>
              </a:rPr>
              <a:t>loss:</a:t>
            </a:r>
            <a:r>
              <a:rPr lang="en-US" altLang="ko-KR" spc="-90" dirty="0">
                <a:solidFill>
                  <a:srgbClr val="231F20"/>
                </a:solidFill>
                <a:latin typeface="+mn-ea"/>
                <a:cs typeface="나눔고딕코딩"/>
              </a:rPr>
              <a:t> </a:t>
            </a:r>
            <a:r>
              <a:rPr lang="en-US" altLang="ko-KR" spc="-10" dirty="0">
                <a:solidFill>
                  <a:srgbClr val="231F20"/>
                </a:solidFill>
                <a:latin typeface="+mn-ea"/>
                <a:cs typeface="나눔고딕코딩"/>
              </a:rPr>
              <a:t>0.0404</a:t>
            </a:r>
            <a:r>
              <a:rPr lang="en-US" altLang="ko-KR" spc="-5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dirty="0" err="1">
                <a:solidFill>
                  <a:srgbClr val="231F20"/>
                </a:solidFill>
                <a:latin typeface="+mn-ea"/>
                <a:cs typeface="나눔고딕코딩"/>
              </a:rPr>
              <a:t>acc</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spc="-10" dirty="0">
                <a:solidFill>
                  <a:srgbClr val="231F20"/>
                </a:solidFill>
                <a:latin typeface="+mn-ea"/>
                <a:cs typeface="나눔고딕코딩"/>
              </a:rPr>
              <a:t>0.9872</a:t>
            </a:r>
            <a:endParaRPr lang="en-US" altLang="ko-KR" dirty="0">
              <a:latin typeface="+mn-ea"/>
              <a:cs typeface="나눔고딕코딩"/>
            </a:endParaRPr>
          </a:p>
          <a:p>
            <a:pPr marL="157480">
              <a:spcBef>
                <a:spcPts val="340"/>
              </a:spcBef>
            </a:pPr>
            <a:r>
              <a:rPr lang="en-US" altLang="ko-KR" dirty="0">
                <a:solidFill>
                  <a:srgbClr val="231F20"/>
                </a:solidFill>
                <a:latin typeface="+mn-ea"/>
                <a:cs typeface="나눔고딕코딩"/>
              </a:rPr>
              <a:t>Epoch</a:t>
            </a:r>
            <a:r>
              <a:rPr lang="en-US" altLang="ko-KR" spc="-130" dirty="0">
                <a:solidFill>
                  <a:srgbClr val="231F20"/>
                </a:solidFill>
                <a:latin typeface="+mn-ea"/>
                <a:cs typeface="나눔고딕코딩"/>
              </a:rPr>
              <a:t> </a:t>
            </a:r>
            <a:r>
              <a:rPr lang="en-US" altLang="ko-KR" spc="-10" dirty="0">
                <a:solidFill>
                  <a:srgbClr val="231F20"/>
                </a:solidFill>
                <a:latin typeface="+mn-ea"/>
                <a:cs typeface="나눔고딕코딩"/>
              </a:rPr>
              <a:t>10/10</a:t>
            </a:r>
            <a:endParaRPr lang="en-US" altLang="ko-KR" dirty="0">
              <a:latin typeface="+mn-ea"/>
              <a:cs typeface="나눔고딕코딩"/>
            </a:endParaRPr>
          </a:p>
          <a:p>
            <a:pPr marL="157480">
              <a:spcBef>
                <a:spcPts val="340"/>
              </a:spcBef>
            </a:pPr>
            <a:r>
              <a:rPr lang="en-US" altLang="ko-KR" spc="-5" dirty="0">
                <a:solidFill>
                  <a:srgbClr val="231F20"/>
                </a:solidFill>
                <a:latin typeface="+mn-ea"/>
                <a:cs typeface="나눔고딕코딩"/>
              </a:rPr>
              <a:t>60000/60000</a:t>
            </a:r>
            <a:r>
              <a:rPr lang="en-US" altLang="ko-KR" spc="-125" dirty="0">
                <a:solidFill>
                  <a:srgbClr val="231F20"/>
                </a:solidFill>
                <a:latin typeface="+mn-ea"/>
                <a:cs typeface="나눔고딕코딩"/>
              </a:rPr>
              <a:t> </a:t>
            </a:r>
            <a:r>
              <a:rPr lang="en-US" altLang="ko-KR" spc="-40" dirty="0">
                <a:solidFill>
                  <a:srgbClr val="231F20"/>
                </a:solidFill>
                <a:latin typeface="+mn-ea"/>
                <a:cs typeface="나눔고딕코딩"/>
              </a:rPr>
              <a:t>[==============================]</a:t>
            </a:r>
            <a:endParaRPr lang="en-US" altLang="ko-KR" dirty="0">
              <a:latin typeface="+mn-ea"/>
              <a:cs typeface="나눔고딕코딩"/>
            </a:endParaRPr>
          </a:p>
          <a:p>
            <a:pPr marL="203200" marR="2762885">
              <a:lnSpc>
                <a:spcPct val="135400"/>
              </a:lnSpc>
            </a:pPr>
            <a:r>
              <a:rPr lang="en-US" altLang="ko-KR" dirty="0">
                <a:solidFill>
                  <a:srgbClr val="231F20"/>
                </a:solidFill>
                <a:latin typeface="+mn-ea"/>
                <a:cs typeface="나눔고딕코딩"/>
              </a:rPr>
              <a:t>- 40s - loss: </a:t>
            </a:r>
            <a:r>
              <a:rPr lang="en-US" altLang="ko-KR" spc="-10" dirty="0">
                <a:solidFill>
                  <a:srgbClr val="231F20"/>
                </a:solidFill>
                <a:latin typeface="+mn-ea"/>
                <a:cs typeface="나눔고딕코딩"/>
              </a:rPr>
              <a:t>0.0381 </a:t>
            </a: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acc</a:t>
            </a:r>
            <a:r>
              <a:rPr lang="en-US" altLang="ko-KR" dirty="0">
                <a:solidFill>
                  <a:srgbClr val="231F20"/>
                </a:solidFill>
                <a:latin typeface="+mn-ea"/>
                <a:cs typeface="나눔고딕코딩"/>
              </a:rPr>
              <a:t>: </a:t>
            </a:r>
            <a:r>
              <a:rPr lang="en-US" altLang="ko-KR" spc="-10" dirty="0">
                <a:solidFill>
                  <a:srgbClr val="231F20"/>
                </a:solidFill>
                <a:latin typeface="+mn-ea"/>
                <a:cs typeface="나눔고딕코딩"/>
              </a:rPr>
              <a:t>0.9883  </a:t>
            </a:r>
            <a:r>
              <a:rPr lang="en-US" altLang="ko-KR" spc="-5" dirty="0">
                <a:solidFill>
                  <a:srgbClr val="231F20"/>
                </a:solidFill>
                <a:latin typeface="+mn-ea"/>
                <a:cs typeface="나눔고딕코딩"/>
              </a:rPr>
              <a:t>9984/10000</a:t>
            </a:r>
            <a:r>
              <a:rPr lang="en-US" altLang="ko-KR" spc="-130" dirty="0">
                <a:solidFill>
                  <a:srgbClr val="231F20"/>
                </a:solidFill>
                <a:latin typeface="+mn-ea"/>
                <a:cs typeface="나눔고딕코딩"/>
              </a:rPr>
              <a:t> </a:t>
            </a:r>
            <a:r>
              <a:rPr lang="en-US" altLang="ko-KR" spc="-40" dirty="0">
                <a:solidFill>
                  <a:srgbClr val="231F20"/>
                </a:solidFill>
                <a:latin typeface="+mn-ea"/>
                <a:cs typeface="나눔고딕코딩"/>
              </a:rPr>
              <a:t>[============================&gt;.]</a:t>
            </a:r>
            <a:endParaRPr lang="en-US" altLang="ko-KR" dirty="0">
              <a:latin typeface="+mn-ea"/>
              <a:cs typeface="나눔고딕코딩"/>
            </a:endParaRPr>
          </a:p>
          <a:p>
            <a:pPr marL="203200">
              <a:spcBef>
                <a:spcPts val="340"/>
              </a:spcBef>
            </a:pPr>
            <a:r>
              <a:rPr lang="en-US" altLang="ko-KR" dirty="0">
                <a:solidFill>
                  <a:srgbClr val="231F20"/>
                </a:solidFill>
                <a:latin typeface="+mn-ea"/>
                <a:cs typeface="나눔고딕코딩"/>
              </a:rPr>
              <a:t>- ETA:</a:t>
            </a:r>
            <a:r>
              <a:rPr lang="en-US" altLang="ko-KR" spc="-260" dirty="0">
                <a:solidFill>
                  <a:srgbClr val="231F20"/>
                </a:solidFill>
                <a:latin typeface="+mn-ea"/>
                <a:cs typeface="나눔고딕코딩"/>
              </a:rPr>
              <a:t> </a:t>
            </a:r>
            <a:r>
              <a:rPr lang="en-US" altLang="ko-KR" dirty="0">
                <a:solidFill>
                  <a:srgbClr val="231F20"/>
                </a:solidFill>
                <a:latin typeface="+mn-ea"/>
                <a:cs typeface="나눔고딕코딩"/>
              </a:rPr>
              <a:t>0s</a:t>
            </a:r>
            <a:endParaRPr lang="en-US" altLang="ko-KR" dirty="0">
              <a:latin typeface="+mn-ea"/>
              <a:cs typeface="나눔고딕코딩"/>
            </a:endParaRPr>
          </a:p>
          <a:p>
            <a:pPr marL="157480">
              <a:spcBef>
                <a:spcPts val="340"/>
              </a:spcBef>
            </a:pPr>
            <a:r>
              <a:rPr lang="en-US" altLang="ko-KR" dirty="0">
                <a:solidFill>
                  <a:srgbClr val="231F20"/>
                </a:solidFill>
                <a:latin typeface="+mn-ea"/>
                <a:cs typeface="나눔고딕코딩"/>
              </a:rPr>
              <a:t>loss=</a:t>
            </a:r>
            <a:r>
              <a:rPr lang="en-US" altLang="ko-KR" spc="-145" dirty="0">
                <a:solidFill>
                  <a:srgbClr val="231F20"/>
                </a:solidFill>
                <a:latin typeface="+mn-ea"/>
                <a:cs typeface="나눔고딕코딩"/>
              </a:rPr>
              <a:t> </a:t>
            </a:r>
            <a:r>
              <a:rPr lang="en-US" altLang="ko-KR" spc="-5" dirty="0">
                <a:solidFill>
                  <a:srgbClr val="231F20"/>
                </a:solidFill>
                <a:latin typeface="+mn-ea"/>
                <a:cs typeface="나눔고딕코딩"/>
              </a:rPr>
              <a:t>0.0757219377177</a:t>
            </a:r>
            <a:endParaRPr lang="en-US" altLang="ko-KR" dirty="0">
              <a:latin typeface="+mn-ea"/>
              <a:cs typeface="나눔고딕코딩"/>
            </a:endParaRPr>
          </a:p>
          <a:p>
            <a:pPr marL="157480">
              <a:spcBef>
                <a:spcPts val="340"/>
              </a:spcBef>
            </a:pPr>
            <a:r>
              <a:rPr lang="en-US" altLang="ko-KR" dirty="0">
                <a:solidFill>
                  <a:srgbClr val="231F20"/>
                </a:solidFill>
                <a:latin typeface="+mn-ea"/>
                <a:cs typeface="나눔고딕코딩"/>
              </a:rPr>
              <a:t>accuracy=</a:t>
            </a:r>
            <a:r>
              <a:rPr lang="en-US" altLang="ko-KR" spc="-160" dirty="0">
                <a:solidFill>
                  <a:srgbClr val="231F20"/>
                </a:solidFill>
                <a:latin typeface="+mn-ea"/>
                <a:cs typeface="나눔고딕코딩"/>
              </a:rPr>
              <a:t> </a:t>
            </a:r>
            <a:r>
              <a:rPr lang="en-US" altLang="ko-KR" spc="-10" dirty="0">
                <a:solidFill>
                  <a:srgbClr val="231F20"/>
                </a:solidFill>
                <a:latin typeface="+mn-ea"/>
                <a:cs typeface="나눔고딕코딩"/>
              </a:rPr>
              <a:t>0.9827</a:t>
            </a:r>
            <a:endParaRPr lang="en-US" altLang="ko-KR" dirty="0">
              <a:latin typeface="+mn-ea"/>
              <a:cs typeface="나눔고딕코딩"/>
            </a:endParaRPr>
          </a:p>
        </p:txBody>
      </p:sp>
    </p:spTree>
    <p:extLst>
      <p:ext uri="{BB962C8B-B14F-4D97-AF65-F5344CB8AC3E}">
        <p14:creationId xmlns:p14="http://schemas.microsoft.com/office/powerpoint/2010/main" val="239633246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482633"/>
          </a:xfrm>
          <a:prstGeom prst="rect">
            <a:avLst/>
          </a:prstGeom>
        </p:spPr>
        <p:txBody>
          <a:bodyPr vert="horz" wrap="square" lIns="0" tIns="0" rIns="0" bIns="0" rtlCol="0">
            <a:spAutoFit/>
          </a:bodyPr>
          <a:lstStyle/>
          <a:p>
            <a:pPr marL="12700" marR="12065" algn="just">
              <a:lnSpc>
                <a:spcPct val="150000"/>
              </a:lnSpc>
              <a:spcBef>
                <a:spcPts val="580"/>
              </a:spcBef>
            </a:pPr>
            <a:r>
              <a:rPr lang="en-US" altLang="ko-KR" sz="2400" spc="-120" dirty="0" err="1">
                <a:solidFill>
                  <a:srgbClr val="231F20"/>
                </a:solidFill>
                <a:latin typeface="+mn-ea"/>
                <a:cs typeface="Arial Unicode MS"/>
              </a:rPr>
              <a:t>Keras</a:t>
            </a:r>
            <a:r>
              <a:rPr lang="ko-KR" altLang="en-US" sz="2400" spc="-120" dirty="0">
                <a:solidFill>
                  <a:srgbClr val="231F20"/>
                </a:solidFill>
                <a:latin typeface="+mn-ea"/>
                <a:cs typeface="Arial Unicode MS"/>
              </a:rPr>
              <a:t>로 비만도 </a:t>
            </a:r>
            <a:r>
              <a:rPr lang="ko-KR" altLang="en-US" sz="2400" spc="-120" dirty="0" smtClean="0">
                <a:solidFill>
                  <a:srgbClr val="231F20"/>
                </a:solidFill>
                <a:latin typeface="+mn-ea"/>
                <a:cs typeface="Arial Unicode MS"/>
              </a:rPr>
              <a:t>판정 해보기</a:t>
            </a:r>
            <a:endParaRPr lang="ko-KR" altLang="en-US" sz="2400" spc="-120" dirty="0">
              <a:solidFill>
                <a:srgbClr val="231F20"/>
              </a:solidFill>
              <a:latin typeface="+mn-ea"/>
              <a:cs typeface="Arial Unicode MS"/>
            </a:endParaRPr>
          </a:p>
        </p:txBody>
      </p:sp>
      <p:sp>
        <p:nvSpPr>
          <p:cNvPr id="5" name="object 6">
            <a:extLst>
              <a:ext uri="{FF2B5EF4-FFF2-40B4-BE49-F238E27FC236}">
                <a16:creationId xmlns:a16="http://schemas.microsoft.com/office/drawing/2014/main" id="{B3D8ED48-61B1-7149-A15F-D3EEB8728B9E}"/>
              </a:ext>
            </a:extLst>
          </p:cNvPr>
          <p:cNvSpPr txBox="1"/>
          <p:nvPr/>
        </p:nvSpPr>
        <p:spPr>
          <a:xfrm>
            <a:off x="232570" y="879475"/>
            <a:ext cx="9753599" cy="5847755"/>
          </a:xfrm>
          <a:prstGeom prst="rect">
            <a:avLst/>
          </a:prstGeom>
        </p:spPr>
        <p:txBody>
          <a:bodyPr vert="horz" wrap="square" lIns="0" tIns="0" rIns="0" bIns="0" rtlCol="0">
            <a:spAutoFit/>
          </a:bodyPr>
          <a:lstStyle/>
          <a:p>
            <a:pPr marL="12700"/>
            <a:r>
              <a:rPr lang="en-US" altLang="ko-KR" spc="15" dirty="0">
                <a:solidFill>
                  <a:srgbClr val="58595B"/>
                </a:solidFill>
                <a:latin typeface="+mn-ea"/>
                <a:cs typeface="Arial Unicode MS"/>
              </a:rPr>
              <a:t>file:</a:t>
            </a:r>
            <a:r>
              <a:rPr lang="en-US" altLang="ko-KR" spc="35" dirty="0">
                <a:solidFill>
                  <a:srgbClr val="58595B"/>
                </a:solidFill>
                <a:latin typeface="+mn-ea"/>
                <a:cs typeface="Arial Unicode MS"/>
              </a:rPr>
              <a:t> </a:t>
            </a:r>
            <a:r>
              <a:rPr lang="en-US" altLang="ko-KR" spc="15" dirty="0" err="1">
                <a:solidFill>
                  <a:srgbClr val="58595B"/>
                </a:solidFill>
                <a:latin typeface="+mn-ea"/>
                <a:cs typeface="Arial Unicode MS"/>
              </a:rPr>
              <a:t>src</a:t>
            </a:r>
            <a:r>
              <a:rPr lang="en-US" altLang="ko-KR" spc="15" dirty="0">
                <a:solidFill>
                  <a:srgbClr val="58595B"/>
                </a:solidFill>
                <a:latin typeface="+mn-ea"/>
                <a:cs typeface="Arial Unicode MS"/>
              </a:rPr>
              <a:t>/ch5/</a:t>
            </a:r>
            <a:r>
              <a:rPr lang="en-US" altLang="ko-KR" spc="15" dirty="0" err="1">
                <a:solidFill>
                  <a:srgbClr val="58595B"/>
                </a:solidFill>
                <a:latin typeface="+mn-ea"/>
                <a:cs typeface="Arial Unicode MS"/>
              </a:rPr>
              <a:t>keras-bmi.py</a:t>
            </a:r>
            <a:endParaRPr lang="en-US" altLang="ko-KR" dirty="0">
              <a:latin typeface="+mn-ea"/>
              <a:cs typeface="Arial Unicode MS"/>
            </a:endParaRPr>
          </a:p>
          <a:p>
            <a:pPr marL="12700">
              <a:spcBef>
                <a:spcPts val="25"/>
              </a:spcBef>
            </a:pPr>
            <a:endParaRPr lang="en-US" altLang="ko-KR" dirty="0">
              <a:latin typeface="+mn-ea"/>
              <a:cs typeface="Times New Roman"/>
            </a:endParaRPr>
          </a:p>
          <a:p>
            <a:pPr marL="12700">
              <a:spcBef>
                <a:spcPts val="5"/>
              </a:spcBef>
            </a:pPr>
            <a:r>
              <a:rPr lang="en-US" altLang="ko-KR" dirty="0">
                <a:solidFill>
                  <a:srgbClr val="231F20"/>
                </a:solidFill>
                <a:latin typeface="+mn-ea"/>
                <a:cs typeface="나눔고딕코딩"/>
              </a:rPr>
              <a:t>from </a:t>
            </a:r>
            <a:r>
              <a:rPr lang="en-US" altLang="ko-KR" spc="-5" dirty="0" err="1">
                <a:solidFill>
                  <a:srgbClr val="231F20"/>
                </a:solidFill>
                <a:latin typeface="+mn-ea"/>
                <a:cs typeface="나눔고딕코딩"/>
              </a:rPr>
              <a:t>keras.models</a:t>
            </a:r>
            <a:r>
              <a:rPr lang="en-US" altLang="ko-KR" spc="-5" dirty="0">
                <a:solidFill>
                  <a:srgbClr val="231F20"/>
                </a:solidFill>
                <a:latin typeface="+mn-ea"/>
                <a:cs typeface="나눔고딕코딩"/>
              </a:rPr>
              <a:t> </a:t>
            </a:r>
            <a:r>
              <a:rPr lang="en-US" altLang="ko-KR" dirty="0">
                <a:solidFill>
                  <a:srgbClr val="231F20"/>
                </a:solidFill>
                <a:latin typeface="+mn-ea"/>
                <a:cs typeface="나눔고딕코딩"/>
              </a:rPr>
              <a:t>import</a:t>
            </a:r>
            <a:r>
              <a:rPr lang="en-US" altLang="ko-KR" spc="-195" dirty="0">
                <a:solidFill>
                  <a:srgbClr val="231F20"/>
                </a:solidFill>
                <a:latin typeface="+mn-ea"/>
                <a:cs typeface="나눔고딕코딩"/>
              </a:rPr>
              <a:t> </a:t>
            </a:r>
            <a:r>
              <a:rPr lang="en-US" altLang="ko-KR" dirty="0">
                <a:solidFill>
                  <a:srgbClr val="231F20"/>
                </a:solidFill>
                <a:latin typeface="+mn-ea"/>
                <a:cs typeface="나눔고딕코딩"/>
              </a:rPr>
              <a:t>Sequential</a:t>
            </a:r>
            <a:endParaRPr lang="en-US" altLang="ko-KR" dirty="0">
              <a:latin typeface="+mn-ea"/>
              <a:cs typeface="나눔고딕코딩"/>
            </a:endParaRPr>
          </a:p>
          <a:p>
            <a:pPr marL="12700" marR="2094230"/>
            <a:r>
              <a:rPr lang="en-US" altLang="ko-KR" dirty="0">
                <a:solidFill>
                  <a:srgbClr val="231F20"/>
                </a:solidFill>
                <a:latin typeface="+mn-ea"/>
                <a:cs typeface="나눔고딕코딩"/>
              </a:rPr>
              <a:t>from</a:t>
            </a:r>
            <a:r>
              <a:rPr lang="en-US" altLang="ko-KR" spc="-60" dirty="0">
                <a:solidFill>
                  <a:srgbClr val="231F20"/>
                </a:solidFill>
                <a:latin typeface="+mn-ea"/>
                <a:cs typeface="나눔고딕코딩"/>
              </a:rPr>
              <a:t> </a:t>
            </a:r>
            <a:r>
              <a:rPr lang="en-US" altLang="ko-KR" spc="-5" dirty="0" err="1">
                <a:solidFill>
                  <a:srgbClr val="231F20"/>
                </a:solidFill>
                <a:latin typeface="+mn-ea"/>
                <a:cs typeface="나눔고딕코딩"/>
              </a:rPr>
              <a:t>keras.layers.core</a:t>
            </a:r>
            <a:r>
              <a:rPr lang="en-US" altLang="ko-KR" spc="-60" dirty="0">
                <a:solidFill>
                  <a:srgbClr val="231F20"/>
                </a:solidFill>
                <a:latin typeface="+mn-ea"/>
                <a:cs typeface="나눔고딕코딩"/>
              </a:rPr>
              <a:t> </a:t>
            </a:r>
            <a:r>
              <a:rPr lang="en-US" altLang="ko-KR" dirty="0">
                <a:solidFill>
                  <a:srgbClr val="231F20"/>
                </a:solidFill>
                <a:latin typeface="+mn-ea"/>
                <a:cs typeface="나눔고딕코딩"/>
              </a:rPr>
              <a:t>import</a:t>
            </a:r>
            <a:r>
              <a:rPr lang="en-US" altLang="ko-KR" spc="-60" dirty="0">
                <a:solidFill>
                  <a:srgbClr val="231F20"/>
                </a:solidFill>
                <a:latin typeface="+mn-ea"/>
                <a:cs typeface="나눔고딕코딩"/>
              </a:rPr>
              <a:t> </a:t>
            </a:r>
            <a:r>
              <a:rPr lang="en-US" altLang="ko-KR" dirty="0">
                <a:solidFill>
                  <a:srgbClr val="231F20"/>
                </a:solidFill>
                <a:latin typeface="+mn-ea"/>
                <a:cs typeface="나눔고딕코딩"/>
              </a:rPr>
              <a:t>Dense,</a:t>
            </a:r>
            <a:r>
              <a:rPr lang="en-US" altLang="ko-KR" spc="-100" dirty="0">
                <a:solidFill>
                  <a:srgbClr val="231F20"/>
                </a:solidFill>
                <a:latin typeface="+mn-ea"/>
                <a:cs typeface="나눔고딕코딩"/>
              </a:rPr>
              <a:t> </a:t>
            </a:r>
            <a:r>
              <a:rPr lang="en-US" altLang="ko-KR" dirty="0">
                <a:solidFill>
                  <a:srgbClr val="231F20"/>
                </a:solidFill>
                <a:latin typeface="+mn-ea"/>
                <a:cs typeface="나눔고딕코딩"/>
              </a:rPr>
              <a:t>Dropout,</a:t>
            </a:r>
            <a:r>
              <a:rPr lang="en-US" altLang="ko-KR" spc="-100" dirty="0">
                <a:solidFill>
                  <a:srgbClr val="231F20"/>
                </a:solidFill>
                <a:latin typeface="+mn-ea"/>
                <a:cs typeface="나눔고딕코딩"/>
              </a:rPr>
              <a:t> </a:t>
            </a:r>
            <a:r>
              <a:rPr lang="en-US" altLang="ko-KR" dirty="0" smtClean="0">
                <a:solidFill>
                  <a:srgbClr val="231F20"/>
                </a:solidFill>
                <a:latin typeface="+mn-ea"/>
                <a:cs typeface="나눔고딕코딩"/>
              </a:rPr>
              <a:t>Activation</a:t>
            </a:r>
            <a:endParaRPr lang="en-US" altLang="ko-KR" dirty="0">
              <a:solidFill>
                <a:srgbClr val="231F20"/>
              </a:solidFill>
              <a:latin typeface="+mn-ea"/>
              <a:cs typeface="나눔고딕코딩"/>
            </a:endParaRPr>
          </a:p>
          <a:p>
            <a:pPr marL="12700" marR="2094230"/>
            <a:r>
              <a:rPr lang="en-US" altLang="ko-KR" dirty="0">
                <a:solidFill>
                  <a:srgbClr val="231F20"/>
                </a:solidFill>
                <a:latin typeface="+mn-ea"/>
                <a:cs typeface="나눔고딕코딩"/>
              </a:rPr>
              <a:t>from </a:t>
            </a:r>
            <a:r>
              <a:rPr lang="en-US" altLang="ko-KR" spc="-5" dirty="0" err="1">
                <a:solidFill>
                  <a:srgbClr val="231F20"/>
                </a:solidFill>
                <a:latin typeface="+mn-ea"/>
                <a:cs typeface="나눔고딕코딩"/>
              </a:rPr>
              <a:t>keras.callbacks</a:t>
            </a:r>
            <a:r>
              <a:rPr lang="en-US" altLang="ko-KR" spc="-5" dirty="0">
                <a:solidFill>
                  <a:srgbClr val="231F20"/>
                </a:solidFill>
                <a:latin typeface="+mn-ea"/>
                <a:cs typeface="나눔고딕코딩"/>
              </a:rPr>
              <a:t> </a:t>
            </a:r>
            <a:r>
              <a:rPr lang="en-US" altLang="ko-KR" dirty="0">
                <a:solidFill>
                  <a:srgbClr val="231F20"/>
                </a:solidFill>
                <a:latin typeface="+mn-ea"/>
                <a:cs typeface="나눔고딕코딩"/>
              </a:rPr>
              <a:t>import</a:t>
            </a:r>
            <a:r>
              <a:rPr lang="en-US" altLang="ko-KR" spc="-180" dirty="0">
                <a:solidFill>
                  <a:srgbClr val="231F20"/>
                </a:solidFill>
                <a:latin typeface="+mn-ea"/>
                <a:cs typeface="나눔고딕코딩"/>
              </a:rPr>
              <a:t> </a:t>
            </a:r>
            <a:r>
              <a:rPr lang="en-US" altLang="ko-KR" dirty="0" err="1" smtClean="0">
                <a:solidFill>
                  <a:srgbClr val="231F20"/>
                </a:solidFill>
                <a:latin typeface="+mn-ea"/>
                <a:cs typeface="나눔고딕코딩"/>
              </a:rPr>
              <a:t>EarlyStopping</a:t>
            </a:r>
            <a:endParaRPr lang="en-US" altLang="ko-KR" dirty="0">
              <a:latin typeface="+mn-ea"/>
              <a:cs typeface="나눔고딕코딩"/>
            </a:endParaRPr>
          </a:p>
          <a:p>
            <a:pPr marL="12700">
              <a:spcBef>
                <a:spcPts val="340"/>
              </a:spcBef>
            </a:pPr>
            <a:r>
              <a:rPr lang="en-US" altLang="ko-KR" dirty="0">
                <a:solidFill>
                  <a:srgbClr val="231F20"/>
                </a:solidFill>
                <a:latin typeface="+mn-ea"/>
                <a:cs typeface="나눔고딕코딩"/>
              </a:rPr>
              <a:t>import</a:t>
            </a:r>
            <a:r>
              <a:rPr lang="en-US" altLang="ko-KR" spc="-60" dirty="0">
                <a:solidFill>
                  <a:srgbClr val="231F20"/>
                </a:solidFill>
                <a:latin typeface="+mn-ea"/>
                <a:cs typeface="나눔고딕코딩"/>
              </a:rPr>
              <a:t> </a:t>
            </a:r>
            <a:r>
              <a:rPr lang="en-US" altLang="ko-KR" dirty="0">
                <a:solidFill>
                  <a:srgbClr val="231F20"/>
                </a:solidFill>
                <a:latin typeface="+mn-ea"/>
                <a:cs typeface="나눔고딕코딩"/>
              </a:rPr>
              <a:t>pandas</a:t>
            </a:r>
            <a:r>
              <a:rPr lang="en-US" altLang="ko-KR" spc="-60" dirty="0">
                <a:solidFill>
                  <a:srgbClr val="231F20"/>
                </a:solidFill>
                <a:latin typeface="+mn-ea"/>
                <a:cs typeface="나눔고딕코딩"/>
              </a:rPr>
              <a:t> </a:t>
            </a:r>
            <a:r>
              <a:rPr lang="en-US" altLang="ko-KR" dirty="0">
                <a:solidFill>
                  <a:srgbClr val="231F20"/>
                </a:solidFill>
                <a:latin typeface="+mn-ea"/>
                <a:cs typeface="나눔고딕코딩"/>
              </a:rPr>
              <a:t>as</a:t>
            </a:r>
            <a:r>
              <a:rPr lang="en-US" altLang="ko-KR" spc="-60" dirty="0">
                <a:solidFill>
                  <a:srgbClr val="231F20"/>
                </a:solidFill>
                <a:latin typeface="+mn-ea"/>
                <a:cs typeface="나눔고딕코딩"/>
              </a:rPr>
              <a:t> </a:t>
            </a:r>
            <a:r>
              <a:rPr lang="en-US" altLang="ko-KR" dirty="0" err="1">
                <a:solidFill>
                  <a:srgbClr val="231F20"/>
                </a:solidFill>
                <a:latin typeface="+mn-ea"/>
                <a:cs typeface="나눔고딕코딩"/>
              </a:rPr>
              <a:t>pd</a:t>
            </a:r>
            <a:r>
              <a:rPr lang="en-US" altLang="ko-KR" dirty="0">
                <a:solidFill>
                  <a:srgbClr val="231F20"/>
                </a:solidFill>
                <a:latin typeface="+mn-ea"/>
                <a:cs typeface="나눔고딕코딩"/>
              </a:rPr>
              <a:t>,</a:t>
            </a:r>
            <a:r>
              <a:rPr lang="en-US" altLang="ko-KR" spc="-95" dirty="0">
                <a:solidFill>
                  <a:srgbClr val="231F20"/>
                </a:solidFill>
                <a:latin typeface="+mn-ea"/>
                <a:cs typeface="나눔고딕코딩"/>
              </a:rPr>
              <a:t> </a:t>
            </a:r>
            <a:r>
              <a:rPr lang="en-US" altLang="ko-KR" dirty="0" err="1">
                <a:solidFill>
                  <a:srgbClr val="231F20"/>
                </a:solidFill>
                <a:latin typeface="+mn-ea"/>
                <a:cs typeface="나눔고딕코딩"/>
              </a:rPr>
              <a:t>numpy</a:t>
            </a:r>
            <a:r>
              <a:rPr lang="en-US" altLang="ko-KR" spc="-60" dirty="0">
                <a:solidFill>
                  <a:srgbClr val="231F20"/>
                </a:solidFill>
                <a:latin typeface="+mn-ea"/>
                <a:cs typeface="나눔고딕코딩"/>
              </a:rPr>
              <a:t> </a:t>
            </a:r>
            <a:r>
              <a:rPr lang="en-US" altLang="ko-KR" dirty="0">
                <a:solidFill>
                  <a:srgbClr val="231F20"/>
                </a:solidFill>
                <a:latin typeface="+mn-ea"/>
                <a:cs typeface="나눔고딕코딩"/>
              </a:rPr>
              <a:t>as</a:t>
            </a:r>
            <a:r>
              <a:rPr lang="en-US" altLang="ko-KR" spc="-60" dirty="0">
                <a:solidFill>
                  <a:srgbClr val="231F20"/>
                </a:solidFill>
                <a:latin typeface="+mn-ea"/>
                <a:cs typeface="나눔고딕코딩"/>
              </a:rPr>
              <a:t> </a:t>
            </a:r>
            <a:r>
              <a:rPr lang="en-US" altLang="ko-KR" dirty="0">
                <a:solidFill>
                  <a:srgbClr val="231F20"/>
                </a:solidFill>
                <a:latin typeface="+mn-ea"/>
                <a:cs typeface="나눔고딕코딩"/>
              </a:rPr>
              <a:t>np</a:t>
            </a:r>
          </a:p>
          <a:p>
            <a:pPr marL="12700">
              <a:spcBef>
                <a:spcPts val="340"/>
              </a:spcBef>
            </a:pPr>
            <a:endParaRPr lang="en-US" altLang="ko-KR" dirty="0">
              <a:solidFill>
                <a:srgbClr val="231F20"/>
              </a:solidFill>
              <a:latin typeface="+mn-ea"/>
              <a:cs typeface="나눔고딕코딩"/>
            </a:endParaRPr>
          </a:p>
          <a:p>
            <a:pPr marL="12700" marR="822960"/>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dirty="0">
                <a:solidFill>
                  <a:srgbClr val="231F20"/>
                </a:solidFill>
                <a:latin typeface="+mn-ea"/>
                <a:cs typeface="나눔고딕코딩"/>
              </a:rPr>
              <a:t>BMI</a:t>
            </a:r>
            <a:r>
              <a:rPr lang="en-US" altLang="ko-KR" spc="-50" dirty="0">
                <a:solidFill>
                  <a:srgbClr val="231F20"/>
                </a:solidFill>
                <a:latin typeface="+mn-ea"/>
                <a:cs typeface="나눔고딕코딩"/>
              </a:rPr>
              <a:t> </a:t>
            </a:r>
            <a:r>
              <a:rPr lang="ko-KR" altLang="en-US" spc="-30" dirty="0">
                <a:solidFill>
                  <a:srgbClr val="231F20"/>
                </a:solidFill>
                <a:latin typeface="+mn-ea"/>
                <a:cs typeface="나눔고딕코딩"/>
              </a:rPr>
              <a:t>데이터를</a:t>
            </a:r>
            <a:r>
              <a:rPr lang="ko-KR" altLang="en-US" spc="-90" dirty="0">
                <a:solidFill>
                  <a:srgbClr val="231F20"/>
                </a:solidFill>
                <a:latin typeface="+mn-ea"/>
                <a:cs typeface="나눔고딕코딩"/>
              </a:rPr>
              <a:t> </a:t>
            </a:r>
            <a:r>
              <a:rPr lang="ko-KR" altLang="en-US" spc="-20" dirty="0">
                <a:solidFill>
                  <a:srgbClr val="231F20"/>
                </a:solidFill>
                <a:latin typeface="+mn-ea"/>
                <a:cs typeface="나눔고딕코딩"/>
              </a:rPr>
              <a:t>읽어</a:t>
            </a:r>
            <a:r>
              <a:rPr lang="ko-KR" altLang="en-US" spc="-90" dirty="0">
                <a:solidFill>
                  <a:srgbClr val="231F20"/>
                </a:solidFill>
                <a:latin typeface="+mn-ea"/>
                <a:cs typeface="나눔고딕코딩"/>
              </a:rPr>
              <a:t> </a:t>
            </a:r>
            <a:r>
              <a:rPr lang="ko-KR" altLang="en-US" spc="-30" dirty="0">
                <a:solidFill>
                  <a:srgbClr val="231F20"/>
                </a:solidFill>
                <a:latin typeface="+mn-ea"/>
                <a:cs typeface="나눔고딕코딩"/>
              </a:rPr>
              <a:t>들이고</a:t>
            </a:r>
            <a:r>
              <a:rPr lang="ko-KR" altLang="en-US" spc="-90" dirty="0">
                <a:solidFill>
                  <a:srgbClr val="231F20"/>
                </a:solidFill>
                <a:latin typeface="+mn-ea"/>
                <a:cs typeface="나눔고딕코딩"/>
              </a:rPr>
              <a:t> </a:t>
            </a:r>
            <a:r>
              <a:rPr lang="ko-KR" altLang="en-US" spc="-35" dirty="0" smtClean="0">
                <a:solidFill>
                  <a:srgbClr val="231F20"/>
                </a:solidFill>
                <a:latin typeface="+mn-ea"/>
                <a:cs typeface="나눔고딕코딩"/>
              </a:rPr>
              <a:t>정규화 하기</a:t>
            </a:r>
            <a:r>
              <a:rPr lang="ko-KR" altLang="en-US" spc="-90" dirty="0" smtClean="0">
                <a:solidFill>
                  <a:srgbClr val="231F20"/>
                </a:solidFill>
                <a:latin typeface="+mn-ea"/>
                <a:cs typeface="나눔고딕코딩"/>
              </a:rPr>
              <a:t> </a:t>
            </a:r>
            <a:r>
              <a:rPr lang="en-US" altLang="ko-KR" spc="-30" dirty="0">
                <a:solidFill>
                  <a:srgbClr val="231F20"/>
                </a:solidFill>
                <a:latin typeface="+mn-ea"/>
                <a:cs typeface="나눔고딕코딩"/>
              </a:rPr>
              <a:t>---</a:t>
            </a:r>
            <a:r>
              <a:rPr lang="ko-KR" altLang="en-US" spc="-90" dirty="0">
                <a:solidFill>
                  <a:srgbClr val="231F20"/>
                </a:solidFill>
                <a:latin typeface="+mn-ea"/>
                <a:cs typeface="나눔고딕코딩"/>
              </a:rPr>
              <a:t> </a:t>
            </a:r>
            <a:r>
              <a:rPr lang="en-US" altLang="ko-KR" spc="-20" dirty="0">
                <a:solidFill>
                  <a:srgbClr val="231F20"/>
                </a:solidFill>
                <a:latin typeface="+mn-ea"/>
                <a:cs typeface="나눔고딕코딩"/>
              </a:rPr>
              <a:t>(※1</a:t>
            </a:r>
            <a:r>
              <a:rPr lang="en-US" altLang="ko-KR" spc="-20" dirty="0" smtClean="0">
                <a:solidFill>
                  <a:srgbClr val="231F20"/>
                </a:solidFill>
                <a:latin typeface="+mn-ea"/>
                <a:cs typeface="나눔고딕코딩"/>
              </a:rPr>
              <a:t>)</a:t>
            </a:r>
            <a:endParaRPr lang="en-US" altLang="ko-KR" dirty="0">
              <a:solidFill>
                <a:srgbClr val="231F20"/>
              </a:solidFill>
              <a:latin typeface="+mn-ea"/>
              <a:cs typeface="나눔고딕코딩"/>
            </a:endParaRPr>
          </a:p>
          <a:p>
            <a:pPr marL="12700" marR="822960"/>
            <a:r>
              <a:rPr lang="en-US" altLang="ko-KR" dirty="0">
                <a:solidFill>
                  <a:srgbClr val="231F20"/>
                </a:solidFill>
                <a:latin typeface="+mn-ea"/>
                <a:cs typeface="나눔고딕코딩"/>
              </a:rPr>
              <a:t>csv =</a:t>
            </a:r>
            <a:r>
              <a:rPr lang="en-US" altLang="ko-KR" spc="-130" dirty="0">
                <a:solidFill>
                  <a:srgbClr val="231F20"/>
                </a:solidFill>
                <a:latin typeface="+mn-ea"/>
                <a:cs typeface="나눔고딕코딩"/>
              </a:rPr>
              <a:t> </a:t>
            </a:r>
            <a:r>
              <a:rPr lang="en-US" altLang="ko-KR" spc="-15" dirty="0" err="1">
                <a:solidFill>
                  <a:srgbClr val="231F20"/>
                </a:solidFill>
                <a:latin typeface="+mn-ea"/>
                <a:cs typeface="나눔고딕코딩"/>
              </a:rPr>
              <a:t>pd.read_csv</a:t>
            </a:r>
            <a:r>
              <a:rPr lang="en-US" altLang="ko-KR" spc="-15" dirty="0">
                <a:solidFill>
                  <a:srgbClr val="231F20"/>
                </a:solidFill>
                <a:latin typeface="+mn-ea"/>
                <a:cs typeface="나눔고딕코딩"/>
              </a:rPr>
              <a:t>("bmi.csv</a:t>
            </a:r>
            <a:r>
              <a:rPr lang="en-US" altLang="ko-KR" spc="-15" dirty="0" smtClean="0">
                <a:solidFill>
                  <a:srgbClr val="231F20"/>
                </a:solidFill>
                <a:latin typeface="+mn-ea"/>
                <a:cs typeface="나눔고딕코딩"/>
              </a:rPr>
              <a:t>")</a:t>
            </a:r>
          </a:p>
          <a:p>
            <a:pPr marL="12700" marR="822960"/>
            <a:endParaRPr lang="en-US" altLang="ko-KR" dirty="0">
              <a:latin typeface="+mn-ea"/>
              <a:cs typeface="나눔고딕코딩"/>
            </a:endParaRPr>
          </a:p>
          <a:p>
            <a:pPr marL="12700" marR="2098040"/>
            <a:r>
              <a:rPr lang="en-US" altLang="ko-KR" dirty="0">
                <a:solidFill>
                  <a:srgbClr val="231F20"/>
                </a:solidFill>
                <a:latin typeface="+mn-ea"/>
                <a:cs typeface="나눔고딕코딩"/>
              </a:rPr>
              <a:t># </a:t>
            </a:r>
            <a:r>
              <a:rPr lang="ko-KR" altLang="en-US" spc="-30" dirty="0">
                <a:solidFill>
                  <a:srgbClr val="231F20"/>
                </a:solidFill>
                <a:latin typeface="+mn-ea"/>
                <a:cs typeface="나눔고딕코딩"/>
              </a:rPr>
              <a:t>몸무게와 </a:t>
            </a:r>
            <a:r>
              <a:rPr lang="ko-KR" altLang="en-US" dirty="0">
                <a:solidFill>
                  <a:srgbClr val="231F20"/>
                </a:solidFill>
                <a:latin typeface="+mn-ea"/>
                <a:cs typeface="나눔고딕코딩"/>
              </a:rPr>
              <a:t>키</a:t>
            </a:r>
            <a:r>
              <a:rPr lang="ko-KR" altLang="en-US" spc="-295" dirty="0">
                <a:solidFill>
                  <a:srgbClr val="231F20"/>
                </a:solidFill>
                <a:latin typeface="+mn-ea"/>
                <a:cs typeface="나눔고딕코딩"/>
              </a:rPr>
              <a:t> </a:t>
            </a:r>
            <a:r>
              <a:rPr lang="ko-KR" altLang="en-US" spc="-40" dirty="0" smtClean="0">
                <a:solidFill>
                  <a:srgbClr val="231F20"/>
                </a:solidFill>
                <a:latin typeface="+mn-ea"/>
                <a:cs typeface="나눔고딕코딩"/>
              </a:rPr>
              <a:t>데이터</a:t>
            </a:r>
            <a:endParaRPr lang="en-US" altLang="ko-KR" spc="-40" dirty="0">
              <a:solidFill>
                <a:srgbClr val="231F20"/>
              </a:solidFill>
              <a:latin typeface="+mn-ea"/>
              <a:cs typeface="나눔고딕코딩"/>
            </a:endParaRPr>
          </a:p>
          <a:p>
            <a:pPr marL="12700" marR="2098040"/>
            <a:r>
              <a:rPr lang="en-US" altLang="ko-KR" spc="-10" dirty="0">
                <a:solidFill>
                  <a:srgbClr val="231F20"/>
                </a:solidFill>
                <a:latin typeface="+mn-ea"/>
                <a:cs typeface="나눔고딕코딩"/>
              </a:rPr>
              <a:t>csv["weight"] </a:t>
            </a:r>
            <a:r>
              <a:rPr lang="en-US" altLang="ko-KR" spc="-20" dirty="0">
                <a:solidFill>
                  <a:srgbClr val="231F20"/>
                </a:solidFill>
                <a:latin typeface="+mn-ea"/>
                <a:cs typeface="나눔고딕코딩"/>
              </a:rPr>
              <a:t>/=</a:t>
            </a:r>
            <a:r>
              <a:rPr lang="en-US" altLang="ko-KR" spc="-240" dirty="0">
                <a:solidFill>
                  <a:srgbClr val="231F20"/>
                </a:solidFill>
                <a:latin typeface="+mn-ea"/>
                <a:cs typeface="나눔고딕코딩"/>
              </a:rPr>
              <a:t> </a:t>
            </a:r>
            <a:r>
              <a:rPr lang="en-US" altLang="ko-KR" dirty="0">
                <a:solidFill>
                  <a:srgbClr val="231F20"/>
                </a:solidFill>
                <a:latin typeface="+mn-ea"/>
                <a:cs typeface="나눔고딕코딩"/>
              </a:rPr>
              <a:t>100</a:t>
            </a:r>
            <a:endParaRPr lang="en-US" altLang="ko-KR" dirty="0">
              <a:latin typeface="+mn-ea"/>
              <a:cs typeface="나눔고딕코딩"/>
            </a:endParaRPr>
          </a:p>
          <a:p>
            <a:pPr marL="12700">
              <a:spcBef>
                <a:spcPts val="340"/>
              </a:spcBef>
            </a:pPr>
            <a:r>
              <a:rPr lang="en-US" altLang="ko-KR" spc="-10" dirty="0">
                <a:solidFill>
                  <a:srgbClr val="231F20"/>
                </a:solidFill>
                <a:latin typeface="+mn-ea"/>
                <a:cs typeface="나눔고딕코딩"/>
              </a:rPr>
              <a:t>csv["height"] </a:t>
            </a:r>
            <a:r>
              <a:rPr lang="en-US" altLang="ko-KR" spc="-20" dirty="0">
                <a:solidFill>
                  <a:srgbClr val="231F20"/>
                </a:solidFill>
                <a:latin typeface="+mn-ea"/>
                <a:cs typeface="나눔고딕코딩"/>
              </a:rPr>
              <a:t>/=</a:t>
            </a:r>
            <a:r>
              <a:rPr lang="en-US" altLang="ko-KR" spc="-240" dirty="0">
                <a:solidFill>
                  <a:srgbClr val="231F20"/>
                </a:solidFill>
                <a:latin typeface="+mn-ea"/>
                <a:cs typeface="나눔고딕코딩"/>
              </a:rPr>
              <a:t> </a:t>
            </a:r>
            <a:r>
              <a:rPr lang="en-US" altLang="ko-KR" dirty="0">
                <a:solidFill>
                  <a:srgbClr val="231F20"/>
                </a:solidFill>
                <a:latin typeface="+mn-ea"/>
                <a:cs typeface="나눔고딕코딩"/>
              </a:rPr>
              <a:t>200</a:t>
            </a:r>
            <a:endParaRPr lang="en-US" altLang="ko-KR" dirty="0">
              <a:latin typeface="+mn-ea"/>
              <a:cs typeface="나눔고딕코딩"/>
            </a:endParaRPr>
          </a:p>
          <a:p>
            <a:pPr marL="12700">
              <a:spcBef>
                <a:spcPts val="340"/>
              </a:spcBef>
            </a:pPr>
            <a:r>
              <a:rPr lang="en-US" altLang="ko-KR" dirty="0">
                <a:solidFill>
                  <a:srgbClr val="231F20"/>
                </a:solidFill>
                <a:latin typeface="+mn-ea"/>
                <a:cs typeface="나눔고딕코딩"/>
              </a:rPr>
              <a:t>X</a:t>
            </a:r>
            <a:r>
              <a:rPr lang="en-US" altLang="ko-KR" spc="-3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75" dirty="0">
                <a:solidFill>
                  <a:srgbClr val="231F20"/>
                </a:solidFill>
                <a:latin typeface="+mn-ea"/>
                <a:cs typeface="나눔고딕코딩"/>
              </a:rPr>
              <a:t> </a:t>
            </a:r>
            <a:r>
              <a:rPr lang="en-US" altLang="ko-KR" spc="-15" dirty="0">
                <a:solidFill>
                  <a:srgbClr val="231F20"/>
                </a:solidFill>
                <a:latin typeface="+mn-ea"/>
                <a:cs typeface="나눔고딕코딩"/>
              </a:rPr>
              <a:t>csv[["weight",</a:t>
            </a:r>
            <a:r>
              <a:rPr lang="en-US" altLang="ko-KR" spc="-75" dirty="0">
                <a:solidFill>
                  <a:srgbClr val="231F20"/>
                </a:solidFill>
                <a:latin typeface="+mn-ea"/>
                <a:cs typeface="나눔고딕코딩"/>
              </a:rPr>
              <a:t> </a:t>
            </a:r>
            <a:r>
              <a:rPr lang="en-US" altLang="ko-KR" spc="-15" dirty="0">
                <a:solidFill>
                  <a:srgbClr val="231F20"/>
                </a:solidFill>
                <a:latin typeface="+mn-ea"/>
                <a:cs typeface="나눔고딕코딩"/>
              </a:rPr>
              <a:t>"height"]].</a:t>
            </a:r>
            <a:r>
              <a:rPr lang="en-US" altLang="ko-KR" spc="-15" dirty="0" err="1">
                <a:solidFill>
                  <a:srgbClr val="231F20"/>
                </a:solidFill>
                <a:latin typeface="+mn-ea"/>
                <a:cs typeface="나눔고딕코딩"/>
              </a:rPr>
              <a:t>as_matrix</a:t>
            </a:r>
            <a:r>
              <a:rPr lang="en-US" altLang="ko-KR" spc="-15" dirty="0">
                <a:solidFill>
                  <a:srgbClr val="231F20"/>
                </a:solidFill>
                <a:latin typeface="+mn-ea"/>
                <a:cs typeface="나눔고딕코딩"/>
              </a:rPr>
              <a:t>()</a:t>
            </a:r>
            <a:r>
              <a:rPr lang="en-US" altLang="ko-KR" spc="-7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75" dirty="0">
                <a:solidFill>
                  <a:srgbClr val="231F20"/>
                </a:solidFill>
                <a:latin typeface="+mn-ea"/>
                <a:cs typeface="나눔고딕코딩"/>
              </a:rPr>
              <a:t> </a:t>
            </a:r>
            <a:r>
              <a:rPr lang="en-US" altLang="ko-KR" spc="-30" dirty="0">
                <a:solidFill>
                  <a:srgbClr val="231F20"/>
                </a:solidFill>
                <a:latin typeface="+mn-ea"/>
                <a:cs typeface="나눔고딕코딩"/>
              </a:rPr>
              <a:t>---</a:t>
            </a:r>
            <a:r>
              <a:rPr lang="en-US" altLang="ko-KR" spc="-75" dirty="0">
                <a:solidFill>
                  <a:srgbClr val="231F20"/>
                </a:solidFill>
                <a:latin typeface="+mn-ea"/>
                <a:cs typeface="나눔고딕코딩"/>
              </a:rPr>
              <a:t> </a:t>
            </a:r>
            <a:r>
              <a:rPr lang="en-US" altLang="ko-KR" spc="-20" dirty="0">
                <a:solidFill>
                  <a:srgbClr val="231F20"/>
                </a:solidFill>
                <a:latin typeface="+mn-ea"/>
                <a:cs typeface="나눔고딕코딩"/>
              </a:rPr>
              <a:t>(※1a</a:t>
            </a:r>
            <a:r>
              <a:rPr lang="en-US" altLang="ko-KR" spc="-20" dirty="0" smtClean="0">
                <a:solidFill>
                  <a:srgbClr val="231F20"/>
                </a:solidFill>
                <a:latin typeface="+mn-ea"/>
                <a:cs typeface="나눔고딕코딩"/>
              </a:rPr>
              <a:t>)</a:t>
            </a:r>
          </a:p>
          <a:p>
            <a:pPr marL="12700">
              <a:spcBef>
                <a:spcPts val="340"/>
              </a:spcBef>
            </a:pPr>
            <a:endParaRPr lang="en-US" altLang="ko-KR" dirty="0">
              <a:latin typeface="+mn-ea"/>
              <a:cs typeface="나눔고딕코딩"/>
            </a:endParaRPr>
          </a:p>
          <a:p>
            <a:pPr marL="12700">
              <a:spcBef>
                <a:spcPts val="340"/>
              </a:spcBef>
            </a:pPr>
            <a:r>
              <a:rPr lang="en-US" altLang="ko-KR" dirty="0">
                <a:solidFill>
                  <a:srgbClr val="231F20"/>
                </a:solidFill>
                <a:latin typeface="+mn-ea"/>
                <a:cs typeface="나눔고딕코딩"/>
              </a:rPr>
              <a:t>#</a:t>
            </a:r>
            <a:r>
              <a:rPr lang="en-US" altLang="ko-KR" spc="-180" dirty="0">
                <a:solidFill>
                  <a:srgbClr val="231F20"/>
                </a:solidFill>
                <a:latin typeface="+mn-ea"/>
                <a:cs typeface="나눔고딕코딩"/>
              </a:rPr>
              <a:t> </a:t>
            </a:r>
            <a:r>
              <a:rPr lang="ko-KR" altLang="en-US" spc="-40" dirty="0">
                <a:solidFill>
                  <a:srgbClr val="231F20"/>
                </a:solidFill>
                <a:latin typeface="+mn-ea"/>
                <a:cs typeface="나눔고딕코딩"/>
              </a:rPr>
              <a:t>레이블</a:t>
            </a:r>
            <a:endParaRPr lang="ko-KR" altLang="en-US" dirty="0">
              <a:latin typeface="+mn-ea"/>
              <a:cs typeface="나눔고딕코딩"/>
            </a:endParaRPr>
          </a:p>
          <a:p>
            <a:pPr marL="12700" marR="278765"/>
            <a:r>
              <a:rPr lang="en-US" altLang="ko-KR" dirty="0" err="1">
                <a:solidFill>
                  <a:srgbClr val="231F20"/>
                </a:solidFill>
                <a:latin typeface="+mn-ea"/>
                <a:cs typeface="나눔고딕코딩"/>
              </a:rPr>
              <a:t>bclass</a:t>
            </a:r>
            <a:r>
              <a:rPr lang="en-US" altLang="ko-KR" dirty="0">
                <a:solidFill>
                  <a:srgbClr val="231F20"/>
                </a:solidFill>
                <a:latin typeface="+mn-ea"/>
                <a:cs typeface="나눔고딕코딩"/>
              </a:rPr>
              <a:t> = </a:t>
            </a:r>
            <a:r>
              <a:rPr lang="en-US" altLang="ko-KR" spc="-20" dirty="0">
                <a:solidFill>
                  <a:srgbClr val="231F20"/>
                </a:solidFill>
                <a:latin typeface="+mn-ea"/>
                <a:cs typeface="나눔고딕코딩"/>
              </a:rPr>
              <a:t>{"thin":[1,0,0], "normal":[0,1,0],</a:t>
            </a:r>
            <a:r>
              <a:rPr lang="en-US" altLang="ko-KR" spc="-270" dirty="0">
                <a:solidFill>
                  <a:srgbClr val="231F20"/>
                </a:solidFill>
                <a:latin typeface="+mn-ea"/>
                <a:cs typeface="나눔고딕코딩"/>
              </a:rPr>
              <a:t> </a:t>
            </a:r>
            <a:r>
              <a:rPr lang="en-US" altLang="ko-KR" spc="-25" dirty="0">
                <a:solidFill>
                  <a:srgbClr val="231F20"/>
                </a:solidFill>
                <a:latin typeface="+mn-ea"/>
                <a:cs typeface="나눔고딕코딩"/>
              </a:rPr>
              <a:t>"fat":[0,0,1</a:t>
            </a:r>
            <a:r>
              <a:rPr lang="en-US" altLang="ko-KR" spc="-25" dirty="0" smtClean="0">
                <a:solidFill>
                  <a:srgbClr val="231F20"/>
                </a:solidFill>
                <a:latin typeface="+mn-ea"/>
                <a:cs typeface="나눔고딕코딩"/>
              </a:rPr>
              <a:t>]}</a:t>
            </a:r>
            <a:endParaRPr lang="en-US" altLang="ko-KR" spc="-25" dirty="0">
              <a:solidFill>
                <a:srgbClr val="231F20"/>
              </a:solidFill>
              <a:latin typeface="+mn-ea"/>
              <a:cs typeface="나눔고딕코딩"/>
            </a:endParaRPr>
          </a:p>
          <a:p>
            <a:pPr marL="12700" marR="278765"/>
            <a:r>
              <a:rPr lang="en-US" altLang="ko-KR" dirty="0">
                <a:solidFill>
                  <a:srgbClr val="231F20"/>
                </a:solidFill>
                <a:latin typeface="+mn-ea"/>
                <a:cs typeface="나눔고딕코딩"/>
              </a:rPr>
              <a:t>y =</a:t>
            </a:r>
            <a:r>
              <a:rPr lang="en-US" altLang="ko-KR" spc="-135" dirty="0">
                <a:solidFill>
                  <a:srgbClr val="231F20"/>
                </a:solidFill>
                <a:latin typeface="+mn-ea"/>
                <a:cs typeface="나눔고딕코딩"/>
              </a:rPr>
              <a:t> </a:t>
            </a:r>
            <a:r>
              <a:rPr lang="en-US" altLang="ko-KR" spc="-15" dirty="0" err="1">
                <a:solidFill>
                  <a:srgbClr val="231F20"/>
                </a:solidFill>
                <a:latin typeface="+mn-ea"/>
                <a:cs typeface="나눔고딕코딩"/>
              </a:rPr>
              <a:t>np.empty</a:t>
            </a:r>
            <a:r>
              <a:rPr lang="en-US" altLang="ko-KR" spc="-15" dirty="0">
                <a:solidFill>
                  <a:srgbClr val="231F20"/>
                </a:solidFill>
                <a:latin typeface="+mn-ea"/>
                <a:cs typeface="나눔고딕코딩"/>
              </a:rPr>
              <a:t>((20000,3))</a:t>
            </a:r>
            <a:endParaRPr lang="en-US" altLang="ko-KR" dirty="0">
              <a:latin typeface="+mn-ea"/>
              <a:cs typeface="나눔고딕코딩"/>
            </a:endParaRPr>
          </a:p>
          <a:p>
            <a:pPr marL="12700">
              <a:spcBef>
                <a:spcPts val="340"/>
              </a:spcBef>
            </a:pPr>
            <a:r>
              <a:rPr lang="en-US" altLang="ko-KR" dirty="0">
                <a:solidFill>
                  <a:srgbClr val="231F20"/>
                </a:solidFill>
                <a:latin typeface="+mn-ea"/>
                <a:cs typeface="나눔고딕코딩"/>
              </a:rPr>
              <a:t>for </a:t>
            </a:r>
            <a:r>
              <a:rPr lang="en-US" altLang="ko-KR" dirty="0" err="1">
                <a:solidFill>
                  <a:srgbClr val="231F20"/>
                </a:solidFill>
                <a:latin typeface="+mn-ea"/>
                <a:cs typeface="나눔고딕코딩"/>
              </a:rPr>
              <a:t>i</a:t>
            </a:r>
            <a:r>
              <a:rPr lang="en-US" altLang="ko-KR" dirty="0">
                <a:solidFill>
                  <a:srgbClr val="231F20"/>
                </a:solidFill>
                <a:latin typeface="+mn-ea"/>
                <a:cs typeface="나눔고딕코딩"/>
              </a:rPr>
              <a:t>,</a:t>
            </a:r>
            <a:r>
              <a:rPr lang="en-US" altLang="ko-KR" spc="-300" dirty="0">
                <a:solidFill>
                  <a:srgbClr val="231F20"/>
                </a:solidFill>
                <a:latin typeface="+mn-ea"/>
                <a:cs typeface="나눔고딕코딩"/>
              </a:rPr>
              <a:t> </a:t>
            </a:r>
            <a:r>
              <a:rPr lang="en-US" altLang="ko-KR" dirty="0">
                <a:solidFill>
                  <a:srgbClr val="231F20"/>
                </a:solidFill>
                <a:latin typeface="+mn-ea"/>
                <a:cs typeface="나눔고딕코딩"/>
              </a:rPr>
              <a:t>v in </a:t>
            </a:r>
            <a:r>
              <a:rPr lang="en-US" altLang="ko-KR" spc="-10" dirty="0">
                <a:solidFill>
                  <a:srgbClr val="231F20"/>
                </a:solidFill>
                <a:latin typeface="+mn-ea"/>
                <a:cs typeface="나눔고딕코딩"/>
              </a:rPr>
              <a:t>enumerate(csv["label</a:t>
            </a:r>
            <a:r>
              <a:rPr lang="en-US" altLang="ko-KR" spc="-10" dirty="0" smtClean="0">
                <a:solidFill>
                  <a:srgbClr val="231F20"/>
                </a:solidFill>
                <a:latin typeface="+mn-ea"/>
                <a:cs typeface="나눔고딕코딩"/>
              </a:rPr>
              <a:t>"]):</a:t>
            </a:r>
          </a:p>
          <a:p>
            <a:pPr marL="12700">
              <a:spcBef>
                <a:spcPts val="340"/>
              </a:spcBef>
            </a:pPr>
            <a:r>
              <a:rPr lang="en-US" altLang="ko-KR" spc="-10" dirty="0">
                <a:solidFill>
                  <a:srgbClr val="231F20"/>
                </a:solidFill>
                <a:latin typeface="+mn-ea"/>
                <a:cs typeface="나눔고딕코딩"/>
              </a:rPr>
              <a:t>	</a:t>
            </a:r>
            <a:r>
              <a:rPr lang="en-US" altLang="ko-KR" spc="-10" dirty="0" smtClean="0">
                <a:solidFill>
                  <a:srgbClr val="231F20"/>
                </a:solidFill>
                <a:latin typeface="+mn-ea"/>
                <a:cs typeface="나눔고딕코딩"/>
              </a:rPr>
              <a:t>y[</a:t>
            </a:r>
            <a:r>
              <a:rPr lang="en-US" altLang="ko-KR" spc="-10" dirty="0" err="1" smtClean="0">
                <a:solidFill>
                  <a:srgbClr val="231F20"/>
                </a:solidFill>
                <a:latin typeface="+mn-ea"/>
                <a:cs typeface="나눔고딕코딩"/>
              </a:rPr>
              <a:t>i</a:t>
            </a:r>
            <a:r>
              <a:rPr lang="en-US" altLang="ko-KR" spc="-1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245" dirty="0">
                <a:solidFill>
                  <a:srgbClr val="231F20"/>
                </a:solidFill>
                <a:latin typeface="+mn-ea"/>
                <a:cs typeface="나눔고딕코딩"/>
              </a:rPr>
              <a:t> </a:t>
            </a:r>
            <a:r>
              <a:rPr lang="en-US" altLang="ko-KR" spc="-5" dirty="0" err="1">
                <a:solidFill>
                  <a:srgbClr val="231F20"/>
                </a:solidFill>
                <a:latin typeface="+mn-ea"/>
                <a:cs typeface="나눔고딕코딩"/>
              </a:rPr>
              <a:t>bclass</a:t>
            </a:r>
            <a:r>
              <a:rPr lang="en-US" altLang="ko-KR" spc="-5" dirty="0">
                <a:solidFill>
                  <a:srgbClr val="231F20"/>
                </a:solidFill>
                <a:latin typeface="+mn-ea"/>
                <a:cs typeface="나눔고딕코딩"/>
              </a:rPr>
              <a:t>[v</a:t>
            </a:r>
            <a:r>
              <a:rPr lang="en-US" altLang="ko-KR" spc="-5" dirty="0" smtClean="0">
                <a:solidFill>
                  <a:srgbClr val="231F20"/>
                </a:solidFill>
                <a:latin typeface="+mn-ea"/>
                <a:cs typeface="나눔고딕코딩"/>
              </a:rPr>
              <a:t>]</a:t>
            </a:r>
            <a:endParaRPr lang="en-US" altLang="ko-KR" dirty="0">
              <a:latin typeface="나눔고딕코딩"/>
              <a:cs typeface="나눔고딕코딩"/>
            </a:endParaRPr>
          </a:p>
        </p:txBody>
      </p:sp>
      <p:sp>
        <p:nvSpPr>
          <p:cNvPr id="6" name="object 2">
            <a:extLst>
              <a:ext uri="{FF2B5EF4-FFF2-40B4-BE49-F238E27FC236}">
                <a16:creationId xmlns:a16="http://schemas.microsoft.com/office/drawing/2014/main" id="{9B96CFC1-84B6-D24E-BDDE-B513641CB923}"/>
              </a:ext>
            </a:extLst>
          </p:cNvPr>
          <p:cNvSpPr/>
          <p:nvPr/>
        </p:nvSpPr>
        <p:spPr>
          <a:xfrm flipV="1">
            <a:off x="232569" y="1183078"/>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Tree>
    <p:extLst>
      <p:ext uri="{BB962C8B-B14F-4D97-AF65-F5344CB8AC3E}">
        <p14:creationId xmlns:p14="http://schemas.microsoft.com/office/powerpoint/2010/main" val="63002983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6">
            <a:extLst>
              <a:ext uri="{FF2B5EF4-FFF2-40B4-BE49-F238E27FC236}">
                <a16:creationId xmlns:a16="http://schemas.microsoft.com/office/drawing/2014/main" id="{B3D8ED48-61B1-7149-A15F-D3EEB8728B9E}"/>
              </a:ext>
            </a:extLst>
          </p:cNvPr>
          <p:cNvSpPr txBox="1"/>
          <p:nvPr/>
        </p:nvSpPr>
        <p:spPr>
          <a:xfrm>
            <a:off x="232570" y="269875"/>
            <a:ext cx="9753599" cy="6132448"/>
          </a:xfrm>
          <a:prstGeom prst="rect">
            <a:avLst/>
          </a:prstGeom>
        </p:spPr>
        <p:txBody>
          <a:bodyPr vert="horz" wrap="square" lIns="0" tIns="0" rIns="0" bIns="0" rtlCol="0">
            <a:spAutoFit/>
          </a:bodyPr>
          <a:lstStyle/>
          <a:p>
            <a:pPr marL="12700" marR="304800"/>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ko-KR" altLang="en-US" spc="-20" dirty="0">
                <a:solidFill>
                  <a:srgbClr val="231F20"/>
                </a:solidFill>
                <a:latin typeface="+mn-ea"/>
                <a:cs typeface="나눔고딕코딩"/>
              </a:rPr>
              <a:t>훈련</a:t>
            </a:r>
            <a:r>
              <a:rPr lang="ko-KR" altLang="en-US" spc="-90" dirty="0">
                <a:solidFill>
                  <a:srgbClr val="231F20"/>
                </a:solidFill>
                <a:latin typeface="+mn-ea"/>
                <a:cs typeface="나눔고딕코딩"/>
              </a:rPr>
              <a:t> </a:t>
            </a:r>
            <a:r>
              <a:rPr lang="ko-KR" altLang="en-US" spc="-20" dirty="0">
                <a:solidFill>
                  <a:srgbClr val="231F20"/>
                </a:solidFill>
                <a:latin typeface="+mn-ea"/>
                <a:cs typeface="나눔고딕코딩"/>
              </a:rPr>
              <a:t>전용</a:t>
            </a:r>
            <a:r>
              <a:rPr lang="ko-KR" altLang="en-US" spc="-90" dirty="0">
                <a:solidFill>
                  <a:srgbClr val="231F20"/>
                </a:solidFill>
                <a:latin typeface="+mn-ea"/>
                <a:cs typeface="나눔고딕코딩"/>
              </a:rPr>
              <a:t> </a:t>
            </a:r>
            <a:r>
              <a:rPr lang="ko-KR" altLang="en-US" spc="-30" dirty="0">
                <a:solidFill>
                  <a:srgbClr val="231F20"/>
                </a:solidFill>
                <a:latin typeface="+mn-ea"/>
                <a:cs typeface="나눔고딕코딩"/>
              </a:rPr>
              <a:t>데이터와</a:t>
            </a:r>
            <a:r>
              <a:rPr lang="ko-KR" altLang="en-US" spc="-90" dirty="0">
                <a:solidFill>
                  <a:srgbClr val="231F20"/>
                </a:solidFill>
                <a:latin typeface="+mn-ea"/>
                <a:cs typeface="나눔고딕코딩"/>
              </a:rPr>
              <a:t> </a:t>
            </a:r>
            <a:r>
              <a:rPr lang="ko-KR" altLang="en-US" spc="-30" dirty="0">
                <a:solidFill>
                  <a:srgbClr val="231F20"/>
                </a:solidFill>
                <a:latin typeface="+mn-ea"/>
                <a:cs typeface="나눔고딕코딩"/>
              </a:rPr>
              <a:t>테스트</a:t>
            </a:r>
            <a:r>
              <a:rPr lang="ko-KR" altLang="en-US" spc="-90" dirty="0">
                <a:solidFill>
                  <a:srgbClr val="231F20"/>
                </a:solidFill>
                <a:latin typeface="+mn-ea"/>
                <a:cs typeface="나눔고딕코딩"/>
              </a:rPr>
              <a:t> </a:t>
            </a:r>
            <a:r>
              <a:rPr lang="ko-KR" altLang="en-US" spc="-20" dirty="0">
                <a:solidFill>
                  <a:srgbClr val="231F20"/>
                </a:solidFill>
                <a:latin typeface="+mn-ea"/>
                <a:cs typeface="나눔고딕코딩"/>
              </a:rPr>
              <a:t>전용</a:t>
            </a:r>
            <a:r>
              <a:rPr lang="ko-KR" altLang="en-US" spc="-90" dirty="0">
                <a:solidFill>
                  <a:srgbClr val="231F20"/>
                </a:solidFill>
                <a:latin typeface="+mn-ea"/>
                <a:cs typeface="나눔고딕코딩"/>
              </a:rPr>
              <a:t> </a:t>
            </a:r>
            <a:r>
              <a:rPr lang="ko-KR" altLang="en-US" spc="-30" dirty="0">
                <a:solidFill>
                  <a:srgbClr val="231F20"/>
                </a:solidFill>
                <a:latin typeface="+mn-ea"/>
                <a:cs typeface="나눔고딕코딩"/>
              </a:rPr>
              <a:t>데이터로</a:t>
            </a:r>
            <a:r>
              <a:rPr lang="ko-KR" altLang="en-US" spc="-90" dirty="0">
                <a:solidFill>
                  <a:srgbClr val="231F20"/>
                </a:solidFill>
                <a:latin typeface="+mn-ea"/>
                <a:cs typeface="나눔고딕코딩"/>
              </a:rPr>
              <a:t> </a:t>
            </a:r>
            <a:r>
              <a:rPr lang="ko-KR" altLang="en-US" spc="-30" dirty="0">
                <a:solidFill>
                  <a:srgbClr val="231F20"/>
                </a:solidFill>
                <a:latin typeface="+mn-ea"/>
                <a:cs typeface="나눔고딕코딩"/>
              </a:rPr>
              <a:t>나누기</a:t>
            </a:r>
            <a:r>
              <a:rPr lang="ko-KR" altLang="en-US" spc="-90" dirty="0">
                <a:solidFill>
                  <a:srgbClr val="231F20"/>
                </a:solidFill>
                <a:latin typeface="+mn-ea"/>
                <a:cs typeface="나눔고딕코딩"/>
              </a:rPr>
              <a:t> </a:t>
            </a:r>
            <a:r>
              <a:rPr lang="en-US" altLang="ko-KR" spc="-30" dirty="0">
                <a:solidFill>
                  <a:srgbClr val="231F20"/>
                </a:solidFill>
                <a:latin typeface="+mn-ea"/>
                <a:cs typeface="나눔고딕코딩"/>
              </a:rPr>
              <a:t>---</a:t>
            </a:r>
            <a:r>
              <a:rPr lang="ko-KR" altLang="en-US" spc="-90" dirty="0">
                <a:solidFill>
                  <a:srgbClr val="231F20"/>
                </a:solidFill>
                <a:latin typeface="+mn-ea"/>
                <a:cs typeface="나눔고딕코딩"/>
              </a:rPr>
              <a:t> </a:t>
            </a:r>
            <a:r>
              <a:rPr lang="en-US" altLang="ko-KR" spc="-20" dirty="0">
                <a:solidFill>
                  <a:srgbClr val="231F20"/>
                </a:solidFill>
                <a:latin typeface="+mn-ea"/>
                <a:cs typeface="나눔고딕코딩"/>
              </a:rPr>
              <a:t>(※2</a:t>
            </a:r>
            <a:r>
              <a:rPr lang="en-US" altLang="ko-KR" spc="-20" dirty="0" smtClean="0">
                <a:solidFill>
                  <a:srgbClr val="231F20"/>
                </a:solidFill>
                <a:latin typeface="+mn-ea"/>
                <a:cs typeface="나눔고딕코딩"/>
              </a:rPr>
              <a:t>)</a:t>
            </a:r>
            <a:endParaRPr lang="en-US" altLang="ko-KR" dirty="0">
              <a:solidFill>
                <a:srgbClr val="231F20"/>
              </a:solidFill>
              <a:latin typeface="+mn-ea"/>
              <a:cs typeface="나눔고딕코딩"/>
            </a:endParaRPr>
          </a:p>
          <a:p>
            <a:pPr marL="12700" marR="304800"/>
            <a:r>
              <a:rPr lang="en-US" altLang="ko-KR" spc="-5" dirty="0" err="1">
                <a:solidFill>
                  <a:srgbClr val="231F20"/>
                </a:solidFill>
                <a:latin typeface="+mn-ea"/>
                <a:cs typeface="나눔고딕코딩"/>
              </a:rPr>
              <a:t>X_train</a:t>
            </a:r>
            <a:r>
              <a:rPr lang="en-US" altLang="ko-KR" spc="-5" dirty="0">
                <a:solidFill>
                  <a:srgbClr val="231F20"/>
                </a:solidFill>
                <a:latin typeface="+mn-ea"/>
                <a:cs typeface="나눔고딕코딩"/>
              </a:rPr>
              <a:t>, </a:t>
            </a:r>
            <a:r>
              <a:rPr lang="en-US" altLang="ko-KR" spc="-10" dirty="0" err="1">
                <a:solidFill>
                  <a:srgbClr val="231F20"/>
                </a:solidFill>
                <a:latin typeface="+mn-ea"/>
                <a:cs typeface="나눔고딕코딩"/>
              </a:rPr>
              <a:t>y_train</a:t>
            </a:r>
            <a:r>
              <a:rPr lang="en-US" altLang="ko-KR" spc="-10" dirty="0">
                <a:solidFill>
                  <a:srgbClr val="231F20"/>
                </a:solidFill>
                <a:latin typeface="+mn-ea"/>
                <a:cs typeface="나눔고딕코딩"/>
              </a:rPr>
              <a:t> </a:t>
            </a:r>
            <a:r>
              <a:rPr lang="en-US" altLang="ko-KR" dirty="0">
                <a:solidFill>
                  <a:srgbClr val="231F20"/>
                </a:solidFill>
                <a:latin typeface="+mn-ea"/>
                <a:cs typeface="나눔고딕코딩"/>
              </a:rPr>
              <a:t>= </a:t>
            </a:r>
            <a:r>
              <a:rPr lang="en-US" altLang="ko-KR" spc="-15" dirty="0">
                <a:solidFill>
                  <a:srgbClr val="231F20"/>
                </a:solidFill>
                <a:latin typeface="+mn-ea"/>
                <a:cs typeface="나눔고딕코딩"/>
              </a:rPr>
              <a:t>X[1:15001],</a:t>
            </a:r>
            <a:r>
              <a:rPr lang="en-US" altLang="ko-KR" spc="-270" dirty="0">
                <a:solidFill>
                  <a:srgbClr val="231F20"/>
                </a:solidFill>
                <a:latin typeface="+mn-ea"/>
                <a:cs typeface="나눔고딕코딩"/>
              </a:rPr>
              <a:t> </a:t>
            </a:r>
            <a:r>
              <a:rPr lang="en-US" altLang="ko-KR" spc="-10" dirty="0">
                <a:solidFill>
                  <a:srgbClr val="231F20"/>
                </a:solidFill>
                <a:latin typeface="+mn-ea"/>
                <a:cs typeface="나눔고딕코딩"/>
              </a:rPr>
              <a:t>y[1:15001]</a:t>
            </a:r>
            <a:endParaRPr lang="en-US" altLang="ko-KR" dirty="0">
              <a:latin typeface="+mn-ea"/>
              <a:cs typeface="나눔고딕코딩"/>
            </a:endParaRPr>
          </a:p>
          <a:p>
            <a:pPr marL="12700">
              <a:spcBef>
                <a:spcPts val="340"/>
              </a:spcBef>
            </a:pPr>
            <a:r>
              <a:rPr lang="en-US" altLang="ko-KR" spc="-10" dirty="0" err="1">
                <a:solidFill>
                  <a:srgbClr val="231F20"/>
                </a:solidFill>
                <a:latin typeface="+mn-ea"/>
                <a:cs typeface="나눔고딕코딩"/>
              </a:rPr>
              <a:t>X_test</a:t>
            </a:r>
            <a:r>
              <a:rPr lang="en-US" altLang="ko-KR" spc="-10" dirty="0">
                <a:solidFill>
                  <a:srgbClr val="231F20"/>
                </a:solidFill>
                <a:latin typeface="+mn-ea"/>
                <a:cs typeface="나눔고딕코딩"/>
              </a:rPr>
              <a:t>,  </a:t>
            </a:r>
            <a:r>
              <a:rPr lang="en-US" altLang="ko-KR" spc="-10" dirty="0" err="1">
                <a:solidFill>
                  <a:srgbClr val="231F20"/>
                </a:solidFill>
                <a:latin typeface="+mn-ea"/>
                <a:cs typeface="나눔고딕코딩"/>
              </a:rPr>
              <a:t>y_test</a:t>
            </a:r>
            <a:r>
              <a:rPr lang="en-US" altLang="ko-KR" spc="-10" dirty="0">
                <a:solidFill>
                  <a:srgbClr val="231F20"/>
                </a:solidFill>
                <a:latin typeface="+mn-ea"/>
                <a:cs typeface="나눔고딕코딩"/>
              </a:rPr>
              <a:t>  </a:t>
            </a:r>
            <a:r>
              <a:rPr lang="en-US" altLang="ko-KR" dirty="0">
                <a:solidFill>
                  <a:srgbClr val="231F20"/>
                </a:solidFill>
                <a:latin typeface="+mn-ea"/>
                <a:cs typeface="나눔고딕코딩"/>
              </a:rPr>
              <a:t>= </a:t>
            </a:r>
            <a:r>
              <a:rPr lang="en-US" altLang="ko-KR" spc="-10" dirty="0">
                <a:solidFill>
                  <a:srgbClr val="231F20"/>
                </a:solidFill>
                <a:latin typeface="+mn-ea"/>
                <a:cs typeface="나눔고딕코딩"/>
              </a:rPr>
              <a:t>X[15001:20001],</a:t>
            </a:r>
            <a:r>
              <a:rPr lang="en-US" altLang="ko-KR" spc="-280" dirty="0">
                <a:solidFill>
                  <a:srgbClr val="231F20"/>
                </a:solidFill>
                <a:latin typeface="+mn-ea"/>
                <a:cs typeface="나눔고딕코딩"/>
              </a:rPr>
              <a:t> </a:t>
            </a:r>
            <a:r>
              <a:rPr lang="en-US" altLang="ko-KR" spc="-10" dirty="0">
                <a:solidFill>
                  <a:srgbClr val="231F20"/>
                </a:solidFill>
                <a:latin typeface="+mn-ea"/>
                <a:cs typeface="나눔고딕코딩"/>
              </a:rPr>
              <a:t>y[15001:20001]</a:t>
            </a:r>
            <a:endParaRPr lang="en-US" altLang="ko-KR" dirty="0">
              <a:latin typeface="+mn-ea"/>
              <a:cs typeface="나눔고딕코딩"/>
            </a:endParaRPr>
          </a:p>
          <a:p>
            <a:pPr marL="12700">
              <a:spcBef>
                <a:spcPts val="35"/>
              </a:spcBef>
            </a:pPr>
            <a:endParaRPr lang="en-US" altLang="ko-KR" dirty="0">
              <a:latin typeface="+mn-ea"/>
              <a:cs typeface="Times New Roman"/>
            </a:endParaRPr>
          </a:p>
          <a:p>
            <a:pPr marL="12700" marR="1645920"/>
            <a:r>
              <a:rPr lang="en-US" altLang="ko-KR" dirty="0">
                <a:solidFill>
                  <a:srgbClr val="231F20"/>
                </a:solidFill>
                <a:latin typeface="+mn-ea"/>
                <a:cs typeface="나눔고딕코딩"/>
              </a:rPr>
              <a:t>#</a:t>
            </a:r>
            <a:r>
              <a:rPr lang="en-US" altLang="ko-KR" spc="-100" dirty="0">
                <a:solidFill>
                  <a:srgbClr val="231F20"/>
                </a:solidFill>
                <a:latin typeface="+mn-ea"/>
                <a:cs typeface="나눔고딕코딩"/>
              </a:rPr>
              <a:t> </a:t>
            </a:r>
            <a:r>
              <a:rPr lang="ko-KR" altLang="en-US" spc="-20" dirty="0">
                <a:solidFill>
                  <a:srgbClr val="231F20"/>
                </a:solidFill>
                <a:latin typeface="+mn-ea"/>
                <a:cs typeface="나눔고딕코딩"/>
              </a:rPr>
              <a:t>모델</a:t>
            </a:r>
            <a:r>
              <a:rPr lang="ko-KR" altLang="en-US" spc="-100" dirty="0">
                <a:solidFill>
                  <a:srgbClr val="231F20"/>
                </a:solidFill>
                <a:latin typeface="+mn-ea"/>
                <a:cs typeface="나눔고딕코딩"/>
              </a:rPr>
              <a:t> </a:t>
            </a:r>
            <a:r>
              <a:rPr lang="ko-KR" altLang="en-US" spc="-20" dirty="0">
                <a:solidFill>
                  <a:srgbClr val="231F20"/>
                </a:solidFill>
                <a:latin typeface="+mn-ea"/>
                <a:cs typeface="나눔고딕코딩"/>
              </a:rPr>
              <a:t>구조</a:t>
            </a:r>
            <a:r>
              <a:rPr lang="ko-KR" altLang="en-US" spc="-100" dirty="0">
                <a:solidFill>
                  <a:srgbClr val="231F20"/>
                </a:solidFill>
                <a:latin typeface="+mn-ea"/>
                <a:cs typeface="나눔고딕코딩"/>
              </a:rPr>
              <a:t> </a:t>
            </a:r>
            <a:r>
              <a:rPr lang="ko-KR" altLang="en-US" spc="-30" dirty="0">
                <a:solidFill>
                  <a:srgbClr val="231F20"/>
                </a:solidFill>
                <a:latin typeface="+mn-ea"/>
                <a:cs typeface="나눔고딕코딩"/>
              </a:rPr>
              <a:t>정의하기</a:t>
            </a:r>
            <a:r>
              <a:rPr lang="ko-KR" altLang="en-US" spc="-100" dirty="0">
                <a:solidFill>
                  <a:srgbClr val="231F20"/>
                </a:solidFill>
                <a:latin typeface="+mn-ea"/>
                <a:cs typeface="나눔고딕코딩"/>
              </a:rPr>
              <a:t> </a:t>
            </a:r>
            <a:r>
              <a:rPr lang="en-US" altLang="ko-KR" spc="-30" dirty="0">
                <a:solidFill>
                  <a:srgbClr val="231F20"/>
                </a:solidFill>
                <a:latin typeface="+mn-ea"/>
                <a:cs typeface="나눔고딕코딩"/>
              </a:rPr>
              <a:t>---</a:t>
            </a:r>
            <a:r>
              <a:rPr lang="ko-KR" altLang="en-US" spc="-100" dirty="0">
                <a:solidFill>
                  <a:srgbClr val="231F20"/>
                </a:solidFill>
                <a:latin typeface="+mn-ea"/>
                <a:cs typeface="나눔고딕코딩"/>
              </a:rPr>
              <a:t> </a:t>
            </a:r>
            <a:r>
              <a:rPr lang="en-US" altLang="ko-KR" spc="-20" dirty="0">
                <a:solidFill>
                  <a:srgbClr val="231F20"/>
                </a:solidFill>
                <a:latin typeface="+mn-ea"/>
                <a:cs typeface="나눔고딕코딩"/>
              </a:rPr>
              <a:t>(※3</a:t>
            </a:r>
            <a:r>
              <a:rPr lang="en-US" altLang="ko-KR" spc="-20" dirty="0" smtClean="0">
                <a:solidFill>
                  <a:srgbClr val="231F20"/>
                </a:solidFill>
                <a:latin typeface="+mn-ea"/>
                <a:cs typeface="나눔고딕코딩"/>
              </a:rPr>
              <a:t>)</a:t>
            </a:r>
            <a:endParaRPr lang="en-US" altLang="ko-KR" dirty="0">
              <a:solidFill>
                <a:srgbClr val="231F20"/>
              </a:solidFill>
              <a:latin typeface="+mn-ea"/>
              <a:cs typeface="나눔고딕코딩"/>
            </a:endParaRPr>
          </a:p>
          <a:p>
            <a:pPr marL="12700" marR="1645920"/>
            <a:r>
              <a:rPr lang="en-US" altLang="ko-KR" dirty="0">
                <a:solidFill>
                  <a:srgbClr val="231F20"/>
                </a:solidFill>
                <a:latin typeface="+mn-ea"/>
                <a:cs typeface="나눔고딕코딩"/>
              </a:rPr>
              <a:t>model =</a:t>
            </a:r>
            <a:r>
              <a:rPr lang="en-US" altLang="ko-KR" spc="-200" dirty="0">
                <a:solidFill>
                  <a:srgbClr val="231F20"/>
                </a:solidFill>
                <a:latin typeface="+mn-ea"/>
                <a:cs typeface="나눔고딕코딩"/>
              </a:rPr>
              <a:t> </a:t>
            </a:r>
            <a:r>
              <a:rPr lang="en-US" altLang="ko-KR" spc="-5" dirty="0">
                <a:solidFill>
                  <a:srgbClr val="231F20"/>
                </a:solidFill>
                <a:latin typeface="+mn-ea"/>
                <a:cs typeface="나눔고딕코딩"/>
              </a:rPr>
              <a:t>Sequential()</a:t>
            </a:r>
            <a:endParaRPr lang="en-US" altLang="ko-KR" dirty="0">
              <a:latin typeface="+mn-ea"/>
              <a:cs typeface="나눔고딕코딩"/>
            </a:endParaRPr>
          </a:p>
          <a:p>
            <a:pPr marL="12700" marR="1148080"/>
            <a:r>
              <a:rPr lang="en-US" altLang="ko-KR" spc="-10" dirty="0" err="1">
                <a:solidFill>
                  <a:srgbClr val="231F20"/>
                </a:solidFill>
                <a:latin typeface="+mn-ea"/>
                <a:cs typeface="나눔고딕코딩"/>
              </a:rPr>
              <a:t>model.add</a:t>
            </a:r>
            <a:r>
              <a:rPr lang="en-US" altLang="ko-KR" spc="-10" dirty="0">
                <a:solidFill>
                  <a:srgbClr val="231F20"/>
                </a:solidFill>
                <a:latin typeface="+mn-ea"/>
                <a:cs typeface="나눔고딕코딩"/>
              </a:rPr>
              <a:t>(Dense(512,</a:t>
            </a:r>
            <a:r>
              <a:rPr lang="en-US" altLang="ko-KR" spc="-70" dirty="0">
                <a:solidFill>
                  <a:srgbClr val="231F20"/>
                </a:solidFill>
                <a:latin typeface="+mn-ea"/>
                <a:cs typeface="나눔고딕코딩"/>
              </a:rPr>
              <a:t> </a:t>
            </a:r>
            <a:r>
              <a:rPr lang="en-US" altLang="ko-KR" spc="-15" dirty="0" err="1">
                <a:solidFill>
                  <a:srgbClr val="231F20"/>
                </a:solidFill>
                <a:latin typeface="+mn-ea"/>
                <a:cs typeface="나눔고딕코딩"/>
              </a:rPr>
              <a:t>input_shape</a:t>
            </a:r>
            <a:r>
              <a:rPr lang="en-US" altLang="ko-KR" spc="-15" dirty="0">
                <a:solidFill>
                  <a:srgbClr val="231F20"/>
                </a:solidFill>
                <a:latin typeface="+mn-ea"/>
                <a:cs typeface="나눔고딕코딩"/>
              </a:rPr>
              <a:t>=(2</a:t>
            </a:r>
            <a:r>
              <a:rPr lang="en-US" altLang="ko-KR" spc="-15" dirty="0" smtClean="0">
                <a:solidFill>
                  <a:srgbClr val="231F20"/>
                </a:solidFill>
                <a:latin typeface="+mn-ea"/>
                <a:cs typeface="나눔고딕코딩"/>
              </a:rPr>
              <a:t>,)))</a:t>
            </a:r>
            <a:endParaRPr lang="en-US" altLang="ko-KR" dirty="0">
              <a:solidFill>
                <a:srgbClr val="231F20"/>
              </a:solidFill>
              <a:latin typeface="+mn-ea"/>
              <a:cs typeface="나눔고딕코딩"/>
            </a:endParaRPr>
          </a:p>
          <a:p>
            <a:pPr marL="12700" marR="1148080"/>
            <a:r>
              <a:rPr lang="en-US" altLang="ko-KR" spc="-10" dirty="0" err="1">
                <a:solidFill>
                  <a:srgbClr val="231F20"/>
                </a:solidFill>
                <a:latin typeface="+mn-ea"/>
                <a:cs typeface="나눔고딕코딩"/>
              </a:rPr>
              <a:t>model.add</a:t>
            </a:r>
            <a:r>
              <a:rPr lang="en-US" altLang="ko-KR" spc="-10" dirty="0">
                <a:solidFill>
                  <a:srgbClr val="231F20"/>
                </a:solidFill>
                <a:latin typeface="+mn-ea"/>
                <a:cs typeface="나눔고딕코딩"/>
              </a:rPr>
              <a:t>(Activation('</a:t>
            </a:r>
            <a:r>
              <a:rPr lang="en-US" altLang="ko-KR" spc="-10" dirty="0" err="1">
                <a:solidFill>
                  <a:srgbClr val="231F20"/>
                </a:solidFill>
                <a:latin typeface="+mn-ea"/>
                <a:cs typeface="나눔고딕코딩"/>
              </a:rPr>
              <a:t>relu</a:t>
            </a:r>
            <a:r>
              <a:rPr lang="en-US" altLang="ko-KR" spc="-10" dirty="0" smtClean="0">
                <a:solidFill>
                  <a:srgbClr val="231F20"/>
                </a:solidFill>
                <a:latin typeface="+mn-ea"/>
                <a:cs typeface="나눔고딕코딩"/>
              </a:rPr>
              <a:t>'))</a:t>
            </a:r>
            <a:endParaRPr lang="en-US" altLang="ko-KR" spc="-10" dirty="0">
              <a:solidFill>
                <a:srgbClr val="231F20"/>
              </a:solidFill>
              <a:latin typeface="+mn-ea"/>
              <a:cs typeface="나눔고딕코딩"/>
            </a:endParaRPr>
          </a:p>
          <a:p>
            <a:pPr marL="12700" marR="1148080"/>
            <a:r>
              <a:rPr lang="en-US" altLang="ko-KR" spc="-10" dirty="0" err="1">
                <a:solidFill>
                  <a:srgbClr val="231F20"/>
                </a:solidFill>
                <a:latin typeface="+mn-ea"/>
                <a:cs typeface="나눔고딕코딩"/>
              </a:rPr>
              <a:t>model.add</a:t>
            </a:r>
            <a:r>
              <a:rPr lang="en-US" altLang="ko-KR" spc="-10" dirty="0">
                <a:solidFill>
                  <a:srgbClr val="231F20"/>
                </a:solidFill>
                <a:latin typeface="+mn-ea"/>
                <a:cs typeface="나눔고딕코딩"/>
              </a:rPr>
              <a:t>(Dropout(0.1))</a:t>
            </a:r>
            <a:endParaRPr lang="en-US" altLang="ko-KR" dirty="0">
              <a:latin typeface="+mn-ea"/>
              <a:cs typeface="나눔고딕코딩"/>
            </a:endParaRPr>
          </a:p>
          <a:p>
            <a:pPr marL="12700">
              <a:spcBef>
                <a:spcPts val="35"/>
              </a:spcBef>
            </a:pPr>
            <a:endParaRPr lang="en-US" altLang="ko-KR" dirty="0">
              <a:latin typeface="+mn-ea"/>
              <a:cs typeface="Times New Roman"/>
            </a:endParaRPr>
          </a:p>
          <a:p>
            <a:pPr marL="12700" marR="1630680"/>
            <a:r>
              <a:rPr lang="en-US" altLang="ko-KR" spc="-10" dirty="0" err="1">
                <a:solidFill>
                  <a:srgbClr val="231F20"/>
                </a:solidFill>
                <a:latin typeface="+mn-ea"/>
                <a:cs typeface="나눔고딕코딩"/>
              </a:rPr>
              <a:t>model.add</a:t>
            </a:r>
            <a:r>
              <a:rPr lang="en-US" altLang="ko-KR" spc="-10" dirty="0">
                <a:solidFill>
                  <a:srgbClr val="231F20"/>
                </a:solidFill>
                <a:latin typeface="+mn-ea"/>
                <a:cs typeface="나눔고딕코딩"/>
              </a:rPr>
              <a:t>(Dense(512</a:t>
            </a:r>
            <a:r>
              <a:rPr lang="en-US" altLang="ko-KR" spc="-10" dirty="0" smtClean="0">
                <a:solidFill>
                  <a:srgbClr val="231F20"/>
                </a:solidFill>
                <a:latin typeface="+mn-ea"/>
                <a:cs typeface="나눔고딕코딩"/>
              </a:rPr>
              <a:t>))</a:t>
            </a:r>
            <a:endParaRPr lang="en-US" altLang="ko-KR" spc="-10" dirty="0">
              <a:solidFill>
                <a:srgbClr val="231F20"/>
              </a:solidFill>
              <a:latin typeface="+mn-ea"/>
              <a:cs typeface="나눔고딕코딩"/>
            </a:endParaRPr>
          </a:p>
          <a:p>
            <a:pPr marL="12700" marR="1630680"/>
            <a:r>
              <a:rPr lang="en-US" altLang="ko-KR" dirty="0" err="1">
                <a:solidFill>
                  <a:srgbClr val="231F20"/>
                </a:solidFill>
                <a:latin typeface="+mn-ea"/>
                <a:cs typeface="나눔고딕코딩"/>
              </a:rPr>
              <a:t>model</a:t>
            </a:r>
            <a:r>
              <a:rPr lang="en-US" altLang="ko-KR" spc="-40" dirty="0" err="1">
                <a:solidFill>
                  <a:srgbClr val="231F20"/>
                </a:solidFill>
                <a:latin typeface="+mn-ea"/>
                <a:cs typeface="나눔고딕코딩"/>
              </a:rPr>
              <a:t>.</a:t>
            </a:r>
            <a:r>
              <a:rPr lang="en-US" altLang="ko-KR" dirty="0" err="1">
                <a:solidFill>
                  <a:srgbClr val="231F20"/>
                </a:solidFill>
                <a:latin typeface="+mn-ea"/>
                <a:cs typeface="나눔고딕코딩"/>
              </a:rPr>
              <a:t>add</a:t>
            </a:r>
            <a:r>
              <a:rPr lang="en-US" altLang="ko-KR" spc="-40" dirty="0">
                <a:solidFill>
                  <a:srgbClr val="231F20"/>
                </a:solidFill>
                <a:latin typeface="+mn-ea"/>
                <a:cs typeface="나눔고딕코딩"/>
              </a:rPr>
              <a:t>(</a:t>
            </a:r>
            <a:r>
              <a:rPr lang="en-US" altLang="ko-KR" dirty="0">
                <a:solidFill>
                  <a:srgbClr val="231F20"/>
                </a:solidFill>
                <a:latin typeface="+mn-ea"/>
                <a:cs typeface="나눔고딕코딩"/>
              </a:rPr>
              <a:t>Activation</a:t>
            </a:r>
            <a:r>
              <a:rPr lang="en-US" altLang="ko-KR" spc="-40" dirty="0">
                <a:solidFill>
                  <a:srgbClr val="231F20"/>
                </a:solidFill>
                <a:latin typeface="+mn-ea"/>
                <a:cs typeface="나눔고딕코딩"/>
              </a:rPr>
              <a:t>('</a:t>
            </a:r>
            <a:r>
              <a:rPr lang="en-US" altLang="ko-KR" dirty="0" err="1">
                <a:solidFill>
                  <a:srgbClr val="231F20"/>
                </a:solidFill>
                <a:latin typeface="+mn-ea"/>
                <a:cs typeface="나눔고딕코딩"/>
              </a:rPr>
              <a:t>relu</a:t>
            </a:r>
            <a:r>
              <a:rPr lang="en-US" altLang="ko-KR" spc="-40" dirty="0" smtClean="0">
                <a:solidFill>
                  <a:srgbClr val="231F20"/>
                </a:solidFill>
                <a:latin typeface="+mn-ea"/>
                <a:cs typeface="나눔고딕코딩"/>
              </a:rPr>
              <a:t>')</a:t>
            </a:r>
            <a:r>
              <a:rPr lang="en-US" altLang="ko-KR" dirty="0" smtClean="0">
                <a:solidFill>
                  <a:srgbClr val="231F20"/>
                </a:solidFill>
                <a:latin typeface="+mn-ea"/>
                <a:cs typeface="나눔고딕코딩"/>
              </a:rPr>
              <a:t>)</a:t>
            </a:r>
            <a:endParaRPr lang="en-US" altLang="ko-KR" dirty="0">
              <a:solidFill>
                <a:srgbClr val="231F20"/>
              </a:solidFill>
              <a:latin typeface="+mn-ea"/>
              <a:cs typeface="나눔고딕코딩"/>
            </a:endParaRPr>
          </a:p>
          <a:p>
            <a:pPr marL="12700" marR="1630680"/>
            <a:r>
              <a:rPr lang="en-US" altLang="ko-KR" spc="-10" dirty="0" err="1">
                <a:solidFill>
                  <a:srgbClr val="231F20"/>
                </a:solidFill>
                <a:latin typeface="+mn-ea"/>
                <a:cs typeface="나눔고딕코딩"/>
              </a:rPr>
              <a:t>model.add</a:t>
            </a:r>
            <a:r>
              <a:rPr lang="en-US" altLang="ko-KR" spc="-10" dirty="0">
                <a:solidFill>
                  <a:srgbClr val="231F20"/>
                </a:solidFill>
                <a:latin typeface="+mn-ea"/>
                <a:cs typeface="나눔고딕코딩"/>
              </a:rPr>
              <a:t>(Dropout(0.1))</a:t>
            </a:r>
            <a:endParaRPr lang="en-US" altLang="ko-KR" dirty="0">
              <a:latin typeface="+mn-ea"/>
              <a:cs typeface="나눔고딕코딩"/>
            </a:endParaRPr>
          </a:p>
          <a:p>
            <a:pPr marL="12700">
              <a:spcBef>
                <a:spcPts val="35"/>
              </a:spcBef>
            </a:pPr>
            <a:endParaRPr lang="en-US" altLang="ko-KR" dirty="0">
              <a:latin typeface="+mn-ea"/>
              <a:cs typeface="Times New Roman"/>
            </a:endParaRPr>
          </a:p>
          <a:p>
            <a:pPr marL="12700" marR="1478280"/>
            <a:r>
              <a:rPr lang="en-US" altLang="ko-KR" spc="-10" dirty="0" err="1">
                <a:solidFill>
                  <a:srgbClr val="231F20"/>
                </a:solidFill>
                <a:latin typeface="+mn-ea"/>
                <a:cs typeface="나눔고딕코딩"/>
              </a:rPr>
              <a:t>model.add</a:t>
            </a:r>
            <a:r>
              <a:rPr lang="en-US" altLang="ko-KR" spc="-10" dirty="0">
                <a:solidFill>
                  <a:srgbClr val="231F20"/>
                </a:solidFill>
                <a:latin typeface="+mn-ea"/>
                <a:cs typeface="나눔고딕코딩"/>
              </a:rPr>
              <a:t>(Dense(3</a:t>
            </a:r>
            <a:r>
              <a:rPr lang="en-US" altLang="ko-KR" spc="-10" dirty="0" smtClean="0">
                <a:solidFill>
                  <a:srgbClr val="231F20"/>
                </a:solidFill>
                <a:latin typeface="+mn-ea"/>
                <a:cs typeface="나눔고딕코딩"/>
              </a:rPr>
              <a:t>))</a:t>
            </a:r>
            <a:endParaRPr lang="en-US" altLang="ko-KR" spc="-10" dirty="0">
              <a:solidFill>
                <a:srgbClr val="231F20"/>
              </a:solidFill>
              <a:latin typeface="+mn-ea"/>
              <a:cs typeface="나눔고딕코딩"/>
            </a:endParaRPr>
          </a:p>
          <a:p>
            <a:pPr marL="12700" marR="1478280"/>
            <a:r>
              <a:rPr lang="en-US" altLang="ko-KR" dirty="0" err="1">
                <a:solidFill>
                  <a:srgbClr val="231F20"/>
                </a:solidFill>
                <a:latin typeface="+mn-ea"/>
                <a:cs typeface="나눔고딕코딩"/>
              </a:rPr>
              <a:t>model</a:t>
            </a:r>
            <a:r>
              <a:rPr lang="en-US" altLang="ko-KR" spc="-40" dirty="0" err="1">
                <a:solidFill>
                  <a:srgbClr val="231F20"/>
                </a:solidFill>
                <a:latin typeface="+mn-ea"/>
                <a:cs typeface="나눔고딕코딩"/>
              </a:rPr>
              <a:t>.</a:t>
            </a:r>
            <a:r>
              <a:rPr lang="en-US" altLang="ko-KR" dirty="0" err="1">
                <a:solidFill>
                  <a:srgbClr val="231F20"/>
                </a:solidFill>
                <a:latin typeface="+mn-ea"/>
                <a:cs typeface="나눔고딕코딩"/>
              </a:rPr>
              <a:t>add</a:t>
            </a:r>
            <a:r>
              <a:rPr lang="en-US" altLang="ko-KR" spc="-40" dirty="0">
                <a:solidFill>
                  <a:srgbClr val="231F20"/>
                </a:solidFill>
                <a:latin typeface="+mn-ea"/>
                <a:cs typeface="나눔고딕코딩"/>
              </a:rPr>
              <a:t>(</a:t>
            </a:r>
            <a:r>
              <a:rPr lang="en-US" altLang="ko-KR" dirty="0">
                <a:solidFill>
                  <a:srgbClr val="231F20"/>
                </a:solidFill>
                <a:latin typeface="+mn-ea"/>
                <a:cs typeface="나눔고딕코딩"/>
              </a:rPr>
              <a:t>Activation</a:t>
            </a:r>
            <a:r>
              <a:rPr lang="en-US" altLang="ko-KR" spc="-40" dirty="0">
                <a:solidFill>
                  <a:srgbClr val="231F20"/>
                </a:solidFill>
                <a:latin typeface="+mn-ea"/>
                <a:cs typeface="나눔고딕코딩"/>
              </a:rPr>
              <a:t>('</a:t>
            </a:r>
            <a:r>
              <a:rPr lang="en-US" altLang="ko-KR" dirty="0" err="1">
                <a:solidFill>
                  <a:srgbClr val="231F20"/>
                </a:solidFill>
                <a:latin typeface="+mn-ea"/>
                <a:cs typeface="나눔고딕코딩"/>
              </a:rPr>
              <a:t>softmax</a:t>
            </a:r>
            <a:r>
              <a:rPr lang="en-US" altLang="ko-KR" spc="-40" dirty="0">
                <a:solidFill>
                  <a:srgbClr val="231F20"/>
                </a:solidFill>
                <a:latin typeface="+mn-ea"/>
                <a:cs typeface="나눔고딕코딩"/>
              </a:rPr>
              <a:t>')</a:t>
            </a:r>
            <a:r>
              <a:rPr lang="en-US" altLang="ko-KR" dirty="0">
                <a:solidFill>
                  <a:srgbClr val="231F20"/>
                </a:solidFill>
                <a:latin typeface="+mn-ea"/>
                <a:cs typeface="나눔고딕코딩"/>
              </a:rPr>
              <a:t>)</a:t>
            </a:r>
            <a:endParaRPr lang="en-US" altLang="ko-KR" dirty="0">
              <a:latin typeface="+mn-ea"/>
              <a:cs typeface="나눔고딕코딩"/>
            </a:endParaRPr>
          </a:p>
          <a:p>
            <a:pPr marL="12700">
              <a:lnSpc>
                <a:spcPct val="100000"/>
              </a:lnSpc>
            </a:pPr>
            <a:endParaRPr lang="en-US" altLang="ko-KR" dirty="0">
              <a:latin typeface="Times New Roman"/>
              <a:cs typeface="Times New Roman"/>
            </a:endParaRPr>
          </a:p>
          <a:p>
            <a:r>
              <a:rPr lang="en-US" altLang="ko-KR" dirty="0"/>
              <a:t># </a:t>
            </a:r>
            <a:r>
              <a:rPr lang="ko-KR" altLang="en-US" dirty="0"/>
              <a:t>모델 구축하기 </a:t>
            </a:r>
            <a:r>
              <a:rPr lang="en-US" altLang="ko-KR" dirty="0"/>
              <a:t>--- (※4)</a:t>
            </a:r>
          </a:p>
          <a:p>
            <a:r>
              <a:rPr lang="en-US" altLang="ko-KR" dirty="0" err="1"/>
              <a:t>model.compile</a:t>
            </a:r>
            <a:r>
              <a:rPr lang="en-US" altLang="ko-KR" dirty="0"/>
              <a:t>(</a:t>
            </a:r>
          </a:p>
          <a:p>
            <a:r>
              <a:rPr lang="en-US" altLang="ko-KR" dirty="0"/>
              <a:t>	loss='</a:t>
            </a:r>
            <a:r>
              <a:rPr lang="en-US" altLang="ko-KR" dirty="0" err="1"/>
              <a:t>categorical_crossentropy</a:t>
            </a:r>
            <a:r>
              <a:rPr lang="en-US" altLang="ko-KR" dirty="0"/>
              <a:t>',</a:t>
            </a:r>
          </a:p>
          <a:p>
            <a:r>
              <a:rPr lang="en-US" altLang="ko-KR" dirty="0"/>
              <a:t>	optimizer="</a:t>
            </a:r>
            <a:r>
              <a:rPr lang="en-US" altLang="ko-KR" dirty="0" err="1"/>
              <a:t>rmsprop</a:t>
            </a:r>
            <a:r>
              <a:rPr lang="en-US" altLang="ko-KR" dirty="0"/>
              <a:t>",</a:t>
            </a:r>
          </a:p>
          <a:p>
            <a:r>
              <a:rPr lang="en-US" altLang="ko-KR" dirty="0"/>
              <a:t>	metrics=['accuracy</a:t>
            </a:r>
            <a:r>
              <a:rPr lang="en-US" altLang="ko-KR" dirty="0" smtClean="0"/>
              <a:t>'])</a:t>
            </a:r>
            <a:endParaRPr lang="en-US" altLang="ko-KR" dirty="0">
              <a:latin typeface="나눔고딕코딩"/>
              <a:cs typeface="나눔고딕코딩"/>
            </a:endParaRPr>
          </a:p>
        </p:txBody>
      </p:sp>
    </p:spTree>
    <p:extLst>
      <p:ext uri="{BB962C8B-B14F-4D97-AF65-F5344CB8AC3E}">
        <p14:creationId xmlns:p14="http://schemas.microsoft.com/office/powerpoint/2010/main" val="340581506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A43373E2-A0E8-3D44-9336-A18221D93C33}"/>
              </a:ext>
            </a:extLst>
          </p:cNvPr>
          <p:cNvSpPr/>
          <p:nvPr/>
        </p:nvSpPr>
        <p:spPr>
          <a:xfrm flipV="1">
            <a:off x="232569" y="4003675"/>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
        <p:nvSpPr>
          <p:cNvPr id="2" name="직사각형 1"/>
          <p:cNvSpPr/>
          <p:nvPr/>
        </p:nvSpPr>
        <p:spPr>
          <a:xfrm>
            <a:off x="232569" y="193675"/>
            <a:ext cx="9677399" cy="3693319"/>
          </a:xfrm>
          <a:prstGeom prst="rect">
            <a:avLst/>
          </a:prstGeom>
        </p:spPr>
        <p:txBody>
          <a:bodyPr wrap="square">
            <a:spAutoFit/>
          </a:bodyPr>
          <a:lstStyle/>
          <a:p>
            <a:endParaRPr lang="en-US" altLang="ko-KR" dirty="0"/>
          </a:p>
          <a:p>
            <a:r>
              <a:rPr lang="en-US" altLang="ko-KR" dirty="0"/>
              <a:t># </a:t>
            </a:r>
            <a:r>
              <a:rPr lang="ko-KR" altLang="en-US" dirty="0"/>
              <a:t>데이터 훈련하기 </a:t>
            </a:r>
            <a:r>
              <a:rPr lang="en-US" altLang="ko-KR" dirty="0"/>
              <a:t>--- (※5)</a:t>
            </a:r>
          </a:p>
          <a:p>
            <a:r>
              <a:rPr lang="en-US" altLang="ko-KR" dirty="0" err="1"/>
              <a:t>hist</a:t>
            </a:r>
            <a:r>
              <a:rPr lang="en-US" altLang="ko-KR" dirty="0"/>
              <a:t> = </a:t>
            </a:r>
            <a:r>
              <a:rPr lang="en-US" altLang="ko-KR" dirty="0" err="1"/>
              <a:t>model.fit</a:t>
            </a:r>
            <a:r>
              <a:rPr lang="en-US" altLang="ko-KR" dirty="0"/>
              <a:t>(</a:t>
            </a:r>
          </a:p>
          <a:p>
            <a:r>
              <a:rPr lang="en-US" altLang="ko-KR" dirty="0"/>
              <a:t>	</a:t>
            </a:r>
            <a:r>
              <a:rPr lang="en-US" altLang="ko-KR" dirty="0" err="1"/>
              <a:t>X_train</a:t>
            </a:r>
            <a:r>
              <a:rPr lang="en-US" altLang="ko-KR" dirty="0"/>
              <a:t>, </a:t>
            </a:r>
            <a:r>
              <a:rPr lang="en-US" altLang="ko-KR" dirty="0" err="1"/>
              <a:t>y_train</a:t>
            </a:r>
            <a:r>
              <a:rPr lang="en-US" altLang="ko-KR" dirty="0"/>
              <a:t>,</a:t>
            </a:r>
          </a:p>
          <a:p>
            <a:r>
              <a:rPr lang="en-US" altLang="ko-KR" dirty="0"/>
              <a:t>	</a:t>
            </a:r>
            <a:r>
              <a:rPr lang="en-US" altLang="ko-KR" dirty="0" err="1"/>
              <a:t>batch_size</a:t>
            </a:r>
            <a:r>
              <a:rPr lang="en-US" altLang="ko-KR" dirty="0"/>
              <a:t>=100,</a:t>
            </a:r>
          </a:p>
          <a:p>
            <a:r>
              <a:rPr lang="en-US" altLang="ko-KR" dirty="0"/>
              <a:t>	</a:t>
            </a:r>
            <a:r>
              <a:rPr lang="en-US" altLang="ko-KR" dirty="0" err="1"/>
              <a:t>nb_epoch</a:t>
            </a:r>
            <a:r>
              <a:rPr lang="en-US" altLang="ko-KR" dirty="0"/>
              <a:t>=20,</a:t>
            </a:r>
          </a:p>
          <a:p>
            <a:r>
              <a:rPr lang="en-US" altLang="ko-KR" dirty="0"/>
              <a:t>	</a:t>
            </a:r>
            <a:r>
              <a:rPr lang="en-US" altLang="ko-KR" dirty="0" err="1"/>
              <a:t>validation_split</a:t>
            </a:r>
            <a:r>
              <a:rPr lang="en-US" altLang="ko-KR" dirty="0"/>
              <a:t>=0.1,</a:t>
            </a:r>
          </a:p>
          <a:p>
            <a:r>
              <a:rPr lang="en-US" altLang="ko-KR" dirty="0"/>
              <a:t>	callbacks=[</a:t>
            </a:r>
            <a:r>
              <a:rPr lang="en-US" altLang="ko-KR" dirty="0" err="1"/>
              <a:t>EarlyStopping</a:t>
            </a:r>
            <a:r>
              <a:rPr lang="en-US" altLang="ko-KR" dirty="0"/>
              <a:t>(monitor='</a:t>
            </a:r>
            <a:r>
              <a:rPr lang="en-US" altLang="ko-KR" dirty="0" err="1"/>
              <a:t>val_loss</a:t>
            </a:r>
            <a:r>
              <a:rPr lang="en-US" altLang="ko-KR" dirty="0"/>
              <a:t>', patience=2)], verbose=1)</a:t>
            </a:r>
          </a:p>
          <a:p>
            <a:endParaRPr lang="en-US" altLang="ko-KR" dirty="0"/>
          </a:p>
          <a:p>
            <a:r>
              <a:rPr lang="en-US" altLang="ko-KR" dirty="0"/>
              <a:t># </a:t>
            </a:r>
            <a:r>
              <a:rPr lang="ko-KR" altLang="en-US" dirty="0"/>
              <a:t>테스트 데이터로 평가하기 </a:t>
            </a:r>
            <a:r>
              <a:rPr lang="en-US" altLang="ko-KR" dirty="0"/>
              <a:t>--- (※6)</a:t>
            </a:r>
          </a:p>
          <a:p>
            <a:r>
              <a:rPr lang="en-US" altLang="ko-KR" dirty="0"/>
              <a:t>score = </a:t>
            </a:r>
            <a:r>
              <a:rPr lang="en-US" altLang="ko-KR" dirty="0" err="1"/>
              <a:t>model.evaluate</a:t>
            </a:r>
            <a:r>
              <a:rPr lang="en-US" altLang="ko-KR" dirty="0"/>
              <a:t>(</a:t>
            </a:r>
            <a:r>
              <a:rPr lang="en-US" altLang="ko-KR" dirty="0" err="1"/>
              <a:t>X_test</a:t>
            </a:r>
            <a:r>
              <a:rPr lang="en-US" altLang="ko-KR" dirty="0"/>
              <a:t>, </a:t>
            </a:r>
            <a:r>
              <a:rPr lang="en-US" altLang="ko-KR" dirty="0" err="1"/>
              <a:t>y_test</a:t>
            </a:r>
            <a:r>
              <a:rPr lang="en-US" altLang="ko-KR" dirty="0"/>
              <a:t>)</a:t>
            </a:r>
          </a:p>
          <a:p>
            <a:r>
              <a:rPr lang="en-US" altLang="ko-KR" dirty="0"/>
              <a:t>print('loss=', score[0])</a:t>
            </a:r>
          </a:p>
          <a:p>
            <a:r>
              <a:rPr lang="en-US" altLang="ko-KR" dirty="0"/>
              <a:t>print('accuracy=', score[1])</a:t>
            </a:r>
            <a:endParaRPr lang="ko-KR" altLang="en-US" dirty="0"/>
          </a:p>
        </p:txBody>
      </p:sp>
    </p:spTree>
    <p:extLst>
      <p:ext uri="{BB962C8B-B14F-4D97-AF65-F5344CB8AC3E}">
        <p14:creationId xmlns:p14="http://schemas.microsoft.com/office/powerpoint/2010/main" val="410392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6">
            <a:extLst>
              <a:ext uri="{FF2B5EF4-FFF2-40B4-BE49-F238E27FC236}">
                <a16:creationId xmlns:a16="http://schemas.microsoft.com/office/drawing/2014/main" id="{CD6635E6-B241-8C4A-9FA9-12E8E77A8479}"/>
              </a:ext>
            </a:extLst>
          </p:cNvPr>
          <p:cNvSpPr txBox="1"/>
          <p:nvPr/>
        </p:nvSpPr>
        <p:spPr>
          <a:xfrm>
            <a:off x="232568" y="252284"/>
            <a:ext cx="9601201" cy="5889305"/>
          </a:xfrm>
          <a:prstGeom prst="rect">
            <a:avLst/>
          </a:prstGeom>
          <a:solidFill>
            <a:schemeClr val="bg1">
              <a:lumMod val="85000"/>
            </a:schemeClr>
          </a:solidFill>
        </p:spPr>
        <p:txBody>
          <a:bodyPr vert="horz" wrap="square" lIns="0" tIns="0" rIns="0" bIns="0" rtlCol="0">
            <a:spAutoFit/>
          </a:bodyPr>
          <a:lstStyle/>
          <a:p>
            <a:pPr marL="156210" marR="3571875">
              <a:lnSpc>
                <a:spcPct val="135400"/>
              </a:lnSpc>
            </a:pPr>
            <a:r>
              <a:rPr lang="en-US" altLang="ko-KR" dirty="0">
                <a:solidFill>
                  <a:srgbClr val="231F20"/>
                </a:solidFill>
                <a:latin typeface="+mn-ea"/>
                <a:cs typeface="나눔고딕코딩"/>
              </a:rPr>
              <a:t>$ python3 </a:t>
            </a:r>
            <a:r>
              <a:rPr lang="en-US" altLang="ko-KR" spc="-10" dirty="0" err="1">
                <a:solidFill>
                  <a:srgbClr val="231F20"/>
                </a:solidFill>
                <a:latin typeface="+mn-ea"/>
                <a:cs typeface="나눔고딕코딩"/>
              </a:rPr>
              <a:t>keras-bmi.py</a:t>
            </a:r>
            <a:r>
              <a:rPr lang="en-US" altLang="ko-KR" spc="-10" dirty="0">
                <a:solidFill>
                  <a:srgbClr val="231F20"/>
                </a:solidFill>
                <a:latin typeface="+mn-ea"/>
                <a:cs typeface="나눔고딕코딩"/>
              </a:rPr>
              <a:t>  </a:t>
            </a:r>
            <a:r>
              <a:rPr lang="en-US" altLang="ko-KR" dirty="0">
                <a:solidFill>
                  <a:srgbClr val="231F20"/>
                </a:solidFill>
                <a:latin typeface="+mn-ea"/>
                <a:cs typeface="나눔고딕코딩"/>
              </a:rPr>
              <a:t>Using TensorFlow</a:t>
            </a:r>
            <a:r>
              <a:rPr lang="en-US" altLang="ko-KR" spc="-180" dirty="0">
                <a:solidFill>
                  <a:srgbClr val="231F20"/>
                </a:solidFill>
                <a:latin typeface="+mn-ea"/>
                <a:cs typeface="나눔고딕코딩"/>
              </a:rPr>
              <a:t> </a:t>
            </a:r>
            <a:r>
              <a:rPr lang="en-US" altLang="ko-KR" dirty="0">
                <a:solidFill>
                  <a:srgbClr val="231F20"/>
                </a:solidFill>
                <a:latin typeface="+mn-ea"/>
                <a:cs typeface="나눔고딕코딩"/>
              </a:rPr>
              <a:t>backend.</a:t>
            </a:r>
            <a:endParaRPr lang="en-US" altLang="ko-KR" dirty="0">
              <a:latin typeface="+mn-ea"/>
              <a:cs typeface="나눔고딕코딩"/>
            </a:endParaRPr>
          </a:p>
          <a:p>
            <a:pPr marL="156210" marR="2433955">
              <a:lnSpc>
                <a:spcPct val="135400"/>
              </a:lnSpc>
            </a:pPr>
            <a:r>
              <a:rPr lang="en-US" altLang="ko-KR" dirty="0">
                <a:solidFill>
                  <a:srgbClr val="231F20"/>
                </a:solidFill>
                <a:latin typeface="+mn-ea"/>
                <a:cs typeface="나눔고딕코딩"/>
              </a:rPr>
              <a:t>Train</a:t>
            </a:r>
            <a:r>
              <a:rPr lang="en-US" altLang="ko-KR" spc="-55" dirty="0">
                <a:solidFill>
                  <a:srgbClr val="231F20"/>
                </a:solidFill>
                <a:latin typeface="+mn-ea"/>
                <a:cs typeface="나눔고딕코딩"/>
              </a:rPr>
              <a:t> </a:t>
            </a:r>
            <a:r>
              <a:rPr lang="en-US" altLang="ko-KR" dirty="0">
                <a:solidFill>
                  <a:srgbClr val="231F20"/>
                </a:solidFill>
                <a:latin typeface="+mn-ea"/>
                <a:cs typeface="나눔고딕코딩"/>
              </a:rPr>
              <a:t>on</a:t>
            </a:r>
            <a:r>
              <a:rPr lang="en-US" altLang="ko-KR" spc="-55" dirty="0">
                <a:solidFill>
                  <a:srgbClr val="231F20"/>
                </a:solidFill>
                <a:latin typeface="+mn-ea"/>
                <a:cs typeface="나눔고딕코딩"/>
              </a:rPr>
              <a:t> </a:t>
            </a:r>
            <a:r>
              <a:rPr lang="en-US" altLang="ko-KR" dirty="0">
                <a:solidFill>
                  <a:srgbClr val="231F20"/>
                </a:solidFill>
                <a:latin typeface="+mn-ea"/>
                <a:cs typeface="나눔고딕코딩"/>
              </a:rPr>
              <a:t>13500</a:t>
            </a:r>
            <a:r>
              <a:rPr lang="en-US" altLang="ko-KR" spc="-55" dirty="0">
                <a:solidFill>
                  <a:srgbClr val="231F20"/>
                </a:solidFill>
                <a:latin typeface="+mn-ea"/>
                <a:cs typeface="나눔고딕코딩"/>
              </a:rPr>
              <a:t> </a:t>
            </a:r>
            <a:r>
              <a:rPr lang="en-US" altLang="ko-KR" dirty="0">
                <a:solidFill>
                  <a:srgbClr val="231F20"/>
                </a:solidFill>
                <a:latin typeface="+mn-ea"/>
                <a:cs typeface="나눔고딕코딩"/>
              </a:rPr>
              <a:t>samples,</a:t>
            </a:r>
            <a:r>
              <a:rPr lang="en-US" altLang="ko-KR" spc="-95" dirty="0">
                <a:solidFill>
                  <a:srgbClr val="231F20"/>
                </a:solidFill>
                <a:latin typeface="+mn-ea"/>
                <a:cs typeface="나눔고딕코딩"/>
              </a:rPr>
              <a:t> </a:t>
            </a:r>
            <a:r>
              <a:rPr lang="en-US" altLang="ko-KR" dirty="0">
                <a:solidFill>
                  <a:srgbClr val="231F20"/>
                </a:solidFill>
                <a:latin typeface="+mn-ea"/>
                <a:cs typeface="나눔고딕코딩"/>
              </a:rPr>
              <a:t>validate</a:t>
            </a:r>
            <a:r>
              <a:rPr lang="en-US" altLang="ko-KR" spc="-55" dirty="0">
                <a:solidFill>
                  <a:srgbClr val="231F20"/>
                </a:solidFill>
                <a:latin typeface="+mn-ea"/>
                <a:cs typeface="나눔고딕코딩"/>
              </a:rPr>
              <a:t> </a:t>
            </a:r>
            <a:r>
              <a:rPr lang="en-US" altLang="ko-KR" dirty="0">
                <a:solidFill>
                  <a:srgbClr val="231F20"/>
                </a:solidFill>
                <a:latin typeface="+mn-ea"/>
                <a:cs typeface="나눔고딕코딩"/>
              </a:rPr>
              <a:t>on</a:t>
            </a:r>
            <a:r>
              <a:rPr lang="en-US" altLang="ko-KR" spc="-55" dirty="0">
                <a:solidFill>
                  <a:srgbClr val="231F20"/>
                </a:solidFill>
                <a:latin typeface="+mn-ea"/>
                <a:cs typeface="나눔고딕코딩"/>
              </a:rPr>
              <a:t> </a:t>
            </a:r>
            <a:r>
              <a:rPr lang="en-US" altLang="ko-KR" dirty="0">
                <a:solidFill>
                  <a:srgbClr val="231F20"/>
                </a:solidFill>
                <a:latin typeface="+mn-ea"/>
                <a:cs typeface="나눔고딕코딩"/>
              </a:rPr>
              <a:t>1500</a:t>
            </a:r>
            <a:r>
              <a:rPr lang="en-US" altLang="ko-KR" spc="-55" dirty="0">
                <a:solidFill>
                  <a:srgbClr val="231F20"/>
                </a:solidFill>
                <a:latin typeface="+mn-ea"/>
                <a:cs typeface="나눔고딕코딩"/>
              </a:rPr>
              <a:t> </a:t>
            </a:r>
            <a:r>
              <a:rPr lang="en-US" altLang="ko-KR" dirty="0">
                <a:solidFill>
                  <a:srgbClr val="231F20"/>
                </a:solidFill>
                <a:latin typeface="+mn-ea"/>
                <a:cs typeface="나눔고딕코딩"/>
              </a:rPr>
              <a:t>samples  </a:t>
            </a:r>
          </a:p>
          <a:p>
            <a:pPr marL="156210" marR="2433955">
              <a:lnSpc>
                <a:spcPct val="135400"/>
              </a:lnSpc>
            </a:pPr>
            <a:r>
              <a:rPr lang="en-US" altLang="ko-KR" dirty="0">
                <a:solidFill>
                  <a:srgbClr val="231F20"/>
                </a:solidFill>
                <a:latin typeface="+mn-ea"/>
                <a:cs typeface="나눔고딕코딩"/>
              </a:rPr>
              <a:t>Epoch</a:t>
            </a:r>
            <a:r>
              <a:rPr lang="en-US" altLang="ko-KR" spc="-140" dirty="0">
                <a:solidFill>
                  <a:srgbClr val="231F20"/>
                </a:solidFill>
                <a:latin typeface="+mn-ea"/>
                <a:cs typeface="나눔고딕코딩"/>
              </a:rPr>
              <a:t> </a:t>
            </a:r>
            <a:r>
              <a:rPr lang="en-US" altLang="ko-KR" spc="-10" dirty="0">
                <a:solidFill>
                  <a:srgbClr val="231F20"/>
                </a:solidFill>
                <a:latin typeface="+mn-ea"/>
                <a:cs typeface="나눔고딕코딩"/>
              </a:rPr>
              <a:t>1/20</a:t>
            </a:r>
            <a:endParaRPr lang="en-US" altLang="ko-KR" dirty="0">
              <a:latin typeface="+mn-ea"/>
              <a:cs typeface="나눔고딕코딩"/>
            </a:endParaRPr>
          </a:p>
          <a:p>
            <a:pPr marL="156210">
              <a:spcBef>
                <a:spcPts val="340"/>
              </a:spcBef>
            </a:pPr>
            <a:r>
              <a:rPr lang="en-US" altLang="ko-KR" spc="-5" dirty="0">
                <a:solidFill>
                  <a:srgbClr val="231F20"/>
                </a:solidFill>
                <a:latin typeface="+mn-ea"/>
                <a:cs typeface="나눔고딕코딩"/>
              </a:rPr>
              <a:t>13500/13500 </a:t>
            </a:r>
            <a:r>
              <a:rPr lang="en-US" altLang="ko-KR" spc="-4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200" dirty="0">
                <a:solidFill>
                  <a:srgbClr val="231F20"/>
                </a:solidFill>
                <a:latin typeface="+mn-ea"/>
                <a:cs typeface="나눔고딕코딩"/>
              </a:rPr>
              <a:t> </a:t>
            </a:r>
            <a:r>
              <a:rPr lang="en-US" altLang="ko-KR" dirty="0">
                <a:solidFill>
                  <a:srgbClr val="231F20"/>
                </a:solidFill>
                <a:latin typeface="+mn-ea"/>
                <a:cs typeface="나눔고딕코딩"/>
              </a:rPr>
              <a:t>2s</a:t>
            </a:r>
            <a:endParaRPr lang="en-US" altLang="ko-KR" dirty="0">
              <a:latin typeface="+mn-ea"/>
              <a:cs typeface="나눔고딕코딩"/>
            </a:endParaRPr>
          </a:p>
          <a:p>
            <a:pPr marL="156210" marR="1610995" indent="45720">
              <a:lnSpc>
                <a:spcPct val="135400"/>
              </a:lnSpc>
            </a:pPr>
            <a:r>
              <a:rPr lang="en-US" altLang="ko-KR"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dirty="0">
                <a:solidFill>
                  <a:srgbClr val="231F20"/>
                </a:solidFill>
                <a:latin typeface="+mn-ea"/>
                <a:cs typeface="나눔고딕코딩"/>
              </a:rPr>
              <a:t>loss:</a:t>
            </a:r>
            <a:r>
              <a:rPr lang="en-US" altLang="ko-KR" spc="-85" dirty="0">
                <a:solidFill>
                  <a:srgbClr val="231F20"/>
                </a:solidFill>
                <a:latin typeface="+mn-ea"/>
                <a:cs typeface="나눔고딕코딩"/>
              </a:rPr>
              <a:t> </a:t>
            </a:r>
            <a:r>
              <a:rPr lang="en-US" altLang="ko-KR" spc="-10" dirty="0">
                <a:solidFill>
                  <a:srgbClr val="231F20"/>
                </a:solidFill>
                <a:latin typeface="+mn-ea"/>
                <a:cs typeface="나눔고딕코딩"/>
              </a:rPr>
              <a:t>0.5173</a:t>
            </a:r>
            <a:r>
              <a:rPr lang="en-US" altLang="ko-KR" spc="-4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dirty="0" err="1">
                <a:solidFill>
                  <a:srgbClr val="231F20"/>
                </a:solidFill>
                <a:latin typeface="+mn-ea"/>
                <a:cs typeface="나눔고딕코딩"/>
              </a:rPr>
              <a:t>acc</a:t>
            </a:r>
            <a:r>
              <a:rPr lang="en-US" altLang="ko-KR"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spc="-10" dirty="0">
                <a:solidFill>
                  <a:srgbClr val="231F20"/>
                </a:solidFill>
                <a:latin typeface="+mn-ea"/>
                <a:cs typeface="나눔고딕코딩"/>
              </a:rPr>
              <a:t>0.7887</a:t>
            </a:r>
            <a:r>
              <a:rPr lang="en-US" altLang="ko-KR" spc="-4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spc="-5" dirty="0" err="1">
                <a:solidFill>
                  <a:srgbClr val="231F20"/>
                </a:solidFill>
                <a:latin typeface="+mn-ea"/>
                <a:cs typeface="나눔고딕코딩"/>
              </a:rPr>
              <a:t>val_loss</a:t>
            </a:r>
            <a:r>
              <a:rPr lang="en-US" altLang="ko-KR" spc="-5"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spc="-10" dirty="0">
                <a:solidFill>
                  <a:srgbClr val="231F20"/>
                </a:solidFill>
                <a:latin typeface="+mn-ea"/>
                <a:cs typeface="나눔고딕코딩"/>
              </a:rPr>
              <a:t>0.3797</a:t>
            </a:r>
            <a:r>
              <a:rPr lang="en-US" altLang="ko-KR" spc="-4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spc="-5" dirty="0" err="1">
                <a:solidFill>
                  <a:srgbClr val="231F20"/>
                </a:solidFill>
                <a:latin typeface="+mn-ea"/>
                <a:cs typeface="나눔고딕코딩"/>
              </a:rPr>
              <a:t>val_acc</a:t>
            </a:r>
            <a:r>
              <a:rPr lang="en-US" altLang="ko-KR" spc="-5"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spc="-10" dirty="0">
                <a:solidFill>
                  <a:srgbClr val="231F20"/>
                </a:solidFill>
                <a:latin typeface="+mn-ea"/>
                <a:cs typeface="나눔고딕코딩"/>
              </a:rPr>
              <a:t>0.8047  </a:t>
            </a:r>
          </a:p>
          <a:p>
            <a:pPr marL="156210" marR="1610995" indent="45720">
              <a:lnSpc>
                <a:spcPct val="135400"/>
              </a:lnSpc>
            </a:pPr>
            <a:r>
              <a:rPr lang="en-US" altLang="ko-KR" dirty="0">
                <a:solidFill>
                  <a:srgbClr val="231F20"/>
                </a:solidFill>
                <a:latin typeface="+mn-ea"/>
                <a:cs typeface="나눔고딕코딩"/>
              </a:rPr>
              <a:t>Epoch</a:t>
            </a:r>
            <a:r>
              <a:rPr lang="en-US" altLang="ko-KR" spc="-140" dirty="0">
                <a:solidFill>
                  <a:srgbClr val="231F20"/>
                </a:solidFill>
                <a:latin typeface="+mn-ea"/>
                <a:cs typeface="나눔고딕코딩"/>
              </a:rPr>
              <a:t> </a:t>
            </a:r>
            <a:r>
              <a:rPr lang="en-US" altLang="ko-KR" spc="-10" dirty="0">
                <a:solidFill>
                  <a:srgbClr val="231F20"/>
                </a:solidFill>
                <a:latin typeface="+mn-ea"/>
                <a:cs typeface="나눔고딕코딩"/>
              </a:rPr>
              <a:t>2/20</a:t>
            </a:r>
            <a:endParaRPr lang="en-US" altLang="ko-KR" dirty="0">
              <a:latin typeface="+mn-ea"/>
              <a:cs typeface="나눔고딕코딩"/>
            </a:endParaRPr>
          </a:p>
          <a:p>
            <a:pPr marL="156210">
              <a:spcBef>
                <a:spcPts val="340"/>
              </a:spcBef>
            </a:pPr>
            <a:r>
              <a:rPr lang="en-US" altLang="ko-KR" spc="-5" dirty="0">
                <a:solidFill>
                  <a:srgbClr val="231F20"/>
                </a:solidFill>
                <a:latin typeface="+mn-ea"/>
                <a:cs typeface="나눔고딕코딩"/>
              </a:rPr>
              <a:t>13500/13500 </a:t>
            </a:r>
            <a:r>
              <a:rPr lang="en-US" altLang="ko-KR" spc="-4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200" dirty="0">
                <a:solidFill>
                  <a:srgbClr val="231F20"/>
                </a:solidFill>
                <a:latin typeface="+mn-ea"/>
                <a:cs typeface="나눔고딕코딩"/>
              </a:rPr>
              <a:t> </a:t>
            </a:r>
            <a:r>
              <a:rPr lang="en-US" altLang="ko-KR" dirty="0">
                <a:solidFill>
                  <a:srgbClr val="231F20"/>
                </a:solidFill>
                <a:latin typeface="+mn-ea"/>
                <a:cs typeface="나눔고딕코딩"/>
              </a:rPr>
              <a:t>2s</a:t>
            </a:r>
            <a:endParaRPr lang="en-US" altLang="ko-KR" dirty="0">
              <a:latin typeface="+mn-ea"/>
              <a:cs typeface="나눔고딕코딩"/>
            </a:endParaRPr>
          </a:p>
          <a:p>
            <a:pPr marL="156210" marR="1610995" indent="45720">
              <a:lnSpc>
                <a:spcPct val="135400"/>
              </a:lnSpc>
            </a:pPr>
            <a:r>
              <a:rPr lang="en-US" altLang="ko-KR"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dirty="0">
                <a:solidFill>
                  <a:srgbClr val="231F20"/>
                </a:solidFill>
                <a:latin typeface="+mn-ea"/>
                <a:cs typeface="나눔고딕코딩"/>
              </a:rPr>
              <a:t>loss:</a:t>
            </a:r>
            <a:r>
              <a:rPr lang="en-US" altLang="ko-KR" spc="-85" dirty="0">
                <a:solidFill>
                  <a:srgbClr val="231F20"/>
                </a:solidFill>
                <a:latin typeface="+mn-ea"/>
                <a:cs typeface="나눔고딕코딩"/>
              </a:rPr>
              <a:t> </a:t>
            </a:r>
            <a:r>
              <a:rPr lang="en-US" altLang="ko-KR" spc="-10" dirty="0">
                <a:solidFill>
                  <a:srgbClr val="231F20"/>
                </a:solidFill>
                <a:latin typeface="+mn-ea"/>
                <a:cs typeface="나눔고딕코딩"/>
              </a:rPr>
              <a:t>0.2455</a:t>
            </a:r>
            <a:r>
              <a:rPr lang="en-US" altLang="ko-KR" spc="-4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dirty="0" err="1">
                <a:solidFill>
                  <a:srgbClr val="231F20"/>
                </a:solidFill>
                <a:latin typeface="+mn-ea"/>
                <a:cs typeface="나눔고딕코딩"/>
              </a:rPr>
              <a:t>acc</a:t>
            </a:r>
            <a:r>
              <a:rPr lang="en-US" altLang="ko-KR"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spc="-10" dirty="0">
                <a:solidFill>
                  <a:srgbClr val="231F20"/>
                </a:solidFill>
                <a:latin typeface="+mn-ea"/>
                <a:cs typeface="나눔고딕코딩"/>
              </a:rPr>
              <a:t>0.9054</a:t>
            </a:r>
            <a:r>
              <a:rPr lang="en-US" altLang="ko-KR" spc="-4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spc="-5" dirty="0" err="1">
                <a:solidFill>
                  <a:srgbClr val="231F20"/>
                </a:solidFill>
                <a:latin typeface="+mn-ea"/>
                <a:cs typeface="나눔고딕코딩"/>
              </a:rPr>
              <a:t>val_loss</a:t>
            </a:r>
            <a:r>
              <a:rPr lang="en-US" altLang="ko-KR" spc="-5"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spc="-10" dirty="0">
                <a:solidFill>
                  <a:srgbClr val="231F20"/>
                </a:solidFill>
                <a:latin typeface="+mn-ea"/>
                <a:cs typeface="나눔고딕코딩"/>
              </a:rPr>
              <a:t>0.1919</a:t>
            </a:r>
            <a:r>
              <a:rPr lang="en-US" altLang="ko-KR" spc="-4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spc="-5" dirty="0" err="1">
                <a:solidFill>
                  <a:srgbClr val="231F20"/>
                </a:solidFill>
                <a:latin typeface="+mn-ea"/>
                <a:cs typeface="나눔고딕코딩"/>
              </a:rPr>
              <a:t>val_acc</a:t>
            </a:r>
            <a:r>
              <a:rPr lang="en-US" altLang="ko-KR" spc="-5"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spc="-10" dirty="0">
                <a:solidFill>
                  <a:srgbClr val="231F20"/>
                </a:solidFill>
                <a:latin typeface="+mn-ea"/>
                <a:cs typeface="나눔고딕코딩"/>
              </a:rPr>
              <a:t>0.9167  </a:t>
            </a:r>
          </a:p>
          <a:p>
            <a:pPr marL="156210" marR="1610995" indent="45720">
              <a:lnSpc>
                <a:spcPct val="135400"/>
              </a:lnSpc>
            </a:pPr>
            <a:r>
              <a:rPr lang="en-US" altLang="ko-KR" dirty="0">
                <a:solidFill>
                  <a:srgbClr val="231F20"/>
                </a:solidFill>
                <a:latin typeface="+mn-ea"/>
                <a:cs typeface="나눔고딕코딩"/>
              </a:rPr>
              <a:t>Epoch</a:t>
            </a:r>
            <a:r>
              <a:rPr lang="en-US" altLang="ko-KR" spc="-140" dirty="0">
                <a:solidFill>
                  <a:srgbClr val="231F20"/>
                </a:solidFill>
                <a:latin typeface="+mn-ea"/>
                <a:cs typeface="나눔고딕코딩"/>
              </a:rPr>
              <a:t> </a:t>
            </a:r>
            <a:r>
              <a:rPr lang="en-US" altLang="ko-KR" spc="-10" dirty="0">
                <a:solidFill>
                  <a:srgbClr val="231F20"/>
                </a:solidFill>
                <a:latin typeface="+mn-ea"/>
                <a:cs typeface="나눔고딕코딩"/>
              </a:rPr>
              <a:t>3/20</a:t>
            </a:r>
            <a:endParaRPr lang="en-US" altLang="ko-KR" dirty="0">
              <a:latin typeface="+mn-ea"/>
              <a:cs typeface="나눔고딕코딩"/>
            </a:endParaRPr>
          </a:p>
          <a:p>
            <a:pPr marL="156210">
              <a:spcBef>
                <a:spcPts val="340"/>
              </a:spcBef>
            </a:pPr>
            <a:r>
              <a:rPr lang="en-US" altLang="ko-KR" spc="-5" dirty="0">
                <a:solidFill>
                  <a:srgbClr val="231F20"/>
                </a:solidFill>
                <a:latin typeface="+mn-ea"/>
                <a:cs typeface="나눔고딕코딩"/>
              </a:rPr>
              <a:t>13500/13500 </a:t>
            </a:r>
            <a:r>
              <a:rPr lang="en-US" altLang="ko-KR" spc="-4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200" dirty="0">
                <a:solidFill>
                  <a:srgbClr val="231F20"/>
                </a:solidFill>
                <a:latin typeface="+mn-ea"/>
                <a:cs typeface="나눔고딕코딩"/>
              </a:rPr>
              <a:t> </a:t>
            </a:r>
            <a:r>
              <a:rPr lang="en-US" altLang="ko-KR" dirty="0">
                <a:solidFill>
                  <a:srgbClr val="231F20"/>
                </a:solidFill>
                <a:latin typeface="+mn-ea"/>
                <a:cs typeface="나눔고딕코딩"/>
              </a:rPr>
              <a:t>2s</a:t>
            </a:r>
            <a:endParaRPr lang="en-US" altLang="ko-KR" dirty="0">
              <a:latin typeface="+mn-ea"/>
              <a:cs typeface="나눔고딕코딩"/>
            </a:endParaRPr>
          </a:p>
          <a:p>
            <a:pPr marL="201930">
              <a:spcBef>
                <a:spcPts val="340"/>
              </a:spcBef>
            </a:pPr>
            <a:r>
              <a:rPr lang="en-US" altLang="ko-KR"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dirty="0">
                <a:solidFill>
                  <a:srgbClr val="231F20"/>
                </a:solidFill>
                <a:latin typeface="+mn-ea"/>
                <a:cs typeface="나눔고딕코딩"/>
              </a:rPr>
              <a:t>loss:</a:t>
            </a:r>
            <a:r>
              <a:rPr lang="en-US" altLang="ko-KR" spc="-85" dirty="0">
                <a:solidFill>
                  <a:srgbClr val="231F20"/>
                </a:solidFill>
                <a:latin typeface="+mn-ea"/>
                <a:cs typeface="나눔고딕코딩"/>
              </a:rPr>
              <a:t> </a:t>
            </a:r>
            <a:r>
              <a:rPr lang="en-US" altLang="ko-KR" spc="-10" dirty="0">
                <a:solidFill>
                  <a:srgbClr val="231F20"/>
                </a:solidFill>
                <a:latin typeface="+mn-ea"/>
                <a:cs typeface="나눔고딕코딩"/>
              </a:rPr>
              <a:t>0.1922</a:t>
            </a:r>
            <a:r>
              <a:rPr lang="en-US" altLang="ko-KR" spc="-4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dirty="0" err="1">
                <a:solidFill>
                  <a:srgbClr val="231F20"/>
                </a:solidFill>
                <a:latin typeface="+mn-ea"/>
                <a:cs typeface="나눔고딕코딩"/>
              </a:rPr>
              <a:t>acc</a:t>
            </a:r>
            <a:r>
              <a:rPr lang="en-US" altLang="ko-KR"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spc="-10" dirty="0">
                <a:solidFill>
                  <a:srgbClr val="231F20"/>
                </a:solidFill>
                <a:latin typeface="+mn-ea"/>
                <a:cs typeface="나눔고딕코딩"/>
              </a:rPr>
              <a:t>0.9216</a:t>
            </a:r>
            <a:r>
              <a:rPr lang="en-US" altLang="ko-KR" spc="-4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spc="-5" dirty="0" err="1">
                <a:solidFill>
                  <a:srgbClr val="231F20"/>
                </a:solidFill>
                <a:latin typeface="+mn-ea"/>
                <a:cs typeface="나눔고딕코딩"/>
              </a:rPr>
              <a:t>val_loss</a:t>
            </a:r>
            <a:r>
              <a:rPr lang="en-US" altLang="ko-KR" spc="-5"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spc="-10" dirty="0">
                <a:solidFill>
                  <a:srgbClr val="231F20"/>
                </a:solidFill>
                <a:latin typeface="+mn-ea"/>
                <a:cs typeface="나눔고딕코딩"/>
              </a:rPr>
              <a:t>0.1984</a:t>
            </a:r>
            <a:r>
              <a:rPr lang="en-US" altLang="ko-KR" spc="-4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spc="-5" dirty="0" err="1">
                <a:solidFill>
                  <a:srgbClr val="231F20"/>
                </a:solidFill>
                <a:latin typeface="+mn-ea"/>
                <a:cs typeface="나눔고딕코딩"/>
              </a:rPr>
              <a:t>val_acc</a:t>
            </a:r>
            <a:r>
              <a:rPr lang="en-US" altLang="ko-KR" spc="-5"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spc="-10" dirty="0">
                <a:solidFill>
                  <a:srgbClr val="231F20"/>
                </a:solidFill>
                <a:latin typeface="+mn-ea"/>
                <a:cs typeface="나눔고딕코딩"/>
              </a:rPr>
              <a:t>0.8980</a:t>
            </a:r>
            <a:endParaRPr lang="en-US" altLang="ko-KR" dirty="0">
              <a:latin typeface="+mn-ea"/>
              <a:cs typeface="나눔고딕코딩"/>
            </a:endParaRPr>
          </a:p>
          <a:p>
            <a:pPr marL="156210">
              <a:spcBef>
                <a:spcPts val="340"/>
              </a:spcBef>
            </a:pPr>
            <a:r>
              <a:rPr lang="en-US" altLang="ko-KR" spc="-40" dirty="0">
                <a:solidFill>
                  <a:srgbClr val="231F20"/>
                </a:solidFill>
                <a:latin typeface="+mn-ea"/>
                <a:cs typeface="나눔고딕코딩"/>
              </a:rPr>
              <a:t>…</a:t>
            </a:r>
            <a:r>
              <a:rPr lang="ko-KR" altLang="en-US" spc="-40" dirty="0">
                <a:solidFill>
                  <a:srgbClr val="231F20"/>
                </a:solidFill>
                <a:latin typeface="+mn-ea"/>
                <a:cs typeface="나눔고딕코딩"/>
              </a:rPr>
              <a:t>생략</a:t>
            </a:r>
            <a:r>
              <a:rPr lang="en-US" altLang="ko-KR" spc="-40" dirty="0">
                <a:solidFill>
                  <a:srgbClr val="231F20"/>
                </a:solidFill>
                <a:latin typeface="+mn-ea"/>
                <a:cs typeface="나눔고딕코딩"/>
              </a:rPr>
              <a:t>…</a:t>
            </a:r>
            <a:endParaRPr lang="ko-KR" altLang="en-US" dirty="0">
              <a:latin typeface="+mn-ea"/>
              <a:cs typeface="나눔고딕코딩"/>
            </a:endParaRPr>
          </a:p>
          <a:p>
            <a:pPr marL="156210">
              <a:spcBef>
                <a:spcPts val="340"/>
              </a:spcBef>
            </a:pPr>
            <a:r>
              <a:rPr lang="en-US" altLang="ko-KR" spc="-5" dirty="0">
                <a:solidFill>
                  <a:srgbClr val="231F20"/>
                </a:solidFill>
                <a:latin typeface="+mn-ea"/>
                <a:cs typeface="나눔고딕코딩"/>
              </a:rPr>
              <a:t>13500/13500 </a:t>
            </a:r>
            <a:r>
              <a:rPr lang="en-US" altLang="ko-KR" spc="-40" dirty="0">
                <a:solidFill>
                  <a:srgbClr val="231F20"/>
                </a:solidFill>
                <a:latin typeface="+mn-ea"/>
                <a:cs typeface="나눔고딕코딩"/>
              </a:rPr>
              <a:t>[==============================] </a:t>
            </a:r>
            <a:r>
              <a:rPr lang="en-US" altLang="ko-KR" dirty="0">
                <a:solidFill>
                  <a:srgbClr val="231F20"/>
                </a:solidFill>
                <a:latin typeface="+mn-ea"/>
                <a:cs typeface="나눔고딕코딩"/>
              </a:rPr>
              <a:t>-</a:t>
            </a:r>
            <a:r>
              <a:rPr lang="ko-KR" altLang="en-US" spc="-200" dirty="0">
                <a:solidFill>
                  <a:srgbClr val="231F20"/>
                </a:solidFill>
                <a:latin typeface="+mn-ea"/>
                <a:cs typeface="나눔고딕코딩"/>
              </a:rPr>
              <a:t> </a:t>
            </a:r>
            <a:r>
              <a:rPr lang="en-US" altLang="ko-KR" dirty="0">
                <a:solidFill>
                  <a:srgbClr val="231F20"/>
                </a:solidFill>
                <a:latin typeface="+mn-ea"/>
                <a:cs typeface="나눔고딕코딩"/>
              </a:rPr>
              <a:t>2s</a:t>
            </a:r>
            <a:endParaRPr lang="en-US" altLang="ko-KR" dirty="0">
              <a:latin typeface="+mn-ea"/>
              <a:cs typeface="나눔고딕코딩"/>
            </a:endParaRPr>
          </a:p>
          <a:p>
            <a:pPr marL="156210" marR="1610995" indent="45720">
              <a:lnSpc>
                <a:spcPct val="135400"/>
              </a:lnSpc>
            </a:pPr>
            <a:r>
              <a:rPr lang="en-US" altLang="ko-KR"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dirty="0">
                <a:solidFill>
                  <a:srgbClr val="231F20"/>
                </a:solidFill>
                <a:latin typeface="+mn-ea"/>
                <a:cs typeface="나눔고딕코딩"/>
              </a:rPr>
              <a:t>loss:</a:t>
            </a:r>
            <a:r>
              <a:rPr lang="en-US" altLang="ko-KR" spc="-85" dirty="0">
                <a:solidFill>
                  <a:srgbClr val="231F20"/>
                </a:solidFill>
                <a:latin typeface="+mn-ea"/>
                <a:cs typeface="나눔고딕코딩"/>
              </a:rPr>
              <a:t> </a:t>
            </a:r>
            <a:r>
              <a:rPr lang="en-US" altLang="ko-KR" spc="-10" dirty="0">
                <a:solidFill>
                  <a:srgbClr val="231F20"/>
                </a:solidFill>
                <a:latin typeface="+mn-ea"/>
                <a:cs typeface="나눔고딕코딩"/>
              </a:rPr>
              <a:t>0.1051</a:t>
            </a:r>
            <a:r>
              <a:rPr lang="en-US" altLang="ko-KR" spc="-4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dirty="0" err="1">
                <a:solidFill>
                  <a:srgbClr val="231F20"/>
                </a:solidFill>
                <a:latin typeface="+mn-ea"/>
                <a:cs typeface="나눔고딕코딩"/>
              </a:rPr>
              <a:t>acc</a:t>
            </a:r>
            <a:r>
              <a:rPr lang="en-US" altLang="ko-KR"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spc="-10" dirty="0">
                <a:solidFill>
                  <a:srgbClr val="231F20"/>
                </a:solidFill>
                <a:latin typeface="+mn-ea"/>
                <a:cs typeface="나눔고딕코딩"/>
              </a:rPr>
              <a:t>0.9550</a:t>
            </a:r>
            <a:r>
              <a:rPr lang="en-US" altLang="ko-KR" spc="-4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spc="-5" dirty="0" err="1">
                <a:solidFill>
                  <a:srgbClr val="231F20"/>
                </a:solidFill>
                <a:latin typeface="+mn-ea"/>
                <a:cs typeface="나눔고딕코딩"/>
              </a:rPr>
              <a:t>val_loss</a:t>
            </a:r>
            <a:r>
              <a:rPr lang="en-US" altLang="ko-KR" spc="-5"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spc="-10" dirty="0">
                <a:solidFill>
                  <a:srgbClr val="231F20"/>
                </a:solidFill>
                <a:latin typeface="+mn-ea"/>
                <a:cs typeface="나눔고딕코딩"/>
              </a:rPr>
              <a:t>0.0467</a:t>
            </a:r>
            <a:r>
              <a:rPr lang="en-US" altLang="ko-KR" spc="-4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spc="-5" dirty="0" err="1">
                <a:solidFill>
                  <a:srgbClr val="231F20"/>
                </a:solidFill>
                <a:latin typeface="+mn-ea"/>
                <a:cs typeface="나눔고딕코딩"/>
              </a:rPr>
              <a:t>val_acc</a:t>
            </a:r>
            <a:r>
              <a:rPr lang="en-US" altLang="ko-KR" spc="-5"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spc="-10" dirty="0">
                <a:solidFill>
                  <a:srgbClr val="231F20"/>
                </a:solidFill>
                <a:latin typeface="+mn-ea"/>
                <a:cs typeface="나눔고딕코딩"/>
              </a:rPr>
              <a:t>0.9967  </a:t>
            </a:r>
          </a:p>
          <a:p>
            <a:pPr marL="156210" marR="1610995" indent="45720">
              <a:lnSpc>
                <a:spcPct val="135400"/>
              </a:lnSpc>
            </a:pPr>
            <a:r>
              <a:rPr lang="en-US" altLang="ko-KR" spc="-5" dirty="0">
                <a:solidFill>
                  <a:srgbClr val="231F20"/>
                </a:solidFill>
                <a:latin typeface="+mn-ea"/>
                <a:cs typeface="나눔고딕코딩"/>
              </a:rPr>
              <a:t>4960/4999 </a:t>
            </a:r>
            <a:r>
              <a:rPr lang="en-US" altLang="ko-KR" spc="-40" dirty="0">
                <a:solidFill>
                  <a:srgbClr val="231F20"/>
                </a:solidFill>
                <a:latin typeface="+mn-ea"/>
                <a:cs typeface="나눔고딕코딩"/>
              </a:rPr>
              <a:t>[============================&gt;.] </a:t>
            </a:r>
            <a:r>
              <a:rPr lang="en-US" altLang="ko-KR" dirty="0">
                <a:solidFill>
                  <a:srgbClr val="231F20"/>
                </a:solidFill>
                <a:latin typeface="+mn-ea"/>
                <a:cs typeface="나눔고딕코딩"/>
              </a:rPr>
              <a:t>- ETA:</a:t>
            </a:r>
            <a:r>
              <a:rPr lang="en-US" altLang="ko-KR" spc="-290" dirty="0">
                <a:solidFill>
                  <a:srgbClr val="231F20"/>
                </a:solidFill>
                <a:latin typeface="+mn-ea"/>
                <a:cs typeface="나눔고딕코딩"/>
              </a:rPr>
              <a:t> </a:t>
            </a:r>
            <a:r>
              <a:rPr lang="en-US" altLang="ko-KR" dirty="0">
                <a:solidFill>
                  <a:srgbClr val="231F20"/>
                </a:solidFill>
                <a:latin typeface="+mn-ea"/>
                <a:cs typeface="나눔고딕코딩"/>
              </a:rPr>
              <a:t>0s</a:t>
            </a:r>
            <a:endParaRPr lang="en-US" altLang="ko-KR" dirty="0">
              <a:latin typeface="+mn-ea"/>
              <a:cs typeface="나눔고딕코딩"/>
            </a:endParaRPr>
          </a:p>
          <a:p>
            <a:pPr marL="156210">
              <a:spcBef>
                <a:spcPts val="340"/>
              </a:spcBef>
            </a:pPr>
            <a:r>
              <a:rPr lang="en-US" altLang="ko-KR" dirty="0">
                <a:solidFill>
                  <a:srgbClr val="231F20"/>
                </a:solidFill>
                <a:latin typeface="+mn-ea"/>
                <a:cs typeface="나눔고딕코딩"/>
              </a:rPr>
              <a:t>loss=</a:t>
            </a:r>
            <a:r>
              <a:rPr lang="en-US" altLang="ko-KR" spc="-145" dirty="0">
                <a:solidFill>
                  <a:srgbClr val="231F20"/>
                </a:solidFill>
                <a:latin typeface="+mn-ea"/>
                <a:cs typeface="나눔고딕코딩"/>
              </a:rPr>
              <a:t> </a:t>
            </a:r>
            <a:r>
              <a:rPr lang="en-US" altLang="ko-KR" spc="-5" dirty="0">
                <a:solidFill>
                  <a:srgbClr val="231F20"/>
                </a:solidFill>
                <a:latin typeface="+mn-ea"/>
                <a:cs typeface="나눔고딕코딩"/>
              </a:rPr>
              <a:t>0.0491473536046</a:t>
            </a:r>
            <a:endParaRPr lang="en-US" altLang="ko-KR" dirty="0">
              <a:latin typeface="+mn-ea"/>
              <a:cs typeface="나눔고딕코딩"/>
            </a:endParaRPr>
          </a:p>
          <a:p>
            <a:pPr marL="156210">
              <a:spcBef>
                <a:spcPts val="340"/>
              </a:spcBef>
            </a:pPr>
            <a:r>
              <a:rPr lang="en-US" altLang="ko-KR" dirty="0">
                <a:solidFill>
                  <a:srgbClr val="231F20"/>
                </a:solidFill>
                <a:latin typeface="+mn-ea"/>
                <a:cs typeface="나눔고딕코딩"/>
              </a:rPr>
              <a:t>accuracy=</a:t>
            </a:r>
            <a:r>
              <a:rPr lang="en-US" altLang="ko-KR" spc="-155" dirty="0">
                <a:solidFill>
                  <a:srgbClr val="231F20"/>
                </a:solidFill>
                <a:latin typeface="+mn-ea"/>
                <a:cs typeface="나눔고딕코딩"/>
              </a:rPr>
              <a:t> </a:t>
            </a:r>
            <a:r>
              <a:rPr lang="en-US" altLang="ko-KR" spc="-5" dirty="0">
                <a:solidFill>
                  <a:srgbClr val="231F20"/>
                </a:solidFill>
                <a:latin typeface="+mn-ea"/>
                <a:cs typeface="나눔고딕코딩"/>
              </a:rPr>
              <a:t>0.99199839968</a:t>
            </a:r>
            <a:endParaRPr lang="en-US" altLang="ko-KR" dirty="0">
              <a:latin typeface="+mn-ea"/>
              <a:cs typeface="나눔고딕코딩"/>
            </a:endParaRPr>
          </a:p>
        </p:txBody>
      </p:sp>
    </p:spTree>
    <p:extLst>
      <p:ext uri="{BB962C8B-B14F-4D97-AF65-F5344CB8AC3E}">
        <p14:creationId xmlns:p14="http://schemas.microsoft.com/office/powerpoint/2010/main" val="358119512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82225" y="-54244"/>
            <a:ext cx="10296993" cy="7639319"/>
          </a:xfrm>
          <a:custGeom>
            <a:avLst/>
            <a:gdLst/>
            <a:ahLst/>
            <a:cxnLst/>
            <a:rect l="l" t="t" r="r" b="b"/>
            <a:pathLst>
              <a:path w="5549900" h="3226435">
                <a:moveTo>
                  <a:pt x="0" y="3225901"/>
                </a:moveTo>
                <a:lnTo>
                  <a:pt x="5549392" y="3225901"/>
                </a:lnTo>
                <a:lnTo>
                  <a:pt x="5549392" y="0"/>
                </a:lnTo>
                <a:lnTo>
                  <a:pt x="0" y="0"/>
                </a:lnTo>
                <a:lnTo>
                  <a:pt x="0" y="3225901"/>
                </a:lnTo>
                <a:close/>
              </a:path>
            </a:pathLst>
          </a:custGeom>
          <a:solidFill>
            <a:srgbClr val="E6E7E8"/>
          </a:solidFill>
        </p:spPr>
        <p:txBody>
          <a:bodyPr wrap="square" lIns="0" tIns="0" rIns="0" bIns="0" rtlCol="0"/>
          <a:lstStyle/>
          <a:p>
            <a:endParaRPr dirty="0"/>
          </a:p>
        </p:txBody>
      </p:sp>
      <p:sp>
        <p:nvSpPr>
          <p:cNvPr id="5" name="object 5"/>
          <p:cNvSpPr/>
          <p:nvPr/>
        </p:nvSpPr>
        <p:spPr>
          <a:xfrm>
            <a:off x="3890766" y="2241766"/>
            <a:ext cx="2339975" cy="69215"/>
          </a:xfrm>
          <a:custGeom>
            <a:avLst/>
            <a:gdLst/>
            <a:ahLst/>
            <a:cxnLst/>
            <a:rect l="l" t="t" r="r" b="b"/>
            <a:pathLst>
              <a:path w="2339975" h="69215">
                <a:moveTo>
                  <a:pt x="2339425" y="0"/>
                </a:moveTo>
                <a:lnTo>
                  <a:pt x="0" y="0"/>
                </a:lnTo>
                <a:lnTo>
                  <a:pt x="794" y="7947"/>
                </a:lnTo>
                <a:lnTo>
                  <a:pt x="8669" y="32696"/>
                </a:lnTo>
                <a:lnTo>
                  <a:pt x="30043" y="57445"/>
                </a:lnTo>
                <a:lnTo>
                  <a:pt x="71666" y="68694"/>
                </a:lnTo>
                <a:lnTo>
                  <a:pt x="2268321" y="68694"/>
                </a:lnTo>
                <a:lnTo>
                  <a:pt x="2279571" y="67569"/>
                </a:lnTo>
                <a:lnTo>
                  <a:pt x="2304319" y="59695"/>
                </a:lnTo>
                <a:lnTo>
                  <a:pt x="2329068" y="38321"/>
                </a:lnTo>
                <a:lnTo>
                  <a:pt x="2339425" y="0"/>
                </a:lnTo>
                <a:close/>
              </a:path>
            </a:pathLst>
          </a:custGeom>
          <a:solidFill>
            <a:srgbClr val="6D6E71"/>
          </a:solidFill>
        </p:spPr>
        <p:txBody>
          <a:bodyPr wrap="square" lIns="0" tIns="0" rIns="0" bIns="0" rtlCol="0"/>
          <a:lstStyle/>
          <a:p>
            <a:endParaRPr/>
          </a:p>
        </p:txBody>
      </p:sp>
      <p:sp>
        <p:nvSpPr>
          <p:cNvPr id="6" name="object 6"/>
          <p:cNvSpPr/>
          <p:nvPr/>
        </p:nvSpPr>
        <p:spPr>
          <a:xfrm>
            <a:off x="462429" y="1175373"/>
            <a:ext cx="9066540" cy="5419102"/>
          </a:xfrm>
          <a:custGeom>
            <a:avLst/>
            <a:gdLst/>
            <a:ahLst/>
            <a:cxnLst/>
            <a:rect l="l" t="t" r="r" b="b"/>
            <a:pathLst>
              <a:path w="4932045" h="3015615">
                <a:moveTo>
                  <a:pt x="4751997" y="0"/>
                </a:moveTo>
                <a:lnTo>
                  <a:pt x="179997" y="0"/>
                </a:lnTo>
                <a:lnTo>
                  <a:pt x="151872" y="2812"/>
                </a:lnTo>
                <a:lnTo>
                  <a:pt x="89998" y="22499"/>
                </a:lnTo>
                <a:lnTo>
                  <a:pt x="28124" y="75936"/>
                </a:lnTo>
                <a:lnTo>
                  <a:pt x="0" y="179997"/>
                </a:lnTo>
                <a:lnTo>
                  <a:pt x="0" y="2834995"/>
                </a:lnTo>
                <a:lnTo>
                  <a:pt x="2812" y="2863122"/>
                </a:lnTo>
                <a:lnTo>
                  <a:pt x="22499" y="2925000"/>
                </a:lnTo>
                <a:lnTo>
                  <a:pt x="75936" y="2986878"/>
                </a:lnTo>
                <a:lnTo>
                  <a:pt x="179997" y="3015005"/>
                </a:lnTo>
                <a:lnTo>
                  <a:pt x="4751997" y="3015005"/>
                </a:lnTo>
                <a:lnTo>
                  <a:pt x="4780121" y="3012192"/>
                </a:lnTo>
                <a:lnTo>
                  <a:pt x="4841995" y="2992504"/>
                </a:lnTo>
                <a:lnTo>
                  <a:pt x="4903869" y="2939063"/>
                </a:lnTo>
                <a:lnTo>
                  <a:pt x="4931994" y="2834995"/>
                </a:lnTo>
                <a:lnTo>
                  <a:pt x="4931994" y="179997"/>
                </a:lnTo>
                <a:lnTo>
                  <a:pt x="4929181" y="151872"/>
                </a:lnTo>
                <a:lnTo>
                  <a:pt x="4909494" y="89998"/>
                </a:lnTo>
                <a:lnTo>
                  <a:pt x="4856057" y="28124"/>
                </a:lnTo>
                <a:lnTo>
                  <a:pt x="4751997" y="0"/>
                </a:lnTo>
                <a:close/>
              </a:path>
            </a:pathLst>
          </a:custGeom>
          <a:solidFill>
            <a:srgbClr val="FFFFFF"/>
          </a:solidFill>
        </p:spPr>
        <p:txBody>
          <a:bodyPr wrap="square" lIns="0" tIns="0" rIns="0" bIns="0" rtlCol="0"/>
          <a:lstStyle/>
          <a:p>
            <a:r>
              <a:rPr lang="en-US" dirty="0" smtClean="0"/>
              <a:t> </a:t>
            </a:r>
            <a:endParaRPr dirty="0"/>
          </a:p>
        </p:txBody>
      </p:sp>
      <p:sp>
        <p:nvSpPr>
          <p:cNvPr id="7" name="object 7"/>
          <p:cNvSpPr/>
          <p:nvPr/>
        </p:nvSpPr>
        <p:spPr>
          <a:xfrm>
            <a:off x="462429" y="1175373"/>
            <a:ext cx="9066540" cy="5419102"/>
          </a:xfrm>
          <a:custGeom>
            <a:avLst/>
            <a:gdLst/>
            <a:ahLst/>
            <a:cxnLst/>
            <a:rect l="l" t="t" r="r" b="b"/>
            <a:pathLst>
              <a:path w="4932045" h="3015615">
                <a:moveTo>
                  <a:pt x="179997" y="0"/>
                </a:moveTo>
                <a:lnTo>
                  <a:pt x="151872" y="2812"/>
                </a:lnTo>
                <a:lnTo>
                  <a:pt x="89998" y="22499"/>
                </a:lnTo>
                <a:lnTo>
                  <a:pt x="28124" y="75936"/>
                </a:lnTo>
                <a:lnTo>
                  <a:pt x="0" y="179997"/>
                </a:lnTo>
                <a:lnTo>
                  <a:pt x="0" y="2834995"/>
                </a:lnTo>
                <a:lnTo>
                  <a:pt x="2812" y="2863122"/>
                </a:lnTo>
                <a:lnTo>
                  <a:pt x="22499" y="2925000"/>
                </a:lnTo>
                <a:lnTo>
                  <a:pt x="75936" y="2986878"/>
                </a:lnTo>
                <a:lnTo>
                  <a:pt x="179997" y="3015005"/>
                </a:lnTo>
                <a:lnTo>
                  <a:pt x="4751997" y="3015005"/>
                </a:lnTo>
                <a:lnTo>
                  <a:pt x="4780121" y="3012192"/>
                </a:lnTo>
                <a:lnTo>
                  <a:pt x="4841995" y="2992504"/>
                </a:lnTo>
                <a:lnTo>
                  <a:pt x="4903869" y="2939063"/>
                </a:lnTo>
                <a:lnTo>
                  <a:pt x="4931994" y="2834995"/>
                </a:lnTo>
                <a:lnTo>
                  <a:pt x="4931994" y="179997"/>
                </a:lnTo>
                <a:lnTo>
                  <a:pt x="4929181" y="151872"/>
                </a:lnTo>
                <a:lnTo>
                  <a:pt x="4909494" y="89998"/>
                </a:lnTo>
                <a:lnTo>
                  <a:pt x="4856057" y="28124"/>
                </a:lnTo>
                <a:lnTo>
                  <a:pt x="4751997" y="0"/>
                </a:lnTo>
                <a:lnTo>
                  <a:pt x="179997" y="0"/>
                </a:lnTo>
                <a:close/>
              </a:path>
            </a:pathLst>
          </a:custGeom>
          <a:ln w="36004">
            <a:solidFill>
              <a:srgbClr val="6D6E71"/>
            </a:solidFill>
          </a:ln>
        </p:spPr>
        <p:txBody>
          <a:bodyPr wrap="square" lIns="0" tIns="0" rIns="0" bIns="0" rtlCol="0"/>
          <a:lstStyle/>
          <a:p>
            <a:endParaRPr/>
          </a:p>
        </p:txBody>
      </p:sp>
      <p:sp>
        <p:nvSpPr>
          <p:cNvPr id="8" name="object 8"/>
          <p:cNvSpPr/>
          <p:nvPr/>
        </p:nvSpPr>
        <p:spPr>
          <a:xfrm>
            <a:off x="4423569" y="1496597"/>
            <a:ext cx="0" cy="462915"/>
          </a:xfrm>
          <a:custGeom>
            <a:avLst/>
            <a:gdLst/>
            <a:ahLst/>
            <a:cxnLst/>
            <a:rect l="l" t="t" r="r" b="b"/>
            <a:pathLst>
              <a:path h="462915">
                <a:moveTo>
                  <a:pt x="0" y="462699"/>
                </a:moveTo>
                <a:lnTo>
                  <a:pt x="0" y="0"/>
                </a:lnTo>
              </a:path>
            </a:pathLst>
          </a:custGeom>
          <a:ln w="6350">
            <a:solidFill>
              <a:srgbClr val="939598"/>
            </a:solidFill>
          </a:ln>
        </p:spPr>
        <p:txBody>
          <a:bodyPr wrap="square" lIns="0" tIns="0" rIns="0" bIns="0" rtlCol="0"/>
          <a:lstStyle/>
          <a:p>
            <a:endParaRPr/>
          </a:p>
        </p:txBody>
      </p:sp>
      <p:sp>
        <p:nvSpPr>
          <p:cNvPr id="9" name="object 9"/>
          <p:cNvSpPr/>
          <p:nvPr/>
        </p:nvSpPr>
        <p:spPr>
          <a:xfrm>
            <a:off x="5490369" y="1489075"/>
            <a:ext cx="0" cy="462915"/>
          </a:xfrm>
          <a:custGeom>
            <a:avLst/>
            <a:gdLst/>
            <a:ahLst/>
            <a:cxnLst/>
            <a:rect l="l" t="t" r="r" b="b"/>
            <a:pathLst>
              <a:path h="462915">
                <a:moveTo>
                  <a:pt x="0" y="462699"/>
                </a:moveTo>
                <a:lnTo>
                  <a:pt x="0" y="0"/>
                </a:lnTo>
              </a:path>
            </a:pathLst>
          </a:custGeom>
          <a:ln w="6350">
            <a:solidFill>
              <a:srgbClr val="939598"/>
            </a:solidFill>
          </a:ln>
        </p:spPr>
        <p:txBody>
          <a:bodyPr wrap="square" lIns="0" tIns="0" rIns="0" bIns="0" rtlCol="0"/>
          <a:lstStyle/>
          <a:p>
            <a:endParaRPr/>
          </a:p>
        </p:txBody>
      </p:sp>
      <p:sp>
        <p:nvSpPr>
          <p:cNvPr id="10" name="object 10"/>
          <p:cNvSpPr txBox="1"/>
          <p:nvPr/>
        </p:nvSpPr>
        <p:spPr>
          <a:xfrm>
            <a:off x="4559077" y="1415318"/>
            <a:ext cx="947200" cy="615553"/>
          </a:xfrm>
          <a:prstGeom prst="rect">
            <a:avLst/>
          </a:prstGeom>
        </p:spPr>
        <p:txBody>
          <a:bodyPr vert="horz" wrap="square" lIns="0" tIns="0" rIns="0" bIns="0" rtlCol="0">
            <a:spAutoFit/>
          </a:bodyPr>
          <a:lstStyle/>
          <a:p>
            <a:pPr marL="12700"/>
            <a:r>
              <a:rPr lang="en-US" sz="4000" b="1" spc="-40" dirty="0" smtClean="0">
                <a:solidFill>
                  <a:srgbClr val="414042"/>
                </a:solidFill>
                <a:latin typeface="Century Gothic"/>
                <a:cs typeface="Century Gothic"/>
              </a:rPr>
              <a:t>5</a:t>
            </a:r>
            <a:r>
              <a:rPr sz="4000" b="1" spc="-40" dirty="0" smtClean="0">
                <a:solidFill>
                  <a:srgbClr val="414042"/>
                </a:solidFill>
                <a:latin typeface="Century Gothic"/>
                <a:cs typeface="Century Gothic"/>
              </a:rPr>
              <a:t>-</a:t>
            </a:r>
            <a:r>
              <a:rPr lang="en-US" sz="4000" b="1" spc="-40" dirty="0" smtClean="0">
                <a:solidFill>
                  <a:srgbClr val="414042"/>
                </a:solidFill>
                <a:latin typeface="Century Gothic"/>
                <a:cs typeface="Century Gothic"/>
              </a:rPr>
              <a:t>8</a:t>
            </a:r>
            <a:endParaRPr sz="4000" dirty="0">
              <a:latin typeface="Century Gothic"/>
              <a:cs typeface="Century Gothic"/>
            </a:endParaRPr>
          </a:p>
        </p:txBody>
      </p:sp>
      <p:sp>
        <p:nvSpPr>
          <p:cNvPr id="11" name="object 11"/>
          <p:cNvSpPr txBox="1">
            <a:spLocks noGrp="1"/>
          </p:cNvSpPr>
          <p:nvPr>
            <p:ph type="title"/>
          </p:nvPr>
        </p:nvSpPr>
        <p:spPr>
          <a:xfrm>
            <a:off x="3661569" y="2225847"/>
            <a:ext cx="2819400" cy="369332"/>
          </a:xfrm>
          <a:prstGeom prst="rect">
            <a:avLst/>
          </a:prstGeom>
        </p:spPr>
        <p:txBody>
          <a:bodyPr vert="horz" wrap="square" lIns="0" tIns="0" rIns="0" bIns="0" rtlCol="0">
            <a:spAutoFit/>
          </a:bodyPr>
          <a:lstStyle/>
          <a:p>
            <a:pPr marL="12700"/>
            <a:r>
              <a:rPr lang="en-US" altLang="ko-KR" sz="2400" spc="-200" dirty="0">
                <a:latin typeface="+mn-ea"/>
                <a:ea typeface="+mn-ea"/>
              </a:rPr>
              <a:t>Pandas/</a:t>
            </a:r>
            <a:r>
              <a:rPr lang="en-US" altLang="ko-KR" sz="2400" spc="-200" dirty="0" err="1">
                <a:latin typeface="+mn-ea"/>
                <a:ea typeface="+mn-ea"/>
              </a:rPr>
              <a:t>NumPy</a:t>
            </a:r>
            <a:r>
              <a:rPr lang="en-US" altLang="ko-KR" sz="2400" spc="-200" dirty="0">
                <a:latin typeface="+mn-ea"/>
                <a:ea typeface="+mn-ea"/>
              </a:rPr>
              <a:t> </a:t>
            </a:r>
            <a:r>
              <a:rPr lang="ko-KR" altLang="en-US" sz="2400" spc="-200" dirty="0">
                <a:latin typeface="+mn-ea"/>
                <a:ea typeface="+mn-ea"/>
              </a:rPr>
              <a:t>다루기</a:t>
            </a:r>
          </a:p>
        </p:txBody>
      </p:sp>
      <p:sp>
        <p:nvSpPr>
          <p:cNvPr id="12" name="object 12"/>
          <p:cNvSpPr/>
          <p:nvPr/>
        </p:nvSpPr>
        <p:spPr>
          <a:xfrm>
            <a:off x="1061603" y="4398524"/>
            <a:ext cx="3978310" cy="539607"/>
          </a:xfrm>
          <a:custGeom>
            <a:avLst/>
            <a:gdLst/>
            <a:ahLst/>
            <a:cxnLst/>
            <a:rect l="l" t="t" r="r" b="b"/>
            <a:pathLst>
              <a:path w="2115185" h="260985">
                <a:moveTo>
                  <a:pt x="2042934" y="0"/>
                </a:moveTo>
                <a:lnTo>
                  <a:pt x="71996" y="0"/>
                </a:lnTo>
                <a:lnTo>
                  <a:pt x="60746" y="1124"/>
                </a:lnTo>
                <a:lnTo>
                  <a:pt x="35998" y="8999"/>
                </a:lnTo>
                <a:lnTo>
                  <a:pt x="11249" y="30373"/>
                </a:lnTo>
                <a:lnTo>
                  <a:pt x="0" y="71996"/>
                </a:lnTo>
                <a:lnTo>
                  <a:pt x="0" y="189001"/>
                </a:lnTo>
                <a:lnTo>
                  <a:pt x="1124" y="200250"/>
                </a:lnTo>
                <a:lnTo>
                  <a:pt x="8999" y="224999"/>
                </a:lnTo>
                <a:lnTo>
                  <a:pt x="30373" y="249748"/>
                </a:lnTo>
                <a:lnTo>
                  <a:pt x="71996" y="260997"/>
                </a:lnTo>
                <a:lnTo>
                  <a:pt x="2042934" y="260997"/>
                </a:lnTo>
                <a:lnTo>
                  <a:pt x="2054186" y="259872"/>
                </a:lnTo>
                <a:lnTo>
                  <a:pt x="2078939" y="251998"/>
                </a:lnTo>
                <a:lnTo>
                  <a:pt x="2103692" y="230624"/>
                </a:lnTo>
                <a:lnTo>
                  <a:pt x="2114943" y="189001"/>
                </a:lnTo>
                <a:lnTo>
                  <a:pt x="2114943" y="71996"/>
                </a:lnTo>
                <a:lnTo>
                  <a:pt x="2113818" y="60746"/>
                </a:lnTo>
                <a:lnTo>
                  <a:pt x="2105942" y="35998"/>
                </a:lnTo>
                <a:lnTo>
                  <a:pt x="2084564" y="11249"/>
                </a:lnTo>
                <a:lnTo>
                  <a:pt x="2042934" y="0"/>
                </a:lnTo>
                <a:close/>
              </a:path>
            </a:pathLst>
          </a:custGeom>
          <a:solidFill>
            <a:srgbClr val="6D6E71"/>
          </a:solidFill>
        </p:spPr>
        <p:txBody>
          <a:bodyPr wrap="square" lIns="0" tIns="0" rIns="0" bIns="0" rtlCol="0" anchor="ctr"/>
          <a:lstStyle/>
          <a:p>
            <a:pPr algn="ctr"/>
            <a:r>
              <a:rPr lang="ko-KR" altLang="en-US" spc="-65" dirty="0" smtClean="0">
                <a:solidFill>
                  <a:schemeClr val="bg1"/>
                </a:solidFill>
                <a:latin typeface="Arial Unicode MS"/>
                <a:cs typeface="Arial Unicode MS"/>
              </a:rPr>
              <a:t>이번  </a:t>
            </a:r>
            <a:r>
              <a:rPr lang="ko-KR" altLang="en-US" spc="-65" dirty="0">
                <a:solidFill>
                  <a:schemeClr val="bg1"/>
                </a:solidFill>
                <a:latin typeface="Arial Unicode MS"/>
                <a:cs typeface="Arial Unicode MS"/>
              </a:rPr>
              <a:t>절에서  배울</a:t>
            </a:r>
            <a:r>
              <a:rPr lang="ko-KR" altLang="en-US" spc="-114" dirty="0">
                <a:solidFill>
                  <a:schemeClr val="bg1"/>
                </a:solidFill>
                <a:latin typeface="Arial Unicode MS"/>
                <a:cs typeface="Arial Unicode MS"/>
              </a:rPr>
              <a:t> </a:t>
            </a:r>
            <a:r>
              <a:rPr lang="ko-KR" altLang="en-US" spc="-65" dirty="0" smtClean="0">
                <a:solidFill>
                  <a:schemeClr val="bg1"/>
                </a:solidFill>
                <a:latin typeface="Arial Unicode MS"/>
                <a:cs typeface="Arial Unicode MS"/>
              </a:rPr>
              <a:t>내용</a:t>
            </a:r>
            <a:endParaRPr dirty="0">
              <a:solidFill>
                <a:schemeClr val="bg1"/>
              </a:solidFill>
            </a:endParaRPr>
          </a:p>
        </p:txBody>
      </p:sp>
      <p:sp>
        <p:nvSpPr>
          <p:cNvPr id="13" name="object 13"/>
          <p:cNvSpPr txBox="1"/>
          <p:nvPr/>
        </p:nvSpPr>
        <p:spPr>
          <a:xfrm>
            <a:off x="1097894" y="5461581"/>
            <a:ext cx="3942019" cy="657231"/>
          </a:xfrm>
          <a:prstGeom prst="rect">
            <a:avLst/>
          </a:prstGeom>
          <a:solidFill>
            <a:srgbClr val="E6E7E8"/>
          </a:solidFill>
        </p:spPr>
        <p:txBody>
          <a:bodyPr vert="horz" wrap="square" lIns="0" tIns="51435" rIns="0" bIns="0" rtlCol="0" anchor="ctr">
            <a:spAutoFit/>
          </a:bodyPr>
          <a:lstStyle/>
          <a:p>
            <a:pPr marL="179705" indent="-107950">
              <a:spcBef>
                <a:spcPts val="405"/>
              </a:spcBef>
              <a:buClr>
                <a:srgbClr val="58595B"/>
              </a:buClr>
              <a:buSzPct val="75000"/>
              <a:buChar char="■"/>
              <a:tabLst>
                <a:tab pos="180340" algn="l"/>
              </a:tabLst>
            </a:pPr>
            <a:r>
              <a:rPr lang="en-US" altLang="ko-KR" spc="-120" dirty="0">
                <a:solidFill>
                  <a:srgbClr val="414042"/>
                </a:solidFill>
                <a:latin typeface="+mn-ea"/>
                <a:cs typeface="Arial Unicode MS"/>
              </a:rPr>
              <a:t> Pandas</a:t>
            </a:r>
          </a:p>
          <a:p>
            <a:pPr marL="179705" indent="-107950">
              <a:spcBef>
                <a:spcPts val="405"/>
              </a:spcBef>
              <a:buClr>
                <a:srgbClr val="58595B"/>
              </a:buClr>
              <a:buSzPct val="75000"/>
              <a:buChar char="■"/>
              <a:tabLst>
                <a:tab pos="180340" algn="l"/>
              </a:tabLst>
            </a:pPr>
            <a:r>
              <a:rPr lang="en-US" altLang="ko-KR" spc="-120" dirty="0" smtClean="0">
                <a:solidFill>
                  <a:srgbClr val="414042"/>
                </a:solidFill>
                <a:latin typeface="+mn-ea"/>
                <a:cs typeface="Arial Unicode MS"/>
              </a:rPr>
              <a:t> </a:t>
            </a:r>
            <a:r>
              <a:rPr lang="en-US" altLang="ko-KR" spc="-120" dirty="0" err="1" smtClean="0">
                <a:solidFill>
                  <a:srgbClr val="414042"/>
                </a:solidFill>
                <a:latin typeface="+mn-ea"/>
                <a:cs typeface="Arial Unicode MS"/>
              </a:rPr>
              <a:t>Numpy</a:t>
            </a:r>
            <a:endParaRPr lang="en-US" altLang="ko-KR" spc="-120" dirty="0" smtClean="0">
              <a:solidFill>
                <a:srgbClr val="414042"/>
              </a:solidFill>
              <a:latin typeface="+mn-ea"/>
              <a:cs typeface="Arial Unicode MS"/>
            </a:endParaRPr>
          </a:p>
        </p:txBody>
      </p:sp>
      <p:sp>
        <p:nvSpPr>
          <p:cNvPr id="15" name="object 15"/>
          <p:cNvSpPr/>
          <p:nvPr/>
        </p:nvSpPr>
        <p:spPr>
          <a:xfrm>
            <a:off x="5639087" y="4402194"/>
            <a:ext cx="3260691" cy="536571"/>
          </a:xfrm>
          <a:custGeom>
            <a:avLst/>
            <a:gdLst/>
            <a:ahLst/>
            <a:cxnLst/>
            <a:rect l="l" t="t" r="r" b="b"/>
            <a:pathLst>
              <a:path w="2115185" h="260985">
                <a:moveTo>
                  <a:pt x="2042934" y="0"/>
                </a:moveTo>
                <a:lnTo>
                  <a:pt x="71996" y="0"/>
                </a:lnTo>
                <a:lnTo>
                  <a:pt x="60746" y="1124"/>
                </a:lnTo>
                <a:lnTo>
                  <a:pt x="35998" y="8999"/>
                </a:lnTo>
                <a:lnTo>
                  <a:pt x="11249" y="30373"/>
                </a:lnTo>
                <a:lnTo>
                  <a:pt x="0" y="71996"/>
                </a:lnTo>
                <a:lnTo>
                  <a:pt x="0" y="189001"/>
                </a:lnTo>
                <a:lnTo>
                  <a:pt x="1124" y="200250"/>
                </a:lnTo>
                <a:lnTo>
                  <a:pt x="8999" y="224999"/>
                </a:lnTo>
                <a:lnTo>
                  <a:pt x="30373" y="249748"/>
                </a:lnTo>
                <a:lnTo>
                  <a:pt x="71996" y="260997"/>
                </a:lnTo>
                <a:lnTo>
                  <a:pt x="2042934" y="260997"/>
                </a:lnTo>
                <a:lnTo>
                  <a:pt x="2054186" y="259872"/>
                </a:lnTo>
                <a:lnTo>
                  <a:pt x="2078939" y="251998"/>
                </a:lnTo>
                <a:lnTo>
                  <a:pt x="2103692" y="230624"/>
                </a:lnTo>
                <a:lnTo>
                  <a:pt x="2114943" y="189001"/>
                </a:lnTo>
                <a:lnTo>
                  <a:pt x="2114943" y="71996"/>
                </a:lnTo>
                <a:lnTo>
                  <a:pt x="2113818" y="60746"/>
                </a:lnTo>
                <a:lnTo>
                  <a:pt x="2105942" y="35998"/>
                </a:lnTo>
                <a:lnTo>
                  <a:pt x="2084564" y="11249"/>
                </a:lnTo>
                <a:lnTo>
                  <a:pt x="2042934" y="0"/>
                </a:lnTo>
                <a:close/>
              </a:path>
            </a:pathLst>
          </a:custGeom>
          <a:solidFill>
            <a:srgbClr val="6D6E71"/>
          </a:solidFill>
        </p:spPr>
        <p:txBody>
          <a:bodyPr wrap="square" lIns="0" tIns="0" rIns="0" bIns="0" rtlCol="0" anchor="ctr"/>
          <a:lstStyle/>
          <a:p>
            <a:pPr algn="ctr"/>
            <a:r>
              <a:rPr lang="ko-KR" altLang="en-US" spc="-65" dirty="0">
                <a:solidFill>
                  <a:schemeClr val="bg1"/>
                </a:solidFill>
                <a:latin typeface="Arial Unicode MS"/>
                <a:cs typeface="Arial Unicode MS"/>
              </a:rPr>
              <a:t>알고리즘과</a:t>
            </a:r>
            <a:r>
              <a:rPr lang="ko-KR" altLang="en-US" spc="-40" dirty="0">
                <a:solidFill>
                  <a:schemeClr val="bg1"/>
                </a:solidFill>
                <a:latin typeface="Arial Unicode MS"/>
                <a:cs typeface="Arial Unicode MS"/>
              </a:rPr>
              <a:t> </a:t>
            </a:r>
            <a:r>
              <a:rPr lang="ko-KR" altLang="en-US" spc="-65" dirty="0" smtClean="0">
                <a:solidFill>
                  <a:schemeClr val="bg1"/>
                </a:solidFill>
                <a:latin typeface="Arial Unicode MS"/>
                <a:cs typeface="Arial Unicode MS"/>
              </a:rPr>
              <a:t>툴</a:t>
            </a:r>
            <a:endParaRPr dirty="0">
              <a:solidFill>
                <a:schemeClr val="bg1"/>
              </a:solidFill>
            </a:endParaRPr>
          </a:p>
        </p:txBody>
      </p:sp>
      <p:sp>
        <p:nvSpPr>
          <p:cNvPr id="16" name="object 16"/>
          <p:cNvSpPr txBox="1"/>
          <p:nvPr/>
        </p:nvSpPr>
        <p:spPr>
          <a:xfrm>
            <a:off x="5675377" y="5407718"/>
            <a:ext cx="3224401" cy="657231"/>
          </a:xfrm>
          <a:prstGeom prst="rect">
            <a:avLst/>
          </a:prstGeom>
          <a:solidFill>
            <a:srgbClr val="E6E7E8"/>
          </a:solidFill>
        </p:spPr>
        <p:txBody>
          <a:bodyPr vert="horz" wrap="square" lIns="0" tIns="51435" rIns="0" bIns="0" rtlCol="0" anchor="ctr">
            <a:spAutoFit/>
          </a:bodyPr>
          <a:lstStyle/>
          <a:p>
            <a:pPr marL="179705" indent="-107950">
              <a:spcBef>
                <a:spcPts val="405"/>
              </a:spcBef>
              <a:buClr>
                <a:srgbClr val="58595B"/>
              </a:buClr>
              <a:buSzPct val="75000"/>
              <a:buChar char="■"/>
              <a:tabLst>
                <a:tab pos="180340" algn="l"/>
              </a:tabLst>
            </a:pPr>
            <a:r>
              <a:rPr lang="ko-KR" altLang="en-US" spc="-130" dirty="0" smtClean="0">
                <a:solidFill>
                  <a:srgbClr val="414042"/>
                </a:solidFill>
                <a:latin typeface="+mn-ea"/>
                <a:cs typeface="Arial Unicode MS"/>
              </a:rPr>
              <a:t> </a:t>
            </a:r>
            <a:r>
              <a:rPr lang="en-US" altLang="ko-KR" spc="-30" dirty="0">
                <a:solidFill>
                  <a:srgbClr val="414042"/>
                </a:solidFill>
                <a:latin typeface="+mn-ea"/>
                <a:cs typeface="Arial Unicode MS"/>
              </a:rPr>
              <a:t>Pandas </a:t>
            </a:r>
            <a:r>
              <a:rPr lang="ko-KR" altLang="en-US" spc="-30" dirty="0">
                <a:solidFill>
                  <a:srgbClr val="414042"/>
                </a:solidFill>
                <a:latin typeface="+mn-ea"/>
                <a:cs typeface="Arial Unicode MS"/>
              </a:rPr>
              <a:t>라이브러리</a:t>
            </a:r>
          </a:p>
          <a:p>
            <a:pPr marL="179705" indent="-107950">
              <a:spcBef>
                <a:spcPts val="405"/>
              </a:spcBef>
              <a:buClr>
                <a:srgbClr val="58595B"/>
              </a:buClr>
              <a:buSzPct val="75000"/>
              <a:buChar char="■"/>
              <a:tabLst>
                <a:tab pos="180340" algn="l"/>
              </a:tabLst>
            </a:pPr>
            <a:r>
              <a:rPr lang="en-US" altLang="ko-KR" spc="-30" dirty="0" smtClean="0">
                <a:solidFill>
                  <a:srgbClr val="414042"/>
                </a:solidFill>
                <a:latin typeface="+mn-ea"/>
                <a:cs typeface="Arial Unicode MS"/>
              </a:rPr>
              <a:t> </a:t>
            </a:r>
            <a:r>
              <a:rPr lang="en-US" altLang="ko-KR" spc="-30" dirty="0" err="1" smtClean="0">
                <a:solidFill>
                  <a:srgbClr val="414042"/>
                </a:solidFill>
                <a:latin typeface="+mn-ea"/>
                <a:cs typeface="Arial Unicode MS"/>
              </a:rPr>
              <a:t>Numpy</a:t>
            </a:r>
            <a:r>
              <a:rPr lang="en-US" altLang="ko-KR" spc="-30" dirty="0" smtClean="0">
                <a:solidFill>
                  <a:srgbClr val="414042"/>
                </a:solidFill>
                <a:latin typeface="+mn-ea"/>
                <a:cs typeface="Arial Unicode MS"/>
              </a:rPr>
              <a:t> </a:t>
            </a:r>
            <a:r>
              <a:rPr lang="ko-KR" altLang="en-US" spc="-30" dirty="0">
                <a:solidFill>
                  <a:srgbClr val="414042"/>
                </a:solidFill>
                <a:latin typeface="+mn-ea"/>
                <a:cs typeface="Arial Unicode MS"/>
              </a:rPr>
              <a:t>라이브러리</a:t>
            </a:r>
            <a:endParaRPr lang="en-US" altLang="ko-KR" dirty="0">
              <a:latin typeface="+mn-ea"/>
              <a:cs typeface="Arial Unicode MS"/>
            </a:endParaRPr>
          </a:p>
        </p:txBody>
      </p:sp>
      <p:sp>
        <p:nvSpPr>
          <p:cNvPr id="18" name="object 18"/>
          <p:cNvSpPr txBox="1"/>
          <p:nvPr/>
        </p:nvSpPr>
        <p:spPr>
          <a:xfrm>
            <a:off x="918369" y="2736481"/>
            <a:ext cx="8229600" cy="1495794"/>
          </a:xfrm>
          <a:prstGeom prst="rect">
            <a:avLst/>
          </a:prstGeom>
        </p:spPr>
        <p:txBody>
          <a:bodyPr vert="horz" wrap="square" lIns="0" tIns="0" rIns="0" bIns="0" rtlCol="0">
            <a:spAutoFit/>
          </a:bodyPr>
          <a:lstStyle/>
          <a:p>
            <a:pPr marL="12700" marR="5080">
              <a:lnSpc>
                <a:spcPct val="135400"/>
              </a:lnSpc>
            </a:pPr>
            <a:r>
              <a:rPr lang="ko-KR" altLang="en-US" spc="-100" dirty="0">
                <a:solidFill>
                  <a:srgbClr val="414042"/>
                </a:solidFill>
                <a:latin typeface="+mn-ea"/>
                <a:cs typeface="Arial Unicode MS"/>
              </a:rPr>
              <a:t>이전 </a:t>
            </a:r>
            <a:r>
              <a:rPr lang="ko-KR" altLang="en-US" spc="-100" dirty="0" smtClean="0">
                <a:solidFill>
                  <a:srgbClr val="414042"/>
                </a:solidFill>
                <a:latin typeface="+mn-ea"/>
                <a:cs typeface="Arial Unicode MS"/>
              </a:rPr>
              <a:t>절에서 </a:t>
            </a:r>
            <a:r>
              <a:rPr lang="en-US" altLang="ko-KR" spc="-100" dirty="0" err="1">
                <a:solidFill>
                  <a:srgbClr val="414042"/>
                </a:solidFill>
                <a:latin typeface="+mn-ea"/>
                <a:cs typeface="Arial Unicode MS"/>
              </a:rPr>
              <a:t>TansorFlow</a:t>
            </a:r>
            <a:r>
              <a:rPr lang="ko-KR" altLang="en-US" spc="-100" dirty="0">
                <a:solidFill>
                  <a:srgbClr val="414042"/>
                </a:solidFill>
                <a:latin typeface="+mn-ea"/>
                <a:cs typeface="Arial Unicode MS"/>
              </a:rPr>
              <a:t>와 </a:t>
            </a:r>
            <a:r>
              <a:rPr lang="en-US" altLang="ko-KR" spc="-100" dirty="0" err="1">
                <a:solidFill>
                  <a:srgbClr val="414042"/>
                </a:solidFill>
                <a:latin typeface="+mn-ea"/>
                <a:cs typeface="Arial Unicode MS"/>
              </a:rPr>
              <a:t>Keras</a:t>
            </a:r>
            <a:r>
              <a:rPr lang="ko-KR" altLang="en-US" spc="-100" dirty="0">
                <a:solidFill>
                  <a:srgbClr val="414042"/>
                </a:solidFill>
                <a:latin typeface="+mn-ea"/>
                <a:cs typeface="Arial Unicode MS"/>
              </a:rPr>
              <a:t>를 </a:t>
            </a:r>
            <a:r>
              <a:rPr lang="ko-KR" altLang="en-US" spc="-100" dirty="0" smtClean="0">
                <a:solidFill>
                  <a:srgbClr val="414042"/>
                </a:solidFill>
                <a:latin typeface="+mn-ea"/>
                <a:cs typeface="Arial Unicode MS"/>
              </a:rPr>
              <a:t>사용한 </a:t>
            </a:r>
            <a:r>
              <a:rPr lang="ko-KR" altLang="en-US" spc="-100" dirty="0" err="1">
                <a:solidFill>
                  <a:srgbClr val="414042"/>
                </a:solidFill>
                <a:latin typeface="+mn-ea"/>
                <a:cs typeface="Arial Unicode MS"/>
              </a:rPr>
              <a:t>딥러닝을</a:t>
            </a:r>
            <a:r>
              <a:rPr lang="ko-KR" altLang="en-US" spc="-100" dirty="0">
                <a:solidFill>
                  <a:srgbClr val="414042"/>
                </a:solidFill>
                <a:latin typeface="+mn-ea"/>
                <a:cs typeface="Arial Unicode MS"/>
              </a:rPr>
              <a:t> </a:t>
            </a:r>
            <a:r>
              <a:rPr lang="ko-KR" altLang="en-US" spc="-100" dirty="0" smtClean="0">
                <a:solidFill>
                  <a:srgbClr val="414042"/>
                </a:solidFill>
                <a:latin typeface="+mn-ea"/>
                <a:cs typeface="Arial Unicode MS"/>
              </a:rPr>
              <a:t>해보았다</a:t>
            </a:r>
            <a:r>
              <a:rPr lang="en-US" altLang="ko-KR" spc="-100" dirty="0">
                <a:solidFill>
                  <a:srgbClr val="414042"/>
                </a:solidFill>
                <a:latin typeface="+mn-ea"/>
                <a:cs typeface="Arial Unicode MS"/>
              </a:rPr>
              <a:t>. </a:t>
            </a:r>
            <a:r>
              <a:rPr lang="ko-KR" altLang="en-US" spc="-100" dirty="0">
                <a:solidFill>
                  <a:srgbClr val="414042"/>
                </a:solidFill>
                <a:latin typeface="+mn-ea"/>
                <a:cs typeface="Arial Unicode MS"/>
              </a:rPr>
              <a:t>실제로 스스로 준비한  </a:t>
            </a:r>
            <a:r>
              <a:rPr lang="ko-KR" altLang="en-US" spc="-100" dirty="0" smtClean="0">
                <a:solidFill>
                  <a:srgbClr val="414042"/>
                </a:solidFill>
                <a:latin typeface="+mn-ea"/>
                <a:cs typeface="Arial Unicode MS"/>
              </a:rPr>
              <a:t>데이터를 기반으로 </a:t>
            </a:r>
            <a:r>
              <a:rPr lang="ko-KR" altLang="en-US" spc="-100" dirty="0">
                <a:solidFill>
                  <a:srgbClr val="414042"/>
                </a:solidFill>
                <a:latin typeface="+mn-ea"/>
                <a:cs typeface="Arial Unicode MS"/>
              </a:rPr>
              <a:t>학습시킬 때는 어떤 </a:t>
            </a:r>
            <a:r>
              <a:rPr lang="ko-KR" altLang="en-US" spc="-100" dirty="0" err="1">
                <a:solidFill>
                  <a:srgbClr val="414042"/>
                </a:solidFill>
                <a:latin typeface="+mn-ea"/>
                <a:cs typeface="Arial Unicode MS"/>
              </a:rPr>
              <a:t>자료형으로</a:t>
            </a:r>
            <a:r>
              <a:rPr lang="ko-KR" altLang="en-US" spc="-100" dirty="0">
                <a:solidFill>
                  <a:srgbClr val="414042"/>
                </a:solidFill>
                <a:latin typeface="+mn-ea"/>
                <a:cs typeface="Arial Unicode MS"/>
              </a:rPr>
              <a:t> </a:t>
            </a:r>
            <a:r>
              <a:rPr lang="ko-KR" altLang="en-US" spc="-100" dirty="0" smtClean="0">
                <a:solidFill>
                  <a:srgbClr val="414042"/>
                </a:solidFill>
                <a:latin typeface="+mn-ea"/>
                <a:cs typeface="Arial Unicode MS"/>
              </a:rPr>
              <a:t>머신 러닝 </a:t>
            </a:r>
            <a:r>
              <a:rPr lang="ko-KR" altLang="en-US" spc="-100" dirty="0" err="1">
                <a:solidFill>
                  <a:srgbClr val="414042"/>
                </a:solidFill>
                <a:latin typeface="+mn-ea"/>
                <a:cs typeface="Arial Unicode MS"/>
              </a:rPr>
              <a:t>라이브러리에게</a:t>
            </a:r>
            <a:r>
              <a:rPr lang="ko-KR" altLang="en-US" spc="-100" dirty="0">
                <a:solidFill>
                  <a:srgbClr val="414042"/>
                </a:solidFill>
                <a:latin typeface="+mn-ea"/>
                <a:cs typeface="Arial Unicode MS"/>
              </a:rPr>
              <a:t> 데이터를 전달해야 </a:t>
            </a:r>
            <a:r>
              <a:rPr lang="ko-KR" altLang="en-US" spc="-100" dirty="0" smtClean="0">
                <a:solidFill>
                  <a:srgbClr val="414042"/>
                </a:solidFill>
                <a:latin typeface="+mn-ea"/>
                <a:cs typeface="Arial Unicode MS"/>
              </a:rPr>
              <a:t>하는지가 중요하다</a:t>
            </a:r>
            <a:r>
              <a:rPr lang="en-US" altLang="ko-KR" spc="-100" dirty="0">
                <a:solidFill>
                  <a:srgbClr val="414042"/>
                </a:solidFill>
                <a:latin typeface="+mn-ea"/>
                <a:cs typeface="Arial Unicode MS"/>
              </a:rPr>
              <a:t>. </a:t>
            </a:r>
            <a:r>
              <a:rPr lang="ko-KR" altLang="en-US" spc="-100" dirty="0">
                <a:solidFill>
                  <a:srgbClr val="414042"/>
                </a:solidFill>
                <a:latin typeface="+mn-ea"/>
                <a:cs typeface="Arial Unicode MS"/>
              </a:rPr>
              <a:t>이번 절에서는 </a:t>
            </a:r>
            <a:r>
              <a:rPr lang="en-US" altLang="ko-KR" spc="-100" dirty="0">
                <a:solidFill>
                  <a:srgbClr val="414042"/>
                </a:solidFill>
                <a:latin typeface="+mn-ea"/>
                <a:cs typeface="Arial Unicode MS"/>
              </a:rPr>
              <a:t>Pandas</a:t>
            </a:r>
            <a:r>
              <a:rPr lang="ko-KR" altLang="en-US" spc="-100" dirty="0">
                <a:solidFill>
                  <a:srgbClr val="414042"/>
                </a:solidFill>
                <a:latin typeface="+mn-ea"/>
                <a:cs typeface="Arial Unicode MS"/>
              </a:rPr>
              <a:t>와 </a:t>
            </a:r>
            <a:r>
              <a:rPr lang="en-US" altLang="ko-KR" spc="-100" dirty="0" err="1">
                <a:solidFill>
                  <a:srgbClr val="414042"/>
                </a:solidFill>
                <a:latin typeface="+mn-ea"/>
                <a:cs typeface="Arial Unicode MS"/>
              </a:rPr>
              <a:t>Numpy</a:t>
            </a:r>
            <a:r>
              <a:rPr lang="ko-KR" altLang="en-US" spc="-100" dirty="0">
                <a:solidFill>
                  <a:srgbClr val="414042"/>
                </a:solidFill>
                <a:latin typeface="+mn-ea"/>
                <a:cs typeface="Arial Unicode MS"/>
              </a:rPr>
              <a:t>라는 라이브러리를 활용하는 방법을 </a:t>
            </a:r>
            <a:r>
              <a:rPr lang="ko-KR" altLang="en-US" spc="-100" dirty="0" smtClean="0">
                <a:solidFill>
                  <a:srgbClr val="414042"/>
                </a:solidFill>
                <a:latin typeface="+mn-ea"/>
                <a:cs typeface="Arial Unicode MS"/>
              </a:rPr>
              <a:t>살펴본다</a:t>
            </a:r>
            <a:r>
              <a:rPr lang="en-US" altLang="ko-KR" spc="-100" dirty="0">
                <a:solidFill>
                  <a:srgbClr val="414042"/>
                </a:solidFill>
                <a:latin typeface="+mn-ea"/>
                <a:cs typeface="Arial Unicode MS"/>
              </a:rPr>
              <a:t>.</a:t>
            </a:r>
          </a:p>
        </p:txBody>
      </p:sp>
    </p:spTree>
    <p:extLst>
      <p:ext uri="{BB962C8B-B14F-4D97-AF65-F5344CB8AC3E}">
        <p14:creationId xmlns:p14="http://schemas.microsoft.com/office/powerpoint/2010/main" val="98205519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5490990"/>
          </a:xfrm>
          <a:prstGeom prst="rect">
            <a:avLst/>
          </a:prstGeom>
        </p:spPr>
        <p:txBody>
          <a:bodyPr vert="horz" wrap="square" lIns="0" tIns="0" rIns="0" bIns="0" rtlCol="0">
            <a:spAutoFit/>
          </a:bodyPr>
          <a:lstStyle/>
          <a:p>
            <a:pPr marL="12700" marR="12065" algn="just">
              <a:lnSpc>
                <a:spcPct val="150000"/>
              </a:lnSpc>
              <a:spcBef>
                <a:spcPts val="580"/>
              </a:spcBef>
            </a:pPr>
            <a:r>
              <a:rPr lang="en-US" altLang="ko-KR" sz="2400" spc="-120" dirty="0">
                <a:solidFill>
                  <a:srgbClr val="231F20"/>
                </a:solidFill>
                <a:latin typeface="+mn-ea"/>
                <a:cs typeface="Arial Unicode MS"/>
              </a:rPr>
              <a:t>Pandas/NumPy</a:t>
            </a:r>
          </a:p>
          <a:p>
            <a:pPr marL="298450" marR="12065" indent="-285750" algn="just">
              <a:lnSpc>
                <a:spcPct val="150000"/>
              </a:lnSpc>
              <a:spcBef>
                <a:spcPts val="580"/>
              </a:spcBef>
              <a:buFontTx/>
              <a:buChar char="-"/>
            </a:pPr>
            <a:r>
              <a:rPr lang="en-US" altLang="ko-KR" spc="-120" dirty="0">
                <a:solidFill>
                  <a:srgbClr val="231F20"/>
                </a:solidFill>
                <a:latin typeface="+mn-ea"/>
                <a:cs typeface="Arial Unicode MS"/>
              </a:rPr>
              <a:t>Pandas/NumPy</a:t>
            </a:r>
            <a:r>
              <a:rPr lang="ko-KR" altLang="en-US" spc="-120" dirty="0">
                <a:solidFill>
                  <a:srgbClr val="231F20"/>
                </a:solidFill>
                <a:latin typeface="+mn-ea"/>
                <a:cs typeface="Arial Unicode MS"/>
              </a:rPr>
              <a:t>는 고급 데이터 분석과  수치 계산 등의 기능을 제공하는 확장 모듈</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en-US" altLang="ko-KR" spc="-120" dirty="0">
                <a:solidFill>
                  <a:srgbClr val="231F20"/>
                </a:solidFill>
                <a:latin typeface="+mn-ea"/>
                <a:cs typeface="Arial Unicode MS"/>
              </a:rPr>
              <a:t>NumPy</a:t>
            </a:r>
            <a:r>
              <a:rPr lang="ko-KR" altLang="en-US" spc="-120" dirty="0">
                <a:solidFill>
                  <a:srgbClr val="231F20"/>
                </a:solidFill>
                <a:latin typeface="+mn-ea"/>
                <a:cs typeface="Arial Unicode MS"/>
              </a:rPr>
              <a:t>는 수치 계산을 효율적으로 하기 위한 모듈로서</a:t>
            </a:r>
            <a:r>
              <a:rPr lang="en-US" altLang="ko-KR" spc="-120" dirty="0">
                <a:solidFill>
                  <a:srgbClr val="231F20"/>
                </a:solidFill>
                <a:latin typeface="+mn-ea"/>
                <a:cs typeface="Arial Unicode MS"/>
              </a:rPr>
              <a:t>, </a:t>
            </a:r>
            <a:r>
              <a:rPr lang="ko-KR" altLang="en-US" spc="-120" dirty="0">
                <a:solidFill>
                  <a:srgbClr val="231F20"/>
                </a:solidFill>
                <a:latin typeface="+mn-ea"/>
                <a:cs typeface="Arial Unicode MS"/>
              </a:rPr>
              <a:t>다차원 배열과 고수준의 수학 함수  제공</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en-US" altLang="ko-KR" spc="-120" dirty="0">
                <a:solidFill>
                  <a:srgbClr val="231F20"/>
                </a:solidFill>
                <a:latin typeface="+mn-ea"/>
                <a:cs typeface="Arial Unicode MS"/>
              </a:rPr>
              <a:t>Pandas</a:t>
            </a:r>
            <a:r>
              <a:rPr lang="ko-KR" altLang="en-US" spc="-120" dirty="0">
                <a:solidFill>
                  <a:srgbClr val="231F20"/>
                </a:solidFill>
                <a:latin typeface="+mn-ea"/>
                <a:cs typeface="Arial Unicode MS"/>
              </a:rPr>
              <a:t>는 데이터 분석 기능을 제공하는 라이브러리로서</a:t>
            </a:r>
            <a:r>
              <a:rPr lang="en-US" altLang="ko-KR" spc="-120" dirty="0">
                <a:solidFill>
                  <a:srgbClr val="231F20"/>
                </a:solidFill>
                <a:latin typeface="+mn-ea"/>
                <a:cs typeface="Arial Unicode MS"/>
              </a:rPr>
              <a:t>, CSV </a:t>
            </a:r>
            <a:r>
              <a:rPr lang="ko-KR" altLang="en-US" spc="-120" dirty="0">
                <a:solidFill>
                  <a:srgbClr val="231F20"/>
                </a:solidFill>
                <a:latin typeface="+mn-ea"/>
                <a:cs typeface="Arial Unicode MS"/>
              </a:rPr>
              <a:t>파일 등의 데이터를 읽고 원하는 데이터 형식으로 변환</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en-US" altLang="ko-KR" spc="-120" dirty="0">
                <a:solidFill>
                  <a:srgbClr val="231F20"/>
                </a:solidFill>
                <a:latin typeface="+mn-ea"/>
                <a:cs typeface="Arial Unicode MS"/>
              </a:rPr>
              <a:t>C </a:t>
            </a:r>
            <a:r>
              <a:rPr lang="ko-KR" altLang="en-US" spc="-120" dirty="0">
                <a:solidFill>
                  <a:srgbClr val="231F20"/>
                </a:solidFill>
                <a:latin typeface="+mn-ea"/>
                <a:cs typeface="Arial Unicode MS"/>
              </a:rPr>
              <a:t>언어로 작성돼 있으므로 </a:t>
            </a:r>
            <a:r>
              <a:rPr lang="ko-KR" altLang="en-US" spc="-120" dirty="0" err="1">
                <a:solidFill>
                  <a:srgbClr val="231F20"/>
                </a:solidFill>
                <a:latin typeface="+mn-ea"/>
                <a:cs typeface="Arial Unicode MS"/>
              </a:rPr>
              <a:t>파이썬으로</a:t>
            </a:r>
            <a:r>
              <a:rPr lang="ko-KR" altLang="en-US" spc="-120" dirty="0">
                <a:solidFill>
                  <a:srgbClr val="231F20"/>
                </a:solidFill>
                <a:latin typeface="+mn-ea"/>
                <a:cs typeface="Arial Unicode MS"/>
              </a:rPr>
              <a:t> 만들어진 라이브러리보다  처리 속도가 빠름</a:t>
            </a:r>
            <a:endParaRPr lang="en-US" altLang="ko-KR" spc="-120" dirty="0">
              <a:solidFill>
                <a:srgbClr val="231F20"/>
              </a:solidFill>
              <a:latin typeface="+mn-ea"/>
              <a:cs typeface="Arial Unicode MS"/>
            </a:endParaRPr>
          </a:p>
          <a:p>
            <a:pPr marL="12700" marR="12065" algn="just">
              <a:lnSpc>
                <a:spcPct val="150000"/>
              </a:lnSpc>
              <a:spcBef>
                <a:spcPts val="580"/>
              </a:spcBef>
            </a:pPr>
            <a:endParaRPr lang="en-US" altLang="ko-KR" spc="-120" dirty="0">
              <a:solidFill>
                <a:srgbClr val="231F20"/>
              </a:solidFill>
              <a:latin typeface="+mn-ea"/>
              <a:cs typeface="Arial Unicode MS"/>
            </a:endParaRPr>
          </a:p>
          <a:p>
            <a:pPr marL="12700" marR="12065" algn="just">
              <a:lnSpc>
                <a:spcPct val="150000"/>
              </a:lnSpc>
              <a:spcBef>
                <a:spcPts val="580"/>
              </a:spcBef>
            </a:pPr>
            <a:r>
              <a:rPr lang="en-US" altLang="ko-KR" sz="2400" spc="-120" dirty="0">
                <a:solidFill>
                  <a:srgbClr val="231F20"/>
                </a:solidFill>
                <a:latin typeface="+mn-ea"/>
                <a:cs typeface="Arial Unicode MS"/>
              </a:rPr>
              <a:t>Pandas/</a:t>
            </a:r>
            <a:r>
              <a:rPr lang="en-US" altLang="ko-KR" sz="2400" spc="-120" dirty="0" err="1">
                <a:solidFill>
                  <a:srgbClr val="231F20"/>
                </a:solidFill>
                <a:latin typeface="+mn-ea"/>
                <a:cs typeface="Arial Unicode MS"/>
              </a:rPr>
              <a:t>Numpy</a:t>
            </a:r>
            <a:r>
              <a:rPr lang="ko-KR" altLang="en-US" sz="2400" spc="-120" dirty="0" err="1">
                <a:solidFill>
                  <a:srgbClr val="231F20"/>
                </a:solidFill>
                <a:latin typeface="+mn-ea"/>
                <a:cs typeface="Arial Unicode MS"/>
              </a:rPr>
              <a:t>를</a:t>
            </a:r>
            <a:r>
              <a:rPr lang="ko-KR" altLang="en-US" sz="2400" spc="-120" dirty="0">
                <a:solidFill>
                  <a:srgbClr val="231F20"/>
                </a:solidFill>
                <a:latin typeface="+mn-ea"/>
                <a:cs typeface="Arial Unicode MS"/>
              </a:rPr>
              <a:t> 사용하려면</a:t>
            </a:r>
          </a:p>
          <a:p>
            <a:pPr marL="298450" marR="12065" indent="-285750" algn="just">
              <a:lnSpc>
                <a:spcPct val="150000"/>
              </a:lnSpc>
              <a:spcBef>
                <a:spcPts val="580"/>
              </a:spcBef>
              <a:buFontTx/>
              <a:buChar char="-"/>
            </a:pPr>
            <a:r>
              <a:rPr lang="en-US" altLang="ko-KR" spc="-120" dirty="0">
                <a:solidFill>
                  <a:srgbClr val="231F20"/>
                </a:solidFill>
                <a:latin typeface="+mn-ea"/>
                <a:cs typeface="Arial Unicode MS"/>
              </a:rPr>
              <a:t>Pandas/</a:t>
            </a:r>
            <a:r>
              <a:rPr lang="en-US" altLang="ko-KR" spc="-120" dirty="0" err="1">
                <a:solidFill>
                  <a:srgbClr val="231F20"/>
                </a:solidFill>
                <a:latin typeface="+mn-ea"/>
                <a:cs typeface="Arial Unicode MS"/>
              </a:rPr>
              <a:t>Numpy</a:t>
            </a:r>
            <a:r>
              <a:rPr lang="ko-KR" altLang="en-US" spc="-120" dirty="0">
                <a:solidFill>
                  <a:srgbClr val="231F20"/>
                </a:solidFill>
                <a:latin typeface="+mn-ea"/>
                <a:cs typeface="Arial Unicode MS"/>
              </a:rPr>
              <a:t>는 </a:t>
            </a:r>
            <a:r>
              <a:rPr lang="ko-KR" altLang="en-US" spc="-120" dirty="0" err="1">
                <a:solidFill>
                  <a:srgbClr val="231F20"/>
                </a:solidFill>
                <a:latin typeface="+mn-ea"/>
                <a:cs typeface="Arial Unicode MS"/>
              </a:rPr>
              <a:t>파이썬</a:t>
            </a:r>
            <a:r>
              <a:rPr lang="ko-KR" altLang="en-US" spc="-120" dirty="0">
                <a:solidFill>
                  <a:srgbClr val="231F20"/>
                </a:solidFill>
                <a:latin typeface="+mn-ea"/>
                <a:cs typeface="Arial Unicode MS"/>
              </a:rPr>
              <a:t> 표준 모듈이 아니므로 따로 설치해야 함</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en-US" altLang="ko-KR" spc="-120" dirty="0">
                <a:solidFill>
                  <a:srgbClr val="231F20"/>
                </a:solidFill>
                <a:latin typeface="+mn-ea"/>
                <a:cs typeface="Arial Unicode MS"/>
              </a:rPr>
              <a:t>pip </a:t>
            </a:r>
            <a:r>
              <a:rPr lang="ko-KR" altLang="en-US" spc="-120" dirty="0">
                <a:solidFill>
                  <a:srgbClr val="231F20"/>
                </a:solidFill>
                <a:latin typeface="+mn-ea"/>
                <a:cs typeface="Arial Unicode MS"/>
              </a:rPr>
              <a:t>명령어로 설치하면 되는데</a:t>
            </a:r>
            <a:r>
              <a:rPr lang="en-US" altLang="ko-KR" spc="-120" dirty="0">
                <a:solidFill>
                  <a:srgbClr val="231F20"/>
                </a:solidFill>
                <a:latin typeface="+mn-ea"/>
                <a:cs typeface="Arial Unicode MS"/>
              </a:rPr>
              <a:t>, Anaconda</a:t>
            </a:r>
            <a:r>
              <a:rPr lang="ko-KR" altLang="en-US" spc="-120" dirty="0" err="1">
                <a:solidFill>
                  <a:srgbClr val="231F20"/>
                </a:solidFill>
                <a:latin typeface="+mn-ea"/>
                <a:cs typeface="Arial Unicode MS"/>
              </a:rPr>
              <a:t>를</a:t>
            </a:r>
            <a:r>
              <a:rPr lang="ko-KR" altLang="en-US" spc="-120" dirty="0">
                <a:solidFill>
                  <a:srgbClr val="231F20"/>
                </a:solidFill>
                <a:latin typeface="+mn-ea"/>
                <a:cs typeface="Arial Unicode MS"/>
              </a:rPr>
              <a:t> 사용한다면 기본적으로 설치돼 있음</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en-US" altLang="ko-KR" spc="-120" dirty="0">
                <a:solidFill>
                  <a:srgbClr val="231F20"/>
                </a:solidFill>
                <a:latin typeface="+mn-ea"/>
                <a:cs typeface="Arial Unicode MS"/>
              </a:rPr>
              <a:t>Pandas/</a:t>
            </a:r>
            <a:r>
              <a:rPr lang="en-US" altLang="ko-KR" spc="-120" dirty="0" err="1">
                <a:solidFill>
                  <a:srgbClr val="231F20"/>
                </a:solidFill>
                <a:latin typeface="+mn-ea"/>
                <a:cs typeface="Arial Unicode MS"/>
              </a:rPr>
              <a:t>Numpy</a:t>
            </a:r>
            <a:r>
              <a:rPr lang="ko-KR" altLang="en-US" spc="-120" dirty="0" err="1">
                <a:solidFill>
                  <a:srgbClr val="231F20"/>
                </a:solidFill>
                <a:latin typeface="+mn-ea"/>
                <a:cs typeface="Arial Unicode MS"/>
              </a:rPr>
              <a:t>를</a:t>
            </a:r>
            <a:r>
              <a:rPr lang="ko-KR" altLang="en-US" spc="-120" dirty="0">
                <a:solidFill>
                  <a:srgbClr val="231F20"/>
                </a:solidFill>
                <a:latin typeface="+mn-ea"/>
                <a:cs typeface="Arial Unicode MS"/>
              </a:rPr>
              <a:t> 사용하려면  </a:t>
            </a:r>
            <a:r>
              <a:rPr lang="en-US" altLang="ko-KR" spc="-120" dirty="0">
                <a:solidFill>
                  <a:srgbClr val="231F20"/>
                </a:solidFill>
                <a:latin typeface="+mn-ea"/>
                <a:cs typeface="Arial Unicode MS"/>
              </a:rPr>
              <a:t>import </a:t>
            </a:r>
            <a:r>
              <a:rPr lang="ko-KR" altLang="en-US" spc="-120" dirty="0">
                <a:solidFill>
                  <a:srgbClr val="231F20"/>
                </a:solidFill>
                <a:latin typeface="+mn-ea"/>
                <a:cs typeface="Arial Unicode MS"/>
              </a:rPr>
              <a:t>구문으로 모듈을 읽어 들임</a:t>
            </a:r>
            <a:endParaRPr lang="en-US" altLang="ko-KR" spc="-120" dirty="0">
              <a:solidFill>
                <a:srgbClr val="231F20"/>
              </a:solidFill>
              <a:latin typeface="+mn-ea"/>
              <a:cs typeface="Arial Unicode MS"/>
            </a:endParaRPr>
          </a:p>
        </p:txBody>
      </p:sp>
      <p:sp>
        <p:nvSpPr>
          <p:cNvPr id="6" name="object 6">
            <a:extLst>
              <a:ext uri="{FF2B5EF4-FFF2-40B4-BE49-F238E27FC236}">
                <a16:creationId xmlns:a16="http://schemas.microsoft.com/office/drawing/2014/main" id="{602DFBD5-1E26-5944-8B9B-F277B0D7E329}"/>
              </a:ext>
            </a:extLst>
          </p:cNvPr>
          <p:cNvSpPr txBox="1"/>
          <p:nvPr/>
        </p:nvSpPr>
        <p:spPr>
          <a:xfrm>
            <a:off x="233362" y="5832475"/>
            <a:ext cx="9601201" cy="719492"/>
          </a:xfrm>
          <a:prstGeom prst="rect">
            <a:avLst/>
          </a:prstGeom>
          <a:solidFill>
            <a:schemeClr val="bg1">
              <a:lumMod val="85000"/>
            </a:schemeClr>
          </a:solidFill>
        </p:spPr>
        <p:txBody>
          <a:bodyPr vert="horz" wrap="square" lIns="0" tIns="0" rIns="0" bIns="0" rtlCol="0">
            <a:spAutoFit/>
          </a:bodyPr>
          <a:lstStyle/>
          <a:p>
            <a:pPr marL="143510" marR="86360">
              <a:lnSpc>
                <a:spcPct val="135400"/>
              </a:lnSpc>
              <a:spcBef>
                <a:spcPts val="65"/>
              </a:spcBef>
            </a:pPr>
            <a:r>
              <a:rPr lang="en-US" altLang="ko-KR" dirty="0">
                <a:solidFill>
                  <a:srgbClr val="231F20"/>
                </a:solidFill>
                <a:latin typeface="+mn-ea"/>
                <a:cs typeface="나눔고딕코딩"/>
              </a:rPr>
              <a:t>import pandas as </a:t>
            </a:r>
            <a:r>
              <a:rPr lang="en-US" altLang="ko-KR" dirty="0" err="1">
                <a:solidFill>
                  <a:srgbClr val="231F20"/>
                </a:solidFill>
                <a:latin typeface="+mn-ea"/>
                <a:cs typeface="나눔고딕코딩"/>
              </a:rPr>
              <a:t>pd</a:t>
            </a:r>
            <a:r>
              <a:rPr lang="en-US" altLang="ko-KR" dirty="0">
                <a:solidFill>
                  <a:srgbClr val="231F20"/>
                </a:solidFill>
                <a:latin typeface="+mn-ea"/>
                <a:cs typeface="나눔고딕코딩"/>
              </a:rPr>
              <a:t>  </a:t>
            </a:r>
          </a:p>
          <a:p>
            <a:pPr marL="143510" marR="86360">
              <a:lnSpc>
                <a:spcPct val="135400"/>
              </a:lnSpc>
              <a:spcBef>
                <a:spcPts val="65"/>
              </a:spcBef>
            </a:pPr>
            <a:r>
              <a:rPr lang="en-US" altLang="ko-KR" dirty="0">
                <a:solidFill>
                  <a:srgbClr val="231F20"/>
                </a:solidFill>
                <a:latin typeface="+mn-ea"/>
                <a:cs typeface="나눔고딕코딩"/>
              </a:rPr>
              <a:t>import </a:t>
            </a:r>
            <a:r>
              <a:rPr lang="en-US" altLang="ko-KR" dirty="0" err="1">
                <a:solidFill>
                  <a:srgbClr val="231F20"/>
                </a:solidFill>
                <a:latin typeface="+mn-ea"/>
                <a:cs typeface="나눔고딕코딩"/>
              </a:rPr>
              <a:t>numpy</a:t>
            </a:r>
            <a:r>
              <a:rPr lang="en-US" altLang="ko-KR" dirty="0">
                <a:solidFill>
                  <a:srgbClr val="231F20"/>
                </a:solidFill>
                <a:latin typeface="+mn-ea"/>
                <a:cs typeface="나눔고딕코딩"/>
              </a:rPr>
              <a:t> as np</a:t>
            </a:r>
          </a:p>
        </p:txBody>
      </p:sp>
    </p:spTree>
    <p:extLst>
      <p:ext uri="{BB962C8B-B14F-4D97-AF65-F5344CB8AC3E}">
        <p14:creationId xmlns:p14="http://schemas.microsoft.com/office/powerpoint/2010/main" val="338864941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997453"/>
          </a:xfrm>
          <a:prstGeom prst="rect">
            <a:avLst/>
          </a:prstGeom>
        </p:spPr>
        <p:txBody>
          <a:bodyPr vert="horz" wrap="square" lIns="0" tIns="0" rIns="0" bIns="0" rtlCol="0">
            <a:spAutoFit/>
          </a:bodyPr>
          <a:lstStyle/>
          <a:p>
            <a:pPr marL="12700" marR="12065" algn="just">
              <a:lnSpc>
                <a:spcPct val="150000"/>
              </a:lnSpc>
              <a:spcBef>
                <a:spcPts val="580"/>
              </a:spcBef>
            </a:pPr>
            <a:r>
              <a:rPr lang="en-US" altLang="ko-KR" sz="2400" spc="-120" dirty="0" err="1">
                <a:solidFill>
                  <a:srgbClr val="231F20"/>
                </a:solidFill>
                <a:latin typeface="+mn-ea"/>
                <a:cs typeface="Arial Unicode MS"/>
              </a:rPr>
              <a:t>DataFrame</a:t>
            </a:r>
            <a:endParaRPr lang="en-US" altLang="ko-KR" sz="2400" spc="-120" dirty="0">
              <a:solidFill>
                <a:srgbClr val="231F20"/>
              </a:solidFill>
              <a:latin typeface="+mn-ea"/>
              <a:cs typeface="Arial Unicode MS"/>
            </a:endParaRPr>
          </a:p>
          <a:p>
            <a:pPr marL="298450" marR="12065" indent="-285750" algn="just">
              <a:lnSpc>
                <a:spcPct val="150000"/>
              </a:lnSpc>
              <a:spcBef>
                <a:spcPts val="580"/>
              </a:spcBef>
              <a:buFontTx/>
              <a:buChar char="-"/>
            </a:pPr>
            <a:r>
              <a:rPr lang="en-US" altLang="ko-KR" spc="-120" dirty="0">
                <a:solidFill>
                  <a:srgbClr val="231F20"/>
                </a:solidFill>
                <a:latin typeface="+mn-ea"/>
                <a:cs typeface="Arial Unicode MS"/>
              </a:rPr>
              <a:t>Pandas</a:t>
            </a:r>
            <a:r>
              <a:rPr lang="ko-KR" altLang="en-US" spc="-120" dirty="0">
                <a:solidFill>
                  <a:srgbClr val="231F20"/>
                </a:solidFill>
                <a:latin typeface="+mn-ea"/>
                <a:cs typeface="Arial Unicode MS"/>
              </a:rPr>
              <a:t>에서 사용하는 기본 데이터</a:t>
            </a:r>
            <a:endParaRPr lang="en-US" altLang="ko-KR" spc="-120" dirty="0">
              <a:solidFill>
                <a:srgbClr val="231F20"/>
              </a:solidFill>
              <a:latin typeface="+mn-ea"/>
              <a:cs typeface="Arial Unicode MS"/>
            </a:endParaRPr>
          </a:p>
        </p:txBody>
      </p:sp>
      <p:sp>
        <p:nvSpPr>
          <p:cNvPr id="4" name="object 6">
            <a:extLst>
              <a:ext uri="{FF2B5EF4-FFF2-40B4-BE49-F238E27FC236}">
                <a16:creationId xmlns:a16="http://schemas.microsoft.com/office/drawing/2014/main" id="{1BBB397C-BBA3-CF4E-A2A2-092D84E5BDB9}"/>
              </a:ext>
            </a:extLst>
          </p:cNvPr>
          <p:cNvSpPr txBox="1"/>
          <p:nvPr/>
        </p:nvSpPr>
        <p:spPr>
          <a:xfrm>
            <a:off x="232570" y="1412875"/>
            <a:ext cx="9753599" cy="3473259"/>
          </a:xfrm>
          <a:prstGeom prst="rect">
            <a:avLst/>
          </a:prstGeom>
        </p:spPr>
        <p:txBody>
          <a:bodyPr vert="horz" wrap="square" lIns="0" tIns="0" rIns="0" bIns="0" rtlCol="0">
            <a:spAutoFit/>
          </a:bodyPr>
          <a:lstStyle/>
          <a:p>
            <a:pPr marL="12700"/>
            <a:r>
              <a:rPr lang="en-US" altLang="ko-KR" spc="15" dirty="0">
                <a:solidFill>
                  <a:srgbClr val="58595B"/>
                </a:solidFill>
                <a:latin typeface="+mn-ea"/>
                <a:cs typeface="Arial Unicode MS"/>
              </a:rPr>
              <a:t>file:</a:t>
            </a:r>
            <a:r>
              <a:rPr lang="en-US" altLang="ko-KR" spc="-20" dirty="0">
                <a:solidFill>
                  <a:srgbClr val="58595B"/>
                </a:solidFill>
                <a:latin typeface="+mn-ea"/>
                <a:cs typeface="Arial Unicode MS"/>
              </a:rPr>
              <a:t> </a:t>
            </a:r>
            <a:r>
              <a:rPr lang="en-US" altLang="ko-KR" spc="25" dirty="0" err="1">
                <a:solidFill>
                  <a:srgbClr val="58595B"/>
                </a:solidFill>
                <a:latin typeface="+mn-ea"/>
                <a:cs typeface="Arial Unicode MS"/>
              </a:rPr>
              <a:t>src</a:t>
            </a:r>
            <a:r>
              <a:rPr lang="en-US" altLang="ko-KR" spc="25" dirty="0">
                <a:solidFill>
                  <a:srgbClr val="58595B"/>
                </a:solidFill>
                <a:latin typeface="+mn-ea"/>
                <a:cs typeface="Arial Unicode MS"/>
              </a:rPr>
              <a:t>/ch5/</a:t>
            </a:r>
            <a:r>
              <a:rPr lang="en-US" altLang="ko-KR" spc="25" dirty="0" err="1">
                <a:solidFill>
                  <a:srgbClr val="58595B"/>
                </a:solidFill>
                <a:latin typeface="+mn-ea"/>
                <a:cs typeface="Arial Unicode MS"/>
              </a:rPr>
              <a:t>pd</a:t>
            </a:r>
            <a:r>
              <a:rPr lang="en-US" altLang="ko-KR" spc="25" dirty="0">
                <a:solidFill>
                  <a:srgbClr val="58595B"/>
                </a:solidFill>
                <a:latin typeface="+mn-ea"/>
                <a:cs typeface="Arial Unicode MS"/>
              </a:rPr>
              <a:t>-test-</a:t>
            </a:r>
            <a:r>
              <a:rPr lang="en-US" altLang="ko-KR" spc="25" dirty="0" err="1">
                <a:solidFill>
                  <a:srgbClr val="58595B"/>
                </a:solidFill>
                <a:latin typeface="+mn-ea"/>
                <a:cs typeface="Arial Unicode MS"/>
              </a:rPr>
              <a:t>df.py</a:t>
            </a:r>
            <a:endParaRPr lang="en-US" altLang="ko-KR" dirty="0">
              <a:latin typeface="+mn-ea"/>
              <a:cs typeface="Arial Unicode MS"/>
            </a:endParaRPr>
          </a:p>
          <a:p>
            <a:pPr marL="12700">
              <a:spcBef>
                <a:spcPts val="25"/>
              </a:spcBef>
            </a:pPr>
            <a:endParaRPr lang="en-US" altLang="ko-KR" dirty="0">
              <a:latin typeface="+mn-ea"/>
              <a:cs typeface="Times New Roman"/>
            </a:endParaRPr>
          </a:p>
          <a:p>
            <a:pPr marL="12700"/>
            <a:r>
              <a:rPr lang="en-US" altLang="ko-KR" dirty="0">
                <a:solidFill>
                  <a:srgbClr val="231F20"/>
                </a:solidFill>
                <a:latin typeface="+mn-ea"/>
                <a:cs typeface="나눔고딕코딩"/>
              </a:rPr>
              <a:t>import pandas as</a:t>
            </a:r>
            <a:r>
              <a:rPr lang="en-US" altLang="ko-KR" spc="-220" dirty="0">
                <a:solidFill>
                  <a:srgbClr val="231F20"/>
                </a:solidFill>
                <a:latin typeface="+mn-ea"/>
                <a:cs typeface="나눔고딕코딩"/>
              </a:rPr>
              <a:t> </a:t>
            </a:r>
            <a:r>
              <a:rPr lang="en-US" altLang="ko-KR" dirty="0" err="1">
                <a:solidFill>
                  <a:srgbClr val="231F20"/>
                </a:solidFill>
                <a:latin typeface="+mn-ea"/>
                <a:cs typeface="나눔고딕코딩"/>
              </a:rPr>
              <a:t>pd</a:t>
            </a:r>
            <a:endParaRPr lang="en-US" altLang="ko-KR" dirty="0">
              <a:latin typeface="+mn-ea"/>
              <a:cs typeface="나눔고딕코딩"/>
            </a:endParaRPr>
          </a:p>
          <a:p>
            <a:pPr marL="12700">
              <a:spcBef>
                <a:spcPts val="35"/>
              </a:spcBef>
            </a:pPr>
            <a:endParaRPr lang="en-US" altLang="ko-KR" dirty="0">
              <a:latin typeface="+mn-ea"/>
              <a:cs typeface="Times New Roman"/>
            </a:endParaRPr>
          </a:p>
          <a:p>
            <a:pPr marL="12700" marR="4011929">
              <a:lnSpc>
                <a:spcPct val="135400"/>
              </a:lnSpc>
            </a:pPr>
            <a:r>
              <a:rPr lang="en-US" altLang="ko-KR" dirty="0">
                <a:solidFill>
                  <a:srgbClr val="231F20"/>
                </a:solidFill>
                <a:latin typeface="+mn-ea"/>
                <a:cs typeface="나눔고딕코딩"/>
              </a:rPr>
              <a:t>a =</a:t>
            </a:r>
            <a:r>
              <a:rPr lang="en-US" altLang="ko-KR" spc="-160" dirty="0">
                <a:solidFill>
                  <a:srgbClr val="231F20"/>
                </a:solidFill>
                <a:latin typeface="+mn-ea"/>
                <a:cs typeface="나눔고딕코딩"/>
              </a:rPr>
              <a:t> </a:t>
            </a:r>
            <a:r>
              <a:rPr lang="en-US" altLang="ko-KR" spc="-10" dirty="0" err="1">
                <a:solidFill>
                  <a:srgbClr val="231F20"/>
                </a:solidFill>
                <a:latin typeface="+mn-ea"/>
                <a:cs typeface="나눔고딕코딩"/>
              </a:rPr>
              <a:t>pd.DataFrame</a:t>
            </a:r>
            <a:r>
              <a:rPr lang="en-US" altLang="ko-KR" spc="-10" dirty="0">
                <a:solidFill>
                  <a:srgbClr val="231F20"/>
                </a:solidFill>
                <a:latin typeface="+mn-ea"/>
                <a:cs typeface="나눔고딕코딩"/>
              </a:rPr>
              <a:t>([  </a:t>
            </a:r>
          </a:p>
          <a:p>
            <a:pPr marL="366713" marR="4011929">
              <a:lnSpc>
                <a:spcPct val="135400"/>
              </a:lnSpc>
            </a:pPr>
            <a:r>
              <a:rPr lang="en-US" altLang="ko-KR" spc="-20" dirty="0">
                <a:solidFill>
                  <a:srgbClr val="231F20"/>
                </a:solidFill>
                <a:latin typeface="+mn-ea"/>
                <a:cs typeface="나눔고딕코딩"/>
              </a:rPr>
              <a:t>[10,20,30],</a:t>
            </a:r>
            <a:endParaRPr lang="en-US" altLang="ko-KR" dirty="0">
              <a:latin typeface="+mn-ea"/>
              <a:cs typeface="나눔고딕코딩"/>
            </a:endParaRPr>
          </a:p>
          <a:p>
            <a:pPr marL="366713" marR="4011929">
              <a:lnSpc>
                <a:spcPct val="135400"/>
              </a:lnSpc>
            </a:pPr>
            <a:r>
              <a:rPr lang="en-US" altLang="ko-KR" spc="-20" dirty="0">
                <a:solidFill>
                  <a:srgbClr val="231F20"/>
                </a:solidFill>
                <a:latin typeface="+mn-ea"/>
                <a:cs typeface="나눔고딕코딩"/>
              </a:rPr>
              <a:t>[40,50,60],</a:t>
            </a:r>
            <a:endParaRPr lang="en-US" altLang="ko-KR" dirty="0">
              <a:latin typeface="+mn-ea"/>
              <a:cs typeface="나눔고딕코딩"/>
            </a:endParaRPr>
          </a:p>
          <a:p>
            <a:pPr marL="366713" marR="4011929">
              <a:lnSpc>
                <a:spcPct val="135400"/>
              </a:lnSpc>
            </a:pPr>
            <a:r>
              <a:rPr lang="en-US" altLang="ko-KR" spc="-15" dirty="0">
                <a:solidFill>
                  <a:srgbClr val="231F20"/>
                </a:solidFill>
                <a:latin typeface="+mn-ea"/>
                <a:cs typeface="나눔고딕코딩"/>
              </a:rPr>
              <a:t>[70,80,90]</a:t>
            </a:r>
            <a:endParaRPr lang="en-US" altLang="ko-KR" dirty="0">
              <a:latin typeface="+mn-ea"/>
              <a:cs typeface="나눔고딕코딩"/>
            </a:endParaRPr>
          </a:p>
          <a:p>
            <a:pPr marL="12700">
              <a:spcBef>
                <a:spcPts val="340"/>
              </a:spcBef>
            </a:pPr>
            <a:r>
              <a:rPr lang="en-US" altLang="ko-KR" spc="-40" dirty="0">
                <a:solidFill>
                  <a:srgbClr val="231F20"/>
                </a:solidFill>
                <a:latin typeface="+mn-ea"/>
                <a:cs typeface="나눔고딕코딩"/>
              </a:rPr>
              <a:t>])</a:t>
            </a:r>
            <a:endParaRPr lang="en-US" altLang="ko-KR" dirty="0">
              <a:latin typeface="+mn-ea"/>
              <a:cs typeface="나눔고딕코딩"/>
            </a:endParaRPr>
          </a:p>
          <a:p>
            <a:pPr marL="12700">
              <a:spcBef>
                <a:spcPts val="30"/>
              </a:spcBef>
            </a:pPr>
            <a:endParaRPr lang="en-US" altLang="ko-KR" dirty="0">
              <a:latin typeface="+mn-ea"/>
              <a:cs typeface="Times New Roman"/>
            </a:endParaRPr>
          </a:p>
          <a:p>
            <a:pPr marL="12700"/>
            <a:r>
              <a:rPr lang="en-US" altLang="ko-KR" spc="-5" dirty="0">
                <a:solidFill>
                  <a:srgbClr val="231F20"/>
                </a:solidFill>
                <a:latin typeface="+mn-ea"/>
                <a:cs typeface="나눔고딕코딩"/>
              </a:rPr>
              <a:t>print(a)</a:t>
            </a:r>
            <a:endParaRPr lang="en-US" altLang="ko-KR" dirty="0">
              <a:latin typeface="+mn-ea"/>
              <a:cs typeface="나눔고딕코딩"/>
            </a:endParaRPr>
          </a:p>
        </p:txBody>
      </p:sp>
      <p:sp>
        <p:nvSpPr>
          <p:cNvPr id="5" name="object 2">
            <a:extLst>
              <a:ext uri="{FF2B5EF4-FFF2-40B4-BE49-F238E27FC236}">
                <a16:creationId xmlns:a16="http://schemas.microsoft.com/office/drawing/2014/main" id="{A3361691-1024-2940-8493-8F6ACDC89503}"/>
              </a:ext>
            </a:extLst>
          </p:cNvPr>
          <p:cNvSpPr/>
          <p:nvPr/>
        </p:nvSpPr>
        <p:spPr>
          <a:xfrm flipV="1">
            <a:off x="232569" y="1716478"/>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
        <p:nvSpPr>
          <p:cNvPr id="7" name="object 2">
            <a:extLst>
              <a:ext uri="{FF2B5EF4-FFF2-40B4-BE49-F238E27FC236}">
                <a16:creationId xmlns:a16="http://schemas.microsoft.com/office/drawing/2014/main" id="{0BD85F95-7422-EF4C-BB2F-81A841653EE3}"/>
              </a:ext>
            </a:extLst>
          </p:cNvPr>
          <p:cNvSpPr/>
          <p:nvPr/>
        </p:nvSpPr>
        <p:spPr>
          <a:xfrm flipV="1">
            <a:off x="232569" y="4994275"/>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
        <p:nvSpPr>
          <p:cNvPr id="9" name="object 6">
            <a:extLst>
              <a:ext uri="{FF2B5EF4-FFF2-40B4-BE49-F238E27FC236}">
                <a16:creationId xmlns:a16="http://schemas.microsoft.com/office/drawing/2014/main" id="{C9BB2FEF-2A21-3D48-9513-950BC303A7E8}"/>
              </a:ext>
            </a:extLst>
          </p:cNvPr>
          <p:cNvSpPr txBox="1"/>
          <p:nvPr/>
        </p:nvSpPr>
        <p:spPr>
          <a:xfrm>
            <a:off x="233362" y="5299075"/>
            <a:ext cx="9601201" cy="1879810"/>
          </a:xfrm>
          <a:prstGeom prst="rect">
            <a:avLst/>
          </a:prstGeom>
          <a:solidFill>
            <a:schemeClr val="bg1">
              <a:lumMod val="85000"/>
            </a:schemeClr>
          </a:solidFill>
        </p:spPr>
        <p:txBody>
          <a:bodyPr vert="horz" wrap="square" lIns="0" tIns="0" rIns="0" bIns="0" rtlCol="0">
            <a:spAutoFit/>
          </a:bodyPr>
          <a:lstStyle/>
          <a:p>
            <a:pPr marL="143510" marR="86360">
              <a:lnSpc>
                <a:spcPct val="135400"/>
              </a:lnSpc>
              <a:spcBef>
                <a:spcPts val="65"/>
              </a:spcBef>
            </a:pPr>
            <a:r>
              <a:rPr lang="en-US" altLang="ko-KR" dirty="0">
                <a:solidFill>
                  <a:srgbClr val="231F20"/>
                </a:solidFill>
                <a:latin typeface="+mn-ea"/>
                <a:cs typeface="나눔고딕코딩"/>
              </a:rPr>
              <a:t>$ python3 </a:t>
            </a:r>
            <a:r>
              <a:rPr lang="en-US" altLang="ko-KR" dirty="0" err="1">
                <a:solidFill>
                  <a:srgbClr val="231F20"/>
                </a:solidFill>
                <a:latin typeface="+mn-ea"/>
                <a:cs typeface="나눔고딕코딩"/>
              </a:rPr>
              <a:t>pd</a:t>
            </a:r>
            <a:r>
              <a:rPr lang="en-US" altLang="ko-KR" dirty="0">
                <a:solidFill>
                  <a:srgbClr val="231F20"/>
                </a:solidFill>
                <a:latin typeface="+mn-ea"/>
                <a:cs typeface="나눔고딕코딩"/>
              </a:rPr>
              <a:t>-test-</a:t>
            </a:r>
            <a:r>
              <a:rPr lang="en-US" altLang="ko-KR" dirty="0" err="1">
                <a:solidFill>
                  <a:srgbClr val="231F20"/>
                </a:solidFill>
                <a:latin typeface="+mn-ea"/>
                <a:cs typeface="나눔고딕코딩"/>
              </a:rPr>
              <a:t>df.py</a:t>
            </a:r>
            <a:r>
              <a:rPr lang="en-US" altLang="ko-KR" dirty="0">
                <a:solidFill>
                  <a:srgbClr val="231F20"/>
                </a:solidFill>
                <a:latin typeface="+mn-ea"/>
                <a:cs typeface="나눔고딕코딩"/>
              </a:rPr>
              <a:t> </a:t>
            </a:r>
          </a:p>
          <a:p>
            <a:pPr marL="143510" marR="86360">
              <a:lnSpc>
                <a:spcPct val="135400"/>
              </a:lnSpc>
              <a:spcBef>
                <a:spcPts val="65"/>
              </a:spcBef>
            </a:pPr>
            <a:r>
              <a:rPr lang="en-US" altLang="ko-KR" dirty="0">
                <a:solidFill>
                  <a:srgbClr val="231F20"/>
                </a:solidFill>
                <a:latin typeface="+mn-ea"/>
                <a:cs typeface="나눔고딕코딩"/>
              </a:rPr>
              <a:t>     	0     	1      	2 </a:t>
            </a:r>
          </a:p>
          <a:p>
            <a:pPr marL="143510" marR="86360">
              <a:lnSpc>
                <a:spcPct val="135400"/>
              </a:lnSpc>
              <a:spcBef>
                <a:spcPts val="65"/>
              </a:spcBef>
            </a:pPr>
            <a:r>
              <a:rPr lang="en-US" altLang="ko-KR" dirty="0">
                <a:solidFill>
                  <a:srgbClr val="231F20"/>
                </a:solidFill>
                <a:latin typeface="+mn-ea"/>
                <a:cs typeface="나눔고딕코딩"/>
              </a:rPr>
              <a:t>0  	10    	20    	30 </a:t>
            </a:r>
          </a:p>
          <a:p>
            <a:pPr marL="143510" marR="86360">
              <a:lnSpc>
                <a:spcPct val="135400"/>
              </a:lnSpc>
              <a:spcBef>
                <a:spcPts val="65"/>
              </a:spcBef>
            </a:pPr>
            <a:r>
              <a:rPr lang="en-US" altLang="ko-KR" dirty="0">
                <a:solidFill>
                  <a:srgbClr val="231F20"/>
                </a:solidFill>
                <a:latin typeface="+mn-ea"/>
                <a:cs typeface="나눔고딕코딩"/>
              </a:rPr>
              <a:t>1  	40    	50    	60 </a:t>
            </a:r>
          </a:p>
          <a:p>
            <a:pPr marL="143510" marR="86360">
              <a:lnSpc>
                <a:spcPct val="135400"/>
              </a:lnSpc>
              <a:spcBef>
                <a:spcPts val="65"/>
              </a:spcBef>
            </a:pPr>
            <a:r>
              <a:rPr lang="en-US" altLang="ko-KR" dirty="0">
                <a:solidFill>
                  <a:srgbClr val="231F20"/>
                </a:solidFill>
                <a:latin typeface="+mn-ea"/>
                <a:cs typeface="나눔고딕코딩"/>
              </a:rPr>
              <a:t>2  	70    	80    	90 </a:t>
            </a:r>
          </a:p>
        </p:txBody>
      </p:sp>
    </p:spTree>
    <p:extLst>
      <p:ext uri="{BB962C8B-B14F-4D97-AF65-F5344CB8AC3E}">
        <p14:creationId xmlns:p14="http://schemas.microsoft.com/office/powerpoint/2010/main" val="927268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2308324"/>
          </a:xfrm>
          <a:prstGeom prst="rect">
            <a:avLst/>
          </a:prstGeom>
        </p:spPr>
        <p:txBody>
          <a:bodyPr vert="horz" wrap="square" lIns="0" tIns="0" rIns="0" bIns="0" rtlCol="0">
            <a:spAutoFit/>
          </a:bodyPr>
          <a:lstStyle/>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숫자 계산을 해주는 범용적인 라이브러리지만 영상 처리 라이브러리도 일부 있음</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이미지 처리와 음향 처리 등을 할 때는 추가로 이미지 처리에 특화된 </a:t>
            </a:r>
            <a:r>
              <a:rPr lang="en-US" altLang="ko-KR" spc="-120" dirty="0">
                <a:solidFill>
                  <a:srgbClr val="231F20"/>
                </a:solidFill>
                <a:latin typeface="+mn-ea"/>
                <a:cs typeface="Arial Unicode MS"/>
              </a:rPr>
              <a:t>OpenCV  </a:t>
            </a:r>
            <a:r>
              <a:rPr lang="ko-KR" altLang="en-US" spc="-120" dirty="0">
                <a:solidFill>
                  <a:srgbClr val="231F20"/>
                </a:solidFill>
                <a:latin typeface="+mn-ea"/>
                <a:cs typeface="Arial Unicode MS"/>
              </a:rPr>
              <a:t>라이브러리 등과 함께 사용</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en-US" altLang="ko-KR" spc="-120" dirty="0">
                <a:solidFill>
                  <a:srgbClr val="231F20"/>
                </a:solidFill>
                <a:latin typeface="+mn-ea"/>
                <a:cs typeface="Arial Unicode MS"/>
              </a:rPr>
              <a:t>TensorFlow </a:t>
            </a:r>
            <a:r>
              <a:rPr lang="ko-KR" altLang="en-US" spc="-120" dirty="0">
                <a:solidFill>
                  <a:srgbClr val="231F20"/>
                </a:solidFill>
                <a:latin typeface="+mn-ea"/>
                <a:cs typeface="Arial Unicode MS"/>
              </a:rPr>
              <a:t>웹 사이트</a:t>
            </a:r>
          </a:p>
          <a:p>
            <a:pPr marL="12700" marR="12065" algn="just">
              <a:lnSpc>
                <a:spcPct val="150000"/>
              </a:lnSpc>
              <a:spcBef>
                <a:spcPts val="580"/>
              </a:spcBef>
            </a:pPr>
            <a:r>
              <a:rPr lang="en-US" altLang="ko-KR" spc="-120" dirty="0">
                <a:solidFill>
                  <a:srgbClr val="231F20"/>
                </a:solidFill>
                <a:latin typeface="+mn-ea"/>
                <a:cs typeface="Arial Unicode MS"/>
              </a:rPr>
              <a:t>     [URL] </a:t>
            </a:r>
            <a:r>
              <a:rPr lang="en-US" altLang="ko-KR" spc="-120" dirty="0">
                <a:solidFill>
                  <a:srgbClr val="231F20"/>
                </a:solidFill>
                <a:latin typeface="+mn-ea"/>
                <a:cs typeface="Arial Unicode MS"/>
                <a:hlinkClick r:id="rId2"/>
              </a:rPr>
              <a:t>https://www.tensorflow.org</a:t>
            </a:r>
            <a:r>
              <a:rPr lang="en-US" altLang="ko-KR" spc="-120" dirty="0" smtClean="0">
                <a:solidFill>
                  <a:srgbClr val="231F20"/>
                </a:solidFill>
                <a:latin typeface="+mn-ea"/>
                <a:cs typeface="Arial Unicode MS"/>
                <a:hlinkClick r:id="rId2"/>
              </a:rPr>
              <a:t>/</a:t>
            </a:r>
            <a:endParaRPr lang="en-US" altLang="ko-KR" spc="-120" dirty="0">
              <a:solidFill>
                <a:srgbClr val="231F20"/>
              </a:solidFill>
              <a:latin typeface="Arial Unicode MS"/>
              <a:cs typeface="Arial Unicode MS"/>
            </a:endParaRPr>
          </a:p>
        </p:txBody>
      </p:sp>
      <p:sp>
        <p:nvSpPr>
          <p:cNvPr id="3" name="object 3">
            <a:extLst>
              <a:ext uri="{FF2B5EF4-FFF2-40B4-BE49-F238E27FC236}">
                <a16:creationId xmlns:a16="http://schemas.microsoft.com/office/drawing/2014/main" id="{9D5F73DA-F5B0-9040-BA89-F4CE5C3FE5DB}"/>
              </a:ext>
            </a:extLst>
          </p:cNvPr>
          <p:cNvSpPr/>
          <p:nvPr/>
        </p:nvSpPr>
        <p:spPr>
          <a:xfrm>
            <a:off x="613569" y="2555875"/>
            <a:ext cx="8229600" cy="48768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469477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360035"/>
          </a:xfrm>
          <a:prstGeom prst="rect">
            <a:avLst/>
          </a:prstGeom>
        </p:spPr>
        <p:txBody>
          <a:bodyPr vert="horz" wrap="square" lIns="0" tIns="0" rIns="0" bIns="0" rtlCol="0">
            <a:spAutoFit/>
          </a:bodyPr>
          <a:lstStyle/>
          <a:p>
            <a:pPr marL="298450" marR="12065" indent="-285750" algn="just">
              <a:lnSpc>
                <a:spcPct val="150000"/>
              </a:lnSpc>
              <a:spcBef>
                <a:spcPts val="580"/>
              </a:spcBef>
              <a:buFontTx/>
              <a:buChar char="-"/>
            </a:pPr>
            <a:r>
              <a:rPr lang="en-US" altLang="ko-KR" spc="-120" dirty="0">
                <a:solidFill>
                  <a:srgbClr val="231F20"/>
                </a:solidFill>
                <a:latin typeface="+mn-ea"/>
                <a:cs typeface="Arial Unicode MS"/>
              </a:rPr>
              <a:t>1</a:t>
            </a:r>
            <a:r>
              <a:rPr lang="ko-KR" altLang="en-US" spc="-120" dirty="0">
                <a:solidFill>
                  <a:srgbClr val="231F20"/>
                </a:solidFill>
                <a:latin typeface="+mn-ea"/>
                <a:cs typeface="Arial Unicode MS"/>
              </a:rPr>
              <a:t>차원 데이터는 </a:t>
            </a:r>
            <a:r>
              <a:rPr lang="en-US" altLang="ko-KR" spc="-120" dirty="0">
                <a:solidFill>
                  <a:srgbClr val="231F20"/>
                </a:solidFill>
                <a:latin typeface="+mn-ea"/>
                <a:cs typeface="Arial Unicode MS"/>
              </a:rPr>
              <a:t>Series</a:t>
            </a:r>
            <a:r>
              <a:rPr lang="ko-KR" altLang="en-US" spc="-120" dirty="0">
                <a:solidFill>
                  <a:srgbClr val="231F20"/>
                </a:solidFill>
                <a:latin typeface="+mn-ea"/>
                <a:cs typeface="Arial Unicode MS"/>
              </a:rPr>
              <a:t>를 사용해 </a:t>
            </a:r>
            <a:r>
              <a:rPr lang="ko-KR" altLang="en-US" spc="-120" dirty="0" smtClean="0">
                <a:solidFill>
                  <a:srgbClr val="231F20"/>
                </a:solidFill>
                <a:latin typeface="+mn-ea"/>
                <a:cs typeface="Arial Unicode MS"/>
              </a:rPr>
              <a:t>다룸</a:t>
            </a:r>
            <a:endParaRPr lang="en-US" altLang="ko-KR" spc="-120" dirty="0">
              <a:solidFill>
                <a:srgbClr val="231F20"/>
              </a:solidFill>
              <a:latin typeface="Arial Unicode MS"/>
              <a:cs typeface="Arial Unicode MS"/>
            </a:endParaRPr>
          </a:p>
        </p:txBody>
      </p:sp>
      <p:sp>
        <p:nvSpPr>
          <p:cNvPr id="9" name="object 6">
            <a:extLst>
              <a:ext uri="{FF2B5EF4-FFF2-40B4-BE49-F238E27FC236}">
                <a16:creationId xmlns:a16="http://schemas.microsoft.com/office/drawing/2014/main" id="{23DEED5E-9DAD-0A47-9189-189BFE70927E}"/>
              </a:ext>
            </a:extLst>
          </p:cNvPr>
          <p:cNvSpPr txBox="1"/>
          <p:nvPr/>
        </p:nvSpPr>
        <p:spPr>
          <a:xfrm>
            <a:off x="232570" y="803275"/>
            <a:ext cx="9753599" cy="1461939"/>
          </a:xfrm>
          <a:prstGeom prst="rect">
            <a:avLst/>
          </a:prstGeom>
        </p:spPr>
        <p:txBody>
          <a:bodyPr vert="horz" wrap="square" lIns="0" tIns="0" rIns="0" bIns="0" rtlCol="0">
            <a:spAutoFit/>
          </a:bodyPr>
          <a:lstStyle/>
          <a:p>
            <a:pPr marL="12700">
              <a:spcBef>
                <a:spcPts val="5"/>
              </a:spcBef>
            </a:pPr>
            <a:r>
              <a:rPr lang="en-US" altLang="ko-KR" spc="15" dirty="0">
                <a:solidFill>
                  <a:srgbClr val="58595B"/>
                </a:solidFill>
                <a:latin typeface="+mn-ea"/>
                <a:cs typeface="Arial Unicode MS"/>
              </a:rPr>
              <a:t>file:</a:t>
            </a:r>
            <a:r>
              <a:rPr lang="en-US" altLang="ko-KR" spc="-5" dirty="0">
                <a:solidFill>
                  <a:srgbClr val="58595B"/>
                </a:solidFill>
                <a:latin typeface="+mn-ea"/>
                <a:cs typeface="Arial Unicode MS"/>
              </a:rPr>
              <a:t> </a:t>
            </a:r>
            <a:r>
              <a:rPr lang="en-US" altLang="ko-KR" spc="25" dirty="0" err="1">
                <a:solidFill>
                  <a:srgbClr val="58595B"/>
                </a:solidFill>
                <a:latin typeface="+mn-ea"/>
                <a:cs typeface="Arial Unicode MS"/>
              </a:rPr>
              <a:t>src</a:t>
            </a:r>
            <a:r>
              <a:rPr lang="en-US" altLang="ko-KR" spc="25" dirty="0">
                <a:solidFill>
                  <a:srgbClr val="58595B"/>
                </a:solidFill>
                <a:latin typeface="+mn-ea"/>
                <a:cs typeface="Arial Unicode MS"/>
              </a:rPr>
              <a:t>/ch5/</a:t>
            </a:r>
            <a:r>
              <a:rPr lang="en-US" altLang="ko-KR" spc="25" dirty="0" err="1">
                <a:solidFill>
                  <a:srgbClr val="58595B"/>
                </a:solidFill>
                <a:latin typeface="+mn-ea"/>
                <a:cs typeface="Arial Unicode MS"/>
              </a:rPr>
              <a:t>pd</a:t>
            </a:r>
            <a:r>
              <a:rPr lang="en-US" altLang="ko-KR" spc="25" dirty="0">
                <a:solidFill>
                  <a:srgbClr val="58595B"/>
                </a:solidFill>
                <a:latin typeface="+mn-ea"/>
                <a:cs typeface="Arial Unicode MS"/>
              </a:rPr>
              <a:t>-test-</a:t>
            </a:r>
            <a:r>
              <a:rPr lang="en-US" altLang="ko-KR" spc="25" dirty="0" err="1">
                <a:solidFill>
                  <a:srgbClr val="58595B"/>
                </a:solidFill>
                <a:latin typeface="+mn-ea"/>
                <a:cs typeface="Arial Unicode MS"/>
              </a:rPr>
              <a:t>s.py</a:t>
            </a:r>
            <a:endParaRPr lang="en-US" altLang="ko-KR" dirty="0">
              <a:latin typeface="+mn-ea"/>
              <a:cs typeface="Arial Unicode MS"/>
            </a:endParaRPr>
          </a:p>
          <a:p>
            <a:pPr marL="12700">
              <a:spcBef>
                <a:spcPts val="25"/>
              </a:spcBef>
            </a:pPr>
            <a:endParaRPr lang="en-US" altLang="ko-KR" dirty="0">
              <a:latin typeface="+mn-ea"/>
              <a:cs typeface="Times New Roman"/>
            </a:endParaRPr>
          </a:p>
          <a:p>
            <a:pPr marL="12700"/>
            <a:r>
              <a:rPr lang="en-US" altLang="ko-KR" dirty="0">
                <a:solidFill>
                  <a:srgbClr val="231F20"/>
                </a:solidFill>
                <a:latin typeface="+mn-ea"/>
                <a:cs typeface="나눔고딕코딩"/>
              </a:rPr>
              <a:t>import</a:t>
            </a:r>
            <a:r>
              <a:rPr lang="en-US" altLang="ko-KR" spc="-60" dirty="0">
                <a:solidFill>
                  <a:srgbClr val="231F20"/>
                </a:solidFill>
                <a:latin typeface="+mn-ea"/>
                <a:cs typeface="나눔고딕코딩"/>
              </a:rPr>
              <a:t> </a:t>
            </a:r>
            <a:r>
              <a:rPr lang="en-US" altLang="ko-KR" dirty="0">
                <a:solidFill>
                  <a:srgbClr val="231F20"/>
                </a:solidFill>
                <a:latin typeface="+mn-ea"/>
                <a:cs typeface="나눔고딕코딩"/>
              </a:rPr>
              <a:t>pandas</a:t>
            </a:r>
            <a:r>
              <a:rPr lang="en-US" altLang="ko-KR" spc="-60" dirty="0">
                <a:solidFill>
                  <a:srgbClr val="231F20"/>
                </a:solidFill>
                <a:latin typeface="+mn-ea"/>
                <a:cs typeface="나눔고딕코딩"/>
              </a:rPr>
              <a:t> </a:t>
            </a:r>
            <a:r>
              <a:rPr lang="en-US" altLang="ko-KR" dirty="0">
                <a:solidFill>
                  <a:srgbClr val="231F20"/>
                </a:solidFill>
                <a:latin typeface="+mn-ea"/>
                <a:cs typeface="나눔고딕코딩"/>
              </a:rPr>
              <a:t>as</a:t>
            </a:r>
            <a:r>
              <a:rPr lang="en-US" altLang="ko-KR" spc="-60" dirty="0">
                <a:solidFill>
                  <a:srgbClr val="231F20"/>
                </a:solidFill>
                <a:latin typeface="+mn-ea"/>
                <a:cs typeface="나눔고딕코딩"/>
              </a:rPr>
              <a:t> </a:t>
            </a:r>
            <a:r>
              <a:rPr lang="en-US" altLang="ko-KR" dirty="0" err="1">
                <a:solidFill>
                  <a:srgbClr val="231F20"/>
                </a:solidFill>
                <a:latin typeface="+mn-ea"/>
                <a:cs typeface="나눔고딕코딩"/>
              </a:rPr>
              <a:t>pd</a:t>
            </a:r>
            <a:r>
              <a:rPr lang="en-US" altLang="ko-KR" dirty="0">
                <a:solidFill>
                  <a:srgbClr val="231F20"/>
                </a:solidFill>
                <a:latin typeface="+mn-ea"/>
                <a:cs typeface="나눔고딕코딩"/>
              </a:rPr>
              <a:t>,</a:t>
            </a:r>
            <a:r>
              <a:rPr lang="en-US" altLang="ko-KR" spc="-95" dirty="0">
                <a:solidFill>
                  <a:srgbClr val="231F20"/>
                </a:solidFill>
                <a:latin typeface="+mn-ea"/>
                <a:cs typeface="나눔고딕코딩"/>
              </a:rPr>
              <a:t> </a:t>
            </a:r>
            <a:r>
              <a:rPr lang="en-US" altLang="ko-KR" dirty="0" err="1">
                <a:solidFill>
                  <a:srgbClr val="231F20"/>
                </a:solidFill>
                <a:latin typeface="+mn-ea"/>
                <a:cs typeface="나눔고딕코딩"/>
              </a:rPr>
              <a:t>numpy</a:t>
            </a:r>
            <a:r>
              <a:rPr lang="en-US" altLang="ko-KR" spc="-60" dirty="0">
                <a:solidFill>
                  <a:srgbClr val="231F20"/>
                </a:solidFill>
                <a:latin typeface="+mn-ea"/>
                <a:cs typeface="나눔고딕코딩"/>
              </a:rPr>
              <a:t> </a:t>
            </a:r>
            <a:r>
              <a:rPr lang="en-US" altLang="ko-KR" dirty="0">
                <a:solidFill>
                  <a:srgbClr val="231F20"/>
                </a:solidFill>
                <a:latin typeface="+mn-ea"/>
                <a:cs typeface="나눔고딕코딩"/>
              </a:rPr>
              <a:t>as</a:t>
            </a:r>
            <a:r>
              <a:rPr lang="en-US" altLang="ko-KR" spc="-60" dirty="0">
                <a:solidFill>
                  <a:srgbClr val="231F20"/>
                </a:solidFill>
                <a:latin typeface="+mn-ea"/>
                <a:cs typeface="나눔고딕코딩"/>
              </a:rPr>
              <a:t> </a:t>
            </a:r>
            <a:r>
              <a:rPr lang="en-US" altLang="ko-KR" dirty="0">
                <a:solidFill>
                  <a:srgbClr val="231F20"/>
                </a:solidFill>
                <a:latin typeface="+mn-ea"/>
                <a:cs typeface="나눔고딕코딩"/>
              </a:rPr>
              <a:t>np</a:t>
            </a:r>
            <a:endParaRPr lang="en-US" altLang="ko-KR" dirty="0">
              <a:latin typeface="+mn-ea"/>
              <a:cs typeface="나눔고딕코딩"/>
            </a:endParaRPr>
          </a:p>
          <a:p>
            <a:pPr marL="12700">
              <a:spcBef>
                <a:spcPts val="340"/>
              </a:spcBef>
            </a:pPr>
            <a:r>
              <a:rPr lang="en-US" altLang="ko-KR" dirty="0">
                <a:solidFill>
                  <a:srgbClr val="231F20"/>
                </a:solidFill>
                <a:latin typeface="+mn-ea"/>
                <a:cs typeface="나눔고딕코딩"/>
              </a:rPr>
              <a:t>s</a:t>
            </a:r>
            <a:r>
              <a:rPr lang="en-US" altLang="ko-KR" spc="-5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spc="-15" dirty="0" err="1">
                <a:solidFill>
                  <a:srgbClr val="231F20"/>
                </a:solidFill>
                <a:latin typeface="+mn-ea"/>
                <a:cs typeface="나눔고딕코딩"/>
              </a:rPr>
              <a:t>pd.Series</a:t>
            </a:r>
            <a:r>
              <a:rPr lang="en-US" altLang="ko-KR" spc="-15" dirty="0">
                <a:solidFill>
                  <a:srgbClr val="231F20"/>
                </a:solidFill>
                <a:latin typeface="+mn-ea"/>
                <a:cs typeface="나눔고딕코딩"/>
              </a:rPr>
              <a:t>([1.0,</a:t>
            </a:r>
            <a:r>
              <a:rPr lang="en-US" altLang="ko-KR" spc="-85" dirty="0">
                <a:solidFill>
                  <a:srgbClr val="231F20"/>
                </a:solidFill>
                <a:latin typeface="+mn-ea"/>
                <a:cs typeface="나눔고딕코딩"/>
              </a:rPr>
              <a:t> </a:t>
            </a:r>
            <a:r>
              <a:rPr lang="en-US" altLang="ko-KR" spc="-10" dirty="0">
                <a:solidFill>
                  <a:srgbClr val="231F20"/>
                </a:solidFill>
                <a:latin typeface="+mn-ea"/>
                <a:cs typeface="나눔고딕코딩"/>
              </a:rPr>
              <a:t>3.0,</a:t>
            </a:r>
            <a:r>
              <a:rPr lang="en-US" altLang="ko-KR" spc="-85" dirty="0">
                <a:solidFill>
                  <a:srgbClr val="231F20"/>
                </a:solidFill>
                <a:latin typeface="+mn-ea"/>
                <a:cs typeface="나눔고딕코딩"/>
              </a:rPr>
              <a:t> </a:t>
            </a:r>
            <a:r>
              <a:rPr lang="en-US" altLang="ko-KR" spc="-10" dirty="0">
                <a:solidFill>
                  <a:srgbClr val="231F20"/>
                </a:solidFill>
                <a:latin typeface="+mn-ea"/>
                <a:cs typeface="나눔고딕코딩"/>
              </a:rPr>
              <a:t>5.0,</a:t>
            </a:r>
            <a:r>
              <a:rPr lang="en-US" altLang="ko-KR" spc="-85" dirty="0">
                <a:solidFill>
                  <a:srgbClr val="231F20"/>
                </a:solidFill>
                <a:latin typeface="+mn-ea"/>
                <a:cs typeface="나눔고딕코딩"/>
              </a:rPr>
              <a:t> </a:t>
            </a:r>
            <a:r>
              <a:rPr lang="en-US" altLang="ko-KR" spc="-10" dirty="0">
                <a:solidFill>
                  <a:srgbClr val="231F20"/>
                </a:solidFill>
                <a:latin typeface="+mn-ea"/>
                <a:cs typeface="나눔고딕코딩"/>
              </a:rPr>
              <a:t>7.0,</a:t>
            </a:r>
            <a:r>
              <a:rPr lang="en-US" altLang="ko-KR" spc="-85" dirty="0">
                <a:solidFill>
                  <a:srgbClr val="231F20"/>
                </a:solidFill>
                <a:latin typeface="+mn-ea"/>
                <a:cs typeface="나눔고딕코딩"/>
              </a:rPr>
              <a:t> </a:t>
            </a:r>
            <a:r>
              <a:rPr lang="en-US" altLang="ko-KR" spc="-25" dirty="0">
                <a:solidFill>
                  <a:srgbClr val="231F20"/>
                </a:solidFill>
                <a:latin typeface="+mn-ea"/>
                <a:cs typeface="나눔고딕코딩"/>
              </a:rPr>
              <a:t>9.0])</a:t>
            </a:r>
            <a:endParaRPr lang="en-US" altLang="ko-KR" dirty="0">
              <a:latin typeface="+mn-ea"/>
              <a:cs typeface="나눔고딕코딩"/>
            </a:endParaRPr>
          </a:p>
          <a:p>
            <a:pPr marL="12700">
              <a:spcBef>
                <a:spcPts val="340"/>
              </a:spcBef>
            </a:pPr>
            <a:r>
              <a:rPr lang="en-US" altLang="ko-KR" spc="-5" dirty="0">
                <a:solidFill>
                  <a:srgbClr val="231F20"/>
                </a:solidFill>
                <a:latin typeface="+mn-ea"/>
                <a:cs typeface="나눔고딕코딩"/>
              </a:rPr>
              <a:t>print(s)</a:t>
            </a:r>
            <a:endParaRPr lang="en-US" altLang="ko-KR" dirty="0">
              <a:latin typeface="+mn-ea"/>
              <a:cs typeface="나눔고딕코딩"/>
            </a:endParaRPr>
          </a:p>
        </p:txBody>
      </p:sp>
      <p:sp>
        <p:nvSpPr>
          <p:cNvPr id="10" name="object 2">
            <a:extLst>
              <a:ext uri="{FF2B5EF4-FFF2-40B4-BE49-F238E27FC236}">
                <a16:creationId xmlns:a16="http://schemas.microsoft.com/office/drawing/2014/main" id="{55C9B45E-7B8F-AF40-9B74-9293B5624E22}"/>
              </a:ext>
            </a:extLst>
          </p:cNvPr>
          <p:cNvSpPr/>
          <p:nvPr/>
        </p:nvSpPr>
        <p:spPr>
          <a:xfrm flipV="1">
            <a:off x="232569" y="1106878"/>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
        <p:nvSpPr>
          <p:cNvPr id="11" name="object 2">
            <a:extLst>
              <a:ext uri="{FF2B5EF4-FFF2-40B4-BE49-F238E27FC236}">
                <a16:creationId xmlns:a16="http://schemas.microsoft.com/office/drawing/2014/main" id="{ECBDC039-E98B-974B-8668-4FC800FE6F28}"/>
              </a:ext>
            </a:extLst>
          </p:cNvPr>
          <p:cNvSpPr/>
          <p:nvPr/>
        </p:nvSpPr>
        <p:spPr>
          <a:xfrm flipV="1">
            <a:off x="232569" y="2403475"/>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
        <p:nvSpPr>
          <p:cNvPr id="12" name="object 6">
            <a:extLst>
              <a:ext uri="{FF2B5EF4-FFF2-40B4-BE49-F238E27FC236}">
                <a16:creationId xmlns:a16="http://schemas.microsoft.com/office/drawing/2014/main" id="{5C797386-3FE7-E54B-B173-B6C80D45EF76}"/>
              </a:ext>
            </a:extLst>
          </p:cNvPr>
          <p:cNvSpPr txBox="1"/>
          <p:nvPr/>
        </p:nvSpPr>
        <p:spPr>
          <a:xfrm>
            <a:off x="232568" y="2695712"/>
            <a:ext cx="9601201" cy="2653355"/>
          </a:xfrm>
          <a:prstGeom prst="rect">
            <a:avLst/>
          </a:prstGeom>
          <a:solidFill>
            <a:schemeClr val="bg1">
              <a:lumMod val="85000"/>
            </a:schemeClr>
          </a:solidFill>
        </p:spPr>
        <p:txBody>
          <a:bodyPr vert="horz" wrap="square" lIns="0" tIns="0" rIns="0" bIns="0" rtlCol="0">
            <a:spAutoFit/>
          </a:bodyPr>
          <a:lstStyle/>
          <a:p>
            <a:pPr marL="143510" marR="86360">
              <a:lnSpc>
                <a:spcPct val="135400"/>
              </a:lnSpc>
              <a:spcBef>
                <a:spcPts val="65"/>
              </a:spcBef>
            </a:pPr>
            <a:r>
              <a:rPr lang="en-US" altLang="ko-KR" dirty="0">
                <a:solidFill>
                  <a:srgbClr val="231F20"/>
                </a:solidFill>
                <a:latin typeface="+mn-ea"/>
                <a:cs typeface="나눔고딕코딩"/>
              </a:rPr>
              <a:t>$ python3 </a:t>
            </a:r>
            <a:r>
              <a:rPr lang="en-US" altLang="ko-KR" dirty="0" err="1">
                <a:solidFill>
                  <a:srgbClr val="231F20"/>
                </a:solidFill>
                <a:latin typeface="+mn-ea"/>
                <a:cs typeface="나눔고딕코딩"/>
              </a:rPr>
              <a:t>pd</a:t>
            </a:r>
            <a:r>
              <a:rPr lang="en-US" altLang="ko-KR" dirty="0">
                <a:solidFill>
                  <a:srgbClr val="231F20"/>
                </a:solidFill>
                <a:latin typeface="+mn-ea"/>
                <a:cs typeface="나눔고딕코딩"/>
              </a:rPr>
              <a:t>-test-</a:t>
            </a:r>
            <a:r>
              <a:rPr lang="en-US" altLang="ko-KR" dirty="0" err="1">
                <a:solidFill>
                  <a:srgbClr val="231F20"/>
                </a:solidFill>
                <a:latin typeface="+mn-ea"/>
                <a:cs typeface="나눔고딕코딩"/>
              </a:rPr>
              <a:t>s.py</a:t>
            </a:r>
            <a:r>
              <a:rPr lang="en-US" altLang="ko-KR" dirty="0">
                <a:solidFill>
                  <a:srgbClr val="231F20"/>
                </a:solidFill>
                <a:latin typeface="+mn-ea"/>
                <a:cs typeface="나눔고딕코딩"/>
              </a:rPr>
              <a:t> </a:t>
            </a:r>
          </a:p>
          <a:p>
            <a:pPr marL="143510" marR="86360">
              <a:lnSpc>
                <a:spcPct val="135400"/>
              </a:lnSpc>
              <a:spcBef>
                <a:spcPts val="65"/>
              </a:spcBef>
            </a:pPr>
            <a:r>
              <a:rPr lang="en-US" altLang="ko-KR" dirty="0">
                <a:solidFill>
                  <a:srgbClr val="231F20"/>
                </a:solidFill>
                <a:latin typeface="+mn-ea"/>
                <a:cs typeface="나눔고딕코딩"/>
              </a:rPr>
              <a:t>0     	1.0 </a:t>
            </a:r>
          </a:p>
          <a:p>
            <a:pPr marL="143510" marR="86360">
              <a:lnSpc>
                <a:spcPct val="135400"/>
              </a:lnSpc>
              <a:spcBef>
                <a:spcPts val="65"/>
              </a:spcBef>
            </a:pPr>
            <a:r>
              <a:rPr lang="en-US" altLang="ko-KR" dirty="0">
                <a:solidFill>
                  <a:srgbClr val="231F20"/>
                </a:solidFill>
                <a:latin typeface="+mn-ea"/>
                <a:cs typeface="나눔고딕코딩"/>
              </a:rPr>
              <a:t>1     	3.0 </a:t>
            </a:r>
          </a:p>
          <a:p>
            <a:pPr marL="143510" marR="86360">
              <a:lnSpc>
                <a:spcPct val="135400"/>
              </a:lnSpc>
              <a:spcBef>
                <a:spcPts val="65"/>
              </a:spcBef>
            </a:pPr>
            <a:r>
              <a:rPr lang="en-US" altLang="ko-KR" dirty="0">
                <a:solidFill>
                  <a:srgbClr val="231F20"/>
                </a:solidFill>
                <a:latin typeface="+mn-ea"/>
                <a:cs typeface="나눔고딕코딩"/>
              </a:rPr>
              <a:t>2     	5.0 </a:t>
            </a:r>
          </a:p>
          <a:p>
            <a:pPr marL="143510" marR="86360">
              <a:lnSpc>
                <a:spcPct val="135400"/>
              </a:lnSpc>
              <a:spcBef>
                <a:spcPts val="65"/>
              </a:spcBef>
            </a:pPr>
            <a:r>
              <a:rPr lang="en-US" altLang="ko-KR" dirty="0">
                <a:solidFill>
                  <a:srgbClr val="231F20"/>
                </a:solidFill>
                <a:latin typeface="+mn-ea"/>
                <a:cs typeface="나눔고딕코딩"/>
              </a:rPr>
              <a:t>3     	7.0 </a:t>
            </a:r>
          </a:p>
          <a:p>
            <a:pPr marL="143510" marR="86360">
              <a:lnSpc>
                <a:spcPct val="135400"/>
              </a:lnSpc>
              <a:spcBef>
                <a:spcPts val="65"/>
              </a:spcBef>
            </a:pPr>
            <a:r>
              <a:rPr lang="en-US" altLang="ko-KR" dirty="0">
                <a:solidFill>
                  <a:srgbClr val="231F20"/>
                </a:solidFill>
                <a:latin typeface="+mn-ea"/>
                <a:cs typeface="나눔고딕코딩"/>
              </a:rPr>
              <a:t>4     	9.0 </a:t>
            </a:r>
          </a:p>
          <a:p>
            <a:pPr marL="143510" marR="86360">
              <a:lnSpc>
                <a:spcPct val="135400"/>
              </a:lnSpc>
              <a:spcBef>
                <a:spcPts val="65"/>
              </a:spcBef>
            </a:pPr>
            <a:r>
              <a:rPr lang="en-US" altLang="ko-KR" dirty="0" err="1">
                <a:solidFill>
                  <a:srgbClr val="231F20"/>
                </a:solidFill>
                <a:latin typeface="+mn-ea"/>
                <a:cs typeface="나눔고딕코딩"/>
              </a:rPr>
              <a:t>dtype</a:t>
            </a:r>
            <a:r>
              <a:rPr lang="en-US" altLang="ko-KR" dirty="0">
                <a:solidFill>
                  <a:srgbClr val="231F20"/>
                </a:solidFill>
                <a:latin typeface="+mn-ea"/>
                <a:cs typeface="나눔고딕코딩"/>
              </a:rPr>
              <a:t>: float64 </a:t>
            </a:r>
          </a:p>
        </p:txBody>
      </p:sp>
    </p:spTree>
    <p:extLst>
      <p:ext uri="{BB962C8B-B14F-4D97-AF65-F5344CB8AC3E}">
        <p14:creationId xmlns:p14="http://schemas.microsoft.com/office/powerpoint/2010/main" val="286967543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997453"/>
          </a:xfrm>
          <a:prstGeom prst="rect">
            <a:avLst/>
          </a:prstGeom>
        </p:spPr>
        <p:txBody>
          <a:bodyPr vert="horz" wrap="square" lIns="0" tIns="0" rIns="0" bIns="0" rtlCol="0">
            <a:spAutoFit/>
          </a:bodyPr>
          <a:lstStyle/>
          <a:p>
            <a:pPr marL="12700" marR="12065" algn="just">
              <a:lnSpc>
                <a:spcPct val="150000"/>
              </a:lnSpc>
              <a:spcBef>
                <a:spcPts val="580"/>
              </a:spcBef>
            </a:pPr>
            <a:r>
              <a:rPr lang="en-US" altLang="ko-KR" sz="2400" spc="-120" dirty="0" err="1">
                <a:solidFill>
                  <a:srgbClr val="231F20"/>
                </a:solidFill>
                <a:latin typeface="+mn-ea"/>
                <a:cs typeface="Arial Unicode MS"/>
              </a:rPr>
              <a:t>DataFrame</a:t>
            </a:r>
            <a:endParaRPr lang="en-US" altLang="ko-KR" sz="2400" spc="-120" dirty="0">
              <a:solidFill>
                <a:srgbClr val="231F20"/>
              </a:solidFill>
              <a:latin typeface="+mn-ea"/>
              <a:cs typeface="Arial Unicode MS"/>
            </a:endParaRPr>
          </a:p>
          <a:p>
            <a:pPr marL="298450" marR="12065" indent="-285750" algn="just">
              <a:lnSpc>
                <a:spcPct val="150000"/>
              </a:lnSpc>
              <a:spcBef>
                <a:spcPts val="580"/>
              </a:spcBef>
              <a:buFontTx/>
              <a:buChar char="-"/>
            </a:pPr>
            <a:r>
              <a:rPr lang="en-US" altLang="ko-KR" spc="-120" dirty="0">
                <a:solidFill>
                  <a:srgbClr val="231F20"/>
                </a:solidFill>
                <a:latin typeface="+mn-ea"/>
                <a:cs typeface="Arial Unicode MS"/>
              </a:rPr>
              <a:t>Pandas</a:t>
            </a:r>
            <a:r>
              <a:rPr lang="ko-KR" altLang="en-US" spc="-120" dirty="0">
                <a:solidFill>
                  <a:srgbClr val="231F20"/>
                </a:solidFill>
                <a:latin typeface="+mn-ea"/>
                <a:cs typeface="Arial Unicode MS"/>
              </a:rPr>
              <a:t>에서 사용하는 기본 데이터</a:t>
            </a:r>
            <a:endParaRPr lang="en-US" altLang="ko-KR" spc="-120" dirty="0">
              <a:solidFill>
                <a:srgbClr val="231F20"/>
              </a:solidFill>
              <a:latin typeface="+mn-ea"/>
              <a:cs typeface="Arial Unicode MS"/>
            </a:endParaRPr>
          </a:p>
        </p:txBody>
      </p:sp>
      <p:sp>
        <p:nvSpPr>
          <p:cNvPr id="4" name="object 6">
            <a:extLst>
              <a:ext uri="{FF2B5EF4-FFF2-40B4-BE49-F238E27FC236}">
                <a16:creationId xmlns:a16="http://schemas.microsoft.com/office/drawing/2014/main" id="{1BBB397C-BBA3-CF4E-A2A2-092D84E5BDB9}"/>
              </a:ext>
            </a:extLst>
          </p:cNvPr>
          <p:cNvSpPr txBox="1"/>
          <p:nvPr/>
        </p:nvSpPr>
        <p:spPr>
          <a:xfrm>
            <a:off x="232570" y="1565275"/>
            <a:ext cx="9753599" cy="3473259"/>
          </a:xfrm>
          <a:prstGeom prst="rect">
            <a:avLst/>
          </a:prstGeom>
        </p:spPr>
        <p:txBody>
          <a:bodyPr vert="horz" wrap="square" lIns="0" tIns="0" rIns="0" bIns="0" rtlCol="0">
            <a:spAutoFit/>
          </a:bodyPr>
          <a:lstStyle/>
          <a:p>
            <a:pPr marL="12700"/>
            <a:r>
              <a:rPr lang="en-US" altLang="ko-KR" spc="15" dirty="0">
                <a:solidFill>
                  <a:srgbClr val="58595B"/>
                </a:solidFill>
                <a:latin typeface="+mn-ea"/>
                <a:cs typeface="Arial Unicode MS"/>
              </a:rPr>
              <a:t>file:</a:t>
            </a:r>
            <a:r>
              <a:rPr lang="en-US" altLang="ko-KR" spc="-20" dirty="0">
                <a:solidFill>
                  <a:srgbClr val="58595B"/>
                </a:solidFill>
                <a:latin typeface="+mn-ea"/>
                <a:cs typeface="Arial Unicode MS"/>
              </a:rPr>
              <a:t> </a:t>
            </a:r>
            <a:r>
              <a:rPr lang="en-US" altLang="ko-KR" spc="25" dirty="0" err="1">
                <a:solidFill>
                  <a:srgbClr val="58595B"/>
                </a:solidFill>
                <a:latin typeface="+mn-ea"/>
                <a:cs typeface="Arial Unicode MS"/>
              </a:rPr>
              <a:t>src</a:t>
            </a:r>
            <a:r>
              <a:rPr lang="en-US" altLang="ko-KR" spc="25" dirty="0">
                <a:solidFill>
                  <a:srgbClr val="58595B"/>
                </a:solidFill>
                <a:latin typeface="+mn-ea"/>
                <a:cs typeface="Arial Unicode MS"/>
              </a:rPr>
              <a:t>/ch5/</a:t>
            </a:r>
            <a:r>
              <a:rPr lang="en-US" altLang="ko-KR" spc="25" dirty="0" err="1">
                <a:solidFill>
                  <a:srgbClr val="58595B"/>
                </a:solidFill>
                <a:latin typeface="+mn-ea"/>
                <a:cs typeface="Arial Unicode MS"/>
              </a:rPr>
              <a:t>pd</a:t>
            </a:r>
            <a:r>
              <a:rPr lang="en-US" altLang="ko-KR" spc="25" dirty="0">
                <a:solidFill>
                  <a:srgbClr val="58595B"/>
                </a:solidFill>
                <a:latin typeface="+mn-ea"/>
                <a:cs typeface="Arial Unicode MS"/>
              </a:rPr>
              <a:t>-test-</a:t>
            </a:r>
            <a:r>
              <a:rPr lang="en-US" altLang="ko-KR" spc="25" dirty="0" err="1">
                <a:solidFill>
                  <a:srgbClr val="58595B"/>
                </a:solidFill>
                <a:latin typeface="+mn-ea"/>
                <a:cs typeface="Arial Unicode MS"/>
              </a:rPr>
              <a:t>df.py</a:t>
            </a:r>
            <a:endParaRPr lang="en-US" altLang="ko-KR" dirty="0">
              <a:latin typeface="+mn-ea"/>
              <a:cs typeface="Arial Unicode MS"/>
            </a:endParaRPr>
          </a:p>
          <a:p>
            <a:pPr marL="12700">
              <a:spcBef>
                <a:spcPts val="25"/>
              </a:spcBef>
            </a:pPr>
            <a:endParaRPr lang="en-US" altLang="ko-KR" dirty="0">
              <a:latin typeface="+mn-ea"/>
              <a:cs typeface="Times New Roman"/>
            </a:endParaRPr>
          </a:p>
          <a:p>
            <a:pPr marL="12700"/>
            <a:r>
              <a:rPr lang="en-US" altLang="ko-KR" dirty="0">
                <a:solidFill>
                  <a:srgbClr val="231F20"/>
                </a:solidFill>
                <a:latin typeface="+mn-ea"/>
                <a:cs typeface="나눔고딕코딩"/>
              </a:rPr>
              <a:t>import pandas as</a:t>
            </a:r>
            <a:r>
              <a:rPr lang="en-US" altLang="ko-KR" spc="-220" dirty="0">
                <a:solidFill>
                  <a:srgbClr val="231F20"/>
                </a:solidFill>
                <a:latin typeface="+mn-ea"/>
                <a:cs typeface="나눔고딕코딩"/>
              </a:rPr>
              <a:t> </a:t>
            </a:r>
            <a:r>
              <a:rPr lang="en-US" altLang="ko-KR" dirty="0" err="1">
                <a:solidFill>
                  <a:srgbClr val="231F20"/>
                </a:solidFill>
                <a:latin typeface="+mn-ea"/>
                <a:cs typeface="나눔고딕코딩"/>
              </a:rPr>
              <a:t>pd</a:t>
            </a:r>
            <a:endParaRPr lang="en-US" altLang="ko-KR" dirty="0">
              <a:latin typeface="+mn-ea"/>
              <a:cs typeface="나눔고딕코딩"/>
            </a:endParaRPr>
          </a:p>
          <a:p>
            <a:pPr marL="12700">
              <a:spcBef>
                <a:spcPts val="35"/>
              </a:spcBef>
            </a:pPr>
            <a:endParaRPr lang="en-US" altLang="ko-KR" dirty="0">
              <a:latin typeface="+mn-ea"/>
              <a:cs typeface="Times New Roman"/>
            </a:endParaRPr>
          </a:p>
          <a:p>
            <a:pPr marL="12700" marR="4011929">
              <a:lnSpc>
                <a:spcPct val="135400"/>
              </a:lnSpc>
            </a:pPr>
            <a:r>
              <a:rPr lang="en-US" altLang="ko-KR" dirty="0">
                <a:solidFill>
                  <a:srgbClr val="231F20"/>
                </a:solidFill>
                <a:latin typeface="+mn-ea"/>
                <a:cs typeface="나눔고딕코딩"/>
              </a:rPr>
              <a:t>a =</a:t>
            </a:r>
            <a:r>
              <a:rPr lang="en-US" altLang="ko-KR" spc="-160" dirty="0">
                <a:solidFill>
                  <a:srgbClr val="231F20"/>
                </a:solidFill>
                <a:latin typeface="+mn-ea"/>
                <a:cs typeface="나눔고딕코딩"/>
              </a:rPr>
              <a:t> </a:t>
            </a:r>
            <a:r>
              <a:rPr lang="en-US" altLang="ko-KR" spc="-10" dirty="0" err="1">
                <a:solidFill>
                  <a:srgbClr val="231F20"/>
                </a:solidFill>
                <a:latin typeface="+mn-ea"/>
                <a:cs typeface="나눔고딕코딩"/>
              </a:rPr>
              <a:t>pd.DataFrame</a:t>
            </a:r>
            <a:r>
              <a:rPr lang="en-US" altLang="ko-KR" spc="-10" dirty="0">
                <a:solidFill>
                  <a:srgbClr val="231F20"/>
                </a:solidFill>
                <a:latin typeface="+mn-ea"/>
                <a:cs typeface="나눔고딕코딩"/>
              </a:rPr>
              <a:t>([  </a:t>
            </a:r>
          </a:p>
          <a:p>
            <a:pPr marL="366713" marR="4011929">
              <a:lnSpc>
                <a:spcPct val="135400"/>
              </a:lnSpc>
            </a:pPr>
            <a:r>
              <a:rPr lang="en-US" altLang="ko-KR" spc="-20" dirty="0">
                <a:solidFill>
                  <a:srgbClr val="231F20"/>
                </a:solidFill>
                <a:latin typeface="+mn-ea"/>
                <a:cs typeface="나눔고딕코딩"/>
              </a:rPr>
              <a:t>[10,20,30],</a:t>
            </a:r>
            <a:endParaRPr lang="en-US" altLang="ko-KR" dirty="0">
              <a:latin typeface="+mn-ea"/>
              <a:cs typeface="나눔고딕코딩"/>
            </a:endParaRPr>
          </a:p>
          <a:p>
            <a:pPr marL="366713" marR="4011929">
              <a:lnSpc>
                <a:spcPct val="135400"/>
              </a:lnSpc>
            </a:pPr>
            <a:r>
              <a:rPr lang="en-US" altLang="ko-KR" spc="-20" dirty="0">
                <a:solidFill>
                  <a:srgbClr val="231F20"/>
                </a:solidFill>
                <a:latin typeface="+mn-ea"/>
                <a:cs typeface="나눔고딕코딩"/>
              </a:rPr>
              <a:t>[40,50,60],</a:t>
            </a:r>
            <a:endParaRPr lang="en-US" altLang="ko-KR" dirty="0">
              <a:latin typeface="+mn-ea"/>
              <a:cs typeface="나눔고딕코딩"/>
            </a:endParaRPr>
          </a:p>
          <a:p>
            <a:pPr marL="366713" marR="4011929">
              <a:lnSpc>
                <a:spcPct val="135400"/>
              </a:lnSpc>
            </a:pPr>
            <a:r>
              <a:rPr lang="en-US" altLang="ko-KR" spc="-15" dirty="0">
                <a:solidFill>
                  <a:srgbClr val="231F20"/>
                </a:solidFill>
                <a:latin typeface="+mn-ea"/>
                <a:cs typeface="나눔고딕코딩"/>
              </a:rPr>
              <a:t>[70,80,90]</a:t>
            </a:r>
            <a:endParaRPr lang="en-US" altLang="ko-KR" dirty="0">
              <a:latin typeface="+mn-ea"/>
              <a:cs typeface="나눔고딕코딩"/>
            </a:endParaRPr>
          </a:p>
          <a:p>
            <a:pPr marL="12700">
              <a:spcBef>
                <a:spcPts val="340"/>
              </a:spcBef>
            </a:pPr>
            <a:r>
              <a:rPr lang="en-US" altLang="ko-KR" spc="-40" dirty="0">
                <a:solidFill>
                  <a:srgbClr val="231F20"/>
                </a:solidFill>
                <a:latin typeface="+mn-ea"/>
                <a:cs typeface="나눔고딕코딩"/>
              </a:rPr>
              <a:t>])</a:t>
            </a:r>
            <a:endParaRPr lang="en-US" altLang="ko-KR" dirty="0">
              <a:latin typeface="+mn-ea"/>
              <a:cs typeface="나눔고딕코딩"/>
            </a:endParaRPr>
          </a:p>
          <a:p>
            <a:pPr marL="12700">
              <a:spcBef>
                <a:spcPts val="30"/>
              </a:spcBef>
            </a:pPr>
            <a:endParaRPr lang="en-US" altLang="ko-KR" dirty="0">
              <a:latin typeface="+mn-ea"/>
              <a:cs typeface="Times New Roman"/>
            </a:endParaRPr>
          </a:p>
          <a:p>
            <a:pPr marL="12700"/>
            <a:r>
              <a:rPr lang="en-US" altLang="ko-KR" spc="-5" dirty="0">
                <a:solidFill>
                  <a:srgbClr val="231F20"/>
                </a:solidFill>
                <a:latin typeface="+mn-ea"/>
                <a:cs typeface="나눔고딕코딩"/>
              </a:rPr>
              <a:t>print(a)</a:t>
            </a:r>
            <a:endParaRPr lang="en-US" altLang="ko-KR" dirty="0">
              <a:latin typeface="+mn-ea"/>
              <a:cs typeface="나눔고딕코딩"/>
            </a:endParaRPr>
          </a:p>
        </p:txBody>
      </p:sp>
      <p:sp>
        <p:nvSpPr>
          <p:cNvPr id="5" name="object 2">
            <a:extLst>
              <a:ext uri="{FF2B5EF4-FFF2-40B4-BE49-F238E27FC236}">
                <a16:creationId xmlns:a16="http://schemas.microsoft.com/office/drawing/2014/main" id="{A3361691-1024-2940-8493-8F6ACDC89503}"/>
              </a:ext>
            </a:extLst>
          </p:cNvPr>
          <p:cNvSpPr/>
          <p:nvPr/>
        </p:nvSpPr>
        <p:spPr>
          <a:xfrm flipV="1">
            <a:off x="232569" y="1868878"/>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
        <p:nvSpPr>
          <p:cNvPr id="7" name="object 2">
            <a:extLst>
              <a:ext uri="{FF2B5EF4-FFF2-40B4-BE49-F238E27FC236}">
                <a16:creationId xmlns:a16="http://schemas.microsoft.com/office/drawing/2014/main" id="{0BD85F95-7422-EF4C-BB2F-81A841653EE3}"/>
              </a:ext>
            </a:extLst>
          </p:cNvPr>
          <p:cNvSpPr/>
          <p:nvPr/>
        </p:nvSpPr>
        <p:spPr>
          <a:xfrm flipV="1">
            <a:off x="232569" y="5146675"/>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
        <p:nvSpPr>
          <p:cNvPr id="9" name="object 6">
            <a:extLst>
              <a:ext uri="{FF2B5EF4-FFF2-40B4-BE49-F238E27FC236}">
                <a16:creationId xmlns:a16="http://schemas.microsoft.com/office/drawing/2014/main" id="{C9BB2FEF-2A21-3D48-9513-950BC303A7E8}"/>
              </a:ext>
            </a:extLst>
          </p:cNvPr>
          <p:cNvSpPr txBox="1"/>
          <p:nvPr/>
        </p:nvSpPr>
        <p:spPr>
          <a:xfrm>
            <a:off x="233362" y="5412681"/>
            <a:ext cx="9601201" cy="1879810"/>
          </a:xfrm>
          <a:prstGeom prst="rect">
            <a:avLst/>
          </a:prstGeom>
          <a:solidFill>
            <a:schemeClr val="bg1">
              <a:lumMod val="85000"/>
            </a:schemeClr>
          </a:solidFill>
        </p:spPr>
        <p:txBody>
          <a:bodyPr vert="horz" wrap="square" lIns="0" tIns="0" rIns="0" bIns="0" rtlCol="0">
            <a:spAutoFit/>
          </a:bodyPr>
          <a:lstStyle/>
          <a:p>
            <a:pPr marL="143510" marR="86360">
              <a:lnSpc>
                <a:spcPct val="135400"/>
              </a:lnSpc>
              <a:spcBef>
                <a:spcPts val="65"/>
              </a:spcBef>
            </a:pPr>
            <a:r>
              <a:rPr lang="en-US" altLang="ko-KR" dirty="0">
                <a:solidFill>
                  <a:srgbClr val="231F20"/>
                </a:solidFill>
                <a:latin typeface="+mn-ea"/>
                <a:cs typeface="나눔고딕코딩"/>
              </a:rPr>
              <a:t>$ python3 </a:t>
            </a:r>
            <a:r>
              <a:rPr lang="en-US" altLang="ko-KR" dirty="0" err="1">
                <a:solidFill>
                  <a:srgbClr val="231F20"/>
                </a:solidFill>
                <a:latin typeface="+mn-ea"/>
                <a:cs typeface="나눔고딕코딩"/>
              </a:rPr>
              <a:t>pd</a:t>
            </a:r>
            <a:r>
              <a:rPr lang="en-US" altLang="ko-KR" dirty="0">
                <a:solidFill>
                  <a:srgbClr val="231F20"/>
                </a:solidFill>
                <a:latin typeface="+mn-ea"/>
                <a:cs typeface="나눔고딕코딩"/>
              </a:rPr>
              <a:t>-test-</a:t>
            </a:r>
            <a:r>
              <a:rPr lang="en-US" altLang="ko-KR" dirty="0" err="1">
                <a:solidFill>
                  <a:srgbClr val="231F20"/>
                </a:solidFill>
                <a:latin typeface="+mn-ea"/>
                <a:cs typeface="나눔고딕코딩"/>
              </a:rPr>
              <a:t>df.py</a:t>
            </a:r>
            <a:r>
              <a:rPr lang="en-US" altLang="ko-KR" dirty="0">
                <a:solidFill>
                  <a:srgbClr val="231F20"/>
                </a:solidFill>
                <a:latin typeface="+mn-ea"/>
                <a:cs typeface="나눔고딕코딩"/>
              </a:rPr>
              <a:t> </a:t>
            </a:r>
          </a:p>
          <a:p>
            <a:pPr marL="143510" marR="86360">
              <a:lnSpc>
                <a:spcPct val="135400"/>
              </a:lnSpc>
              <a:spcBef>
                <a:spcPts val="65"/>
              </a:spcBef>
            </a:pPr>
            <a:r>
              <a:rPr lang="en-US" altLang="ko-KR" dirty="0">
                <a:solidFill>
                  <a:srgbClr val="231F20"/>
                </a:solidFill>
                <a:latin typeface="+mn-ea"/>
                <a:cs typeface="나눔고딕코딩"/>
              </a:rPr>
              <a:t>     	0     	1      	2 </a:t>
            </a:r>
          </a:p>
          <a:p>
            <a:pPr marL="143510" marR="86360">
              <a:lnSpc>
                <a:spcPct val="135400"/>
              </a:lnSpc>
              <a:spcBef>
                <a:spcPts val="65"/>
              </a:spcBef>
            </a:pPr>
            <a:r>
              <a:rPr lang="en-US" altLang="ko-KR" dirty="0">
                <a:solidFill>
                  <a:srgbClr val="231F20"/>
                </a:solidFill>
                <a:latin typeface="+mn-ea"/>
                <a:cs typeface="나눔고딕코딩"/>
              </a:rPr>
              <a:t>0  	10    	20    	30 </a:t>
            </a:r>
          </a:p>
          <a:p>
            <a:pPr marL="143510" marR="86360">
              <a:lnSpc>
                <a:spcPct val="135400"/>
              </a:lnSpc>
              <a:spcBef>
                <a:spcPts val="65"/>
              </a:spcBef>
            </a:pPr>
            <a:r>
              <a:rPr lang="en-US" altLang="ko-KR" dirty="0">
                <a:solidFill>
                  <a:srgbClr val="231F20"/>
                </a:solidFill>
                <a:latin typeface="+mn-ea"/>
                <a:cs typeface="나눔고딕코딩"/>
              </a:rPr>
              <a:t>1  	40    	50    	60 </a:t>
            </a:r>
          </a:p>
          <a:p>
            <a:pPr marL="143510" marR="86360">
              <a:lnSpc>
                <a:spcPct val="135400"/>
              </a:lnSpc>
              <a:spcBef>
                <a:spcPts val="65"/>
              </a:spcBef>
            </a:pPr>
            <a:r>
              <a:rPr lang="en-US" altLang="ko-KR" dirty="0">
                <a:solidFill>
                  <a:srgbClr val="231F20"/>
                </a:solidFill>
                <a:latin typeface="+mn-ea"/>
                <a:cs typeface="나눔고딕코딩"/>
              </a:rPr>
              <a:t>2  	70    	80    	90 </a:t>
            </a:r>
          </a:p>
        </p:txBody>
      </p:sp>
    </p:spTree>
    <p:extLst>
      <p:ext uri="{BB962C8B-B14F-4D97-AF65-F5344CB8AC3E}">
        <p14:creationId xmlns:p14="http://schemas.microsoft.com/office/powerpoint/2010/main" val="295827670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488724"/>
          </a:xfrm>
          <a:prstGeom prst="rect">
            <a:avLst/>
          </a:prstGeom>
        </p:spPr>
        <p:txBody>
          <a:bodyPr vert="horz" wrap="square" lIns="0" tIns="0" rIns="0" bIns="0" rtlCol="0">
            <a:spAutoFit/>
          </a:bodyPr>
          <a:lstStyle/>
          <a:p>
            <a:pPr marL="12700" marR="12065" algn="just">
              <a:lnSpc>
                <a:spcPct val="150000"/>
              </a:lnSpc>
              <a:spcBef>
                <a:spcPts val="580"/>
              </a:spcBef>
            </a:pPr>
            <a:r>
              <a:rPr lang="ko-KR" altLang="en-US" sz="2400" spc="-120" dirty="0">
                <a:solidFill>
                  <a:srgbClr val="231F20"/>
                </a:solidFill>
                <a:latin typeface="+mn-ea"/>
                <a:cs typeface="Arial Unicode MS"/>
              </a:rPr>
              <a:t>원하는 데이터 추출하기</a:t>
            </a:r>
          </a:p>
        </p:txBody>
      </p:sp>
      <p:sp>
        <p:nvSpPr>
          <p:cNvPr id="5" name="object 6">
            <a:extLst>
              <a:ext uri="{FF2B5EF4-FFF2-40B4-BE49-F238E27FC236}">
                <a16:creationId xmlns:a16="http://schemas.microsoft.com/office/drawing/2014/main" id="{B3D8ED48-61B1-7149-A15F-D3EEB8728B9E}"/>
              </a:ext>
            </a:extLst>
          </p:cNvPr>
          <p:cNvSpPr txBox="1"/>
          <p:nvPr/>
        </p:nvSpPr>
        <p:spPr>
          <a:xfrm>
            <a:off x="232570" y="879475"/>
            <a:ext cx="9601199" cy="5403339"/>
          </a:xfrm>
          <a:prstGeom prst="rect">
            <a:avLst/>
          </a:prstGeom>
        </p:spPr>
        <p:txBody>
          <a:bodyPr vert="horz" wrap="square" lIns="0" tIns="0" rIns="0" bIns="0" rtlCol="0">
            <a:spAutoFit/>
          </a:bodyPr>
          <a:lstStyle/>
          <a:p>
            <a:pPr marL="12700"/>
            <a:r>
              <a:rPr lang="en-US" altLang="ko-KR" spc="15" dirty="0">
                <a:solidFill>
                  <a:srgbClr val="58595B"/>
                </a:solidFill>
                <a:latin typeface="+mn-ea"/>
                <a:cs typeface="Arial Unicode MS"/>
              </a:rPr>
              <a:t>file:</a:t>
            </a:r>
            <a:r>
              <a:rPr lang="en-US" altLang="ko-KR" dirty="0">
                <a:solidFill>
                  <a:srgbClr val="58595B"/>
                </a:solidFill>
                <a:latin typeface="+mn-ea"/>
                <a:cs typeface="Arial Unicode MS"/>
              </a:rPr>
              <a:t> </a:t>
            </a:r>
            <a:r>
              <a:rPr lang="en-US" altLang="ko-KR" spc="25" dirty="0" err="1">
                <a:solidFill>
                  <a:srgbClr val="58595B"/>
                </a:solidFill>
                <a:latin typeface="+mn-ea"/>
                <a:cs typeface="Arial Unicode MS"/>
              </a:rPr>
              <a:t>src</a:t>
            </a:r>
            <a:r>
              <a:rPr lang="en-US" altLang="ko-KR" spc="25" dirty="0">
                <a:solidFill>
                  <a:srgbClr val="58595B"/>
                </a:solidFill>
                <a:latin typeface="+mn-ea"/>
                <a:cs typeface="Arial Unicode MS"/>
              </a:rPr>
              <a:t>/ch5/</a:t>
            </a:r>
            <a:r>
              <a:rPr lang="en-US" altLang="ko-KR" spc="25" dirty="0" err="1">
                <a:solidFill>
                  <a:srgbClr val="58595B"/>
                </a:solidFill>
                <a:latin typeface="+mn-ea"/>
                <a:cs typeface="Arial Unicode MS"/>
              </a:rPr>
              <a:t>pd</a:t>
            </a:r>
            <a:r>
              <a:rPr lang="en-US" altLang="ko-KR" spc="25" dirty="0">
                <a:solidFill>
                  <a:srgbClr val="58595B"/>
                </a:solidFill>
                <a:latin typeface="+mn-ea"/>
                <a:cs typeface="Arial Unicode MS"/>
              </a:rPr>
              <a:t>-test-</a:t>
            </a:r>
            <a:r>
              <a:rPr lang="en-US" altLang="ko-KR" spc="25" dirty="0" err="1">
                <a:solidFill>
                  <a:srgbClr val="58595B"/>
                </a:solidFill>
                <a:latin typeface="+mn-ea"/>
                <a:cs typeface="Arial Unicode MS"/>
              </a:rPr>
              <a:t>key.py</a:t>
            </a:r>
            <a:endParaRPr lang="en-US" altLang="ko-KR" dirty="0">
              <a:latin typeface="+mn-ea"/>
              <a:cs typeface="Arial Unicode MS"/>
            </a:endParaRPr>
          </a:p>
          <a:p>
            <a:pPr marL="12700">
              <a:spcBef>
                <a:spcPts val="25"/>
              </a:spcBef>
            </a:pPr>
            <a:endParaRPr lang="en-US" altLang="ko-KR" dirty="0">
              <a:latin typeface="+mn-ea"/>
              <a:cs typeface="Times New Roman"/>
            </a:endParaRPr>
          </a:p>
          <a:p>
            <a:pPr marL="12700"/>
            <a:r>
              <a:rPr lang="en-US" altLang="ko-KR" dirty="0">
                <a:solidFill>
                  <a:srgbClr val="231F20"/>
                </a:solidFill>
                <a:latin typeface="+mn-ea"/>
                <a:cs typeface="나눔고딕코딩"/>
              </a:rPr>
              <a:t>import pandas as</a:t>
            </a:r>
            <a:r>
              <a:rPr lang="en-US" altLang="ko-KR" spc="-220" dirty="0">
                <a:solidFill>
                  <a:srgbClr val="231F20"/>
                </a:solidFill>
                <a:latin typeface="+mn-ea"/>
                <a:cs typeface="나눔고딕코딩"/>
              </a:rPr>
              <a:t> </a:t>
            </a:r>
            <a:r>
              <a:rPr lang="en-US" altLang="ko-KR" dirty="0" err="1">
                <a:solidFill>
                  <a:srgbClr val="231F20"/>
                </a:solidFill>
                <a:latin typeface="+mn-ea"/>
                <a:cs typeface="나눔고딕코딩"/>
              </a:rPr>
              <a:t>pd</a:t>
            </a:r>
            <a:endParaRPr lang="en-US" altLang="ko-KR" dirty="0">
              <a:latin typeface="+mn-ea"/>
              <a:cs typeface="나눔고딕코딩"/>
            </a:endParaRPr>
          </a:p>
          <a:p>
            <a:pPr marL="12700" marR="2983230">
              <a:lnSpc>
                <a:spcPct val="135400"/>
              </a:lnSpc>
            </a:pPr>
            <a:r>
              <a:rPr lang="en-US" altLang="ko-KR" dirty="0">
                <a:solidFill>
                  <a:srgbClr val="231F20"/>
                </a:solidFill>
                <a:latin typeface="+mn-ea"/>
                <a:cs typeface="나눔고딕코딩"/>
              </a:rPr>
              <a:t>#</a:t>
            </a:r>
            <a:r>
              <a:rPr lang="en-US" altLang="ko-KR" spc="-100" dirty="0">
                <a:solidFill>
                  <a:srgbClr val="231F20"/>
                </a:solidFill>
                <a:latin typeface="+mn-ea"/>
                <a:cs typeface="나눔고딕코딩"/>
              </a:rPr>
              <a:t> </a:t>
            </a:r>
            <a:r>
              <a:rPr lang="ko-KR" altLang="en-US" spc="-20" dirty="0">
                <a:solidFill>
                  <a:srgbClr val="231F20"/>
                </a:solidFill>
                <a:latin typeface="+mn-ea"/>
                <a:cs typeface="나눔고딕코딩"/>
              </a:rPr>
              <a:t>키</a:t>
            </a:r>
            <a:r>
              <a:rPr lang="en-US" altLang="ko-KR" spc="-20" dirty="0">
                <a:solidFill>
                  <a:srgbClr val="231F20"/>
                </a:solidFill>
                <a:latin typeface="+mn-ea"/>
                <a:cs typeface="나눔고딕코딩"/>
              </a:rPr>
              <a:t>,</a:t>
            </a:r>
            <a:r>
              <a:rPr lang="ko-KR" altLang="en-US" spc="-100" dirty="0">
                <a:solidFill>
                  <a:srgbClr val="231F20"/>
                </a:solidFill>
                <a:latin typeface="+mn-ea"/>
                <a:cs typeface="나눔고딕코딩"/>
              </a:rPr>
              <a:t> </a:t>
            </a:r>
            <a:r>
              <a:rPr lang="ko-KR" altLang="en-US" spc="-30" dirty="0">
                <a:solidFill>
                  <a:srgbClr val="231F20"/>
                </a:solidFill>
                <a:latin typeface="+mn-ea"/>
                <a:cs typeface="나눔고딕코딩"/>
              </a:rPr>
              <a:t>몸무게</a:t>
            </a:r>
            <a:r>
              <a:rPr lang="en-US" altLang="ko-KR" spc="-30" dirty="0">
                <a:solidFill>
                  <a:srgbClr val="231F20"/>
                </a:solidFill>
                <a:latin typeface="+mn-ea"/>
                <a:cs typeface="나눔고딕코딩"/>
              </a:rPr>
              <a:t>,</a:t>
            </a:r>
            <a:r>
              <a:rPr lang="ko-KR" altLang="en-US" spc="-100" dirty="0">
                <a:solidFill>
                  <a:srgbClr val="231F20"/>
                </a:solidFill>
                <a:latin typeface="+mn-ea"/>
                <a:cs typeface="나눔고딕코딩"/>
              </a:rPr>
              <a:t> </a:t>
            </a:r>
            <a:r>
              <a:rPr lang="ko-KR" altLang="en-US" spc="-20" dirty="0">
                <a:solidFill>
                  <a:srgbClr val="231F20"/>
                </a:solidFill>
                <a:latin typeface="+mn-ea"/>
                <a:cs typeface="나눔고딕코딩"/>
              </a:rPr>
              <a:t>유형</a:t>
            </a:r>
            <a:r>
              <a:rPr lang="ko-KR" altLang="en-US" spc="-100" dirty="0">
                <a:solidFill>
                  <a:srgbClr val="231F20"/>
                </a:solidFill>
                <a:latin typeface="+mn-ea"/>
                <a:cs typeface="나눔고딕코딩"/>
              </a:rPr>
              <a:t> </a:t>
            </a:r>
            <a:r>
              <a:rPr lang="ko-KR" altLang="en-US" spc="-35" dirty="0">
                <a:solidFill>
                  <a:srgbClr val="231F20"/>
                </a:solidFill>
                <a:latin typeface="+mn-ea"/>
                <a:cs typeface="나눔고딕코딩"/>
              </a:rPr>
              <a:t>데이터프레임</a:t>
            </a:r>
            <a:r>
              <a:rPr lang="ko-KR" altLang="en-US" spc="-100" dirty="0">
                <a:solidFill>
                  <a:srgbClr val="231F20"/>
                </a:solidFill>
                <a:latin typeface="+mn-ea"/>
                <a:cs typeface="나눔고딕코딩"/>
              </a:rPr>
              <a:t> </a:t>
            </a:r>
            <a:r>
              <a:rPr lang="ko-KR" altLang="en-US" spc="-40" dirty="0">
                <a:solidFill>
                  <a:srgbClr val="231F20"/>
                </a:solidFill>
                <a:latin typeface="+mn-ea"/>
                <a:cs typeface="나눔고딕코딩"/>
              </a:rPr>
              <a:t>생성하기  </a:t>
            </a:r>
            <a:endParaRPr lang="en-US" altLang="ko-KR" spc="-40" dirty="0">
              <a:solidFill>
                <a:srgbClr val="231F20"/>
              </a:solidFill>
              <a:latin typeface="+mn-ea"/>
              <a:cs typeface="나눔고딕코딩"/>
            </a:endParaRPr>
          </a:p>
          <a:p>
            <a:pPr marL="12700" marR="2983230">
              <a:lnSpc>
                <a:spcPct val="135400"/>
              </a:lnSpc>
            </a:pPr>
            <a:r>
              <a:rPr lang="en-US" altLang="ko-KR" dirty="0" err="1">
                <a:solidFill>
                  <a:srgbClr val="231F20"/>
                </a:solidFill>
                <a:latin typeface="+mn-ea"/>
                <a:cs typeface="나눔고딕코딩"/>
              </a:rPr>
              <a:t>tbl</a:t>
            </a:r>
            <a:r>
              <a:rPr lang="en-US" altLang="ko-KR" dirty="0">
                <a:solidFill>
                  <a:srgbClr val="231F20"/>
                </a:solidFill>
                <a:latin typeface="+mn-ea"/>
                <a:cs typeface="나눔고딕코딩"/>
              </a:rPr>
              <a:t> =</a:t>
            </a:r>
            <a:r>
              <a:rPr lang="en-US" altLang="ko-KR" spc="-160" dirty="0">
                <a:solidFill>
                  <a:srgbClr val="231F20"/>
                </a:solidFill>
                <a:latin typeface="+mn-ea"/>
                <a:cs typeface="나눔고딕코딩"/>
              </a:rPr>
              <a:t> </a:t>
            </a:r>
            <a:r>
              <a:rPr lang="en-US" altLang="ko-KR" spc="-10" dirty="0" err="1">
                <a:solidFill>
                  <a:srgbClr val="231F20"/>
                </a:solidFill>
                <a:latin typeface="+mn-ea"/>
                <a:cs typeface="나눔고딕코딩"/>
              </a:rPr>
              <a:t>pd.DataFrame</a:t>
            </a:r>
            <a:r>
              <a:rPr lang="en-US" altLang="ko-KR" spc="-10" dirty="0">
                <a:solidFill>
                  <a:srgbClr val="231F20"/>
                </a:solidFill>
                <a:latin typeface="+mn-ea"/>
                <a:cs typeface="나눔고딕코딩"/>
              </a:rPr>
              <a:t>({</a:t>
            </a:r>
            <a:endParaRPr lang="en-US" altLang="ko-KR" dirty="0">
              <a:latin typeface="+mn-ea"/>
              <a:cs typeface="나눔고딕코딩"/>
            </a:endParaRPr>
          </a:p>
          <a:p>
            <a:pPr marL="366713">
              <a:spcBef>
                <a:spcPts val="340"/>
              </a:spcBef>
            </a:pPr>
            <a:r>
              <a:rPr lang="en-US" altLang="ko-KR" spc="-10" dirty="0">
                <a:solidFill>
                  <a:srgbClr val="231F20"/>
                </a:solidFill>
                <a:latin typeface="+mn-ea"/>
                <a:cs typeface="나눔고딕코딩"/>
              </a:rPr>
              <a:t>"weight":</a:t>
            </a:r>
            <a:r>
              <a:rPr lang="en-US" altLang="ko-KR" spc="-9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spc="-10" dirty="0">
                <a:solidFill>
                  <a:srgbClr val="231F20"/>
                </a:solidFill>
                <a:latin typeface="+mn-ea"/>
                <a:cs typeface="나눔고딕코딩"/>
              </a:rPr>
              <a:t>80.0,</a:t>
            </a:r>
            <a:r>
              <a:rPr lang="en-US" altLang="ko-KR" spc="-90" dirty="0">
                <a:solidFill>
                  <a:srgbClr val="231F20"/>
                </a:solidFill>
                <a:latin typeface="+mn-ea"/>
                <a:cs typeface="나눔고딕코딩"/>
              </a:rPr>
              <a:t> </a:t>
            </a:r>
            <a:r>
              <a:rPr lang="en-US" altLang="ko-KR" spc="-10" dirty="0">
                <a:solidFill>
                  <a:srgbClr val="231F20"/>
                </a:solidFill>
                <a:latin typeface="+mn-ea"/>
                <a:cs typeface="나눔고딕코딩"/>
              </a:rPr>
              <a:t>70.4,</a:t>
            </a:r>
            <a:r>
              <a:rPr lang="en-US" altLang="ko-KR" spc="-90" dirty="0">
                <a:solidFill>
                  <a:srgbClr val="231F20"/>
                </a:solidFill>
                <a:latin typeface="+mn-ea"/>
                <a:cs typeface="나눔고딕코딩"/>
              </a:rPr>
              <a:t> </a:t>
            </a:r>
            <a:r>
              <a:rPr lang="en-US" altLang="ko-KR" spc="-10" dirty="0">
                <a:solidFill>
                  <a:srgbClr val="231F20"/>
                </a:solidFill>
                <a:latin typeface="+mn-ea"/>
                <a:cs typeface="나눔고딕코딩"/>
              </a:rPr>
              <a:t>65.5,</a:t>
            </a:r>
            <a:r>
              <a:rPr lang="en-US" altLang="ko-KR" spc="-90" dirty="0">
                <a:solidFill>
                  <a:srgbClr val="231F20"/>
                </a:solidFill>
                <a:latin typeface="+mn-ea"/>
                <a:cs typeface="나눔고딕코딩"/>
              </a:rPr>
              <a:t> </a:t>
            </a:r>
            <a:r>
              <a:rPr lang="en-US" altLang="ko-KR" spc="-10" dirty="0">
                <a:solidFill>
                  <a:srgbClr val="231F20"/>
                </a:solidFill>
                <a:latin typeface="+mn-ea"/>
                <a:cs typeface="나눔고딕코딩"/>
              </a:rPr>
              <a:t>45.9,</a:t>
            </a:r>
            <a:r>
              <a:rPr lang="en-US" altLang="ko-KR" spc="-90" dirty="0">
                <a:solidFill>
                  <a:srgbClr val="231F20"/>
                </a:solidFill>
                <a:latin typeface="+mn-ea"/>
                <a:cs typeface="나눔고딕코딩"/>
              </a:rPr>
              <a:t> </a:t>
            </a:r>
            <a:r>
              <a:rPr lang="en-US" altLang="ko-KR" spc="-10" dirty="0">
                <a:solidFill>
                  <a:srgbClr val="231F20"/>
                </a:solidFill>
                <a:latin typeface="+mn-ea"/>
                <a:cs typeface="나눔고딕코딩"/>
              </a:rPr>
              <a:t>51.2</a:t>
            </a:r>
            <a:r>
              <a:rPr lang="en-US" altLang="ko-KR" spc="-50" dirty="0">
                <a:solidFill>
                  <a:srgbClr val="231F20"/>
                </a:solidFill>
                <a:latin typeface="+mn-ea"/>
                <a:cs typeface="나눔고딕코딩"/>
              </a:rPr>
              <a:t> </a:t>
            </a:r>
            <a:r>
              <a:rPr lang="en-US" altLang="ko-KR" spc="-40" dirty="0">
                <a:solidFill>
                  <a:srgbClr val="231F20"/>
                </a:solidFill>
                <a:latin typeface="+mn-ea"/>
                <a:cs typeface="나눔고딕코딩"/>
              </a:rPr>
              <a:t>],</a:t>
            </a:r>
            <a:endParaRPr lang="en-US" altLang="ko-KR" dirty="0">
              <a:latin typeface="+mn-ea"/>
              <a:cs typeface="나눔고딕코딩"/>
            </a:endParaRPr>
          </a:p>
          <a:p>
            <a:pPr marL="366713">
              <a:spcBef>
                <a:spcPts val="340"/>
              </a:spcBef>
            </a:pPr>
            <a:r>
              <a:rPr lang="en-US" altLang="ko-KR" spc="-10" dirty="0">
                <a:solidFill>
                  <a:srgbClr val="231F20"/>
                </a:solidFill>
                <a:latin typeface="+mn-ea"/>
                <a:cs typeface="나눔고딕코딩"/>
              </a:rPr>
              <a:t>"height": </a:t>
            </a:r>
            <a:r>
              <a:rPr lang="en-US" altLang="ko-KR" dirty="0">
                <a:solidFill>
                  <a:srgbClr val="231F20"/>
                </a:solidFill>
                <a:latin typeface="+mn-ea"/>
                <a:cs typeface="나눔고딕코딩"/>
              </a:rPr>
              <a:t>[ 170, 180, 155, 143, 154 </a:t>
            </a:r>
            <a:r>
              <a:rPr lang="en-US" altLang="ko-KR" spc="-40" dirty="0">
                <a:solidFill>
                  <a:srgbClr val="231F20"/>
                </a:solidFill>
                <a:latin typeface="+mn-ea"/>
                <a:cs typeface="나눔고딕코딩"/>
              </a:rPr>
              <a:t>],</a:t>
            </a:r>
            <a:endParaRPr lang="en-US" altLang="ko-KR" dirty="0">
              <a:latin typeface="+mn-ea"/>
              <a:cs typeface="나눔고딕코딩"/>
            </a:endParaRPr>
          </a:p>
          <a:p>
            <a:pPr marL="366713">
              <a:spcBef>
                <a:spcPts val="340"/>
              </a:spcBef>
            </a:pPr>
            <a:r>
              <a:rPr lang="en-US" altLang="ko-KR" spc="-15" dirty="0">
                <a:solidFill>
                  <a:srgbClr val="231F20"/>
                </a:solidFill>
                <a:latin typeface="+mn-ea"/>
                <a:cs typeface="나눔고딕코딩"/>
              </a:rPr>
              <a:t>"type": </a:t>
            </a:r>
            <a:r>
              <a:rPr lang="en-US" altLang="ko-KR" dirty="0">
                <a:solidFill>
                  <a:srgbClr val="231F20"/>
                </a:solidFill>
                <a:latin typeface="+mn-ea"/>
                <a:cs typeface="나눔고딕코딩"/>
              </a:rPr>
              <a:t>[</a:t>
            </a:r>
            <a:r>
              <a:rPr lang="en-US" altLang="ko-KR" spc="-100" dirty="0">
                <a:solidFill>
                  <a:srgbClr val="231F20"/>
                </a:solidFill>
                <a:latin typeface="+mn-ea"/>
                <a:cs typeface="나눔고딕코딩"/>
              </a:rPr>
              <a:t> </a:t>
            </a:r>
            <a:r>
              <a:rPr lang="en-US" altLang="ko-KR" spc="-20" dirty="0">
                <a:solidFill>
                  <a:srgbClr val="231F20"/>
                </a:solidFill>
                <a:latin typeface="+mn-ea"/>
                <a:cs typeface="나눔고딕코딩"/>
              </a:rPr>
              <a:t>"f",</a:t>
            </a:r>
            <a:r>
              <a:rPr lang="en-US" altLang="ko-KR" spc="-100" dirty="0">
                <a:solidFill>
                  <a:srgbClr val="231F20"/>
                </a:solidFill>
                <a:latin typeface="+mn-ea"/>
                <a:cs typeface="나눔고딕코딩"/>
              </a:rPr>
              <a:t> </a:t>
            </a:r>
            <a:r>
              <a:rPr lang="en-US" altLang="ko-KR" spc="-20" dirty="0">
                <a:solidFill>
                  <a:srgbClr val="231F20"/>
                </a:solidFill>
                <a:latin typeface="+mn-ea"/>
                <a:cs typeface="나눔고딕코딩"/>
              </a:rPr>
              <a:t>"n",</a:t>
            </a:r>
            <a:r>
              <a:rPr lang="en-US" altLang="ko-KR" spc="-100" dirty="0">
                <a:solidFill>
                  <a:srgbClr val="231F20"/>
                </a:solidFill>
                <a:latin typeface="+mn-ea"/>
                <a:cs typeface="나눔고딕코딩"/>
              </a:rPr>
              <a:t> </a:t>
            </a:r>
            <a:r>
              <a:rPr lang="en-US" altLang="ko-KR" spc="-20" dirty="0">
                <a:solidFill>
                  <a:srgbClr val="231F20"/>
                </a:solidFill>
                <a:latin typeface="+mn-ea"/>
                <a:cs typeface="나눔고딕코딩"/>
              </a:rPr>
              <a:t>"n",</a:t>
            </a:r>
            <a:r>
              <a:rPr lang="en-US" altLang="ko-KR" spc="-100" dirty="0">
                <a:solidFill>
                  <a:srgbClr val="231F20"/>
                </a:solidFill>
                <a:latin typeface="+mn-ea"/>
                <a:cs typeface="나눔고딕코딩"/>
              </a:rPr>
              <a:t> </a:t>
            </a:r>
            <a:r>
              <a:rPr lang="en-US" altLang="ko-KR" spc="-20" dirty="0">
                <a:solidFill>
                  <a:srgbClr val="231F20"/>
                </a:solidFill>
                <a:latin typeface="+mn-ea"/>
                <a:cs typeface="나눔고딕코딩"/>
              </a:rPr>
              <a:t>"t",</a:t>
            </a:r>
            <a:r>
              <a:rPr lang="en-US" altLang="ko-KR" spc="-100" dirty="0">
                <a:solidFill>
                  <a:srgbClr val="231F20"/>
                </a:solidFill>
                <a:latin typeface="+mn-ea"/>
                <a:cs typeface="나눔고딕코딩"/>
              </a:rPr>
              <a:t> </a:t>
            </a:r>
            <a:r>
              <a:rPr lang="en-US" altLang="ko-KR" spc="-30" dirty="0">
                <a:solidFill>
                  <a:srgbClr val="231F20"/>
                </a:solidFill>
                <a:latin typeface="+mn-ea"/>
                <a:cs typeface="나눔고딕코딩"/>
              </a:rPr>
              <a:t>"t"]</a:t>
            </a:r>
            <a:endParaRPr lang="en-US" altLang="ko-KR" dirty="0">
              <a:latin typeface="+mn-ea"/>
              <a:cs typeface="나눔고딕코딩"/>
            </a:endParaRPr>
          </a:p>
          <a:p>
            <a:pPr marL="12700">
              <a:spcBef>
                <a:spcPts val="340"/>
              </a:spcBef>
            </a:pPr>
            <a:r>
              <a:rPr lang="en-US" altLang="ko-KR" spc="-40" dirty="0">
                <a:solidFill>
                  <a:srgbClr val="231F20"/>
                </a:solidFill>
                <a:latin typeface="+mn-ea"/>
                <a:cs typeface="나눔고딕코딩"/>
              </a:rPr>
              <a:t>})</a:t>
            </a:r>
            <a:endParaRPr lang="en-US" altLang="ko-KR" dirty="0">
              <a:latin typeface="+mn-ea"/>
              <a:cs typeface="나눔고딕코딩"/>
            </a:endParaRPr>
          </a:p>
          <a:p>
            <a:pPr marL="12700">
              <a:spcBef>
                <a:spcPts val="30"/>
              </a:spcBef>
            </a:pPr>
            <a:endParaRPr lang="en-US" altLang="ko-KR" dirty="0">
              <a:latin typeface="+mn-ea"/>
              <a:cs typeface="Times New Roman"/>
            </a:endParaRPr>
          </a:p>
          <a:p>
            <a:pPr marL="12700"/>
            <a:r>
              <a:rPr lang="en-US" altLang="ko-KR" dirty="0">
                <a:solidFill>
                  <a:srgbClr val="231F20"/>
                </a:solidFill>
                <a:latin typeface="+mn-ea"/>
                <a:cs typeface="나눔고딕코딩"/>
              </a:rPr>
              <a:t># </a:t>
            </a:r>
            <a:r>
              <a:rPr lang="ko-KR" altLang="en-US" spc="-30" dirty="0">
                <a:solidFill>
                  <a:srgbClr val="231F20"/>
                </a:solidFill>
                <a:latin typeface="+mn-ea"/>
                <a:cs typeface="나눔고딕코딩"/>
              </a:rPr>
              <a:t>몸무게 </a:t>
            </a:r>
            <a:r>
              <a:rPr lang="ko-KR" altLang="en-US" spc="-20" dirty="0">
                <a:solidFill>
                  <a:srgbClr val="231F20"/>
                </a:solidFill>
                <a:latin typeface="+mn-ea"/>
                <a:cs typeface="나눔고딕코딩"/>
              </a:rPr>
              <a:t>목록</a:t>
            </a:r>
            <a:r>
              <a:rPr lang="ko-KR" altLang="en-US" spc="-300" dirty="0">
                <a:solidFill>
                  <a:srgbClr val="231F20"/>
                </a:solidFill>
                <a:latin typeface="+mn-ea"/>
                <a:cs typeface="나눔고딕코딩"/>
              </a:rPr>
              <a:t> </a:t>
            </a:r>
            <a:r>
              <a:rPr lang="ko-KR" altLang="en-US" spc="-40" dirty="0">
                <a:solidFill>
                  <a:srgbClr val="231F20"/>
                </a:solidFill>
                <a:latin typeface="+mn-ea"/>
                <a:cs typeface="나눔고딕코딩"/>
              </a:rPr>
              <a:t>추출하기</a:t>
            </a:r>
            <a:endParaRPr lang="ko-KR" altLang="en-US" dirty="0">
              <a:latin typeface="+mn-ea"/>
              <a:cs typeface="나눔고딕코딩"/>
            </a:endParaRPr>
          </a:p>
          <a:p>
            <a:pPr marL="12700" marR="3902710">
              <a:lnSpc>
                <a:spcPct val="135400"/>
              </a:lnSpc>
            </a:pPr>
            <a:r>
              <a:rPr lang="en-US" altLang="ko-KR" spc="-20" dirty="0">
                <a:solidFill>
                  <a:srgbClr val="231F20"/>
                </a:solidFill>
                <a:latin typeface="+mn-ea"/>
                <a:cs typeface="나눔고딕코딩"/>
              </a:rPr>
              <a:t>print("</a:t>
            </a:r>
            <a:r>
              <a:rPr lang="ko-KR" altLang="en-US" spc="-20" dirty="0">
                <a:solidFill>
                  <a:srgbClr val="231F20"/>
                </a:solidFill>
                <a:latin typeface="+mn-ea"/>
                <a:cs typeface="나눔고딕코딩"/>
              </a:rPr>
              <a:t>몸무게 </a:t>
            </a:r>
            <a:r>
              <a:rPr lang="ko-KR" altLang="en-US" spc="-40" dirty="0">
                <a:solidFill>
                  <a:srgbClr val="231F20"/>
                </a:solidFill>
                <a:latin typeface="+mn-ea"/>
                <a:cs typeface="나눔고딕코딩"/>
              </a:rPr>
              <a:t>목록</a:t>
            </a:r>
            <a:r>
              <a:rPr lang="en-US" altLang="ko-KR" spc="-40" dirty="0">
                <a:solidFill>
                  <a:srgbClr val="231F20"/>
                </a:solidFill>
                <a:latin typeface="+mn-ea"/>
                <a:cs typeface="나눔고딕코딩"/>
              </a:rPr>
              <a:t>")  </a:t>
            </a:r>
          </a:p>
          <a:p>
            <a:pPr marL="12700" marR="3902710">
              <a:lnSpc>
                <a:spcPct val="135400"/>
              </a:lnSpc>
            </a:pPr>
            <a:r>
              <a:rPr lang="en-US" altLang="ko-KR" dirty="0">
                <a:solidFill>
                  <a:srgbClr val="231F20"/>
                </a:solidFill>
                <a:latin typeface="+mn-ea"/>
                <a:cs typeface="나눔고딕코딩"/>
              </a:rPr>
              <a:t>print</a:t>
            </a:r>
            <a:r>
              <a:rPr lang="en-US" altLang="ko-KR" spc="-40" dirty="0">
                <a:solidFill>
                  <a:srgbClr val="231F20"/>
                </a:solidFill>
                <a:latin typeface="+mn-ea"/>
                <a:cs typeface="나눔고딕코딩"/>
              </a:rPr>
              <a:t>(</a:t>
            </a:r>
            <a:r>
              <a:rPr lang="en-US" altLang="ko-KR" dirty="0" err="1">
                <a:solidFill>
                  <a:srgbClr val="231F20"/>
                </a:solidFill>
                <a:latin typeface="+mn-ea"/>
                <a:cs typeface="나눔고딕코딩"/>
              </a:rPr>
              <a:t>tbl</a:t>
            </a:r>
            <a:r>
              <a:rPr lang="en-US" altLang="ko-KR" spc="-40" dirty="0">
                <a:solidFill>
                  <a:srgbClr val="231F20"/>
                </a:solidFill>
                <a:latin typeface="+mn-ea"/>
                <a:cs typeface="나눔고딕코딩"/>
              </a:rPr>
              <a:t>["</a:t>
            </a:r>
            <a:r>
              <a:rPr lang="en-US" altLang="ko-KR" dirty="0">
                <a:solidFill>
                  <a:srgbClr val="231F20"/>
                </a:solidFill>
                <a:latin typeface="+mn-ea"/>
                <a:cs typeface="나눔고딕코딩"/>
              </a:rPr>
              <a:t>weight</a:t>
            </a:r>
            <a:r>
              <a:rPr lang="en-US" altLang="ko-KR" spc="-40" dirty="0">
                <a:solidFill>
                  <a:srgbClr val="231F20"/>
                </a:solidFill>
                <a:latin typeface="+mn-ea"/>
                <a:cs typeface="나눔고딕코딩"/>
              </a:rPr>
              <a:t>"]</a:t>
            </a:r>
            <a:r>
              <a:rPr lang="en-US" altLang="ko-KR" dirty="0">
                <a:solidFill>
                  <a:srgbClr val="231F20"/>
                </a:solidFill>
                <a:latin typeface="+mn-ea"/>
                <a:cs typeface="나눔고딕코딩"/>
              </a:rPr>
              <a:t>)</a:t>
            </a:r>
            <a:endParaRPr lang="en-US" altLang="ko-KR" dirty="0">
              <a:latin typeface="+mn-ea"/>
              <a:cs typeface="Times New Roman"/>
            </a:endParaRPr>
          </a:p>
          <a:p>
            <a:pPr marL="12700">
              <a:spcBef>
                <a:spcPts val="30"/>
              </a:spcBef>
            </a:pPr>
            <a:endParaRPr lang="en-US" altLang="ko-KR" dirty="0">
              <a:latin typeface="+mn-ea"/>
              <a:cs typeface="Times New Roman"/>
            </a:endParaRPr>
          </a:p>
          <a:p>
            <a:pPr marL="12700"/>
            <a:r>
              <a:rPr lang="en-US" altLang="ko-KR" dirty="0">
                <a:solidFill>
                  <a:srgbClr val="231F20"/>
                </a:solidFill>
                <a:latin typeface="+mn-ea"/>
                <a:cs typeface="나눔고딕코딩"/>
              </a:rPr>
              <a:t>#</a:t>
            </a:r>
            <a:r>
              <a:rPr lang="en-US" altLang="ko-KR" spc="-105" dirty="0">
                <a:solidFill>
                  <a:srgbClr val="231F20"/>
                </a:solidFill>
                <a:latin typeface="+mn-ea"/>
                <a:cs typeface="나눔고딕코딩"/>
              </a:rPr>
              <a:t> </a:t>
            </a:r>
            <a:r>
              <a:rPr lang="ko-KR" altLang="en-US" spc="-30" dirty="0">
                <a:solidFill>
                  <a:srgbClr val="231F20"/>
                </a:solidFill>
                <a:latin typeface="+mn-ea"/>
                <a:cs typeface="나눔고딕코딩"/>
              </a:rPr>
              <a:t>몸무게와</a:t>
            </a:r>
            <a:r>
              <a:rPr lang="ko-KR" altLang="en-US" spc="-105" dirty="0">
                <a:solidFill>
                  <a:srgbClr val="231F20"/>
                </a:solidFill>
                <a:latin typeface="+mn-ea"/>
                <a:cs typeface="나눔고딕코딩"/>
              </a:rPr>
              <a:t> </a:t>
            </a:r>
            <a:r>
              <a:rPr lang="ko-KR" altLang="en-US" dirty="0">
                <a:solidFill>
                  <a:srgbClr val="231F20"/>
                </a:solidFill>
                <a:latin typeface="+mn-ea"/>
                <a:cs typeface="나눔고딕코딩"/>
              </a:rPr>
              <a:t>키</a:t>
            </a:r>
            <a:r>
              <a:rPr lang="ko-KR" altLang="en-US" spc="-105" dirty="0">
                <a:solidFill>
                  <a:srgbClr val="231F20"/>
                </a:solidFill>
                <a:latin typeface="+mn-ea"/>
                <a:cs typeface="나눔고딕코딩"/>
              </a:rPr>
              <a:t> </a:t>
            </a:r>
            <a:r>
              <a:rPr lang="ko-KR" altLang="en-US" spc="-20" dirty="0">
                <a:solidFill>
                  <a:srgbClr val="231F20"/>
                </a:solidFill>
                <a:latin typeface="+mn-ea"/>
                <a:cs typeface="나눔고딕코딩"/>
              </a:rPr>
              <a:t>목록</a:t>
            </a:r>
            <a:r>
              <a:rPr lang="ko-KR" altLang="en-US" spc="-105" dirty="0">
                <a:solidFill>
                  <a:srgbClr val="231F20"/>
                </a:solidFill>
                <a:latin typeface="+mn-ea"/>
                <a:cs typeface="나눔고딕코딩"/>
              </a:rPr>
              <a:t> </a:t>
            </a:r>
            <a:r>
              <a:rPr lang="ko-KR" altLang="en-US" spc="-40" dirty="0">
                <a:solidFill>
                  <a:srgbClr val="231F20"/>
                </a:solidFill>
                <a:latin typeface="+mn-ea"/>
                <a:cs typeface="나눔고딕코딩"/>
              </a:rPr>
              <a:t>추출하기</a:t>
            </a:r>
            <a:endParaRPr lang="ko-KR" altLang="en-US" dirty="0">
              <a:latin typeface="+mn-ea"/>
              <a:cs typeface="나눔고딕코딩"/>
            </a:endParaRPr>
          </a:p>
          <a:p>
            <a:pPr marL="12700" marR="3369310">
              <a:lnSpc>
                <a:spcPct val="135400"/>
              </a:lnSpc>
            </a:pPr>
            <a:r>
              <a:rPr lang="en-US" altLang="ko-KR" spc="-20" dirty="0">
                <a:solidFill>
                  <a:srgbClr val="231F20"/>
                </a:solidFill>
                <a:latin typeface="+mn-ea"/>
                <a:cs typeface="나눔고딕코딩"/>
              </a:rPr>
              <a:t>print("</a:t>
            </a:r>
            <a:r>
              <a:rPr lang="ko-KR" altLang="en-US" spc="-20" dirty="0">
                <a:solidFill>
                  <a:srgbClr val="231F20"/>
                </a:solidFill>
                <a:latin typeface="+mn-ea"/>
                <a:cs typeface="나눔고딕코딩"/>
              </a:rPr>
              <a:t>몸무게와 </a:t>
            </a:r>
            <a:r>
              <a:rPr lang="ko-KR" altLang="en-US" dirty="0">
                <a:solidFill>
                  <a:srgbClr val="231F20"/>
                </a:solidFill>
                <a:latin typeface="+mn-ea"/>
                <a:cs typeface="나눔고딕코딩"/>
              </a:rPr>
              <a:t>키 </a:t>
            </a:r>
            <a:r>
              <a:rPr lang="ko-KR" altLang="en-US" spc="-40" dirty="0">
                <a:solidFill>
                  <a:srgbClr val="231F20"/>
                </a:solidFill>
                <a:latin typeface="+mn-ea"/>
                <a:cs typeface="나눔고딕코딩"/>
              </a:rPr>
              <a:t>목록</a:t>
            </a:r>
            <a:r>
              <a:rPr lang="en-US" altLang="ko-KR" spc="-40" dirty="0">
                <a:solidFill>
                  <a:srgbClr val="231F20"/>
                </a:solidFill>
                <a:latin typeface="+mn-ea"/>
                <a:cs typeface="나눔고딕코딩"/>
              </a:rPr>
              <a:t>")  </a:t>
            </a:r>
          </a:p>
          <a:p>
            <a:pPr marL="12700" marR="3369310">
              <a:lnSpc>
                <a:spcPct val="135400"/>
              </a:lnSpc>
            </a:pPr>
            <a:r>
              <a:rPr lang="en-US" altLang="ko-KR" dirty="0">
                <a:solidFill>
                  <a:srgbClr val="231F20"/>
                </a:solidFill>
                <a:latin typeface="+mn-ea"/>
                <a:cs typeface="나눔고딕코딩"/>
              </a:rPr>
              <a:t>print</a:t>
            </a:r>
            <a:r>
              <a:rPr lang="en-US" altLang="ko-KR" spc="-40" dirty="0">
                <a:solidFill>
                  <a:srgbClr val="231F20"/>
                </a:solidFill>
                <a:latin typeface="+mn-ea"/>
                <a:cs typeface="나눔고딕코딩"/>
              </a:rPr>
              <a:t>(</a:t>
            </a:r>
            <a:r>
              <a:rPr lang="en-US" altLang="ko-KR" dirty="0" err="1">
                <a:solidFill>
                  <a:srgbClr val="231F20"/>
                </a:solidFill>
                <a:latin typeface="+mn-ea"/>
                <a:cs typeface="나눔고딕코딩"/>
              </a:rPr>
              <a:t>tbl</a:t>
            </a:r>
            <a:r>
              <a:rPr lang="en-US" altLang="ko-KR" spc="-40" dirty="0">
                <a:solidFill>
                  <a:srgbClr val="231F20"/>
                </a:solidFill>
                <a:latin typeface="+mn-ea"/>
                <a:cs typeface="나눔고딕코딩"/>
              </a:rPr>
              <a:t>[["</a:t>
            </a:r>
            <a:r>
              <a:rPr lang="en-US" altLang="ko-KR" dirty="0" err="1">
                <a:solidFill>
                  <a:srgbClr val="231F20"/>
                </a:solidFill>
                <a:latin typeface="+mn-ea"/>
                <a:cs typeface="나눔고딕코딩"/>
              </a:rPr>
              <a:t>weight</a:t>
            </a:r>
            <a:r>
              <a:rPr lang="en-US" altLang="ko-KR" spc="-40" dirty="0" err="1">
                <a:solidFill>
                  <a:srgbClr val="231F20"/>
                </a:solidFill>
                <a:latin typeface="+mn-ea"/>
                <a:cs typeface="나눔고딕코딩"/>
              </a:rPr>
              <a:t>","</a:t>
            </a:r>
            <a:r>
              <a:rPr lang="en-US" altLang="ko-KR" dirty="0" err="1">
                <a:solidFill>
                  <a:srgbClr val="231F20"/>
                </a:solidFill>
                <a:latin typeface="+mn-ea"/>
                <a:cs typeface="나눔고딕코딩"/>
              </a:rPr>
              <a:t>height</a:t>
            </a:r>
            <a:r>
              <a:rPr lang="en-US" altLang="ko-KR" spc="-40" dirty="0">
                <a:solidFill>
                  <a:srgbClr val="231F20"/>
                </a:solidFill>
                <a:latin typeface="+mn-ea"/>
                <a:cs typeface="나눔고딕코딩"/>
              </a:rPr>
              <a:t>"]]</a:t>
            </a:r>
            <a:r>
              <a:rPr lang="en-US" altLang="ko-KR" dirty="0">
                <a:solidFill>
                  <a:srgbClr val="231F20"/>
                </a:solidFill>
                <a:latin typeface="+mn-ea"/>
                <a:cs typeface="나눔고딕코딩"/>
              </a:rPr>
              <a:t>)</a:t>
            </a:r>
            <a:endParaRPr lang="en-US" altLang="ko-KR" dirty="0">
              <a:latin typeface="+mn-ea"/>
              <a:cs typeface="나눔고딕코딩"/>
            </a:endParaRPr>
          </a:p>
        </p:txBody>
      </p:sp>
      <p:sp>
        <p:nvSpPr>
          <p:cNvPr id="6" name="object 2">
            <a:extLst>
              <a:ext uri="{FF2B5EF4-FFF2-40B4-BE49-F238E27FC236}">
                <a16:creationId xmlns:a16="http://schemas.microsoft.com/office/drawing/2014/main" id="{9B96CFC1-84B6-D24E-BDDE-B513641CB923}"/>
              </a:ext>
            </a:extLst>
          </p:cNvPr>
          <p:cNvSpPr/>
          <p:nvPr/>
        </p:nvSpPr>
        <p:spPr>
          <a:xfrm flipV="1">
            <a:off x="232569" y="1183078"/>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
        <p:nvSpPr>
          <p:cNvPr id="7" name="object 2">
            <a:extLst>
              <a:ext uri="{FF2B5EF4-FFF2-40B4-BE49-F238E27FC236}">
                <a16:creationId xmlns:a16="http://schemas.microsoft.com/office/drawing/2014/main" id="{7F83BFD9-76B9-574B-95C3-7E918975197D}"/>
              </a:ext>
            </a:extLst>
          </p:cNvPr>
          <p:cNvSpPr/>
          <p:nvPr/>
        </p:nvSpPr>
        <p:spPr>
          <a:xfrm flipV="1">
            <a:off x="233363" y="6365875"/>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Tree>
    <p:extLst>
      <p:ext uri="{BB962C8B-B14F-4D97-AF65-F5344CB8AC3E}">
        <p14:creationId xmlns:p14="http://schemas.microsoft.com/office/powerpoint/2010/main" val="9345312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6">
            <a:extLst>
              <a:ext uri="{FF2B5EF4-FFF2-40B4-BE49-F238E27FC236}">
                <a16:creationId xmlns:a16="http://schemas.microsoft.com/office/drawing/2014/main" id="{36BFF321-6F2E-AE4F-91B3-49BA251CAD7B}"/>
              </a:ext>
            </a:extLst>
          </p:cNvPr>
          <p:cNvSpPr txBox="1"/>
          <p:nvPr/>
        </p:nvSpPr>
        <p:spPr>
          <a:xfrm>
            <a:off x="233362" y="269875"/>
            <a:ext cx="9601201" cy="6134308"/>
          </a:xfrm>
          <a:prstGeom prst="rect">
            <a:avLst/>
          </a:prstGeom>
          <a:solidFill>
            <a:schemeClr val="bg1">
              <a:lumMod val="85000"/>
            </a:schemeClr>
          </a:solidFill>
        </p:spPr>
        <p:txBody>
          <a:bodyPr vert="horz" wrap="square" lIns="0" tIns="0" rIns="0" bIns="0" rtlCol="0">
            <a:spAutoFit/>
          </a:bodyPr>
          <a:lstStyle/>
          <a:p>
            <a:pPr marL="143510" marR="86360">
              <a:lnSpc>
                <a:spcPct val="135400"/>
              </a:lnSpc>
              <a:spcBef>
                <a:spcPts val="65"/>
              </a:spcBef>
            </a:pPr>
            <a:r>
              <a:rPr lang="en-US" altLang="ko-KR" dirty="0">
                <a:solidFill>
                  <a:srgbClr val="231F20"/>
                </a:solidFill>
                <a:latin typeface="+mn-ea"/>
                <a:cs typeface="나눔고딕코딩"/>
              </a:rPr>
              <a:t>$ python3 </a:t>
            </a:r>
            <a:r>
              <a:rPr lang="en-US" altLang="ko-KR" dirty="0" err="1">
                <a:solidFill>
                  <a:srgbClr val="231F20"/>
                </a:solidFill>
                <a:latin typeface="+mn-ea"/>
                <a:cs typeface="나눔고딕코딩"/>
              </a:rPr>
              <a:t>pd</a:t>
            </a:r>
            <a:r>
              <a:rPr lang="en-US" altLang="ko-KR" dirty="0">
                <a:solidFill>
                  <a:srgbClr val="231F20"/>
                </a:solidFill>
                <a:latin typeface="+mn-ea"/>
                <a:cs typeface="나눔고딕코딩"/>
              </a:rPr>
              <a:t>-test-</a:t>
            </a:r>
            <a:r>
              <a:rPr lang="en-US" altLang="ko-KR" dirty="0" err="1">
                <a:solidFill>
                  <a:srgbClr val="231F20"/>
                </a:solidFill>
                <a:latin typeface="+mn-ea"/>
                <a:cs typeface="나눔고딕코딩"/>
              </a:rPr>
              <a:t>key.py</a:t>
            </a:r>
            <a:r>
              <a:rPr lang="en-US" altLang="ko-KR" dirty="0">
                <a:solidFill>
                  <a:srgbClr val="231F20"/>
                </a:solidFill>
                <a:latin typeface="+mn-ea"/>
                <a:cs typeface="나눔고딕코딩"/>
              </a:rPr>
              <a:t> </a:t>
            </a:r>
          </a:p>
          <a:p>
            <a:pPr marL="143510" marR="86360">
              <a:lnSpc>
                <a:spcPct val="135400"/>
              </a:lnSpc>
              <a:spcBef>
                <a:spcPts val="65"/>
              </a:spcBef>
            </a:pPr>
            <a:r>
              <a:rPr lang="ko-KR" altLang="en-US" dirty="0">
                <a:solidFill>
                  <a:srgbClr val="231F20"/>
                </a:solidFill>
                <a:latin typeface="+mn-ea"/>
                <a:cs typeface="나눔고딕코딩"/>
              </a:rPr>
              <a:t>몸무게 목록 </a:t>
            </a:r>
          </a:p>
          <a:p>
            <a:pPr marL="143510" marR="86360">
              <a:lnSpc>
                <a:spcPct val="135400"/>
              </a:lnSpc>
              <a:spcBef>
                <a:spcPts val="65"/>
              </a:spcBef>
            </a:pPr>
            <a:r>
              <a:rPr lang="en-US" altLang="ko-KR" dirty="0">
                <a:solidFill>
                  <a:srgbClr val="231F20"/>
                </a:solidFill>
                <a:latin typeface="+mn-ea"/>
                <a:cs typeface="나눔고딕코딩"/>
              </a:rPr>
              <a:t>0	80.0 </a:t>
            </a:r>
          </a:p>
          <a:p>
            <a:pPr marL="143510" marR="86360">
              <a:lnSpc>
                <a:spcPct val="135400"/>
              </a:lnSpc>
              <a:spcBef>
                <a:spcPts val="65"/>
              </a:spcBef>
            </a:pPr>
            <a:r>
              <a:rPr lang="en-US" altLang="ko-KR" dirty="0">
                <a:solidFill>
                  <a:srgbClr val="231F20"/>
                </a:solidFill>
                <a:latin typeface="+mn-ea"/>
                <a:cs typeface="나눔고딕코딩"/>
              </a:rPr>
              <a:t>1     	70.4 </a:t>
            </a:r>
          </a:p>
          <a:p>
            <a:pPr marL="143510" marR="86360">
              <a:lnSpc>
                <a:spcPct val="135400"/>
              </a:lnSpc>
              <a:spcBef>
                <a:spcPts val="65"/>
              </a:spcBef>
            </a:pPr>
            <a:r>
              <a:rPr lang="en-US" altLang="ko-KR" dirty="0">
                <a:solidFill>
                  <a:srgbClr val="231F20"/>
                </a:solidFill>
                <a:latin typeface="+mn-ea"/>
                <a:cs typeface="나눔고딕코딩"/>
              </a:rPr>
              <a:t>2     	65.5 </a:t>
            </a:r>
          </a:p>
          <a:p>
            <a:pPr marL="143510" marR="86360">
              <a:lnSpc>
                <a:spcPct val="135400"/>
              </a:lnSpc>
              <a:spcBef>
                <a:spcPts val="65"/>
              </a:spcBef>
            </a:pPr>
            <a:r>
              <a:rPr lang="en-US" altLang="ko-KR" dirty="0">
                <a:solidFill>
                  <a:srgbClr val="231F20"/>
                </a:solidFill>
                <a:latin typeface="+mn-ea"/>
                <a:cs typeface="나눔고딕코딩"/>
              </a:rPr>
              <a:t>3     	45.9 </a:t>
            </a:r>
          </a:p>
          <a:p>
            <a:pPr marL="143510" marR="86360">
              <a:lnSpc>
                <a:spcPct val="135400"/>
              </a:lnSpc>
              <a:spcBef>
                <a:spcPts val="65"/>
              </a:spcBef>
            </a:pPr>
            <a:r>
              <a:rPr lang="en-US" altLang="ko-KR" dirty="0">
                <a:solidFill>
                  <a:srgbClr val="231F20"/>
                </a:solidFill>
                <a:latin typeface="+mn-ea"/>
                <a:cs typeface="나눔고딕코딩"/>
              </a:rPr>
              <a:t>4     	51.2 </a:t>
            </a:r>
          </a:p>
          <a:p>
            <a:pPr marL="143510" marR="86360">
              <a:lnSpc>
                <a:spcPct val="135400"/>
              </a:lnSpc>
              <a:spcBef>
                <a:spcPts val="65"/>
              </a:spcBef>
            </a:pPr>
            <a:r>
              <a:rPr lang="en-US" altLang="ko-KR" dirty="0">
                <a:solidFill>
                  <a:srgbClr val="231F20"/>
                </a:solidFill>
                <a:latin typeface="+mn-ea"/>
                <a:cs typeface="나눔고딕코딩"/>
              </a:rPr>
              <a:t>Name: weight, </a:t>
            </a:r>
            <a:r>
              <a:rPr lang="en-US" altLang="ko-KR" dirty="0" err="1">
                <a:solidFill>
                  <a:srgbClr val="231F20"/>
                </a:solidFill>
                <a:latin typeface="+mn-ea"/>
                <a:cs typeface="나눔고딕코딩"/>
              </a:rPr>
              <a:t>dtype</a:t>
            </a:r>
            <a:r>
              <a:rPr lang="en-US" altLang="ko-KR" dirty="0">
                <a:solidFill>
                  <a:srgbClr val="231F20"/>
                </a:solidFill>
                <a:latin typeface="+mn-ea"/>
                <a:cs typeface="나눔고딕코딩"/>
              </a:rPr>
              <a:t>: float64 </a:t>
            </a:r>
          </a:p>
          <a:p>
            <a:pPr marL="143510" marR="86360">
              <a:lnSpc>
                <a:spcPct val="135400"/>
              </a:lnSpc>
              <a:spcBef>
                <a:spcPts val="65"/>
              </a:spcBef>
            </a:pPr>
            <a:r>
              <a:rPr lang="ko-KR" altLang="en-US" dirty="0">
                <a:solidFill>
                  <a:srgbClr val="231F20"/>
                </a:solidFill>
                <a:latin typeface="+mn-ea"/>
                <a:cs typeface="나눔고딕코딩"/>
              </a:rPr>
              <a:t>몸무게와 키 목록 </a:t>
            </a:r>
          </a:p>
          <a:p>
            <a:pPr marL="143510" marR="86360">
              <a:lnSpc>
                <a:spcPct val="135400"/>
              </a:lnSpc>
              <a:spcBef>
                <a:spcPts val="65"/>
              </a:spcBef>
            </a:pPr>
            <a:r>
              <a:rPr lang="en-US" altLang="ko-KR" dirty="0">
                <a:solidFill>
                  <a:srgbClr val="231F20"/>
                </a:solidFill>
                <a:latin typeface="+mn-ea"/>
                <a:cs typeface="나눔고딕코딩"/>
              </a:rPr>
              <a:t>     	weight 	height </a:t>
            </a:r>
          </a:p>
          <a:p>
            <a:pPr marL="143510" marR="86360">
              <a:lnSpc>
                <a:spcPct val="135400"/>
              </a:lnSpc>
              <a:spcBef>
                <a:spcPts val="65"/>
              </a:spcBef>
            </a:pPr>
            <a:r>
              <a:rPr lang="en-US" altLang="ko-KR" dirty="0">
                <a:solidFill>
                  <a:srgbClr val="231F20"/>
                </a:solidFill>
                <a:latin typeface="+mn-ea"/>
                <a:cs typeface="나눔고딕코딩"/>
              </a:rPr>
              <a:t>0   	80.0     	170 </a:t>
            </a:r>
          </a:p>
          <a:p>
            <a:pPr marL="143510" marR="86360">
              <a:lnSpc>
                <a:spcPct val="135400"/>
              </a:lnSpc>
              <a:spcBef>
                <a:spcPts val="65"/>
              </a:spcBef>
            </a:pPr>
            <a:r>
              <a:rPr lang="en-US" altLang="ko-KR" dirty="0">
                <a:solidFill>
                  <a:srgbClr val="231F20"/>
                </a:solidFill>
                <a:latin typeface="+mn-ea"/>
                <a:cs typeface="나눔고딕코딩"/>
              </a:rPr>
              <a:t>1   	70.4     	180 </a:t>
            </a:r>
          </a:p>
          <a:p>
            <a:pPr marL="143510" marR="86360">
              <a:lnSpc>
                <a:spcPct val="135400"/>
              </a:lnSpc>
              <a:spcBef>
                <a:spcPts val="65"/>
              </a:spcBef>
            </a:pPr>
            <a:r>
              <a:rPr lang="en-US" altLang="ko-KR" dirty="0">
                <a:solidFill>
                  <a:srgbClr val="231F20"/>
                </a:solidFill>
                <a:latin typeface="+mn-ea"/>
                <a:cs typeface="나눔고딕코딩"/>
              </a:rPr>
              <a:t>2   	65.5     	155 </a:t>
            </a:r>
          </a:p>
          <a:p>
            <a:pPr marL="143510" marR="86360">
              <a:lnSpc>
                <a:spcPct val="135400"/>
              </a:lnSpc>
              <a:spcBef>
                <a:spcPts val="65"/>
              </a:spcBef>
            </a:pPr>
            <a:r>
              <a:rPr lang="en-US" altLang="ko-KR" dirty="0">
                <a:solidFill>
                  <a:srgbClr val="231F20"/>
                </a:solidFill>
                <a:latin typeface="+mn-ea"/>
                <a:cs typeface="나눔고딕코딩"/>
              </a:rPr>
              <a:t>3   	45.9     	143 </a:t>
            </a:r>
          </a:p>
          <a:p>
            <a:pPr marL="143510" marR="86360">
              <a:lnSpc>
                <a:spcPct val="135400"/>
              </a:lnSpc>
              <a:spcBef>
                <a:spcPts val="65"/>
              </a:spcBef>
            </a:pPr>
            <a:r>
              <a:rPr lang="en-US" altLang="ko-KR" dirty="0">
                <a:solidFill>
                  <a:srgbClr val="231F20"/>
                </a:solidFill>
                <a:latin typeface="+mn-ea"/>
                <a:cs typeface="나눔고딕코딩"/>
              </a:rPr>
              <a:t>4   	51.2     	154 </a:t>
            </a:r>
          </a:p>
          <a:p>
            <a:pPr marL="143510" marR="86360">
              <a:lnSpc>
                <a:spcPct val="135400"/>
              </a:lnSpc>
              <a:spcBef>
                <a:spcPts val="65"/>
              </a:spcBef>
            </a:pPr>
            <a:endParaRPr lang="en-US" altLang="ko-KR" dirty="0">
              <a:solidFill>
                <a:srgbClr val="231F20"/>
              </a:solidFill>
              <a:latin typeface="나눔고딕코딩"/>
              <a:cs typeface="나눔고딕코딩"/>
            </a:endParaRPr>
          </a:p>
        </p:txBody>
      </p:sp>
    </p:spTree>
    <p:extLst>
      <p:ext uri="{BB962C8B-B14F-4D97-AF65-F5344CB8AC3E}">
        <p14:creationId xmlns:p14="http://schemas.microsoft.com/office/powerpoint/2010/main" val="325752689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366511"/>
          </a:xfrm>
          <a:prstGeom prst="rect">
            <a:avLst/>
          </a:prstGeom>
        </p:spPr>
        <p:txBody>
          <a:bodyPr vert="horz" wrap="square" lIns="0" tIns="0" rIns="0" bIns="0" rtlCol="0">
            <a:spAutoFit/>
          </a:bodyPr>
          <a:lstStyle/>
          <a:p>
            <a:pPr marL="298450" indent="-285750" algn="just">
              <a:lnSpc>
                <a:spcPct val="150000"/>
              </a:lnSpc>
              <a:buFontTx/>
              <a:buChar char="-"/>
            </a:pPr>
            <a:r>
              <a:rPr lang="ko-KR" altLang="en-US" spc="-130" dirty="0">
                <a:solidFill>
                  <a:srgbClr val="231F20"/>
                </a:solidFill>
                <a:latin typeface="+mn-ea"/>
                <a:cs typeface="Arial Unicode MS"/>
              </a:rPr>
              <a:t>원하는 위치의 </a:t>
            </a:r>
            <a:r>
              <a:rPr lang="ko-KR" altLang="en-US" spc="-120" dirty="0">
                <a:solidFill>
                  <a:srgbClr val="231F20"/>
                </a:solidFill>
                <a:latin typeface="+mn-ea"/>
                <a:cs typeface="Arial Unicode MS"/>
              </a:rPr>
              <a:t>값을 </a:t>
            </a:r>
            <a:r>
              <a:rPr lang="ko-KR" altLang="en-US" spc="-130" dirty="0">
                <a:solidFill>
                  <a:srgbClr val="231F20"/>
                </a:solidFill>
                <a:latin typeface="+mn-ea"/>
                <a:cs typeface="Arial Unicode MS"/>
              </a:rPr>
              <a:t>추출할 </a:t>
            </a:r>
            <a:r>
              <a:rPr lang="ko-KR" altLang="en-US" spc="-120" dirty="0">
                <a:solidFill>
                  <a:srgbClr val="231F20"/>
                </a:solidFill>
                <a:latin typeface="+mn-ea"/>
                <a:cs typeface="Arial Unicode MS"/>
              </a:rPr>
              <a:t>때는 </a:t>
            </a:r>
            <a:r>
              <a:rPr lang="ko-KR" altLang="en-US" spc="-130" dirty="0" err="1">
                <a:solidFill>
                  <a:srgbClr val="231F20"/>
                </a:solidFill>
                <a:latin typeface="+mn-ea"/>
                <a:cs typeface="Arial Unicode MS"/>
              </a:rPr>
              <a:t>파이썬</a:t>
            </a:r>
            <a:r>
              <a:rPr lang="ko-KR" altLang="en-US" spc="-130" dirty="0">
                <a:solidFill>
                  <a:srgbClr val="231F20"/>
                </a:solidFill>
                <a:latin typeface="+mn-ea"/>
                <a:cs typeface="Arial Unicode MS"/>
              </a:rPr>
              <a:t> </a:t>
            </a:r>
            <a:r>
              <a:rPr lang="ko-KR" altLang="en-US" spc="-140" dirty="0">
                <a:solidFill>
                  <a:srgbClr val="231F20"/>
                </a:solidFill>
                <a:latin typeface="+mn-ea"/>
                <a:cs typeface="Arial Unicode MS"/>
              </a:rPr>
              <a:t>리스트처럼  슬라이스 </a:t>
            </a:r>
            <a:r>
              <a:rPr lang="ko-KR" altLang="en-US" spc="-120" dirty="0">
                <a:solidFill>
                  <a:srgbClr val="231F20"/>
                </a:solidFill>
                <a:latin typeface="+mn-ea"/>
                <a:cs typeface="Arial Unicode MS"/>
              </a:rPr>
              <a:t>사용</a:t>
            </a:r>
            <a:endParaRPr lang="en-US" altLang="ko-KR" dirty="0">
              <a:latin typeface="+mn-ea"/>
              <a:cs typeface="Arial Unicode MS"/>
            </a:endParaRPr>
          </a:p>
        </p:txBody>
      </p:sp>
      <p:sp>
        <p:nvSpPr>
          <p:cNvPr id="4" name="object 6">
            <a:extLst>
              <a:ext uri="{FF2B5EF4-FFF2-40B4-BE49-F238E27FC236}">
                <a16:creationId xmlns:a16="http://schemas.microsoft.com/office/drawing/2014/main" id="{D3B8F75B-36D9-F74E-8BC1-532F479D1C7B}"/>
              </a:ext>
            </a:extLst>
          </p:cNvPr>
          <p:cNvSpPr txBox="1"/>
          <p:nvPr/>
        </p:nvSpPr>
        <p:spPr>
          <a:xfrm>
            <a:off x="233362" y="803275"/>
            <a:ext cx="9601201" cy="4820102"/>
          </a:xfrm>
          <a:prstGeom prst="rect">
            <a:avLst/>
          </a:prstGeom>
          <a:ln w="6350">
            <a:solidFill>
              <a:schemeClr val="bg1">
                <a:lumMod val="50000"/>
              </a:schemeClr>
            </a:solidFill>
          </a:ln>
        </p:spPr>
        <p:style>
          <a:lnRef idx="2">
            <a:schemeClr val="dk1"/>
          </a:lnRef>
          <a:fillRef idx="1">
            <a:schemeClr val="lt1"/>
          </a:fillRef>
          <a:effectRef idx="0">
            <a:schemeClr val="dk1"/>
          </a:effectRef>
          <a:fontRef idx="minor">
            <a:schemeClr val="dk1"/>
          </a:fontRef>
        </p:style>
        <p:txBody>
          <a:bodyPr vert="horz" wrap="square" lIns="0" tIns="0" rIns="0" bIns="0" rtlCol="0">
            <a:spAutoFit/>
          </a:bodyPr>
          <a:lstStyle/>
          <a:p>
            <a:pPr marL="157480" marR="1909445">
              <a:lnSpc>
                <a:spcPct val="135400"/>
              </a:lnSpc>
            </a:pPr>
            <a:r>
              <a:rPr lang="en-US" altLang="ko-KR" dirty="0">
                <a:solidFill>
                  <a:srgbClr val="231F20"/>
                </a:solidFill>
                <a:latin typeface="+mn-ea"/>
                <a:cs typeface="나눔고딕코딩"/>
              </a:rPr>
              <a:t>import pandas as </a:t>
            </a:r>
            <a:r>
              <a:rPr lang="en-US" altLang="ko-KR" dirty="0" err="1">
                <a:solidFill>
                  <a:srgbClr val="231F20"/>
                </a:solidFill>
                <a:latin typeface="+mn-ea"/>
                <a:cs typeface="나눔고딕코딩"/>
              </a:rPr>
              <a:t>pd</a:t>
            </a:r>
            <a:endParaRPr lang="en-US" altLang="ko-KR" dirty="0">
              <a:solidFill>
                <a:srgbClr val="231F20"/>
              </a:solidFill>
              <a:latin typeface="+mn-ea"/>
              <a:cs typeface="나눔고딕코딩"/>
            </a:endParaRPr>
          </a:p>
          <a:p>
            <a:pPr marL="157480" marR="1909445">
              <a:lnSpc>
                <a:spcPct val="135400"/>
              </a:lnSpc>
            </a:pPr>
            <a:r>
              <a:rPr lang="en-US" altLang="ko-KR" dirty="0">
                <a:solidFill>
                  <a:srgbClr val="231F20"/>
                </a:solidFill>
                <a:latin typeface="+mn-ea"/>
                <a:cs typeface="나눔고딕코딩"/>
              </a:rPr>
              <a:t># </a:t>
            </a:r>
            <a:r>
              <a:rPr lang="ko-KR" altLang="en-US" dirty="0">
                <a:solidFill>
                  <a:srgbClr val="231F20"/>
                </a:solidFill>
                <a:latin typeface="+mn-ea"/>
                <a:cs typeface="나눔고딕코딩"/>
              </a:rPr>
              <a:t>키</a:t>
            </a:r>
            <a:r>
              <a:rPr lang="en-US" altLang="ko-KR" dirty="0">
                <a:solidFill>
                  <a:srgbClr val="231F20"/>
                </a:solidFill>
                <a:latin typeface="+mn-ea"/>
                <a:cs typeface="나눔고딕코딩"/>
              </a:rPr>
              <a:t>, </a:t>
            </a:r>
            <a:r>
              <a:rPr lang="ko-KR" altLang="en-US" dirty="0">
                <a:solidFill>
                  <a:srgbClr val="231F20"/>
                </a:solidFill>
                <a:latin typeface="+mn-ea"/>
                <a:cs typeface="나눔고딕코딩"/>
              </a:rPr>
              <a:t>몸무게</a:t>
            </a:r>
            <a:r>
              <a:rPr lang="en-US" altLang="ko-KR" dirty="0">
                <a:solidFill>
                  <a:srgbClr val="231F20"/>
                </a:solidFill>
                <a:latin typeface="+mn-ea"/>
                <a:cs typeface="나눔고딕코딩"/>
              </a:rPr>
              <a:t>, </a:t>
            </a:r>
            <a:r>
              <a:rPr lang="ko-KR" altLang="en-US" dirty="0">
                <a:solidFill>
                  <a:srgbClr val="231F20"/>
                </a:solidFill>
                <a:latin typeface="+mn-ea"/>
                <a:cs typeface="나눔고딕코딩"/>
              </a:rPr>
              <a:t>유형 데이터프레임 생성하기  </a:t>
            </a:r>
            <a:endParaRPr lang="en-US" altLang="ko-KR" dirty="0">
              <a:solidFill>
                <a:srgbClr val="231F20"/>
              </a:solidFill>
              <a:latin typeface="+mn-ea"/>
              <a:cs typeface="나눔고딕코딩"/>
            </a:endParaRPr>
          </a:p>
          <a:p>
            <a:pPr marL="157480" marR="1909445">
              <a:lnSpc>
                <a:spcPct val="135400"/>
              </a:lnSpc>
            </a:pPr>
            <a:r>
              <a:rPr lang="en-US" altLang="ko-KR" dirty="0" err="1">
                <a:solidFill>
                  <a:srgbClr val="231F20"/>
                </a:solidFill>
                <a:latin typeface="+mn-ea"/>
                <a:cs typeface="나눔고딕코딩"/>
              </a:rPr>
              <a:t>tbl</a:t>
            </a:r>
            <a:r>
              <a:rPr lang="en-US" altLang="ko-KR" dirty="0">
                <a:solidFill>
                  <a:srgbClr val="231F20"/>
                </a:solidFill>
                <a:latin typeface="+mn-ea"/>
                <a:cs typeface="나눔고딕코딩"/>
              </a:rPr>
              <a:t> = </a:t>
            </a:r>
            <a:r>
              <a:rPr lang="en-US" altLang="ko-KR" dirty="0" err="1">
                <a:solidFill>
                  <a:srgbClr val="231F20"/>
                </a:solidFill>
                <a:latin typeface="+mn-ea"/>
                <a:cs typeface="나눔고딕코딩"/>
              </a:rPr>
              <a:t>pd.DataFrame</a:t>
            </a:r>
            <a:r>
              <a:rPr lang="en-US" altLang="ko-KR" dirty="0">
                <a:solidFill>
                  <a:srgbClr val="231F20"/>
                </a:solidFill>
                <a:latin typeface="+mn-ea"/>
                <a:cs typeface="나눔고딕코딩"/>
              </a:rPr>
              <a:t>({</a:t>
            </a:r>
          </a:p>
          <a:p>
            <a:pPr marL="493713" marR="1909445">
              <a:lnSpc>
                <a:spcPct val="135400"/>
              </a:lnSpc>
            </a:pPr>
            <a:r>
              <a:rPr lang="en-US" altLang="ko-KR" dirty="0">
                <a:solidFill>
                  <a:srgbClr val="231F20"/>
                </a:solidFill>
                <a:latin typeface="+mn-ea"/>
                <a:cs typeface="나눔고딕코딩"/>
              </a:rPr>
              <a:t>"weight": [ 80.0, 70.4, 65.5, 45.9, 51.2, 72.5 ],</a:t>
            </a:r>
          </a:p>
          <a:p>
            <a:pPr marL="493713" marR="1909445">
              <a:lnSpc>
                <a:spcPct val="135400"/>
              </a:lnSpc>
            </a:pPr>
            <a:r>
              <a:rPr lang="en-US" altLang="ko-KR" dirty="0">
                <a:solidFill>
                  <a:srgbClr val="231F20"/>
                </a:solidFill>
                <a:latin typeface="+mn-ea"/>
                <a:cs typeface="나눔고딕코딩"/>
              </a:rPr>
              <a:t>"height": [ 170, 180, 155, 143, 154, 160 ],</a:t>
            </a:r>
          </a:p>
          <a:p>
            <a:pPr marL="493713" marR="1909445">
              <a:lnSpc>
                <a:spcPct val="135400"/>
              </a:lnSpc>
            </a:pPr>
            <a:r>
              <a:rPr lang="en-US" altLang="ko-KR" dirty="0">
                <a:solidFill>
                  <a:srgbClr val="231F20"/>
                </a:solidFill>
                <a:latin typeface="+mn-ea"/>
                <a:cs typeface="나눔고딕코딩"/>
              </a:rPr>
              <a:t>"type": [ "f", "n", "n", "t", "t", "f" ]</a:t>
            </a:r>
          </a:p>
          <a:p>
            <a:pPr marL="157480" marR="1909445">
              <a:lnSpc>
                <a:spcPct val="135400"/>
              </a:lnSpc>
            </a:pPr>
            <a:r>
              <a:rPr lang="en-US" altLang="ko-KR" dirty="0">
                <a:solidFill>
                  <a:srgbClr val="231F20"/>
                </a:solidFill>
                <a:latin typeface="+mn-ea"/>
                <a:cs typeface="나눔고딕코딩"/>
              </a:rPr>
              <a:t>})</a:t>
            </a:r>
          </a:p>
          <a:p>
            <a:pPr marL="157480" marR="1909445">
              <a:lnSpc>
                <a:spcPct val="135400"/>
              </a:lnSpc>
            </a:pPr>
            <a:endParaRPr lang="en-US" altLang="ko-KR" dirty="0">
              <a:solidFill>
                <a:srgbClr val="231F20"/>
              </a:solidFill>
              <a:latin typeface="+mn-ea"/>
              <a:cs typeface="나눔고딕코딩"/>
            </a:endParaRPr>
          </a:p>
          <a:p>
            <a:pPr marL="157480" marR="1909445">
              <a:lnSpc>
                <a:spcPct val="135400"/>
              </a:lnSpc>
            </a:pPr>
            <a:r>
              <a:rPr lang="en-US" altLang="ko-KR" dirty="0">
                <a:solidFill>
                  <a:srgbClr val="231F20"/>
                </a:solidFill>
                <a:latin typeface="+mn-ea"/>
                <a:cs typeface="나눔고딕코딩"/>
              </a:rPr>
              <a:t># (0</a:t>
            </a:r>
            <a:r>
              <a:rPr lang="ko-KR" altLang="en-US" dirty="0" err="1">
                <a:solidFill>
                  <a:srgbClr val="231F20"/>
                </a:solidFill>
                <a:latin typeface="+mn-ea"/>
                <a:cs typeface="나눔고딕코딩"/>
              </a:rPr>
              <a:t>부터</a:t>
            </a:r>
            <a:r>
              <a:rPr lang="ko-KR" altLang="en-US" dirty="0">
                <a:solidFill>
                  <a:srgbClr val="231F20"/>
                </a:solidFill>
                <a:latin typeface="+mn-ea"/>
                <a:cs typeface="나눔고딕코딩"/>
              </a:rPr>
              <a:t> 세었을 때</a:t>
            </a:r>
            <a:r>
              <a:rPr lang="en-US" altLang="ko-KR" dirty="0">
                <a:solidFill>
                  <a:srgbClr val="231F20"/>
                </a:solidFill>
                <a:latin typeface="+mn-ea"/>
                <a:cs typeface="나눔고딕코딩"/>
              </a:rPr>
              <a:t>) 2~3</a:t>
            </a:r>
            <a:r>
              <a:rPr lang="ko-KR" altLang="en-US" dirty="0">
                <a:solidFill>
                  <a:srgbClr val="231F20"/>
                </a:solidFill>
                <a:latin typeface="+mn-ea"/>
                <a:cs typeface="나눔고딕코딩"/>
              </a:rPr>
              <a:t>번째 데이터 출력  </a:t>
            </a:r>
            <a:endParaRPr lang="en-US" altLang="ko-KR" dirty="0">
              <a:solidFill>
                <a:srgbClr val="231F20"/>
              </a:solidFill>
              <a:latin typeface="+mn-ea"/>
              <a:cs typeface="나눔고딕코딩"/>
            </a:endParaRPr>
          </a:p>
          <a:p>
            <a:pPr marL="157480" marR="1909445">
              <a:lnSpc>
                <a:spcPct val="135400"/>
              </a:lnSpc>
            </a:pPr>
            <a:r>
              <a:rPr lang="en-US" altLang="ko-KR" dirty="0">
                <a:solidFill>
                  <a:srgbClr val="231F20"/>
                </a:solidFill>
                <a:latin typeface="+mn-ea"/>
                <a:cs typeface="나눔고딕코딩"/>
              </a:rPr>
              <a:t>print("</a:t>
            </a:r>
            <a:r>
              <a:rPr lang="en-US" altLang="ko-KR" dirty="0" err="1">
                <a:solidFill>
                  <a:srgbClr val="231F20"/>
                </a:solidFill>
                <a:latin typeface="+mn-ea"/>
                <a:cs typeface="나눔고딕코딩"/>
              </a:rPr>
              <a:t>tbl</a:t>
            </a:r>
            <a:r>
              <a:rPr lang="en-US" altLang="ko-KR" dirty="0">
                <a:solidFill>
                  <a:srgbClr val="231F20"/>
                </a:solidFill>
                <a:latin typeface="+mn-ea"/>
                <a:cs typeface="나눔고딕코딩"/>
              </a:rPr>
              <a:t>[2:4]\n", </a:t>
            </a:r>
            <a:r>
              <a:rPr lang="en-US" altLang="ko-KR" dirty="0" err="1">
                <a:solidFill>
                  <a:srgbClr val="231F20"/>
                </a:solidFill>
                <a:latin typeface="+mn-ea"/>
                <a:cs typeface="나눔고딕코딩"/>
              </a:rPr>
              <a:t>tbl</a:t>
            </a:r>
            <a:r>
              <a:rPr lang="en-US" altLang="ko-KR" dirty="0">
                <a:solidFill>
                  <a:srgbClr val="231F20"/>
                </a:solidFill>
                <a:latin typeface="+mn-ea"/>
                <a:cs typeface="나눔고딕코딩"/>
              </a:rPr>
              <a:t>[2:4])</a:t>
            </a:r>
          </a:p>
          <a:p>
            <a:pPr marL="157480" marR="1909445">
              <a:lnSpc>
                <a:spcPct val="135400"/>
              </a:lnSpc>
            </a:pPr>
            <a:endParaRPr lang="en-US" altLang="ko-KR" dirty="0">
              <a:solidFill>
                <a:srgbClr val="231F20"/>
              </a:solidFill>
              <a:latin typeface="+mn-ea"/>
              <a:cs typeface="나눔고딕코딩"/>
            </a:endParaRPr>
          </a:p>
          <a:p>
            <a:pPr marL="157480" marR="1909445">
              <a:lnSpc>
                <a:spcPct val="135400"/>
              </a:lnSpc>
            </a:pPr>
            <a:r>
              <a:rPr lang="en-US" altLang="ko-KR" dirty="0">
                <a:solidFill>
                  <a:srgbClr val="231F20"/>
                </a:solidFill>
                <a:latin typeface="+mn-ea"/>
                <a:cs typeface="나눔고딕코딩"/>
              </a:rPr>
              <a:t># (0</a:t>
            </a:r>
            <a:r>
              <a:rPr lang="ko-KR" altLang="en-US" dirty="0" err="1">
                <a:solidFill>
                  <a:srgbClr val="231F20"/>
                </a:solidFill>
                <a:latin typeface="+mn-ea"/>
                <a:cs typeface="나눔고딕코딩"/>
              </a:rPr>
              <a:t>부터</a:t>
            </a:r>
            <a:r>
              <a:rPr lang="ko-KR" altLang="en-US" dirty="0">
                <a:solidFill>
                  <a:srgbClr val="231F20"/>
                </a:solidFill>
                <a:latin typeface="+mn-ea"/>
                <a:cs typeface="나눔고딕코딩"/>
              </a:rPr>
              <a:t> 세었을 때</a:t>
            </a:r>
            <a:r>
              <a:rPr lang="en-US" altLang="ko-KR" dirty="0">
                <a:solidFill>
                  <a:srgbClr val="231F20"/>
                </a:solidFill>
                <a:latin typeface="+mn-ea"/>
                <a:cs typeface="나눔고딕코딩"/>
              </a:rPr>
              <a:t>) 3</a:t>
            </a:r>
            <a:r>
              <a:rPr lang="ko-KR" altLang="en-US" dirty="0">
                <a:solidFill>
                  <a:srgbClr val="231F20"/>
                </a:solidFill>
                <a:latin typeface="+mn-ea"/>
                <a:cs typeface="나눔고딕코딩"/>
              </a:rPr>
              <a:t>번째 이후의 데이터 출력하기  </a:t>
            </a:r>
            <a:endParaRPr lang="en-US" altLang="ko-KR" dirty="0">
              <a:solidFill>
                <a:srgbClr val="231F20"/>
              </a:solidFill>
              <a:latin typeface="+mn-ea"/>
              <a:cs typeface="나눔고딕코딩"/>
            </a:endParaRPr>
          </a:p>
          <a:p>
            <a:pPr marL="157480" marR="1909445">
              <a:lnSpc>
                <a:spcPct val="135400"/>
              </a:lnSpc>
            </a:pPr>
            <a:r>
              <a:rPr lang="en-US" altLang="ko-KR" dirty="0">
                <a:solidFill>
                  <a:srgbClr val="231F20"/>
                </a:solidFill>
                <a:latin typeface="+mn-ea"/>
                <a:cs typeface="나눔고딕코딩"/>
              </a:rPr>
              <a:t>print("</a:t>
            </a:r>
            <a:r>
              <a:rPr lang="en-US" altLang="ko-KR" dirty="0" err="1">
                <a:solidFill>
                  <a:srgbClr val="231F20"/>
                </a:solidFill>
                <a:latin typeface="+mn-ea"/>
                <a:cs typeface="나눔고딕코딩"/>
              </a:rPr>
              <a:t>tbl</a:t>
            </a:r>
            <a:r>
              <a:rPr lang="en-US" altLang="ko-KR" dirty="0">
                <a:solidFill>
                  <a:srgbClr val="231F20"/>
                </a:solidFill>
                <a:latin typeface="+mn-ea"/>
                <a:cs typeface="나눔고딕코딩"/>
              </a:rPr>
              <a:t>[3:]\n",</a:t>
            </a:r>
            <a:r>
              <a:rPr lang="en-US" altLang="ko-KR" dirty="0" err="1">
                <a:solidFill>
                  <a:srgbClr val="231F20"/>
                </a:solidFill>
                <a:latin typeface="+mn-ea"/>
                <a:cs typeface="나눔고딕코딩"/>
              </a:rPr>
              <a:t>tbl</a:t>
            </a:r>
            <a:r>
              <a:rPr lang="en-US" altLang="ko-KR" dirty="0">
                <a:solidFill>
                  <a:srgbClr val="231F20"/>
                </a:solidFill>
                <a:latin typeface="+mn-ea"/>
                <a:cs typeface="나눔고딕코딩"/>
              </a:rPr>
              <a:t>[3:])</a:t>
            </a:r>
          </a:p>
        </p:txBody>
      </p:sp>
    </p:spTree>
    <p:extLst>
      <p:ext uri="{BB962C8B-B14F-4D97-AF65-F5344CB8AC3E}">
        <p14:creationId xmlns:p14="http://schemas.microsoft.com/office/powerpoint/2010/main" val="74120547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6">
            <a:extLst>
              <a:ext uri="{FF2B5EF4-FFF2-40B4-BE49-F238E27FC236}">
                <a16:creationId xmlns:a16="http://schemas.microsoft.com/office/drawing/2014/main" id="{36BFF321-6F2E-AE4F-91B3-49BA251CAD7B}"/>
              </a:ext>
            </a:extLst>
          </p:cNvPr>
          <p:cNvSpPr txBox="1"/>
          <p:nvPr/>
        </p:nvSpPr>
        <p:spPr>
          <a:xfrm>
            <a:off x="233362" y="269875"/>
            <a:ext cx="9601201" cy="3775201"/>
          </a:xfrm>
          <a:prstGeom prst="rect">
            <a:avLst/>
          </a:prstGeom>
          <a:solidFill>
            <a:schemeClr val="bg1">
              <a:lumMod val="85000"/>
            </a:schemeClr>
          </a:solidFill>
        </p:spPr>
        <p:txBody>
          <a:bodyPr vert="horz" wrap="square" lIns="0" tIns="0" rIns="0" bIns="0" rtlCol="0">
            <a:spAutoFit/>
          </a:bodyPr>
          <a:lstStyle/>
          <a:p>
            <a:pPr marL="143510" marR="86360">
              <a:lnSpc>
                <a:spcPct val="135400"/>
              </a:lnSpc>
              <a:spcBef>
                <a:spcPts val="65"/>
              </a:spcBef>
            </a:pPr>
            <a:r>
              <a:rPr lang="en-US" altLang="ko-KR" dirty="0">
                <a:solidFill>
                  <a:srgbClr val="231F20"/>
                </a:solidFill>
                <a:latin typeface="+mn-ea"/>
                <a:cs typeface="나눔고딕코딩"/>
              </a:rPr>
              <a:t>$ python3 </a:t>
            </a:r>
            <a:r>
              <a:rPr lang="en-US" altLang="ko-KR" dirty="0" err="1">
                <a:solidFill>
                  <a:srgbClr val="231F20"/>
                </a:solidFill>
                <a:latin typeface="+mn-ea"/>
                <a:cs typeface="나눔고딕코딩"/>
              </a:rPr>
              <a:t>pd</a:t>
            </a:r>
            <a:r>
              <a:rPr lang="en-US" altLang="ko-KR" dirty="0">
                <a:solidFill>
                  <a:srgbClr val="231F20"/>
                </a:solidFill>
                <a:latin typeface="+mn-ea"/>
                <a:cs typeface="나눔고딕코딩"/>
              </a:rPr>
              <a:t>-test-</a:t>
            </a:r>
            <a:r>
              <a:rPr lang="en-US" altLang="ko-KR" dirty="0" err="1">
                <a:solidFill>
                  <a:srgbClr val="231F20"/>
                </a:solidFill>
                <a:latin typeface="+mn-ea"/>
                <a:cs typeface="나눔고딕코딩"/>
              </a:rPr>
              <a:t>slice.py</a:t>
            </a:r>
            <a:r>
              <a:rPr lang="en-US" altLang="ko-KR" dirty="0">
                <a:solidFill>
                  <a:srgbClr val="231F20"/>
                </a:solidFill>
                <a:latin typeface="+mn-ea"/>
                <a:cs typeface="나눔고딕코딩"/>
              </a:rPr>
              <a:t> </a:t>
            </a:r>
          </a:p>
          <a:p>
            <a:pPr marL="143510" marR="86360">
              <a:lnSpc>
                <a:spcPct val="135400"/>
              </a:lnSpc>
              <a:spcBef>
                <a:spcPts val="65"/>
              </a:spcBef>
            </a:pPr>
            <a:r>
              <a:rPr lang="en-US" altLang="ko-KR" dirty="0" err="1">
                <a:solidFill>
                  <a:srgbClr val="231F20"/>
                </a:solidFill>
                <a:latin typeface="+mn-ea"/>
                <a:cs typeface="나눔고딕코딩"/>
              </a:rPr>
              <a:t>tbl</a:t>
            </a:r>
            <a:r>
              <a:rPr lang="en-US" altLang="ko-KR" dirty="0">
                <a:solidFill>
                  <a:srgbClr val="231F20"/>
                </a:solidFill>
                <a:latin typeface="+mn-ea"/>
                <a:cs typeface="나눔고딕코딩"/>
              </a:rPr>
              <a:t>[2:4] </a:t>
            </a:r>
          </a:p>
          <a:p>
            <a:pPr marL="143510" marR="86360">
              <a:lnSpc>
                <a:spcPct val="135400"/>
              </a:lnSpc>
              <a:spcBef>
                <a:spcPts val="65"/>
              </a:spcBef>
            </a:pPr>
            <a:r>
              <a:rPr lang="en-US" altLang="ko-KR" dirty="0">
                <a:solidFill>
                  <a:srgbClr val="231F20"/>
                </a:solidFill>
                <a:latin typeface="+mn-ea"/>
                <a:cs typeface="나눔고딕코딩"/>
              </a:rPr>
              <a:t>	height 	type 	weight </a:t>
            </a:r>
          </a:p>
          <a:p>
            <a:pPr marL="143510" marR="86360">
              <a:lnSpc>
                <a:spcPct val="135400"/>
              </a:lnSpc>
              <a:spcBef>
                <a:spcPts val="65"/>
              </a:spcBef>
            </a:pPr>
            <a:r>
              <a:rPr lang="en-US" altLang="ko-KR" dirty="0">
                <a:solidFill>
                  <a:srgbClr val="231F20"/>
                </a:solidFill>
                <a:latin typeface="+mn-ea"/>
                <a:cs typeface="나눔고딕코딩"/>
              </a:rPr>
              <a:t>2    	155     	n      	65.5</a:t>
            </a:r>
            <a:br>
              <a:rPr lang="en-US" altLang="ko-KR" dirty="0">
                <a:solidFill>
                  <a:srgbClr val="231F20"/>
                </a:solidFill>
                <a:latin typeface="+mn-ea"/>
                <a:cs typeface="나눔고딕코딩"/>
              </a:rPr>
            </a:br>
            <a:r>
              <a:rPr lang="en-US" altLang="ko-KR" dirty="0">
                <a:solidFill>
                  <a:srgbClr val="231F20"/>
                </a:solidFill>
                <a:latin typeface="+mn-ea"/>
                <a:cs typeface="나눔고딕코딩"/>
              </a:rPr>
              <a:t>3    	143     	t       	45.9 </a:t>
            </a:r>
          </a:p>
          <a:p>
            <a:pPr marL="143510" marR="86360">
              <a:lnSpc>
                <a:spcPct val="135400"/>
              </a:lnSpc>
              <a:spcBef>
                <a:spcPts val="65"/>
              </a:spcBef>
            </a:pPr>
            <a:r>
              <a:rPr lang="en-US" altLang="ko-KR" dirty="0" err="1">
                <a:solidFill>
                  <a:srgbClr val="231F20"/>
                </a:solidFill>
                <a:latin typeface="+mn-ea"/>
                <a:cs typeface="나눔고딕코딩"/>
              </a:rPr>
              <a:t>tbl</a:t>
            </a:r>
            <a:r>
              <a:rPr lang="en-US" altLang="ko-KR" dirty="0">
                <a:solidFill>
                  <a:srgbClr val="231F20"/>
                </a:solidFill>
                <a:latin typeface="+mn-ea"/>
                <a:cs typeface="나눔고딕코딩"/>
              </a:rPr>
              <a:t>[2:] </a:t>
            </a:r>
          </a:p>
          <a:p>
            <a:pPr marL="143510" marR="86360">
              <a:lnSpc>
                <a:spcPct val="135400"/>
              </a:lnSpc>
              <a:spcBef>
                <a:spcPts val="65"/>
              </a:spcBef>
            </a:pPr>
            <a:r>
              <a:rPr lang="en-US" altLang="ko-KR" dirty="0">
                <a:solidFill>
                  <a:srgbClr val="231F20"/>
                </a:solidFill>
                <a:latin typeface="+mn-ea"/>
                <a:cs typeface="나눔고딕코딩"/>
              </a:rPr>
              <a:t>      	height 	type 	weight </a:t>
            </a:r>
          </a:p>
          <a:p>
            <a:pPr marL="143510" marR="86360">
              <a:lnSpc>
                <a:spcPct val="135400"/>
              </a:lnSpc>
              <a:spcBef>
                <a:spcPts val="65"/>
              </a:spcBef>
            </a:pPr>
            <a:r>
              <a:rPr lang="en-US" altLang="ko-KR" dirty="0">
                <a:solidFill>
                  <a:srgbClr val="231F20"/>
                </a:solidFill>
                <a:latin typeface="+mn-ea"/>
                <a:cs typeface="나눔고딕코딩"/>
              </a:rPr>
              <a:t>3    	143     	t      	45.9</a:t>
            </a:r>
            <a:br>
              <a:rPr lang="en-US" altLang="ko-KR" dirty="0">
                <a:solidFill>
                  <a:srgbClr val="231F20"/>
                </a:solidFill>
                <a:latin typeface="+mn-ea"/>
                <a:cs typeface="나눔고딕코딩"/>
              </a:rPr>
            </a:br>
            <a:r>
              <a:rPr lang="en-US" altLang="ko-KR" dirty="0">
                <a:solidFill>
                  <a:srgbClr val="231F20"/>
                </a:solidFill>
                <a:latin typeface="+mn-ea"/>
                <a:cs typeface="나눔고딕코딩"/>
              </a:rPr>
              <a:t>4    	154     	t      	51.2</a:t>
            </a:r>
            <a:br>
              <a:rPr lang="en-US" altLang="ko-KR" dirty="0">
                <a:solidFill>
                  <a:srgbClr val="231F20"/>
                </a:solidFill>
                <a:latin typeface="+mn-ea"/>
                <a:cs typeface="나눔고딕코딩"/>
              </a:rPr>
            </a:br>
            <a:r>
              <a:rPr lang="en-US" altLang="ko-KR" dirty="0">
                <a:solidFill>
                  <a:srgbClr val="231F20"/>
                </a:solidFill>
                <a:latin typeface="+mn-ea"/>
                <a:cs typeface="나눔고딕코딩"/>
              </a:rPr>
              <a:t>5    	160     	f      	72.5 </a:t>
            </a:r>
          </a:p>
        </p:txBody>
      </p:sp>
    </p:spTree>
    <p:extLst>
      <p:ext uri="{BB962C8B-B14F-4D97-AF65-F5344CB8AC3E}">
        <p14:creationId xmlns:p14="http://schemas.microsoft.com/office/powerpoint/2010/main" val="148337352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360035"/>
          </a:xfrm>
          <a:prstGeom prst="rect">
            <a:avLst/>
          </a:prstGeom>
        </p:spPr>
        <p:txBody>
          <a:bodyPr vert="horz" wrap="square" lIns="0" tIns="0" rIns="0" bIns="0" rtlCol="0">
            <a:spAutoFit/>
          </a:bodyPr>
          <a:lstStyle/>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원하는 조건의 값 </a:t>
            </a:r>
            <a:r>
              <a:rPr lang="ko-KR" altLang="en-US" spc="-120" dirty="0" smtClean="0">
                <a:solidFill>
                  <a:srgbClr val="231F20"/>
                </a:solidFill>
                <a:latin typeface="+mn-ea"/>
                <a:cs typeface="Arial Unicode MS"/>
              </a:rPr>
              <a:t>추출</a:t>
            </a:r>
            <a:endParaRPr lang="ko-KR" altLang="en-US" spc="-120" dirty="0">
              <a:solidFill>
                <a:srgbClr val="231F20"/>
              </a:solidFill>
              <a:latin typeface="Arial Unicode MS"/>
              <a:cs typeface="Arial Unicode MS"/>
            </a:endParaRPr>
          </a:p>
        </p:txBody>
      </p:sp>
      <p:sp>
        <p:nvSpPr>
          <p:cNvPr id="5" name="object 6">
            <a:extLst>
              <a:ext uri="{FF2B5EF4-FFF2-40B4-BE49-F238E27FC236}">
                <a16:creationId xmlns:a16="http://schemas.microsoft.com/office/drawing/2014/main" id="{B3D8ED48-61B1-7149-A15F-D3EEB8728B9E}"/>
              </a:ext>
            </a:extLst>
          </p:cNvPr>
          <p:cNvSpPr txBox="1"/>
          <p:nvPr/>
        </p:nvSpPr>
        <p:spPr>
          <a:xfrm>
            <a:off x="232570" y="727075"/>
            <a:ext cx="9753599" cy="4572342"/>
          </a:xfrm>
          <a:prstGeom prst="rect">
            <a:avLst/>
          </a:prstGeom>
        </p:spPr>
        <p:txBody>
          <a:bodyPr vert="horz" wrap="square" lIns="0" tIns="0" rIns="0" bIns="0" rtlCol="0">
            <a:spAutoFit/>
          </a:bodyPr>
          <a:lstStyle/>
          <a:p>
            <a:pPr marL="12700"/>
            <a:r>
              <a:rPr lang="en-US" altLang="ko-KR" spc="15" dirty="0">
                <a:solidFill>
                  <a:srgbClr val="58595B"/>
                </a:solidFill>
                <a:latin typeface="+mn-ea"/>
                <a:cs typeface="Arial Unicode MS"/>
              </a:rPr>
              <a:t>file:</a:t>
            </a:r>
            <a:r>
              <a:rPr lang="en-US" altLang="ko-KR" spc="55" dirty="0">
                <a:solidFill>
                  <a:srgbClr val="58595B"/>
                </a:solidFill>
                <a:latin typeface="+mn-ea"/>
                <a:cs typeface="Arial Unicode MS"/>
              </a:rPr>
              <a:t> </a:t>
            </a:r>
            <a:r>
              <a:rPr lang="en-US" altLang="ko-KR" spc="15" dirty="0" err="1">
                <a:solidFill>
                  <a:srgbClr val="58595B"/>
                </a:solidFill>
                <a:latin typeface="+mn-ea"/>
                <a:cs typeface="Arial Unicode MS"/>
              </a:rPr>
              <a:t>src</a:t>
            </a:r>
            <a:r>
              <a:rPr lang="en-US" altLang="ko-KR" spc="15" dirty="0">
                <a:solidFill>
                  <a:srgbClr val="58595B"/>
                </a:solidFill>
                <a:latin typeface="+mn-ea"/>
                <a:cs typeface="Arial Unicode MS"/>
              </a:rPr>
              <a:t>/ch5/</a:t>
            </a:r>
            <a:r>
              <a:rPr lang="en-US" altLang="ko-KR" spc="15" dirty="0" err="1">
                <a:solidFill>
                  <a:srgbClr val="58595B"/>
                </a:solidFill>
                <a:latin typeface="+mn-ea"/>
                <a:cs typeface="Arial Unicode MS"/>
              </a:rPr>
              <a:t>pd</a:t>
            </a:r>
            <a:r>
              <a:rPr lang="en-US" altLang="ko-KR" spc="15" dirty="0">
                <a:solidFill>
                  <a:srgbClr val="58595B"/>
                </a:solidFill>
                <a:latin typeface="+mn-ea"/>
                <a:cs typeface="Arial Unicode MS"/>
              </a:rPr>
              <a:t>-test-</a:t>
            </a:r>
            <a:r>
              <a:rPr lang="en-US" altLang="ko-KR" spc="15" dirty="0" err="1">
                <a:solidFill>
                  <a:srgbClr val="58595B"/>
                </a:solidFill>
                <a:latin typeface="+mn-ea"/>
                <a:cs typeface="Arial Unicode MS"/>
              </a:rPr>
              <a:t>filter.py</a:t>
            </a:r>
            <a:endParaRPr lang="en-US" altLang="ko-KR" dirty="0">
              <a:latin typeface="+mn-ea"/>
              <a:cs typeface="Arial Unicode MS"/>
            </a:endParaRPr>
          </a:p>
          <a:p>
            <a:pPr marL="12700">
              <a:spcBef>
                <a:spcPts val="25"/>
              </a:spcBef>
            </a:pPr>
            <a:endParaRPr lang="en-US" altLang="ko-KR" dirty="0">
              <a:latin typeface="+mn-ea"/>
              <a:cs typeface="Times New Roman"/>
            </a:endParaRPr>
          </a:p>
          <a:p>
            <a:pPr marL="12700"/>
            <a:r>
              <a:rPr lang="en-US" altLang="ko-KR" dirty="0">
                <a:solidFill>
                  <a:srgbClr val="231F20"/>
                </a:solidFill>
                <a:latin typeface="+mn-ea"/>
                <a:cs typeface="나눔고딕코딩"/>
              </a:rPr>
              <a:t>import pandas as</a:t>
            </a:r>
            <a:r>
              <a:rPr lang="en-US" altLang="ko-KR" spc="-220" dirty="0">
                <a:solidFill>
                  <a:srgbClr val="231F20"/>
                </a:solidFill>
                <a:latin typeface="+mn-ea"/>
                <a:cs typeface="나눔고딕코딩"/>
              </a:rPr>
              <a:t> </a:t>
            </a:r>
            <a:r>
              <a:rPr lang="en-US" altLang="ko-KR" dirty="0" err="1">
                <a:solidFill>
                  <a:srgbClr val="231F20"/>
                </a:solidFill>
                <a:latin typeface="+mn-ea"/>
                <a:cs typeface="나눔고딕코딩"/>
              </a:rPr>
              <a:t>pd</a:t>
            </a:r>
            <a:endParaRPr lang="en-US" altLang="ko-KR" dirty="0">
              <a:latin typeface="+mn-ea"/>
              <a:cs typeface="나눔고딕코딩"/>
            </a:endParaRPr>
          </a:p>
          <a:p>
            <a:pPr marL="12700" marR="2984500">
              <a:lnSpc>
                <a:spcPct val="135400"/>
              </a:lnSpc>
            </a:pPr>
            <a:r>
              <a:rPr lang="en-US" altLang="ko-KR" dirty="0">
                <a:solidFill>
                  <a:srgbClr val="231F20"/>
                </a:solidFill>
                <a:latin typeface="+mn-ea"/>
                <a:cs typeface="나눔고딕코딩"/>
              </a:rPr>
              <a:t>#</a:t>
            </a:r>
            <a:r>
              <a:rPr lang="en-US" altLang="ko-KR" spc="-100" dirty="0">
                <a:solidFill>
                  <a:srgbClr val="231F20"/>
                </a:solidFill>
                <a:latin typeface="+mn-ea"/>
                <a:cs typeface="나눔고딕코딩"/>
              </a:rPr>
              <a:t> </a:t>
            </a:r>
            <a:r>
              <a:rPr lang="ko-KR" altLang="en-US" spc="-20" dirty="0">
                <a:solidFill>
                  <a:srgbClr val="231F20"/>
                </a:solidFill>
                <a:latin typeface="+mn-ea"/>
                <a:cs typeface="나눔고딕코딩"/>
              </a:rPr>
              <a:t>키</a:t>
            </a:r>
            <a:r>
              <a:rPr lang="en-US" altLang="ko-KR" spc="-20" dirty="0">
                <a:solidFill>
                  <a:srgbClr val="231F20"/>
                </a:solidFill>
                <a:latin typeface="+mn-ea"/>
                <a:cs typeface="나눔고딕코딩"/>
              </a:rPr>
              <a:t>,</a:t>
            </a:r>
            <a:r>
              <a:rPr lang="ko-KR" altLang="en-US" spc="-100" dirty="0">
                <a:solidFill>
                  <a:srgbClr val="231F20"/>
                </a:solidFill>
                <a:latin typeface="+mn-ea"/>
                <a:cs typeface="나눔고딕코딩"/>
              </a:rPr>
              <a:t> </a:t>
            </a:r>
            <a:r>
              <a:rPr lang="ko-KR" altLang="en-US" spc="-30" dirty="0">
                <a:solidFill>
                  <a:srgbClr val="231F20"/>
                </a:solidFill>
                <a:latin typeface="+mn-ea"/>
                <a:cs typeface="나눔고딕코딩"/>
              </a:rPr>
              <a:t>몸무게</a:t>
            </a:r>
            <a:r>
              <a:rPr lang="en-US" altLang="ko-KR" spc="-30" dirty="0">
                <a:solidFill>
                  <a:srgbClr val="231F20"/>
                </a:solidFill>
                <a:latin typeface="+mn-ea"/>
                <a:cs typeface="나눔고딕코딩"/>
              </a:rPr>
              <a:t>,</a:t>
            </a:r>
            <a:r>
              <a:rPr lang="ko-KR" altLang="en-US" spc="-100" dirty="0">
                <a:solidFill>
                  <a:srgbClr val="231F20"/>
                </a:solidFill>
                <a:latin typeface="+mn-ea"/>
                <a:cs typeface="나눔고딕코딩"/>
              </a:rPr>
              <a:t> </a:t>
            </a:r>
            <a:r>
              <a:rPr lang="ko-KR" altLang="en-US" spc="-20" dirty="0">
                <a:solidFill>
                  <a:srgbClr val="231F20"/>
                </a:solidFill>
                <a:latin typeface="+mn-ea"/>
                <a:cs typeface="나눔고딕코딩"/>
              </a:rPr>
              <a:t>유형</a:t>
            </a:r>
            <a:r>
              <a:rPr lang="ko-KR" altLang="en-US" spc="-100" dirty="0">
                <a:solidFill>
                  <a:srgbClr val="231F20"/>
                </a:solidFill>
                <a:latin typeface="+mn-ea"/>
                <a:cs typeface="나눔고딕코딩"/>
              </a:rPr>
              <a:t> </a:t>
            </a:r>
            <a:r>
              <a:rPr lang="ko-KR" altLang="en-US" spc="-35" dirty="0">
                <a:solidFill>
                  <a:srgbClr val="231F20"/>
                </a:solidFill>
                <a:latin typeface="+mn-ea"/>
                <a:cs typeface="나눔고딕코딩"/>
              </a:rPr>
              <a:t>데이터프레임</a:t>
            </a:r>
            <a:r>
              <a:rPr lang="ko-KR" altLang="en-US" spc="-100" dirty="0">
                <a:solidFill>
                  <a:srgbClr val="231F20"/>
                </a:solidFill>
                <a:latin typeface="+mn-ea"/>
                <a:cs typeface="나눔고딕코딩"/>
              </a:rPr>
              <a:t> </a:t>
            </a:r>
            <a:r>
              <a:rPr lang="ko-KR" altLang="en-US" spc="-40" dirty="0">
                <a:solidFill>
                  <a:srgbClr val="231F20"/>
                </a:solidFill>
                <a:latin typeface="+mn-ea"/>
                <a:cs typeface="나눔고딕코딩"/>
              </a:rPr>
              <a:t>생성하기  </a:t>
            </a:r>
            <a:endParaRPr lang="en-US" altLang="ko-KR" spc="-40" dirty="0">
              <a:solidFill>
                <a:srgbClr val="231F20"/>
              </a:solidFill>
              <a:latin typeface="+mn-ea"/>
              <a:cs typeface="나눔고딕코딩"/>
            </a:endParaRPr>
          </a:p>
          <a:p>
            <a:pPr marL="12700" marR="2984500">
              <a:lnSpc>
                <a:spcPct val="135400"/>
              </a:lnSpc>
            </a:pPr>
            <a:r>
              <a:rPr lang="en-US" altLang="ko-KR" dirty="0" err="1">
                <a:solidFill>
                  <a:srgbClr val="231F20"/>
                </a:solidFill>
                <a:latin typeface="+mn-ea"/>
                <a:cs typeface="나눔고딕코딩"/>
              </a:rPr>
              <a:t>tbl</a:t>
            </a:r>
            <a:r>
              <a:rPr lang="en-US" altLang="ko-KR" dirty="0">
                <a:solidFill>
                  <a:srgbClr val="231F20"/>
                </a:solidFill>
                <a:latin typeface="+mn-ea"/>
                <a:cs typeface="나눔고딕코딩"/>
              </a:rPr>
              <a:t> =</a:t>
            </a:r>
            <a:r>
              <a:rPr lang="en-US" altLang="ko-KR" spc="-160" dirty="0">
                <a:solidFill>
                  <a:srgbClr val="231F20"/>
                </a:solidFill>
                <a:latin typeface="+mn-ea"/>
                <a:cs typeface="나눔고딕코딩"/>
              </a:rPr>
              <a:t> </a:t>
            </a:r>
            <a:r>
              <a:rPr lang="en-US" altLang="ko-KR" spc="-10" dirty="0" err="1">
                <a:solidFill>
                  <a:srgbClr val="231F20"/>
                </a:solidFill>
                <a:latin typeface="+mn-ea"/>
                <a:cs typeface="나눔고딕코딩"/>
              </a:rPr>
              <a:t>pd.DataFrame</a:t>
            </a:r>
            <a:r>
              <a:rPr lang="en-US" altLang="ko-KR" spc="-10" dirty="0">
                <a:solidFill>
                  <a:srgbClr val="231F20"/>
                </a:solidFill>
                <a:latin typeface="+mn-ea"/>
                <a:cs typeface="나눔고딕코딩"/>
              </a:rPr>
              <a:t>({</a:t>
            </a:r>
            <a:endParaRPr lang="en-US" altLang="ko-KR" dirty="0">
              <a:latin typeface="+mn-ea"/>
              <a:cs typeface="나눔고딕코딩"/>
            </a:endParaRPr>
          </a:p>
          <a:p>
            <a:pPr marL="366713">
              <a:spcBef>
                <a:spcPts val="340"/>
              </a:spcBef>
            </a:pPr>
            <a:r>
              <a:rPr lang="en-US" altLang="ko-KR" spc="-10" dirty="0">
                <a:solidFill>
                  <a:srgbClr val="231F20"/>
                </a:solidFill>
                <a:latin typeface="+mn-ea"/>
                <a:cs typeface="나눔고딕코딩"/>
              </a:rPr>
              <a:t>"weight":</a:t>
            </a:r>
            <a:r>
              <a:rPr lang="en-US" altLang="ko-KR" spc="-8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spc="-10" dirty="0">
                <a:solidFill>
                  <a:srgbClr val="231F20"/>
                </a:solidFill>
                <a:latin typeface="+mn-ea"/>
                <a:cs typeface="나눔고딕코딩"/>
              </a:rPr>
              <a:t>80.0,</a:t>
            </a:r>
            <a:r>
              <a:rPr lang="en-US" altLang="ko-KR" spc="-85" dirty="0">
                <a:solidFill>
                  <a:srgbClr val="231F20"/>
                </a:solidFill>
                <a:latin typeface="+mn-ea"/>
                <a:cs typeface="나눔고딕코딩"/>
              </a:rPr>
              <a:t> </a:t>
            </a:r>
            <a:r>
              <a:rPr lang="en-US" altLang="ko-KR" spc="-10" dirty="0">
                <a:solidFill>
                  <a:srgbClr val="231F20"/>
                </a:solidFill>
                <a:latin typeface="+mn-ea"/>
                <a:cs typeface="나눔고딕코딩"/>
              </a:rPr>
              <a:t>70.4,</a:t>
            </a:r>
            <a:r>
              <a:rPr lang="en-US" altLang="ko-KR" spc="-85" dirty="0">
                <a:solidFill>
                  <a:srgbClr val="231F20"/>
                </a:solidFill>
                <a:latin typeface="+mn-ea"/>
                <a:cs typeface="나눔고딕코딩"/>
              </a:rPr>
              <a:t> </a:t>
            </a:r>
            <a:r>
              <a:rPr lang="en-US" altLang="ko-KR" spc="-10" dirty="0">
                <a:solidFill>
                  <a:srgbClr val="231F20"/>
                </a:solidFill>
                <a:latin typeface="+mn-ea"/>
                <a:cs typeface="나눔고딕코딩"/>
              </a:rPr>
              <a:t>65.5,</a:t>
            </a:r>
            <a:r>
              <a:rPr lang="en-US" altLang="ko-KR" spc="-85" dirty="0">
                <a:solidFill>
                  <a:srgbClr val="231F20"/>
                </a:solidFill>
                <a:latin typeface="+mn-ea"/>
                <a:cs typeface="나눔고딕코딩"/>
              </a:rPr>
              <a:t> </a:t>
            </a:r>
            <a:r>
              <a:rPr lang="en-US" altLang="ko-KR" spc="-10" dirty="0">
                <a:solidFill>
                  <a:srgbClr val="231F20"/>
                </a:solidFill>
                <a:latin typeface="+mn-ea"/>
                <a:cs typeface="나눔고딕코딩"/>
              </a:rPr>
              <a:t>45.9,</a:t>
            </a:r>
            <a:r>
              <a:rPr lang="en-US" altLang="ko-KR" spc="-85" dirty="0">
                <a:solidFill>
                  <a:srgbClr val="231F20"/>
                </a:solidFill>
                <a:latin typeface="+mn-ea"/>
                <a:cs typeface="나눔고딕코딩"/>
              </a:rPr>
              <a:t> </a:t>
            </a:r>
            <a:r>
              <a:rPr lang="en-US" altLang="ko-KR" spc="-10" dirty="0">
                <a:solidFill>
                  <a:srgbClr val="231F20"/>
                </a:solidFill>
                <a:latin typeface="+mn-ea"/>
                <a:cs typeface="나눔고딕코딩"/>
              </a:rPr>
              <a:t>51.2,</a:t>
            </a:r>
            <a:r>
              <a:rPr lang="en-US" altLang="ko-KR" spc="-85" dirty="0">
                <a:solidFill>
                  <a:srgbClr val="231F20"/>
                </a:solidFill>
                <a:latin typeface="+mn-ea"/>
                <a:cs typeface="나눔고딕코딩"/>
              </a:rPr>
              <a:t> </a:t>
            </a:r>
            <a:r>
              <a:rPr lang="en-US" altLang="ko-KR" spc="-10" dirty="0">
                <a:solidFill>
                  <a:srgbClr val="231F20"/>
                </a:solidFill>
                <a:latin typeface="+mn-ea"/>
                <a:cs typeface="나눔고딕코딩"/>
              </a:rPr>
              <a:t>72.5</a:t>
            </a:r>
            <a:r>
              <a:rPr lang="en-US" altLang="ko-KR" spc="-50" dirty="0">
                <a:solidFill>
                  <a:srgbClr val="231F20"/>
                </a:solidFill>
                <a:latin typeface="+mn-ea"/>
                <a:cs typeface="나눔고딕코딩"/>
              </a:rPr>
              <a:t> </a:t>
            </a:r>
            <a:r>
              <a:rPr lang="en-US" altLang="ko-KR" spc="-40" dirty="0">
                <a:solidFill>
                  <a:srgbClr val="231F20"/>
                </a:solidFill>
                <a:latin typeface="+mn-ea"/>
                <a:cs typeface="나눔고딕코딩"/>
              </a:rPr>
              <a:t>],</a:t>
            </a:r>
            <a:endParaRPr lang="en-US" altLang="ko-KR" dirty="0">
              <a:latin typeface="+mn-ea"/>
              <a:cs typeface="나눔고딕코딩"/>
            </a:endParaRPr>
          </a:p>
          <a:p>
            <a:pPr marL="366713">
              <a:spcBef>
                <a:spcPts val="340"/>
              </a:spcBef>
            </a:pPr>
            <a:r>
              <a:rPr lang="en-US" altLang="ko-KR" spc="-10" dirty="0">
                <a:solidFill>
                  <a:srgbClr val="231F20"/>
                </a:solidFill>
                <a:latin typeface="+mn-ea"/>
                <a:cs typeface="나눔고딕코딩"/>
              </a:rPr>
              <a:t>"height": </a:t>
            </a:r>
            <a:r>
              <a:rPr lang="en-US" altLang="ko-KR" dirty="0">
                <a:solidFill>
                  <a:srgbClr val="231F20"/>
                </a:solidFill>
                <a:latin typeface="+mn-ea"/>
                <a:cs typeface="나눔고딕코딩"/>
              </a:rPr>
              <a:t>[ 170, 180, 155, 143, 154, 160   </a:t>
            </a:r>
            <a:r>
              <a:rPr lang="en-US" altLang="ko-KR" spc="280" dirty="0">
                <a:solidFill>
                  <a:srgbClr val="231F20"/>
                </a:solidFill>
                <a:latin typeface="+mn-ea"/>
                <a:cs typeface="나눔고딕코딩"/>
              </a:rPr>
              <a:t> </a:t>
            </a:r>
            <a:r>
              <a:rPr lang="en-US" altLang="ko-KR" spc="-40" dirty="0">
                <a:solidFill>
                  <a:srgbClr val="231F20"/>
                </a:solidFill>
                <a:latin typeface="+mn-ea"/>
                <a:cs typeface="나눔고딕코딩"/>
              </a:rPr>
              <a:t>],</a:t>
            </a:r>
            <a:endParaRPr lang="en-US" altLang="ko-KR" dirty="0">
              <a:latin typeface="+mn-ea"/>
              <a:cs typeface="나눔고딕코딩"/>
            </a:endParaRPr>
          </a:p>
          <a:p>
            <a:pPr marL="366713">
              <a:spcBef>
                <a:spcPts val="340"/>
              </a:spcBef>
            </a:pPr>
            <a:r>
              <a:rPr lang="en-US" altLang="ko-KR" spc="-10" dirty="0">
                <a:solidFill>
                  <a:srgbClr val="231F20"/>
                </a:solidFill>
                <a:latin typeface="+mn-ea"/>
                <a:cs typeface="나눔고딕코딩"/>
              </a:rPr>
              <a:t>"gender": </a:t>
            </a:r>
            <a:r>
              <a:rPr lang="en-US" altLang="ko-KR" dirty="0">
                <a:solidFill>
                  <a:srgbClr val="231F20"/>
                </a:solidFill>
                <a:latin typeface="+mn-ea"/>
                <a:cs typeface="나눔고딕코딩"/>
              </a:rPr>
              <a:t>[ </a:t>
            </a:r>
            <a:r>
              <a:rPr lang="en-US" altLang="ko-KR" spc="-20" dirty="0">
                <a:solidFill>
                  <a:srgbClr val="231F20"/>
                </a:solidFill>
                <a:latin typeface="+mn-ea"/>
                <a:cs typeface="나눔고딕코딩"/>
              </a:rPr>
              <a:t>"f", "m", "m", "f", "f", </a:t>
            </a:r>
            <a:r>
              <a:rPr lang="en-US" altLang="ko-KR" spc="-15" dirty="0">
                <a:solidFill>
                  <a:srgbClr val="231F20"/>
                </a:solidFill>
                <a:latin typeface="+mn-ea"/>
                <a:cs typeface="나눔고딕코딩"/>
              </a:rPr>
              <a:t>"m"    </a:t>
            </a:r>
            <a:r>
              <a:rPr lang="en-US" altLang="ko-KR" spc="5" dirty="0">
                <a:solidFill>
                  <a:srgbClr val="231F20"/>
                </a:solidFill>
                <a:latin typeface="+mn-ea"/>
                <a:cs typeface="나눔고딕코딩"/>
              </a:rPr>
              <a:t> </a:t>
            </a:r>
            <a:r>
              <a:rPr lang="en-US" altLang="ko-KR" dirty="0">
                <a:solidFill>
                  <a:srgbClr val="231F20"/>
                </a:solidFill>
                <a:latin typeface="+mn-ea"/>
                <a:cs typeface="나눔고딕코딩"/>
              </a:rPr>
              <a:t>]</a:t>
            </a:r>
            <a:endParaRPr lang="en-US" altLang="ko-KR" dirty="0">
              <a:latin typeface="+mn-ea"/>
              <a:cs typeface="나눔고딕코딩"/>
            </a:endParaRPr>
          </a:p>
          <a:p>
            <a:pPr marL="12700">
              <a:spcBef>
                <a:spcPts val="340"/>
              </a:spcBef>
            </a:pPr>
            <a:r>
              <a:rPr lang="en-US" altLang="ko-KR" spc="-40" dirty="0">
                <a:solidFill>
                  <a:srgbClr val="231F20"/>
                </a:solidFill>
                <a:latin typeface="+mn-ea"/>
                <a:cs typeface="나눔고딕코딩"/>
              </a:rPr>
              <a:t>})</a:t>
            </a:r>
            <a:endParaRPr lang="en-US" altLang="ko-KR" dirty="0">
              <a:latin typeface="+mn-ea"/>
              <a:cs typeface="나눔고딕코딩"/>
            </a:endParaRPr>
          </a:p>
          <a:p>
            <a:pPr marL="12700">
              <a:spcBef>
                <a:spcPts val="35"/>
              </a:spcBef>
            </a:pPr>
            <a:endParaRPr lang="en-US" altLang="ko-KR" dirty="0">
              <a:latin typeface="+mn-ea"/>
              <a:cs typeface="Times New Roman"/>
            </a:endParaRPr>
          </a:p>
          <a:p>
            <a:pPr marL="12700" marR="3197860">
              <a:lnSpc>
                <a:spcPct val="135400"/>
              </a:lnSpc>
            </a:pPr>
            <a:r>
              <a:rPr lang="en-US" altLang="ko-KR" spc="-20" dirty="0">
                <a:solidFill>
                  <a:srgbClr val="231F20"/>
                </a:solidFill>
                <a:latin typeface="+mn-ea"/>
                <a:cs typeface="나눔고딕코딩"/>
              </a:rPr>
              <a:t>print("--- </a:t>
            </a:r>
            <a:r>
              <a:rPr lang="en-US" altLang="ko-KR" dirty="0">
                <a:solidFill>
                  <a:srgbClr val="231F20"/>
                </a:solidFill>
                <a:latin typeface="+mn-ea"/>
                <a:cs typeface="나눔고딕코딩"/>
              </a:rPr>
              <a:t>height</a:t>
            </a:r>
            <a:r>
              <a:rPr lang="ko-KR" altLang="en-US" dirty="0">
                <a:solidFill>
                  <a:srgbClr val="231F20"/>
                </a:solidFill>
                <a:latin typeface="+mn-ea"/>
                <a:cs typeface="나눔고딕코딩"/>
              </a:rPr>
              <a:t>가 </a:t>
            </a:r>
            <a:r>
              <a:rPr lang="en-US" altLang="ko-KR" dirty="0">
                <a:solidFill>
                  <a:srgbClr val="231F20"/>
                </a:solidFill>
                <a:latin typeface="+mn-ea"/>
                <a:cs typeface="나눔고딕코딩"/>
              </a:rPr>
              <a:t>160</a:t>
            </a:r>
            <a:r>
              <a:rPr lang="ko-KR" altLang="en-US" spc="-280" dirty="0">
                <a:solidFill>
                  <a:srgbClr val="231F20"/>
                </a:solidFill>
                <a:latin typeface="+mn-ea"/>
                <a:cs typeface="나눔고딕코딩"/>
              </a:rPr>
              <a:t> </a:t>
            </a:r>
            <a:r>
              <a:rPr lang="ko-KR" altLang="en-US" spc="-30" dirty="0">
                <a:solidFill>
                  <a:srgbClr val="231F20"/>
                </a:solidFill>
                <a:latin typeface="+mn-ea"/>
                <a:cs typeface="나눔고딕코딩"/>
              </a:rPr>
              <a:t>이상인 </a:t>
            </a:r>
            <a:r>
              <a:rPr lang="ko-KR" altLang="en-US" spc="-40" dirty="0">
                <a:solidFill>
                  <a:srgbClr val="231F20"/>
                </a:solidFill>
                <a:latin typeface="+mn-ea"/>
                <a:cs typeface="나눔고딕코딩"/>
              </a:rPr>
              <a:t>것</a:t>
            </a:r>
            <a:r>
              <a:rPr lang="en-US" altLang="ko-KR" spc="-40" dirty="0">
                <a:solidFill>
                  <a:srgbClr val="231F20"/>
                </a:solidFill>
                <a:latin typeface="+mn-ea"/>
                <a:cs typeface="나눔고딕코딩"/>
              </a:rPr>
              <a:t>")  </a:t>
            </a:r>
          </a:p>
          <a:p>
            <a:pPr marL="12700" marR="3197860">
              <a:lnSpc>
                <a:spcPct val="135400"/>
              </a:lnSpc>
            </a:pPr>
            <a:r>
              <a:rPr lang="en-US" altLang="ko-KR" spc="-10" dirty="0">
                <a:solidFill>
                  <a:srgbClr val="231F20"/>
                </a:solidFill>
                <a:latin typeface="+mn-ea"/>
                <a:cs typeface="나눔고딕코딩"/>
              </a:rPr>
              <a:t>print(</a:t>
            </a:r>
            <a:r>
              <a:rPr lang="en-US" altLang="ko-KR" spc="-10" dirty="0" err="1">
                <a:solidFill>
                  <a:srgbClr val="231F20"/>
                </a:solidFill>
                <a:latin typeface="+mn-ea"/>
                <a:cs typeface="나눔고딕코딩"/>
              </a:rPr>
              <a:t>tbl</a:t>
            </a:r>
            <a:r>
              <a:rPr lang="en-US" altLang="ko-KR" spc="-10" dirty="0">
                <a:solidFill>
                  <a:srgbClr val="231F20"/>
                </a:solidFill>
                <a:latin typeface="+mn-ea"/>
                <a:cs typeface="나눔고딕코딩"/>
              </a:rPr>
              <a:t>[</a:t>
            </a:r>
            <a:r>
              <a:rPr lang="en-US" altLang="ko-KR" spc="-10" dirty="0" err="1">
                <a:solidFill>
                  <a:srgbClr val="231F20"/>
                </a:solidFill>
                <a:latin typeface="+mn-ea"/>
                <a:cs typeface="나눔고딕코딩"/>
              </a:rPr>
              <a:t>tbl.height</a:t>
            </a:r>
            <a:r>
              <a:rPr lang="en-US" altLang="ko-KR" spc="-10" dirty="0">
                <a:solidFill>
                  <a:srgbClr val="231F20"/>
                </a:solidFill>
                <a:latin typeface="+mn-ea"/>
                <a:cs typeface="나눔고딕코딩"/>
              </a:rPr>
              <a:t> </a:t>
            </a:r>
            <a:r>
              <a:rPr lang="en-US" altLang="ko-KR" spc="-20" dirty="0">
                <a:solidFill>
                  <a:srgbClr val="231F20"/>
                </a:solidFill>
                <a:latin typeface="+mn-ea"/>
                <a:cs typeface="나눔고딕코딩"/>
              </a:rPr>
              <a:t>&gt;= </a:t>
            </a:r>
            <a:r>
              <a:rPr lang="en-US" altLang="ko-KR" spc="-10" dirty="0">
                <a:solidFill>
                  <a:srgbClr val="231F20"/>
                </a:solidFill>
                <a:latin typeface="+mn-ea"/>
                <a:cs typeface="나눔고딕코딩"/>
              </a:rPr>
              <a:t>160])  </a:t>
            </a:r>
          </a:p>
          <a:p>
            <a:pPr marL="12700" marR="3197860">
              <a:lnSpc>
                <a:spcPct val="135400"/>
              </a:lnSpc>
            </a:pPr>
            <a:r>
              <a:rPr lang="en-US" altLang="ko-KR" spc="-20" dirty="0">
                <a:solidFill>
                  <a:srgbClr val="231F20"/>
                </a:solidFill>
                <a:latin typeface="+mn-ea"/>
                <a:cs typeface="나눔고딕코딩"/>
              </a:rPr>
              <a:t>print("--- </a:t>
            </a:r>
            <a:r>
              <a:rPr lang="en-US" altLang="ko-KR" dirty="0">
                <a:solidFill>
                  <a:srgbClr val="231F20"/>
                </a:solidFill>
                <a:latin typeface="+mn-ea"/>
                <a:cs typeface="나눔고딕코딩"/>
              </a:rPr>
              <a:t>gender</a:t>
            </a:r>
            <a:r>
              <a:rPr lang="ko-KR" altLang="en-US" dirty="0">
                <a:solidFill>
                  <a:srgbClr val="231F20"/>
                </a:solidFill>
                <a:latin typeface="+mn-ea"/>
                <a:cs typeface="나눔고딕코딩"/>
              </a:rPr>
              <a:t>가 </a:t>
            </a:r>
            <a:r>
              <a:rPr lang="en-US" altLang="ko-KR" dirty="0">
                <a:solidFill>
                  <a:srgbClr val="231F20"/>
                </a:solidFill>
                <a:latin typeface="+mn-ea"/>
                <a:cs typeface="나눔고딕코딩"/>
              </a:rPr>
              <a:t>m </a:t>
            </a:r>
            <a:r>
              <a:rPr lang="ko-KR" altLang="en-US" dirty="0">
                <a:solidFill>
                  <a:srgbClr val="231F20"/>
                </a:solidFill>
                <a:latin typeface="+mn-ea"/>
                <a:cs typeface="나눔고딕코딩"/>
              </a:rPr>
              <a:t>인 </a:t>
            </a:r>
            <a:r>
              <a:rPr lang="ko-KR" altLang="en-US" spc="-40" dirty="0">
                <a:solidFill>
                  <a:srgbClr val="231F20"/>
                </a:solidFill>
                <a:latin typeface="+mn-ea"/>
                <a:cs typeface="나눔고딕코딩"/>
              </a:rPr>
              <a:t>것</a:t>
            </a:r>
            <a:r>
              <a:rPr lang="en-US" altLang="ko-KR" spc="-40" dirty="0">
                <a:solidFill>
                  <a:srgbClr val="231F20"/>
                </a:solidFill>
                <a:latin typeface="+mn-ea"/>
                <a:cs typeface="나눔고딕코딩"/>
              </a:rPr>
              <a:t>")  </a:t>
            </a:r>
          </a:p>
          <a:p>
            <a:pPr marL="12700" marR="3197860">
              <a:lnSpc>
                <a:spcPct val="135400"/>
              </a:lnSpc>
            </a:pPr>
            <a:r>
              <a:rPr lang="en-US" altLang="ko-KR" spc="-10" dirty="0">
                <a:solidFill>
                  <a:srgbClr val="231F20"/>
                </a:solidFill>
                <a:latin typeface="+mn-ea"/>
                <a:cs typeface="나눔고딕코딩"/>
              </a:rPr>
              <a:t>print(</a:t>
            </a:r>
            <a:r>
              <a:rPr lang="en-US" altLang="ko-KR" spc="-10" dirty="0" err="1">
                <a:solidFill>
                  <a:srgbClr val="231F20"/>
                </a:solidFill>
                <a:latin typeface="+mn-ea"/>
                <a:cs typeface="나눔고딕코딩"/>
              </a:rPr>
              <a:t>tbl</a:t>
            </a:r>
            <a:r>
              <a:rPr lang="en-US" altLang="ko-KR" spc="-10" dirty="0">
                <a:solidFill>
                  <a:srgbClr val="231F20"/>
                </a:solidFill>
                <a:latin typeface="+mn-ea"/>
                <a:cs typeface="나눔고딕코딩"/>
              </a:rPr>
              <a:t>[</a:t>
            </a:r>
            <a:r>
              <a:rPr lang="en-US" altLang="ko-KR" spc="-10" dirty="0" err="1">
                <a:solidFill>
                  <a:srgbClr val="231F20"/>
                </a:solidFill>
                <a:latin typeface="+mn-ea"/>
                <a:cs typeface="나눔고딕코딩"/>
              </a:rPr>
              <a:t>tbl.gender</a:t>
            </a:r>
            <a:r>
              <a:rPr lang="en-US" altLang="ko-KR" spc="-10" dirty="0">
                <a:solidFill>
                  <a:srgbClr val="231F20"/>
                </a:solidFill>
                <a:latin typeface="+mn-ea"/>
                <a:cs typeface="나눔고딕코딩"/>
              </a:rPr>
              <a:t> </a:t>
            </a:r>
            <a:r>
              <a:rPr lang="en-US" altLang="ko-KR" spc="-20" dirty="0">
                <a:solidFill>
                  <a:srgbClr val="231F20"/>
                </a:solidFill>
                <a:latin typeface="+mn-ea"/>
                <a:cs typeface="나눔고딕코딩"/>
              </a:rPr>
              <a:t>==</a:t>
            </a:r>
            <a:r>
              <a:rPr lang="en-US" altLang="ko-KR" spc="-125" dirty="0">
                <a:solidFill>
                  <a:srgbClr val="231F20"/>
                </a:solidFill>
                <a:latin typeface="+mn-ea"/>
                <a:cs typeface="나눔고딕코딩"/>
              </a:rPr>
              <a:t> </a:t>
            </a:r>
            <a:r>
              <a:rPr lang="en-US" altLang="ko-KR" spc="-25" dirty="0">
                <a:solidFill>
                  <a:srgbClr val="231F20"/>
                </a:solidFill>
                <a:latin typeface="+mn-ea"/>
                <a:cs typeface="나눔고딕코딩"/>
              </a:rPr>
              <a:t>"m"])</a:t>
            </a:r>
            <a:endParaRPr lang="en-US" altLang="ko-KR" dirty="0">
              <a:latin typeface="+mn-ea"/>
              <a:cs typeface="나눔고딕코딩"/>
            </a:endParaRPr>
          </a:p>
        </p:txBody>
      </p:sp>
      <p:sp>
        <p:nvSpPr>
          <p:cNvPr id="6" name="object 2">
            <a:extLst>
              <a:ext uri="{FF2B5EF4-FFF2-40B4-BE49-F238E27FC236}">
                <a16:creationId xmlns:a16="http://schemas.microsoft.com/office/drawing/2014/main" id="{9B96CFC1-84B6-D24E-BDDE-B513641CB923}"/>
              </a:ext>
            </a:extLst>
          </p:cNvPr>
          <p:cNvSpPr/>
          <p:nvPr/>
        </p:nvSpPr>
        <p:spPr>
          <a:xfrm flipV="1">
            <a:off x="232569" y="1030678"/>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
        <p:nvSpPr>
          <p:cNvPr id="7" name="object 2">
            <a:extLst>
              <a:ext uri="{FF2B5EF4-FFF2-40B4-BE49-F238E27FC236}">
                <a16:creationId xmlns:a16="http://schemas.microsoft.com/office/drawing/2014/main" id="{7F83BFD9-76B9-574B-95C3-7E918975197D}"/>
              </a:ext>
            </a:extLst>
          </p:cNvPr>
          <p:cNvSpPr/>
          <p:nvPr/>
        </p:nvSpPr>
        <p:spPr>
          <a:xfrm flipV="1">
            <a:off x="233363" y="5481956"/>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Tree>
    <p:extLst>
      <p:ext uri="{BB962C8B-B14F-4D97-AF65-F5344CB8AC3E}">
        <p14:creationId xmlns:p14="http://schemas.microsoft.com/office/powerpoint/2010/main" val="231993326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6">
            <a:extLst>
              <a:ext uri="{FF2B5EF4-FFF2-40B4-BE49-F238E27FC236}">
                <a16:creationId xmlns:a16="http://schemas.microsoft.com/office/drawing/2014/main" id="{36BFF321-6F2E-AE4F-91B3-49BA251CAD7B}"/>
              </a:ext>
            </a:extLst>
          </p:cNvPr>
          <p:cNvSpPr txBox="1"/>
          <p:nvPr/>
        </p:nvSpPr>
        <p:spPr>
          <a:xfrm>
            <a:off x="233362" y="422275"/>
            <a:ext cx="9601201" cy="4200445"/>
          </a:xfrm>
          <a:prstGeom prst="rect">
            <a:avLst/>
          </a:prstGeom>
          <a:solidFill>
            <a:schemeClr val="bg1">
              <a:lumMod val="85000"/>
            </a:schemeClr>
          </a:solidFill>
        </p:spPr>
        <p:txBody>
          <a:bodyPr vert="horz" wrap="square" lIns="0" tIns="0" rIns="0" bIns="0" rtlCol="0">
            <a:spAutoFit/>
          </a:bodyPr>
          <a:lstStyle/>
          <a:p>
            <a:pPr marL="143510" marR="86360">
              <a:lnSpc>
                <a:spcPct val="135400"/>
              </a:lnSpc>
              <a:spcBef>
                <a:spcPts val="65"/>
              </a:spcBef>
            </a:pPr>
            <a:r>
              <a:rPr lang="en-US" altLang="ko-KR" dirty="0">
                <a:solidFill>
                  <a:srgbClr val="231F20"/>
                </a:solidFill>
                <a:latin typeface="+mn-ea"/>
                <a:cs typeface="나눔고딕코딩"/>
              </a:rPr>
              <a:t>$ python3 </a:t>
            </a:r>
            <a:r>
              <a:rPr lang="en-US" altLang="ko-KR" dirty="0" err="1">
                <a:solidFill>
                  <a:srgbClr val="231F20"/>
                </a:solidFill>
                <a:latin typeface="+mn-ea"/>
                <a:cs typeface="나눔고딕코딩"/>
              </a:rPr>
              <a:t>pd</a:t>
            </a:r>
            <a:r>
              <a:rPr lang="en-US" altLang="ko-KR" dirty="0">
                <a:solidFill>
                  <a:srgbClr val="231F20"/>
                </a:solidFill>
                <a:latin typeface="+mn-ea"/>
                <a:cs typeface="나눔고딕코딩"/>
              </a:rPr>
              <a:t>-test-</a:t>
            </a:r>
            <a:r>
              <a:rPr lang="en-US" altLang="ko-KR" dirty="0" err="1">
                <a:solidFill>
                  <a:srgbClr val="231F20"/>
                </a:solidFill>
                <a:latin typeface="+mn-ea"/>
                <a:cs typeface="나눔고딕코딩"/>
              </a:rPr>
              <a:t>filter.py</a:t>
            </a:r>
            <a:r>
              <a:rPr lang="en-US" altLang="ko-KR" dirty="0">
                <a:solidFill>
                  <a:srgbClr val="231F20"/>
                </a:solidFill>
                <a:latin typeface="+mn-ea"/>
                <a:cs typeface="나눔고딕코딩"/>
              </a:rPr>
              <a:t> </a:t>
            </a:r>
          </a:p>
          <a:p>
            <a:pPr marL="143510" marR="86360">
              <a:lnSpc>
                <a:spcPct val="135400"/>
              </a:lnSpc>
              <a:spcBef>
                <a:spcPts val="65"/>
              </a:spcBef>
            </a:pPr>
            <a:r>
              <a:rPr lang="en-US" altLang="ko-KR" dirty="0">
                <a:solidFill>
                  <a:srgbClr val="231F20"/>
                </a:solidFill>
                <a:latin typeface="+mn-ea"/>
                <a:cs typeface="나눔고딕코딩"/>
              </a:rPr>
              <a:t>--- height</a:t>
            </a:r>
            <a:r>
              <a:rPr lang="ko-KR" altLang="en-US" dirty="0">
                <a:solidFill>
                  <a:srgbClr val="231F20"/>
                </a:solidFill>
                <a:latin typeface="+mn-ea"/>
                <a:cs typeface="나눔고딕코딩"/>
              </a:rPr>
              <a:t>가 </a:t>
            </a:r>
            <a:r>
              <a:rPr lang="en-US" altLang="ko-KR" dirty="0">
                <a:solidFill>
                  <a:srgbClr val="231F20"/>
                </a:solidFill>
                <a:latin typeface="+mn-ea"/>
                <a:cs typeface="나눔고딕코딩"/>
              </a:rPr>
              <a:t>160 </a:t>
            </a:r>
            <a:r>
              <a:rPr lang="ko-KR" altLang="en-US" dirty="0">
                <a:solidFill>
                  <a:srgbClr val="231F20"/>
                </a:solidFill>
                <a:latin typeface="+mn-ea"/>
                <a:cs typeface="나눔고딕코딩"/>
              </a:rPr>
              <a:t>이상인 것 </a:t>
            </a:r>
          </a:p>
          <a:p>
            <a:pPr marL="143510" marR="86360">
              <a:lnSpc>
                <a:spcPct val="135400"/>
              </a:lnSpc>
              <a:spcBef>
                <a:spcPts val="65"/>
              </a:spcBef>
            </a:pPr>
            <a:r>
              <a:rPr lang="en-US" altLang="ko-KR" dirty="0">
                <a:solidFill>
                  <a:srgbClr val="231F20"/>
                </a:solidFill>
                <a:latin typeface="+mn-ea"/>
                <a:cs typeface="나눔고딕코딩"/>
              </a:rPr>
              <a:t>	gender	height	weight </a:t>
            </a:r>
          </a:p>
          <a:p>
            <a:pPr marL="143510" marR="86360">
              <a:lnSpc>
                <a:spcPct val="135400"/>
              </a:lnSpc>
              <a:spcBef>
                <a:spcPts val="65"/>
              </a:spcBef>
            </a:pPr>
            <a:r>
              <a:rPr lang="en-US" altLang="ko-KR" dirty="0">
                <a:solidFill>
                  <a:srgbClr val="231F20"/>
                </a:solidFill>
                <a:latin typeface="+mn-ea"/>
                <a:cs typeface="나눔고딕코딩"/>
              </a:rPr>
              <a:t>0   	f           	170      	80.0 </a:t>
            </a:r>
          </a:p>
          <a:p>
            <a:pPr marL="143510" marR="86360">
              <a:lnSpc>
                <a:spcPct val="135400"/>
              </a:lnSpc>
              <a:spcBef>
                <a:spcPts val="65"/>
              </a:spcBef>
            </a:pPr>
            <a:r>
              <a:rPr lang="en-US" altLang="ko-KR" dirty="0">
                <a:solidFill>
                  <a:srgbClr val="231F20"/>
                </a:solidFill>
                <a:latin typeface="+mn-ea"/>
                <a:cs typeface="나눔고딕코딩"/>
              </a:rPr>
              <a:t>1   	m         	180      	70.4 </a:t>
            </a:r>
          </a:p>
          <a:p>
            <a:pPr marL="143510" marR="86360">
              <a:lnSpc>
                <a:spcPct val="135400"/>
              </a:lnSpc>
              <a:spcBef>
                <a:spcPts val="65"/>
              </a:spcBef>
            </a:pPr>
            <a:r>
              <a:rPr lang="en-US" altLang="ko-KR" dirty="0">
                <a:solidFill>
                  <a:srgbClr val="231F20"/>
                </a:solidFill>
                <a:latin typeface="+mn-ea"/>
                <a:cs typeface="나눔고딕코딩"/>
              </a:rPr>
              <a:t>5   	m         	160      	72.5 </a:t>
            </a:r>
          </a:p>
          <a:p>
            <a:pPr marL="143510" marR="86360">
              <a:lnSpc>
                <a:spcPct val="135400"/>
              </a:lnSpc>
              <a:spcBef>
                <a:spcPts val="65"/>
              </a:spcBef>
            </a:pPr>
            <a:r>
              <a:rPr lang="en-US" altLang="ko-KR" dirty="0">
                <a:solidFill>
                  <a:srgbClr val="231F20"/>
                </a:solidFill>
                <a:latin typeface="+mn-ea"/>
                <a:cs typeface="나눔고딕코딩"/>
              </a:rPr>
              <a:t>--- gender</a:t>
            </a:r>
            <a:r>
              <a:rPr lang="ko-KR" altLang="en-US" dirty="0">
                <a:solidFill>
                  <a:srgbClr val="231F20"/>
                </a:solidFill>
                <a:latin typeface="+mn-ea"/>
                <a:cs typeface="나눔고딕코딩"/>
              </a:rPr>
              <a:t>가 </a:t>
            </a:r>
            <a:r>
              <a:rPr lang="en-US" altLang="ko-KR" dirty="0">
                <a:solidFill>
                  <a:srgbClr val="231F20"/>
                </a:solidFill>
                <a:latin typeface="+mn-ea"/>
                <a:cs typeface="나눔고딕코딩"/>
              </a:rPr>
              <a:t>m</a:t>
            </a:r>
            <a:r>
              <a:rPr lang="ko-KR" altLang="en-US" dirty="0">
                <a:solidFill>
                  <a:srgbClr val="231F20"/>
                </a:solidFill>
                <a:latin typeface="+mn-ea"/>
                <a:cs typeface="나눔고딕코딩"/>
              </a:rPr>
              <a:t>인 것 </a:t>
            </a:r>
          </a:p>
          <a:p>
            <a:pPr marL="143510" marR="86360">
              <a:lnSpc>
                <a:spcPct val="135400"/>
              </a:lnSpc>
              <a:spcBef>
                <a:spcPts val="65"/>
              </a:spcBef>
            </a:pPr>
            <a:r>
              <a:rPr lang="en-US" altLang="ko-KR" dirty="0">
                <a:solidFill>
                  <a:srgbClr val="231F20"/>
                </a:solidFill>
                <a:latin typeface="+mn-ea"/>
                <a:cs typeface="나눔고딕코딩"/>
              </a:rPr>
              <a:t>     	gender	height 	weight </a:t>
            </a:r>
          </a:p>
          <a:p>
            <a:pPr marL="143510" marR="86360">
              <a:lnSpc>
                <a:spcPct val="135400"/>
              </a:lnSpc>
              <a:spcBef>
                <a:spcPts val="65"/>
              </a:spcBef>
            </a:pPr>
            <a:r>
              <a:rPr lang="en-US" altLang="ko-KR" dirty="0">
                <a:solidFill>
                  <a:srgbClr val="231F20"/>
                </a:solidFill>
                <a:latin typeface="+mn-ea"/>
                <a:cs typeface="나눔고딕코딩"/>
              </a:rPr>
              <a:t>1   	m         	180      	70.4 </a:t>
            </a:r>
          </a:p>
          <a:p>
            <a:pPr marL="143510" marR="86360">
              <a:lnSpc>
                <a:spcPct val="135400"/>
              </a:lnSpc>
              <a:spcBef>
                <a:spcPts val="65"/>
              </a:spcBef>
            </a:pPr>
            <a:r>
              <a:rPr lang="en-US" altLang="ko-KR" dirty="0">
                <a:solidFill>
                  <a:srgbClr val="231F20"/>
                </a:solidFill>
                <a:latin typeface="+mn-ea"/>
                <a:cs typeface="나눔고딕코딩"/>
              </a:rPr>
              <a:t>2   	m         	155      	65.5 </a:t>
            </a:r>
          </a:p>
          <a:p>
            <a:pPr marL="143510" marR="86360">
              <a:lnSpc>
                <a:spcPct val="135400"/>
              </a:lnSpc>
              <a:spcBef>
                <a:spcPts val="65"/>
              </a:spcBef>
            </a:pPr>
            <a:r>
              <a:rPr lang="en-US" altLang="ko-KR" dirty="0">
                <a:solidFill>
                  <a:srgbClr val="231F20"/>
                </a:solidFill>
                <a:latin typeface="+mn-ea"/>
                <a:cs typeface="나눔고딕코딩"/>
              </a:rPr>
              <a:t>5   	m         	160      	72.5 </a:t>
            </a:r>
          </a:p>
        </p:txBody>
      </p:sp>
    </p:spTree>
    <p:extLst>
      <p:ext uri="{BB962C8B-B14F-4D97-AF65-F5344CB8AC3E}">
        <p14:creationId xmlns:p14="http://schemas.microsoft.com/office/powerpoint/2010/main" val="130335921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480068"/>
          </a:xfrm>
          <a:prstGeom prst="rect">
            <a:avLst/>
          </a:prstGeom>
        </p:spPr>
        <p:txBody>
          <a:bodyPr vert="horz" wrap="square" lIns="0" tIns="0" rIns="0" bIns="0" rtlCol="0">
            <a:spAutoFit/>
          </a:bodyPr>
          <a:lstStyle/>
          <a:p>
            <a:pPr marL="12700" marR="12065" algn="just">
              <a:lnSpc>
                <a:spcPct val="150000"/>
              </a:lnSpc>
              <a:spcBef>
                <a:spcPts val="580"/>
              </a:spcBef>
            </a:pPr>
            <a:r>
              <a:rPr lang="ko-KR" altLang="en-US" sz="2400" spc="-120" dirty="0">
                <a:solidFill>
                  <a:srgbClr val="231F20"/>
                </a:solidFill>
                <a:latin typeface="+mn-ea"/>
                <a:cs typeface="Arial Unicode MS"/>
              </a:rPr>
              <a:t>정렬과 </a:t>
            </a:r>
            <a:r>
              <a:rPr lang="ko-KR" altLang="en-US" sz="2400" spc="-120" dirty="0" smtClean="0">
                <a:solidFill>
                  <a:srgbClr val="231F20"/>
                </a:solidFill>
                <a:latin typeface="+mn-ea"/>
                <a:cs typeface="Arial Unicode MS"/>
              </a:rPr>
              <a:t>반전</a:t>
            </a:r>
            <a:endParaRPr lang="ko-KR" altLang="en-US" sz="2400" spc="-120" dirty="0">
              <a:solidFill>
                <a:srgbClr val="231F20"/>
              </a:solidFill>
              <a:latin typeface="Arial Unicode MS"/>
              <a:cs typeface="Arial Unicode MS"/>
            </a:endParaRPr>
          </a:p>
        </p:txBody>
      </p:sp>
      <p:sp>
        <p:nvSpPr>
          <p:cNvPr id="5" name="object 6">
            <a:extLst>
              <a:ext uri="{FF2B5EF4-FFF2-40B4-BE49-F238E27FC236}">
                <a16:creationId xmlns:a16="http://schemas.microsoft.com/office/drawing/2014/main" id="{B3D8ED48-61B1-7149-A15F-D3EEB8728B9E}"/>
              </a:ext>
            </a:extLst>
          </p:cNvPr>
          <p:cNvSpPr txBox="1"/>
          <p:nvPr/>
        </p:nvSpPr>
        <p:spPr>
          <a:xfrm>
            <a:off x="232570" y="879475"/>
            <a:ext cx="9753599" cy="4807022"/>
          </a:xfrm>
          <a:prstGeom prst="rect">
            <a:avLst/>
          </a:prstGeom>
        </p:spPr>
        <p:txBody>
          <a:bodyPr vert="horz" wrap="square" lIns="0" tIns="0" rIns="0" bIns="0" rtlCol="0">
            <a:spAutoFit/>
          </a:bodyPr>
          <a:lstStyle/>
          <a:p>
            <a:pPr marL="12700"/>
            <a:r>
              <a:rPr lang="en-US" altLang="ko-KR" spc="15" dirty="0">
                <a:solidFill>
                  <a:srgbClr val="58595B"/>
                </a:solidFill>
                <a:latin typeface="+mn-ea"/>
                <a:cs typeface="Arial Unicode MS"/>
              </a:rPr>
              <a:t>file:</a:t>
            </a:r>
            <a:r>
              <a:rPr lang="en-US" altLang="ko-KR" spc="25" dirty="0">
                <a:solidFill>
                  <a:srgbClr val="58595B"/>
                </a:solidFill>
                <a:latin typeface="+mn-ea"/>
                <a:cs typeface="Arial Unicode MS"/>
              </a:rPr>
              <a:t> </a:t>
            </a:r>
            <a:r>
              <a:rPr lang="en-US" altLang="ko-KR" spc="20" dirty="0" err="1">
                <a:solidFill>
                  <a:srgbClr val="58595B"/>
                </a:solidFill>
                <a:latin typeface="+mn-ea"/>
                <a:cs typeface="Arial Unicode MS"/>
              </a:rPr>
              <a:t>src</a:t>
            </a:r>
            <a:r>
              <a:rPr lang="en-US" altLang="ko-KR" spc="20" dirty="0">
                <a:solidFill>
                  <a:srgbClr val="58595B"/>
                </a:solidFill>
                <a:latin typeface="+mn-ea"/>
                <a:cs typeface="Arial Unicode MS"/>
              </a:rPr>
              <a:t>/ch5/</a:t>
            </a:r>
            <a:r>
              <a:rPr lang="en-US" altLang="ko-KR" spc="20" dirty="0" err="1">
                <a:solidFill>
                  <a:srgbClr val="58595B"/>
                </a:solidFill>
                <a:latin typeface="+mn-ea"/>
                <a:cs typeface="Arial Unicode MS"/>
              </a:rPr>
              <a:t>pd</a:t>
            </a:r>
            <a:r>
              <a:rPr lang="en-US" altLang="ko-KR" spc="20" dirty="0">
                <a:solidFill>
                  <a:srgbClr val="58595B"/>
                </a:solidFill>
                <a:latin typeface="+mn-ea"/>
                <a:cs typeface="Arial Unicode MS"/>
              </a:rPr>
              <a:t>-test-</a:t>
            </a:r>
            <a:r>
              <a:rPr lang="en-US" altLang="ko-KR" spc="20" dirty="0" err="1">
                <a:solidFill>
                  <a:srgbClr val="58595B"/>
                </a:solidFill>
                <a:latin typeface="+mn-ea"/>
                <a:cs typeface="Arial Unicode MS"/>
              </a:rPr>
              <a:t>sort.py</a:t>
            </a:r>
            <a:endParaRPr lang="en-US" altLang="ko-KR" dirty="0">
              <a:latin typeface="+mn-ea"/>
              <a:cs typeface="Arial Unicode MS"/>
            </a:endParaRPr>
          </a:p>
          <a:p>
            <a:pPr marL="12700">
              <a:spcBef>
                <a:spcPts val="25"/>
              </a:spcBef>
            </a:pPr>
            <a:endParaRPr lang="en-US" altLang="ko-KR" dirty="0">
              <a:latin typeface="+mn-ea"/>
              <a:cs typeface="Times New Roman"/>
            </a:endParaRPr>
          </a:p>
          <a:p>
            <a:pPr marL="12700"/>
            <a:r>
              <a:rPr lang="en-US" altLang="ko-KR" dirty="0">
                <a:solidFill>
                  <a:srgbClr val="231F20"/>
                </a:solidFill>
                <a:latin typeface="+mn-ea"/>
                <a:cs typeface="나눔고딕코딩"/>
              </a:rPr>
              <a:t>import pandas as</a:t>
            </a:r>
            <a:r>
              <a:rPr lang="en-US" altLang="ko-KR" spc="-220" dirty="0">
                <a:solidFill>
                  <a:srgbClr val="231F20"/>
                </a:solidFill>
                <a:latin typeface="+mn-ea"/>
                <a:cs typeface="나눔고딕코딩"/>
              </a:rPr>
              <a:t> </a:t>
            </a:r>
            <a:r>
              <a:rPr lang="en-US" altLang="ko-KR" dirty="0" err="1">
                <a:solidFill>
                  <a:srgbClr val="231F20"/>
                </a:solidFill>
                <a:latin typeface="+mn-ea"/>
                <a:cs typeface="나눔고딕코딩"/>
              </a:rPr>
              <a:t>pd</a:t>
            </a:r>
            <a:endParaRPr lang="en-US" altLang="ko-KR" dirty="0">
              <a:latin typeface="+mn-ea"/>
              <a:cs typeface="나눔고딕코딩"/>
            </a:endParaRPr>
          </a:p>
          <a:p>
            <a:pPr marL="12700" marR="5080">
              <a:lnSpc>
                <a:spcPct val="135400"/>
              </a:lnSpc>
            </a:pPr>
            <a:r>
              <a:rPr lang="en-US" altLang="ko-KR" dirty="0">
                <a:solidFill>
                  <a:srgbClr val="231F20"/>
                </a:solidFill>
                <a:latin typeface="+mn-ea"/>
                <a:cs typeface="나눔고딕코딩"/>
              </a:rPr>
              <a:t>#</a:t>
            </a:r>
            <a:r>
              <a:rPr lang="en-US" altLang="ko-KR" spc="-100" dirty="0">
                <a:solidFill>
                  <a:srgbClr val="231F20"/>
                </a:solidFill>
                <a:latin typeface="+mn-ea"/>
                <a:cs typeface="나눔고딕코딩"/>
              </a:rPr>
              <a:t> </a:t>
            </a:r>
            <a:r>
              <a:rPr lang="ko-KR" altLang="en-US" spc="-20" dirty="0">
                <a:solidFill>
                  <a:srgbClr val="231F20"/>
                </a:solidFill>
                <a:latin typeface="+mn-ea"/>
                <a:cs typeface="나눔고딕코딩"/>
              </a:rPr>
              <a:t>키</a:t>
            </a:r>
            <a:r>
              <a:rPr lang="en-US" altLang="ko-KR" spc="-20" dirty="0">
                <a:solidFill>
                  <a:srgbClr val="231F20"/>
                </a:solidFill>
                <a:latin typeface="+mn-ea"/>
                <a:cs typeface="나눔고딕코딩"/>
              </a:rPr>
              <a:t>,</a:t>
            </a:r>
            <a:r>
              <a:rPr lang="ko-KR" altLang="en-US" spc="-100" dirty="0">
                <a:solidFill>
                  <a:srgbClr val="231F20"/>
                </a:solidFill>
                <a:latin typeface="+mn-ea"/>
                <a:cs typeface="나눔고딕코딩"/>
              </a:rPr>
              <a:t> </a:t>
            </a:r>
            <a:r>
              <a:rPr lang="ko-KR" altLang="en-US" spc="-30" dirty="0">
                <a:solidFill>
                  <a:srgbClr val="231F20"/>
                </a:solidFill>
                <a:latin typeface="+mn-ea"/>
                <a:cs typeface="나눔고딕코딩"/>
              </a:rPr>
              <a:t>몸무게</a:t>
            </a:r>
            <a:r>
              <a:rPr lang="en-US" altLang="ko-KR" spc="-30" dirty="0">
                <a:solidFill>
                  <a:srgbClr val="231F20"/>
                </a:solidFill>
                <a:latin typeface="+mn-ea"/>
                <a:cs typeface="나눔고딕코딩"/>
              </a:rPr>
              <a:t>,</a:t>
            </a:r>
            <a:r>
              <a:rPr lang="ko-KR" altLang="en-US" spc="-100" dirty="0">
                <a:solidFill>
                  <a:srgbClr val="231F20"/>
                </a:solidFill>
                <a:latin typeface="+mn-ea"/>
                <a:cs typeface="나눔고딕코딩"/>
              </a:rPr>
              <a:t> </a:t>
            </a:r>
            <a:r>
              <a:rPr lang="ko-KR" altLang="en-US" spc="-20" dirty="0">
                <a:solidFill>
                  <a:srgbClr val="231F20"/>
                </a:solidFill>
                <a:latin typeface="+mn-ea"/>
                <a:cs typeface="나눔고딕코딩"/>
              </a:rPr>
              <a:t>유형</a:t>
            </a:r>
            <a:r>
              <a:rPr lang="ko-KR" altLang="en-US" spc="-100" dirty="0">
                <a:solidFill>
                  <a:srgbClr val="231F20"/>
                </a:solidFill>
                <a:latin typeface="+mn-ea"/>
                <a:cs typeface="나눔고딕코딩"/>
              </a:rPr>
              <a:t> </a:t>
            </a:r>
            <a:r>
              <a:rPr lang="ko-KR" altLang="en-US" spc="-35" dirty="0">
                <a:solidFill>
                  <a:srgbClr val="231F20"/>
                </a:solidFill>
                <a:latin typeface="+mn-ea"/>
                <a:cs typeface="나눔고딕코딩"/>
              </a:rPr>
              <a:t>데이터프레임</a:t>
            </a:r>
            <a:r>
              <a:rPr lang="ko-KR" altLang="en-US" spc="-100" dirty="0">
                <a:solidFill>
                  <a:srgbClr val="231F20"/>
                </a:solidFill>
                <a:latin typeface="+mn-ea"/>
                <a:cs typeface="나눔고딕코딩"/>
              </a:rPr>
              <a:t> </a:t>
            </a:r>
            <a:r>
              <a:rPr lang="ko-KR" altLang="en-US" spc="-40" dirty="0">
                <a:solidFill>
                  <a:srgbClr val="231F20"/>
                </a:solidFill>
                <a:latin typeface="+mn-ea"/>
                <a:cs typeface="나눔고딕코딩"/>
              </a:rPr>
              <a:t>생성하기  </a:t>
            </a:r>
            <a:endParaRPr lang="en-US" altLang="ko-KR" spc="-40" dirty="0">
              <a:solidFill>
                <a:srgbClr val="231F20"/>
              </a:solidFill>
              <a:latin typeface="+mn-ea"/>
              <a:cs typeface="나눔고딕코딩"/>
            </a:endParaRPr>
          </a:p>
          <a:p>
            <a:pPr marL="12700" marR="5080">
              <a:lnSpc>
                <a:spcPct val="135400"/>
              </a:lnSpc>
            </a:pPr>
            <a:r>
              <a:rPr lang="en-US" altLang="ko-KR" dirty="0" err="1">
                <a:solidFill>
                  <a:srgbClr val="231F20"/>
                </a:solidFill>
                <a:latin typeface="+mn-ea"/>
                <a:cs typeface="나눔고딕코딩"/>
              </a:rPr>
              <a:t>tbl</a:t>
            </a:r>
            <a:r>
              <a:rPr lang="en-US" altLang="ko-KR" dirty="0">
                <a:solidFill>
                  <a:srgbClr val="231F20"/>
                </a:solidFill>
                <a:latin typeface="+mn-ea"/>
                <a:cs typeface="나눔고딕코딩"/>
              </a:rPr>
              <a:t> =</a:t>
            </a:r>
            <a:r>
              <a:rPr lang="en-US" altLang="ko-KR" spc="-160" dirty="0">
                <a:solidFill>
                  <a:srgbClr val="231F20"/>
                </a:solidFill>
                <a:latin typeface="+mn-ea"/>
                <a:cs typeface="나눔고딕코딩"/>
              </a:rPr>
              <a:t> </a:t>
            </a:r>
            <a:r>
              <a:rPr lang="en-US" altLang="ko-KR" spc="-10" dirty="0" err="1">
                <a:solidFill>
                  <a:srgbClr val="231F20"/>
                </a:solidFill>
                <a:latin typeface="+mn-ea"/>
                <a:cs typeface="나눔고딕코딩"/>
              </a:rPr>
              <a:t>pd.DataFrame</a:t>
            </a:r>
            <a:r>
              <a:rPr lang="en-US" altLang="ko-KR" spc="-10" dirty="0">
                <a:solidFill>
                  <a:srgbClr val="231F20"/>
                </a:solidFill>
                <a:latin typeface="+mn-ea"/>
                <a:cs typeface="나눔고딕코딩"/>
              </a:rPr>
              <a:t>({</a:t>
            </a:r>
          </a:p>
          <a:p>
            <a:pPr marL="366713"/>
            <a:r>
              <a:rPr lang="en-US" altLang="ko-KR" spc="-10" dirty="0">
                <a:solidFill>
                  <a:srgbClr val="231F20"/>
                </a:solidFill>
                <a:latin typeface="+mn-ea"/>
                <a:cs typeface="나눔고딕코딩"/>
              </a:rPr>
              <a:t>"weight":</a:t>
            </a:r>
            <a:r>
              <a:rPr lang="en-US" altLang="ko-KR" spc="-8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spc="-10" dirty="0">
                <a:solidFill>
                  <a:srgbClr val="231F20"/>
                </a:solidFill>
                <a:latin typeface="+mn-ea"/>
                <a:cs typeface="나눔고딕코딩"/>
              </a:rPr>
              <a:t>80.0,</a:t>
            </a:r>
            <a:r>
              <a:rPr lang="en-US" altLang="ko-KR" spc="-85" dirty="0">
                <a:solidFill>
                  <a:srgbClr val="231F20"/>
                </a:solidFill>
                <a:latin typeface="+mn-ea"/>
                <a:cs typeface="나눔고딕코딩"/>
              </a:rPr>
              <a:t> </a:t>
            </a:r>
            <a:r>
              <a:rPr lang="en-US" altLang="ko-KR" spc="-10" dirty="0">
                <a:solidFill>
                  <a:srgbClr val="231F20"/>
                </a:solidFill>
                <a:latin typeface="+mn-ea"/>
                <a:cs typeface="나눔고딕코딩"/>
              </a:rPr>
              <a:t>70.4,</a:t>
            </a:r>
            <a:r>
              <a:rPr lang="en-US" altLang="ko-KR" spc="-85" dirty="0">
                <a:solidFill>
                  <a:srgbClr val="231F20"/>
                </a:solidFill>
                <a:latin typeface="+mn-ea"/>
                <a:cs typeface="나눔고딕코딩"/>
              </a:rPr>
              <a:t> </a:t>
            </a:r>
            <a:r>
              <a:rPr lang="en-US" altLang="ko-KR" spc="-10" dirty="0">
                <a:solidFill>
                  <a:srgbClr val="231F20"/>
                </a:solidFill>
                <a:latin typeface="+mn-ea"/>
                <a:cs typeface="나눔고딕코딩"/>
              </a:rPr>
              <a:t>65.5,</a:t>
            </a:r>
            <a:r>
              <a:rPr lang="en-US" altLang="ko-KR" spc="-85" dirty="0">
                <a:solidFill>
                  <a:srgbClr val="231F20"/>
                </a:solidFill>
                <a:latin typeface="+mn-ea"/>
                <a:cs typeface="나눔고딕코딩"/>
              </a:rPr>
              <a:t> </a:t>
            </a:r>
            <a:r>
              <a:rPr lang="en-US" altLang="ko-KR" spc="-10" dirty="0">
                <a:solidFill>
                  <a:srgbClr val="231F20"/>
                </a:solidFill>
                <a:latin typeface="+mn-ea"/>
                <a:cs typeface="나눔고딕코딩"/>
              </a:rPr>
              <a:t>45.9,</a:t>
            </a:r>
            <a:r>
              <a:rPr lang="en-US" altLang="ko-KR" spc="-85" dirty="0">
                <a:solidFill>
                  <a:srgbClr val="231F20"/>
                </a:solidFill>
                <a:latin typeface="+mn-ea"/>
                <a:cs typeface="나눔고딕코딩"/>
              </a:rPr>
              <a:t> </a:t>
            </a:r>
            <a:r>
              <a:rPr lang="en-US" altLang="ko-KR" spc="-10" dirty="0">
                <a:solidFill>
                  <a:srgbClr val="231F20"/>
                </a:solidFill>
                <a:latin typeface="+mn-ea"/>
                <a:cs typeface="나눔고딕코딩"/>
              </a:rPr>
              <a:t>51.2,</a:t>
            </a:r>
            <a:r>
              <a:rPr lang="en-US" altLang="ko-KR" spc="-85" dirty="0">
                <a:solidFill>
                  <a:srgbClr val="231F20"/>
                </a:solidFill>
                <a:latin typeface="+mn-ea"/>
                <a:cs typeface="나눔고딕코딩"/>
              </a:rPr>
              <a:t> </a:t>
            </a:r>
            <a:r>
              <a:rPr lang="en-US" altLang="ko-KR" spc="-10" dirty="0">
                <a:solidFill>
                  <a:srgbClr val="231F20"/>
                </a:solidFill>
                <a:latin typeface="+mn-ea"/>
                <a:cs typeface="나눔고딕코딩"/>
              </a:rPr>
              <a:t>72.5</a:t>
            </a:r>
            <a:r>
              <a:rPr lang="en-US" altLang="ko-KR" spc="-50" dirty="0">
                <a:solidFill>
                  <a:srgbClr val="231F20"/>
                </a:solidFill>
                <a:latin typeface="+mn-ea"/>
                <a:cs typeface="나눔고딕코딩"/>
              </a:rPr>
              <a:t> </a:t>
            </a:r>
            <a:r>
              <a:rPr lang="en-US" altLang="ko-KR" spc="-40" dirty="0">
                <a:solidFill>
                  <a:srgbClr val="231F20"/>
                </a:solidFill>
                <a:latin typeface="+mn-ea"/>
                <a:cs typeface="나눔고딕코딩"/>
              </a:rPr>
              <a:t>],</a:t>
            </a:r>
            <a:endParaRPr lang="en-US" altLang="ko-KR" dirty="0">
              <a:latin typeface="+mn-ea"/>
              <a:cs typeface="나눔고딕코딩"/>
            </a:endParaRPr>
          </a:p>
          <a:p>
            <a:pPr marL="366713">
              <a:spcBef>
                <a:spcPts val="340"/>
              </a:spcBef>
            </a:pPr>
            <a:r>
              <a:rPr lang="en-US" altLang="ko-KR" spc="-10" dirty="0">
                <a:solidFill>
                  <a:srgbClr val="231F20"/>
                </a:solidFill>
                <a:latin typeface="+mn-ea"/>
                <a:cs typeface="나눔고딕코딩"/>
              </a:rPr>
              <a:t>"height": </a:t>
            </a:r>
            <a:r>
              <a:rPr lang="en-US" altLang="ko-KR" dirty="0">
                <a:solidFill>
                  <a:srgbClr val="231F20"/>
                </a:solidFill>
                <a:latin typeface="+mn-ea"/>
                <a:cs typeface="나눔고딕코딩"/>
              </a:rPr>
              <a:t>[ 170, 180, 155, 143, 154, 160   </a:t>
            </a:r>
            <a:r>
              <a:rPr lang="en-US" altLang="ko-KR" spc="280" dirty="0">
                <a:solidFill>
                  <a:srgbClr val="231F20"/>
                </a:solidFill>
                <a:latin typeface="+mn-ea"/>
                <a:cs typeface="나눔고딕코딩"/>
              </a:rPr>
              <a:t> </a:t>
            </a:r>
            <a:r>
              <a:rPr lang="en-US" altLang="ko-KR" spc="-40" dirty="0">
                <a:solidFill>
                  <a:srgbClr val="231F20"/>
                </a:solidFill>
                <a:latin typeface="+mn-ea"/>
                <a:cs typeface="나눔고딕코딩"/>
              </a:rPr>
              <a:t>],</a:t>
            </a:r>
            <a:endParaRPr lang="en-US" altLang="ko-KR" dirty="0">
              <a:latin typeface="+mn-ea"/>
              <a:cs typeface="나눔고딕코딩"/>
            </a:endParaRPr>
          </a:p>
          <a:p>
            <a:pPr marL="366713">
              <a:spcBef>
                <a:spcPts val="340"/>
              </a:spcBef>
            </a:pPr>
            <a:r>
              <a:rPr lang="en-US" altLang="ko-KR" spc="-10" dirty="0">
                <a:solidFill>
                  <a:srgbClr val="231F20"/>
                </a:solidFill>
                <a:latin typeface="+mn-ea"/>
                <a:cs typeface="나눔고딕코딩"/>
              </a:rPr>
              <a:t>"gender": </a:t>
            </a:r>
            <a:r>
              <a:rPr lang="en-US" altLang="ko-KR" dirty="0">
                <a:solidFill>
                  <a:srgbClr val="231F20"/>
                </a:solidFill>
                <a:latin typeface="+mn-ea"/>
                <a:cs typeface="나눔고딕코딩"/>
              </a:rPr>
              <a:t>[ </a:t>
            </a:r>
            <a:r>
              <a:rPr lang="en-US" altLang="ko-KR" spc="-20" dirty="0">
                <a:solidFill>
                  <a:srgbClr val="231F20"/>
                </a:solidFill>
                <a:latin typeface="+mn-ea"/>
                <a:cs typeface="나눔고딕코딩"/>
              </a:rPr>
              <a:t>"f", "m", "m", "f", "f", </a:t>
            </a:r>
            <a:r>
              <a:rPr lang="en-US" altLang="ko-KR" spc="-15" dirty="0">
                <a:solidFill>
                  <a:srgbClr val="231F20"/>
                </a:solidFill>
                <a:latin typeface="+mn-ea"/>
                <a:cs typeface="나눔고딕코딩"/>
              </a:rPr>
              <a:t>"m"    </a:t>
            </a:r>
            <a:r>
              <a:rPr lang="en-US" altLang="ko-KR" spc="5" dirty="0">
                <a:solidFill>
                  <a:srgbClr val="231F20"/>
                </a:solidFill>
                <a:latin typeface="+mn-ea"/>
                <a:cs typeface="나눔고딕코딩"/>
              </a:rPr>
              <a:t> </a:t>
            </a:r>
            <a:r>
              <a:rPr lang="en-US" altLang="ko-KR" dirty="0">
                <a:solidFill>
                  <a:srgbClr val="231F20"/>
                </a:solidFill>
                <a:latin typeface="+mn-ea"/>
                <a:cs typeface="나눔고딕코딩"/>
              </a:rPr>
              <a:t>]</a:t>
            </a:r>
            <a:endParaRPr lang="en-US" altLang="ko-KR" dirty="0">
              <a:latin typeface="+mn-ea"/>
              <a:cs typeface="나눔고딕코딩"/>
            </a:endParaRPr>
          </a:p>
          <a:p>
            <a:pPr marL="12700">
              <a:spcBef>
                <a:spcPts val="340"/>
              </a:spcBef>
            </a:pPr>
            <a:r>
              <a:rPr lang="en-US" altLang="ko-KR" spc="-40" dirty="0">
                <a:solidFill>
                  <a:srgbClr val="231F20"/>
                </a:solidFill>
                <a:latin typeface="+mn-ea"/>
                <a:cs typeface="나눔고딕코딩"/>
              </a:rPr>
              <a:t>})</a:t>
            </a:r>
            <a:endParaRPr lang="en-US" altLang="ko-KR" dirty="0">
              <a:latin typeface="+mn-ea"/>
              <a:cs typeface="나눔고딕코딩"/>
            </a:endParaRPr>
          </a:p>
          <a:p>
            <a:pPr marL="12700">
              <a:spcBef>
                <a:spcPts val="35"/>
              </a:spcBef>
            </a:pPr>
            <a:endParaRPr lang="en-US" altLang="ko-KR" dirty="0">
              <a:latin typeface="+mn-ea"/>
              <a:cs typeface="Times New Roman"/>
            </a:endParaRPr>
          </a:p>
          <a:p>
            <a:pPr marL="12700" marR="853440">
              <a:lnSpc>
                <a:spcPct val="135400"/>
              </a:lnSpc>
            </a:pPr>
            <a:r>
              <a:rPr lang="en-US" altLang="ko-KR" spc="-20" dirty="0">
                <a:solidFill>
                  <a:srgbClr val="231F20"/>
                </a:solidFill>
                <a:latin typeface="+mn-ea"/>
                <a:cs typeface="나눔고딕코딩"/>
              </a:rPr>
              <a:t>print("--- </a:t>
            </a:r>
            <a:r>
              <a:rPr lang="ko-KR" altLang="en-US" spc="-20" dirty="0">
                <a:solidFill>
                  <a:srgbClr val="231F20"/>
                </a:solidFill>
                <a:latin typeface="+mn-ea"/>
                <a:cs typeface="나눔고딕코딩"/>
              </a:rPr>
              <a:t>키로 </a:t>
            </a:r>
            <a:r>
              <a:rPr lang="ko-KR" altLang="en-US" spc="-40" dirty="0">
                <a:solidFill>
                  <a:srgbClr val="231F20"/>
                </a:solidFill>
                <a:latin typeface="+mn-ea"/>
                <a:cs typeface="나눔고딕코딩"/>
              </a:rPr>
              <a:t>정렬</a:t>
            </a:r>
            <a:r>
              <a:rPr lang="en-US" altLang="ko-KR" spc="-40" dirty="0">
                <a:solidFill>
                  <a:srgbClr val="231F20"/>
                </a:solidFill>
                <a:latin typeface="+mn-ea"/>
                <a:cs typeface="나눔고딕코딩"/>
              </a:rPr>
              <a:t>")  </a:t>
            </a:r>
          </a:p>
          <a:p>
            <a:pPr marL="12700" marR="853440">
              <a:lnSpc>
                <a:spcPct val="135400"/>
              </a:lnSpc>
            </a:pPr>
            <a:r>
              <a:rPr lang="en-US" altLang="ko-KR" dirty="0">
                <a:solidFill>
                  <a:srgbClr val="231F20"/>
                </a:solidFill>
                <a:latin typeface="+mn-ea"/>
                <a:cs typeface="나눔고딕코딩"/>
              </a:rPr>
              <a:t>print</a:t>
            </a:r>
            <a:r>
              <a:rPr lang="en-US" altLang="ko-KR" spc="-40" dirty="0">
                <a:solidFill>
                  <a:srgbClr val="231F20"/>
                </a:solidFill>
                <a:latin typeface="+mn-ea"/>
                <a:cs typeface="나눔고딕코딩"/>
              </a:rPr>
              <a:t>(</a:t>
            </a:r>
            <a:r>
              <a:rPr lang="en-US" altLang="ko-KR" dirty="0" err="1">
                <a:solidFill>
                  <a:srgbClr val="231F20"/>
                </a:solidFill>
                <a:latin typeface="+mn-ea"/>
                <a:cs typeface="나눔고딕코딩"/>
              </a:rPr>
              <a:t>tbl</a:t>
            </a:r>
            <a:r>
              <a:rPr lang="en-US" altLang="ko-KR" spc="-40" dirty="0" err="1">
                <a:solidFill>
                  <a:srgbClr val="231F20"/>
                </a:solidFill>
                <a:latin typeface="+mn-ea"/>
                <a:cs typeface="나눔고딕코딩"/>
              </a:rPr>
              <a:t>.</a:t>
            </a:r>
            <a:r>
              <a:rPr lang="en-US" altLang="ko-KR" dirty="0" err="1">
                <a:solidFill>
                  <a:srgbClr val="231F20"/>
                </a:solidFill>
                <a:latin typeface="+mn-ea"/>
                <a:cs typeface="나눔고딕코딩"/>
              </a:rPr>
              <a:t>sort</a:t>
            </a:r>
            <a:r>
              <a:rPr lang="en-US" altLang="ko-KR" spc="-40" dirty="0" err="1">
                <a:solidFill>
                  <a:srgbClr val="231F20"/>
                </a:solidFill>
                <a:latin typeface="+mn-ea"/>
                <a:cs typeface="나눔고딕코딩"/>
              </a:rPr>
              <a:t>_</a:t>
            </a:r>
            <a:r>
              <a:rPr lang="en-US" altLang="ko-KR" dirty="0" err="1">
                <a:solidFill>
                  <a:srgbClr val="231F20"/>
                </a:solidFill>
                <a:latin typeface="+mn-ea"/>
                <a:cs typeface="나눔고딕코딩"/>
              </a:rPr>
              <a:t>values</a:t>
            </a:r>
            <a:r>
              <a:rPr lang="en-US" altLang="ko-KR" spc="-40" dirty="0">
                <a:solidFill>
                  <a:srgbClr val="231F20"/>
                </a:solidFill>
                <a:latin typeface="+mn-ea"/>
                <a:cs typeface="나눔고딕코딩"/>
              </a:rPr>
              <a:t>(</a:t>
            </a:r>
            <a:r>
              <a:rPr lang="en-US" altLang="ko-KR" dirty="0">
                <a:solidFill>
                  <a:srgbClr val="231F20"/>
                </a:solidFill>
                <a:latin typeface="+mn-ea"/>
                <a:cs typeface="나눔고딕코딩"/>
              </a:rPr>
              <a:t>by</a:t>
            </a:r>
            <a:r>
              <a:rPr lang="en-US" altLang="ko-KR" spc="-40" dirty="0">
                <a:solidFill>
                  <a:srgbClr val="231F20"/>
                </a:solidFill>
                <a:latin typeface="+mn-ea"/>
                <a:cs typeface="나눔고딕코딩"/>
              </a:rPr>
              <a:t>="</a:t>
            </a:r>
            <a:r>
              <a:rPr lang="en-US" altLang="ko-KR" dirty="0">
                <a:solidFill>
                  <a:srgbClr val="231F20"/>
                </a:solidFill>
                <a:latin typeface="+mn-ea"/>
                <a:cs typeface="나눔고딕코딩"/>
              </a:rPr>
              <a:t>height</a:t>
            </a:r>
            <a:r>
              <a:rPr lang="en-US" altLang="ko-KR" spc="-40" dirty="0">
                <a:solidFill>
                  <a:srgbClr val="231F20"/>
                </a:solidFill>
                <a:latin typeface="+mn-ea"/>
                <a:cs typeface="나눔고딕코딩"/>
              </a:rPr>
              <a:t>")</a:t>
            </a:r>
            <a:r>
              <a:rPr lang="en-US" altLang="ko-KR" dirty="0">
                <a:solidFill>
                  <a:srgbClr val="231F20"/>
                </a:solidFill>
                <a:latin typeface="+mn-ea"/>
                <a:cs typeface="나눔고딕코딩"/>
              </a:rPr>
              <a:t>)</a:t>
            </a:r>
            <a:endParaRPr lang="en-US" altLang="ko-KR" dirty="0">
              <a:latin typeface="+mn-ea"/>
              <a:cs typeface="나눔고딕코딩"/>
            </a:endParaRPr>
          </a:p>
          <a:p>
            <a:pPr marL="12700">
              <a:spcBef>
                <a:spcPts val="35"/>
              </a:spcBef>
            </a:pPr>
            <a:endParaRPr lang="en-US" altLang="ko-KR" dirty="0">
              <a:latin typeface="+mn-ea"/>
              <a:cs typeface="Times New Roman"/>
            </a:endParaRPr>
          </a:p>
          <a:p>
            <a:pPr marL="12700" marR="5080">
              <a:lnSpc>
                <a:spcPct val="135400"/>
              </a:lnSpc>
            </a:pPr>
            <a:r>
              <a:rPr lang="en-US" altLang="ko-KR" spc="-20" dirty="0">
                <a:solidFill>
                  <a:srgbClr val="231F20"/>
                </a:solidFill>
                <a:latin typeface="+mn-ea"/>
                <a:cs typeface="나눔고딕코딩"/>
              </a:rPr>
              <a:t>print("--- </a:t>
            </a:r>
            <a:r>
              <a:rPr lang="ko-KR" altLang="en-US" spc="-30" dirty="0">
                <a:solidFill>
                  <a:srgbClr val="231F20"/>
                </a:solidFill>
                <a:latin typeface="+mn-ea"/>
                <a:cs typeface="나눔고딕코딩"/>
              </a:rPr>
              <a:t>몸무게로 </a:t>
            </a:r>
            <a:r>
              <a:rPr lang="ko-KR" altLang="en-US" spc="-40" dirty="0">
                <a:solidFill>
                  <a:srgbClr val="231F20"/>
                </a:solidFill>
                <a:latin typeface="+mn-ea"/>
                <a:cs typeface="나눔고딕코딩"/>
              </a:rPr>
              <a:t>정렬</a:t>
            </a:r>
            <a:r>
              <a:rPr lang="en-US" altLang="ko-KR" spc="-40" dirty="0">
                <a:solidFill>
                  <a:srgbClr val="231F20"/>
                </a:solidFill>
                <a:latin typeface="+mn-ea"/>
                <a:cs typeface="나눔고딕코딩"/>
              </a:rPr>
              <a:t>")  </a:t>
            </a:r>
          </a:p>
          <a:p>
            <a:pPr marL="12700" marR="5080">
              <a:lnSpc>
                <a:spcPct val="135400"/>
              </a:lnSpc>
            </a:pPr>
            <a:r>
              <a:rPr lang="en-US" altLang="ko-KR" spc="-10" dirty="0">
                <a:solidFill>
                  <a:srgbClr val="231F20"/>
                </a:solidFill>
                <a:latin typeface="+mn-ea"/>
                <a:cs typeface="나눔고딕코딩"/>
              </a:rPr>
              <a:t>print(</a:t>
            </a:r>
            <a:r>
              <a:rPr lang="en-US" altLang="ko-KR" spc="-10" dirty="0" err="1">
                <a:solidFill>
                  <a:srgbClr val="231F20"/>
                </a:solidFill>
                <a:latin typeface="+mn-ea"/>
                <a:cs typeface="나눔고딕코딩"/>
              </a:rPr>
              <a:t>tbl.sort_values</a:t>
            </a:r>
            <a:r>
              <a:rPr lang="en-US" altLang="ko-KR" spc="-10" dirty="0">
                <a:solidFill>
                  <a:srgbClr val="231F20"/>
                </a:solidFill>
                <a:latin typeface="+mn-ea"/>
                <a:cs typeface="나눔고딕코딩"/>
              </a:rPr>
              <a:t>(by="weight",</a:t>
            </a:r>
            <a:r>
              <a:rPr lang="en-US" altLang="ko-KR" spc="-114" dirty="0">
                <a:solidFill>
                  <a:srgbClr val="231F20"/>
                </a:solidFill>
                <a:latin typeface="+mn-ea"/>
                <a:cs typeface="나눔고딕코딩"/>
              </a:rPr>
              <a:t> </a:t>
            </a:r>
            <a:r>
              <a:rPr lang="en-US" altLang="ko-KR" spc="-5" dirty="0">
                <a:solidFill>
                  <a:srgbClr val="231F20"/>
                </a:solidFill>
                <a:latin typeface="+mn-ea"/>
                <a:cs typeface="나눔고딕코딩"/>
              </a:rPr>
              <a:t>ascending=False</a:t>
            </a:r>
            <a:r>
              <a:rPr lang="en-US" altLang="ko-KR" spc="-5" dirty="0" smtClean="0">
                <a:solidFill>
                  <a:srgbClr val="231F20"/>
                </a:solidFill>
                <a:latin typeface="+mn-ea"/>
                <a:cs typeface="나눔고딕코딩"/>
              </a:rPr>
              <a:t>))</a:t>
            </a:r>
            <a:endParaRPr lang="en-US" altLang="ko-KR" dirty="0">
              <a:latin typeface="나눔고딕코딩"/>
              <a:cs typeface="나눔고딕코딩"/>
            </a:endParaRPr>
          </a:p>
        </p:txBody>
      </p:sp>
      <p:sp>
        <p:nvSpPr>
          <p:cNvPr id="6" name="object 2">
            <a:extLst>
              <a:ext uri="{FF2B5EF4-FFF2-40B4-BE49-F238E27FC236}">
                <a16:creationId xmlns:a16="http://schemas.microsoft.com/office/drawing/2014/main" id="{9B96CFC1-84B6-D24E-BDDE-B513641CB923}"/>
              </a:ext>
            </a:extLst>
          </p:cNvPr>
          <p:cNvSpPr/>
          <p:nvPr/>
        </p:nvSpPr>
        <p:spPr>
          <a:xfrm flipV="1">
            <a:off x="232569" y="1183078"/>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
        <p:nvSpPr>
          <p:cNvPr id="7" name="object 2">
            <a:extLst>
              <a:ext uri="{FF2B5EF4-FFF2-40B4-BE49-F238E27FC236}">
                <a16:creationId xmlns:a16="http://schemas.microsoft.com/office/drawing/2014/main" id="{7F83BFD9-76B9-574B-95C3-7E918975197D}"/>
              </a:ext>
            </a:extLst>
          </p:cNvPr>
          <p:cNvSpPr/>
          <p:nvPr/>
        </p:nvSpPr>
        <p:spPr>
          <a:xfrm flipV="1">
            <a:off x="233363" y="5862956"/>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Tree>
    <p:extLst>
      <p:ext uri="{BB962C8B-B14F-4D97-AF65-F5344CB8AC3E}">
        <p14:creationId xmlns:p14="http://schemas.microsoft.com/office/powerpoint/2010/main" val="320226647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6">
            <a:extLst>
              <a:ext uri="{FF2B5EF4-FFF2-40B4-BE49-F238E27FC236}">
                <a16:creationId xmlns:a16="http://schemas.microsoft.com/office/drawing/2014/main" id="{36BFF321-6F2E-AE4F-91B3-49BA251CAD7B}"/>
              </a:ext>
            </a:extLst>
          </p:cNvPr>
          <p:cNvSpPr txBox="1"/>
          <p:nvPr/>
        </p:nvSpPr>
        <p:spPr>
          <a:xfrm>
            <a:off x="233362" y="269875"/>
            <a:ext cx="9601201" cy="6134308"/>
          </a:xfrm>
          <a:prstGeom prst="rect">
            <a:avLst/>
          </a:prstGeom>
          <a:solidFill>
            <a:schemeClr val="bg1">
              <a:lumMod val="85000"/>
            </a:schemeClr>
          </a:solidFill>
        </p:spPr>
        <p:txBody>
          <a:bodyPr vert="horz" wrap="square" lIns="0" tIns="0" rIns="0" bIns="0" rtlCol="0">
            <a:spAutoFit/>
          </a:bodyPr>
          <a:lstStyle/>
          <a:p>
            <a:pPr marL="143510" marR="86360">
              <a:lnSpc>
                <a:spcPct val="135400"/>
              </a:lnSpc>
              <a:spcBef>
                <a:spcPts val="65"/>
              </a:spcBef>
            </a:pPr>
            <a:r>
              <a:rPr lang="en-US" altLang="ko-KR" dirty="0">
                <a:solidFill>
                  <a:srgbClr val="231F20"/>
                </a:solidFill>
                <a:latin typeface="+mn-ea"/>
                <a:cs typeface="나눔고딕코딩"/>
              </a:rPr>
              <a:t>$ python3 </a:t>
            </a:r>
            <a:r>
              <a:rPr lang="en-US" altLang="ko-KR" dirty="0" err="1">
                <a:solidFill>
                  <a:srgbClr val="231F20"/>
                </a:solidFill>
                <a:latin typeface="+mn-ea"/>
                <a:cs typeface="나눔고딕코딩"/>
              </a:rPr>
              <a:t>pd</a:t>
            </a:r>
            <a:r>
              <a:rPr lang="en-US" altLang="ko-KR" dirty="0">
                <a:solidFill>
                  <a:srgbClr val="231F20"/>
                </a:solidFill>
                <a:latin typeface="+mn-ea"/>
                <a:cs typeface="나눔고딕코딩"/>
              </a:rPr>
              <a:t>-test-</a:t>
            </a:r>
            <a:r>
              <a:rPr lang="en-US" altLang="ko-KR" dirty="0" err="1">
                <a:solidFill>
                  <a:srgbClr val="231F20"/>
                </a:solidFill>
                <a:latin typeface="+mn-ea"/>
                <a:cs typeface="나눔고딕코딩"/>
              </a:rPr>
              <a:t>sort.py</a:t>
            </a:r>
            <a:r>
              <a:rPr lang="en-US" altLang="ko-KR" dirty="0">
                <a:solidFill>
                  <a:srgbClr val="231F20"/>
                </a:solidFill>
                <a:latin typeface="+mn-ea"/>
                <a:cs typeface="나눔고딕코딩"/>
              </a:rPr>
              <a:t> --- </a:t>
            </a:r>
            <a:r>
              <a:rPr lang="ko-KR" altLang="en-US" dirty="0">
                <a:solidFill>
                  <a:srgbClr val="231F20"/>
                </a:solidFill>
                <a:latin typeface="+mn-ea"/>
                <a:cs typeface="나눔고딕코딩"/>
              </a:rPr>
              <a:t>키로 정렬 </a:t>
            </a:r>
          </a:p>
          <a:p>
            <a:pPr marL="143510" marR="86360">
              <a:lnSpc>
                <a:spcPct val="135400"/>
              </a:lnSpc>
              <a:spcBef>
                <a:spcPts val="65"/>
              </a:spcBef>
            </a:pPr>
            <a:r>
              <a:rPr lang="en-US" altLang="ko-KR" dirty="0">
                <a:solidFill>
                  <a:srgbClr val="231F20"/>
                </a:solidFill>
                <a:latin typeface="+mn-ea"/>
                <a:cs typeface="나눔고딕코딩"/>
              </a:rPr>
              <a:t>	gender 	height 	weight </a:t>
            </a:r>
          </a:p>
          <a:p>
            <a:pPr marL="143510" marR="86360">
              <a:lnSpc>
                <a:spcPct val="135400"/>
              </a:lnSpc>
              <a:spcBef>
                <a:spcPts val="65"/>
              </a:spcBef>
            </a:pPr>
            <a:r>
              <a:rPr lang="en-US" altLang="ko-KR" dirty="0">
                <a:solidFill>
                  <a:srgbClr val="231F20"/>
                </a:solidFill>
                <a:latin typeface="+mn-ea"/>
                <a:cs typeface="나눔고딕코딩"/>
              </a:rPr>
              <a:t>3 	f 	143 	45.9 </a:t>
            </a:r>
          </a:p>
          <a:p>
            <a:pPr marL="143510" marR="86360">
              <a:lnSpc>
                <a:spcPct val="135400"/>
              </a:lnSpc>
              <a:spcBef>
                <a:spcPts val="65"/>
              </a:spcBef>
            </a:pPr>
            <a:r>
              <a:rPr lang="en-US" altLang="ko-KR" dirty="0">
                <a:solidFill>
                  <a:srgbClr val="231F20"/>
                </a:solidFill>
                <a:latin typeface="+mn-ea"/>
                <a:cs typeface="나눔고딕코딩"/>
              </a:rPr>
              <a:t>4 	f 	154 	51.2 </a:t>
            </a:r>
          </a:p>
          <a:p>
            <a:pPr marL="143510" marR="86360">
              <a:lnSpc>
                <a:spcPct val="135400"/>
              </a:lnSpc>
              <a:spcBef>
                <a:spcPts val="65"/>
              </a:spcBef>
            </a:pPr>
            <a:r>
              <a:rPr lang="en-US" altLang="ko-KR" dirty="0">
                <a:solidFill>
                  <a:srgbClr val="231F20"/>
                </a:solidFill>
                <a:latin typeface="+mn-ea"/>
                <a:cs typeface="나눔고딕코딩"/>
              </a:rPr>
              <a:t>2 	m 	155 	65.5 </a:t>
            </a:r>
          </a:p>
          <a:p>
            <a:pPr marL="143510" marR="86360">
              <a:lnSpc>
                <a:spcPct val="135400"/>
              </a:lnSpc>
              <a:spcBef>
                <a:spcPts val="65"/>
              </a:spcBef>
            </a:pPr>
            <a:r>
              <a:rPr lang="en-US" altLang="ko-KR" dirty="0">
                <a:solidFill>
                  <a:srgbClr val="231F20"/>
                </a:solidFill>
                <a:latin typeface="+mn-ea"/>
                <a:cs typeface="나눔고딕코딩"/>
              </a:rPr>
              <a:t>5 	m 	160 	72.5 </a:t>
            </a:r>
          </a:p>
          <a:p>
            <a:pPr marL="143510" marR="86360">
              <a:lnSpc>
                <a:spcPct val="135400"/>
              </a:lnSpc>
              <a:spcBef>
                <a:spcPts val="65"/>
              </a:spcBef>
            </a:pPr>
            <a:r>
              <a:rPr lang="en-US" altLang="ko-KR" dirty="0">
                <a:solidFill>
                  <a:srgbClr val="231F20"/>
                </a:solidFill>
                <a:latin typeface="+mn-ea"/>
                <a:cs typeface="나눔고딕코딩"/>
              </a:rPr>
              <a:t>0 	f 	170 	80.0 </a:t>
            </a:r>
          </a:p>
          <a:p>
            <a:pPr marL="143510" marR="86360">
              <a:lnSpc>
                <a:spcPct val="135400"/>
              </a:lnSpc>
              <a:spcBef>
                <a:spcPts val="65"/>
              </a:spcBef>
            </a:pPr>
            <a:r>
              <a:rPr lang="en-US" altLang="ko-KR" dirty="0">
                <a:solidFill>
                  <a:srgbClr val="231F20"/>
                </a:solidFill>
                <a:latin typeface="+mn-ea"/>
                <a:cs typeface="나눔고딕코딩"/>
              </a:rPr>
              <a:t>1 	m 	180 	70.4 </a:t>
            </a:r>
          </a:p>
          <a:p>
            <a:pPr marL="143510" marR="86360">
              <a:lnSpc>
                <a:spcPct val="135400"/>
              </a:lnSpc>
              <a:spcBef>
                <a:spcPts val="65"/>
              </a:spcBef>
            </a:pPr>
            <a:r>
              <a:rPr lang="en-US" altLang="ko-KR" dirty="0">
                <a:solidFill>
                  <a:srgbClr val="231F20"/>
                </a:solidFill>
                <a:latin typeface="+mn-ea"/>
                <a:cs typeface="나눔고딕코딩"/>
              </a:rPr>
              <a:t>--- </a:t>
            </a:r>
            <a:r>
              <a:rPr lang="ko-KR" altLang="en-US" dirty="0">
                <a:solidFill>
                  <a:srgbClr val="231F20"/>
                </a:solidFill>
                <a:latin typeface="+mn-ea"/>
                <a:cs typeface="나눔고딕코딩"/>
              </a:rPr>
              <a:t>몸무게로 정렬 </a:t>
            </a:r>
          </a:p>
          <a:p>
            <a:pPr marL="143510" marR="86360">
              <a:lnSpc>
                <a:spcPct val="135400"/>
              </a:lnSpc>
              <a:spcBef>
                <a:spcPts val="65"/>
              </a:spcBef>
            </a:pPr>
            <a:r>
              <a:rPr lang="en-US" altLang="ko-KR" dirty="0">
                <a:solidFill>
                  <a:srgbClr val="231F20"/>
                </a:solidFill>
                <a:latin typeface="+mn-ea"/>
                <a:cs typeface="나눔고딕코딩"/>
              </a:rPr>
              <a:t>	gender 	height	 weight </a:t>
            </a:r>
          </a:p>
          <a:p>
            <a:pPr marL="143510" marR="86360">
              <a:lnSpc>
                <a:spcPct val="135400"/>
              </a:lnSpc>
              <a:spcBef>
                <a:spcPts val="65"/>
              </a:spcBef>
            </a:pPr>
            <a:r>
              <a:rPr lang="en-US" altLang="ko-KR" dirty="0">
                <a:solidFill>
                  <a:srgbClr val="231F20"/>
                </a:solidFill>
                <a:latin typeface="+mn-ea"/>
                <a:cs typeface="나눔고딕코딩"/>
              </a:rPr>
              <a:t>0 	f 	170 	80.0 </a:t>
            </a:r>
          </a:p>
          <a:p>
            <a:pPr marL="143510" marR="86360">
              <a:lnSpc>
                <a:spcPct val="135400"/>
              </a:lnSpc>
              <a:spcBef>
                <a:spcPts val="65"/>
              </a:spcBef>
            </a:pPr>
            <a:r>
              <a:rPr lang="en-US" altLang="ko-KR" dirty="0">
                <a:solidFill>
                  <a:srgbClr val="231F20"/>
                </a:solidFill>
                <a:latin typeface="+mn-ea"/>
                <a:cs typeface="나눔고딕코딩"/>
              </a:rPr>
              <a:t>5 	m 	160 	72.5 </a:t>
            </a:r>
          </a:p>
          <a:p>
            <a:pPr marL="143510" marR="86360">
              <a:lnSpc>
                <a:spcPct val="135400"/>
              </a:lnSpc>
              <a:spcBef>
                <a:spcPts val="65"/>
              </a:spcBef>
            </a:pPr>
            <a:r>
              <a:rPr lang="en-US" altLang="ko-KR" dirty="0">
                <a:solidFill>
                  <a:srgbClr val="231F20"/>
                </a:solidFill>
                <a:latin typeface="+mn-ea"/>
                <a:cs typeface="나눔고딕코딩"/>
              </a:rPr>
              <a:t>1	m 	180 	70.4 </a:t>
            </a:r>
          </a:p>
          <a:p>
            <a:pPr marL="143510" marR="86360">
              <a:lnSpc>
                <a:spcPct val="135400"/>
              </a:lnSpc>
              <a:spcBef>
                <a:spcPts val="65"/>
              </a:spcBef>
            </a:pPr>
            <a:r>
              <a:rPr lang="en-US" altLang="ko-KR" dirty="0">
                <a:solidFill>
                  <a:srgbClr val="231F20"/>
                </a:solidFill>
                <a:latin typeface="+mn-ea"/>
                <a:cs typeface="나눔고딕코딩"/>
              </a:rPr>
              <a:t>2 	m 	155 	65.5 </a:t>
            </a:r>
          </a:p>
          <a:p>
            <a:pPr marL="143510" marR="86360">
              <a:lnSpc>
                <a:spcPct val="135400"/>
              </a:lnSpc>
              <a:spcBef>
                <a:spcPts val="65"/>
              </a:spcBef>
            </a:pPr>
            <a:r>
              <a:rPr lang="en-US" altLang="ko-KR" dirty="0">
                <a:solidFill>
                  <a:srgbClr val="231F20"/>
                </a:solidFill>
                <a:latin typeface="+mn-ea"/>
                <a:cs typeface="나눔고딕코딩"/>
              </a:rPr>
              <a:t>4 	f 	154 	51.2 </a:t>
            </a:r>
          </a:p>
          <a:p>
            <a:pPr marL="143510" marR="86360">
              <a:lnSpc>
                <a:spcPct val="135400"/>
              </a:lnSpc>
              <a:spcBef>
                <a:spcPts val="65"/>
              </a:spcBef>
            </a:pPr>
            <a:r>
              <a:rPr lang="en-US" altLang="ko-KR" dirty="0">
                <a:solidFill>
                  <a:srgbClr val="231F20"/>
                </a:solidFill>
                <a:latin typeface="+mn-ea"/>
                <a:cs typeface="나눔고딕코딩"/>
              </a:rPr>
              <a:t>3 	f 	143 	45.9 </a:t>
            </a:r>
          </a:p>
        </p:txBody>
      </p:sp>
    </p:spTree>
    <p:extLst>
      <p:ext uri="{BB962C8B-B14F-4D97-AF65-F5344CB8AC3E}">
        <p14:creationId xmlns:p14="http://schemas.microsoft.com/office/powerpoint/2010/main" val="1040761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4632037"/>
          </a:xfrm>
          <a:prstGeom prst="rect">
            <a:avLst/>
          </a:prstGeom>
        </p:spPr>
        <p:txBody>
          <a:bodyPr vert="horz" wrap="square" lIns="0" tIns="0" rIns="0" bIns="0" rtlCol="0">
            <a:spAutoFit/>
          </a:bodyPr>
          <a:lstStyle/>
          <a:p>
            <a:pPr marL="12700" marR="12065" algn="just">
              <a:lnSpc>
                <a:spcPct val="150000"/>
              </a:lnSpc>
              <a:spcBef>
                <a:spcPts val="580"/>
              </a:spcBef>
            </a:pPr>
            <a:r>
              <a:rPr lang="en-US" altLang="ko-KR" sz="2400" spc="-120" dirty="0">
                <a:solidFill>
                  <a:srgbClr val="231F20"/>
                </a:solidFill>
                <a:latin typeface="+mn-ea"/>
                <a:cs typeface="Arial Unicode MS"/>
              </a:rPr>
              <a:t>Ubuntu Linux(Docker) </a:t>
            </a:r>
            <a:r>
              <a:rPr lang="ko-KR" altLang="en-US" sz="2400" spc="-120" dirty="0">
                <a:solidFill>
                  <a:srgbClr val="231F20"/>
                </a:solidFill>
                <a:latin typeface="+mn-ea"/>
                <a:cs typeface="Arial Unicode MS"/>
              </a:rPr>
              <a:t>설치</a:t>
            </a:r>
          </a:p>
          <a:p>
            <a:pPr marL="298450" marR="12065" indent="-285750" algn="just">
              <a:lnSpc>
                <a:spcPct val="150000"/>
              </a:lnSpc>
              <a:spcBef>
                <a:spcPts val="580"/>
              </a:spcBef>
              <a:buFontTx/>
              <a:buChar char="-"/>
            </a:pPr>
            <a:r>
              <a:rPr lang="en-US" altLang="ko-KR" spc="-120" dirty="0">
                <a:solidFill>
                  <a:srgbClr val="231F20"/>
                </a:solidFill>
                <a:latin typeface="+mn-ea"/>
                <a:cs typeface="Arial Unicode MS"/>
              </a:rPr>
              <a:t>TensorFlow </a:t>
            </a:r>
            <a:r>
              <a:rPr lang="ko-KR" altLang="en-US" spc="-120" dirty="0">
                <a:solidFill>
                  <a:srgbClr val="231F20"/>
                </a:solidFill>
                <a:latin typeface="+mn-ea"/>
                <a:cs typeface="Arial Unicode MS"/>
              </a:rPr>
              <a:t>공식 사이트에서 </a:t>
            </a:r>
            <a:r>
              <a:rPr lang="en-US" altLang="ko-KR" spc="-120" dirty="0">
                <a:solidFill>
                  <a:srgbClr val="231F20"/>
                </a:solidFill>
                <a:latin typeface="+mn-ea"/>
                <a:cs typeface="Arial Unicode MS"/>
              </a:rPr>
              <a:t>Docker </a:t>
            </a:r>
            <a:r>
              <a:rPr lang="ko-KR" altLang="en-US" spc="-120" dirty="0">
                <a:solidFill>
                  <a:srgbClr val="231F20"/>
                </a:solidFill>
                <a:latin typeface="+mn-ea"/>
                <a:cs typeface="Arial Unicode MS"/>
              </a:rPr>
              <a:t>이미지를 배포</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다음 명령어를 입력하면 곧바로 </a:t>
            </a:r>
            <a:r>
              <a:rPr lang="en-US" altLang="ko-KR" spc="-120" dirty="0">
                <a:solidFill>
                  <a:srgbClr val="231F20"/>
                </a:solidFill>
                <a:latin typeface="+mn-ea"/>
                <a:cs typeface="Arial Unicode MS"/>
              </a:rPr>
              <a:t>TensorFlow</a:t>
            </a:r>
            <a:r>
              <a:rPr lang="ko-KR" altLang="en-US" spc="-120" dirty="0" err="1">
                <a:solidFill>
                  <a:srgbClr val="231F20"/>
                </a:solidFill>
                <a:latin typeface="+mn-ea"/>
                <a:cs typeface="Arial Unicode MS"/>
              </a:rPr>
              <a:t>를</a:t>
            </a:r>
            <a:r>
              <a:rPr lang="ko-KR" altLang="en-US" spc="-120" dirty="0">
                <a:solidFill>
                  <a:srgbClr val="231F20"/>
                </a:solidFill>
                <a:latin typeface="+mn-ea"/>
                <a:cs typeface="Arial Unicode MS"/>
              </a:rPr>
              <a:t> 설치 가능</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endParaRPr lang="en-US" altLang="ko-KR" spc="-120" dirty="0">
              <a:solidFill>
                <a:srgbClr val="231F20"/>
              </a:solidFill>
              <a:latin typeface="+mn-ea"/>
              <a:cs typeface="Arial Unicode MS"/>
            </a:endParaRPr>
          </a:p>
          <a:p>
            <a:pPr marL="12700" marR="12065" algn="just">
              <a:lnSpc>
                <a:spcPct val="150000"/>
              </a:lnSpc>
              <a:spcBef>
                <a:spcPts val="580"/>
              </a:spcBef>
            </a:pPr>
            <a:endParaRPr lang="en-US" altLang="ko-KR" spc="-120" dirty="0">
              <a:solidFill>
                <a:srgbClr val="231F20"/>
              </a:solidFill>
              <a:latin typeface="+mn-ea"/>
              <a:cs typeface="Arial Unicode MS"/>
            </a:endParaRPr>
          </a:p>
          <a:p>
            <a:pPr marL="12700" marR="12065" algn="just">
              <a:lnSpc>
                <a:spcPct val="150000"/>
              </a:lnSpc>
              <a:spcBef>
                <a:spcPts val="580"/>
              </a:spcBef>
            </a:pPr>
            <a:r>
              <a:rPr lang="en-US" altLang="ko-KR" sz="2400" spc="-120" dirty="0">
                <a:solidFill>
                  <a:srgbClr val="231F20"/>
                </a:solidFill>
                <a:latin typeface="+mn-ea"/>
                <a:cs typeface="Arial Unicode MS"/>
              </a:rPr>
              <a:t>Ubuntu Linux</a:t>
            </a:r>
            <a:r>
              <a:rPr lang="ko-KR" altLang="en-US" sz="2400" spc="-120" dirty="0">
                <a:solidFill>
                  <a:srgbClr val="231F20"/>
                </a:solidFill>
                <a:latin typeface="+mn-ea"/>
                <a:cs typeface="Arial Unicode MS"/>
              </a:rPr>
              <a:t>에 설치하기</a:t>
            </a:r>
          </a:p>
          <a:p>
            <a:pPr marL="298450" marR="12065" indent="-285750" algn="just">
              <a:lnSpc>
                <a:spcPct val="150000"/>
              </a:lnSpc>
              <a:spcBef>
                <a:spcPts val="580"/>
              </a:spcBef>
              <a:buFontTx/>
              <a:buChar char="-"/>
            </a:pPr>
            <a:r>
              <a:rPr lang="en-US" altLang="ko-KR" spc="-120" dirty="0">
                <a:solidFill>
                  <a:srgbClr val="231F20"/>
                </a:solidFill>
                <a:latin typeface="+mn-ea"/>
                <a:cs typeface="Arial Unicode MS"/>
              </a:rPr>
              <a:t>Docker</a:t>
            </a:r>
            <a:r>
              <a:rPr lang="ko-KR" altLang="en-US" spc="-120" dirty="0" err="1">
                <a:solidFill>
                  <a:srgbClr val="231F20"/>
                </a:solidFill>
                <a:latin typeface="+mn-ea"/>
                <a:cs typeface="Arial Unicode MS"/>
              </a:rPr>
              <a:t>를</a:t>
            </a:r>
            <a:r>
              <a:rPr lang="ko-KR" altLang="en-US" spc="-120" dirty="0">
                <a:solidFill>
                  <a:srgbClr val="231F20"/>
                </a:solidFill>
                <a:latin typeface="+mn-ea"/>
                <a:cs typeface="Arial Unicode MS"/>
              </a:rPr>
              <a:t> 사용하지 않고</a:t>
            </a:r>
            <a:r>
              <a:rPr lang="en-US" altLang="ko-KR" spc="-120" dirty="0">
                <a:solidFill>
                  <a:srgbClr val="231F20"/>
                </a:solidFill>
                <a:latin typeface="+mn-ea"/>
                <a:cs typeface="Arial Unicode MS"/>
              </a:rPr>
              <a:t>, </a:t>
            </a:r>
            <a:r>
              <a:rPr lang="ko-KR" altLang="en-US" spc="-120" dirty="0">
                <a:solidFill>
                  <a:srgbClr val="231F20"/>
                </a:solidFill>
                <a:latin typeface="+mn-ea"/>
                <a:cs typeface="Arial Unicode MS"/>
              </a:rPr>
              <a:t>곧바로 자신의 </a:t>
            </a:r>
            <a:r>
              <a:rPr lang="en-US" altLang="ko-KR" spc="-120" dirty="0">
                <a:solidFill>
                  <a:srgbClr val="231F20"/>
                </a:solidFill>
                <a:latin typeface="+mn-ea"/>
                <a:cs typeface="Arial Unicode MS"/>
              </a:rPr>
              <a:t>PC</a:t>
            </a:r>
            <a:r>
              <a:rPr lang="ko-KR" altLang="en-US" spc="-120" dirty="0">
                <a:solidFill>
                  <a:srgbClr val="231F20"/>
                </a:solidFill>
                <a:latin typeface="+mn-ea"/>
                <a:cs typeface="Arial Unicode MS"/>
              </a:rPr>
              <a:t>에 설치된 </a:t>
            </a:r>
            <a:r>
              <a:rPr lang="en-US" altLang="ko-KR" spc="-120" dirty="0">
                <a:solidFill>
                  <a:srgbClr val="231F20"/>
                </a:solidFill>
                <a:latin typeface="+mn-ea"/>
                <a:cs typeface="Arial Unicode MS"/>
              </a:rPr>
              <a:t>Ubuntu</a:t>
            </a:r>
            <a:r>
              <a:rPr lang="ko-KR" altLang="en-US" spc="-120" dirty="0" smtClean="0">
                <a:solidFill>
                  <a:srgbClr val="231F20"/>
                </a:solidFill>
                <a:latin typeface="+mn-ea"/>
                <a:cs typeface="Arial Unicode MS"/>
              </a:rPr>
              <a:t>에 </a:t>
            </a:r>
            <a:r>
              <a:rPr lang="en-US" altLang="ko-KR" spc="-120" dirty="0" err="1" smtClean="0">
                <a:solidFill>
                  <a:srgbClr val="231F20"/>
                </a:solidFill>
                <a:latin typeface="+mn-ea"/>
                <a:cs typeface="Arial Unicode MS"/>
              </a:rPr>
              <a:t>TensorFlow</a:t>
            </a:r>
            <a:r>
              <a:rPr lang="ko-KR" altLang="en-US" spc="-120" dirty="0" err="1">
                <a:solidFill>
                  <a:srgbClr val="231F20"/>
                </a:solidFill>
                <a:latin typeface="+mn-ea"/>
                <a:cs typeface="Arial Unicode MS"/>
              </a:rPr>
              <a:t>를</a:t>
            </a:r>
            <a:r>
              <a:rPr lang="ko-KR" altLang="en-US" spc="-120" dirty="0">
                <a:solidFill>
                  <a:srgbClr val="231F20"/>
                </a:solidFill>
                <a:latin typeface="+mn-ea"/>
                <a:cs typeface="Arial Unicode MS"/>
              </a:rPr>
              <a:t> 설치하는 경우</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ko-KR" altLang="en-US" spc="-120" dirty="0" err="1">
                <a:solidFill>
                  <a:srgbClr val="231F20"/>
                </a:solidFill>
                <a:latin typeface="+mn-ea"/>
                <a:cs typeface="Arial Unicode MS"/>
              </a:rPr>
              <a:t>파이썬과</a:t>
            </a:r>
            <a:r>
              <a:rPr lang="ko-KR" altLang="en-US" spc="-120" dirty="0">
                <a:solidFill>
                  <a:srgbClr val="231F20"/>
                </a:solidFill>
                <a:latin typeface="+mn-ea"/>
                <a:cs typeface="Arial Unicode MS"/>
              </a:rPr>
              <a:t>  </a:t>
            </a:r>
            <a:r>
              <a:rPr lang="en-US" altLang="ko-KR" spc="-120" dirty="0">
                <a:solidFill>
                  <a:srgbClr val="231F20"/>
                </a:solidFill>
                <a:latin typeface="+mn-ea"/>
                <a:cs typeface="Arial Unicode MS"/>
              </a:rPr>
              <a:t>pip</a:t>
            </a:r>
            <a:r>
              <a:rPr lang="ko-KR" altLang="en-US" spc="-120" dirty="0">
                <a:solidFill>
                  <a:srgbClr val="231F20"/>
                </a:solidFill>
                <a:latin typeface="+mn-ea"/>
                <a:cs typeface="Arial Unicode MS"/>
              </a:rPr>
              <a:t>이 설치돼  있다면  굉장히  간단하게  </a:t>
            </a:r>
            <a:r>
              <a:rPr lang="en-US" altLang="ko-KR" spc="-120" dirty="0">
                <a:solidFill>
                  <a:srgbClr val="231F20"/>
                </a:solidFill>
                <a:latin typeface="+mn-ea"/>
                <a:cs typeface="Arial Unicode MS"/>
              </a:rPr>
              <a:t>TensorFlow</a:t>
            </a:r>
            <a:r>
              <a:rPr lang="ko-KR" altLang="en-US" spc="-120" dirty="0" err="1">
                <a:solidFill>
                  <a:srgbClr val="231F20"/>
                </a:solidFill>
                <a:latin typeface="+mn-ea"/>
                <a:cs typeface="Arial Unicode MS"/>
              </a:rPr>
              <a:t>를</a:t>
            </a:r>
            <a:r>
              <a:rPr lang="ko-KR" altLang="en-US" spc="-120" dirty="0">
                <a:solidFill>
                  <a:srgbClr val="231F20"/>
                </a:solidFill>
                <a:latin typeface="+mn-ea"/>
                <a:cs typeface="Arial Unicode MS"/>
              </a:rPr>
              <a:t> 설치</a:t>
            </a:r>
            <a:r>
              <a:rPr lang="en-US" altLang="ko-KR" spc="-120" dirty="0">
                <a:solidFill>
                  <a:srgbClr val="231F20"/>
                </a:solidFill>
                <a:latin typeface="+mn-ea"/>
                <a:cs typeface="Arial Unicode MS"/>
              </a:rPr>
              <a:t> </a:t>
            </a:r>
            <a:r>
              <a:rPr lang="ko-KR" altLang="en-US" spc="-120" dirty="0">
                <a:solidFill>
                  <a:srgbClr val="231F20"/>
                </a:solidFill>
                <a:latin typeface="+mn-ea"/>
                <a:cs typeface="Arial Unicode MS"/>
              </a:rPr>
              <a:t>가능</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en-US" altLang="ko-KR" spc="-120" dirty="0" err="1">
                <a:solidFill>
                  <a:srgbClr val="231F20"/>
                </a:solidFill>
                <a:latin typeface="+mn-ea"/>
                <a:cs typeface="Arial Unicode MS"/>
              </a:rPr>
              <a:t>Jupyter</a:t>
            </a:r>
            <a:r>
              <a:rPr lang="en-US" altLang="ko-KR" spc="-120" dirty="0">
                <a:solidFill>
                  <a:srgbClr val="231F20"/>
                </a:solidFill>
                <a:latin typeface="+mn-ea"/>
                <a:cs typeface="Arial Unicode MS"/>
              </a:rPr>
              <a:t>, Notebook </a:t>
            </a:r>
            <a:r>
              <a:rPr lang="ko-KR" altLang="en-US" spc="-120" dirty="0">
                <a:solidFill>
                  <a:srgbClr val="231F20"/>
                </a:solidFill>
                <a:latin typeface="+mn-ea"/>
                <a:cs typeface="Arial Unicode MS"/>
              </a:rPr>
              <a:t>등을 사용할 수 있게 </a:t>
            </a:r>
            <a:r>
              <a:rPr lang="en-US" altLang="ko-KR" spc="-120" dirty="0">
                <a:solidFill>
                  <a:srgbClr val="231F20"/>
                </a:solidFill>
                <a:latin typeface="+mn-ea"/>
                <a:cs typeface="Arial Unicode MS"/>
              </a:rPr>
              <a:t>Anaconda</a:t>
            </a:r>
            <a:r>
              <a:rPr lang="ko-KR" altLang="en-US" spc="-120" dirty="0">
                <a:solidFill>
                  <a:srgbClr val="231F20"/>
                </a:solidFill>
                <a:latin typeface="+mn-ea"/>
                <a:cs typeface="Arial Unicode MS"/>
              </a:rPr>
              <a:t>도 </a:t>
            </a:r>
            <a:r>
              <a:rPr lang="ko-KR" altLang="en-US" spc="-120" dirty="0" smtClean="0">
                <a:solidFill>
                  <a:srgbClr val="231F20"/>
                </a:solidFill>
                <a:latin typeface="+mn-ea"/>
                <a:cs typeface="Arial Unicode MS"/>
              </a:rPr>
              <a:t>설치</a:t>
            </a:r>
            <a:endParaRPr lang="en-US" altLang="ko-KR" spc="-120" dirty="0">
              <a:solidFill>
                <a:srgbClr val="231F20"/>
              </a:solidFill>
              <a:latin typeface="Arial Unicode MS"/>
              <a:cs typeface="Arial Unicode MS"/>
            </a:endParaRPr>
          </a:p>
        </p:txBody>
      </p:sp>
      <p:sp>
        <p:nvSpPr>
          <p:cNvPr id="3" name="object 6">
            <a:extLst>
              <a:ext uri="{FF2B5EF4-FFF2-40B4-BE49-F238E27FC236}">
                <a16:creationId xmlns:a16="http://schemas.microsoft.com/office/drawing/2014/main" id="{EFCA2557-0E8B-2940-88FD-53F1462DE76E}"/>
              </a:ext>
            </a:extLst>
          </p:cNvPr>
          <p:cNvSpPr txBox="1"/>
          <p:nvPr/>
        </p:nvSpPr>
        <p:spPr>
          <a:xfrm>
            <a:off x="232568" y="1870075"/>
            <a:ext cx="9601201" cy="276999"/>
          </a:xfrm>
          <a:prstGeom prst="rect">
            <a:avLst/>
          </a:prstGeom>
          <a:solidFill>
            <a:schemeClr val="bg1">
              <a:lumMod val="85000"/>
            </a:schemeClr>
          </a:solidFill>
        </p:spPr>
        <p:txBody>
          <a:bodyPr vert="horz" wrap="square" lIns="0" tIns="0" rIns="0" bIns="0" rtlCol="0">
            <a:spAutoFit/>
          </a:bodyPr>
          <a:lstStyle/>
          <a:p>
            <a:pPr marL="157480">
              <a:spcBef>
                <a:spcPts val="680"/>
              </a:spcBef>
            </a:pPr>
            <a:r>
              <a:rPr lang="en-US" altLang="ko-KR" dirty="0">
                <a:solidFill>
                  <a:srgbClr val="231F20"/>
                </a:solidFill>
                <a:latin typeface="+mn-ea"/>
                <a:cs typeface="나눔고딕코딩"/>
              </a:rPr>
              <a:t>$ docker run -it </a:t>
            </a:r>
            <a:r>
              <a:rPr lang="en-US" altLang="ko-KR" dirty="0" err="1">
                <a:solidFill>
                  <a:srgbClr val="231F20"/>
                </a:solidFill>
                <a:latin typeface="+mn-ea"/>
                <a:cs typeface="나눔고딕코딩"/>
              </a:rPr>
              <a:t>b.gcr.io</a:t>
            </a:r>
            <a:r>
              <a:rPr lang="en-US" altLang="ko-KR" dirty="0">
                <a:solidFill>
                  <a:srgbClr val="231F20"/>
                </a:solidFill>
                <a:latin typeface="+mn-ea"/>
                <a:cs typeface="나눔고딕코딩"/>
              </a:rPr>
              <a:t>/</a:t>
            </a:r>
            <a:r>
              <a:rPr lang="en-US" altLang="ko-KR" dirty="0" err="1">
                <a:solidFill>
                  <a:srgbClr val="231F20"/>
                </a:solidFill>
                <a:latin typeface="+mn-ea"/>
                <a:cs typeface="나눔고딕코딩"/>
              </a:rPr>
              <a:t>tensorflow</a:t>
            </a:r>
            <a:r>
              <a:rPr lang="en-US" altLang="ko-KR" dirty="0">
                <a:solidFill>
                  <a:srgbClr val="231F20"/>
                </a:solidFill>
                <a:latin typeface="+mn-ea"/>
                <a:cs typeface="나눔고딕코딩"/>
              </a:rPr>
              <a:t>/</a:t>
            </a:r>
            <a:r>
              <a:rPr lang="en-US" altLang="ko-KR" dirty="0" err="1">
                <a:solidFill>
                  <a:srgbClr val="231F20"/>
                </a:solidFill>
                <a:latin typeface="+mn-ea"/>
                <a:cs typeface="나눔고딕코딩"/>
              </a:rPr>
              <a:t>tensorflow:latest-devel</a:t>
            </a:r>
            <a:endParaRPr lang="en-US" altLang="ko-KR" dirty="0">
              <a:solidFill>
                <a:srgbClr val="231F20"/>
              </a:solidFill>
              <a:latin typeface="+mn-ea"/>
              <a:cs typeface="나눔고딕코딩"/>
            </a:endParaRPr>
          </a:p>
        </p:txBody>
      </p:sp>
      <p:sp>
        <p:nvSpPr>
          <p:cNvPr id="4" name="object 6">
            <a:extLst>
              <a:ext uri="{FF2B5EF4-FFF2-40B4-BE49-F238E27FC236}">
                <a16:creationId xmlns:a16="http://schemas.microsoft.com/office/drawing/2014/main" id="{0DD65B51-EA8A-0F45-BD55-FD334227DDE9}"/>
              </a:ext>
            </a:extLst>
          </p:cNvPr>
          <p:cNvSpPr txBox="1"/>
          <p:nvPr/>
        </p:nvSpPr>
        <p:spPr>
          <a:xfrm>
            <a:off x="233362" y="4918075"/>
            <a:ext cx="9601201" cy="1654299"/>
          </a:xfrm>
          <a:prstGeom prst="rect">
            <a:avLst/>
          </a:prstGeom>
          <a:solidFill>
            <a:schemeClr val="bg1">
              <a:lumMod val="85000"/>
            </a:schemeClr>
          </a:solidFill>
        </p:spPr>
        <p:txBody>
          <a:bodyPr vert="horz" wrap="square" lIns="0" tIns="0" rIns="0" bIns="0" rtlCol="0">
            <a:spAutoFit/>
          </a:bodyPr>
          <a:lstStyle/>
          <a:p>
            <a:pPr marL="157480">
              <a:spcBef>
                <a:spcPts val="680"/>
              </a:spcBef>
            </a:pPr>
            <a:r>
              <a:rPr lang="en-US" altLang="ko-KR" dirty="0">
                <a:solidFill>
                  <a:srgbClr val="231F20"/>
                </a:solidFill>
                <a:latin typeface="+mn-ea"/>
                <a:cs typeface="나눔고딕코딩"/>
              </a:rPr>
              <a:t>Anaconda </a:t>
            </a:r>
            <a:r>
              <a:rPr lang="ko-KR" altLang="en-US" dirty="0" smtClean="0">
                <a:solidFill>
                  <a:srgbClr val="231F20"/>
                </a:solidFill>
                <a:latin typeface="+mn-ea"/>
                <a:cs typeface="나눔고딕코딩"/>
              </a:rPr>
              <a:t>다운로드 </a:t>
            </a:r>
            <a:endParaRPr lang="ko-KR" altLang="en-US" dirty="0">
              <a:solidFill>
                <a:srgbClr val="231F20"/>
              </a:solidFill>
              <a:latin typeface="+mn-ea"/>
              <a:cs typeface="나눔고딕코딩"/>
            </a:endParaRPr>
          </a:p>
          <a:p>
            <a:pPr marL="157480">
              <a:spcBef>
                <a:spcPts val="680"/>
              </a:spcBef>
            </a:pPr>
            <a:r>
              <a:rPr lang="en-US" altLang="ko-KR" dirty="0">
                <a:solidFill>
                  <a:srgbClr val="231F20"/>
                </a:solidFill>
                <a:latin typeface="+mn-ea"/>
                <a:cs typeface="나눔고딕코딩"/>
              </a:rPr>
              <a:t>[URL] </a:t>
            </a:r>
            <a:r>
              <a:rPr lang="en-US" altLang="ko-KR" dirty="0">
                <a:solidFill>
                  <a:srgbClr val="231F20"/>
                </a:solidFill>
                <a:latin typeface="+mn-ea"/>
                <a:cs typeface="나눔고딕코딩"/>
                <a:hlinkClick r:id="rId2"/>
              </a:rPr>
              <a:t>https://www.continuum.io/downloads</a:t>
            </a:r>
            <a:endParaRPr lang="en-US" altLang="ko-KR" dirty="0">
              <a:solidFill>
                <a:srgbClr val="231F20"/>
              </a:solidFill>
              <a:latin typeface="+mn-ea"/>
              <a:cs typeface="나눔고딕코딩"/>
            </a:endParaRPr>
          </a:p>
          <a:p>
            <a:pPr marL="157480">
              <a:spcBef>
                <a:spcPts val="680"/>
              </a:spcBef>
            </a:pPr>
            <a:r>
              <a:rPr lang="en-US" altLang="ko-KR" dirty="0">
                <a:solidFill>
                  <a:srgbClr val="231F20"/>
                </a:solidFill>
                <a:latin typeface="+mn-ea"/>
                <a:cs typeface="나눔고딕코딩"/>
              </a:rPr>
              <a:t>---------</a:t>
            </a:r>
          </a:p>
          <a:p>
            <a:pPr marL="157480">
              <a:spcBef>
                <a:spcPts val="680"/>
              </a:spcBef>
            </a:pPr>
            <a:r>
              <a:rPr lang="en-US" altLang="ko-KR" dirty="0">
                <a:solidFill>
                  <a:srgbClr val="231F20"/>
                </a:solidFill>
                <a:latin typeface="+mn-ea"/>
                <a:cs typeface="나눔고딕코딩"/>
              </a:rPr>
              <a:t>(</a:t>
            </a:r>
            <a:r>
              <a:rPr lang="ko-KR" altLang="en-US" dirty="0">
                <a:solidFill>
                  <a:srgbClr val="231F20"/>
                </a:solidFill>
                <a:latin typeface="+mn-ea"/>
                <a:cs typeface="나눔고딕코딩"/>
              </a:rPr>
              <a:t>참고</a:t>
            </a:r>
            <a:r>
              <a:rPr lang="en-US" altLang="ko-KR" dirty="0">
                <a:solidFill>
                  <a:srgbClr val="231F20"/>
                </a:solidFill>
                <a:latin typeface="+mn-ea"/>
                <a:cs typeface="나눔고딕코딩"/>
              </a:rPr>
              <a:t>) Anaconda3.4.2 64bit </a:t>
            </a:r>
            <a:r>
              <a:rPr lang="ko-KR" altLang="en-US" dirty="0">
                <a:solidFill>
                  <a:srgbClr val="231F20"/>
                </a:solidFill>
                <a:latin typeface="+mn-ea"/>
                <a:cs typeface="나눔고딕코딩"/>
              </a:rPr>
              <a:t>버전  </a:t>
            </a:r>
            <a:r>
              <a:rPr lang="en-US" altLang="ko-KR" dirty="0">
                <a:solidFill>
                  <a:srgbClr val="231F20"/>
                </a:solidFill>
                <a:latin typeface="+mn-ea"/>
                <a:cs typeface="나눔고딕코딩"/>
              </a:rPr>
              <a:t>https://</a:t>
            </a:r>
            <a:r>
              <a:rPr lang="en-US" altLang="ko-KR" dirty="0" err="1">
                <a:solidFill>
                  <a:srgbClr val="231F20"/>
                </a:solidFill>
                <a:latin typeface="+mn-ea"/>
                <a:cs typeface="나눔고딕코딩"/>
              </a:rPr>
              <a:t>repo.continuum.io</a:t>
            </a:r>
            <a:r>
              <a:rPr lang="en-US" altLang="ko-KR" dirty="0">
                <a:solidFill>
                  <a:srgbClr val="231F20"/>
                </a:solidFill>
                <a:latin typeface="+mn-ea"/>
                <a:cs typeface="나눔고딕코딩"/>
              </a:rPr>
              <a:t>/archive/Anaconda3-4.2.0-Linux-x86_64.sh</a:t>
            </a:r>
          </a:p>
        </p:txBody>
      </p:sp>
    </p:spTree>
    <p:extLst>
      <p:ext uri="{BB962C8B-B14F-4D97-AF65-F5344CB8AC3E}">
        <p14:creationId xmlns:p14="http://schemas.microsoft.com/office/powerpoint/2010/main" val="11576075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360035"/>
          </a:xfrm>
          <a:prstGeom prst="rect">
            <a:avLst/>
          </a:prstGeom>
        </p:spPr>
        <p:txBody>
          <a:bodyPr vert="horz" wrap="square" lIns="0" tIns="0" rIns="0" bIns="0" rtlCol="0">
            <a:spAutoFit/>
          </a:bodyPr>
          <a:lstStyle/>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행과 열을 </a:t>
            </a:r>
            <a:r>
              <a:rPr lang="ko-KR" altLang="en-US" spc="-120" dirty="0" smtClean="0">
                <a:solidFill>
                  <a:srgbClr val="231F20"/>
                </a:solidFill>
                <a:latin typeface="+mn-ea"/>
                <a:cs typeface="Arial Unicode MS"/>
              </a:rPr>
              <a:t>반전</a:t>
            </a:r>
            <a:endParaRPr lang="ko-KR" altLang="en-US" spc="-120" dirty="0">
              <a:solidFill>
                <a:srgbClr val="231F20"/>
              </a:solidFill>
              <a:latin typeface="Arial Unicode MS"/>
              <a:cs typeface="Arial Unicode MS"/>
            </a:endParaRPr>
          </a:p>
        </p:txBody>
      </p:sp>
      <p:sp>
        <p:nvSpPr>
          <p:cNvPr id="5" name="object 6">
            <a:extLst>
              <a:ext uri="{FF2B5EF4-FFF2-40B4-BE49-F238E27FC236}">
                <a16:creationId xmlns:a16="http://schemas.microsoft.com/office/drawing/2014/main" id="{B3D8ED48-61B1-7149-A15F-D3EEB8728B9E}"/>
              </a:ext>
            </a:extLst>
          </p:cNvPr>
          <p:cNvSpPr txBox="1"/>
          <p:nvPr/>
        </p:nvSpPr>
        <p:spPr>
          <a:xfrm>
            <a:off x="232570" y="727075"/>
            <a:ext cx="9753599" cy="3955250"/>
          </a:xfrm>
          <a:prstGeom prst="rect">
            <a:avLst/>
          </a:prstGeom>
        </p:spPr>
        <p:txBody>
          <a:bodyPr vert="horz" wrap="square" lIns="0" tIns="0" rIns="0" bIns="0" rtlCol="0">
            <a:spAutoFit/>
          </a:bodyPr>
          <a:lstStyle/>
          <a:p>
            <a:pPr marL="12700" marR="5080">
              <a:lnSpc>
                <a:spcPct val="135400"/>
              </a:lnSpc>
            </a:pPr>
            <a:r>
              <a:rPr lang="en-US" altLang="ko-KR" spc="15" dirty="0">
                <a:solidFill>
                  <a:srgbClr val="58595B"/>
                </a:solidFill>
                <a:latin typeface="+mn-ea"/>
                <a:cs typeface="Arial Unicode MS"/>
              </a:rPr>
              <a:t>file:</a:t>
            </a:r>
            <a:r>
              <a:rPr lang="en-US" altLang="ko-KR" spc="45" dirty="0">
                <a:solidFill>
                  <a:srgbClr val="58595B"/>
                </a:solidFill>
                <a:latin typeface="+mn-ea"/>
                <a:cs typeface="Arial Unicode MS"/>
              </a:rPr>
              <a:t> </a:t>
            </a:r>
            <a:r>
              <a:rPr lang="en-US" altLang="ko-KR" spc="20" dirty="0" err="1">
                <a:solidFill>
                  <a:srgbClr val="58595B"/>
                </a:solidFill>
                <a:latin typeface="+mn-ea"/>
                <a:cs typeface="Arial Unicode MS"/>
              </a:rPr>
              <a:t>src</a:t>
            </a:r>
            <a:r>
              <a:rPr lang="en-US" altLang="ko-KR" spc="20" dirty="0">
                <a:solidFill>
                  <a:srgbClr val="58595B"/>
                </a:solidFill>
                <a:latin typeface="+mn-ea"/>
                <a:cs typeface="Arial Unicode MS"/>
              </a:rPr>
              <a:t>/ch5/</a:t>
            </a:r>
            <a:r>
              <a:rPr lang="en-US" altLang="ko-KR" spc="20" dirty="0" err="1">
                <a:solidFill>
                  <a:srgbClr val="58595B"/>
                </a:solidFill>
                <a:latin typeface="+mn-ea"/>
                <a:cs typeface="Arial Unicode MS"/>
              </a:rPr>
              <a:t>pd</a:t>
            </a:r>
            <a:r>
              <a:rPr lang="en-US" altLang="ko-KR" spc="20" dirty="0">
                <a:solidFill>
                  <a:srgbClr val="58595B"/>
                </a:solidFill>
                <a:latin typeface="+mn-ea"/>
                <a:cs typeface="Arial Unicode MS"/>
              </a:rPr>
              <a:t>-test-</a:t>
            </a:r>
            <a:r>
              <a:rPr lang="en-US" altLang="ko-KR" spc="20" dirty="0" err="1">
                <a:solidFill>
                  <a:srgbClr val="58595B"/>
                </a:solidFill>
                <a:latin typeface="+mn-ea"/>
                <a:cs typeface="Arial Unicode MS"/>
              </a:rPr>
              <a:t>rot.py</a:t>
            </a:r>
            <a:endParaRPr lang="en-US" altLang="ko-KR" spc="20" dirty="0">
              <a:latin typeface="+mn-ea"/>
              <a:cs typeface="Arial Unicode MS"/>
            </a:endParaRPr>
          </a:p>
          <a:p>
            <a:pPr marL="12700" marR="5080">
              <a:lnSpc>
                <a:spcPct val="135400"/>
              </a:lnSpc>
            </a:pPr>
            <a:r>
              <a:rPr lang="en-US" altLang="ko-KR" dirty="0">
                <a:solidFill>
                  <a:srgbClr val="231F20"/>
                </a:solidFill>
                <a:latin typeface="+mn-ea"/>
                <a:cs typeface="나눔고딕코딩"/>
              </a:rPr>
              <a:t>import pandas as </a:t>
            </a:r>
            <a:r>
              <a:rPr lang="en-US" altLang="ko-KR" dirty="0" err="1">
                <a:solidFill>
                  <a:srgbClr val="231F20"/>
                </a:solidFill>
                <a:latin typeface="+mn-ea"/>
                <a:cs typeface="나눔고딕코딩"/>
              </a:rPr>
              <a:t>pd</a:t>
            </a:r>
            <a:r>
              <a:rPr lang="en-US" altLang="ko-KR" dirty="0">
                <a:solidFill>
                  <a:srgbClr val="231F20"/>
                </a:solidFill>
                <a:latin typeface="+mn-ea"/>
                <a:cs typeface="나눔고딕코딩"/>
              </a:rPr>
              <a:t>  </a:t>
            </a:r>
          </a:p>
          <a:p>
            <a:pPr marL="12700" marR="5080">
              <a:lnSpc>
                <a:spcPct val="135400"/>
              </a:lnSpc>
            </a:pPr>
            <a:r>
              <a:rPr lang="en-US" altLang="ko-KR" dirty="0" err="1">
                <a:solidFill>
                  <a:srgbClr val="231F20"/>
                </a:solidFill>
                <a:latin typeface="+mn-ea"/>
                <a:cs typeface="나눔고딕코딩"/>
              </a:rPr>
              <a:t>tbl</a:t>
            </a:r>
            <a:r>
              <a:rPr lang="en-US" altLang="ko-KR" dirty="0">
                <a:solidFill>
                  <a:srgbClr val="231F20"/>
                </a:solidFill>
                <a:latin typeface="+mn-ea"/>
                <a:cs typeface="나눔고딕코딩"/>
              </a:rPr>
              <a:t> =</a:t>
            </a:r>
            <a:r>
              <a:rPr lang="en-US" altLang="ko-KR" spc="-160" dirty="0">
                <a:solidFill>
                  <a:srgbClr val="231F20"/>
                </a:solidFill>
                <a:latin typeface="+mn-ea"/>
                <a:cs typeface="나눔고딕코딩"/>
              </a:rPr>
              <a:t> </a:t>
            </a:r>
            <a:r>
              <a:rPr lang="en-US" altLang="ko-KR" spc="-10" dirty="0" err="1">
                <a:solidFill>
                  <a:srgbClr val="231F20"/>
                </a:solidFill>
                <a:latin typeface="+mn-ea"/>
                <a:cs typeface="나눔고딕코딩"/>
              </a:rPr>
              <a:t>pd.DataFrame</a:t>
            </a:r>
            <a:r>
              <a:rPr lang="en-US" altLang="ko-KR" spc="-10" dirty="0">
                <a:solidFill>
                  <a:srgbClr val="231F20"/>
                </a:solidFill>
                <a:latin typeface="+mn-ea"/>
                <a:cs typeface="나눔고딕코딩"/>
              </a:rPr>
              <a:t>([</a:t>
            </a:r>
            <a:endParaRPr lang="en-US" altLang="ko-KR" dirty="0">
              <a:latin typeface="+mn-ea"/>
              <a:cs typeface="나눔고딕코딩"/>
            </a:endParaRPr>
          </a:p>
          <a:p>
            <a:pPr marL="366713" marR="5080">
              <a:lnSpc>
                <a:spcPct val="135400"/>
              </a:lnSpc>
            </a:pPr>
            <a:r>
              <a:rPr lang="en-US" altLang="ko-KR" spc="-25" dirty="0">
                <a:solidFill>
                  <a:srgbClr val="231F20"/>
                </a:solidFill>
                <a:latin typeface="+mn-ea"/>
                <a:cs typeface="나눔고딕코딩"/>
              </a:rPr>
              <a:t>["A", </a:t>
            </a:r>
            <a:r>
              <a:rPr lang="en-US" altLang="ko-KR" spc="-20" dirty="0">
                <a:solidFill>
                  <a:srgbClr val="231F20"/>
                </a:solidFill>
                <a:latin typeface="+mn-ea"/>
                <a:cs typeface="나눔고딕코딩"/>
              </a:rPr>
              <a:t>"B",</a:t>
            </a:r>
            <a:r>
              <a:rPr lang="en-US" altLang="ko-KR" spc="-215" dirty="0">
                <a:solidFill>
                  <a:srgbClr val="231F20"/>
                </a:solidFill>
                <a:latin typeface="+mn-ea"/>
                <a:cs typeface="나눔고딕코딩"/>
              </a:rPr>
              <a:t> </a:t>
            </a:r>
            <a:r>
              <a:rPr lang="en-US" altLang="ko-KR" spc="-35" dirty="0">
                <a:solidFill>
                  <a:srgbClr val="231F20"/>
                </a:solidFill>
                <a:latin typeface="+mn-ea"/>
                <a:cs typeface="나눔고딕코딩"/>
              </a:rPr>
              <a:t>"C"],</a:t>
            </a:r>
          </a:p>
          <a:p>
            <a:pPr marL="366713" marR="5080">
              <a:lnSpc>
                <a:spcPct val="135400"/>
              </a:lnSpc>
            </a:pPr>
            <a:r>
              <a:rPr lang="en-US" altLang="ko-KR" spc="-25" dirty="0">
                <a:solidFill>
                  <a:srgbClr val="231F20"/>
                </a:solidFill>
                <a:latin typeface="+mn-ea"/>
                <a:cs typeface="나눔고딕코딩"/>
              </a:rPr>
              <a:t>["D", </a:t>
            </a:r>
            <a:r>
              <a:rPr lang="en-US" altLang="ko-KR" spc="-20" dirty="0">
                <a:solidFill>
                  <a:srgbClr val="231F20"/>
                </a:solidFill>
                <a:latin typeface="+mn-ea"/>
                <a:cs typeface="나눔고딕코딩"/>
              </a:rPr>
              <a:t>"E",</a:t>
            </a:r>
            <a:r>
              <a:rPr lang="en-US" altLang="ko-KR" spc="-215" dirty="0">
                <a:solidFill>
                  <a:srgbClr val="231F20"/>
                </a:solidFill>
                <a:latin typeface="+mn-ea"/>
                <a:cs typeface="나눔고딕코딩"/>
              </a:rPr>
              <a:t> </a:t>
            </a:r>
            <a:r>
              <a:rPr lang="en-US" altLang="ko-KR" spc="-35" dirty="0">
                <a:solidFill>
                  <a:srgbClr val="231F20"/>
                </a:solidFill>
                <a:latin typeface="+mn-ea"/>
                <a:cs typeface="나눔고딕코딩"/>
              </a:rPr>
              <a:t>"F"],</a:t>
            </a:r>
            <a:endParaRPr lang="en-US" altLang="ko-KR" dirty="0">
              <a:latin typeface="+mn-ea"/>
              <a:cs typeface="나눔고딕코딩"/>
            </a:endParaRPr>
          </a:p>
          <a:p>
            <a:pPr marL="366713" marR="5080">
              <a:lnSpc>
                <a:spcPct val="135400"/>
              </a:lnSpc>
            </a:pPr>
            <a:r>
              <a:rPr lang="en-US" altLang="ko-KR" spc="-25" dirty="0">
                <a:solidFill>
                  <a:srgbClr val="231F20"/>
                </a:solidFill>
                <a:latin typeface="+mn-ea"/>
                <a:cs typeface="나눔고딕코딩"/>
              </a:rPr>
              <a:t>["G", </a:t>
            </a:r>
            <a:r>
              <a:rPr lang="en-US" altLang="ko-KR" spc="-20" dirty="0">
                <a:solidFill>
                  <a:srgbClr val="231F20"/>
                </a:solidFill>
                <a:latin typeface="+mn-ea"/>
                <a:cs typeface="나눔고딕코딩"/>
              </a:rPr>
              <a:t>"H",</a:t>
            </a:r>
            <a:r>
              <a:rPr lang="en-US" altLang="ko-KR" spc="-229" dirty="0">
                <a:solidFill>
                  <a:srgbClr val="231F20"/>
                </a:solidFill>
                <a:latin typeface="+mn-ea"/>
                <a:cs typeface="나눔고딕코딩"/>
              </a:rPr>
              <a:t> </a:t>
            </a:r>
            <a:r>
              <a:rPr lang="en-US" altLang="ko-KR" spc="-30" dirty="0">
                <a:solidFill>
                  <a:srgbClr val="231F20"/>
                </a:solidFill>
                <a:latin typeface="+mn-ea"/>
                <a:cs typeface="나눔고딕코딩"/>
              </a:rPr>
              <a:t>"I"]</a:t>
            </a:r>
            <a:endParaRPr lang="en-US" altLang="ko-KR" dirty="0">
              <a:latin typeface="+mn-ea"/>
              <a:cs typeface="나눔고딕코딩"/>
            </a:endParaRPr>
          </a:p>
          <a:p>
            <a:pPr marL="12700">
              <a:spcBef>
                <a:spcPts val="340"/>
              </a:spcBef>
            </a:pPr>
            <a:r>
              <a:rPr lang="en-US" altLang="ko-KR" spc="-40" dirty="0">
                <a:solidFill>
                  <a:srgbClr val="231F20"/>
                </a:solidFill>
                <a:latin typeface="+mn-ea"/>
                <a:cs typeface="나눔고딕코딩"/>
              </a:rPr>
              <a:t>])</a:t>
            </a:r>
            <a:endParaRPr lang="en-US" altLang="ko-KR" dirty="0">
              <a:latin typeface="+mn-ea"/>
              <a:cs typeface="나눔고딕코딩"/>
            </a:endParaRPr>
          </a:p>
          <a:p>
            <a:pPr marL="12700">
              <a:spcBef>
                <a:spcPts val="340"/>
              </a:spcBef>
            </a:pPr>
            <a:r>
              <a:rPr lang="en-US" altLang="ko-KR" spc="-5" dirty="0">
                <a:solidFill>
                  <a:srgbClr val="231F20"/>
                </a:solidFill>
                <a:latin typeface="+mn-ea"/>
                <a:cs typeface="나눔고딕코딩"/>
              </a:rPr>
              <a:t>print(</a:t>
            </a:r>
            <a:r>
              <a:rPr lang="en-US" altLang="ko-KR" spc="-5" dirty="0" err="1">
                <a:solidFill>
                  <a:srgbClr val="231F20"/>
                </a:solidFill>
                <a:latin typeface="+mn-ea"/>
                <a:cs typeface="나눔고딕코딩"/>
              </a:rPr>
              <a:t>tbl</a:t>
            </a:r>
            <a:r>
              <a:rPr lang="en-US" altLang="ko-KR" spc="-5" dirty="0">
                <a:solidFill>
                  <a:srgbClr val="231F20"/>
                </a:solidFill>
                <a:latin typeface="+mn-ea"/>
                <a:cs typeface="나눔고딕코딩"/>
              </a:rPr>
              <a:t>)</a:t>
            </a:r>
            <a:endParaRPr lang="en-US" altLang="ko-KR" dirty="0">
              <a:latin typeface="+mn-ea"/>
              <a:cs typeface="나눔고딕코딩"/>
            </a:endParaRPr>
          </a:p>
          <a:p>
            <a:pPr marL="12700" marR="5080">
              <a:lnSpc>
                <a:spcPct val="135400"/>
              </a:lnSpc>
            </a:pPr>
            <a:r>
              <a:rPr lang="en-US" altLang="ko-KR" spc="-25" dirty="0">
                <a:solidFill>
                  <a:srgbClr val="231F20"/>
                </a:solidFill>
                <a:latin typeface="+mn-ea"/>
                <a:cs typeface="나눔고딕코딩"/>
              </a:rPr>
              <a:t>print("---")  </a:t>
            </a:r>
          </a:p>
          <a:p>
            <a:pPr marL="12700" marR="5080">
              <a:lnSpc>
                <a:spcPct val="135400"/>
              </a:lnSpc>
            </a:pPr>
            <a:r>
              <a:rPr lang="en-US" altLang="ko-KR" dirty="0">
                <a:solidFill>
                  <a:srgbClr val="231F20"/>
                </a:solidFill>
                <a:latin typeface="+mn-ea"/>
                <a:cs typeface="나눔고딕코딩"/>
              </a:rPr>
              <a:t>print</a:t>
            </a:r>
            <a:r>
              <a:rPr lang="en-US" altLang="ko-KR" spc="-40" dirty="0">
                <a:solidFill>
                  <a:srgbClr val="231F20"/>
                </a:solidFill>
                <a:latin typeface="+mn-ea"/>
                <a:cs typeface="나눔고딕코딩"/>
              </a:rPr>
              <a:t>(</a:t>
            </a:r>
            <a:r>
              <a:rPr lang="en-US" altLang="ko-KR" dirty="0" err="1">
                <a:solidFill>
                  <a:srgbClr val="231F20"/>
                </a:solidFill>
                <a:latin typeface="+mn-ea"/>
                <a:cs typeface="나눔고딕코딩"/>
              </a:rPr>
              <a:t>tbl</a:t>
            </a:r>
            <a:r>
              <a:rPr lang="en-US" altLang="ko-KR" spc="-40" dirty="0" err="1">
                <a:solidFill>
                  <a:srgbClr val="231F20"/>
                </a:solidFill>
                <a:latin typeface="+mn-ea"/>
                <a:cs typeface="나눔고딕코딩"/>
              </a:rPr>
              <a:t>.</a:t>
            </a:r>
            <a:r>
              <a:rPr lang="en-US" altLang="ko-KR" dirty="0" err="1">
                <a:solidFill>
                  <a:srgbClr val="231F20"/>
                </a:solidFill>
                <a:latin typeface="+mn-ea"/>
                <a:cs typeface="나눔고딕코딩"/>
              </a:rPr>
              <a:t>T</a:t>
            </a:r>
            <a:r>
              <a:rPr lang="en-US" altLang="ko-KR" dirty="0">
                <a:solidFill>
                  <a:srgbClr val="231F20"/>
                </a:solidFill>
                <a:latin typeface="+mn-ea"/>
                <a:cs typeface="나눔고딕코딩"/>
              </a:rPr>
              <a:t>)</a:t>
            </a:r>
            <a:endParaRPr lang="en-US" altLang="ko-KR" dirty="0">
              <a:latin typeface="+mn-ea"/>
              <a:cs typeface="나눔고딕코딩"/>
            </a:endParaRPr>
          </a:p>
          <a:p>
            <a:pPr marL="12700" marR="5080">
              <a:lnSpc>
                <a:spcPct val="135400"/>
              </a:lnSpc>
            </a:pPr>
            <a:endParaRPr lang="en-US" altLang="ko-KR" dirty="0">
              <a:latin typeface="나눔고딕코딩"/>
              <a:cs typeface="나눔고딕코딩"/>
            </a:endParaRPr>
          </a:p>
        </p:txBody>
      </p:sp>
      <p:sp>
        <p:nvSpPr>
          <p:cNvPr id="6" name="object 2">
            <a:extLst>
              <a:ext uri="{FF2B5EF4-FFF2-40B4-BE49-F238E27FC236}">
                <a16:creationId xmlns:a16="http://schemas.microsoft.com/office/drawing/2014/main" id="{9B96CFC1-84B6-D24E-BDDE-B513641CB923}"/>
              </a:ext>
            </a:extLst>
          </p:cNvPr>
          <p:cNvSpPr/>
          <p:nvPr/>
        </p:nvSpPr>
        <p:spPr>
          <a:xfrm flipV="1">
            <a:off x="232569" y="1030678"/>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
        <p:nvSpPr>
          <p:cNvPr id="7" name="object 2">
            <a:extLst>
              <a:ext uri="{FF2B5EF4-FFF2-40B4-BE49-F238E27FC236}">
                <a16:creationId xmlns:a16="http://schemas.microsoft.com/office/drawing/2014/main" id="{7F83BFD9-76B9-574B-95C3-7E918975197D}"/>
              </a:ext>
            </a:extLst>
          </p:cNvPr>
          <p:cNvSpPr/>
          <p:nvPr/>
        </p:nvSpPr>
        <p:spPr>
          <a:xfrm flipV="1">
            <a:off x="233363" y="4384675"/>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Tree>
    <p:extLst>
      <p:ext uri="{BB962C8B-B14F-4D97-AF65-F5344CB8AC3E}">
        <p14:creationId xmlns:p14="http://schemas.microsoft.com/office/powerpoint/2010/main" val="222433176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6">
            <a:extLst>
              <a:ext uri="{FF2B5EF4-FFF2-40B4-BE49-F238E27FC236}">
                <a16:creationId xmlns:a16="http://schemas.microsoft.com/office/drawing/2014/main" id="{36BFF321-6F2E-AE4F-91B3-49BA251CAD7B}"/>
              </a:ext>
            </a:extLst>
          </p:cNvPr>
          <p:cNvSpPr txBox="1"/>
          <p:nvPr/>
        </p:nvSpPr>
        <p:spPr>
          <a:xfrm>
            <a:off x="233362" y="269875"/>
            <a:ext cx="9601201" cy="3813673"/>
          </a:xfrm>
          <a:prstGeom prst="rect">
            <a:avLst/>
          </a:prstGeom>
          <a:solidFill>
            <a:schemeClr val="bg1">
              <a:lumMod val="85000"/>
            </a:schemeClr>
          </a:solidFill>
        </p:spPr>
        <p:txBody>
          <a:bodyPr vert="horz" wrap="square" lIns="0" tIns="0" rIns="0" bIns="0" rtlCol="0">
            <a:spAutoFit/>
          </a:bodyPr>
          <a:lstStyle/>
          <a:p>
            <a:pPr marL="143510" marR="86360">
              <a:lnSpc>
                <a:spcPct val="135400"/>
              </a:lnSpc>
              <a:spcBef>
                <a:spcPts val="65"/>
              </a:spcBef>
            </a:pPr>
            <a:r>
              <a:rPr lang="en-US" altLang="ko-KR" dirty="0">
                <a:solidFill>
                  <a:srgbClr val="231F20"/>
                </a:solidFill>
                <a:latin typeface="+mn-ea"/>
                <a:cs typeface="나눔고딕코딩"/>
              </a:rPr>
              <a:t>$ python3 </a:t>
            </a:r>
            <a:r>
              <a:rPr lang="en-US" altLang="ko-KR" dirty="0" err="1">
                <a:solidFill>
                  <a:srgbClr val="231F20"/>
                </a:solidFill>
                <a:latin typeface="+mn-ea"/>
                <a:cs typeface="나눔고딕코딩"/>
              </a:rPr>
              <a:t>pd</a:t>
            </a:r>
            <a:r>
              <a:rPr lang="en-US" altLang="ko-KR" dirty="0">
                <a:solidFill>
                  <a:srgbClr val="231F20"/>
                </a:solidFill>
                <a:latin typeface="+mn-ea"/>
                <a:cs typeface="나눔고딕코딩"/>
              </a:rPr>
              <a:t>-test-</a:t>
            </a:r>
            <a:r>
              <a:rPr lang="en-US" altLang="ko-KR" dirty="0" err="1">
                <a:solidFill>
                  <a:srgbClr val="231F20"/>
                </a:solidFill>
                <a:latin typeface="+mn-ea"/>
                <a:cs typeface="나눔고딕코딩"/>
              </a:rPr>
              <a:t>rot.py</a:t>
            </a:r>
            <a:r>
              <a:rPr lang="en-US" altLang="ko-KR" dirty="0">
                <a:solidFill>
                  <a:srgbClr val="231F20"/>
                </a:solidFill>
                <a:latin typeface="+mn-ea"/>
                <a:cs typeface="나눔고딕코딩"/>
              </a:rPr>
              <a:t>  </a:t>
            </a:r>
          </a:p>
          <a:p>
            <a:pPr marL="143510" marR="86360">
              <a:lnSpc>
                <a:spcPct val="135400"/>
              </a:lnSpc>
              <a:spcBef>
                <a:spcPts val="65"/>
              </a:spcBef>
            </a:pPr>
            <a:r>
              <a:rPr lang="en-US" altLang="ko-KR" dirty="0">
                <a:solidFill>
                  <a:srgbClr val="231F20"/>
                </a:solidFill>
                <a:latin typeface="+mn-ea"/>
                <a:cs typeface="나눔고딕코딩"/>
              </a:rPr>
              <a:t>	0 	1 	2</a:t>
            </a:r>
          </a:p>
          <a:p>
            <a:pPr marL="143510" marR="86360">
              <a:lnSpc>
                <a:spcPct val="135400"/>
              </a:lnSpc>
              <a:spcBef>
                <a:spcPts val="65"/>
              </a:spcBef>
            </a:pPr>
            <a:r>
              <a:rPr lang="en-US" altLang="ko-KR" dirty="0">
                <a:solidFill>
                  <a:srgbClr val="231F20"/>
                </a:solidFill>
                <a:latin typeface="+mn-ea"/>
                <a:cs typeface="나눔고딕코딩"/>
              </a:rPr>
              <a:t>0	A  	B 	C</a:t>
            </a:r>
          </a:p>
          <a:p>
            <a:pPr marL="143510" marR="86360">
              <a:lnSpc>
                <a:spcPct val="135400"/>
              </a:lnSpc>
              <a:spcBef>
                <a:spcPts val="65"/>
              </a:spcBef>
            </a:pPr>
            <a:r>
              <a:rPr lang="en-US" altLang="ko-KR" dirty="0">
                <a:solidFill>
                  <a:srgbClr val="231F20"/>
                </a:solidFill>
                <a:latin typeface="+mn-ea"/>
                <a:cs typeface="나눔고딕코딩"/>
              </a:rPr>
              <a:t>1	D 	E 	F</a:t>
            </a:r>
          </a:p>
          <a:p>
            <a:pPr marL="143510" marR="86360">
              <a:lnSpc>
                <a:spcPct val="135400"/>
              </a:lnSpc>
              <a:spcBef>
                <a:spcPts val="65"/>
              </a:spcBef>
            </a:pPr>
            <a:r>
              <a:rPr lang="en-US" altLang="ko-KR" dirty="0">
                <a:solidFill>
                  <a:srgbClr val="231F20"/>
                </a:solidFill>
                <a:latin typeface="+mn-ea"/>
                <a:cs typeface="나눔고딕코딩"/>
              </a:rPr>
              <a:t>2	G  	H 	I</a:t>
            </a:r>
          </a:p>
          <a:p>
            <a:pPr marL="143510" marR="86360">
              <a:lnSpc>
                <a:spcPct val="135400"/>
              </a:lnSpc>
              <a:spcBef>
                <a:spcPts val="65"/>
              </a:spcBef>
            </a:pPr>
            <a:r>
              <a:rPr lang="en-US" altLang="ko-KR" dirty="0">
                <a:solidFill>
                  <a:srgbClr val="231F20"/>
                </a:solidFill>
                <a:latin typeface="+mn-ea"/>
                <a:cs typeface="나눔고딕코딩"/>
              </a:rPr>
              <a:t>---</a:t>
            </a:r>
          </a:p>
          <a:p>
            <a:pPr marL="143510" marR="86360">
              <a:lnSpc>
                <a:spcPct val="135400"/>
              </a:lnSpc>
              <a:spcBef>
                <a:spcPts val="65"/>
              </a:spcBef>
            </a:pPr>
            <a:r>
              <a:rPr lang="en-US" altLang="ko-KR" dirty="0">
                <a:solidFill>
                  <a:srgbClr val="231F20"/>
                </a:solidFill>
                <a:latin typeface="+mn-ea"/>
                <a:cs typeface="나눔고딕코딩"/>
              </a:rPr>
              <a:t>	0 	1 	2</a:t>
            </a:r>
          </a:p>
          <a:p>
            <a:pPr marL="143510" marR="86360">
              <a:lnSpc>
                <a:spcPct val="135400"/>
              </a:lnSpc>
              <a:spcBef>
                <a:spcPts val="65"/>
              </a:spcBef>
            </a:pPr>
            <a:r>
              <a:rPr lang="en-US" altLang="ko-KR" dirty="0">
                <a:solidFill>
                  <a:srgbClr val="231F20"/>
                </a:solidFill>
                <a:latin typeface="+mn-ea"/>
                <a:cs typeface="나눔고딕코딩"/>
              </a:rPr>
              <a:t>0 	A  	D 	G</a:t>
            </a:r>
          </a:p>
          <a:p>
            <a:pPr marL="143510" marR="86360">
              <a:lnSpc>
                <a:spcPct val="135400"/>
              </a:lnSpc>
              <a:spcBef>
                <a:spcPts val="65"/>
              </a:spcBef>
            </a:pPr>
            <a:r>
              <a:rPr lang="en-US" altLang="ko-KR" dirty="0">
                <a:solidFill>
                  <a:srgbClr val="231F20"/>
                </a:solidFill>
                <a:latin typeface="+mn-ea"/>
                <a:cs typeface="나눔고딕코딩"/>
              </a:rPr>
              <a:t>1	B  	E 	H</a:t>
            </a:r>
          </a:p>
          <a:p>
            <a:pPr marL="143510" marR="86360">
              <a:lnSpc>
                <a:spcPct val="135400"/>
              </a:lnSpc>
              <a:spcBef>
                <a:spcPts val="65"/>
              </a:spcBef>
            </a:pPr>
            <a:r>
              <a:rPr lang="en-US" altLang="ko-KR" dirty="0">
                <a:solidFill>
                  <a:srgbClr val="231F20"/>
                </a:solidFill>
                <a:latin typeface="+mn-ea"/>
                <a:cs typeface="나눔고딕코딩"/>
              </a:rPr>
              <a:t>2	C  	F 	I</a:t>
            </a:r>
          </a:p>
        </p:txBody>
      </p:sp>
    </p:spTree>
    <p:extLst>
      <p:ext uri="{BB962C8B-B14F-4D97-AF65-F5344CB8AC3E}">
        <p14:creationId xmlns:p14="http://schemas.microsoft.com/office/powerpoint/2010/main" val="119125771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480068"/>
          </a:xfrm>
          <a:prstGeom prst="rect">
            <a:avLst/>
          </a:prstGeom>
        </p:spPr>
        <p:txBody>
          <a:bodyPr vert="horz" wrap="square" lIns="0" tIns="0" rIns="0" bIns="0" rtlCol="0">
            <a:spAutoFit/>
          </a:bodyPr>
          <a:lstStyle/>
          <a:p>
            <a:pPr marL="12700" marR="12065" algn="just">
              <a:lnSpc>
                <a:spcPct val="150000"/>
              </a:lnSpc>
              <a:spcBef>
                <a:spcPts val="580"/>
              </a:spcBef>
            </a:pPr>
            <a:r>
              <a:rPr lang="ko-KR" altLang="en-US" sz="2400" spc="-120" dirty="0">
                <a:solidFill>
                  <a:srgbClr val="231F20"/>
                </a:solidFill>
                <a:latin typeface="+mn-ea"/>
                <a:cs typeface="Arial Unicode MS"/>
              </a:rPr>
              <a:t>데이터 </a:t>
            </a:r>
            <a:r>
              <a:rPr lang="ko-KR" altLang="en-US" sz="2400" spc="-120" dirty="0" smtClean="0">
                <a:solidFill>
                  <a:srgbClr val="231F20"/>
                </a:solidFill>
                <a:latin typeface="+mn-ea"/>
                <a:cs typeface="Arial Unicode MS"/>
              </a:rPr>
              <a:t>조작</a:t>
            </a:r>
            <a:endParaRPr lang="ko-KR" altLang="en-US" sz="2400" spc="-120" dirty="0">
              <a:solidFill>
                <a:srgbClr val="231F20"/>
              </a:solidFill>
              <a:latin typeface="Arial Unicode MS"/>
              <a:cs typeface="Arial Unicode MS"/>
            </a:endParaRPr>
          </a:p>
        </p:txBody>
      </p:sp>
      <p:sp>
        <p:nvSpPr>
          <p:cNvPr id="5" name="object 6">
            <a:extLst>
              <a:ext uri="{FF2B5EF4-FFF2-40B4-BE49-F238E27FC236}">
                <a16:creationId xmlns:a16="http://schemas.microsoft.com/office/drawing/2014/main" id="{B3D8ED48-61B1-7149-A15F-D3EEB8728B9E}"/>
              </a:ext>
            </a:extLst>
          </p:cNvPr>
          <p:cNvSpPr txBox="1"/>
          <p:nvPr/>
        </p:nvSpPr>
        <p:spPr>
          <a:xfrm>
            <a:off x="232570" y="879475"/>
            <a:ext cx="9753599" cy="5952720"/>
          </a:xfrm>
          <a:prstGeom prst="rect">
            <a:avLst/>
          </a:prstGeom>
        </p:spPr>
        <p:txBody>
          <a:bodyPr vert="horz" wrap="square" lIns="0" tIns="0" rIns="0" bIns="0" rtlCol="0">
            <a:spAutoFit/>
          </a:bodyPr>
          <a:lstStyle/>
          <a:p>
            <a:pPr marL="12700"/>
            <a:r>
              <a:rPr lang="en-US" altLang="ko-KR" spc="15" dirty="0">
                <a:solidFill>
                  <a:srgbClr val="58595B"/>
                </a:solidFill>
                <a:latin typeface="+mn-ea"/>
                <a:cs typeface="Arial Unicode MS"/>
              </a:rPr>
              <a:t>file:</a:t>
            </a:r>
            <a:r>
              <a:rPr lang="en-US" altLang="ko-KR" spc="55" dirty="0">
                <a:solidFill>
                  <a:srgbClr val="58595B"/>
                </a:solidFill>
                <a:latin typeface="+mn-ea"/>
                <a:cs typeface="Arial Unicode MS"/>
              </a:rPr>
              <a:t> </a:t>
            </a:r>
            <a:r>
              <a:rPr lang="en-US" altLang="ko-KR" spc="20" dirty="0" err="1">
                <a:solidFill>
                  <a:srgbClr val="58595B"/>
                </a:solidFill>
                <a:latin typeface="+mn-ea"/>
                <a:cs typeface="Arial Unicode MS"/>
              </a:rPr>
              <a:t>src</a:t>
            </a:r>
            <a:r>
              <a:rPr lang="en-US" altLang="ko-KR" spc="20" dirty="0">
                <a:solidFill>
                  <a:srgbClr val="58595B"/>
                </a:solidFill>
                <a:latin typeface="+mn-ea"/>
                <a:cs typeface="Arial Unicode MS"/>
              </a:rPr>
              <a:t>/ch5/np-test-</a:t>
            </a:r>
            <a:r>
              <a:rPr lang="en-US" altLang="ko-KR" spc="20" dirty="0" err="1">
                <a:solidFill>
                  <a:srgbClr val="58595B"/>
                </a:solidFill>
                <a:latin typeface="+mn-ea"/>
                <a:cs typeface="Arial Unicode MS"/>
              </a:rPr>
              <a:t>calc.py</a:t>
            </a:r>
            <a:endParaRPr lang="en-US" altLang="ko-KR" dirty="0">
              <a:latin typeface="+mn-ea"/>
              <a:cs typeface="Arial Unicode MS"/>
            </a:endParaRPr>
          </a:p>
          <a:p>
            <a:pPr marL="12700">
              <a:spcBef>
                <a:spcPts val="25"/>
              </a:spcBef>
            </a:pPr>
            <a:endParaRPr lang="en-US" altLang="ko-KR" dirty="0">
              <a:latin typeface="+mn-ea"/>
              <a:cs typeface="Times New Roman"/>
            </a:endParaRPr>
          </a:p>
          <a:p>
            <a:pPr marL="12700"/>
            <a:r>
              <a:rPr lang="en-US" altLang="ko-KR" dirty="0">
                <a:solidFill>
                  <a:srgbClr val="231F20"/>
                </a:solidFill>
                <a:latin typeface="+mn-ea"/>
                <a:cs typeface="나눔고딕코딩"/>
              </a:rPr>
              <a:t>import </a:t>
            </a:r>
            <a:r>
              <a:rPr lang="en-US" altLang="ko-KR" dirty="0" err="1">
                <a:solidFill>
                  <a:srgbClr val="231F20"/>
                </a:solidFill>
                <a:latin typeface="+mn-ea"/>
                <a:cs typeface="나눔고딕코딩"/>
              </a:rPr>
              <a:t>numpy</a:t>
            </a:r>
            <a:r>
              <a:rPr lang="en-US" altLang="ko-KR" dirty="0">
                <a:solidFill>
                  <a:srgbClr val="231F20"/>
                </a:solidFill>
                <a:latin typeface="+mn-ea"/>
                <a:cs typeface="나눔고딕코딩"/>
              </a:rPr>
              <a:t> as</a:t>
            </a:r>
            <a:r>
              <a:rPr lang="en-US" altLang="ko-KR" spc="-220" dirty="0">
                <a:solidFill>
                  <a:srgbClr val="231F20"/>
                </a:solidFill>
                <a:latin typeface="+mn-ea"/>
                <a:cs typeface="나눔고딕코딩"/>
              </a:rPr>
              <a:t> </a:t>
            </a:r>
            <a:r>
              <a:rPr lang="en-US" altLang="ko-KR" dirty="0">
                <a:solidFill>
                  <a:srgbClr val="231F20"/>
                </a:solidFill>
                <a:latin typeface="+mn-ea"/>
                <a:cs typeface="나눔고딕코딩"/>
              </a:rPr>
              <a:t>np</a:t>
            </a:r>
            <a:endParaRPr lang="en-US" altLang="ko-KR" dirty="0">
              <a:latin typeface="+mn-ea"/>
              <a:cs typeface="나눔고딕코딩"/>
            </a:endParaRPr>
          </a:p>
          <a:p>
            <a:pPr marL="12700">
              <a:spcBef>
                <a:spcPts val="35"/>
              </a:spcBef>
            </a:pPr>
            <a:endParaRPr lang="en-US" altLang="ko-KR" dirty="0">
              <a:latin typeface="+mn-ea"/>
              <a:cs typeface="Times New Roman"/>
            </a:endParaRPr>
          </a:p>
          <a:p>
            <a:pPr marL="12700" marR="289560" algn="just">
              <a:lnSpc>
                <a:spcPct val="135400"/>
              </a:lnSpc>
            </a:pPr>
            <a:r>
              <a:rPr lang="en-US" altLang="ko-KR" dirty="0">
                <a:solidFill>
                  <a:srgbClr val="231F20"/>
                </a:solidFill>
                <a:latin typeface="+mn-ea"/>
                <a:cs typeface="나눔고딕코딩"/>
              </a:rPr>
              <a:t>#</a:t>
            </a:r>
            <a:r>
              <a:rPr lang="en-US" altLang="ko-KR" spc="-100" dirty="0">
                <a:solidFill>
                  <a:srgbClr val="231F20"/>
                </a:solidFill>
                <a:latin typeface="+mn-ea"/>
                <a:cs typeface="나눔고딕코딩"/>
              </a:rPr>
              <a:t> </a:t>
            </a:r>
            <a:r>
              <a:rPr lang="en-US" altLang="ko-KR" spc="-10" dirty="0">
                <a:solidFill>
                  <a:srgbClr val="231F20"/>
                </a:solidFill>
                <a:latin typeface="+mn-ea"/>
                <a:cs typeface="나눔고딕코딩"/>
              </a:rPr>
              <a:t>10</a:t>
            </a:r>
            <a:r>
              <a:rPr lang="ko-KR" altLang="en-US" spc="-10" dirty="0">
                <a:solidFill>
                  <a:srgbClr val="231F20"/>
                </a:solidFill>
                <a:latin typeface="+mn-ea"/>
                <a:cs typeface="나눔고딕코딩"/>
              </a:rPr>
              <a:t>개의</a:t>
            </a:r>
            <a:r>
              <a:rPr lang="ko-KR" altLang="en-US" spc="-100" dirty="0">
                <a:solidFill>
                  <a:srgbClr val="231F20"/>
                </a:solidFill>
                <a:latin typeface="+mn-ea"/>
                <a:cs typeface="나눔고딕코딩"/>
              </a:rPr>
              <a:t> </a:t>
            </a:r>
            <a:r>
              <a:rPr lang="en-US" altLang="ko-KR" dirty="0">
                <a:solidFill>
                  <a:srgbClr val="231F20"/>
                </a:solidFill>
                <a:latin typeface="+mn-ea"/>
                <a:cs typeface="나눔고딕코딩"/>
              </a:rPr>
              <a:t>float32</a:t>
            </a:r>
            <a:r>
              <a:rPr lang="en-US" altLang="ko-KR" spc="-60" dirty="0">
                <a:solidFill>
                  <a:srgbClr val="231F20"/>
                </a:solidFill>
                <a:latin typeface="+mn-ea"/>
                <a:cs typeface="나눔고딕코딩"/>
              </a:rPr>
              <a:t> </a:t>
            </a:r>
            <a:r>
              <a:rPr lang="ko-KR" altLang="en-US" spc="-30" dirty="0" err="1">
                <a:solidFill>
                  <a:srgbClr val="231F20"/>
                </a:solidFill>
                <a:latin typeface="+mn-ea"/>
                <a:cs typeface="나눔고딕코딩"/>
              </a:rPr>
              <a:t>자료형</a:t>
            </a:r>
            <a:r>
              <a:rPr lang="ko-KR" altLang="en-US" spc="-100" dirty="0">
                <a:solidFill>
                  <a:srgbClr val="231F20"/>
                </a:solidFill>
                <a:latin typeface="+mn-ea"/>
                <a:cs typeface="나눔고딕코딩"/>
              </a:rPr>
              <a:t> </a:t>
            </a:r>
            <a:r>
              <a:rPr lang="ko-KR" altLang="en-US" spc="-30" dirty="0">
                <a:solidFill>
                  <a:srgbClr val="231F20"/>
                </a:solidFill>
                <a:latin typeface="+mn-ea"/>
                <a:cs typeface="나눔고딕코딩"/>
              </a:rPr>
              <a:t>데이터</a:t>
            </a:r>
            <a:r>
              <a:rPr lang="ko-KR" altLang="en-US" spc="-100" dirty="0">
                <a:solidFill>
                  <a:srgbClr val="231F20"/>
                </a:solidFill>
                <a:latin typeface="+mn-ea"/>
                <a:cs typeface="나눔고딕코딩"/>
              </a:rPr>
              <a:t> </a:t>
            </a:r>
            <a:r>
              <a:rPr lang="ko-KR" altLang="en-US" spc="-40" dirty="0">
                <a:solidFill>
                  <a:srgbClr val="231F20"/>
                </a:solidFill>
                <a:latin typeface="+mn-ea"/>
                <a:cs typeface="나눔고딕코딩"/>
              </a:rPr>
              <a:t>생성  </a:t>
            </a:r>
            <a:endParaRPr lang="en-US" altLang="ko-KR" spc="-40" dirty="0">
              <a:solidFill>
                <a:srgbClr val="231F20"/>
              </a:solidFill>
              <a:latin typeface="+mn-ea"/>
              <a:cs typeface="나눔고딕코딩"/>
            </a:endParaRPr>
          </a:p>
          <a:p>
            <a:pPr marL="12700" marR="289560" algn="just">
              <a:lnSpc>
                <a:spcPct val="135400"/>
              </a:lnSpc>
            </a:pPr>
            <a:r>
              <a:rPr lang="en-US" altLang="ko-KR" dirty="0">
                <a:solidFill>
                  <a:srgbClr val="231F20"/>
                </a:solidFill>
                <a:latin typeface="+mn-ea"/>
                <a:cs typeface="나눔고딕코딩"/>
              </a:rPr>
              <a:t>v = </a:t>
            </a:r>
            <a:r>
              <a:rPr lang="en-US" altLang="ko-KR" spc="-10" dirty="0" err="1">
                <a:solidFill>
                  <a:srgbClr val="231F20"/>
                </a:solidFill>
                <a:latin typeface="+mn-ea"/>
                <a:cs typeface="나눔고딕코딩"/>
              </a:rPr>
              <a:t>np.zeros</a:t>
            </a:r>
            <a:r>
              <a:rPr lang="en-US" altLang="ko-KR" spc="-10" dirty="0">
                <a:solidFill>
                  <a:srgbClr val="231F20"/>
                </a:solidFill>
                <a:latin typeface="+mn-ea"/>
                <a:cs typeface="나눔고딕코딩"/>
              </a:rPr>
              <a:t>(10,</a:t>
            </a:r>
            <a:r>
              <a:rPr lang="en-US" altLang="ko-KR" spc="-250" dirty="0">
                <a:solidFill>
                  <a:srgbClr val="231F20"/>
                </a:solidFill>
                <a:latin typeface="+mn-ea"/>
                <a:cs typeface="나눔고딕코딩"/>
              </a:rPr>
              <a:t> </a:t>
            </a:r>
            <a:r>
              <a:rPr lang="en-US" altLang="ko-KR" spc="-5" dirty="0" err="1">
                <a:solidFill>
                  <a:srgbClr val="231F20"/>
                </a:solidFill>
                <a:latin typeface="+mn-ea"/>
                <a:cs typeface="나눔고딕코딩"/>
              </a:rPr>
              <a:t>dtype</a:t>
            </a:r>
            <a:r>
              <a:rPr lang="en-US" altLang="ko-KR" spc="-5" dirty="0">
                <a:solidFill>
                  <a:srgbClr val="231F20"/>
                </a:solidFill>
                <a:latin typeface="+mn-ea"/>
                <a:cs typeface="나눔고딕코딩"/>
              </a:rPr>
              <a:t>=np.float32)  </a:t>
            </a:r>
          </a:p>
          <a:p>
            <a:pPr marL="12700" marR="289560" algn="just">
              <a:lnSpc>
                <a:spcPct val="135400"/>
              </a:lnSpc>
            </a:pPr>
            <a:r>
              <a:rPr lang="en-US" altLang="ko-KR" spc="-5" dirty="0">
                <a:solidFill>
                  <a:srgbClr val="231F20"/>
                </a:solidFill>
                <a:latin typeface="+mn-ea"/>
                <a:cs typeface="나눔고딕코딩"/>
              </a:rPr>
              <a:t>print(v)</a:t>
            </a:r>
            <a:endParaRPr lang="en-US" altLang="ko-KR" dirty="0">
              <a:latin typeface="+mn-ea"/>
              <a:cs typeface="나눔고딕코딩"/>
            </a:endParaRPr>
          </a:p>
          <a:p>
            <a:pPr marL="12700">
              <a:spcBef>
                <a:spcPts val="35"/>
              </a:spcBef>
            </a:pPr>
            <a:endParaRPr lang="en-US" altLang="ko-KR" dirty="0">
              <a:latin typeface="+mn-ea"/>
              <a:cs typeface="Times New Roman"/>
            </a:endParaRPr>
          </a:p>
          <a:p>
            <a:pPr marL="12700" marR="5080">
              <a:lnSpc>
                <a:spcPct val="135400"/>
              </a:lnSpc>
            </a:pPr>
            <a:r>
              <a:rPr lang="en-US" altLang="ko-KR" dirty="0">
                <a:solidFill>
                  <a:srgbClr val="231F20"/>
                </a:solidFill>
                <a:latin typeface="+mn-ea"/>
                <a:cs typeface="나눔고딕코딩"/>
              </a:rPr>
              <a:t>#</a:t>
            </a:r>
            <a:r>
              <a:rPr lang="en-US" altLang="ko-KR" spc="-95" dirty="0">
                <a:solidFill>
                  <a:srgbClr val="231F20"/>
                </a:solidFill>
                <a:latin typeface="+mn-ea"/>
                <a:cs typeface="나눔고딕코딩"/>
              </a:rPr>
              <a:t> </a:t>
            </a:r>
            <a:r>
              <a:rPr lang="ko-KR" altLang="en-US" spc="-30" dirty="0">
                <a:solidFill>
                  <a:srgbClr val="231F20"/>
                </a:solidFill>
                <a:latin typeface="+mn-ea"/>
                <a:cs typeface="나눔고딕코딩"/>
              </a:rPr>
              <a:t>연속된</a:t>
            </a:r>
            <a:r>
              <a:rPr lang="ko-KR" altLang="en-US" spc="-95" dirty="0">
                <a:solidFill>
                  <a:srgbClr val="231F20"/>
                </a:solidFill>
                <a:latin typeface="+mn-ea"/>
                <a:cs typeface="나눔고딕코딩"/>
              </a:rPr>
              <a:t> </a:t>
            </a:r>
            <a:r>
              <a:rPr lang="en-US" altLang="ko-KR" spc="-10" dirty="0">
                <a:solidFill>
                  <a:srgbClr val="231F20"/>
                </a:solidFill>
                <a:latin typeface="+mn-ea"/>
                <a:cs typeface="나눔고딕코딩"/>
              </a:rPr>
              <a:t>10</a:t>
            </a:r>
            <a:r>
              <a:rPr lang="ko-KR" altLang="en-US" spc="-10" dirty="0">
                <a:solidFill>
                  <a:srgbClr val="231F20"/>
                </a:solidFill>
                <a:latin typeface="+mn-ea"/>
                <a:cs typeface="나눔고딕코딩"/>
              </a:rPr>
              <a:t>개의</a:t>
            </a:r>
            <a:r>
              <a:rPr lang="ko-KR" altLang="en-US" spc="-95" dirty="0">
                <a:solidFill>
                  <a:srgbClr val="231F20"/>
                </a:solidFill>
                <a:latin typeface="+mn-ea"/>
                <a:cs typeface="나눔고딕코딩"/>
              </a:rPr>
              <a:t> </a:t>
            </a:r>
            <a:r>
              <a:rPr lang="en-US" altLang="ko-KR" dirty="0">
                <a:solidFill>
                  <a:srgbClr val="231F20"/>
                </a:solidFill>
                <a:latin typeface="+mn-ea"/>
                <a:cs typeface="나눔고딕코딩"/>
              </a:rPr>
              <a:t>uint64</a:t>
            </a:r>
            <a:r>
              <a:rPr lang="en-US" altLang="ko-KR" spc="-55" dirty="0">
                <a:solidFill>
                  <a:srgbClr val="231F20"/>
                </a:solidFill>
                <a:latin typeface="+mn-ea"/>
                <a:cs typeface="나눔고딕코딩"/>
              </a:rPr>
              <a:t> </a:t>
            </a:r>
            <a:r>
              <a:rPr lang="ko-KR" altLang="en-US" spc="-30" dirty="0" err="1">
                <a:solidFill>
                  <a:srgbClr val="231F20"/>
                </a:solidFill>
                <a:latin typeface="+mn-ea"/>
                <a:cs typeface="나눔고딕코딩"/>
              </a:rPr>
              <a:t>자료형</a:t>
            </a:r>
            <a:r>
              <a:rPr lang="ko-KR" altLang="en-US" spc="-95" dirty="0">
                <a:solidFill>
                  <a:srgbClr val="231F20"/>
                </a:solidFill>
                <a:latin typeface="+mn-ea"/>
                <a:cs typeface="나눔고딕코딩"/>
              </a:rPr>
              <a:t> </a:t>
            </a:r>
            <a:r>
              <a:rPr lang="ko-KR" altLang="en-US" spc="-30" dirty="0">
                <a:solidFill>
                  <a:srgbClr val="231F20"/>
                </a:solidFill>
                <a:latin typeface="+mn-ea"/>
                <a:cs typeface="나눔고딕코딩"/>
              </a:rPr>
              <a:t>데이터</a:t>
            </a:r>
            <a:r>
              <a:rPr lang="ko-KR" altLang="en-US" spc="-95" dirty="0">
                <a:solidFill>
                  <a:srgbClr val="231F20"/>
                </a:solidFill>
                <a:latin typeface="+mn-ea"/>
                <a:cs typeface="나눔고딕코딩"/>
              </a:rPr>
              <a:t> </a:t>
            </a:r>
            <a:r>
              <a:rPr lang="ko-KR" altLang="en-US" spc="-40" dirty="0">
                <a:solidFill>
                  <a:srgbClr val="231F20"/>
                </a:solidFill>
                <a:latin typeface="+mn-ea"/>
                <a:cs typeface="나눔고딕코딩"/>
              </a:rPr>
              <a:t>생성  </a:t>
            </a:r>
            <a:endParaRPr lang="en-US" altLang="ko-KR" spc="-40" dirty="0">
              <a:solidFill>
                <a:srgbClr val="231F20"/>
              </a:solidFill>
              <a:latin typeface="+mn-ea"/>
              <a:cs typeface="나눔고딕코딩"/>
            </a:endParaRPr>
          </a:p>
          <a:p>
            <a:pPr marL="12700" marR="5080">
              <a:lnSpc>
                <a:spcPct val="135400"/>
              </a:lnSpc>
            </a:pPr>
            <a:r>
              <a:rPr lang="en-US" altLang="ko-KR" dirty="0">
                <a:solidFill>
                  <a:srgbClr val="231F20"/>
                </a:solidFill>
                <a:latin typeface="+mn-ea"/>
                <a:cs typeface="나눔고딕코딩"/>
              </a:rPr>
              <a:t>v = </a:t>
            </a:r>
            <a:r>
              <a:rPr lang="en-US" altLang="ko-KR" spc="-10" dirty="0" err="1">
                <a:solidFill>
                  <a:srgbClr val="231F20"/>
                </a:solidFill>
                <a:latin typeface="+mn-ea"/>
                <a:cs typeface="나눔고딕코딩"/>
              </a:rPr>
              <a:t>np.arange</a:t>
            </a:r>
            <a:r>
              <a:rPr lang="en-US" altLang="ko-KR" spc="-10" dirty="0">
                <a:solidFill>
                  <a:srgbClr val="231F20"/>
                </a:solidFill>
                <a:latin typeface="+mn-ea"/>
                <a:cs typeface="나눔고딕코딩"/>
              </a:rPr>
              <a:t>(10, </a:t>
            </a:r>
            <a:r>
              <a:rPr lang="en-US" altLang="ko-KR" spc="-5" dirty="0" err="1">
                <a:solidFill>
                  <a:srgbClr val="231F20"/>
                </a:solidFill>
                <a:latin typeface="+mn-ea"/>
                <a:cs typeface="나눔고딕코딩"/>
              </a:rPr>
              <a:t>dtype</a:t>
            </a:r>
            <a:r>
              <a:rPr lang="en-US" altLang="ko-KR" spc="-5" dirty="0">
                <a:solidFill>
                  <a:srgbClr val="231F20"/>
                </a:solidFill>
                <a:latin typeface="+mn-ea"/>
                <a:cs typeface="나눔고딕코딩"/>
              </a:rPr>
              <a:t>=np.uint64)  </a:t>
            </a:r>
          </a:p>
          <a:p>
            <a:pPr marL="12700" marR="5080">
              <a:lnSpc>
                <a:spcPct val="135400"/>
              </a:lnSpc>
            </a:pPr>
            <a:r>
              <a:rPr lang="en-US" altLang="ko-KR" spc="-5" dirty="0">
                <a:solidFill>
                  <a:srgbClr val="231F20"/>
                </a:solidFill>
                <a:latin typeface="+mn-ea"/>
                <a:cs typeface="나눔고딕코딩"/>
              </a:rPr>
              <a:t>print(v)</a:t>
            </a:r>
            <a:endParaRPr lang="en-US" altLang="ko-KR" dirty="0">
              <a:latin typeface="+mn-ea"/>
              <a:cs typeface="나눔고딕코딩"/>
            </a:endParaRPr>
          </a:p>
          <a:p>
            <a:pPr marL="12700">
              <a:spcBef>
                <a:spcPts val="35"/>
              </a:spcBef>
            </a:pPr>
            <a:endParaRPr lang="en-US" altLang="ko-KR" dirty="0">
              <a:latin typeface="+mn-ea"/>
              <a:cs typeface="Times New Roman"/>
            </a:endParaRPr>
          </a:p>
          <a:p>
            <a:pPr marL="12700" marR="1219200">
              <a:lnSpc>
                <a:spcPct val="135400"/>
              </a:lnSpc>
            </a:pPr>
            <a:r>
              <a:rPr lang="en-US" altLang="ko-KR" dirty="0">
                <a:solidFill>
                  <a:srgbClr val="231F20"/>
                </a:solidFill>
                <a:latin typeface="+mn-ea"/>
                <a:cs typeface="나눔고딕코딩"/>
              </a:rPr>
              <a:t># v </a:t>
            </a:r>
            <a:r>
              <a:rPr lang="ko-KR" altLang="en-US" spc="-20" dirty="0">
                <a:solidFill>
                  <a:srgbClr val="231F20"/>
                </a:solidFill>
                <a:latin typeface="+mn-ea"/>
                <a:cs typeface="나눔고딕코딩"/>
              </a:rPr>
              <a:t>값을</a:t>
            </a:r>
            <a:r>
              <a:rPr lang="ko-KR" altLang="en-US" spc="-300" dirty="0">
                <a:solidFill>
                  <a:srgbClr val="231F20"/>
                </a:solidFill>
                <a:latin typeface="+mn-ea"/>
                <a:cs typeface="나눔고딕코딩"/>
              </a:rPr>
              <a:t> </a:t>
            </a:r>
            <a:r>
              <a:rPr lang="en-US" altLang="ko-KR" spc="-30" dirty="0">
                <a:solidFill>
                  <a:srgbClr val="231F20"/>
                </a:solidFill>
                <a:latin typeface="+mn-ea"/>
                <a:cs typeface="나눔고딕코딩"/>
              </a:rPr>
              <a:t>3</a:t>
            </a:r>
            <a:r>
              <a:rPr lang="ko-KR" altLang="en-US" spc="-30" dirty="0" smtClean="0">
                <a:solidFill>
                  <a:srgbClr val="231F20"/>
                </a:solidFill>
                <a:latin typeface="+mn-ea"/>
                <a:cs typeface="나눔고딕코딩"/>
              </a:rPr>
              <a:t>배 하기  </a:t>
            </a:r>
            <a:endParaRPr lang="en-US" altLang="ko-KR" spc="-30" dirty="0">
              <a:solidFill>
                <a:srgbClr val="231F20"/>
              </a:solidFill>
              <a:latin typeface="+mn-ea"/>
              <a:cs typeface="나눔고딕코딩"/>
            </a:endParaRPr>
          </a:p>
          <a:p>
            <a:pPr marL="12700" marR="1219200">
              <a:lnSpc>
                <a:spcPct val="135400"/>
              </a:lnSpc>
            </a:pPr>
            <a:r>
              <a:rPr lang="en-US" altLang="ko-KR" dirty="0">
                <a:solidFill>
                  <a:srgbClr val="231F20"/>
                </a:solidFill>
                <a:latin typeface="+mn-ea"/>
                <a:cs typeface="나눔고딕코딩"/>
              </a:rPr>
              <a:t>v </a:t>
            </a:r>
            <a:r>
              <a:rPr lang="en-US" altLang="ko-KR" spc="-20" dirty="0">
                <a:solidFill>
                  <a:srgbClr val="231F20"/>
                </a:solidFill>
                <a:latin typeface="+mn-ea"/>
                <a:cs typeface="나눔고딕코딩"/>
              </a:rPr>
              <a:t>*=</a:t>
            </a:r>
            <a:r>
              <a:rPr lang="en-US" altLang="ko-KR" spc="-220" dirty="0">
                <a:solidFill>
                  <a:srgbClr val="231F20"/>
                </a:solidFill>
                <a:latin typeface="+mn-ea"/>
                <a:cs typeface="나눔고딕코딩"/>
              </a:rPr>
              <a:t> </a:t>
            </a:r>
            <a:r>
              <a:rPr lang="en-US" altLang="ko-KR" dirty="0">
                <a:solidFill>
                  <a:srgbClr val="231F20"/>
                </a:solidFill>
                <a:latin typeface="+mn-ea"/>
                <a:cs typeface="나눔고딕코딩"/>
              </a:rPr>
              <a:t>3</a:t>
            </a:r>
            <a:endParaRPr lang="en-US" altLang="ko-KR" dirty="0">
              <a:latin typeface="+mn-ea"/>
              <a:cs typeface="나눔고딕코딩"/>
            </a:endParaRPr>
          </a:p>
          <a:p>
            <a:pPr marL="12700">
              <a:spcBef>
                <a:spcPts val="340"/>
              </a:spcBef>
            </a:pPr>
            <a:r>
              <a:rPr lang="en-US" altLang="ko-KR" spc="-5" dirty="0">
                <a:solidFill>
                  <a:srgbClr val="231F20"/>
                </a:solidFill>
                <a:latin typeface="+mn-ea"/>
                <a:cs typeface="나눔고딕코딩"/>
              </a:rPr>
              <a:t>print(v)</a:t>
            </a:r>
            <a:endParaRPr lang="en-US" altLang="ko-KR" dirty="0">
              <a:latin typeface="+mn-ea"/>
              <a:cs typeface="나눔고딕코딩"/>
            </a:endParaRPr>
          </a:p>
          <a:p>
            <a:pPr marL="12700">
              <a:spcBef>
                <a:spcPts val="35"/>
              </a:spcBef>
            </a:pPr>
            <a:endParaRPr lang="en-US" altLang="ko-KR" dirty="0">
              <a:latin typeface="+mn-ea"/>
              <a:cs typeface="Times New Roman"/>
            </a:endParaRPr>
          </a:p>
          <a:p>
            <a:pPr marL="12700" marR="1173480">
              <a:lnSpc>
                <a:spcPct val="135400"/>
              </a:lnSpc>
            </a:pPr>
            <a:r>
              <a:rPr lang="en-US" altLang="ko-KR" dirty="0">
                <a:solidFill>
                  <a:srgbClr val="231F20"/>
                </a:solidFill>
                <a:latin typeface="+mn-ea"/>
                <a:cs typeface="나눔고딕코딩"/>
              </a:rPr>
              <a:t>#</a:t>
            </a:r>
            <a:r>
              <a:rPr lang="en-US" altLang="ko-KR" spc="-114" dirty="0">
                <a:solidFill>
                  <a:srgbClr val="231F20"/>
                </a:solidFill>
                <a:latin typeface="+mn-ea"/>
                <a:cs typeface="나눔고딕코딩"/>
              </a:rPr>
              <a:t> </a:t>
            </a:r>
            <a:r>
              <a:rPr lang="en-US" altLang="ko-KR" dirty="0">
                <a:solidFill>
                  <a:srgbClr val="231F20"/>
                </a:solidFill>
                <a:latin typeface="+mn-ea"/>
                <a:cs typeface="나눔고딕코딩"/>
              </a:rPr>
              <a:t>v</a:t>
            </a:r>
            <a:r>
              <a:rPr lang="ko-KR" altLang="en-US" dirty="0">
                <a:solidFill>
                  <a:srgbClr val="231F20"/>
                </a:solidFill>
                <a:latin typeface="+mn-ea"/>
                <a:cs typeface="나눔고딕코딩"/>
              </a:rPr>
              <a:t>의</a:t>
            </a:r>
            <a:r>
              <a:rPr lang="ko-KR" altLang="en-US" spc="-114" dirty="0">
                <a:solidFill>
                  <a:srgbClr val="231F20"/>
                </a:solidFill>
                <a:latin typeface="+mn-ea"/>
                <a:cs typeface="나눔고딕코딩"/>
              </a:rPr>
              <a:t> </a:t>
            </a:r>
            <a:r>
              <a:rPr lang="ko-KR" altLang="en-US" spc="-20" dirty="0">
                <a:solidFill>
                  <a:srgbClr val="231F20"/>
                </a:solidFill>
                <a:latin typeface="+mn-ea"/>
                <a:cs typeface="나눔고딕코딩"/>
              </a:rPr>
              <a:t>평균</a:t>
            </a:r>
            <a:r>
              <a:rPr lang="ko-KR" altLang="en-US" spc="-114" dirty="0">
                <a:solidFill>
                  <a:srgbClr val="231F20"/>
                </a:solidFill>
                <a:latin typeface="+mn-ea"/>
                <a:cs typeface="나눔고딕코딩"/>
              </a:rPr>
              <a:t> </a:t>
            </a:r>
            <a:r>
              <a:rPr lang="ko-KR" altLang="en-US" spc="-40" dirty="0">
                <a:solidFill>
                  <a:srgbClr val="231F20"/>
                </a:solidFill>
                <a:latin typeface="+mn-ea"/>
                <a:cs typeface="나눔고딕코딩"/>
              </a:rPr>
              <a:t>구하기  </a:t>
            </a:r>
            <a:endParaRPr lang="en-US" altLang="ko-KR" spc="-40" dirty="0">
              <a:solidFill>
                <a:srgbClr val="231F20"/>
              </a:solidFill>
              <a:latin typeface="+mn-ea"/>
              <a:cs typeface="나눔고딕코딩"/>
            </a:endParaRPr>
          </a:p>
          <a:p>
            <a:pPr marL="12700" marR="1173480">
              <a:lnSpc>
                <a:spcPct val="135400"/>
              </a:lnSpc>
            </a:pPr>
            <a:r>
              <a:rPr lang="en-US" altLang="ko-KR" spc="-15" dirty="0">
                <a:solidFill>
                  <a:srgbClr val="231F20"/>
                </a:solidFill>
                <a:latin typeface="+mn-ea"/>
                <a:cs typeface="나눔고딕코딩"/>
              </a:rPr>
              <a:t>print(</a:t>
            </a:r>
            <a:r>
              <a:rPr lang="en-US" altLang="ko-KR" spc="-15" dirty="0" err="1">
                <a:solidFill>
                  <a:srgbClr val="231F20"/>
                </a:solidFill>
                <a:latin typeface="+mn-ea"/>
                <a:cs typeface="나눔고딕코딩"/>
              </a:rPr>
              <a:t>v.mean</a:t>
            </a:r>
            <a:r>
              <a:rPr lang="en-US" altLang="ko-KR" spc="-15" dirty="0">
                <a:solidFill>
                  <a:srgbClr val="231F20"/>
                </a:solidFill>
                <a:latin typeface="+mn-ea"/>
                <a:cs typeface="나눔고딕코딩"/>
              </a:rPr>
              <a:t>())</a:t>
            </a:r>
            <a:endParaRPr lang="en-US" altLang="ko-KR" dirty="0">
              <a:latin typeface="+mn-ea"/>
              <a:cs typeface="나눔고딕코딩"/>
            </a:endParaRPr>
          </a:p>
        </p:txBody>
      </p:sp>
      <p:sp>
        <p:nvSpPr>
          <p:cNvPr id="6" name="object 2">
            <a:extLst>
              <a:ext uri="{FF2B5EF4-FFF2-40B4-BE49-F238E27FC236}">
                <a16:creationId xmlns:a16="http://schemas.microsoft.com/office/drawing/2014/main" id="{9B96CFC1-84B6-D24E-BDDE-B513641CB923}"/>
              </a:ext>
            </a:extLst>
          </p:cNvPr>
          <p:cNvSpPr/>
          <p:nvPr/>
        </p:nvSpPr>
        <p:spPr>
          <a:xfrm flipV="1">
            <a:off x="232569" y="1183078"/>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
        <p:nvSpPr>
          <p:cNvPr id="7" name="object 2">
            <a:extLst>
              <a:ext uri="{FF2B5EF4-FFF2-40B4-BE49-F238E27FC236}">
                <a16:creationId xmlns:a16="http://schemas.microsoft.com/office/drawing/2014/main" id="{7F83BFD9-76B9-574B-95C3-7E918975197D}"/>
              </a:ext>
            </a:extLst>
          </p:cNvPr>
          <p:cNvSpPr/>
          <p:nvPr/>
        </p:nvSpPr>
        <p:spPr>
          <a:xfrm flipV="1">
            <a:off x="233363" y="6975475"/>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Tree>
    <p:extLst>
      <p:ext uri="{BB962C8B-B14F-4D97-AF65-F5344CB8AC3E}">
        <p14:creationId xmlns:p14="http://schemas.microsoft.com/office/powerpoint/2010/main" val="274556457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6">
            <a:extLst>
              <a:ext uri="{FF2B5EF4-FFF2-40B4-BE49-F238E27FC236}">
                <a16:creationId xmlns:a16="http://schemas.microsoft.com/office/drawing/2014/main" id="{36BFF321-6F2E-AE4F-91B3-49BA251CAD7B}"/>
              </a:ext>
            </a:extLst>
          </p:cNvPr>
          <p:cNvSpPr txBox="1"/>
          <p:nvPr/>
        </p:nvSpPr>
        <p:spPr>
          <a:xfrm>
            <a:off x="233362" y="269875"/>
            <a:ext cx="9601201" cy="1879810"/>
          </a:xfrm>
          <a:prstGeom prst="rect">
            <a:avLst/>
          </a:prstGeom>
          <a:solidFill>
            <a:schemeClr val="bg1">
              <a:lumMod val="85000"/>
            </a:schemeClr>
          </a:solidFill>
        </p:spPr>
        <p:txBody>
          <a:bodyPr vert="horz" wrap="square" lIns="0" tIns="0" rIns="0" bIns="0" rtlCol="0">
            <a:spAutoFit/>
          </a:bodyPr>
          <a:lstStyle/>
          <a:p>
            <a:pPr marL="143510" marR="86360">
              <a:lnSpc>
                <a:spcPct val="135400"/>
              </a:lnSpc>
              <a:spcBef>
                <a:spcPts val="65"/>
              </a:spcBef>
            </a:pPr>
            <a:r>
              <a:rPr lang="en-US" altLang="ko-KR" dirty="0">
                <a:solidFill>
                  <a:srgbClr val="231F20"/>
                </a:solidFill>
                <a:latin typeface="+mn-ea"/>
                <a:cs typeface="나눔고딕코딩"/>
              </a:rPr>
              <a:t>$ python3 np-test-</a:t>
            </a:r>
            <a:r>
              <a:rPr lang="en-US" altLang="ko-KR" dirty="0" err="1">
                <a:solidFill>
                  <a:srgbClr val="231F20"/>
                </a:solidFill>
                <a:latin typeface="+mn-ea"/>
                <a:cs typeface="나눔고딕코딩"/>
              </a:rPr>
              <a:t>calc.py</a:t>
            </a:r>
            <a:endParaRPr lang="en-US" altLang="ko-KR" dirty="0">
              <a:solidFill>
                <a:srgbClr val="231F20"/>
              </a:solidFill>
              <a:latin typeface="+mn-ea"/>
              <a:cs typeface="나눔고딕코딩"/>
            </a:endParaRPr>
          </a:p>
          <a:p>
            <a:pPr marL="143510" marR="86360">
              <a:lnSpc>
                <a:spcPct val="135400"/>
              </a:lnSpc>
              <a:spcBef>
                <a:spcPts val="65"/>
              </a:spcBef>
            </a:pPr>
            <a:r>
              <a:rPr lang="en-US" altLang="ko-KR" dirty="0">
                <a:solidFill>
                  <a:srgbClr val="231F20"/>
                </a:solidFill>
                <a:latin typeface="+mn-ea"/>
                <a:cs typeface="나눔고딕코딩"/>
              </a:rPr>
              <a:t>[ 0. 0. 0. 0. 0. 0. 0. 0. 0. 0.]</a:t>
            </a:r>
          </a:p>
          <a:p>
            <a:pPr marL="143510" marR="86360">
              <a:lnSpc>
                <a:spcPct val="135400"/>
              </a:lnSpc>
              <a:spcBef>
                <a:spcPts val="65"/>
              </a:spcBef>
            </a:pPr>
            <a:r>
              <a:rPr lang="en-US" altLang="ko-KR" dirty="0">
                <a:solidFill>
                  <a:srgbClr val="231F20"/>
                </a:solidFill>
                <a:latin typeface="+mn-ea"/>
                <a:cs typeface="나눔고딕코딩"/>
              </a:rPr>
              <a:t>[0 1 2 3 4 5 6 7 8 9]</a:t>
            </a:r>
          </a:p>
          <a:p>
            <a:pPr marL="143510" marR="86360">
              <a:lnSpc>
                <a:spcPct val="135400"/>
              </a:lnSpc>
              <a:spcBef>
                <a:spcPts val="65"/>
              </a:spcBef>
            </a:pPr>
            <a:r>
              <a:rPr lang="en-US" altLang="ko-KR" dirty="0">
                <a:solidFill>
                  <a:srgbClr val="231F20"/>
                </a:solidFill>
                <a:latin typeface="+mn-ea"/>
                <a:cs typeface="나눔고딕코딩"/>
              </a:rPr>
              <a:t>[ 0 3 6 9 12 15 18 21 24  27]</a:t>
            </a:r>
          </a:p>
          <a:p>
            <a:pPr marL="143510" marR="86360">
              <a:lnSpc>
                <a:spcPct val="135400"/>
              </a:lnSpc>
              <a:spcBef>
                <a:spcPts val="65"/>
              </a:spcBef>
            </a:pPr>
            <a:r>
              <a:rPr lang="en-US" altLang="ko-KR" dirty="0">
                <a:solidFill>
                  <a:srgbClr val="231F20"/>
                </a:solidFill>
                <a:latin typeface="+mn-ea"/>
                <a:cs typeface="나눔고딕코딩"/>
              </a:rPr>
              <a:t>13.5</a:t>
            </a:r>
          </a:p>
        </p:txBody>
      </p:sp>
    </p:spTree>
    <p:extLst>
      <p:ext uri="{BB962C8B-B14F-4D97-AF65-F5344CB8AC3E}">
        <p14:creationId xmlns:p14="http://schemas.microsoft.com/office/powerpoint/2010/main" val="320330828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360035"/>
          </a:xfrm>
          <a:prstGeom prst="rect">
            <a:avLst/>
          </a:prstGeom>
        </p:spPr>
        <p:txBody>
          <a:bodyPr vert="horz" wrap="square" lIns="0" tIns="0" rIns="0" bIns="0" rtlCol="0">
            <a:spAutoFit/>
          </a:bodyPr>
          <a:lstStyle/>
          <a:p>
            <a:pPr marL="355600" marR="12065" indent="-342900" algn="just">
              <a:lnSpc>
                <a:spcPct val="150000"/>
              </a:lnSpc>
              <a:spcBef>
                <a:spcPts val="580"/>
              </a:spcBef>
              <a:buFontTx/>
              <a:buChar char="-"/>
            </a:pPr>
            <a:r>
              <a:rPr lang="en-US" altLang="ko-KR" spc="-120" dirty="0">
                <a:solidFill>
                  <a:srgbClr val="231F20"/>
                </a:solidFill>
                <a:latin typeface="+mn-ea"/>
                <a:cs typeface="Arial Unicode MS"/>
              </a:rPr>
              <a:t>Pandas</a:t>
            </a:r>
            <a:r>
              <a:rPr lang="ko-KR" altLang="en-US" spc="-120" dirty="0">
                <a:solidFill>
                  <a:srgbClr val="231F20"/>
                </a:solidFill>
                <a:latin typeface="+mn-ea"/>
                <a:cs typeface="Arial Unicode MS"/>
              </a:rPr>
              <a:t>의 </a:t>
            </a:r>
            <a:r>
              <a:rPr lang="en-US" altLang="ko-KR" spc="-120" dirty="0" err="1">
                <a:solidFill>
                  <a:srgbClr val="231F20"/>
                </a:solidFill>
                <a:latin typeface="+mn-ea"/>
                <a:cs typeface="Arial Unicode MS"/>
              </a:rPr>
              <a:t>DataFrame</a:t>
            </a:r>
            <a:r>
              <a:rPr lang="ko-KR" altLang="en-US" spc="-120" dirty="0">
                <a:solidFill>
                  <a:srgbClr val="231F20"/>
                </a:solidFill>
                <a:latin typeface="+mn-ea"/>
                <a:cs typeface="Arial Unicode MS"/>
              </a:rPr>
              <a:t>으로도 같은 </a:t>
            </a:r>
            <a:r>
              <a:rPr lang="ko-KR" altLang="en-US" spc="-120" dirty="0" smtClean="0">
                <a:solidFill>
                  <a:srgbClr val="231F20"/>
                </a:solidFill>
                <a:latin typeface="+mn-ea"/>
                <a:cs typeface="Arial Unicode MS"/>
              </a:rPr>
              <a:t>처리 가능</a:t>
            </a:r>
            <a:endParaRPr lang="ko-KR" altLang="en-US" sz="2400" spc="-120" dirty="0">
              <a:solidFill>
                <a:srgbClr val="231F20"/>
              </a:solidFill>
              <a:latin typeface="Arial Unicode MS"/>
              <a:cs typeface="Arial Unicode MS"/>
            </a:endParaRPr>
          </a:p>
        </p:txBody>
      </p:sp>
      <p:sp>
        <p:nvSpPr>
          <p:cNvPr id="5" name="object 6">
            <a:extLst>
              <a:ext uri="{FF2B5EF4-FFF2-40B4-BE49-F238E27FC236}">
                <a16:creationId xmlns:a16="http://schemas.microsoft.com/office/drawing/2014/main" id="{B3D8ED48-61B1-7149-A15F-D3EEB8728B9E}"/>
              </a:ext>
            </a:extLst>
          </p:cNvPr>
          <p:cNvSpPr txBox="1"/>
          <p:nvPr/>
        </p:nvSpPr>
        <p:spPr>
          <a:xfrm>
            <a:off x="232570" y="727075"/>
            <a:ext cx="9753599" cy="3927550"/>
          </a:xfrm>
          <a:prstGeom prst="rect">
            <a:avLst/>
          </a:prstGeom>
        </p:spPr>
        <p:txBody>
          <a:bodyPr vert="horz" wrap="square" lIns="0" tIns="0" rIns="0" bIns="0" rtlCol="0">
            <a:spAutoFit/>
          </a:bodyPr>
          <a:lstStyle/>
          <a:p>
            <a:pPr marL="12700"/>
            <a:r>
              <a:rPr lang="en-US" altLang="ko-KR" spc="15" dirty="0">
                <a:solidFill>
                  <a:srgbClr val="58595B"/>
                </a:solidFill>
                <a:latin typeface="+mn-ea"/>
                <a:cs typeface="Arial Unicode MS"/>
              </a:rPr>
              <a:t>file:</a:t>
            </a:r>
            <a:r>
              <a:rPr lang="en-US" altLang="ko-KR" spc="35" dirty="0">
                <a:solidFill>
                  <a:srgbClr val="58595B"/>
                </a:solidFill>
                <a:latin typeface="+mn-ea"/>
                <a:cs typeface="Arial Unicode MS"/>
              </a:rPr>
              <a:t> </a:t>
            </a:r>
            <a:r>
              <a:rPr lang="en-US" altLang="ko-KR" spc="20" dirty="0" err="1">
                <a:solidFill>
                  <a:srgbClr val="58595B"/>
                </a:solidFill>
                <a:latin typeface="+mn-ea"/>
                <a:cs typeface="Arial Unicode MS"/>
              </a:rPr>
              <a:t>src</a:t>
            </a:r>
            <a:r>
              <a:rPr lang="en-US" altLang="ko-KR" spc="20" dirty="0">
                <a:solidFill>
                  <a:srgbClr val="58595B"/>
                </a:solidFill>
                <a:latin typeface="+mn-ea"/>
                <a:cs typeface="Arial Unicode MS"/>
              </a:rPr>
              <a:t>/ch5/</a:t>
            </a:r>
            <a:r>
              <a:rPr lang="en-US" altLang="ko-KR" spc="20" dirty="0" err="1">
                <a:solidFill>
                  <a:srgbClr val="58595B"/>
                </a:solidFill>
                <a:latin typeface="+mn-ea"/>
                <a:cs typeface="Arial Unicode MS"/>
              </a:rPr>
              <a:t>pd</a:t>
            </a:r>
            <a:r>
              <a:rPr lang="en-US" altLang="ko-KR" spc="20" dirty="0">
                <a:solidFill>
                  <a:srgbClr val="58595B"/>
                </a:solidFill>
                <a:latin typeface="+mn-ea"/>
                <a:cs typeface="Arial Unicode MS"/>
              </a:rPr>
              <a:t>-test-</a:t>
            </a:r>
            <a:r>
              <a:rPr lang="en-US" altLang="ko-KR" spc="20" dirty="0" err="1">
                <a:solidFill>
                  <a:srgbClr val="58595B"/>
                </a:solidFill>
                <a:latin typeface="+mn-ea"/>
                <a:cs typeface="Arial Unicode MS"/>
              </a:rPr>
              <a:t>norm.py</a:t>
            </a:r>
            <a:endParaRPr lang="en-US" altLang="ko-KR" dirty="0">
              <a:latin typeface="+mn-ea"/>
              <a:cs typeface="Arial Unicode MS"/>
            </a:endParaRPr>
          </a:p>
          <a:p>
            <a:pPr marL="12700" marR="3910329">
              <a:lnSpc>
                <a:spcPct val="135400"/>
              </a:lnSpc>
              <a:spcBef>
                <a:spcPts val="550"/>
              </a:spcBef>
            </a:pPr>
            <a:r>
              <a:rPr lang="en-US" altLang="ko-KR" dirty="0">
                <a:solidFill>
                  <a:srgbClr val="231F20"/>
                </a:solidFill>
                <a:latin typeface="+mn-ea"/>
                <a:cs typeface="나눔고딕코딩"/>
              </a:rPr>
              <a:t>import pandas as </a:t>
            </a:r>
            <a:r>
              <a:rPr lang="en-US" altLang="ko-KR" dirty="0" err="1">
                <a:solidFill>
                  <a:srgbClr val="231F20"/>
                </a:solidFill>
                <a:latin typeface="+mn-ea"/>
                <a:cs typeface="나눔고딕코딩"/>
              </a:rPr>
              <a:t>pd</a:t>
            </a:r>
            <a:r>
              <a:rPr lang="en-US" altLang="ko-KR" dirty="0">
                <a:solidFill>
                  <a:srgbClr val="231F20"/>
                </a:solidFill>
                <a:latin typeface="+mn-ea"/>
                <a:cs typeface="나눔고딕코딩"/>
              </a:rPr>
              <a:t>  </a:t>
            </a:r>
          </a:p>
          <a:p>
            <a:pPr marL="12700" marR="3910329">
              <a:lnSpc>
                <a:spcPct val="135400"/>
              </a:lnSpc>
              <a:spcBef>
                <a:spcPts val="550"/>
              </a:spcBef>
            </a:pPr>
            <a:r>
              <a:rPr lang="en-US" altLang="ko-KR" dirty="0" err="1">
                <a:solidFill>
                  <a:srgbClr val="231F20"/>
                </a:solidFill>
                <a:latin typeface="+mn-ea"/>
                <a:cs typeface="나눔고딕코딩"/>
              </a:rPr>
              <a:t>tbl</a:t>
            </a:r>
            <a:r>
              <a:rPr lang="en-US" altLang="ko-KR" dirty="0">
                <a:solidFill>
                  <a:srgbClr val="231F20"/>
                </a:solidFill>
                <a:latin typeface="+mn-ea"/>
                <a:cs typeface="나눔고딕코딩"/>
              </a:rPr>
              <a:t> =</a:t>
            </a:r>
            <a:r>
              <a:rPr lang="en-US" altLang="ko-KR" spc="-160" dirty="0">
                <a:solidFill>
                  <a:srgbClr val="231F20"/>
                </a:solidFill>
                <a:latin typeface="+mn-ea"/>
                <a:cs typeface="나눔고딕코딩"/>
              </a:rPr>
              <a:t> </a:t>
            </a:r>
            <a:r>
              <a:rPr lang="en-US" altLang="ko-KR" spc="-10" dirty="0" err="1">
                <a:solidFill>
                  <a:srgbClr val="231F20"/>
                </a:solidFill>
                <a:latin typeface="+mn-ea"/>
                <a:cs typeface="나눔고딕코딩"/>
              </a:rPr>
              <a:t>pd.DataFrame</a:t>
            </a:r>
            <a:r>
              <a:rPr lang="en-US" altLang="ko-KR" spc="-10" dirty="0">
                <a:solidFill>
                  <a:srgbClr val="231F20"/>
                </a:solidFill>
                <a:latin typeface="+mn-ea"/>
                <a:cs typeface="나눔고딕코딩"/>
              </a:rPr>
              <a:t>([</a:t>
            </a:r>
            <a:endParaRPr lang="en-US" altLang="ko-KR" dirty="0">
              <a:latin typeface="+mn-ea"/>
              <a:cs typeface="나눔고딕코딩"/>
            </a:endParaRPr>
          </a:p>
          <a:p>
            <a:pPr marL="366713" marR="3910329">
              <a:lnSpc>
                <a:spcPct val="135400"/>
              </a:lnSpc>
              <a:spcBef>
                <a:spcPts val="550"/>
              </a:spcBef>
            </a:pPr>
            <a:r>
              <a:rPr lang="en-US" altLang="ko-KR" spc="-25" dirty="0">
                <a:solidFill>
                  <a:srgbClr val="231F20"/>
                </a:solidFill>
                <a:latin typeface="+mn-ea"/>
                <a:cs typeface="나눔고딕코딩"/>
              </a:rPr>
              <a:t>["A", </a:t>
            </a:r>
            <a:r>
              <a:rPr lang="en-US" altLang="ko-KR" spc="-20" dirty="0">
                <a:solidFill>
                  <a:srgbClr val="231F20"/>
                </a:solidFill>
                <a:latin typeface="+mn-ea"/>
                <a:cs typeface="나눔고딕코딩"/>
              </a:rPr>
              <a:t>"B",</a:t>
            </a:r>
            <a:r>
              <a:rPr lang="en-US" altLang="ko-KR" spc="-215" dirty="0">
                <a:solidFill>
                  <a:srgbClr val="231F20"/>
                </a:solidFill>
                <a:latin typeface="+mn-ea"/>
                <a:cs typeface="나눔고딕코딩"/>
              </a:rPr>
              <a:t> </a:t>
            </a:r>
            <a:r>
              <a:rPr lang="en-US" altLang="ko-KR" spc="-35" dirty="0">
                <a:solidFill>
                  <a:srgbClr val="231F20"/>
                </a:solidFill>
                <a:latin typeface="+mn-ea"/>
                <a:cs typeface="나눔고딕코딩"/>
              </a:rPr>
              <a:t>"C"],</a:t>
            </a:r>
          </a:p>
          <a:p>
            <a:pPr marL="366713" marR="3910329">
              <a:lnSpc>
                <a:spcPct val="135400"/>
              </a:lnSpc>
              <a:spcBef>
                <a:spcPts val="550"/>
              </a:spcBef>
            </a:pPr>
            <a:r>
              <a:rPr lang="en-US" altLang="ko-KR" spc="-25" dirty="0">
                <a:solidFill>
                  <a:srgbClr val="231F20"/>
                </a:solidFill>
                <a:latin typeface="+mn-ea"/>
                <a:cs typeface="나눔고딕코딩"/>
              </a:rPr>
              <a:t>["D", </a:t>
            </a:r>
            <a:r>
              <a:rPr lang="en-US" altLang="ko-KR" spc="-20" dirty="0">
                <a:solidFill>
                  <a:srgbClr val="231F20"/>
                </a:solidFill>
                <a:latin typeface="+mn-ea"/>
                <a:cs typeface="나눔고딕코딩"/>
              </a:rPr>
              <a:t>"E",</a:t>
            </a:r>
            <a:r>
              <a:rPr lang="en-US" altLang="ko-KR" spc="-215" dirty="0">
                <a:solidFill>
                  <a:srgbClr val="231F20"/>
                </a:solidFill>
                <a:latin typeface="+mn-ea"/>
                <a:cs typeface="나눔고딕코딩"/>
              </a:rPr>
              <a:t> </a:t>
            </a:r>
            <a:r>
              <a:rPr lang="en-US" altLang="ko-KR" spc="-35" dirty="0">
                <a:solidFill>
                  <a:srgbClr val="231F20"/>
                </a:solidFill>
                <a:latin typeface="+mn-ea"/>
                <a:cs typeface="나눔고딕코딩"/>
              </a:rPr>
              <a:t>"F"],</a:t>
            </a:r>
            <a:endParaRPr lang="en-US" altLang="ko-KR" dirty="0">
              <a:latin typeface="+mn-ea"/>
              <a:cs typeface="나눔고딕코딩"/>
            </a:endParaRPr>
          </a:p>
          <a:p>
            <a:pPr marL="366713" marR="3910329">
              <a:lnSpc>
                <a:spcPct val="135400"/>
              </a:lnSpc>
              <a:spcBef>
                <a:spcPts val="550"/>
              </a:spcBef>
            </a:pPr>
            <a:r>
              <a:rPr lang="en-US" altLang="ko-KR" spc="-25" dirty="0">
                <a:solidFill>
                  <a:srgbClr val="231F20"/>
                </a:solidFill>
                <a:latin typeface="+mn-ea"/>
                <a:cs typeface="나눔고딕코딩"/>
              </a:rPr>
              <a:t>["G", </a:t>
            </a:r>
            <a:r>
              <a:rPr lang="en-US" altLang="ko-KR" spc="-20" dirty="0">
                <a:solidFill>
                  <a:srgbClr val="231F20"/>
                </a:solidFill>
                <a:latin typeface="+mn-ea"/>
                <a:cs typeface="나눔고딕코딩"/>
              </a:rPr>
              <a:t>"H",</a:t>
            </a:r>
            <a:r>
              <a:rPr lang="en-US" altLang="ko-KR" spc="-229" dirty="0">
                <a:solidFill>
                  <a:srgbClr val="231F20"/>
                </a:solidFill>
                <a:latin typeface="+mn-ea"/>
                <a:cs typeface="나눔고딕코딩"/>
              </a:rPr>
              <a:t> </a:t>
            </a:r>
            <a:r>
              <a:rPr lang="en-US" altLang="ko-KR" spc="-30" dirty="0">
                <a:solidFill>
                  <a:srgbClr val="231F20"/>
                </a:solidFill>
                <a:latin typeface="+mn-ea"/>
                <a:cs typeface="나눔고딕코딩"/>
              </a:rPr>
              <a:t>"I"]</a:t>
            </a:r>
            <a:endParaRPr lang="en-US" altLang="ko-KR" dirty="0">
              <a:latin typeface="+mn-ea"/>
              <a:cs typeface="나눔고딕코딩"/>
            </a:endParaRPr>
          </a:p>
          <a:p>
            <a:pPr marL="12700">
              <a:spcBef>
                <a:spcPts val="340"/>
              </a:spcBef>
            </a:pPr>
            <a:r>
              <a:rPr lang="en-US" altLang="ko-KR" spc="-40" dirty="0">
                <a:solidFill>
                  <a:srgbClr val="231F20"/>
                </a:solidFill>
                <a:latin typeface="+mn-ea"/>
                <a:cs typeface="나눔고딕코딩"/>
              </a:rPr>
              <a:t>])</a:t>
            </a:r>
            <a:endParaRPr lang="en-US" altLang="ko-KR" dirty="0">
              <a:latin typeface="+mn-ea"/>
              <a:cs typeface="나눔고딕코딩"/>
            </a:endParaRPr>
          </a:p>
          <a:p>
            <a:pPr marL="12700" marR="4301490">
              <a:lnSpc>
                <a:spcPct val="135400"/>
              </a:lnSpc>
            </a:pPr>
            <a:r>
              <a:rPr lang="en-US" altLang="ko-KR" spc="-5" dirty="0">
                <a:solidFill>
                  <a:srgbClr val="231F20"/>
                </a:solidFill>
                <a:latin typeface="+mn-ea"/>
                <a:cs typeface="나눔고딕코딩"/>
              </a:rPr>
              <a:t>print(</a:t>
            </a:r>
            <a:r>
              <a:rPr lang="en-US" altLang="ko-KR" spc="-5" dirty="0" err="1">
                <a:solidFill>
                  <a:srgbClr val="231F20"/>
                </a:solidFill>
                <a:latin typeface="+mn-ea"/>
                <a:cs typeface="나눔고딕코딩"/>
              </a:rPr>
              <a:t>tbl</a:t>
            </a:r>
            <a:r>
              <a:rPr lang="en-US" altLang="ko-KR" spc="-5" dirty="0">
                <a:solidFill>
                  <a:srgbClr val="231F20"/>
                </a:solidFill>
                <a:latin typeface="+mn-ea"/>
                <a:cs typeface="나눔고딕코딩"/>
              </a:rPr>
              <a:t>)  </a:t>
            </a:r>
          </a:p>
          <a:p>
            <a:pPr marL="12700" marR="4301490">
              <a:lnSpc>
                <a:spcPct val="135400"/>
              </a:lnSpc>
            </a:pPr>
            <a:r>
              <a:rPr lang="en-US" altLang="ko-KR" spc="-25" dirty="0">
                <a:solidFill>
                  <a:srgbClr val="231F20"/>
                </a:solidFill>
                <a:latin typeface="+mn-ea"/>
                <a:cs typeface="나눔고딕코딩"/>
              </a:rPr>
              <a:t>print("---")  </a:t>
            </a:r>
          </a:p>
          <a:p>
            <a:pPr marL="12700" marR="4301490">
              <a:lnSpc>
                <a:spcPct val="135400"/>
              </a:lnSpc>
            </a:pPr>
            <a:r>
              <a:rPr lang="en-US" altLang="ko-KR" dirty="0">
                <a:solidFill>
                  <a:srgbClr val="231F20"/>
                </a:solidFill>
                <a:latin typeface="+mn-ea"/>
                <a:cs typeface="나눔고딕코딩"/>
              </a:rPr>
              <a:t>print</a:t>
            </a:r>
            <a:r>
              <a:rPr lang="en-US" altLang="ko-KR" spc="-40" dirty="0">
                <a:solidFill>
                  <a:srgbClr val="231F20"/>
                </a:solidFill>
                <a:latin typeface="+mn-ea"/>
                <a:cs typeface="나눔고딕코딩"/>
              </a:rPr>
              <a:t>(</a:t>
            </a:r>
            <a:r>
              <a:rPr lang="en-US" altLang="ko-KR" dirty="0" err="1">
                <a:solidFill>
                  <a:srgbClr val="231F20"/>
                </a:solidFill>
                <a:latin typeface="+mn-ea"/>
                <a:cs typeface="나눔고딕코딩"/>
              </a:rPr>
              <a:t>tbl</a:t>
            </a:r>
            <a:r>
              <a:rPr lang="en-US" altLang="ko-KR" spc="-40" dirty="0" err="1">
                <a:solidFill>
                  <a:srgbClr val="231F20"/>
                </a:solidFill>
                <a:latin typeface="+mn-ea"/>
                <a:cs typeface="나눔고딕코딩"/>
              </a:rPr>
              <a:t>.</a:t>
            </a:r>
            <a:r>
              <a:rPr lang="en-US" altLang="ko-KR" dirty="0" err="1">
                <a:solidFill>
                  <a:srgbClr val="231F20"/>
                </a:solidFill>
                <a:latin typeface="+mn-ea"/>
                <a:cs typeface="나눔고딕코딩"/>
              </a:rPr>
              <a:t>T</a:t>
            </a:r>
            <a:r>
              <a:rPr lang="en-US" altLang="ko-KR" dirty="0">
                <a:solidFill>
                  <a:srgbClr val="231F20"/>
                </a:solidFill>
                <a:latin typeface="+mn-ea"/>
                <a:cs typeface="나눔고딕코딩"/>
              </a:rPr>
              <a:t>)</a:t>
            </a:r>
            <a:endParaRPr lang="en-US" altLang="ko-KR" dirty="0">
              <a:latin typeface="+mn-ea"/>
              <a:cs typeface="나눔고딕코딩"/>
            </a:endParaRPr>
          </a:p>
        </p:txBody>
      </p:sp>
      <p:sp>
        <p:nvSpPr>
          <p:cNvPr id="6" name="object 2">
            <a:extLst>
              <a:ext uri="{FF2B5EF4-FFF2-40B4-BE49-F238E27FC236}">
                <a16:creationId xmlns:a16="http://schemas.microsoft.com/office/drawing/2014/main" id="{9B96CFC1-84B6-D24E-BDDE-B513641CB923}"/>
              </a:ext>
            </a:extLst>
          </p:cNvPr>
          <p:cNvSpPr/>
          <p:nvPr/>
        </p:nvSpPr>
        <p:spPr>
          <a:xfrm flipV="1">
            <a:off x="232569" y="1030678"/>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
        <p:nvSpPr>
          <p:cNvPr id="7" name="object 2">
            <a:extLst>
              <a:ext uri="{FF2B5EF4-FFF2-40B4-BE49-F238E27FC236}">
                <a16:creationId xmlns:a16="http://schemas.microsoft.com/office/drawing/2014/main" id="{7F83BFD9-76B9-574B-95C3-7E918975197D}"/>
              </a:ext>
            </a:extLst>
          </p:cNvPr>
          <p:cNvSpPr/>
          <p:nvPr/>
        </p:nvSpPr>
        <p:spPr>
          <a:xfrm flipV="1">
            <a:off x="233363" y="4796156"/>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Tree>
    <p:extLst>
      <p:ext uri="{BB962C8B-B14F-4D97-AF65-F5344CB8AC3E}">
        <p14:creationId xmlns:p14="http://schemas.microsoft.com/office/powerpoint/2010/main" val="316515058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6">
            <a:extLst>
              <a:ext uri="{FF2B5EF4-FFF2-40B4-BE49-F238E27FC236}">
                <a16:creationId xmlns:a16="http://schemas.microsoft.com/office/drawing/2014/main" id="{36BFF321-6F2E-AE4F-91B3-49BA251CAD7B}"/>
              </a:ext>
            </a:extLst>
          </p:cNvPr>
          <p:cNvSpPr txBox="1"/>
          <p:nvPr/>
        </p:nvSpPr>
        <p:spPr>
          <a:xfrm>
            <a:off x="233362" y="269875"/>
            <a:ext cx="9601201" cy="3040128"/>
          </a:xfrm>
          <a:prstGeom prst="rect">
            <a:avLst/>
          </a:prstGeom>
          <a:solidFill>
            <a:schemeClr val="bg1">
              <a:lumMod val="85000"/>
            </a:schemeClr>
          </a:solidFill>
        </p:spPr>
        <p:txBody>
          <a:bodyPr vert="horz" wrap="square" lIns="0" tIns="0" rIns="0" bIns="0" rtlCol="0">
            <a:spAutoFit/>
          </a:bodyPr>
          <a:lstStyle/>
          <a:p>
            <a:pPr marL="143510" marR="86360">
              <a:lnSpc>
                <a:spcPct val="135400"/>
              </a:lnSpc>
              <a:spcBef>
                <a:spcPts val="65"/>
              </a:spcBef>
            </a:pPr>
            <a:r>
              <a:rPr lang="en-US" altLang="ko-KR" dirty="0">
                <a:solidFill>
                  <a:srgbClr val="231F20"/>
                </a:solidFill>
                <a:latin typeface="+mn-ea"/>
                <a:cs typeface="나눔고딕코딩"/>
              </a:rPr>
              <a:t>$ python3 </a:t>
            </a:r>
            <a:r>
              <a:rPr lang="en-US" altLang="ko-KR" dirty="0" err="1">
                <a:solidFill>
                  <a:srgbClr val="231F20"/>
                </a:solidFill>
                <a:latin typeface="+mn-ea"/>
                <a:cs typeface="나눔고딕코딩"/>
              </a:rPr>
              <a:t>pd</a:t>
            </a:r>
            <a:r>
              <a:rPr lang="en-US" altLang="ko-KR" dirty="0">
                <a:solidFill>
                  <a:srgbClr val="231F20"/>
                </a:solidFill>
                <a:latin typeface="+mn-ea"/>
                <a:cs typeface="나눔고딕코딩"/>
              </a:rPr>
              <a:t>-test-</a:t>
            </a:r>
            <a:r>
              <a:rPr lang="en-US" altLang="ko-KR" dirty="0" err="1">
                <a:solidFill>
                  <a:srgbClr val="231F20"/>
                </a:solidFill>
                <a:latin typeface="+mn-ea"/>
                <a:cs typeface="나눔고딕코딩"/>
              </a:rPr>
              <a:t>norm.py</a:t>
            </a:r>
            <a:r>
              <a:rPr lang="en-US" altLang="ko-KR" dirty="0">
                <a:solidFill>
                  <a:srgbClr val="231F20"/>
                </a:solidFill>
                <a:latin typeface="+mn-ea"/>
                <a:cs typeface="나눔고딕코딩"/>
              </a:rPr>
              <a:t> </a:t>
            </a:r>
          </a:p>
          <a:p>
            <a:pPr marL="143510" marR="86360">
              <a:lnSpc>
                <a:spcPct val="135400"/>
              </a:lnSpc>
              <a:spcBef>
                <a:spcPts val="65"/>
              </a:spcBef>
            </a:pPr>
            <a:r>
              <a:rPr lang="en-US" altLang="ko-KR" dirty="0">
                <a:solidFill>
                  <a:srgbClr val="231F20"/>
                </a:solidFill>
                <a:latin typeface="+mn-ea"/>
                <a:cs typeface="나눔고딕코딩"/>
              </a:rPr>
              <a:t>	gender 	height 	weight </a:t>
            </a:r>
          </a:p>
          <a:p>
            <a:pPr marL="143510" marR="86360">
              <a:lnSpc>
                <a:spcPct val="135400"/>
              </a:lnSpc>
              <a:spcBef>
                <a:spcPts val="65"/>
              </a:spcBef>
            </a:pPr>
            <a:r>
              <a:rPr lang="en-US" altLang="ko-KR" dirty="0">
                <a:solidFill>
                  <a:srgbClr val="231F20"/>
                </a:solidFill>
                <a:latin typeface="+mn-ea"/>
                <a:cs typeface="나눔고딕코딩"/>
              </a:rPr>
              <a:t>0 	 f 	0.850 	0.800</a:t>
            </a:r>
          </a:p>
          <a:p>
            <a:pPr marL="143510" marR="86360">
              <a:lnSpc>
                <a:spcPct val="135400"/>
              </a:lnSpc>
              <a:spcBef>
                <a:spcPts val="65"/>
              </a:spcBef>
            </a:pPr>
            <a:r>
              <a:rPr lang="en-US" altLang="ko-KR" dirty="0">
                <a:solidFill>
                  <a:srgbClr val="231F20"/>
                </a:solidFill>
                <a:latin typeface="+mn-ea"/>
                <a:cs typeface="나눔고딕코딩"/>
              </a:rPr>
              <a:t>1  	m 	0.900 	0.704 </a:t>
            </a:r>
          </a:p>
          <a:p>
            <a:pPr marL="143510" marR="86360">
              <a:lnSpc>
                <a:spcPct val="135400"/>
              </a:lnSpc>
              <a:spcBef>
                <a:spcPts val="65"/>
              </a:spcBef>
            </a:pPr>
            <a:r>
              <a:rPr lang="en-US" altLang="ko-KR" dirty="0">
                <a:solidFill>
                  <a:srgbClr val="231F20"/>
                </a:solidFill>
                <a:latin typeface="+mn-ea"/>
                <a:cs typeface="나눔고딕코딩"/>
              </a:rPr>
              <a:t>2  	m 	0.775 	0.655</a:t>
            </a:r>
          </a:p>
          <a:p>
            <a:pPr marL="143510" marR="86360">
              <a:lnSpc>
                <a:spcPct val="135400"/>
              </a:lnSpc>
              <a:spcBef>
                <a:spcPts val="65"/>
              </a:spcBef>
            </a:pPr>
            <a:r>
              <a:rPr lang="en-US" altLang="ko-KR" dirty="0">
                <a:solidFill>
                  <a:srgbClr val="231F20"/>
                </a:solidFill>
                <a:latin typeface="+mn-ea"/>
                <a:cs typeface="나눔고딕코딩"/>
              </a:rPr>
              <a:t>3  	f 	0.715 	0.459 </a:t>
            </a:r>
          </a:p>
          <a:p>
            <a:pPr marL="143510" marR="86360">
              <a:lnSpc>
                <a:spcPct val="135400"/>
              </a:lnSpc>
              <a:spcBef>
                <a:spcPts val="65"/>
              </a:spcBef>
            </a:pPr>
            <a:r>
              <a:rPr lang="en-US" altLang="ko-KR" dirty="0">
                <a:solidFill>
                  <a:srgbClr val="231F20"/>
                </a:solidFill>
                <a:latin typeface="+mn-ea"/>
                <a:cs typeface="나눔고딕코딩"/>
              </a:rPr>
              <a:t>4  	f 	0.770 	0.512</a:t>
            </a:r>
          </a:p>
          <a:p>
            <a:pPr marL="143510" marR="86360">
              <a:lnSpc>
                <a:spcPct val="135400"/>
              </a:lnSpc>
              <a:spcBef>
                <a:spcPts val="65"/>
              </a:spcBef>
            </a:pPr>
            <a:r>
              <a:rPr lang="en-US" altLang="ko-KR" dirty="0">
                <a:solidFill>
                  <a:srgbClr val="231F20"/>
                </a:solidFill>
                <a:latin typeface="+mn-ea"/>
                <a:cs typeface="나눔고딕코딩"/>
              </a:rPr>
              <a:t>5  	m 	0.800 	0.725 </a:t>
            </a:r>
          </a:p>
        </p:txBody>
      </p:sp>
    </p:spTree>
    <p:extLst>
      <p:ext uri="{BB962C8B-B14F-4D97-AF65-F5344CB8AC3E}">
        <p14:creationId xmlns:p14="http://schemas.microsoft.com/office/powerpoint/2010/main" val="134629492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361959"/>
          </a:xfrm>
          <a:prstGeom prst="rect">
            <a:avLst/>
          </a:prstGeom>
        </p:spPr>
        <p:txBody>
          <a:bodyPr vert="horz" wrap="square" lIns="0" tIns="0" rIns="0" bIns="0" rtlCol="0">
            <a:spAutoFit/>
          </a:bodyPr>
          <a:lstStyle/>
          <a:p>
            <a:pPr marL="355600" marR="12065" indent="-342900" algn="just">
              <a:lnSpc>
                <a:spcPct val="150000"/>
              </a:lnSpc>
              <a:spcBef>
                <a:spcPts val="580"/>
              </a:spcBef>
              <a:buFontTx/>
              <a:buChar char="-"/>
            </a:pPr>
            <a:r>
              <a:rPr lang="ko-KR" altLang="en-US" spc="-120" dirty="0">
                <a:solidFill>
                  <a:srgbClr val="231F20"/>
                </a:solidFill>
                <a:latin typeface="+mn-ea"/>
                <a:cs typeface="Arial Unicode MS"/>
              </a:rPr>
              <a:t>키가 </a:t>
            </a:r>
            <a:r>
              <a:rPr lang="en-US" altLang="ko-KR" spc="-120" dirty="0">
                <a:solidFill>
                  <a:srgbClr val="231F20"/>
                </a:solidFill>
                <a:latin typeface="+mn-ea"/>
                <a:cs typeface="Arial Unicode MS"/>
              </a:rPr>
              <a:t>200 </a:t>
            </a:r>
            <a:r>
              <a:rPr lang="ko-KR" altLang="en-US" spc="-120" dirty="0">
                <a:solidFill>
                  <a:srgbClr val="231F20"/>
                </a:solidFill>
                <a:latin typeface="+mn-ea"/>
                <a:cs typeface="Arial Unicode MS"/>
              </a:rPr>
              <a:t>이상</a:t>
            </a:r>
            <a:r>
              <a:rPr lang="en-US" altLang="ko-KR" spc="-120" dirty="0">
                <a:solidFill>
                  <a:srgbClr val="231F20"/>
                </a:solidFill>
                <a:latin typeface="+mn-ea"/>
                <a:cs typeface="Arial Unicode MS"/>
              </a:rPr>
              <a:t>, </a:t>
            </a:r>
            <a:r>
              <a:rPr lang="ko-KR" altLang="en-US" spc="-120" dirty="0">
                <a:solidFill>
                  <a:srgbClr val="231F20"/>
                </a:solidFill>
                <a:latin typeface="+mn-ea"/>
                <a:cs typeface="Arial Unicode MS"/>
              </a:rPr>
              <a:t>몸무게가 </a:t>
            </a:r>
            <a:r>
              <a:rPr lang="en-US" altLang="ko-KR" spc="-120" dirty="0">
                <a:solidFill>
                  <a:srgbClr val="231F20"/>
                </a:solidFill>
                <a:latin typeface="+mn-ea"/>
                <a:cs typeface="Arial Unicode MS"/>
              </a:rPr>
              <a:t>100 </a:t>
            </a:r>
            <a:r>
              <a:rPr lang="ko-KR" altLang="en-US" spc="-120" dirty="0">
                <a:solidFill>
                  <a:srgbClr val="231F20"/>
                </a:solidFill>
                <a:latin typeface="+mn-ea"/>
                <a:cs typeface="Arial Unicode MS"/>
              </a:rPr>
              <a:t>이상인 경우가 있다면 제대로 </a:t>
            </a:r>
            <a:r>
              <a:rPr lang="ko-KR" altLang="en-US" spc="-120" dirty="0" smtClean="0">
                <a:solidFill>
                  <a:srgbClr val="231F20"/>
                </a:solidFill>
                <a:latin typeface="+mn-ea"/>
                <a:cs typeface="Arial Unicode MS"/>
              </a:rPr>
              <a:t>정규화 하지 </a:t>
            </a:r>
            <a:r>
              <a:rPr lang="ko-KR" altLang="en-US" spc="-120" dirty="0">
                <a:solidFill>
                  <a:srgbClr val="231F20"/>
                </a:solidFill>
                <a:latin typeface="+mn-ea"/>
                <a:cs typeface="Arial Unicode MS"/>
              </a:rPr>
              <a:t>못함</a:t>
            </a:r>
            <a:endParaRPr lang="en-US" altLang="ko-KR" spc="-120" dirty="0">
              <a:solidFill>
                <a:srgbClr val="231F20"/>
              </a:solidFill>
              <a:latin typeface="+mn-ea"/>
              <a:cs typeface="Arial Unicode MS"/>
            </a:endParaRPr>
          </a:p>
        </p:txBody>
      </p:sp>
      <p:sp>
        <p:nvSpPr>
          <p:cNvPr id="5" name="object 6">
            <a:extLst>
              <a:ext uri="{FF2B5EF4-FFF2-40B4-BE49-F238E27FC236}">
                <a16:creationId xmlns:a16="http://schemas.microsoft.com/office/drawing/2014/main" id="{B3D8ED48-61B1-7149-A15F-D3EEB8728B9E}"/>
              </a:ext>
            </a:extLst>
          </p:cNvPr>
          <p:cNvSpPr txBox="1"/>
          <p:nvPr/>
        </p:nvSpPr>
        <p:spPr>
          <a:xfrm>
            <a:off x="232570" y="650875"/>
            <a:ext cx="9601199" cy="6370975"/>
          </a:xfrm>
          <a:prstGeom prst="rect">
            <a:avLst/>
          </a:prstGeom>
        </p:spPr>
        <p:txBody>
          <a:bodyPr vert="horz" wrap="square" lIns="0" tIns="0" rIns="0" bIns="0" rtlCol="0">
            <a:spAutoFit/>
          </a:bodyPr>
          <a:lstStyle/>
          <a:p>
            <a:pPr marL="12700" marR="4301490"/>
            <a:r>
              <a:rPr lang="en-US" altLang="ko-KR" spc="15" dirty="0">
                <a:solidFill>
                  <a:srgbClr val="58595B"/>
                </a:solidFill>
                <a:latin typeface="+mn-ea"/>
                <a:cs typeface="Arial Unicode MS"/>
              </a:rPr>
              <a:t>file:</a:t>
            </a:r>
            <a:r>
              <a:rPr lang="en-US" altLang="ko-KR" spc="-10" dirty="0">
                <a:solidFill>
                  <a:srgbClr val="58595B"/>
                </a:solidFill>
                <a:latin typeface="+mn-ea"/>
                <a:cs typeface="Arial Unicode MS"/>
              </a:rPr>
              <a:t> </a:t>
            </a:r>
            <a:r>
              <a:rPr lang="en-US" altLang="ko-KR" spc="20" dirty="0" err="1">
                <a:solidFill>
                  <a:srgbClr val="58595B"/>
                </a:solidFill>
                <a:latin typeface="+mn-ea"/>
                <a:cs typeface="Arial Unicode MS"/>
              </a:rPr>
              <a:t>src</a:t>
            </a:r>
            <a:r>
              <a:rPr lang="en-US" altLang="ko-KR" spc="20" dirty="0">
                <a:solidFill>
                  <a:srgbClr val="58595B"/>
                </a:solidFill>
                <a:latin typeface="+mn-ea"/>
                <a:cs typeface="Arial Unicode MS"/>
              </a:rPr>
              <a:t>/ch5/pd-test-norm2.py</a:t>
            </a:r>
            <a:endParaRPr lang="en-US" altLang="ko-KR" dirty="0">
              <a:latin typeface="+mn-ea"/>
              <a:cs typeface="Arial Unicode MS"/>
            </a:endParaRPr>
          </a:p>
          <a:p>
            <a:pPr marL="12700">
              <a:spcBef>
                <a:spcPts val="25"/>
              </a:spcBef>
            </a:pPr>
            <a:endParaRPr lang="en-US" altLang="ko-KR" dirty="0">
              <a:latin typeface="+mn-ea"/>
              <a:cs typeface="Times New Roman"/>
            </a:endParaRPr>
          </a:p>
          <a:p>
            <a:pPr marL="12700" algn="just"/>
            <a:r>
              <a:rPr lang="en-US" altLang="ko-KR" dirty="0">
                <a:solidFill>
                  <a:srgbClr val="231F20"/>
                </a:solidFill>
                <a:latin typeface="+mn-ea"/>
                <a:cs typeface="나눔고딕코딩"/>
              </a:rPr>
              <a:t>import pandas as</a:t>
            </a:r>
            <a:r>
              <a:rPr lang="en-US" altLang="ko-KR" spc="-220" dirty="0">
                <a:solidFill>
                  <a:srgbClr val="231F20"/>
                </a:solidFill>
                <a:latin typeface="+mn-ea"/>
                <a:cs typeface="나눔고딕코딩"/>
              </a:rPr>
              <a:t> </a:t>
            </a:r>
            <a:r>
              <a:rPr lang="en-US" altLang="ko-KR" dirty="0" err="1">
                <a:solidFill>
                  <a:srgbClr val="231F20"/>
                </a:solidFill>
                <a:latin typeface="+mn-ea"/>
                <a:cs typeface="나눔고딕코딩"/>
              </a:rPr>
              <a:t>pd</a:t>
            </a:r>
            <a:endParaRPr lang="en-US" altLang="ko-KR" dirty="0">
              <a:latin typeface="+mn-ea"/>
              <a:cs typeface="나눔고딕코딩"/>
            </a:endParaRPr>
          </a:p>
          <a:p>
            <a:pPr marL="12700">
              <a:spcBef>
                <a:spcPts val="35"/>
              </a:spcBef>
            </a:pPr>
            <a:endParaRPr lang="en-US" altLang="ko-KR" dirty="0">
              <a:latin typeface="+mn-ea"/>
              <a:cs typeface="Times New Roman"/>
            </a:endParaRPr>
          </a:p>
          <a:p>
            <a:pPr marL="12700" marR="736600"/>
            <a:r>
              <a:rPr lang="en-US" altLang="ko-KR" dirty="0">
                <a:solidFill>
                  <a:srgbClr val="231F20"/>
                </a:solidFill>
                <a:latin typeface="+mn-ea"/>
                <a:cs typeface="나눔고딕코딩"/>
              </a:rPr>
              <a:t>#</a:t>
            </a:r>
            <a:r>
              <a:rPr lang="en-US" altLang="ko-KR" spc="-100" dirty="0">
                <a:solidFill>
                  <a:srgbClr val="231F20"/>
                </a:solidFill>
                <a:latin typeface="+mn-ea"/>
                <a:cs typeface="나눔고딕코딩"/>
              </a:rPr>
              <a:t> </a:t>
            </a:r>
            <a:r>
              <a:rPr lang="ko-KR" altLang="en-US" spc="-20" dirty="0">
                <a:solidFill>
                  <a:srgbClr val="231F20"/>
                </a:solidFill>
                <a:latin typeface="+mn-ea"/>
                <a:cs typeface="나눔고딕코딩"/>
              </a:rPr>
              <a:t>키</a:t>
            </a:r>
            <a:r>
              <a:rPr lang="en-US" altLang="ko-KR" spc="-20" dirty="0">
                <a:solidFill>
                  <a:srgbClr val="231F20"/>
                </a:solidFill>
                <a:latin typeface="+mn-ea"/>
                <a:cs typeface="나눔고딕코딩"/>
              </a:rPr>
              <a:t>,</a:t>
            </a:r>
            <a:r>
              <a:rPr lang="ko-KR" altLang="en-US" spc="-100" dirty="0">
                <a:solidFill>
                  <a:srgbClr val="231F20"/>
                </a:solidFill>
                <a:latin typeface="+mn-ea"/>
                <a:cs typeface="나눔고딕코딩"/>
              </a:rPr>
              <a:t> </a:t>
            </a:r>
            <a:r>
              <a:rPr lang="ko-KR" altLang="en-US" spc="-30" dirty="0">
                <a:solidFill>
                  <a:srgbClr val="231F20"/>
                </a:solidFill>
                <a:latin typeface="+mn-ea"/>
                <a:cs typeface="나눔고딕코딩"/>
              </a:rPr>
              <a:t>체중</a:t>
            </a:r>
            <a:r>
              <a:rPr lang="en-US" altLang="ko-KR" spc="-30" dirty="0">
                <a:solidFill>
                  <a:srgbClr val="231F20"/>
                </a:solidFill>
                <a:latin typeface="+mn-ea"/>
                <a:cs typeface="나눔고딕코딩"/>
              </a:rPr>
              <a:t>,</a:t>
            </a:r>
            <a:r>
              <a:rPr lang="ko-KR" altLang="en-US" spc="-100" dirty="0">
                <a:solidFill>
                  <a:srgbClr val="231F20"/>
                </a:solidFill>
                <a:latin typeface="+mn-ea"/>
                <a:cs typeface="나눔고딕코딩"/>
              </a:rPr>
              <a:t> </a:t>
            </a:r>
            <a:r>
              <a:rPr lang="ko-KR" altLang="en-US" spc="-20" dirty="0">
                <a:solidFill>
                  <a:srgbClr val="231F20"/>
                </a:solidFill>
                <a:latin typeface="+mn-ea"/>
                <a:cs typeface="나눔고딕코딩"/>
              </a:rPr>
              <a:t>유형</a:t>
            </a:r>
            <a:r>
              <a:rPr lang="ko-KR" altLang="en-US" spc="-100" dirty="0">
                <a:solidFill>
                  <a:srgbClr val="231F20"/>
                </a:solidFill>
                <a:latin typeface="+mn-ea"/>
                <a:cs typeface="나눔고딕코딩"/>
              </a:rPr>
              <a:t> </a:t>
            </a:r>
            <a:r>
              <a:rPr lang="ko-KR" altLang="en-US" spc="-35" dirty="0">
                <a:solidFill>
                  <a:srgbClr val="231F20"/>
                </a:solidFill>
                <a:latin typeface="+mn-ea"/>
                <a:cs typeface="나눔고딕코딩"/>
              </a:rPr>
              <a:t>데이터프레임</a:t>
            </a:r>
            <a:r>
              <a:rPr lang="ko-KR" altLang="en-US" spc="-100" dirty="0">
                <a:solidFill>
                  <a:srgbClr val="231F20"/>
                </a:solidFill>
                <a:latin typeface="+mn-ea"/>
                <a:cs typeface="나눔고딕코딩"/>
              </a:rPr>
              <a:t> </a:t>
            </a:r>
            <a:r>
              <a:rPr lang="ko-KR" altLang="en-US" spc="-40" dirty="0">
                <a:solidFill>
                  <a:srgbClr val="231F20"/>
                </a:solidFill>
                <a:latin typeface="+mn-ea"/>
                <a:cs typeface="나눔고딕코딩"/>
              </a:rPr>
              <a:t>생성하기  </a:t>
            </a:r>
            <a:endParaRPr lang="en-US" altLang="ko-KR" spc="-40" dirty="0">
              <a:solidFill>
                <a:srgbClr val="231F20"/>
              </a:solidFill>
              <a:latin typeface="+mn-ea"/>
              <a:cs typeface="나눔고딕코딩"/>
            </a:endParaRPr>
          </a:p>
          <a:p>
            <a:pPr marL="12700" marR="736600"/>
            <a:r>
              <a:rPr lang="en-US" altLang="ko-KR" dirty="0" err="1">
                <a:solidFill>
                  <a:srgbClr val="231F20"/>
                </a:solidFill>
                <a:latin typeface="+mn-ea"/>
                <a:cs typeface="나눔고딕코딩"/>
              </a:rPr>
              <a:t>tbl</a:t>
            </a:r>
            <a:r>
              <a:rPr lang="en-US" altLang="ko-KR" dirty="0">
                <a:solidFill>
                  <a:srgbClr val="231F20"/>
                </a:solidFill>
                <a:latin typeface="+mn-ea"/>
                <a:cs typeface="나눔고딕코딩"/>
              </a:rPr>
              <a:t> =</a:t>
            </a:r>
            <a:r>
              <a:rPr lang="en-US" altLang="ko-KR" spc="-160" dirty="0">
                <a:solidFill>
                  <a:srgbClr val="231F20"/>
                </a:solidFill>
                <a:latin typeface="+mn-ea"/>
                <a:cs typeface="나눔고딕코딩"/>
              </a:rPr>
              <a:t> </a:t>
            </a:r>
            <a:r>
              <a:rPr lang="en-US" altLang="ko-KR" spc="-10" dirty="0" err="1">
                <a:solidFill>
                  <a:srgbClr val="231F20"/>
                </a:solidFill>
                <a:latin typeface="+mn-ea"/>
                <a:cs typeface="나눔고딕코딩"/>
              </a:rPr>
              <a:t>pd.DataFrame</a:t>
            </a:r>
            <a:r>
              <a:rPr lang="en-US" altLang="ko-KR" spc="-10" dirty="0" smtClean="0">
                <a:solidFill>
                  <a:srgbClr val="231F20"/>
                </a:solidFill>
                <a:latin typeface="+mn-ea"/>
                <a:cs typeface="나눔고딕코딩"/>
              </a:rPr>
              <a:t>({</a:t>
            </a:r>
          </a:p>
          <a:p>
            <a:pPr marL="12700" marR="736600"/>
            <a:r>
              <a:rPr lang="en-US" altLang="ko-KR" spc="-10" dirty="0">
                <a:solidFill>
                  <a:srgbClr val="231F20"/>
                </a:solidFill>
                <a:latin typeface="+mn-ea"/>
                <a:cs typeface="나눔고딕코딩"/>
              </a:rPr>
              <a:t>	</a:t>
            </a:r>
            <a:r>
              <a:rPr lang="en-US" altLang="ko-KR" spc="-10" dirty="0" smtClean="0">
                <a:solidFill>
                  <a:srgbClr val="231F20"/>
                </a:solidFill>
                <a:latin typeface="+mn-ea"/>
                <a:cs typeface="나눔고딕코딩"/>
              </a:rPr>
              <a:t>"</a:t>
            </a:r>
            <a:r>
              <a:rPr lang="en-US" altLang="ko-KR" spc="-10" dirty="0">
                <a:solidFill>
                  <a:srgbClr val="231F20"/>
                </a:solidFill>
                <a:latin typeface="+mn-ea"/>
                <a:cs typeface="나눔고딕코딩"/>
              </a:rPr>
              <a:t>weight":</a:t>
            </a:r>
            <a:r>
              <a:rPr lang="en-US" altLang="ko-KR" spc="-8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spc="-10" dirty="0">
                <a:solidFill>
                  <a:srgbClr val="231F20"/>
                </a:solidFill>
                <a:latin typeface="+mn-ea"/>
                <a:cs typeface="나눔고딕코딩"/>
              </a:rPr>
              <a:t>80.0,</a:t>
            </a:r>
            <a:r>
              <a:rPr lang="en-US" altLang="ko-KR" spc="-85" dirty="0">
                <a:solidFill>
                  <a:srgbClr val="231F20"/>
                </a:solidFill>
                <a:latin typeface="+mn-ea"/>
                <a:cs typeface="나눔고딕코딩"/>
              </a:rPr>
              <a:t> </a:t>
            </a:r>
            <a:r>
              <a:rPr lang="en-US" altLang="ko-KR" spc="-10" dirty="0">
                <a:solidFill>
                  <a:srgbClr val="231F20"/>
                </a:solidFill>
                <a:latin typeface="+mn-ea"/>
                <a:cs typeface="나눔고딕코딩"/>
              </a:rPr>
              <a:t>70.4,</a:t>
            </a:r>
            <a:r>
              <a:rPr lang="en-US" altLang="ko-KR" spc="-85" dirty="0">
                <a:solidFill>
                  <a:srgbClr val="231F20"/>
                </a:solidFill>
                <a:latin typeface="+mn-ea"/>
                <a:cs typeface="나눔고딕코딩"/>
              </a:rPr>
              <a:t> </a:t>
            </a:r>
            <a:r>
              <a:rPr lang="en-US" altLang="ko-KR" spc="-10" dirty="0">
                <a:solidFill>
                  <a:srgbClr val="231F20"/>
                </a:solidFill>
                <a:latin typeface="+mn-ea"/>
                <a:cs typeface="나눔고딕코딩"/>
              </a:rPr>
              <a:t>65.5,</a:t>
            </a:r>
            <a:r>
              <a:rPr lang="en-US" altLang="ko-KR" spc="-85" dirty="0">
                <a:solidFill>
                  <a:srgbClr val="231F20"/>
                </a:solidFill>
                <a:latin typeface="+mn-ea"/>
                <a:cs typeface="나눔고딕코딩"/>
              </a:rPr>
              <a:t> </a:t>
            </a:r>
            <a:r>
              <a:rPr lang="en-US" altLang="ko-KR" spc="-10" dirty="0">
                <a:solidFill>
                  <a:srgbClr val="231F20"/>
                </a:solidFill>
                <a:latin typeface="+mn-ea"/>
                <a:cs typeface="나눔고딕코딩"/>
              </a:rPr>
              <a:t>45.9,</a:t>
            </a:r>
            <a:r>
              <a:rPr lang="en-US" altLang="ko-KR" spc="-85" dirty="0">
                <a:solidFill>
                  <a:srgbClr val="231F20"/>
                </a:solidFill>
                <a:latin typeface="+mn-ea"/>
                <a:cs typeface="나눔고딕코딩"/>
              </a:rPr>
              <a:t> </a:t>
            </a:r>
            <a:r>
              <a:rPr lang="en-US" altLang="ko-KR" spc="-10" dirty="0">
                <a:solidFill>
                  <a:srgbClr val="231F20"/>
                </a:solidFill>
                <a:latin typeface="+mn-ea"/>
                <a:cs typeface="나눔고딕코딩"/>
              </a:rPr>
              <a:t>51.2,</a:t>
            </a:r>
            <a:r>
              <a:rPr lang="en-US" altLang="ko-KR" spc="-85" dirty="0">
                <a:solidFill>
                  <a:srgbClr val="231F20"/>
                </a:solidFill>
                <a:latin typeface="+mn-ea"/>
                <a:cs typeface="나눔고딕코딩"/>
              </a:rPr>
              <a:t> </a:t>
            </a:r>
            <a:r>
              <a:rPr lang="en-US" altLang="ko-KR" spc="-10" dirty="0">
                <a:solidFill>
                  <a:srgbClr val="231F20"/>
                </a:solidFill>
                <a:latin typeface="+mn-ea"/>
                <a:cs typeface="나눔고딕코딩"/>
              </a:rPr>
              <a:t>72.5</a:t>
            </a:r>
            <a:r>
              <a:rPr lang="en-US" altLang="ko-KR" spc="-50" dirty="0">
                <a:solidFill>
                  <a:srgbClr val="231F20"/>
                </a:solidFill>
                <a:latin typeface="+mn-ea"/>
                <a:cs typeface="나눔고딕코딩"/>
              </a:rPr>
              <a:t> </a:t>
            </a:r>
            <a:r>
              <a:rPr lang="en-US" altLang="ko-KR" spc="-40" dirty="0" smtClean="0">
                <a:solidFill>
                  <a:srgbClr val="231F20"/>
                </a:solidFill>
                <a:latin typeface="+mn-ea"/>
                <a:cs typeface="나눔고딕코딩"/>
              </a:rPr>
              <a:t>],</a:t>
            </a:r>
          </a:p>
          <a:p>
            <a:pPr marL="12700" marR="736600"/>
            <a:r>
              <a:rPr lang="en-US" altLang="ko-KR" spc="-40" dirty="0">
                <a:solidFill>
                  <a:srgbClr val="231F20"/>
                </a:solidFill>
                <a:latin typeface="+mn-ea"/>
                <a:cs typeface="나눔고딕코딩"/>
              </a:rPr>
              <a:t>	</a:t>
            </a:r>
            <a:r>
              <a:rPr lang="en-US" altLang="ko-KR" spc="-10" dirty="0" smtClean="0">
                <a:solidFill>
                  <a:srgbClr val="231F20"/>
                </a:solidFill>
                <a:latin typeface="+mn-ea"/>
                <a:cs typeface="나눔고딕코딩"/>
              </a:rPr>
              <a:t>"</a:t>
            </a:r>
            <a:r>
              <a:rPr lang="en-US" altLang="ko-KR" spc="-10" dirty="0">
                <a:solidFill>
                  <a:srgbClr val="231F20"/>
                </a:solidFill>
                <a:latin typeface="+mn-ea"/>
                <a:cs typeface="나눔고딕코딩"/>
              </a:rPr>
              <a:t>height": </a:t>
            </a:r>
            <a:r>
              <a:rPr lang="en-US" altLang="ko-KR" dirty="0">
                <a:solidFill>
                  <a:srgbClr val="231F20"/>
                </a:solidFill>
                <a:latin typeface="+mn-ea"/>
                <a:cs typeface="나눔고딕코딩"/>
              </a:rPr>
              <a:t>[ 170, 180, 155, 143, 154, </a:t>
            </a:r>
            <a:r>
              <a:rPr lang="en-US" altLang="ko-KR" dirty="0" smtClean="0">
                <a:solidFill>
                  <a:srgbClr val="231F20"/>
                </a:solidFill>
                <a:latin typeface="+mn-ea"/>
                <a:cs typeface="나눔고딕코딩"/>
              </a:rPr>
              <a:t>160</a:t>
            </a:r>
            <a:r>
              <a:rPr lang="en-US" altLang="ko-KR" spc="280" dirty="0" smtClean="0">
                <a:solidFill>
                  <a:srgbClr val="231F20"/>
                </a:solidFill>
                <a:latin typeface="+mn-ea"/>
                <a:cs typeface="나눔고딕코딩"/>
              </a:rPr>
              <a:t> </a:t>
            </a:r>
            <a:r>
              <a:rPr lang="en-US" altLang="ko-KR" spc="-40" dirty="0" smtClean="0">
                <a:solidFill>
                  <a:srgbClr val="231F20"/>
                </a:solidFill>
                <a:latin typeface="+mn-ea"/>
                <a:cs typeface="나눔고딕코딩"/>
              </a:rPr>
              <a:t>],</a:t>
            </a:r>
          </a:p>
          <a:p>
            <a:pPr marL="12700" marR="736600"/>
            <a:r>
              <a:rPr lang="en-US" altLang="ko-KR" spc="-40" dirty="0">
                <a:solidFill>
                  <a:srgbClr val="231F20"/>
                </a:solidFill>
                <a:latin typeface="+mn-ea"/>
                <a:cs typeface="나눔고딕코딩"/>
              </a:rPr>
              <a:t>	</a:t>
            </a:r>
            <a:r>
              <a:rPr lang="en-US" altLang="ko-KR" spc="-10" dirty="0" smtClean="0">
                <a:solidFill>
                  <a:srgbClr val="231F20"/>
                </a:solidFill>
                <a:latin typeface="+mn-ea"/>
                <a:cs typeface="나눔고딕코딩"/>
              </a:rPr>
              <a:t>"</a:t>
            </a:r>
            <a:r>
              <a:rPr lang="en-US" altLang="ko-KR" spc="-10" dirty="0">
                <a:solidFill>
                  <a:srgbClr val="231F20"/>
                </a:solidFill>
                <a:latin typeface="+mn-ea"/>
                <a:cs typeface="나눔고딕코딩"/>
              </a:rPr>
              <a:t>gender": </a:t>
            </a:r>
            <a:r>
              <a:rPr lang="en-US" altLang="ko-KR" dirty="0">
                <a:solidFill>
                  <a:srgbClr val="231F20"/>
                </a:solidFill>
                <a:latin typeface="+mn-ea"/>
                <a:cs typeface="나눔고딕코딩"/>
              </a:rPr>
              <a:t>[ </a:t>
            </a:r>
            <a:r>
              <a:rPr lang="en-US" altLang="ko-KR" spc="-20" dirty="0">
                <a:solidFill>
                  <a:srgbClr val="231F20"/>
                </a:solidFill>
                <a:latin typeface="+mn-ea"/>
                <a:cs typeface="나눔고딕코딩"/>
              </a:rPr>
              <a:t>"f", "m", "m", "f", "f", </a:t>
            </a:r>
            <a:r>
              <a:rPr lang="en-US" altLang="ko-KR" spc="-15" dirty="0">
                <a:solidFill>
                  <a:srgbClr val="231F20"/>
                </a:solidFill>
                <a:latin typeface="+mn-ea"/>
                <a:cs typeface="나눔고딕코딩"/>
              </a:rPr>
              <a:t>"m" </a:t>
            </a:r>
            <a:r>
              <a:rPr lang="en-US" altLang="ko-KR" dirty="0" smtClean="0">
                <a:solidFill>
                  <a:srgbClr val="231F20"/>
                </a:solidFill>
                <a:latin typeface="+mn-ea"/>
                <a:cs typeface="나눔고딕코딩"/>
              </a:rPr>
              <a:t>]</a:t>
            </a:r>
          </a:p>
          <a:p>
            <a:pPr marL="12700" marR="736600"/>
            <a:r>
              <a:rPr lang="en-US" altLang="ko-KR" spc="-40" dirty="0">
                <a:solidFill>
                  <a:srgbClr val="231F20"/>
                </a:solidFill>
                <a:latin typeface="+mn-ea"/>
                <a:cs typeface="나눔고딕코딩"/>
              </a:rPr>
              <a:t>	</a:t>
            </a:r>
            <a:r>
              <a:rPr lang="en-US" altLang="ko-KR" spc="-40" dirty="0" smtClean="0">
                <a:solidFill>
                  <a:srgbClr val="231F20"/>
                </a:solidFill>
                <a:latin typeface="+mn-ea"/>
                <a:cs typeface="나눔고딕코딩"/>
              </a:rPr>
              <a:t>})</a:t>
            </a:r>
            <a:endParaRPr lang="en-US" altLang="ko-KR" dirty="0">
              <a:latin typeface="+mn-ea"/>
              <a:cs typeface="나눔고딕코딩"/>
            </a:endParaRPr>
          </a:p>
          <a:p>
            <a:pPr marL="12700">
              <a:spcBef>
                <a:spcPts val="30"/>
              </a:spcBef>
            </a:pPr>
            <a:endParaRPr lang="en-US" altLang="ko-KR" dirty="0">
              <a:latin typeface="+mn-ea"/>
              <a:cs typeface="Times New Roman"/>
            </a:endParaRPr>
          </a:p>
          <a:p>
            <a:pPr marL="12700" algn="just"/>
            <a:r>
              <a:rPr lang="en-US" altLang="ko-KR" dirty="0">
                <a:solidFill>
                  <a:srgbClr val="231F20"/>
                </a:solidFill>
                <a:latin typeface="+mn-ea"/>
                <a:cs typeface="나눔고딕코딩"/>
              </a:rPr>
              <a:t># </a:t>
            </a:r>
            <a:r>
              <a:rPr lang="ko-KR" altLang="en-US" spc="-20" dirty="0">
                <a:solidFill>
                  <a:srgbClr val="231F20"/>
                </a:solidFill>
                <a:latin typeface="+mn-ea"/>
                <a:cs typeface="나눔고딕코딩"/>
              </a:rPr>
              <a:t>키와</a:t>
            </a:r>
            <a:r>
              <a:rPr lang="ko-KR" altLang="en-US" spc="-300" dirty="0">
                <a:solidFill>
                  <a:srgbClr val="231F20"/>
                </a:solidFill>
                <a:latin typeface="+mn-ea"/>
                <a:cs typeface="나눔고딕코딩"/>
              </a:rPr>
              <a:t> </a:t>
            </a:r>
            <a:r>
              <a:rPr lang="ko-KR" altLang="en-US" spc="-30" dirty="0">
                <a:solidFill>
                  <a:srgbClr val="231F20"/>
                </a:solidFill>
                <a:latin typeface="+mn-ea"/>
                <a:cs typeface="나눔고딕코딩"/>
              </a:rPr>
              <a:t>몸무게 </a:t>
            </a:r>
            <a:r>
              <a:rPr lang="ko-KR" altLang="en-US" spc="-40" dirty="0" smtClean="0">
                <a:solidFill>
                  <a:srgbClr val="231F20"/>
                </a:solidFill>
                <a:latin typeface="+mn-ea"/>
                <a:cs typeface="나눔고딕코딩"/>
              </a:rPr>
              <a:t>정규화 하기</a:t>
            </a:r>
            <a:endParaRPr lang="ko-KR" altLang="en-US" dirty="0">
              <a:latin typeface="+mn-ea"/>
              <a:cs typeface="나눔고딕코딩"/>
            </a:endParaRPr>
          </a:p>
          <a:p>
            <a:pPr marL="12700" marR="1402080"/>
            <a:r>
              <a:rPr lang="en-US" altLang="ko-KR" dirty="0">
                <a:solidFill>
                  <a:srgbClr val="231F20"/>
                </a:solidFill>
                <a:latin typeface="+mn-ea"/>
                <a:cs typeface="나눔고딕코딩"/>
              </a:rPr>
              <a:t># </a:t>
            </a:r>
            <a:r>
              <a:rPr lang="ko-KR" altLang="en-US" spc="-30" dirty="0">
                <a:solidFill>
                  <a:srgbClr val="231F20"/>
                </a:solidFill>
                <a:latin typeface="+mn-ea"/>
                <a:cs typeface="나눔고딕코딩"/>
              </a:rPr>
              <a:t>최댓값과 최솟값</a:t>
            </a:r>
            <a:r>
              <a:rPr lang="ko-KR" altLang="en-US" spc="-300" dirty="0">
                <a:solidFill>
                  <a:srgbClr val="231F20"/>
                </a:solidFill>
                <a:latin typeface="+mn-ea"/>
                <a:cs typeface="나눔고딕코딩"/>
              </a:rPr>
              <a:t> </a:t>
            </a:r>
            <a:r>
              <a:rPr lang="ko-KR" altLang="en-US" spc="-40" dirty="0">
                <a:solidFill>
                  <a:srgbClr val="231F20"/>
                </a:solidFill>
                <a:latin typeface="+mn-ea"/>
                <a:cs typeface="나눔고딕코딩"/>
              </a:rPr>
              <a:t>구하기  </a:t>
            </a:r>
            <a:endParaRPr lang="en-US" altLang="ko-KR" spc="-40" dirty="0">
              <a:solidFill>
                <a:srgbClr val="231F20"/>
              </a:solidFill>
              <a:latin typeface="+mn-ea"/>
              <a:cs typeface="나눔고딕코딩"/>
            </a:endParaRPr>
          </a:p>
          <a:p>
            <a:pPr marL="12700" marR="1402080"/>
            <a:r>
              <a:rPr lang="en-US" altLang="ko-KR" dirty="0">
                <a:solidFill>
                  <a:srgbClr val="231F20"/>
                </a:solidFill>
                <a:latin typeface="+mn-ea"/>
                <a:cs typeface="나눔고딕코딩"/>
              </a:rPr>
              <a:t>def </a:t>
            </a:r>
            <a:r>
              <a:rPr lang="en-US" altLang="ko-KR" spc="-5" dirty="0">
                <a:solidFill>
                  <a:srgbClr val="231F20"/>
                </a:solidFill>
                <a:latin typeface="+mn-ea"/>
                <a:cs typeface="나눔고딕코딩"/>
              </a:rPr>
              <a:t>norm(</a:t>
            </a:r>
            <a:r>
              <a:rPr lang="en-US" altLang="ko-KR" spc="-5" dirty="0" err="1">
                <a:solidFill>
                  <a:srgbClr val="231F20"/>
                </a:solidFill>
                <a:latin typeface="+mn-ea"/>
                <a:cs typeface="나눔고딕코딩"/>
              </a:rPr>
              <a:t>tbl</a:t>
            </a:r>
            <a:r>
              <a:rPr lang="en-US" altLang="ko-KR" spc="-5" dirty="0">
                <a:solidFill>
                  <a:srgbClr val="231F20"/>
                </a:solidFill>
                <a:latin typeface="+mn-ea"/>
                <a:cs typeface="나눔고딕코딩"/>
              </a:rPr>
              <a:t>,</a:t>
            </a:r>
            <a:r>
              <a:rPr lang="en-US" altLang="ko-KR" spc="-204" dirty="0">
                <a:solidFill>
                  <a:srgbClr val="231F20"/>
                </a:solidFill>
                <a:latin typeface="+mn-ea"/>
                <a:cs typeface="나눔고딕코딩"/>
              </a:rPr>
              <a:t> </a:t>
            </a:r>
            <a:r>
              <a:rPr lang="en-US" altLang="ko-KR" spc="-10" dirty="0">
                <a:solidFill>
                  <a:srgbClr val="231F20"/>
                </a:solidFill>
                <a:latin typeface="+mn-ea"/>
                <a:cs typeface="나눔고딕코딩"/>
              </a:rPr>
              <a:t>key</a:t>
            </a:r>
            <a:r>
              <a:rPr lang="en-US" altLang="ko-KR" spc="-10" dirty="0" smtClean="0">
                <a:solidFill>
                  <a:srgbClr val="231F20"/>
                </a:solidFill>
                <a:latin typeface="+mn-ea"/>
                <a:cs typeface="나눔고딕코딩"/>
              </a:rPr>
              <a:t>):</a:t>
            </a:r>
          </a:p>
          <a:p>
            <a:pPr marL="12700" marR="1402080"/>
            <a:r>
              <a:rPr lang="en-US" altLang="ko-KR" spc="-10" dirty="0">
                <a:solidFill>
                  <a:srgbClr val="231F20"/>
                </a:solidFill>
                <a:latin typeface="+mn-ea"/>
                <a:cs typeface="나눔고딕코딩"/>
              </a:rPr>
              <a:t>	</a:t>
            </a:r>
            <a:r>
              <a:rPr lang="en-US" altLang="ko-KR" dirty="0" smtClean="0">
                <a:solidFill>
                  <a:srgbClr val="231F20"/>
                </a:solidFill>
                <a:latin typeface="+mn-ea"/>
                <a:cs typeface="나눔고딕코딩"/>
              </a:rPr>
              <a:t>c </a:t>
            </a:r>
            <a:r>
              <a:rPr lang="en-US" altLang="ko-KR" dirty="0">
                <a:solidFill>
                  <a:srgbClr val="231F20"/>
                </a:solidFill>
                <a:latin typeface="+mn-ea"/>
                <a:cs typeface="나눔고딕코딩"/>
              </a:rPr>
              <a:t>= </a:t>
            </a:r>
            <a:r>
              <a:rPr lang="en-US" altLang="ko-KR" spc="-5" dirty="0" err="1" smtClean="0">
                <a:solidFill>
                  <a:srgbClr val="231F20"/>
                </a:solidFill>
                <a:latin typeface="+mn-ea"/>
                <a:cs typeface="나눔고딕코딩"/>
              </a:rPr>
              <a:t>tbl</a:t>
            </a:r>
            <a:r>
              <a:rPr lang="en-US" altLang="ko-KR" spc="-5" dirty="0" smtClean="0">
                <a:solidFill>
                  <a:srgbClr val="231F20"/>
                </a:solidFill>
                <a:latin typeface="+mn-ea"/>
                <a:cs typeface="나눔고딕코딩"/>
              </a:rPr>
              <a:t>[key]</a:t>
            </a:r>
          </a:p>
          <a:p>
            <a:pPr marL="12700" marR="1402080"/>
            <a:r>
              <a:rPr lang="en-US" altLang="ko-KR" spc="-5" dirty="0">
                <a:solidFill>
                  <a:srgbClr val="231F20"/>
                </a:solidFill>
                <a:latin typeface="+mn-ea"/>
                <a:cs typeface="나눔고딕코딩"/>
              </a:rPr>
              <a:t>	</a:t>
            </a:r>
            <a:r>
              <a:rPr lang="en-US" altLang="ko-KR" spc="-10" dirty="0" err="1" smtClean="0">
                <a:solidFill>
                  <a:srgbClr val="231F20"/>
                </a:solidFill>
                <a:latin typeface="+mn-ea"/>
                <a:cs typeface="나눔고딕코딩"/>
              </a:rPr>
              <a:t>v_max</a:t>
            </a:r>
            <a:r>
              <a:rPr lang="en-US" altLang="ko-KR" spc="-10" dirty="0" smtClean="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180" dirty="0">
                <a:solidFill>
                  <a:srgbClr val="231F20"/>
                </a:solidFill>
                <a:latin typeface="+mn-ea"/>
                <a:cs typeface="나눔고딕코딩"/>
              </a:rPr>
              <a:t> </a:t>
            </a:r>
            <a:r>
              <a:rPr lang="en-US" altLang="ko-KR" spc="-20" dirty="0" err="1">
                <a:solidFill>
                  <a:srgbClr val="231F20"/>
                </a:solidFill>
                <a:latin typeface="+mn-ea"/>
                <a:cs typeface="나눔고딕코딩"/>
              </a:rPr>
              <a:t>c.max</a:t>
            </a:r>
            <a:r>
              <a:rPr lang="en-US" altLang="ko-KR" spc="-20" dirty="0" smtClean="0">
                <a:solidFill>
                  <a:srgbClr val="231F20"/>
                </a:solidFill>
                <a:latin typeface="+mn-ea"/>
                <a:cs typeface="나눔고딕코딩"/>
              </a:rPr>
              <a:t>()</a:t>
            </a:r>
          </a:p>
          <a:p>
            <a:pPr marL="12700" marR="1402080"/>
            <a:r>
              <a:rPr lang="en-US" altLang="ko-KR" spc="-20" dirty="0">
                <a:solidFill>
                  <a:srgbClr val="231F20"/>
                </a:solidFill>
                <a:latin typeface="+mn-ea"/>
                <a:cs typeface="나눔고딕코딩"/>
              </a:rPr>
              <a:t>	</a:t>
            </a:r>
            <a:r>
              <a:rPr lang="en-US" altLang="ko-KR" spc="-10" dirty="0" err="1" smtClean="0">
                <a:solidFill>
                  <a:srgbClr val="231F20"/>
                </a:solidFill>
                <a:latin typeface="+mn-ea"/>
                <a:cs typeface="나눔고딕코딩"/>
              </a:rPr>
              <a:t>v_min</a:t>
            </a:r>
            <a:r>
              <a:rPr lang="en-US" altLang="ko-KR" spc="-10" dirty="0" smtClean="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180" dirty="0">
                <a:solidFill>
                  <a:srgbClr val="231F20"/>
                </a:solidFill>
                <a:latin typeface="+mn-ea"/>
                <a:cs typeface="나눔고딕코딩"/>
              </a:rPr>
              <a:t> </a:t>
            </a:r>
            <a:r>
              <a:rPr lang="en-US" altLang="ko-KR" spc="-20" dirty="0" err="1">
                <a:solidFill>
                  <a:srgbClr val="231F20"/>
                </a:solidFill>
                <a:latin typeface="+mn-ea"/>
                <a:cs typeface="나눔고딕코딩"/>
              </a:rPr>
              <a:t>c.min</a:t>
            </a:r>
            <a:r>
              <a:rPr lang="en-US" altLang="ko-KR" spc="-20" dirty="0" smtClean="0">
                <a:solidFill>
                  <a:srgbClr val="231F20"/>
                </a:solidFill>
                <a:latin typeface="+mn-ea"/>
                <a:cs typeface="나눔고딕코딩"/>
              </a:rPr>
              <a:t>()</a:t>
            </a:r>
          </a:p>
          <a:p>
            <a:pPr marL="12700" marR="1402080"/>
            <a:r>
              <a:rPr lang="en-US" altLang="ko-KR" spc="-20" dirty="0">
                <a:solidFill>
                  <a:srgbClr val="231F20"/>
                </a:solidFill>
                <a:latin typeface="+mn-ea"/>
                <a:cs typeface="나눔고딕코딩"/>
              </a:rPr>
              <a:t>	</a:t>
            </a:r>
            <a:r>
              <a:rPr lang="en-US" altLang="ko-KR" spc="-5" dirty="0" smtClean="0">
                <a:solidFill>
                  <a:srgbClr val="231F20"/>
                </a:solidFill>
                <a:latin typeface="+mn-ea"/>
                <a:cs typeface="나눔고딕코딩"/>
              </a:rPr>
              <a:t>print(key</a:t>
            </a:r>
            <a:r>
              <a:rPr lang="en-US" altLang="ko-KR" spc="-5" dirty="0">
                <a:solidFill>
                  <a:srgbClr val="231F20"/>
                </a:solidFill>
                <a:latin typeface="+mn-ea"/>
                <a:cs typeface="나눔고딕코딩"/>
              </a:rPr>
              <a:t>, </a:t>
            </a:r>
            <a:r>
              <a:rPr lang="en-US" altLang="ko-KR" spc="-30" dirty="0">
                <a:solidFill>
                  <a:srgbClr val="231F20"/>
                </a:solidFill>
                <a:latin typeface="+mn-ea"/>
                <a:cs typeface="나눔고딕코딩"/>
              </a:rPr>
              <a:t>"=", </a:t>
            </a:r>
            <a:r>
              <a:rPr lang="en-US" altLang="ko-KR" spc="-10" dirty="0" err="1">
                <a:solidFill>
                  <a:srgbClr val="231F20"/>
                </a:solidFill>
                <a:latin typeface="+mn-ea"/>
                <a:cs typeface="나눔고딕코딩"/>
              </a:rPr>
              <a:t>v_min</a:t>
            </a:r>
            <a:r>
              <a:rPr lang="en-US" altLang="ko-KR" spc="-10" dirty="0">
                <a:solidFill>
                  <a:srgbClr val="231F20"/>
                </a:solidFill>
                <a:latin typeface="+mn-ea"/>
                <a:cs typeface="나눔고딕코딩"/>
              </a:rPr>
              <a:t>, </a:t>
            </a:r>
            <a:r>
              <a:rPr lang="en-US" altLang="ko-KR" spc="-30" dirty="0">
                <a:solidFill>
                  <a:srgbClr val="231F20"/>
                </a:solidFill>
                <a:latin typeface="+mn-ea"/>
                <a:cs typeface="나눔고딕코딩"/>
              </a:rPr>
              <a:t>"-", </a:t>
            </a:r>
            <a:r>
              <a:rPr lang="en-US" altLang="ko-KR" spc="-10" dirty="0" err="1" smtClean="0">
                <a:solidFill>
                  <a:srgbClr val="231F20"/>
                </a:solidFill>
                <a:latin typeface="+mn-ea"/>
                <a:cs typeface="나눔고딕코딩"/>
              </a:rPr>
              <a:t>v_max</a:t>
            </a:r>
            <a:r>
              <a:rPr lang="en-US" altLang="ko-KR" spc="-10" dirty="0" smtClean="0">
                <a:solidFill>
                  <a:srgbClr val="231F20"/>
                </a:solidFill>
                <a:latin typeface="+mn-ea"/>
                <a:cs typeface="나눔고딕코딩"/>
              </a:rPr>
              <a:t>)</a:t>
            </a:r>
          </a:p>
          <a:p>
            <a:pPr marL="12700" marR="1402080"/>
            <a:r>
              <a:rPr lang="en-US" altLang="ko-KR" spc="-10" dirty="0">
                <a:solidFill>
                  <a:srgbClr val="231F20"/>
                </a:solidFill>
                <a:latin typeface="+mn-ea"/>
                <a:cs typeface="나눔고딕코딩"/>
              </a:rPr>
              <a:t>	</a:t>
            </a:r>
            <a:r>
              <a:rPr lang="en-US" altLang="ko-KR" spc="-5" dirty="0" err="1" smtClean="0">
                <a:solidFill>
                  <a:srgbClr val="231F20"/>
                </a:solidFill>
                <a:latin typeface="+mn-ea"/>
                <a:cs typeface="나눔고딕코딩"/>
              </a:rPr>
              <a:t>tbl</a:t>
            </a:r>
            <a:r>
              <a:rPr lang="en-US" altLang="ko-KR" spc="-5" dirty="0" smtClean="0">
                <a:solidFill>
                  <a:srgbClr val="231F20"/>
                </a:solidFill>
                <a:latin typeface="+mn-ea"/>
                <a:cs typeface="나눔고딕코딩"/>
              </a:rPr>
              <a:t>[key</a:t>
            </a:r>
            <a:r>
              <a:rPr lang="en-US" altLang="ko-KR" spc="-5"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spc="-20" dirty="0">
                <a:solidFill>
                  <a:srgbClr val="231F20"/>
                </a:solidFill>
                <a:latin typeface="+mn-ea"/>
                <a:cs typeface="나눔고딕코딩"/>
              </a:rPr>
              <a:t>(c</a:t>
            </a:r>
            <a:r>
              <a:rPr lang="en-US" altLang="ko-KR" spc="-5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spc="-10" dirty="0" err="1">
                <a:solidFill>
                  <a:srgbClr val="231F20"/>
                </a:solidFill>
                <a:latin typeface="+mn-ea"/>
                <a:cs typeface="나눔고딕코딩"/>
              </a:rPr>
              <a:t>v_min</a:t>
            </a:r>
            <a:r>
              <a:rPr lang="en-US" altLang="ko-KR" spc="-10"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spc="-15" dirty="0">
                <a:solidFill>
                  <a:srgbClr val="231F20"/>
                </a:solidFill>
                <a:latin typeface="+mn-ea"/>
                <a:cs typeface="나눔고딕코딩"/>
              </a:rPr>
              <a:t>(</a:t>
            </a:r>
            <a:r>
              <a:rPr lang="en-US" altLang="ko-KR" spc="-15" dirty="0" err="1">
                <a:solidFill>
                  <a:srgbClr val="231F20"/>
                </a:solidFill>
                <a:latin typeface="+mn-ea"/>
                <a:cs typeface="나눔고딕코딩"/>
              </a:rPr>
              <a:t>v_max</a:t>
            </a:r>
            <a:r>
              <a:rPr lang="en-US" altLang="ko-KR" spc="-5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spc="-10" dirty="0" err="1">
                <a:solidFill>
                  <a:srgbClr val="231F20"/>
                </a:solidFill>
                <a:latin typeface="+mn-ea"/>
                <a:cs typeface="나눔고딕코딩"/>
              </a:rPr>
              <a:t>v_min</a:t>
            </a:r>
            <a:r>
              <a:rPr lang="en-US" altLang="ko-KR" spc="-10" dirty="0" smtClean="0">
                <a:solidFill>
                  <a:srgbClr val="231F20"/>
                </a:solidFill>
                <a:latin typeface="+mn-ea"/>
                <a:cs typeface="나눔고딕코딩"/>
              </a:rPr>
              <a:t>)</a:t>
            </a:r>
          </a:p>
          <a:p>
            <a:pPr marL="407988" marR="436880"/>
            <a:endParaRPr lang="en-US" altLang="ko-KR" spc="-10" dirty="0">
              <a:solidFill>
                <a:srgbClr val="231F20"/>
              </a:solidFill>
              <a:latin typeface="+mn-ea"/>
              <a:cs typeface="나눔고딕코딩"/>
            </a:endParaRPr>
          </a:p>
          <a:p>
            <a:pPr marL="12700" marR="1610360" algn="just"/>
            <a:r>
              <a:rPr lang="en-US" altLang="ko-KR" spc="-5" dirty="0">
                <a:solidFill>
                  <a:srgbClr val="231F20"/>
                </a:solidFill>
                <a:latin typeface="+mn-ea"/>
                <a:cs typeface="나눔고딕코딩"/>
              </a:rPr>
              <a:t>norm(</a:t>
            </a:r>
            <a:r>
              <a:rPr lang="en-US" altLang="ko-KR" spc="-5" dirty="0" err="1">
                <a:solidFill>
                  <a:srgbClr val="231F20"/>
                </a:solidFill>
                <a:latin typeface="+mn-ea"/>
                <a:cs typeface="나눔고딕코딩"/>
              </a:rPr>
              <a:t>tbl</a:t>
            </a:r>
            <a:r>
              <a:rPr lang="en-US" altLang="ko-KR" spc="-5" dirty="0">
                <a:solidFill>
                  <a:srgbClr val="231F20"/>
                </a:solidFill>
                <a:latin typeface="+mn-ea"/>
                <a:cs typeface="나눔고딕코딩"/>
              </a:rPr>
              <a:t>,</a:t>
            </a:r>
            <a:r>
              <a:rPr lang="en-US" altLang="ko-KR" spc="-165" dirty="0">
                <a:solidFill>
                  <a:srgbClr val="231F20"/>
                </a:solidFill>
                <a:latin typeface="+mn-ea"/>
                <a:cs typeface="나눔고딕코딩"/>
              </a:rPr>
              <a:t> </a:t>
            </a:r>
            <a:r>
              <a:rPr lang="en-US" altLang="ko-KR" spc="-10" dirty="0">
                <a:solidFill>
                  <a:srgbClr val="231F20"/>
                </a:solidFill>
                <a:latin typeface="+mn-ea"/>
                <a:cs typeface="나눔고딕코딩"/>
              </a:rPr>
              <a:t>"weight</a:t>
            </a:r>
            <a:r>
              <a:rPr lang="en-US" altLang="ko-KR" spc="-10" dirty="0" smtClean="0">
                <a:solidFill>
                  <a:srgbClr val="231F20"/>
                </a:solidFill>
                <a:latin typeface="+mn-ea"/>
                <a:cs typeface="나눔고딕코딩"/>
              </a:rPr>
              <a:t>")</a:t>
            </a:r>
            <a:endParaRPr lang="en-US" altLang="ko-KR" spc="-10" dirty="0">
              <a:solidFill>
                <a:srgbClr val="231F20"/>
              </a:solidFill>
              <a:latin typeface="+mn-ea"/>
              <a:cs typeface="나눔고딕코딩"/>
            </a:endParaRPr>
          </a:p>
          <a:p>
            <a:pPr marL="12700" marR="1610360" algn="just"/>
            <a:r>
              <a:rPr lang="en-US" altLang="ko-KR" spc="-5" dirty="0">
                <a:solidFill>
                  <a:srgbClr val="231F20"/>
                </a:solidFill>
                <a:latin typeface="+mn-ea"/>
                <a:cs typeface="나눔고딕코딩"/>
              </a:rPr>
              <a:t>norm(</a:t>
            </a:r>
            <a:r>
              <a:rPr lang="en-US" altLang="ko-KR" spc="-5" dirty="0" err="1">
                <a:solidFill>
                  <a:srgbClr val="231F20"/>
                </a:solidFill>
                <a:latin typeface="+mn-ea"/>
                <a:cs typeface="나눔고딕코딩"/>
              </a:rPr>
              <a:t>tbl</a:t>
            </a:r>
            <a:r>
              <a:rPr lang="en-US" altLang="ko-KR" spc="-5" dirty="0">
                <a:solidFill>
                  <a:srgbClr val="231F20"/>
                </a:solidFill>
                <a:latin typeface="+mn-ea"/>
                <a:cs typeface="나눔고딕코딩"/>
              </a:rPr>
              <a:t>,</a:t>
            </a:r>
            <a:r>
              <a:rPr lang="en-US" altLang="ko-KR" spc="-165" dirty="0">
                <a:solidFill>
                  <a:srgbClr val="231F20"/>
                </a:solidFill>
                <a:latin typeface="+mn-ea"/>
                <a:cs typeface="나눔고딕코딩"/>
              </a:rPr>
              <a:t> </a:t>
            </a:r>
            <a:r>
              <a:rPr lang="en-US" altLang="ko-KR" spc="-10" dirty="0">
                <a:solidFill>
                  <a:srgbClr val="231F20"/>
                </a:solidFill>
                <a:latin typeface="+mn-ea"/>
                <a:cs typeface="나눔고딕코딩"/>
              </a:rPr>
              <a:t>"height</a:t>
            </a:r>
            <a:r>
              <a:rPr lang="en-US" altLang="ko-KR" spc="-10" dirty="0" smtClean="0">
                <a:solidFill>
                  <a:srgbClr val="231F20"/>
                </a:solidFill>
                <a:latin typeface="+mn-ea"/>
                <a:cs typeface="나눔고딕코딩"/>
              </a:rPr>
              <a:t>")</a:t>
            </a:r>
            <a:endParaRPr lang="en-US" altLang="ko-KR" spc="-10" dirty="0">
              <a:solidFill>
                <a:srgbClr val="231F20"/>
              </a:solidFill>
              <a:latin typeface="+mn-ea"/>
              <a:cs typeface="나눔고딕코딩"/>
            </a:endParaRPr>
          </a:p>
          <a:p>
            <a:pPr marL="12700" marR="1610360" algn="just"/>
            <a:r>
              <a:rPr lang="en-US" altLang="ko-KR" spc="-5" dirty="0">
                <a:solidFill>
                  <a:srgbClr val="231F20"/>
                </a:solidFill>
                <a:latin typeface="+mn-ea"/>
                <a:cs typeface="나눔고딕코딩"/>
              </a:rPr>
              <a:t>print(</a:t>
            </a:r>
            <a:r>
              <a:rPr lang="en-US" altLang="ko-KR" spc="-5" dirty="0" err="1">
                <a:solidFill>
                  <a:srgbClr val="231F20"/>
                </a:solidFill>
                <a:latin typeface="+mn-ea"/>
                <a:cs typeface="나눔고딕코딩"/>
              </a:rPr>
              <a:t>tbl</a:t>
            </a:r>
            <a:r>
              <a:rPr lang="en-US" altLang="ko-KR" spc="-5" dirty="0" smtClean="0">
                <a:solidFill>
                  <a:srgbClr val="231F20"/>
                </a:solidFill>
                <a:latin typeface="+mn-ea"/>
                <a:cs typeface="나눔고딕코딩"/>
              </a:rPr>
              <a:t>)</a:t>
            </a:r>
            <a:endParaRPr lang="en-US" altLang="ko-KR" dirty="0">
              <a:latin typeface="+mn-ea"/>
              <a:cs typeface="나눔고딕코딩"/>
            </a:endParaRPr>
          </a:p>
        </p:txBody>
      </p:sp>
      <p:sp>
        <p:nvSpPr>
          <p:cNvPr id="6" name="object 2">
            <a:extLst>
              <a:ext uri="{FF2B5EF4-FFF2-40B4-BE49-F238E27FC236}">
                <a16:creationId xmlns:a16="http://schemas.microsoft.com/office/drawing/2014/main" id="{9B96CFC1-84B6-D24E-BDDE-B513641CB923}"/>
              </a:ext>
            </a:extLst>
          </p:cNvPr>
          <p:cNvSpPr/>
          <p:nvPr/>
        </p:nvSpPr>
        <p:spPr>
          <a:xfrm flipV="1">
            <a:off x="232569" y="954478"/>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
        <p:nvSpPr>
          <p:cNvPr id="7" name="object 2">
            <a:extLst>
              <a:ext uri="{FF2B5EF4-FFF2-40B4-BE49-F238E27FC236}">
                <a16:creationId xmlns:a16="http://schemas.microsoft.com/office/drawing/2014/main" id="{9B96CFC1-84B6-D24E-BDDE-B513641CB923}"/>
              </a:ext>
            </a:extLst>
          </p:cNvPr>
          <p:cNvSpPr/>
          <p:nvPr/>
        </p:nvSpPr>
        <p:spPr>
          <a:xfrm flipV="1">
            <a:off x="232569" y="7127875"/>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Tree>
    <p:extLst>
      <p:ext uri="{BB962C8B-B14F-4D97-AF65-F5344CB8AC3E}">
        <p14:creationId xmlns:p14="http://schemas.microsoft.com/office/powerpoint/2010/main" val="215776457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6">
            <a:extLst>
              <a:ext uri="{FF2B5EF4-FFF2-40B4-BE49-F238E27FC236}">
                <a16:creationId xmlns:a16="http://schemas.microsoft.com/office/drawing/2014/main" id="{EC390AF1-287B-2346-A35B-C616E2FBC615}"/>
              </a:ext>
            </a:extLst>
          </p:cNvPr>
          <p:cNvSpPr txBox="1"/>
          <p:nvPr/>
        </p:nvSpPr>
        <p:spPr>
          <a:xfrm>
            <a:off x="233362" y="498475"/>
            <a:ext cx="9601201" cy="3813673"/>
          </a:xfrm>
          <a:prstGeom prst="rect">
            <a:avLst/>
          </a:prstGeom>
          <a:solidFill>
            <a:schemeClr val="bg1">
              <a:lumMod val="85000"/>
            </a:schemeClr>
          </a:solidFill>
        </p:spPr>
        <p:txBody>
          <a:bodyPr vert="horz" wrap="square" lIns="0" tIns="0" rIns="0" bIns="0" rtlCol="0">
            <a:spAutoFit/>
          </a:bodyPr>
          <a:lstStyle/>
          <a:p>
            <a:pPr marL="143510" marR="86360">
              <a:lnSpc>
                <a:spcPct val="135400"/>
              </a:lnSpc>
              <a:spcBef>
                <a:spcPts val="65"/>
              </a:spcBef>
            </a:pPr>
            <a:r>
              <a:rPr lang="en-US" altLang="ko-KR" dirty="0">
                <a:solidFill>
                  <a:srgbClr val="231F20"/>
                </a:solidFill>
                <a:latin typeface="+mn-ea"/>
                <a:cs typeface="나눔고딕코딩"/>
              </a:rPr>
              <a:t>$ python3 pd-test-norm2.py </a:t>
            </a:r>
          </a:p>
          <a:p>
            <a:pPr marL="143510" marR="86360">
              <a:lnSpc>
                <a:spcPct val="135400"/>
              </a:lnSpc>
              <a:spcBef>
                <a:spcPts val="65"/>
              </a:spcBef>
            </a:pPr>
            <a:r>
              <a:rPr lang="en-US" altLang="ko-KR" dirty="0">
                <a:solidFill>
                  <a:srgbClr val="231F20"/>
                </a:solidFill>
                <a:latin typeface="+mn-ea"/>
                <a:cs typeface="나눔고딕코딩"/>
              </a:rPr>
              <a:t>weight = 45.9 - 80.0 </a:t>
            </a:r>
          </a:p>
          <a:p>
            <a:pPr marL="143510" marR="86360">
              <a:lnSpc>
                <a:spcPct val="135400"/>
              </a:lnSpc>
              <a:spcBef>
                <a:spcPts val="65"/>
              </a:spcBef>
            </a:pPr>
            <a:r>
              <a:rPr lang="en-US" altLang="ko-KR" dirty="0">
                <a:solidFill>
                  <a:srgbClr val="231F20"/>
                </a:solidFill>
                <a:latin typeface="+mn-ea"/>
                <a:cs typeface="나눔고딕코딩"/>
              </a:rPr>
              <a:t>height = 143 - 180 </a:t>
            </a:r>
          </a:p>
          <a:p>
            <a:pPr marL="143510" marR="86360">
              <a:lnSpc>
                <a:spcPct val="135400"/>
              </a:lnSpc>
              <a:spcBef>
                <a:spcPts val="65"/>
              </a:spcBef>
            </a:pPr>
            <a:r>
              <a:rPr lang="en-US" altLang="ko-KR" dirty="0">
                <a:solidFill>
                  <a:srgbClr val="231F20"/>
                </a:solidFill>
                <a:latin typeface="+mn-ea"/>
                <a:cs typeface="나눔고딕코딩"/>
              </a:rPr>
              <a:t>	gender 	height 	 	weight</a:t>
            </a:r>
          </a:p>
          <a:p>
            <a:pPr marL="143510" marR="86360">
              <a:lnSpc>
                <a:spcPct val="135400"/>
              </a:lnSpc>
              <a:spcBef>
                <a:spcPts val="65"/>
              </a:spcBef>
            </a:pPr>
            <a:r>
              <a:rPr lang="en-US" altLang="ko-KR" dirty="0">
                <a:solidFill>
                  <a:srgbClr val="231F20"/>
                </a:solidFill>
                <a:latin typeface="+mn-ea"/>
                <a:cs typeface="나눔고딕코딩"/>
              </a:rPr>
              <a:t>0  	f 	0.729730 	 1.000000</a:t>
            </a:r>
          </a:p>
          <a:p>
            <a:pPr marL="143510" marR="86360">
              <a:lnSpc>
                <a:spcPct val="135400"/>
              </a:lnSpc>
              <a:spcBef>
                <a:spcPts val="65"/>
              </a:spcBef>
            </a:pPr>
            <a:r>
              <a:rPr lang="en-US" altLang="ko-KR" dirty="0">
                <a:solidFill>
                  <a:srgbClr val="231F20"/>
                </a:solidFill>
                <a:latin typeface="+mn-ea"/>
                <a:cs typeface="나눔고딕코딩"/>
              </a:rPr>
              <a:t>1  	m 	1.000000 	 0.718475</a:t>
            </a:r>
          </a:p>
          <a:p>
            <a:pPr marL="143510" marR="86360">
              <a:lnSpc>
                <a:spcPct val="135400"/>
              </a:lnSpc>
              <a:spcBef>
                <a:spcPts val="65"/>
              </a:spcBef>
            </a:pPr>
            <a:r>
              <a:rPr lang="en-US" altLang="ko-KR" dirty="0">
                <a:solidFill>
                  <a:srgbClr val="231F20"/>
                </a:solidFill>
                <a:latin typeface="+mn-ea"/>
                <a:cs typeface="나눔고딕코딩"/>
              </a:rPr>
              <a:t>2  	m 	0.324324 	 0.574780</a:t>
            </a:r>
          </a:p>
          <a:p>
            <a:pPr marL="143510" marR="86360">
              <a:lnSpc>
                <a:spcPct val="135400"/>
              </a:lnSpc>
              <a:spcBef>
                <a:spcPts val="65"/>
              </a:spcBef>
            </a:pPr>
            <a:r>
              <a:rPr lang="en-US" altLang="ko-KR" dirty="0">
                <a:solidFill>
                  <a:srgbClr val="231F20"/>
                </a:solidFill>
                <a:latin typeface="+mn-ea"/>
                <a:cs typeface="나눔고딕코딩"/>
              </a:rPr>
              <a:t>3  	f 	0.000000 	 0.000000</a:t>
            </a:r>
          </a:p>
          <a:p>
            <a:pPr marL="143510" marR="86360">
              <a:lnSpc>
                <a:spcPct val="135400"/>
              </a:lnSpc>
              <a:spcBef>
                <a:spcPts val="65"/>
              </a:spcBef>
            </a:pPr>
            <a:r>
              <a:rPr lang="en-US" altLang="ko-KR" dirty="0">
                <a:solidFill>
                  <a:srgbClr val="231F20"/>
                </a:solidFill>
                <a:latin typeface="+mn-ea"/>
                <a:cs typeface="나눔고딕코딩"/>
              </a:rPr>
              <a:t>4  	f 	0.297297 	 0.155425</a:t>
            </a:r>
          </a:p>
          <a:p>
            <a:pPr marL="143510" marR="86360">
              <a:lnSpc>
                <a:spcPct val="135400"/>
              </a:lnSpc>
              <a:spcBef>
                <a:spcPts val="65"/>
              </a:spcBef>
            </a:pPr>
            <a:r>
              <a:rPr lang="en-US" altLang="ko-KR" dirty="0">
                <a:solidFill>
                  <a:srgbClr val="231F20"/>
                </a:solidFill>
                <a:latin typeface="+mn-ea"/>
                <a:cs typeface="나눔고딕코딩"/>
              </a:rPr>
              <a:t>5  	m 	0.459459 	 0.780059 </a:t>
            </a:r>
          </a:p>
        </p:txBody>
      </p:sp>
    </p:spTree>
    <p:extLst>
      <p:ext uri="{BB962C8B-B14F-4D97-AF65-F5344CB8AC3E}">
        <p14:creationId xmlns:p14="http://schemas.microsoft.com/office/powerpoint/2010/main" val="2041076133"/>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6061468"/>
          </a:xfrm>
          <a:prstGeom prst="rect">
            <a:avLst/>
          </a:prstGeom>
        </p:spPr>
        <p:txBody>
          <a:bodyPr vert="horz" wrap="square" lIns="0" tIns="0" rIns="0" bIns="0" rtlCol="0">
            <a:spAutoFit/>
          </a:bodyPr>
          <a:lstStyle/>
          <a:p>
            <a:pPr marL="12700" marR="12065" algn="just">
              <a:lnSpc>
                <a:spcPct val="150000"/>
              </a:lnSpc>
              <a:spcBef>
                <a:spcPts val="580"/>
              </a:spcBef>
            </a:pPr>
            <a:r>
              <a:rPr lang="en-US" altLang="ko-KR" sz="2400" spc="-120" dirty="0">
                <a:solidFill>
                  <a:srgbClr val="231F20"/>
                </a:solidFill>
                <a:latin typeface="+mn-ea"/>
                <a:cs typeface="Arial Unicode MS"/>
              </a:rPr>
              <a:t>NumPy</a:t>
            </a:r>
            <a:r>
              <a:rPr lang="ko-KR" altLang="en-US" sz="2400" spc="-120" dirty="0">
                <a:solidFill>
                  <a:srgbClr val="231F20"/>
                </a:solidFill>
                <a:latin typeface="+mn-ea"/>
                <a:cs typeface="Arial Unicode MS"/>
              </a:rPr>
              <a:t>로 변환하기</a:t>
            </a:r>
          </a:p>
          <a:p>
            <a:pPr marL="298450" marR="12065" indent="-285750" algn="just">
              <a:lnSpc>
                <a:spcPct val="150000"/>
              </a:lnSpc>
              <a:spcBef>
                <a:spcPts val="580"/>
              </a:spcBef>
              <a:buFontTx/>
              <a:buChar char="-"/>
            </a:pPr>
            <a:r>
              <a:rPr lang="en-US" altLang="ko-KR" spc="-120" dirty="0">
                <a:solidFill>
                  <a:srgbClr val="231F20"/>
                </a:solidFill>
                <a:latin typeface="+mn-ea"/>
                <a:cs typeface="Arial Unicode MS"/>
              </a:rPr>
              <a:t>Pandas</a:t>
            </a:r>
            <a:r>
              <a:rPr lang="ko-KR" altLang="en-US" spc="-120" dirty="0">
                <a:solidFill>
                  <a:srgbClr val="231F20"/>
                </a:solidFill>
                <a:latin typeface="+mn-ea"/>
                <a:cs typeface="Arial Unicode MS"/>
              </a:rPr>
              <a:t>의 </a:t>
            </a:r>
            <a:r>
              <a:rPr lang="en-US" altLang="ko-KR" spc="-120" dirty="0" err="1">
                <a:solidFill>
                  <a:srgbClr val="231F20"/>
                </a:solidFill>
                <a:latin typeface="+mn-ea"/>
                <a:cs typeface="Arial Unicode MS"/>
              </a:rPr>
              <a:t>DataFrame</a:t>
            </a:r>
            <a:r>
              <a:rPr lang="ko-KR" altLang="en-US" spc="-120" dirty="0">
                <a:solidFill>
                  <a:srgbClr val="231F20"/>
                </a:solidFill>
                <a:latin typeface="+mn-ea"/>
                <a:cs typeface="Arial Unicode MS"/>
              </a:rPr>
              <a:t>을 지원하지  않은  경우</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en-US" altLang="ko-KR" spc="-120" dirty="0">
                <a:solidFill>
                  <a:srgbClr val="231F20"/>
                </a:solidFill>
                <a:latin typeface="+mn-ea"/>
                <a:cs typeface="Arial Unicode MS"/>
              </a:rPr>
              <a:t>NumPy </a:t>
            </a:r>
            <a:r>
              <a:rPr lang="ko-KR" altLang="en-US" spc="-120" dirty="0">
                <a:solidFill>
                  <a:srgbClr val="231F20"/>
                </a:solidFill>
                <a:latin typeface="+mn-ea"/>
                <a:cs typeface="Arial Unicode MS"/>
              </a:rPr>
              <a:t>형식으로 변환해야 함</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en-US" altLang="ko-KR" spc="-120" dirty="0" err="1">
                <a:solidFill>
                  <a:srgbClr val="231F20"/>
                </a:solidFill>
                <a:latin typeface="+mn-ea"/>
                <a:cs typeface="Arial Unicode MS"/>
              </a:rPr>
              <a:t>as_matrix</a:t>
            </a:r>
            <a:r>
              <a:rPr lang="en-US" altLang="ko-KR" spc="-120" dirty="0">
                <a:solidFill>
                  <a:srgbClr val="231F20"/>
                </a:solidFill>
                <a:latin typeface="+mn-ea"/>
                <a:cs typeface="Arial Unicode MS"/>
              </a:rPr>
              <a:t>()</a:t>
            </a:r>
            <a:r>
              <a:rPr lang="ko-KR" altLang="en-US" spc="-120" dirty="0" err="1">
                <a:solidFill>
                  <a:srgbClr val="231F20"/>
                </a:solidFill>
                <a:latin typeface="+mn-ea"/>
                <a:cs typeface="Arial Unicode MS"/>
              </a:rPr>
              <a:t>를</a:t>
            </a:r>
            <a:r>
              <a:rPr lang="ko-KR" altLang="en-US" spc="-120" dirty="0">
                <a:solidFill>
                  <a:srgbClr val="231F20"/>
                </a:solidFill>
                <a:latin typeface="+mn-ea"/>
                <a:cs typeface="Arial Unicode MS"/>
              </a:rPr>
              <a:t> 이용하면 </a:t>
            </a:r>
            <a:r>
              <a:rPr lang="en-US" altLang="ko-KR" spc="-120" dirty="0">
                <a:solidFill>
                  <a:srgbClr val="231F20"/>
                </a:solidFill>
                <a:latin typeface="+mn-ea"/>
                <a:cs typeface="Arial Unicode MS"/>
              </a:rPr>
              <a:t>NumPy</a:t>
            </a:r>
            <a:r>
              <a:rPr lang="ko-KR" altLang="en-US" spc="-120" dirty="0">
                <a:solidFill>
                  <a:srgbClr val="231F20"/>
                </a:solidFill>
                <a:latin typeface="+mn-ea"/>
                <a:cs typeface="Arial Unicode MS"/>
              </a:rPr>
              <a:t>의 </a:t>
            </a:r>
            <a:r>
              <a:rPr lang="en-US" altLang="ko-KR" spc="-120" dirty="0" err="1">
                <a:solidFill>
                  <a:srgbClr val="231F20"/>
                </a:solidFill>
                <a:latin typeface="+mn-ea"/>
                <a:cs typeface="Arial Unicode MS"/>
              </a:rPr>
              <a:t>ndarray</a:t>
            </a:r>
            <a:r>
              <a:rPr lang="en-US" altLang="ko-KR" spc="-120" dirty="0">
                <a:solidFill>
                  <a:srgbClr val="231F20"/>
                </a:solidFill>
                <a:latin typeface="+mn-ea"/>
                <a:cs typeface="Arial Unicode MS"/>
              </a:rPr>
              <a:t> </a:t>
            </a:r>
            <a:r>
              <a:rPr lang="ko-KR" altLang="en-US" spc="-120" dirty="0" err="1">
                <a:solidFill>
                  <a:srgbClr val="231F20"/>
                </a:solidFill>
                <a:latin typeface="+mn-ea"/>
                <a:cs typeface="Arial Unicode MS"/>
              </a:rPr>
              <a:t>자료형의</a:t>
            </a:r>
            <a:r>
              <a:rPr lang="ko-KR" altLang="en-US" spc="-120" dirty="0">
                <a:solidFill>
                  <a:srgbClr val="231F20"/>
                </a:solidFill>
                <a:latin typeface="+mn-ea"/>
                <a:cs typeface="Arial Unicode MS"/>
              </a:rPr>
              <a:t> 배열로 변환 가능</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endParaRPr lang="en-US" altLang="ko-KR" spc="-120" dirty="0">
              <a:solidFill>
                <a:srgbClr val="231F20"/>
              </a:solidFill>
              <a:latin typeface="+mn-ea"/>
              <a:cs typeface="Arial Unicode MS"/>
            </a:endParaRPr>
          </a:p>
          <a:p>
            <a:pPr marL="12700" marR="12065" algn="just">
              <a:lnSpc>
                <a:spcPct val="150000"/>
              </a:lnSpc>
              <a:spcBef>
                <a:spcPts val="580"/>
              </a:spcBef>
            </a:pPr>
            <a:r>
              <a:rPr lang="en-US" altLang="ko-KR" sz="2400" spc="-120" dirty="0">
                <a:solidFill>
                  <a:srgbClr val="231F20"/>
                </a:solidFill>
                <a:latin typeface="+mn-ea"/>
                <a:cs typeface="Arial Unicode MS"/>
              </a:rPr>
              <a:t>Pandas/</a:t>
            </a:r>
            <a:r>
              <a:rPr lang="en-US" altLang="ko-KR" sz="2400" spc="-120" dirty="0" err="1">
                <a:solidFill>
                  <a:srgbClr val="231F20"/>
                </a:solidFill>
                <a:latin typeface="+mn-ea"/>
                <a:cs typeface="Arial Unicode MS"/>
              </a:rPr>
              <a:t>Numpy</a:t>
            </a:r>
            <a:r>
              <a:rPr lang="en-US" altLang="ko-KR" sz="2400" spc="-120" dirty="0">
                <a:solidFill>
                  <a:srgbClr val="231F20"/>
                </a:solidFill>
                <a:latin typeface="+mn-ea"/>
                <a:cs typeface="Arial Unicode MS"/>
              </a:rPr>
              <a:t> </a:t>
            </a:r>
            <a:r>
              <a:rPr lang="ko-KR" altLang="en-US" sz="2400" spc="-120" dirty="0">
                <a:solidFill>
                  <a:srgbClr val="231F20"/>
                </a:solidFill>
                <a:latin typeface="+mn-ea"/>
                <a:cs typeface="Arial Unicode MS"/>
              </a:rPr>
              <a:t>정리</a:t>
            </a:r>
          </a:p>
          <a:p>
            <a:pPr marL="298450" marR="12065" indent="-285750" algn="just">
              <a:lnSpc>
                <a:spcPct val="150000"/>
              </a:lnSpc>
              <a:spcBef>
                <a:spcPts val="580"/>
              </a:spcBef>
              <a:buFontTx/>
              <a:buChar char="-"/>
            </a:pPr>
            <a:r>
              <a:rPr lang="en-US" altLang="ko-KR" spc="-120" dirty="0">
                <a:solidFill>
                  <a:srgbClr val="231F20"/>
                </a:solidFill>
                <a:latin typeface="+mn-ea"/>
                <a:cs typeface="Arial Unicode MS"/>
              </a:rPr>
              <a:t>NumPy </a:t>
            </a:r>
            <a:r>
              <a:rPr lang="ko-KR" altLang="en-US" spc="-120" dirty="0">
                <a:solidFill>
                  <a:srgbClr val="231F20"/>
                </a:solidFill>
                <a:latin typeface="+mn-ea"/>
                <a:cs typeface="Arial Unicode MS"/>
              </a:rPr>
              <a:t>매뉴얼</a:t>
            </a:r>
            <a:endParaRPr lang="en-US" altLang="ko-KR" spc="-120" dirty="0">
              <a:solidFill>
                <a:srgbClr val="231F20"/>
              </a:solidFill>
              <a:latin typeface="+mn-ea"/>
              <a:cs typeface="Arial Unicode MS"/>
            </a:endParaRPr>
          </a:p>
          <a:p>
            <a:pPr marL="12700" marR="12065" algn="just">
              <a:lnSpc>
                <a:spcPct val="150000"/>
              </a:lnSpc>
              <a:spcBef>
                <a:spcPts val="580"/>
              </a:spcBef>
            </a:pPr>
            <a:r>
              <a:rPr lang="ko-KR" altLang="en-US" spc="-120" dirty="0">
                <a:solidFill>
                  <a:srgbClr val="231F20"/>
                </a:solidFill>
                <a:latin typeface="+mn-ea"/>
                <a:cs typeface="Arial Unicode MS"/>
              </a:rPr>
              <a:t>      </a:t>
            </a:r>
            <a:r>
              <a:rPr lang="en-US" altLang="ko-KR" spc="-120" dirty="0">
                <a:solidFill>
                  <a:srgbClr val="231F20"/>
                </a:solidFill>
                <a:latin typeface="+mn-ea"/>
                <a:cs typeface="Arial Unicode MS"/>
              </a:rPr>
              <a:t>[URL] </a:t>
            </a:r>
            <a:r>
              <a:rPr lang="en-US" altLang="ko-KR" spc="-120" dirty="0">
                <a:solidFill>
                  <a:srgbClr val="231F20"/>
                </a:solidFill>
                <a:latin typeface="+mn-ea"/>
                <a:cs typeface="Arial Unicode MS"/>
                <a:hlinkClick r:id="rId2"/>
              </a:rPr>
              <a:t>http://docs.scipy.org/doc/numpy/</a:t>
            </a:r>
            <a:endParaRPr lang="en-US" altLang="ko-KR" spc="-120" dirty="0">
              <a:solidFill>
                <a:srgbClr val="231F20"/>
              </a:solidFill>
              <a:latin typeface="+mn-ea"/>
              <a:cs typeface="Arial Unicode MS"/>
            </a:endParaRPr>
          </a:p>
          <a:p>
            <a:pPr marL="12700" marR="12065" algn="just">
              <a:lnSpc>
                <a:spcPct val="150000"/>
              </a:lnSpc>
              <a:spcBef>
                <a:spcPts val="580"/>
              </a:spcBef>
            </a:pPr>
            <a:r>
              <a:rPr lang="en-US" altLang="ko-KR" spc="-120" dirty="0">
                <a:solidFill>
                  <a:srgbClr val="231F20"/>
                </a:solidFill>
                <a:latin typeface="+mn-ea"/>
                <a:cs typeface="Arial Unicode MS"/>
              </a:rPr>
              <a:t>-----</a:t>
            </a:r>
          </a:p>
          <a:p>
            <a:pPr marL="298450" marR="12065" indent="-285750" algn="just">
              <a:lnSpc>
                <a:spcPct val="150000"/>
              </a:lnSpc>
              <a:spcBef>
                <a:spcPts val="580"/>
              </a:spcBef>
              <a:buFontTx/>
              <a:buChar char="-"/>
            </a:pPr>
            <a:r>
              <a:rPr lang="en-US" altLang="ko-KR" spc="-120" dirty="0">
                <a:solidFill>
                  <a:srgbClr val="231F20"/>
                </a:solidFill>
                <a:latin typeface="+mn-ea"/>
                <a:cs typeface="Arial Unicode MS"/>
              </a:rPr>
              <a:t>Pandas </a:t>
            </a:r>
            <a:r>
              <a:rPr lang="ko-KR" altLang="en-US" spc="-120" dirty="0">
                <a:solidFill>
                  <a:srgbClr val="231F20"/>
                </a:solidFill>
                <a:latin typeface="+mn-ea"/>
                <a:cs typeface="Arial Unicode MS"/>
              </a:rPr>
              <a:t>매뉴얼</a:t>
            </a:r>
            <a:endParaRPr lang="en-US" altLang="ko-KR" spc="-120" dirty="0">
              <a:solidFill>
                <a:srgbClr val="231F20"/>
              </a:solidFill>
              <a:latin typeface="+mn-ea"/>
              <a:cs typeface="Arial Unicode MS"/>
            </a:endParaRPr>
          </a:p>
          <a:p>
            <a:pPr marL="12700" marR="12065" algn="just">
              <a:lnSpc>
                <a:spcPct val="150000"/>
              </a:lnSpc>
              <a:spcBef>
                <a:spcPts val="580"/>
              </a:spcBef>
            </a:pPr>
            <a:r>
              <a:rPr lang="ko-KR" altLang="en-US" spc="-120" dirty="0">
                <a:solidFill>
                  <a:srgbClr val="231F20"/>
                </a:solidFill>
                <a:latin typeface="+mn-ea"/>
                <a:cs typeface="Arial Unicode MS"/>
              </a:rPr>
              <a:t>      </a:t>
            </a:r>
            <a:r>
              <a:rPr lang="en-US" altLang="ko-KR" spc="-120" dirty="0">
                <a:solidFill>
                  <a:srgbClr val="231F20"/>
                </a:solidFill>
                <a:latin typeface="+mn-ea"/>
                <a:cs typeface="Arial Unicode MS"/>
              </a:rPr>
              <a:t>[URL] </a:t>
            </a:r>
            <a:r>
              <a:rPr lang="en-US" altLang="ko-KR" spc="-120" dirty="0">
                <a:solidFill>
                  <a:srgbClr val="231F20"/>
                </a:solidFill>
                <a:latin typeface="+mn-ea"/>
                <a:cs typeface="Arial Unicode MS"/>
                <a:hlinkClick r:id="rId3"/>
              </a:rPr>
              <a:t>http://pandas.pydata.org/pandas-docs/stable/</a:t>
            </a:r>
            <a:endParaRPr lang="en-US" altLang="ko-KR" spc="-120" dirty="0">
              <a:solidFill>
                <a:srgbClr val="231F20"/>
              </a:solidFill>
              <a:latin typeface="+mn-ea"/>
              <a:cs typeface="Arial Unicode MS"/>
            </a:endParaRPr>
          </a:p>
          <a:p>
            <a:pPr marL="12700" marR="12065" algn="just">
              <a:lnSpc>
                <a:spcPct val="150000"/>
              </a:lnSpc>
              <a:spcBef>
                <a:spcPts val="580"/>
              </a:spcBef>
            </a:pPr>
            <a:endParaRPr lang="en-US" altLang="ko-KR" spc="-120" dirty="0">
              <a:solidFill>
                <a:srgbClr val="231F20"/>
              </a:solidFill>
              <a:latin typeface="Arial Unicode MS"/>
              <a:cs typeface="Arial Unicode MS"/>
            </a:endParaRPr>
          </a:p>
        </p:txBody>
      </p:sp>
    </p:spTree>
    <p:extLst>
      <p:ext uri="{BB962C8B-B14F-4D97-AF65-F5344CB8AC3E}">
        <p14:creationId xmlns:p14="http://schemas.microsoft.com/office/powerpoint/2010/main" val="17184061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4847481"/>
          </a:xfrm>
          <a:prstGeom prst="rect">
            <a:avLst/>
          </a:prstGeom>
        </p:spPr>
        <p:txBody>
          <a:bodyPr vert="horz" wrap="square" lIns="0" tIns="0" rIns="0" bIns="0" rtlCol="0">
            <a:spAutoFit/>
          </a:bodyPr>
          <a:lstStyle/>
          <a:p>
            <a:pPr marL="298450" marR="12065" indent="-285750" algn="just">
              <a:lnSpc>
                <a:spcPct val="150000"/>
              </a:lnSpc>
              <a:spcBef>
                <a:spcPts val="580"/>
              </a:spcBef>
              <a:buFontTx/>
              <a:buChar char="-"/>
            </a:pPr>
            <a:r>
              <a:rPr lang="en-US" altLang="ko-KR" spc="-120" dirty="0">
                <a:solidFill>
                  <a:srgbClr val="231F20"/>
                </a:solidFill>
                <a:latin typeface="+mn-ea"/>
                <a:cs typeface="Arial Unicode MS"/>
              </a:rPr>
              <a:t>Anaconda</a:t>
            </a:r>
            <a:r>
              <a:rPr lang="ko-KR" altLang="en-US" spc="-120" dirty="0">
                <a:solidFill>
                  <a:srgbClr val="231F20"/>
                </a:solidFill>
                <a:latin typeface="+mn-ea"/>
                <a:cs typeface="Arial Unicode MS"/>
              </a:rPr>
              <a:t> 설치</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en-US" altLang="ko-KR" spc="-120" dirty="0" err="1">
                <a:solidFill>
                  <a:srgbClr val="231F20"/>
                </a:solidFill>
                <a:latin typeface="+mn-ea"/>
                <a:cs typeface="Arial Unicode MS"/>
              </a:rPr>
              <a:t>TensorFlow</a:t>
            </a:r>
            <a:r>
              <a:rPr lang="ko-KR" altLang="en-US" spc="-120" dirty="0">
                <a:solidFill>
                  <a:srgbClr val="231F20"/>
                </a:solidFill>
                <a:latin typeface="+mn-ea"/>
                <a:cs typeface="Arial Unicode MS"/>
              </a:rPr>
              <a:t> </a:t>
            </a:r>
            <a:r>
              <a:rPr lang="ko-KR" altLang="en-US" spc="-120" dirty="0" smtClean="0">
                <a:solidFill>
                  <a:srgbClr val="231F20"/>
                </a:solidFill>
                <a:latin typeface="+mn-ea"/>
                <a:cs typeface="Arial Unicode MS"/>
              </a:rPr>
              <a:t>설치</a:t>
            </a:r>
            <a:endParaRPr lang="en-US" altLang="ko-KR" spc="-120" dirty="0">
              <a:solidFill>
                <a:srgbClr val="231F20"/>
              </a:solidFill>
              <a:latin typeface="Arial Unicode MS"/>
              <a:cs typeface="Arial Unicode MS"/>
            </a:endParaRPr>
          </a:p>
        </p:txBody>
      </p:sp>
      <p:sp>
        <p:nvSpPr>
          <p:cNvPr id="3" name="object 6">
            <a:extLst>
              <a:ext uri="{FF2B5EF4-FFF2-40B4-BE49-F238E27FC236}">
                <a16:creationId xmlns:a16="http://schemas.microsoft.com/office/drawing/2014/main" id="{EFCA2557-0E8B-2940-88FD-53F1462DE76E}"/>
              </a:ext>
            </a:extLst>
          </p:cNvPr>
          <p:cNvSpPr txBox="1"/>
          <p:nvPr/>
        </p:nvSpPr>
        <p:spPr>
          <a:xfrm>
            <a:off x="232568" y="727075"/>
            <a:ext cx="9601201" cy="3577903"/>
          </a:xfrm>
          <a:prstGeom prst="rect">
            <a:avLst/>
          </a:prstGeom>
          <a:solidFill>
            <a:schemeClr val="bg1">
              <a:lumMod val="85000"/>
            </a:schemeClr>
          </a:solidFill>
        </p:spPr>
        <p:txBody>
          <a:bodyPr vert="horz" wrap="square" lIns="0" tIns="0" rIns="0" bIns="0" rtlCol="0">
            <a:spAutoFit/>
          </a:bodyPr>
          <a:lstStyle/>
          <a:p>
            <a:pPr marL="157480">
              <a:spcBef>
                <a:spcPts val="680"/>
              </a:spcBef>
            </a:pPr>
            <a:r>
              <a:rPr lang="en-US" altLang="ko-KR" dirty="0">
                <a:solidFill>
                  <a:srgbClr val="231F20"/>
                </a:solidFill>
                <a:latin typeface="+mn-ea"/>
                <a:cs typeface="나눔고딕코딩"/>
              </a:rPr>
              <a:t># APT </a:t>
            </a:r>
            <a:r>
              <a:rPr lang="ko-KR" altLang="en-US" dirty="0" err="1">
                <a:solidFill>
                  <a:srgbClr val="231F20"/>
                </a:solidFill>
                <a:latin typeface="+mn-ea"/>
                <a:cs typeface="나눔고딕코딩"/>
              </a:rPr>
              <a:t>리포지토리</a:t>
            </a:r>
            <a:r>
              <a:rPr lang="ko-KR" altLang="en-US" dirty="0">
                <a:solidFill>
                  <a:srgbClr val="231F20"/>
                </a:solidFill>
                <a:latin typeface="+mn-ea"/>
                <a:cs typeface="나눔고딕코딩"/>
              </a:rPr>
              <a:t> 업데이트</a:t>
            </a:r>
          </a:p>
          <a:p>
            <a:pPr marL="157480">
              <a:spcBef>
                <a:spcPts val="680"/>
              </a:spcBef>
            </a:pP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sudo</a:t>
            </a:r>
            <a:r>
              <a:rPr lang="en-US" altLang="ko-KR" dirty="0">
                <a:solidFill>
                  <a:srgbClr val="231F20"/>
                </a:solidFill>
                <a:latin typeface="+mn-ea"/>
                <a:cs typeface="나눔고딕코딩"/>
              </a:rPr>
              <a:t> apt-get update</a:t>
            </a:r>
          </a:p>
          <a:p>
            <a:pPr marL="157480">
              <a:spcBef>
                <a:spcPts val="680"/>
              </a:spcBef>
            </a:pPr>
            <a:r>
              <a:rPr lang="en-US" altLang="ko-KR" dirty="0">
                <a:solidFill>
                  <a:srgbClr val="231F20"/>
                </a:solidFill>
                <a:latin typeface="+mn-ea"/>
                <a:cs typeface="나눔고딕코딩"/>
              </a:rPr>
              <a:t># </a:t>
            </a:r>
            <a:r>
              <a:rPr lang="ko-KR" altLang="en-US" dirty="0" err="1">
                <a:solidFill>
                  <a:srgbClr val="231F20"/>
                </a:solidFill>
                <a:latin typeface="+mn-ea"/>
                <a:cs typeface="나눔고딕코딩"/>
              </a:rPr>
              <a:t>인스톨러</a:t>
            </a:r>
            <a:r>
              <a:rPr lang="ko-KR" altLang="en-US" dirty="0">
                <a:solidFill>
                  <a:srgbClr val="231F20"/>
                </a:solidFill>
                <a:latin typeface="+mn-ea"/>
                <a:cs typeface="나눔고딕코딩"/>
              </a:rPr>
              <a:t> 다운로드를 위한 </a:t>
            </a:r>
            <a:r>
              <a:rPr lang="en-US" altLang="ko-KR" dirty="0" err="1">
                <a:solidFill>
                  <a:srgbClr val="231F20"/>
                </a:solidFill>
                <a:latin typeface="+mn-ea"/>
                <a:cs typeface="나눔고딕코딩"/>
              </a:rPr>
              <a:t>wget</a:t>
            </a:r>
            <a:r>
              <a:rPr lang="en-US" altLang="ko-KR" dirty="0">
                <a:solidFill>
                  <a:srgbClr val="231F20"/>
                </a:solidFill>
                <a:latin typeface="+mn-ea"/>
                <a:cs typeface="나눔고딕코딩"/>
              </a:rPr>
              <a:t> </a:t>
            </a:r>
            <a:r>
              <a:rPr lang="ko-KR" altLang="en-US" dirty="0">
                <a:solidFill>
                  <a:srgbClr val="231F20"/>
                </a:solidFill>
                <a:latin typeface="+mn-ea"/>
                <a:cs typeface="나눔고딕코딩"/>
              </a:rPr>
              <a:t>설치</a:t>
            </a:r>
          </a:p>
          <a:p>
            <a:pPr marL="157480">
              <a:spcBef>
                <a:spcPts val="680"/>
              </a:spcBef>
            </a:pP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sudo</a:t>
            </a:r>
            <a:r>
              <a:rPr lang="en-US" altLang="ko-KR" dirty="0">
                <a:solidFill>
                  <a:srgbClr val="231F20"/>
                </a:solidFill>
                <a:latin typeface="+mn-ea"/>
                <a:cs typeface="나눔고딕코딩"/>
              </a:rPr>
              <a:t> apt-get install -y </a:t>
            </a:r>
            <a:r>
              <a:rPr lang="en-US" altLang="ko-KR" dirty="0" err="1">
                <a:solidFill>
                  <a:srgbClr val="231F20"/>
                </a:solidFill>
                <a:latin typeface="+mn-ea"/>
                <a:cs typeface="나눔고딕코딩"/>
              </a:rPr>
              <a:t>wget</a:t>
            </a:r>
            <a:endParaRPr lang="en-US" altLang="ko-KR" dirty="0">
              <a:solidFill>
                <a:srgbClr val="231F20"/>
              </a:solidFill>
              <a:latin typeface="+mn-ea"/>
              <a:cs typeface="나눔고딕코딩"/>
            </a:endParaRPr>
          </a:p>
          <a:p>
            <a:pPr marL="157480">
              <a:spcBef>
                <a:spcPts val="680"/>
              </a:spcBef>
            </a:pPr>
            <a:r>
              <a:rPr lang="en-US" altLang="ko-KR" dirty="0">
                <a:solidFill>
                  <a:srgbClr val="231F20"/>
                </a:solidFill>
                <a:latin typeface="+mn-ea"/>
                <a:cs typeface="나눔고딕코딩"/>
              </a:rPr>
              <a:t># </a:t>
            </a:r>
            <a:r>
              <a:rPr lang="ko-KR" altLang="en-US" dirty="0" err="1">
                <a:solidFill>
                  <a:srgbClr val="231F20"/>
                </a:solidFill>
                <a:latin typeface="+mn-ea"/>
                <a:cs typeface="나눔고딕코딩"/>
              </a:rPr>
              <a:t>인스톨러</a:t>
            </a:r>
            <a:r>
              <a:rPr lang="ko-KR" altLang="en-US" dirty="0">
                <a:solidFill>
                  <a:srgbClr val="231F20"/>
                </a:solidFill>
                <a:latin typeface="+mn-ea"/>
                <a:cs typeface="나눔고딕코딩"/>
              </a:rPr>
              <a:t> 추출</a:t>
            </a:r>
          </a:p>
          <a:p>
            <a:pPr marL="157480">
              <a:spcBef>
                <a:spcPts val="680"/>
              </a:spcBef>
            </a:pPr>
            <a:r>
              <a:rPr lang="en-US" altLang="ko-KR" dirty="0">
                <a:solidFill>
                  <a:srgbClr val="231F20"/>
                </a:solidFill>
                <a:latin typeface="+mn-ea"/>
                <a:cs typeface="나눔고딕코딩"/>
              </a:rPr>
              <a:t>$ cd ~/</a:t>
            </a:r>
          </a:p>
          <a:p>
            <a:pPr marL="157480">
              <a:spcBef>
                <a:spcPts val="680"/>
              </a:spcBef>
            </a:pP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wget</a:t>
            </a:r>
            <a:r>
              <a:rPr lang="en-US" altLang="ko-KR" dirty="0">
                <a:solidFill>
                  <a:srgbClr val="231F20"/>
                </a:solidFill>
                <a:latin typeface="+mn-ea"/>
                <a:cs typeface="나눔고딕코딩"/>
              </a:rPr>
              <a:t> https://</a:t>
            </a:r>
            <a:r>
              <a:rPr lang="en-US" altLang="ko-KR" dirty="0" err="1">
                <a:solidFill>
                  <a:srgbClr val="231F20"/>
                </a:solidFill>
                <a:latin typeface="+mn-ea"/>
                <a:cs typeface="나눔고딕코딩"/>
              </a:rPr>
              <a:t>repo.continuum.io</a:t>
            </a:r>
            <a:r>
              <a:rPr lang="en-US" altLang="ko-KR" dirty="0">
                <a:solidFill>
                  <a:srgbClr val="231F20"/>
                </a:solidFill>
                <a:latin typeface="+mn-ea"/>
                <a:cs typeface="나눔고딕코딩"/>
              </a:rPr>
              <a:t>/archive/Anaconda3-4.2.0-Linux-x86_64.sh</a:t>
            </a:r>
          </a:p>
          <a:p>
            <a:pPr marL="157480">
              <a:spcBef>
                <a:spcPts val="680"/>
              </a:spcBef>
            </a:pPr>
            <a:r>
              <a:rPr lang="en-US" altLang="ko-KR" dirty="0">
                <a:solidFill>
                  <a:srgbClr val="231F20"/>
                </a:solidFill>
                <a:latin typeface="+mn-ea"/>
                <a:cs typeface="나눔고딕코딩"/>
              </a:rPr>
              <a:t># Anaconda </a:t>
            </a:r>
            <a:r>
              <a:rPr lang="ko-KR" altLang="en-US" dirty="0">
                <a:solidFill>
                  <a:srgbClr val="231F20"/>
                </a:solidFill>
                <a:latin typeface="+mn-ea"/>
                <a:cs typeface="나눔고딕코딩"/>
              </a:rPr>
              <a:t>설치 시작</a:t>
            </a:r>
          </a:p>
          <a:p>
            <a:pPr marL="157480">
              <a:spcBef>
                <a:spcPts val="680"/>
              </a:spcBef>
            </a:pP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chmod</a:t>
            </a:r>
            <a:r>
              <a:rPr lang="en-US" altLang="ko-KR" dirty="0">
                <a:solidFill>
                  <a:srgbClr val="231F20"/>
                </a:solidFill>
                <a:latin typeface="+mn-ea"/>
                <a:cs typeface="나눔고딕코딩"/>
              </a:rPr>
              <a:t> 766 Anaconda3-4.2.0-Linux-x86_64.sh</a:t>
            </a:r>
          </a:p>
          <a:p>
            <a:pPr marL="157480">
              <a:spcBef>
                <a:spcPts val="680"/>
              </a:spcBef>
            </a:pPr>
            <a:r>
              <a:rPr lang="en-US" altLang="ko-KR" dirty="0">
                <a:solidFill>
                  <a:srgbClr val="231F20"/>
                </a:solidFill>
                <a:latin typeface="+mn-ea"/>
                <a:cs typeface="나눔고딕코딩"/>
              </a:rPr>
              <a:t>$ ./Anaconda3-4.2.0-Linux-x86_64.sh</a:t>
            </a:r>
          </a:p>
        </p:txBody>
      </p:sp>
      <p:sp>
        <p:nvSpPr>
          <p:cNvPr id="4" name="object 6">
            <a:extLst>
              <a:ext uri="{FF2B5EF4-FFF2-40B4-BE49-F238E27FC236}">
                <a16:creationId xmlns:a16="http://schemas.microsoft.com/office/drawing/2014/main" id="{0DD65B51-EA8A-0F45-BD55-FD334227DDE9}"/>
              </a:ext>
            </a:extLst>
          </p:cNvPr>
          <p:cNvSpPr txBox="1"/>
          <p:nvPr/>
        </p:nvSpPr>
        <p:spPr>
          <a:xfrm>
            <a:off x="233362" y="5098276"/>
            <a:ext cx="9601201" cy="276999"/>
          </a:xfrm>
          <a:prstGeom prst="rect">
            <a:avLst/>
          </a:prstGeom>
          <a:solidFill>
            <a:schemeClr val="bg1">
              <a:lumMod val="85000"/>
            </a:schemeClr>
          </a:solidFill>
        </p:spPr>
        <p:txBody>
          <a:bodyPr vert="horz" wrap="square" lIns="0" tIns="0" rIns="0" bIns="0" rtlCol="0">
            <a:spAutoFit/>
          </a:bodyPr>
          <a:lstStyle/>
          <a:p>
            <a:pPr marL="157480">
              <a:spcBef>
                <a:spcPts val="680"/>
              </a:spcBef>
            </a:pP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conda</a:t>
            </a:r>
            <a:r>
              <a:rPr lang="en-US" altLang="ko-KR" dirty="0">
                <a:solidFill>
                  <a:srgbClr val="231F20"/>
                </a:solidFill>
                <a:latin typeface="+mn-ea"/>
                <a:cs typeface="나눔고딕코딩"/>
              </a:rPr>
              <a:t> create -n </a:t>
            </a:r>
            <a:r>
              <a:rPr lang="en-US" altLang="ko-KR" dirty="0" err="1">
                <a:solidFill>
                  <a:srgbClr val="231F20"/>
                </a:solidFill>
                <a:latin typeface="+mn-ea"/>
                <a:cs typeface="나눔고딕코딩"/>
              </a:rPr>
              <a:t>tensorflow</a:t>
            </a:r>
            <a:r>
              <a:rPr lang="en-US" altLang="ko-KR" dirty="0">
                <a:solidFill>
                  <a:srgbClr val="231F20"/>
                </a:solidFill>
                <a:latin typeface="+mn-ea"/>
                <a:cs typeface="나눔고딕코딩"/>
              </a:rPr>
              <a:t> python=3.4</a:t>
            </a:r>
          </a:p>
        </p:txBody>
      </p:sp>
    </p:spTree>
    <p:extLst>
      <p:ext uri="{BB962C8B-B14F-4D97-AF65-F5344CB8AC3E}">
        <p14:creationId xmlns:p14="http://schemas.microsoft.com/office/powerpoint/2010/main" val="3460870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992901"/>
          </a:xfrm>
          <a:prstGeom prst="rect">
            <a:avLst/>
          </a:prstGeom>
        </p:spPr>
        <p:txBody>
          <a:bodyPr vert="horz" wrap="square" lIns="0" tIns="0" rIns="0" bIns="0" rtlCol="0">
            <a:spAutoFit/>
          </a:bodyPr>
          <a:lstStyle/>
          <a:p>
            <a:pPr marL="12700" marR="12065" algn="just">
              <a:lnSpc>
                <a:spcPct val="150000"/>
              </a:lnSpc>
              <a:spcBef>
                <a:spcPts val="580"/>
              </a:spcBef>
            </a:pPr>
            <a:r>
              <a:rPr lang="en-US" altLang="ko-KR" sz="2400" spc="-120" dirty="0">
                <a:solidFill>
                  <a:srgbClr val="231F20"/>
                </a:solidFill>
                <a:latin typeface="+mn-ea"/>
                <a:cs typeface="Arial Unicode MS"/>
              </a:rPr>
              <a:t>macOS</a:t>
            </a:r>
            <a:r>
              <a:rPr lang="ko-KR" altLang="en-US" sz="2400" spc="-120" dirty="0">
                <a:solidFill>
                  <a:srgbClr val="231F20"/>
                </a:solidFill>
                <a:latin typeface="+mn-ea"/>
                <a:cs typeface="Arial Unicode MS"/>
              </a:rPr>
              <a:t>에 설치하기</a:t>
            </a:r>
          </a:p>
          <a:p>
            <a:pPr marL="298450" marR="12065" indent="-285750" algn="just">
              <a:lnSpc>
                <a:spcPct val="150000"/>
              </a:lnSpc>
              <a:spcBef>
                <a:spcPts val="580"/>
              </a:spcBef>
              <a:buFontTx/>
              <a:buChar char="-"/>
            </a:pPr>
            <a:r>
              <a:rPr lang="en-US" altLang="ko-KR" spc="-120" dirty="0" err="1">
                <a:solidFill>
                  <a:srgbClr val="231F20"/>
                </a:solidFill>
                <a:latin typeface="+mn-ea"/>
                <a:cs typeface="Arial Unicode MS"/>
              </a:rPr>
              <a:t>pyenv</a:t>
            </a:r>
            <a:r>
              <a:rPr lang="ko-KR" altLang="en-US" spc="-120" dirty="0" err="1">
                <a:solidFill>
                  <a:srgbClr val="231F20"/>
                </a:solidFill>
                <a:latin typeface="+mn-ea"/>
                <a:cs typeface="Arial Unicode MS"/>
              </a:rPr>
              <a:t>를</a:t>
            </a:r>
            <a:r>
              <a:rPr lang="ko-KR" altLang="en-US" spc="-120" dirty="0">
                <a:solidFill>
                  <a:srgbClr val="231F20"/>
                </a:solidFill>
                <a:latin typeface="+mn-ea"/>
                <a:cs typeface="Arial Unicode MS"/>
              </a:rPr>
              <a:t> 사용해 </a:t>
            </a:r>
            <a:r>
              <a:rPr lang="en-US" altLang="ko-KR" spc="-120" dirty="0">
                <a:solidFill>
                  <a:srgbClr val="231F20"/>
                </a:solidFill>
                <a:latin typeface="+mn-ea"/>
                <a:cs typeface="Arial Unicode MS"/>
              </a:rPr>
              <a:t>Anaconda</a:t>
            </a:r>
            <a:r>
              <a:rPr lang="ko-KR" altLang="en-US" spc="-120" dirty="0">
                <a:solidFill>
                  <a:srgbClr val="231F20"/>
                </a:solidFill>
                <a:latin typeface="+mn-ea"/>
                <a:cs typeface="Arial Unicode MS"/>
              </a:rPr>
              <a:t> </a:t>
            </a:r>
            <a:r>
              <a:rPr lang="ko-KR" altLang="en-US" spc="-120" dirty="0" smtClean="0">
                <a:solidFill>
                  <a:srgbClr val="231F20"/>
                </a:solidFill>
                <a:latin typeface="+mn-ea"/>
                <a:cs typeface="Arial Unicode MS"/>
              </a:rPr>
              <a:t>설치</a:t>
            </a:r>
            <a:endParaRPr lang="en-US" altLang="ko-KR" spc="-120" dirty="0">
              <a:solidFill>
                <a:srgbClr val="231F20"/>
              </a:solidFill>
              <a:latin typeface="+mn-ea"/>
              <a:cs typeface="Arial Unicode MS"/>
            </a:endParaRPr>
          </a:p>
        </p:txBody>
      </p:sp>
      <p:sp>
        <p:nvSpPr>
          <p:cNvPr id="3" name="object 6">
            <a:extLst>
              <a:ext uri="{FF2B5EF4-FFF2-40B4-BE49-F238E27FC236}">
                <a16:creationId xmlns:a16="http://schemas.microsoft.com/office/drawing/2014/main" id="{EFCA2557-0E8B-2940-88FD-53F1462DE76E}"/>
              </a:ext>
            </a:extLst>
          </p:cNvPr>
          <p:cNvSpPr txBox="1"/>
          <p:nvPr/>
        </p:nvSpPr>
        <p:spPr>
          <a:xfrm>
            <a:off x="232568" y="1340172"/>
            <a:ext cx="9601201" cy="5044971"/>
          </a:xfrm>
          <a:prstGeom prst="rect">
            <a:avLst/>
          </a:prstGeom>
          <a:solidFill>
            <a:schemeClr val="bg1">
              <a:lumMod val="85000"/>
            </a:schemeClr>
          </a:solidFill>
        </p:spPr>
        <p:txBody>
          <a:bodyPr vert="horz" wrap="square" lIns="0" tIns="0" rIns="0" bIns="0" rtlCol="0">
            <a:spAutoFit/>
          </a:bodyPr>
          <a:lstStyle/>
          <a:p>
            <a:pPr marL="157480">
              <a:spcBef>
                <a:spcPts val="680"/>
              </a:spcBef>
            </a:pP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pyenv</a:t>
            </a:r>
            <a:r>
              <a:rPr lang="en-US" altLang="ko-KR" dirty="0">
                <a:solidFill>
                  <a:srgbClr val="231F20"/>
                </a:solidFill>
                <a:latin typeface="+mn-ea"/>
                <a:cs typeface="나눔고딕코딩"/>
              </a:rPr>
              <a:t> </a:t>
            </a:r>
            <a:r>
              <a:rPr lang="ko-KR" altLang="en-US" dirty="0">
                <a:solidFill>
                  <a:srgbClr val="231F20"/>
                </a:solidFill>
                <a:latin typeface="+mn-ea"/>
                <a:cs typeface="나눔고딕코딩"/>
              </a:rPr>
              <a:t>설치하기</a:t>
            </a:r>
          </a:p>
          <a:p>
            <a:pPr marL="157480">
              <a:spcBef>
                <a:spcPts val="680"/>
              </a:spcBef>
            </a:pPr>
            <a:r>
              <a:rPr lang="en-US" altLang="ko-KR" dirty="0">
                <a:solidFill>
                  <a:srgbClr val="231F20"/>
                </a:solidFill>
                <a:latin typeface="+mn-ea"/>
                <a:cs typeface="나눔고딕코딩"/>
              </a:rPr>
              <a:t>$ brew update</a:t>
            </a:r>
          </a:p>
          <a:p>
            <a:pPr marL="157480">
              <a:spcBef>
                <a:spcPts val="680"/>
              </a:spcBef>
            </a:pPr>
            <a:r>
              <a:rPr lang="en-US" altLang="ko-KR" dirty="0">
                <a:solidFill>
                  <a:srgbClr val="231F20"/>
                </a:solidFill>
                <a:latin typeface="+mn-ea"/>
                <a:cs typeface="나눔고딕코딩"/>
              </a:rPr>
              <a:t>$ brew install </a:t>
            </a:r>
            <a:r>
              <a:rPr lang="en-US" altLang="ko-KR" dirty="0" err="1">
                <a:solidFill>
                  <a:srgbClr val="231F20"/>
                </a:solidFill>
                <a:latin typeface="+mn-ea"/>
                <a:cs typeface="나눔고딕코딩"/>
              </a:rPr>
              <a:t>pyenv</a:t>
            </a:r>
            <a:endParaRPr lang="en-US" altLang="ko-KR" dirty="0">
              <a:solidFill>
                <a:srgbClr val="231F20"/>
              </a:solidFill>
              <a:latin typeface="+mn-ea"/>
              <a:cs typeface="나눔고딕코딩"/>
            </a:endParaRPr>
          </a:p>
          <a:p>
            <a:pPr marL="157480">
              <a:spcBef>
                <a:spcPts val="680"/>
              </a:spcBef>
            </a:pP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pyenv</a:t>
            </a:r>
            <a:r>
              <a:rPr lang="en-US" altLang="ko-KR" dirty="0">
                <a:solidFill>
                  <a:srgbClr val="231F20"/>
                </a:solidFill>
                <a:latin typeface="+mn-ea"/>
                <a:cs typeface="나눔고딕코딩"/>
              </a:rPr>
              <a:t> </a:t>
            </a:r>
            <a:r>
              <a:rPr lang="ko-KR" altLang="en-US" dirty="0">
                <a:solidFill>
                  <a:srgbClr val="231F20"/>
                </a:solidFill>
                <a:latin typeface="+mn-ea"/>
                <a:cs typeface="나눔고딕코딩"/>
              </a:rPr>
              <a:t>경로 설정하기</a:t>
            </a:r>
          </a:p>
          <a:p>
            <a:pPr marL="157480">
              <a:spcBef>
                <a:spcPts val="680"/>
              </a:spcBef>
            </a:pPr>
            <a:r>
              <a:rPr lang="en-US" altLang="ko-KR" dirty="0">
                <a:solidFill>
                  <a:srgbClr val="231F20"/>
                </a:solidFill>
                <a:latin typeface="+mn-ea"/>
                <a:cs typeface="나눔고딕코딩"/>
              </a:rPr>
              <a:t>$ export PYENV_ROOT="$HOME/.</a:t>
            </a:r>
            <a:r>
              <a:rPr lang="en-US" altLang="ko-KR" dirty="0" err="1">
                <a:solidFill>
                  <a:srgbClr val="231F20"/>
                </a:solidFill>
                <a:latin typeface="+mn-ea"/>
                <a:cs typeface="나눔고딕코딩"/>
              </a:rPr>
              <a:t>pyenv</a:t>
            </a:r>
            <a:r>
              <a:rPr lang="en-US" altLang="ko-KR" dirty="0">
                <a:solidFill>
                  <a:srgbClr val="231F20"/>
                </a:solidFill>
                <a:latin typeface="+mn-ea"/>
                <a:cs typeface="나눔고딕코딩"/>
              </a:rPr>
              <a:t>"</a:t>
            </a:r>
          </a:p>
          <a:p>
            <a:pPr marL="157480">
              <a:spcBef>
                <a:spcPts val="680"/>
              </a:spcBef>
            </a:pPr>
            <a:r>
              <a:rPr lang="en-US" altLang="ko-KR" dirty="0">
                <a:solidFill>
                  <a:srgbClr val="231F20"/>
                </a:solidFill>
                <a:latin typeface="+mn-ea"/>
                <a:cs typeface="나눔고딕코딩"/>
              </a:rPr>
              <a:t>$ export PATH="$PYENV_ROOT/bin:$PATH"</a:t>
            </a:r>
          </a:p>
          <a:p>
            <a:pPr marL="157480">
              <a:spcBef>
                <a:spcPts val="680"/>
              </a:spcBef>
            </a:pP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eval</a:t>
            </a: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pyenv</a:t>
            </a: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init</a:t>
            </a:r>
            <a:r>
              <a:rPr lang="en-US" altLang="ko-KR" dirty="0">
                <a:solidFill>
                  <a:srgbClr val="231F20"/>
                </a:solidFill>
                <a:latin typeface="+mn-ea"/>
                <a:cs typeface="나눔고딕코딩"/>
              </a:rPr>
              <a:t> -)"</a:t>
            </a:r>
          </a:p>
          <a:p>
            <a:pPr marL="157480">
              <a:spcBef>
                <a:spcPts val="680"/>
              </a:spcBef>
            </a:pPr>
            <a:r>
              <a:rPr lang="en-US" altLang="ko-KR" dirty="0">
                <a:solidFill>
                  <a:srgbClr val="231F20"/>
                </a:solidFill>
                <a:latin typeface="+mn-ea"/>
                <a:cs typeface="나눔고딕코딩"/>
              </a:rPr>
              <a:t># </a:t>
            </a:r>
            <a:r>
              <a:rPr lang="ko-KR" altLang="en-US" dirty="0" err="1">
                <a:solidFill>
                  <a:srgbClr val="231F20"/>
                </a:solidFill>
                <a:latin typeface="+mn-ea"/>
                <a:cs typeface="나눔고딕코딩"/>
              </a:rPr>
              <a:t>파이썬</a:t>
            </a:r>
            <a:r>
              <a:rPr lang="en-US" altLang="ko-KR" dirty="0">
                <a:solidFill>
                  <a:srgbClr val="231F20"/>
                </a:solidFill>
                <a:latin typeface="+mn-ea"/>
                <a:cs typeface="나눔고딕코딩"/>
              </a:rPr>
              <a:t>3 </a:t>
            </a:r>
            <a:r>
              <a:rPr lang="ko-KR" altLang="en-US" dirty="0">
                <a:solidFill>
                  <a:srgbClr val="231F20"/>
                </a:solidFill>
                <a:latin typeface="+mn-ea"/>
                <a:cs typeface="나눔고딕코딩"/>
              </a:rPr>
              <a:t>설치하기</a:t>
            </a:r>
          </a:p>
          <a:p>
            <a:pPr marL="157480">
              <a:spcBef>
                <a:spcPts val="680"/>
              </a:spcBef>
            </a:pP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pyenv</a:t>
            </a:r>
            <a:r>
              <a:rPr lang="en-US" altLang="ko-KR" dirty="0">
                <a:solidFill>
                  <a:srgbClr val="231F20"/>
                </a:solidFill>
                <a:latin typeface="+mn-ea"/>
                <a:cs typeface="나눔고딕코딩"/>
              </a:rPr>
              <a:t> install anaconda3-4.1.1</a:t>
            </a:r>
          </a:p>
          <a:p>
            <a:pPr marL="157480">
              <a:spcBef>
                <a:spcPts val="680"/>
              </a:spcBef>
            </a:pPr>
            <a:r>
              <a:rPr lang="en-US" altLang="ko-KR" dirty="0">
                <a:solidFill>
                  <a:srgbClr val="231F20"/>
                </a:solidFill>
                <a:latin typeface="+mn-ea"/>
                <a:cs typeface="나눔고딕코딩"/>
              </a:rPr>
              <a:t># </a:t>
            </a:r>
            <a:r>
              <a:rPr lang="ko-KR" altLang="en-US" dirty="0" err="1">
                <a:solidFill>
                  <a:srgbClr val="231F20"/>
                </a:solidFill>
                <a:latin typeface="+mn-ea"/>
                <a:cs typeface="나눔고딕코딩"/>
              </a:rPr>
              <a:t>파이썬</a:t>
            </a:r>
            <a:r>
              <a:rPr lang="en-US" altLang="ko-KR" dirty="0">
                <a:solidFill>
                  <a:srgbClr val="231F20"/>
                </a:solidFill>
                <a:latin typeface="+mn-ea"/>
                <a:cs typeface="나눔고딕코딩"/>
              </a:rPr>
              <a:t>3 </a:t>
            </a:r>
            <a:r>
              <a:rPr lang="ko-KR" altLang="en-US" dirty="0">
                <a:solidFill>
                  <a:srgbClr val="231F20"/>
                </a:solidFill>
                <a:latin typeface="+mn-ea"/>
                <a:cs typeface="나눔고딕코딩"/>
              </a:rPr>
              <a:t>설정하기</a:t>
            </a:r>
          </a:p>
          <a:p>
            <a:pPr marL="157480">
              <a:spcBef>
                <a:spcPts val="680"/>
              </a:spcBef>
            </a:pP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pyenv</a:t>
            </a:r>
            <a:r>
              <a:rPr lang="en-US" altLang="ko-KR" dirty="0">
                <a:solidFill>
                  <a:srgbClr val="231F20"/>
                </a:solidFill>
                <a:latin typeface="+mn-ea"/>
                <a:cs typeface="나눔고딕코딩"/>
              </a:rPr>
              <a:t> global anaconda3-4.1.1</a:t>
            </a:r>
          </a:p>
          <a:p>
            <a:pPr marL="157480">
              <a:spcBef>
                <a:spcPts val="680"/>
              </a:spcBef>
            </a:pP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pyenv</a:t>
            </a:r>
            <a:r>
              <a:rPr lang="en-US" altLang="ko-KR" dirty="0">
                <a:solidFill>
                  <a:srgbClr val="231F20"/>
                </a:solidFill>
                <a:latin typeface="+mn-ea"/>
                <a:cs typeface="나눔고딕코딩"/>
              </a:rPr>
              <a:t> rehash</a:t>
            </a:r>
          </a:p>
          <a:p>
            <a:pPr marL="157480">
              <a:spcBef>
                <a:spcPts val="680"/>
              </a:spcBef>
            </a:pPr>
            <a:r>
              <a:rPr lang="en-US" altLang="ko-KR" dirty="0">
                <a:solidFill>
                  <a:srgbClr val="231F20"/>
                </a:solidFill>
                <a:latin typeface="+mn-ea"/>
                <a:cs typeface="나눔고딕코딩"/>
              </a:rPr>
              <a:t># pip </a:t>
            </a:r>
            <a:r>
              <a:rPr lang="ko-KR" altLang="en-US" dirty="0">
                <a:solidFill>
                  <a:srgbClr val="231F20"/>
                </a:solidFill>
                <a:latin typeface="+mn-ea"/>
                <a:cs typeface="나눔고딕코딩"/>
              </a:rPr>
              <a:t>명령어 설치하기</a:t>
            </a:r>
          </a:p>
          <a:p>
            <a:pPr marL="157480">
              <a:spcBef>
                <a:spcPts val="680"/>
              </a:spcBef>
            </a:pP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sudo</a:t>
            </a: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easy_install</a:t>
            </a:r>
            <a:r>
              <a:rPr lang="en-US" altLang="ko-KR" dirty="0">
                <a:solidFill>
                  <a:srgbClr val="231F20"/>
                </a:solidFill>
                <a:latin typeface="+mn-ea"/>
                <a:cs typeface="나눔고딕코딩"/>
              </a:rPr>
              <a:t> pip</a:t>
            </a:r>
          </a:p>
        </p:txBody>
      </p:sp>
    </p:spTree>
    <p:extLst>
      <p:ext uri="{BB962C8B-B14F-4D97-AF65-F5344CB8AC3E}">
        <p14:creationId xmlns:p14="http://schemas.microsoft.com/office/powerpoint/2010/main" val="2007574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6309420"/>
          </a:xfrm>
          <a:prstGeom prst="rect">
            <a:avLst/>
          </a:prstGeom>
        </p:spPr>
        <p:txBody>
          <a:bodyPr vert="horz" wrap="square" lIns="0" tIns="0" rIns="0" bIns="0" rtlCol="0">
            <a:spAutoFit/>
          </a:bodyPr>
          <a:lstStyle/>
          <a:p>
            <a:pPr marL="298450" marR="12065" indent="-285750" algn="just">
              <a:lnSpc>
                <a:spcPct val="150000"/>
              </a:lnSpc>
              <a:spcBef>
                <a:spcPts val="580"/>
              </a:spcBef>
              <a:buFontTx/>
              <a:buChar char="-"/>
            </a:pPr>
            <a:r>
              <a:rPr lang="en-US" altLang="ko-KR" spc="-120" dirty="0">
                <a:solidFill>
                  <a:srgbClr val="231F20"/>
                </a:solidFill>
                <a:latin typeface="+mn-ea"/>
                <a:cs typeface="Arial Unicode MS"/>
              </a:rPr>
              <a:t>TensorFlow</a:t>
            </a:r>
            <a:r>
              <a:rPr lang="ko-KR" altLang="en-US" spc="-120" dirty="0">
                <a:solidFill>
                  <a:srgbClr val="231F20"/>
                </a:solidFill>
                <a:latin typeface="+mn-ea"/>
                <a:cs typeface="Arial Unicode MS"/>
              </a:rPr>
              <a:t> 설치</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endParaRPr lang="en-US" altLang="ko-KR" spc="-120" dirty="0">
              <a:solidFill>
                <a:srgbClr val="231F20"/>
              </a:solidFill>
              <a:latin typeface="+mn-ea"/>
              <a:cs typeface="Arial Unicode MS"/>
            </a:endParaRPr>
          </a:p>
          <a:p>
            <a:pPr marL="12700" marR="12065" algn="just">
              <a:lnSpc>
                <a:spcPct val="150000"/>
              </a:lnSpc>
              <a:spcBef>
                <a:spcPts val="580"/>
              </a:spcBef>
            </a:pPr>
            <a:endParaRPr lang="en-US" altLang="ko-KR" sz="2400" spc="-120" dirty="0" smtClean="0">
              <a:solidFill>
                <a:srgbClr val="231F20"/>
              </a:solidFill>
              <a:latin typeface="+mn-ea"/>
              <a:cs typeface="Arial Unicode MS"/>
            </a:endParaRPr>
          </a:p>
          <a:p>
            <a:pPr marL="12700" marR="12065" algn="just">
              <a:lnSpc>
                <a:spcPct val="150000"/>
              </a:lnSpc>
              <a:spcBef>
                <a:spcPts val="580"/>
              </a:spcBef>
            </a:pPr>
            <a:endParaRPr lang="en-US" altLang="ko-KR" sz="2400" spc="-120" dirty="0" smtClean="0">
              <a:solidFill>
                <a:srgbClr val="231F20"/>
              </a:solidFill>
              <a:latin typeface="+mn-ea"/>
              <a:cs typeface="Arial Unicode MS"/>
            </a:endParaRPr>
          </a:p>
          <a:p>
            <a:pPr marL="12700" marR="12065" algn="just">
              <a:lnSpc>
                <a:spcPct val="150000"/>
              </a:lnSpc>
              <a:spcBef>
                <a:spcPts val="580"/>
              </a:spcBef>
            </a:pPr>
            <a:endParaRPr lang="en-US" altLang="ko-KR" sz="2400" spc="-120" dirty="0">
              <a:solidFill>
                <a:srgbClr val="231F20"/>
              </a:solidFill>
              <a:latin typeface="+mn-ea"/>
              <a:cs typeface="Arial Unicode MS"/>
            </a:endParaRPr>
          </a:p>
          <a:p>
            <a:pPr marL="12700" marR="12065" algn="just">
              <a:lnSpc>
                <a:spcPct val="150000"/>
              </a:lnSpc>
              <a:spcBef>
                <a:spcPts val="580"/>
              </a:spcBef>
            </a:pPr>
            <a:r>
              <a:rPr lang="ko-KR" altLang="en-US" sz="2400" spc="-120" dirty="0">
                <a:solidFill>
                  <a:srgbClr val="231F20"/>
                </a:solidFill>
                <a:latin typeface="+mn-ea"/>
                <a:cs typeface="Arial Unicode MS"/>
              </a:rPr>
              <a:t>설치가  제대로  됐는지 확인하기</a:t>
            </a:r>
            <a:endParaRPr lang="en-US" altLang="ko-KR" sz="2400" spc="-120" dirty="0">
              <a:solidFill>
                <a:srgbClr val="231F20"/>
              </a:solidFill>
              <a:latin typeface="+mn-ea"/>
              <a:cs typeface="Arial Unicode MS"/>
            </a:endParaRPr>
          </a:p>
          <a:p>
            <a:pPr marL="12700" marR="12065" algn="just">
              <a:lnSpc>
                <a:spcPct val="150000"/>
              </a:lnSpc>
              <a:spcBef>
                <a:spcPts val="580"/>
              </a:spcBef>
            </a:pPr>
            <a:endParaRPr lang="en-US" altLang="ko-KR" sz="2400" spc="-120" dirty="0">
              <a:solidFill>
                <a:srgbClr val="231F20"/>
              </a:solidFill>
              <a:latin typeface="+mn-ea"/>
              <a:cs typeface="Arial Unicode MS"/>
            </a:endParaRPr>
          </a:p>
          <a:p>
            <a:pPr marL="12700" marR="12065" algn="just">
              <a:lnSpc>
                <a:spcPct val="150000"/>
              </a:lnSpc>
              <a:spcBef>
                <a:spcPts val="580"/>
              </a:spcBef>
            </a:pPr>
            <a:endParaRPr lang="en-US" altLang="ko-KR" sz="2400" spc="-120" dirty="0">
              <a:solidFill>
                <a:srgbClr val="231F20"/>
              </a:solidFill>
              <a:latin typeface="+mn-ea"/>
              <a:cs typeface="Arial Unicode MS"/>
            </a:endParaRPr>
          </a:p>
          <a:p>
            <a:pPr marL="12700" marR="12065" algn="just">
              <a:lnSpc>
                <a:spcPct val="150000"/>
              </a:lnSpc>
              <a:spcBef>
                <a:spcPts val="580"/>
              </a:spcBef>
            </a:pPr>
            <a:endParaRPr lang="en-US" altLang="ko-KR" sz="2400" spc="-120" dirty="0">
              <a:solidFill>
                <a:srgbClr val="231F20"/>
              </a:solidFill>
              <a:latin typeface="+mn-ea"/>
              <a:cs typeface="Arial Unicode MS"/>
            </a:endParaRPr>
          </a:p>
          <a:p>
            <a:pPr marL="355600" marR="12065" indent="-342900" algn="just">
              <a:lnSpc>
                <a:spcPct val="150000"/>
              </a:lnSpc>
              <a:spcBef>
                <a:spcPts val="580"/>
              </a:spcBef>
              <a:buFontTx/>
              <a:buChar char="-"/>
            </a:pPr>
            <a:r>
              <a:rPr lang="ko-KR" altLang="en-US" spc="-120" dirty="0">
                <a:solidFill>
                  <a:srgbClr val="231F20"/>
                </a:solidFill>
                <a:latin typeface="+mn-ea"/>
                <a:cs typeface="Arial Unicode MS"/>
              </a:rPr>
              <a:t>첫 번째 줄에서 오류가 발생하면 </a:t>
            </a:r>
            <a:r>
              <a:rPr lang="en-US" altLang="ko-KR" spc="-120" dirty="0">
                <a:solidFill>
                  <a:srgbClr val="231F20"/>
                </a:solidFill>
                <a:latin typeface="+mn-ea"/>
                <a:cs typeface="Arial Unicode MS"/>
              </a:rPr>
              <a:t>TensorFlow</a:t>
            </a:r>
            <a:r>
              <a:rPr lang="ko-KR" altLang="en-US" spc="-120" dirty="0">
                <a:solidFill>
                  <a:srgbClr val="231F20"/>
                </a:solidFill>
                <a:latin typeface="+mn-ea"/>
                <a:cs typeface="Arial Unicode MS"/>
              </a:rPr>
              <a:t>가 제대로 설치되지 않은 </a:t>
            </a:r>
            <a:r>
              <a:rPr lang="ko-KR" altLang="en-US" spc="-120" dirty="0" smtClean="0">
                <a:solidFill>
                  <a:srgbClr val="231F20"/>
                </a:solidFill>
                <a:latin typeface="+mn-ea"/>
                <a:cs typeface="Arial Unicode MS"/>
              </a:rPr>
              <a:t>것</a:t>
            </a:r>
            <a:endParaRPr lang="en-US" altLang="ko-KR" sz="1400" spc="-120" dirty="0">
              <a:solidFill>
                <a:srgbClr val="231F20"/>
              </a:solidFill>
              <a:latin typeface="Arial Unicode MS"/>
              <a:cs typeface="Arial Unicode MS"/>
            </a:endParaRPr>
          </a:p>
        </p:txBody>
      </p:sp>
      <p:sp>
        <p:nvSpPr>
          <p:cNvPr id="3" name="object 6">
            <a:extLst>
              <a:ext uri="{FF2B5EF4-FFF2-40B4-BE49-F238E27FC236}">
                <a16:creationId xmlns:a16="http://schemas.microsoft.com/office/drawing/2014/main" id="{EFCA2557-0E8B-2940-88FD-53F1462DE76E}"/>
              </a:ext>
            </a:extLst>
          </p:cNvPr>
          <p:cNvSpPr txBox="1"/>
          <p:nvPr/>
        </p:nvSpPr>
        <p:spPr>
          <a:xfrm>
            <a:off x="232568" y="727075"/>
            <a:ext cx="9601201" cy="1063368"/>
          </a:xfrm>
          <a:prstGeom prst="rect">
            <a:avLst/>
          </a:prstGeom>
          <a:solidFill>
            <a:schemeClr val="bg1">
              <a:lumMod val="85000"/>
            </a:schemeClr>
          </a:solidFill>
        </p:spPr>
        <p:txBody>
          <a:bodyPr vert="horz" wrap="square" lIns="0" tIns="0" rIns="0" bIns="0" rtlCol="0">
            <a:spAutoFit/>
          </a:bodyPr>
          <a:lstStyle/>
          <a:p>
            <a:pPr marL="143510" marR="86360">
              <a:lnSpc>
                <a:spcPct val="135400"/>
              </a:lnSpc>
              <a:spcBef>
                <a:spcPts val="65"/>
              </a:spcBef>
            </a:pPr>
            <a:r>
              <a:rPr lang="en-US" altLang="ko-KR" dirty="0">
                <a:solidFill>
                  <a:srgbClr val="231F20"/>
                </a:solidFill>
                <a:latin typeface="+mn-ea"/>
                <a:cs typeface="나눔고딕코딩"/>
              </a:rPr>
              <a:t>$ export </a:t>
            </a:r>
            <a:r>
              <a:rPr lang="en-US" altLang="ko-KR" spc="-10" dirty="0">
                <a:solidFill>
                  <a:srgbClr val="231F20"/>
                </a:solidFill>
                <a:latin typeface="+mn-ea"/>
                <a:cs typeface="나눔고딕코딩"/>
              </a:rPr>
              <a:t>TF_BINARY_URL=https://</a:t>
            </a:r>
            <a:r>
              <a:rPr lang="en-US" altLang="ko-KR" spc="-10" dirty="0" err="1">
                <a:solidFill>
                  <a:srgbClr val="231F20"/>
                </a:solidFill>
                <a:latin typeface="+mn-ea"/>
                <a:cs typeface="나눔고딕코딩"/>
              </a:rPr>
              <a:t>storage.googleapis.com</a:t>
            </a:r>
            <a:r>
              <a:rPr lang="en-US" altLang="ko-KR" spc="-10" dirty="0">
                <a:solidFill>
                  <a:srgbClr val="231F20"/>
                </a:solidFill>
                <a:latin typeface="+mn-ea"/>
                <a:cs typeface="나눔고딕코딩"/>
              </a:rPr>
              <a:t>/</a:t>
            </a:r>
            <a:r>
              <a:rPr lang="en-US" altLang="ko-KR" spc="-10" dirty="0" err="1">
                <a:solidFill>
                  <a:srgbClr val="231F20"/>
                </a:solidFill>
                <a:latin typeface="+mn-ea"/>
                <a:cs typeface="나눔고딕코딩"/>
              </a:rPr>
              <a:t>tensorflow</a:t>
            </a:r>
            <a:r>
              <a:rPr lang="en-US" altLang="ko-KR" spc="-10" dirty="0">
                <a:solidFill>
                  <a:srgbClr val="231F20"/>
                </a:solidFill>
                <a:latin typeface="+mn-ea"/>
                <a:cs typeface="나눔고딕코딩"/>
              </a:rPr>
              <a:t>/mac/</a:t>
            </a:r>
            <a:r>
              <a:rPr lang="en-US" altLang="ko-KR" spc="-10" dirty="0" err="1">
                <a:solidFill>
                  <a:srgbClr val="231F20"/>
                </a:solidFill>
                <a:latin typeface="+mn-ea"/>
                <a:cs typeface="나눔고딕코딩"/>
              </a:rPr>
              <a:t>cpu</a:t>
            </a:r>
            <a:r>
              <a:rPr lang="en-US" altLang="ko-KR" spc="-10" dirty="0">
                <a:solidFill>
                  <a:srgbClr val="231F20"/>
                </a:solidFill>
                <a:latin typeface="+mn-ea"/>
                <a:cs typeface="나눔고딕코딩"/>
              </a:rPr>
              <a:t>/tensorflow-0.10.0-py3-  none-</a:t>
            </a:r>
            <a:r>
              <a:rPr lang="en-US" altLang="ko-KR" spc="-10" dirty="0" err="1">
                <a:solidFill>
                  <a:srgbClr val="231F20"/>
                </a:solidFill>
                <a:latin typeface="+mn-ea"/>
                <a:cs typeface="나눔고딕코딩"/>
              </a:rPr>
              <a:t>any.whl</a:t>
            </a:r>
            <a:endParaRPr lang="en-US" altLang="ko-KR" dirty="0">
              <a:latin typeface="+mn-ea"/>
              <a:cs typeface="나눔고딕코딩"/>
            </a:endParaRPr>
          </a:p>
          <a:p>
            <a:pPr marL="143510">
              <a:spcBef>
                <a:spcPts val="340"/>
              </a:spcBef>
            </a:pPr>
            <a:r>
              <a:rPr lang="en-US" altLang="ko-KR" dirty="0">
                <a:solidFill>
                  <a:srgbClr val="231F20"/>
                </a:solidFill>
                <a:latin typeface="+mn-ea"/>
                <a:cs typeface="나눔고딕코딩"/>
              </a:rPr>
              <a:t>$ pip3 install </a:t>
            </a:r>
            <a:r>
              <a:rPr lang="en-US" altLang="ko-KR" spc="-10" dirty="0">
                <a:solidFill>
                  <a:srgbClr val="231F20"/>
                </a:solidFill>
                <a:latin typeface="+mn-ea"/>
                <a:cs typeface="나눔고딕코딩"/>
              </a:rPr>
              <a:t>--upgrade</a:t>
            </a:r>
            <a:r>
              <a:rPr lang="en-US" altLang="ko-KR" spc="-270" dirty="0">
                <a:solidFill>
                  <a:srgbClr val="231F20"/>
                </a:solidFill>
                <a:latin typeface="+mn-ea"/>
                <a:cs typeface="나눔고딕코딩"/>
              </a:rPr>
              <a:t> </a:t>
            </a:r>
            <a:r>
              <a:rPr lang="en-US" altLang="ko-KR" spc="-10" dirty="0">
                <a:solidFill>
                  <a:srgbClr val="231F20"/>
                </a:solidFill>
                <a:latin typeface="+mn-ea"/>
                <a:cs typeface="나눔고딕코딩"/>
              </a:rPr>
              <a:t>$TF_BINARY_URL</a:t>
            </a:r>
            <a:endParaRPr lang="en-US" altLang="ko-KR" dirty="0">
              <a:latin typeface="+mn-ea"/>
              <a:cs typeface="나눔고딕코딩"/>
            </a:endParaRPr>
          </a:p>
        </p:txBody>
      </p:sp>
      <p:sp>
        <p:nvSpPr>
          <p:cNvPr id="4" name="object 6">
            <a:extLst>
              <a:ext uri="{FF2B5EF4-FFF2-40B4-BE49-F238E27FC236}">
                <a16:creationId xmlns:a16="http://schemas.microsoft.com/office/drawing/2014/main" id="{0DD65B51-EA8A-0F45-BD55-FD334227DDE9}"/>
              </a:ext>
            </a:extLst>
          </p:cNvPr>
          <p:cNvSpPr txBox="1"/>
          <p:nvPr/>
        </p:nvSpPr>
        <p:spPr>
          <a:xfrm>
            <a:off x="233362" y="2860675"/>
            <a:ext cx="9601201" cy="2673552"/>
          </a:xfrm>
          <a:prstGeom prst="rect">
            <a:avLst/>
          </a:prstGeom>
          <a:solidFill>
            <a:schemeClr val="bg1">
              <a:lumMod val="85000"/>
            </a:schemeClr>
          </a:solidFill>
        </p:spPr>
        <p:txBody>
          <a:bodyPr vert="horz" wrap="square" lIns="0" tIns="0" rIns="0" bIns="0" rtlCol="0">
            <a:spAutoFit/>
          </a:bodyPr>
          <a:lstStyle/>
          <a:p>
            <a:pPr marL="157480">
              <a:spcBef>
                <a:spcPts val="680"/>
              </a:spcBef>
            </a:pPr>
            <a:r>
              <a:rPr lang="en-US" altLang="ko-KR" dirty="0">
                <a:solidFill>
                  <a:srgbClr val="231F20"/>
                </a:solidFill>
                <a:latin typeface="+mn-ea"/>
                <a:cs typeface="나눔고딕코딩"/>
              </a:rPr>
              <a:t># REPL </a:t>
            </a:r>
            <a:r>
              <a:rPr lang="ko-KR" altLang="en-US" dirty="0">
                <a:solidFill>
                  <a:srgbClr val="231F20"/>
                </a:solidFill>
                <a:latin typeface="+mn-ea"/>
                <a:cs typeface="나눔고딕코딩"/>
              </a:rPr>
              <a:t>실행하기</a:t>
            </a:r>
          </a:p>
          <a:p>
            <a:pPr marL="157480">
              <a:spcBef>
                <a:spcPts val="680"/>
              </a:spcBef>
            </a:pPr>
            <a:r>
              <a:rPr lang="en-US" altLang="ko-KR" dirty="0">
                <a:solidFill>
                  <a:srgbClr val="231F20"/>
                </a:solidFill>
                <a:latin typeface="+mn-ea"/>
                <a:cs typeface="나눔고딕코딩"/>
              </a:rPr>
              <a:t>$ python3</a:t>
            </a:r>
          </a:p>
          <a:p>
            <a:pPr marL="156210"/>
            <a:r>
              <a:rPr lang="en-US" altLang="ko-KR" spc="-30" dirty="0">
                <a:solidFill>
                  <a:srgbClr val="231F20"/>
                </a:solidFill>
                <a:latin typeface="+mn-ea"/>
                <a:cs typeface="나눔고딕코딩"/>
              </a:rPr>
              <a:t>&gt;&gt;&gt; </a:t>
            </a:r>
            <a:r>
              <a:rPr lang="en-US" altLang="ko-KR" dirty="0">
                <a:solidFill>
                  <a:srgbClr val="231F20"/>
                </a:solidFill>
                <a:latin typeface="+mn-ea"/>
                <a:cs typeface="나눔고딕코딩"/>
              </a:rPr>
              <a:t>import </a:t>
            </a:r>
            <a:r>
              <a:rPr lang="en-US" altLang="ko-KR" dirty="0" err="1">
                <a:solidFill>
                  <a:srgbClr val="231F20"/>
                </a:solidFill>
                <a:latin typeface="+mn-ea"/>
                <a:cs typeface="나눔고딕코딩"/>
              </a:rPr>
              <a:t>tensorflow</a:t>
            </a:r>
            <a:r>
              <a:rPr lang="en-US" altLang="ko-KR" dirty="0">
                <a:solidFill>
                  <a:srgbClr val="231F20"/>
                </a:solidFill>
                <a:latin typeface="+mn-ea"/>
                <a:cs typeface="나눔고딕코딩"/>
              </a:rPr>
              <a:t> as</a:t>
            </a:r>
            <a:r>
              <a:rPr lang="en-US" altLang="ko-KR" spc="-260" dirty="0">
                <a:solidFill>
                  <a:srgbClr val="231F20"/>
                </a:solidFill>
                <a:latin typeface="+mn-ea"/>
                <a:cs typeface="나눔고딕코딩"/>
              </a:rPr>
              <a:t> </a:t>
            </a:r>
            <a:r>
              <a:rPr lang="en-US" altLang="ko-KR" dirty="0" err="1">
                <a:solidFill>
                  <a:srgbClr val="231F20"/>
                </a:solidFill>
                <a:latin typeface="+mn-ea"/>
                <a:cs typeface="나눔고딕코딩"/>
              </a:rPr>
              <a:t>tf</a:t>
            </a:r>
            <a:endParaRPr lang="en-US" altLang="ko-KR" dirty="0">
              <a:latin typeface="+mn-ea"/>
              <a:cs typeface="나눔고딕코딩"/>
            </a:endParaRPr>
          </a:p>
          <a:p>
            <a:pPr marL="156210">
              <a:spcBef>
                <a:spcPts val="340"/>
              </a:spcBef>
            </a:pPr>
            <a:r>
              <a:rPr lang="en-US" altLang="ko-KR" spc="-30" dirty="0">
                <a:solidFill>
                  <a:srgbClr val="231F20"/>
                </a:solidFill>
                <a:latin typeface="+mn-ea"/>
                <a:cs typeface="나눔고딕코딩"/>
              </a:rPr>
              <a:t>&gt;&gt;&gt; </a:t>
            </a:r>
            <a:r>
              <a:rPr lang="en-US" altLang="ko-KR" dirty="0" err="1">
                <a:solidFill>
                  <a:srgbClr val="231F20"/>
                </a:solidFill>
                <a:latin typeface="+mn-ea"/>
                <a:cs typeface="나눔고딕코딩"/>
              </a:rPr>
              <a:t>sess</a:t>
            </a:r>
            <a:r>
              <a:rPr lang="en-US" altLang="ko-KR" dirty="0">
                <a:solidFill>
                  <a:srgbClr val="231F20"/>
                </a:solidFill>
                <a:latin typeface="+mn-ea"/>
                <a:cs typeface="나눔고딕코딩"/>
              </a:rPr>
              <a:t> =</a:t>
            </a:r>
            <a:r>
              <a:rPr lang="en-US" altLang="ko-KR" spc="-220" dirty="0">
                <a:solidFill>
                  <a:srgbClr val="231F20"/>
                </a:solidFill>
                <a:latin typeface="+mn-ea"/>
                <a:cs typeface="나눔고딕코딩"/>
              </a:rPr>
              <a:t> </a:t>
            </a:r>
            <a:r>
              <a:rPr lang="en-US" altLang="ko-KR" spc="-10" dirty="0" err="1">
                <a:solidFill>
                  <a:srgbClr val="231F20"/>
                </a:solidFill>
                <a:latin typeface="+mn-ea"/>
                <a:cs typeface="나눔고딕코딩"/>
              </a:rPr>
              <a:t>tf.Session</a:t>
            </a:r>
            <a:r>
              <a:rPr lang="en-US" altLang="ko-KR" spc="-10" dirty="0">
                <a:solidFill>
                  <a:srgbClr val="231F20"/>
                </a:solidFill>
                <a:latin typeface="+mn-ea"/>
                <a:cs typeface="나눔고딕코딩"/>
              </a:rPr>
              <a:t>()</a:t>
            </a:r>
            <a:endParaRPr lang="en-US" altLang="ko-KR" dirty="0">
              <a:latin typeface="+mn-ea"/>
              <a:cs typeface="나눔고딕코딩"/>
            </a:endParaRPr>
          </a:p>
          <a:p>
            <a:pPr marL="156210">
              <a:spcBef>
                <a:spcPts val="340"/>
              </a:spcBef>
            </a:pPr>
            <a:r>
              <a:rPr lang="en-US" altLang="ko-KR" spc="-30" dirty="0">
                <a:solidFill>
                  <a:srgbClr val="231F20"/>
                </a:solidFill>
                <a:latin typeface="+mn-ea"/>
                <a:cs typeface="나눔고딕코딩"/>
              </a:rPr>
              <a:t>&gt;&gt;&gt; </a:t>
            </a:r>
            <a:r>
              <a:rPr lang="en-US" altLang="ko-KR" dirty="0">
                <a:solidFill>
                  <a:srgbClr val="231F20"/>
                </a:solidFill>
                <a:latin typeface="+mn-ea"/>
                <a:cs typeface="나눔고딕코딩"/>
              </a:rPr>
              <a:t>hello =</a:t>
            </a:r>
            <a:r>
              <a:rPr lang="en-US" altLang="ko-KR" spc="-220" dirty="0">
                <a:solidFill>
                  <a:srgbClr val="231F20"/>
                </a:solidFill>
                <a:latin typeface="+mn-ea"/>
                <a:cs typeface="나눔고딕코딩"/>
              </a:rPr>
              <a:t> </a:t>
            </a:r>
            <a:r>
              <a:rPr lang="en-US" altLang="ko-KR" spc="-10" dirty="0" err="1">
                <a:solidFill>
                  <a:srgbClr val="231F20"/>
                </a:solidFill>
                <a:latin typeface="+mn-ea"/>
                <a:cs typeface="나눔고딕코딩"/>
              </a:rPr>
              <a:t>tf.constant</a:t>
            </a:r>
            <a:r>
              <a:rPr lang="en-US" altLang="ko-KR" spc="-10" dirty="0">
                <a:solidFill>
                  <a:srgbClr val="231F20"/>
                </a:solidFill>
                <a:latin typeface="+mn-ea"/>
                <a:cs typeface="나눔고딕코딩"/>
              </a:rPr>
              <a:t>('Hello')</a:t>
            </a:r>
            <a:endParaRPr lang="en-US" altLang="ko-KR" dirty="0">
              <a:latin typeface="+mn-ea"/>
              <a:cs typeface="나눔고딕코딩"/>
            </a:endParaRPr>
          </a:p>
          <a:p>
            <a:pPr marL="156210" marR="3886835">
              <a:lnSpc>
                <a:spcPct val="135400"/>
              </a:lnSpc>
            </a:pPr>
            <a:r>
              <a:rPr lang="en-US" altLang="ko-KR" spc="-30" dirty="0">
                <a:solidFill>
                  <a:srgbClr val="231F20"/>
                </a:solidFill>
                <a:latin typeface="+mn-ea"/>
                <a:cs typeface="나눔고딕코딩"/>
              </a:rPr>
              <a:t>&gt;&gt;&gt;</a:t>
            </a:r>
            <a:r>
              <a:rPr lang="en-US" altLang="ko-KR" spc="-100" dirty="0">
                <a:solidFill>
                  <a:srgbClr val="231F20"/>
                </a:solidFill>
                <a:latin typeface="+mn-ea"/>
                <a:cs typeface="나눔고딕코딩"/>
              </a:rPr>
              <a:t> </a:t>
            </a:r>
            <a:r>
              <a:rPr lang="en-US" altLang="ko-KR" spc="-10" dirty="0" err="1">
                <a:solidFill>
                  <a:srgbClr val="231F20"/>
                </a:solidFill>
                <a:latin typeface="+mn-ea"/>
                <a:cs typeface="나눔고딕코딩"/>
              </a:rPr>
              <a:t>sess.run</a:t>
            </a:r>
            <a:r>
              <a:rPr lang="en-US" altLang="ko-KR" spc="-10" dirty="0">
                <a:solidFill>
                  <a:srgbClr val="231F20"/>
                </a:solidFill>
                <a:latin typeface="+mn-ea"/>
                <a:cs typeface="나눔고딕코딩"/>
              </a:rPr>
              <a:t>(hello</a:t>
            </a:r>
            <a:r>
              <a:rPr lang="en-US" altLang="ko-KR" spc="-10" dirty="0" smtClean="0">
                <a:solidFill>
                  <a:srgbClr val="231F20"/>
                </a:solidFill>
                <a:latin typeface="+mn-ea"/>
                <a:cs typeface="나눔고딕코딩"/>
              </a:rPr>
              <a:t>)</a:t>
            </a:r>
          </a:p>
          <a:p>
            <a:pPr marL="156210" marR="3886835">
              <a:lnSpc>
                <a:spcPct val="135400"/>
              </a:lnSpc>
            </a:pPr>
            <a:r>
              <a:rPr lang="en-US" altLang="ko-KR" spc="-5" dirty="0" err="1" smtClean="0">
                <a:solidFill>
                  <a:srgbClr val="231F20"/>
                </a:solidFill>
                <a:latin typeface="+mn-ea"/>
                <a:cs typeface="나눔고딕코딩"/>
              </a:rPr>
              <a:t>b'Hello</a:t>
            </a:r>
            <a:r>
              <a:rPr lang="en-US" altLang="ko-KR" spc="-5" dirty="0" smtClean="0">
                <a:solidFill>
                  <a:srgbClr val="231F20"/>
                </a:solidFill>
                <a:latin typeface="+mn-ea"/>
                <a:cs typeface="나눔고딕코딩"/>
              </a:rPr>
              <a:t>‘</a:t>
            </a:r>
          </a:p>
          <a:p>
            <a:pPr marL="156210" marR="3886835">
              <a:lnSpc>
                <a:spcPct val="135400"/>
              </a:lnSpc>
            </a:pPr>
            <a:r>
              <a:rPr lang="en-US" altLang="ko-KR" spc="-30" dirty="0">
                <a:solidFill>
                  <a:srgbClr val="231F20"/>
                </a:solidFill>
                <a:latin typeface="+mn-ea"/>
                <a:cs typeface="나눔고딕코딩"/>
              </a:rPr>
              <a:t>&gt;&gt;&gt;</a:t>
            </a:r>
            <a:endParaRPr lang="en-US" altLang="ko-KR" dirty="0">
              <a:latin typeface="+mn-ea"/>
              <a:cs typeface="나눔고딕코딩"/>
            </a:endParaRPr>
          </a:p>
        </p:txBody>
      </p:sp>
    </p:spTree>
    <p:extLst>
      <p:ext uri="{BB962C8B-B14F-4D97-AF65-F5344CB8AC3E}">
        <p14:creationId xmlns:p14="http://schemas.microsoft.com/office/powerpoint/2010/main" val="1810004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6">
            <a:extLst>
              <a:ext uri="{FF2B5EF4-FFF2-40B4-BE49-F238E27FC236}">
                <a16:creationId xmlns:a16="http://schemas.microsoft.com/office/drawing/2014/main" id="{EFCA2557-0E8B-2940-88FD-53F1462DE76E}"/>
              </a:ext>
            </a:extLst>
          </p:cNvPr>
          <p:cNvSpPr txBox="1"/>
          <p:nvPr/>
        </p:nvSpPr>
        <p:spPr>
          <a:xfrm>
            <a:off x="232568" y="1184275"/>
            <a:ext cx="9601201" cy="2110834"/>
          </a:xfrm>
          <a:prstGeom prst="rect">
            <a:avLst/>
          </a:prstGeom>
          <a:solidFill>
            <a:schemeClr val="bg1">
              <a:lumMod val="85000"/>
            </a:schemeClr>
          </a:solidFill>
        </p:spPr>
        <p:txBody>
          <a:bodyPr vert="horz" wrap="square" lIns="0" tIns="0" rIns="0" bIns="0" rtlCol="0">
            <a:spAutoFit/>
          </a:bodyPr>
          <a:lstStyle/>
          <a:p>
            <a:pPr marL="157480">
              <a:spcBef>
                <a:spcPts val="680"/>
              </a:spcBef>
            </a:pPr>
            <a:r>
              <a:rPr lang="en-US" altLang="ko-KR" dirty="0" smtClean="0">
                <a:solidFill>
                  <a:srgbClr val="231F20"/>
                </a:solidFill>
                <a:latin typeface="+mn-ea"/>
                <a:cs typeface="나눔고딕코딩"/>
              </a:rPr>
              <a:t># </a:t>
            </a:r>
            <a:r>
              <a:rPr lang="en-US" altLang="ko-KR" dirty="0">
                <a:solidFill>
                  <a:srgbClr val="231F20"/>
                </a:solidFill>
                <a:latin typeface="+mn-ea"/>
                <a:cs typeface="나눔고딕코딩"/>
              </a:rPr>
              <a:t>pip </a:t>
            </a:r>
            <a:r>
              <a:rPr lang="ko-KR" altLang="en-US" dirty="0" smtClean="0">
                <a:solidFill>
                  <a:srgbClr val="231F20"/>
                </a:solidFill>
                <a:latin typeface="+mn-ea"/>
                <a:cs typeface="나눔고딕코딩"/>
              </a:rPr>
              <a:t>명령어</a:t>
            </a:r>
            <a:r>
              <a:rPr lang="ko-KR" altLang="en-US" dirty="0">
                <a:solidFill>
                  <a:srgbClr val="231F20"/>
                </a:solidFill>
                <a:latin typeface="+mn-ea"/>
                <a:cs typeface="나눔고딕코딩"/>
              </a:rPr>
              <a:t>로</a:t>
            </a:r>
            <a:r>
              <a:rPr lang="ko-KR" altLang="en-US" dirty="0" smtClean="0">
                <a:solidFill>
                  <a:srgbClr val="231F20"/>
                </a:solidFill>
                <a:latin typeface="+mn-ea"/>
                <a:cs typeface="나눔고딕코딩"/>
              </a:rPr>
              <a:t> </a:t>
            </a:r>
            <a:r>
              <a:rPr lang="ko-KR" altLang="en-US" dirty="0">
                <a:solidFill>
                  <a:srgbClr val="231F20"/>
                </a:solidFill>
                <a:latin typeface="+mn-ea"/>
                <a:cs typeface="나눔고딕코딩"/>
              </a:rPr>
              <a:t>설치하기</a:t>
            </a:r>
          </a:p>
          <a:p>
            <a:pPr marL="157480">
              <a:spcBef>
                <a:spcPts val="680"/>
              </a:spcBef>
            </a:pPr>
            <a:r>
              <a:rPr lang="en-US" altLang="ko-KR" dirty="0" smtClean="0">
                <a:solidFill>
                  <a:srgbClr val="231F20"/>
                </a:solidFill>
                <a:latin typeface="+mn-ea"/>
                <a:cs typeface="나눔고딕코딩"/>
              </a:rPr>
              <a:t>c:\&gt;pip3 </a:t>
            </a:r>
            <a:r>
              <a:rPr lang="en-US" altLang="ko-KR" dirty="0">
                <a:solidFill>
                  <a:srgbClr val="231F20"/>
                </a:solidFill>
                <a:latin typeface="+mn-ea"/>
                <a:cs typeface="나눔고딕코딩"/>
              </a:rPr>
              <a:t>install --user --upgrade </a:t>
            </a:r>
            <a:r>
              <a:rPr lang="en-US" altLang="ko-KR" dirty="0" err="1">
                <a:solidFill>
                  <a:srgbClr val="231F20"/>
                </a:solidFill>
                <a:latin typeface="+mn-ea"/>
                <a:cs typeface="나눔고딕코딩"/>
              </a:rPr>
              <a:t>tensorflow</a:t>
            </a:r>
            <a:r>
              <a:rPr lang="en-US" altLang="ko-KR" dirty="0">
                <a:solidFill>
                  <a:srgbClr val="231F20"/>
                </a:solidFill>
                <a:latin typeface="+mn-ea"/>
                <a:cs typeface="나눔고딕코딩"/>
              </a:rPr>
              <a:t>  # install in $</a:t>
            </a:r>
            <a:r>
              <a:rPr lang="en-US" altLang="ko-KR" dirty="0" smtClean="0">
                <a:solidFill>
                  <a:srgbClr val="231F20"/>
                </a:solidFill>
                <a:latin typeface="+mn-ea"/>
                <a:cs typeface="나눔고딕코딩"/>
              </a:rPr>
              <a:t>HOME system directory</a:t>
            </a:r>
          </a:p>
          <a:p>
            <a:pPr marL="157480">
              <a:spcBef>
                <a:spcPts val="680"/>
              </a:spcBef>
            </a:pPr>
            <a:endParaRPr lang="en-US" altLang="ko-KR" dirty="0">
              <a:solidFill>
                <a:srgbClr val="231F20"/>
              </a:solidFill>
              <a:latin typeface="+mn-ea"/>
              <a:cs typeface="나눔고딕코딩"/>
            </a:endParaRPr>
          </a:p>
          <a:p>
            <a:pPr marL="157480">
              <a:spcBef>
                <a:spcPts val="680"/>
              </a:spcBef>
            </a:pPr>
            <a:r>
              <a:rPr lang="en-US" altLang="ko-KR" dirty="0" smtClean="0">
                <a:solidFill>
                  <a:srgbClr val="231F20"/>
                </a:solidFill>
                <a:latin typeface="+mn-ea"/>
                <a:cs typeface="나눔고딕코딩"/>
              </a:rPr>
              <a:t># </a:t>
            </a:r>
            <a:r>
              <a:rPr lang="en-US" altLang="ko-KR" dirty="0"/>
              <a:t>Verify the install:</a:t>
            </a:r>
            <a:endParaRPr lang="en-US" altLang="ko-KR" dirty="0" smtClean="0">
              <a:solidFill>
                <a:srgbClr val="231F20"/>
              </a:solidFill>
              <a:latin typeface="+mn-ea"/>
              <a:cs typeface="나눔고딕코딩"/>
            </a:endParaRPr>
          </a:p>
          <a:p>
            <a:pPr marL="157480">
              <a:spcBef>
                <a:spcPts val="680"/>
              </a:spcBef>
            </a:pPr>
            <a:r>
              <a:rPr lang="en-US" altLang="ko-KR" dirty="0">
                <a:solidFill>
                  <a:srgbClr val="231F20"/>
                </a:solidFill>
                <a:latin typeface="+mn-ea"/>
                <a:cs typeface="나눔고딕코딩"/>
              </a:rPr>
              <a:t>c:\&gt; </a:t>
            </a:r>
            <a:r>
              <a:rPr lang="en-US" altLang="ko-KR" dirty="0" smtClean="0">
                <a:solidFill>
                  <a:srgbClr val="231F20"/>
                </a:solidFill>
                <a:latin typeface="+mn-ea"/>
                <a:cs typeface="나눔고딕코딩"/>
              </a:rPr>
              <a:t>python </a:t>
            </a:r>
            <a:r>
              <a:rPr lang="en-US" altLang="ko-KR" dirty="0">
                <a:solidFill>
                  <a:srgbClr val="231F20"/>
                </a:solidFill>
                <a:latin typeface="+mn-ea"/>
                <a:cs typeface="나눔고딕코딩"/>
              </a:rPr>
              <a:t>-c "import </a:t>
            </a:r>
            <a:r>
              <a:rPr lang="en-US" altLang="ko-KR" dirty="0" err="1">
                <a:solidFill>
                  <a:srgbClr val="231F20"/>
                </a:solidFill>
                <a:latin typeface="+mn-ea"/>
                <a:cs typeface="나눔고딕코딩"/>
              </a:rPr>
              <a:t>tensorflow</a:t>
            </a:r>
            <a:r>
              <a:rPr lang="en-US" altLang="ko-KR" dirty="0">
                <a:solidFill>
                  <a:srgbClr val="231F20"/>
                </a:solidFill>
                <a:latin typeface="+mn-ea"/>
                <a:cs typeface="나눔고딕코딩"/>
              </a:rPr>
              <a:t> as </a:t>
            </a:r>
            <a:r>
              <a:rPr lang="en-US" altLang="ko-KR" dirty="0" err="1">
                <a:solidFill>
                  <a:srgbClr val="231F20"/>
                </a:solidFill>
                <a:latin typeface="+mn-ea"/>
                <a:cs typeface="나눔고딕코딩"/>
              </a:rPr>
              <a:t>tf</a:t>
            </a:r>
            <a:r>
              <a:rPr lang="en-US" altLang="ko-KR" dirty="0">
                <a:solidFill>
                  <a:srgbClr val="231F20"/>
                </a:solidFill>
                <a:latin typeface="+mn-ea"/>
                <a:cs typeface="나눔고딕코딩"/>
              </a:rPr>
              <a:t>; print(</a:t>
            </a:r>
            <a:r>
              <a:rPr lang="en-US" altLang="ko-KR" dirty="0" err="1">
                <a:solidFill>
                  <a:srgbClr val="231F20"/>
                </a:solidFill>
                <a:latin typeface="+mn-ea"/>
                <a:cs typeface="나눔고딕코딩"/>
              </a:rPr>
              <a:t>tf</a:t>
            </a:r>
            <a:r>
              <a:rPr lang="en-US" altLang="ko-KR" dirty="0">
                <a:solidFill>
                  <a:srgbClr val="231F20"/>
                </a:solidFill>
                <a:latin typeface="+mn-ea"/>
                <a:cs typeface="나눔고딕코딩"/>
              </a:rPr>
              <a:t>.__version</a:t>
            </a:r>
            <a:r>
              <a:rPr lang="en-US" altLang="ko-KR" dirty="0" smtClean="0">
                <a:solidFill>
                  <a:srgbClr val="231F20"/>
                </a:solidFill>
                <a:latin typeface="+mn-ea"/>
                <a:cs typeface="나눔고딕코딩"/>
              </a:rPr>
              <a:t>__)“</a:t>
            </a:r>
          </a:p>
          <a:p>
            <a:pPr marL="157480">
              <a:spcBef>
                <a:spcPts val="680"/>
              </a:spcBef>
            </a:pPr>
            <a:r>
              <a:rPr lang="en-US" altLang="ko-KR" dirty="0" smtClean="0">
                <a:solidFill>
                  <a:srgbClr val="231F20"/>
                </a:solidFill>
                <a:latin typeface="+mn-ea"/>
                <a:cs typeface="나눔고딕코딩"/>
              </a:rPr>
              <a:t>1.7.0</a:t>
            </a:r>
            <a:endParaRPr lang="en-US" altLang="ko-KR" dirty="0">
              <a:solidFill>
                <a:srgbClr val="231F20"/>
              </a:solidFill>
              <a:latin typeface="+mn-ea"/>
              <a:cs typeface="나눔고딕코딩"/>
            </a:endParaRPr>
          </a:p>
        </p:txBody>
      </p:sp>
      <p:sp>
        <p:nvSpPr>
          <p:cNvPr id="5" name="object 2">
            <a:extLst>
              <a:ext uri="{FF2B5EF4-FFF2-40B4-BE49-F238E27FC236}">
                <a16:creationId xmlns:a16="http://schemas.microsoft.com/office/drawing/2014/main" id="{54AA69F6-9B26-4E4D-AD51-56E30CC3193B}"/>
              </a:ext>
            </a:extLst>
          </p:cNvPr>
          <p:cNvSpPr txBox="1"/>
          <p:nvPr/>
        </p:nvSpPr>
        <p:spPr>
          <a:xfrm>
            <a:off x="232569" y="117475"/>
            <a:ext cx="9601200" cy="1046440"/>
          </a:xfrm>
          <a:prstGeom prst="rect">
            <a:avLst/>
          </a:prstGeom>
        </p:spPr>
        <p:txBody>
          <a:bodyPr vert="horz" wrap="square" lIns="0" tIns="0" rIns="0" bIns="0" rtlCol="0">
            <a:spAutoFit/>
          </a:bodyPr>
          <a:lstStyle/>
          <a:p>
            <a:pPr marL="12700" marR="12065" algn="just">
              <a:lnSpc>
                <a:spcPct val="150000"/>
              </a:lnSpc>
              <a:spcBef>
                <a:spcPts val="580"/>
              </a:spcBef>
            </a:pPr>
            <a:r>
              <a:rPr lang="en-US" altLang="ko-KR" sz="2400" spc="-120" dirty="0">
                <a:solidFill>
                  <a:srgbClr val="231F20"/>
                </a:solidFill>
                <a:latin typeface="+mn-ea"/>
                <a:cs typeface="Arial Unicode MS"/>
              </a:rPr>
              <a:t>Windows</a:t>
            </a:r>
            <a:r>
              <a:rPr lang="ko-KR" altLang="en-US" sz="2400" spc="-120" dirty="0">
                <a:solidFill>
                  <a:srgbClr val="231F20"/>
                </a:solidFill>
                <a:latin typeface="+mn-ea"/>
                <a:cs typeface="Arial Unicode MS"/>
              </a:rPr>
              <a:t>에 설치하기</a:t>
            </a:r>
            <a:endParaRPr lang="en-US" altLang="ko-KR" sz="2400" spc="-120" dirty="0">
              <a:solidFill>
                <a:srgbClr val="231F20"/>
              </a:solidFill>
              <a:latin typeface="+mn-ea"/>
              <a:cs typeface="Arial Unicode MS"/>
            </a:endParaRPr>
          </a:p>
          <a:p>
            <a:pPr marL="298450" marR="12065" indent="-285750" algn="just">
              <a:lnSpc>
                <a:spcPct val="150000"/>
              </a:lnSpc>
              <a:spcBef>
                <a:spcPts val="580"/>
              </a:spcBef>
              <a:buFontTx/>
              <a:buChar char="-"/>
            </a:pPr>
            <a:r>
              <a:rPr lang="en-US" altLang="ko-KR" spc="-120" dirty="0" smtClean="0">
                <a:solidFill>
                  <a:srgbClr val="231F20"/>
                </a:solidFill>
                <a:latin typeface="+mn-ea"/>
                <a:cs typeface="Arial Unicode MS"/>
              </a:rPr>
              <a:t>GPU</a:t>
            </a:r>
            <a:r>
              <a:rPr lang="ko-KR" altLang="en-US" spc="-120" dirty="0" smtClean="0">
                <a:solidFill>
                  <a:srgbClr val="231F20"/>
                </a:solidFill>
                <a:latin typeface="+mn-ea"/>
                <a:cs typeface="Arial Unicode MS"/>
              </a:rPr>
              <a:t>가 없는 경우</a:t>
            </a:r>
            <a:endParaRPr lang="en-US" altLang="ko-KR" spc="-120" dirty="0">
              <a:solidFill>
                <a:srgbClr val="231F20"/>
              </a:solidFill>
              <a:latin typeface="+mn-ea"/>
              <a:cs typeface="Arial Unicode MS"/>
            </a:endParaRPr>
          </a:p>
        </p:txBody>
      </p:sp>
      <p:sp>
        <p:nvSpPr>
          <p:cNvPr id="6" name="object 2">
            <a:extLst>
              <a:ext uri="{FF2B5EF4-FFF2-40B4-BE49-F238E27FC236}">
                <a16:creationId xmlns:a16="http://schemas.microsoft.com/office/drawing/2014/main" id="{54AA69F6-9B26-4E4D-AD51-56E30CC3193B}"/>
              </a:ext>
            </a:extLst>
          </p:cNvPr>
          <p:cNvSpPr txBox="1"/>
          <p:nvPr/>
        </p:nvSpPr>
        <p:spPr>
          <a:xfrm>
            <a:off x="232569" y="3317875"/>
            <a:ext cx="9601200" cy="361959"/>
          </a:xfrm>
          <a:prstGeom prst="rect">
            <a:avLst/>
          </a:prstGeom>
        </p:spPr>
        <p:txBody>
          <a:bodyPr vert="horz" wrap="square" lIns="0" tIns="0" rIns="0" bIns="0" rtlCol="0">
            <a:spAutoFit/>
          </a:bodyPr>
          <a:lstStyle/>
          <a:p>
            <a:pPr marL="298450" marR="12065" indent="-285750" algn="just">
              <a:lnSpc>
                <a:spcPct val="150000"/>
              </a:lnSpc>
              <a:spcBef>
                <a:spcPts val="580"/>
              </a:spcBef>
              <a:buFontTx/>
              <a:buChar char="-"/>
            </a:pPr>
            <a:r>
              <a:rPr lang="en-US" altLang="ko-KR" spc="-120" dirty="0" smtClean="0">
                <a:solidFill>
                  <a:srgbClr val="231F20"/>
                </a:solidFill>
                <a:latin typeface="+mn-ea"/>
                <a:cs typeface="Arial Unicode MS"/>
              </a:rPr>
              <a:t>GPU</a:t>
            </a:r>
            <a:r>
              <a:rPr lang="ko-KR" altLang="en-US" spc="-120" dirty="0" smtClean="0">
                <a:solidFill>
                  <a:srgbClr val="231F20"/>
                </a:solidFill>
                <a:latin typeface="+mn-ea"/>
                <a:cs typeface="Arial Unicode MS"/>
              </a:rPr>
              <a:t>가 </a:t>
            </a:r>
            <a:r>
              <a:rPr lang="ko-KR" altLang="en-US" spc="-120" dirty="0">
                <a:solidFill>
                  <a:srgbClr val="231F20"/>
                </a:solidFill>
                <a:latin typeface="+mn-ea"/>
                <a:cs typeface="Arial Unicode MS"/>
              </a:rPr>
              <a:t>있</a:t>
            </a:r>
            <a:r>
              <a:rPr lang="ko-KR" altLang="en-US" spc="-120" dirty="0" smtClean="0">
                <a:solidFill>
                  <a:srgbClr val="231F20"/>
                </a:solidFill>
                <a:latin typeface="+mn-ea"/>
                <a:cs typeface="Arial Unicode MS"/>
              </a:rPr>
              <a:t>는 경우</a:t>
            </a:r>
            <a:endParaRPr lang="en-US" altLang="ko-KR" spc="-120" dirty="0">
              <a:solidFill>
                <a:srgbClr val="231F20"/>
              </a:solidFill>
              <a:latin typeface="+mn-ea"/>
              <a:cs typeface="Arial Unicode MS"/>
            </a:endParaRPr>
          </a:p>
        </p:txBody>
      </p:sp>
      <p:sp>
        <p:nvSpPr>
          <p:cNvPr id="8" name="object 6">
            <a:extLst>
              <a:ext uri="{FF2B5EF4-FFF2-40B4-BE49-F238E27FC236}">
                <a16:creationId xmlns:a16="http://schemas.microsoft.com/office/drawing/2014/main" id="{EFCA2557-0E8B-2940-88FD-53F1462DE76E}"/>
              </a:ext>
            </a:extLst>
          </p:cNvPr>
          <p:cNvSpPr txBox="1"/>
          <p:nvPr/>
        </p:nvSpPr>
        <p:spPr>
          <a:xfrm>
            <a:off x="232569" y="3775075"/>
            <a:ext cx="9601201" cy="3577903"/>
          </a:xfrm>
          <a:prstGeom prst="rect">
            <a:avLst/>
          </a:prstGeom>
          <a:solidFill>
            <a:schemeClr val="bg1">
              <a:lumMod val="85000"/>
            </a:schemeClr>
          </a:solidFill>
        </p:spPr>
        <p:txBody>
          <a:bodyPr vert="horz" wrap="square" lIns="0" tIns="0" rIns="0" bIns="0" rtlCol="0">
            <a:spAutoFit/>
          </a:bodyPr>
          <a:lstStyle/>
          <a:p>
            <a:pPr marL="157480">
              <a:spcBef>
                <a:spcPts val="680"/>
              </a:spcBef>
            </a:pPr>
            <a:r>
              <a:rPr lang="en-US" altLang="ko-KR" dirty="0" smtClean="0">
                <a:solidFill>
                  <a:srgbClr val="231F20"/>
                </a:solidFill>
                <a:latin typeface="+mn-ea"/>
                <a:cs typeface="나눔고딕코딩"/>
              </a:rPr>
              <a:t># </a:t>
            </a:r>
            <a:r>
              <a:rPr lang="en-US" altLang="ko-KR" dirty="0">
                <a:solidFill>
                  <a:srgbClr val="231F20"/>
                </a:solidFill>
                <a:latin typeface="+mn-ea"/>
                <a:cs typeface="나눔고딕코딩"/>
              </a:rPr>
              <a:t>pip </a:t>
            </a:r>
            <a:r>
              <a:rPr lang="ko-KR" altLang="en-US" dirty="0" smtClean="0">
                <a:solidFill>
                  <a:srgbClr val="231F20"/>
                </a:solidFill>
                <a:latin typeface="+mn-ea"/>
                <a:cs typeface="나눔고딕코딩"/>
              </a:rPr>
              <a:t>명령어</a:t>
            </a:r>
            <a:r>
              <a:rPr lang="ko-KR" altLang="en-US" dirty="0">
                <a:solidFill>
                  <a:srgbClr val="231F20"/>
                </a:solidFill>
                <a:latin typeface="+mn-ea"/>
                <a:cs typeface="나눔고딕코딩"/>
              </a:rPr>
              <a:t>로</a:t>
            </a:r>
            <a:r>
              <a:rPr lang="ko-KR" altLang="en-US" dirty="0" smtClean="0">
                <a:solidFill>
                  <a:srgbClr val="231F20"/>
                </a:solidFill>
                <a:latin typeface="+mn-ea"/>
                <a:cs typeface="나눔고딕코딩"/>
              </a:rPr>
              <a:t> </a:t>
            </a:r>
            <a:r>
              <a:rPr lang="ko-KR" altLang="en-US" dirty="0">
                <a:solidFill>
                  <a:srgbClr val="231F20"/>
                </a:solidFill>
                <a:latin typeface="+mn-ea"/>
                <a:cs typeface="나눔고딕코딩"/>
              </a:rPr>
              <a:t>설치하기</a:t>
            </a:r>
          </a:p>
          <a:p>
            <a:pPr marL="157480">
              <a:spcBef>
                <a:spcPts val="680"/>
              </a:spcBef>
            </a:pPr>
            <a:r>
              <a:rPr lang="en-US" altLang="ko-KR" dirty="0" smtClean="0">
                <a:solidFill>
                  <a:srgbClr val="231F20"/>
                </a:solidFill>
                <a:latin typeface="+mn-ea"/>
                <a:cs typeface="나눔고딕코딩"/>
              </a:rPr>
              <a:t>c:\&gt;pip3 </a:t>
            </a:r>
            <a:r>
              <a:rPr lang="en-US" altLang="ko-KR" dirty="0">
                <a:solidFill>
                  <a:srgbClr val="231F20"/>
                </a:solidFill>
                <a:latin typeface="+mn-ea"/>
                <a:cs typeface="나눔고딕코딩"/>
              </a:rPr>
              <a:t>install --user --upgrade </a:t>
            </a:r>
            <a:r>
              <a:rPr lang="en-US" altLang="ko-KR" dirty="0" err="1" smtClean="0">
                <a:solidFill>
                  <a:srgbClr val="231F20"/>
                </a:solidFill>
                <a:latin typeface="+mn-ea"/>
                <a:cs typeface="나눔고딕코딩"/>
              </a:rPr>
              <a:t>tensorflow-gpu</a:t>
            </a:r>
            <a:r>
              <a:rPr lang="en-US" altLang="ko-KR" dirty="0" smtClean="0">
                <a:solidFill>
                  <a:srgbClr val="231F20"/>
                </a:solidFill>
                <a:latin typeface="+mn-ea"/>
                <a:cs typeface="나눔고딕코딩"/>
              </a:rPr>
              <a:t>  </a:t>
            </a:r>
            <a:r>
              <a:rPr lang="en-US" altLang="ko-KR" dirty="0">
                <a:solidFill>
                  <a:srgbClr val="231F20"/>
                </a:solidFill>
                <a:latin typeface="+mn-ea"/>
                <a:cs typeface="나눔고딕코딩"/>
              </a:rPr>
              <a:t># install in $</a:t>
            </a:r>
            <a:r>
              <a:rPr lang="en-US" altLang="ko-KR" dirty="0" smtClean="0">
                <a:solidFill>
                  <a:srgbClr val="231F20"/>
                </a:solidFill>
                <a:latin typeface="+mn-ea"/>
                <a:cs typeface="나눔고딕코딩"/>
              </a:rPr>
              <a:t>HOME system directory</a:t>
            </a:r>
          </a:p>
          <a:p>
            <a:pPr marL="157480">
              <a:spcBef>
                <a:spcPts val="680"/>
              </a:spcBef>
            </a:pPr>
            <a:endParaRPr lang="en-US" altLang="ko-KR" dirty="0">
              <a:solidFill>
                <a:srgbClr val="231F20"/>
              </a:solidFill>
              <a:latin typeface="+mn-ea"/>
              <a:cs typeface="나눔고딕코딩"/>
            </a:endParaRPr>
          </a:p>
          <a:p>
            <a:pPr marL="157480">
              <a:spcBef>
                <a:spcPts val="680"/>
              </a:spcBef>
            </a:pPr>
            <a:r>
              <a:rPr lang="en-US" altLang="ko-KR" dirty="0">
                <a:solidFill>
                  <a:srgbClr val="231F20"/>
                </a:solidFill>
                <a:latin typeface="+mn-ea"/>
                <a:cs typeface="나눔고딕코딩"/>
              </a:rPr>
              <a:t>The following NVIDIA® software must be installed on your system:</a:t>
            </a:r>
          </a:p>
          <a:p>
            <a:pPr marL="443230" indent="-285750">
              <a:spcBef>
                <a:spcPts val="680"/>
              </a:spcBef>
              <a:buFont typeface="Arial" panose="020B0604020202020204" pitchFamily="34" charset="0"/>
              <a:buChar char="•"/>
            </a:pPr>
            <a:r>
              <a:rPr lang="en-US" altLang="ko-KR" dirty="0" smtClean="0">
                <a:solidFill>
                  <a:srgbClr val="231F20"/>
                </a:solidFill>
                <a:latin typeface="+mn-ea"/>
                <a:cs typeface="나눔고딕코딩"/>
              </a:rPr>
              <a:t>NVIDIA</a:t>
            </a:r>
            <a:r>
              <a:rPr lang="en-US" altLang="ko-KR" dirty="0">
                <a:solidFill>
                  <a:srgbClr val="231F20"/>
                </a:solidFill>
                <a:latin typeface="+mn-ea"/>
                <a:cs typeface="나눔고딕코딩"/>
              </a:rPr>
              <a:t>® GPU drivers —CUDA 9.0 requires 384.x or higher.</a:t>
            </a:r>
          </a:p>
          <a:p>
            <a:pPr marL="443230" indent="-285750">
              <a:spcBef>
                <a:spcPts val="680"/>
              </a:spcBef>
              <a:buFont typeface="Arial" panose="020B0604020202020204" pitchFamily="34" charset="0"/>
              <a:buChar char="•"/>
            </a:pPr>
            <a:r>
              <a:rPr lang="en-US" altLang="ko-KR" dirty="0">
                <a:solidFill>
                  <a:srgbClr val="231F20"/>
                </a:solidFill>
                <a:latin typeface="+mn-ea"/>
                <a:cs typeface="나눔고딕코딩"/>
              </a:rPr>
              <a:t>CUDA® Toolkit —</a:t>
            </a:r>
            <a:r>
              <a:rPr lang="en-US" altLang="ko-KR" dirty="0" err="1">
                <a:solidFill>
                  <a:srgbClr val="231F20"/>
                </a:solidFill>
                <a:latin typeface="+mn-ea"/>
                <a:cs typeface="나눔고딕코딩"/>
              </a:rPr>
              <a:t>TensorFlow</a:t>
            </a:r>
            <a:r>
              <a:rPr lang="en-US" altLang="ko-KR" dirty="0">
                <a:solidFill>
                  <a:srgbClr val="231F20"/>
                </a:solidFill>
                <a:latin typeface="+mn-ea"/>
                <a:cs typeface="나눔고딕코딩"/>
              </a:rPr>
              <a:t> supports CUDA 9.0.</a:t>
            </a:r>
          </a:p>
          <a:p>
            <a:pPr marL="443230" indent="-285750">
              <a:spcBef>
                <a:spcPts val="680"/>
              </a:spcBef>
              <a:buFont typeface="Arial" panose="020B0604020202020204" pitchFamily="34" charset="0"/>
              <a:buChar char="•"/>
            </a:pPr>
            <a:r>
              <a:rPr lang="en-US" altLang="ko-KR" dirty="0">
                <a:solidFill>
                  <a:srgbClr val="231F20"/>
                </a:solidFill>
                <a:latin typeface="+mn-ea"/>
                <a:cs typeface="나눔고딕코딩"/>
              </a:rPr>
              <a:t>CUPTI ships with the CUDA Toolkit.</a:t>
            </a:r>
          </a:p>
          <a:p>
            <a:pPr marL="443230" indent="-285750">
              <a:spcBef>
                <a:spcPts val="680"/>
              </a:spcBef>
              <a:buFont typeface="Arial" panose="020B0604020202020204" pitchFamily="34" charset="0"/>
              <a:buChar char="•"/>
            </a:pPr>
            <a:r>
              <a:rPr lang="en-US" altLang="ko-KR" dirty="0" err="1">
                <a:solidFill>
                  <a:srgbClr val="231F20"/>
                </a:solidFill>
                <a:latin typeface="+mn-ea"/>
                <a:cs typeface="나눔고딕코딩"/>
              </a:rPr>
              <a:t>cuDNN</a:t>
            </a:r>
            <a:r>
              <a:rPr lang="en-US" altLang="ko-KR" dirty="0">
                <a:solidFill>
                  <a:srgbClr val="231F20"/>
                </a:solidFill>
                <a:latin typeface="+mn-ea"/>
                <a:cs typeface="나눔고딕코딩"/>
              </a:rPr>
              <a:t> SDK (&gt;= 7.2)</a:t>
            </a:r>
          </a:p>
          <a:p>
            <a:pPr marL="443230" indent="-285750">
              <a:spcBef>
                <a:spcPts val="680"/>
              </a:spcBef>
              <a:buFont typeface="Arial" panose="020B0604020202020204" pitchFamily="34" charset="0"/>
              <a:buChar char="•"/>
            </a:pPr>
            <a:r>
              <a:rPr lang="en-US" altLang="ko-KR" dirty="0">
                <a:solidFill>
                  <a:srgbClr val="231F20"/>
                </a:solidFill>
                <a:latin typeface="+mn-ea"/>
                <a:cs typeface="나눔고딕코딩"/>
              </a:rPr>
              <a:t>(Optional) NCCL 2.2 for multiple GPU support.</a:t>
            </a:r>
          </a:p>
          <a:p>
            <a:pPr marL="443230" indent="-285750">
              <a:spcBef>
                <a:spcPts val="680"/>
              </a:spcBef>
              <a:buFont typeface="Arial" panose="020B0604020202020204" pitchFamily="34" charset="0"/>
              <a:buChar char="•"/>
            </a:pPr>
            <a:r>
              <a:rPr lang="en-US" altLang="ko-KR" dirty="0">
                <a:solidFill>
                  <a:srgbClr val="231F20"/>
                </a:solidFill>
                <a:latin typeface="+mn-ea"/>
                <a:cs typeface="나눔고딕코딩"/>
              </a:rPr>
              <a:t>(Optional) </a:t>
            </a:r>
            <a:r>
              <a:rPr lang="en-US" altLang="ko-KR" dirty="0" err="1">
                <a:solidFill>
                  <a:srgbClr val="231F20"/>
                </a:solidFill>
                <a:latin typeface="+mn-ea"/>
                <a:cs typeface="나눔고딕코딩"/>
              </a:rPr>
              <a:t>TensorRT</a:t>
            </a:r>
            <a:r>
              <a:rPr lang="en-US" altLang="ko-KR" dirty="0">
                <a:solidFill>
                  <a:srgbClr val="231F20"/>
                </a:solidFill>
                <a:latin typeface="+mn-ea"/>
                <a:cs typeface="나눔고딕코딩"/>
              </a:rPr>
              <a:t> to improve latency and throughput for inference on some models.</a:t>
            </a:r>
          </a:p>
        </p:txBody>
      </p:sp>
    </p:spTree>
    <p:extLst>
      <p:ext uri="{BB962C8B-B14F-4D97-AF65-F5344CB8AC3E}">
        <p14:creationId xmlns:p14="http://schemas.microsoft.com/office/powerpoint/2010/main" val="287818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482633"/>
          </a:xfrm>
          <a:prstGeom prst="rect">
            <a:avLst/>
          </a:prstGeom>
        </p:spPr>
        <p:txBody>
          <a:bodyPr vert="horz" wrap="square" lIns="0" tIns="0" rIns="0" bIns="0" rtlCol="0">
            <a:spAutoFit/>
          </a:bodyPr>
          <a:lstStyle/>
          <a:p>
            <a:pPr marL="12700" algn="just">
              <a:lnSpc>
                <a:spcPct val="150000"/>
              </a:lnSpc>
            </a:pPr>
            <a:r>
              <a:rPr lang="en-US" altLang="ko-KR" sz="2400" dirty="0">
                <a:latin typeface="+mn-ea"/>
                <a:cs typeface="Arial Unicode MS"/>
              </a:rPr>
              <a:t>TensorFlow</a:t>
            </a:r>
            <a:r>
              <a:rPr lang="ko-KR" altLang="en-US" sz="2400" dirty="0">
                <a:latin typeface="+mn-ea"/>
                <a:cs typeface="Arial Unicode MS"/>
              </a:rPr>
              <a:t>로 간단한 </a:t>
            </a:r>
            <a:r>
              <a:rPr lang="ko-KR" altLang="en-US" sz="2400" dirty="0" smtClean="0">
                <a:latin typeface="+mn-ea"/>
                <a:cs typeface="Arial Unicode MS"/>
              </a:rPr>
              <a:t>계산 해보기</a:t>
            </a:r>
            <a:endParaRPr lang="ko-KR" altLang="en-US" sz="2400" dirty="0">
              <a:latin typeface="+mn-ea"/>
              <a:cs typeface="Arial Unicode MS"/>
            </a:endParaRPr>
          </a:p>
        </p:txBody>
      </p:sp>
      <p:sp>
        <p:nvSpPr>
          <p:cNvPr id="5" name="object 6">
            <a:extLst>
              <a:ext uri="{FF2B5EF4-FFF2-40B4-BE49-F238E27FC236}">
                <a16:creationId xmlns:a16="http://schemas.microsoft.com/office/drawing/2014/main" id="{B3D8ED48-61B1-7149-A15F-D3EEB8728B9E}"/>
              </a:ext>
            </a:extLst>
          </p:cNvPr>
          <p:cNvSpPr txBox="1"/>
          <p:nvPr/>
        </p:nvSpPr>
        <p:spPr>
          <a:xfrm>
            <a:off x="232570" y="879475"/>
            <a:ext cx="9753599" cy="4585871"/>
          </a:xfrm>
          <a:prstGeom prst="rect">
            <a:avLst/>
          </a:prstGeom>
        </p:spPr>
        <p:txBody>
          <a:bodyPr vert="horz" wrap="square" lIns="0" tIns="0" rIns="0" bIns="0" rtlCol="0">
            <a:spAutoFit/>
          </a:bodyPr>
          <a:lstStyle/>
          <a:p>
            <a:pPr marL="12700"/>
            <a:r>
              <a:rPr lang="en-US" altLang="ko-KR" spc="15" dirty="0">
                <a:solidFill>
                  <a:srgbClr val="58595B"/>
                </a:solidFill>
                <a:latin typeface="+mn-ea"/>
                <a:cs typeface="Arial Unicode MS"/>
              </a:rPr>
              <a:t>file:</a:t>
            </a:r>
            <a:r>
              <a:rPr lang="en-US" altLang="ko-KR" spc="-35" dirty="0">
                <a:solidFill>
                  <a:srgbClr val="58595B"/>
                </a:solidFill>
                <a:latin typeface="+mn-ea"/>
                <a:cs typeface="Arial Unicode MS"/>
              </a:rPr>
              <a:t> </a:t>
            </a:r>
            <a:r>
              <a:rPr lang="en-US" altLang="ko-KR" spc="5" dirty="0" smtClean="0">
                <a:solidFill>
                  <a:srgbClr val="58595B"/>
                </a:solidFill>
                <a:latin typeface="+mn-ea"/>
                <a:cs typeface="Arial Unicode MS"/>
              </a:rPr>
              <a:t>src/ch5/calc1.py</a:t>
            </a:r>
          </a:p>
          <a:p>
            <a:pPr marL="12700"/>
            <a:endParaRPr lang="en-US" altLang="ko-KR" dirty="0">
              <a:latin typeface="+mn-ea"/>
              <a:cs typeface="Arial Unicode MS"/>
            </a:endParaRPr>
          </a:p>
          <a:p>
            <a:pPr marL="84455" marR="3397250">
              <a:spcBef>
                <a:spcPts val="550"/>
              </a:spcBef>
            </a:pPr>
            <a:r>
              <a:rPr lang="en-US" altLang="ko-KR" dirty="0">
                <a:solidFill>
                  <a:srgbClr val="231F20"/>
                </a:solidFill>
                <a:latin typeface="+mn-ea"/>
                <a:cs typeface="나눔고딕코딩"/>
              </a:rPr>
              <a:t>#</a:t>
            </a:r>
            <a:r>
              <a:rPr lang="en-US" altLang="ko-KR" spc="-105" dirty="0">
                <a:solidFill>
                  <a:srgbClr val="231F20"/>
                </a:solidFill>
                <a:latin typeface="+mn-ea"/>
                <a:cs typeface="나눔고딕코딩"/>
              </a:rPr>
              <a:t> </a:t>
            </a:r>
            <a:r>
              <a:rPr lang="en-US" altLang="ko-KR" dirty="0">
                <a:solidFill>
                  <a:srgbClr val="231F20"/>
                </a:solidFill>
                <a:latin typeface="+mn-ea"/>
                <a:cs typeface="나눔고딕코딩"/>
              </a:rPr>
              <a:t>TensorFlow</a:t>
            </a:r>
            <a:r>
              <a:rPr lang="en-US" altLang="ko-KR" spc="-65" dirty="0">
                <a:solidFill>
                  <a:srgbClr val="231F20"/>
                </a:solidFill>
                <a:latin typeface="+mn-ea"/>
                <a:cs typeface="나눔고딕코딩"/>
              </a:rPr>
              <a:t> </a:t>
            </a:r>
            <a:r>
              <a:rPr lang="ko-KR" altLang="en-US" spc="-30" dirty="0">
                <a:solidFill>
                  <a:srgbClr val="231F20"/>
                </a:solidFill>
                <a:latin typeface="+mn-ea"/>
                <a:cs typeface="나눔고딕코딩"/>
              </a:rPr>
              <a:t>추출하기</a:t>
            </a:r>
            <a:r>
              <a:rPr lang="ko-KR" altLang="en-US" spc="-105" dirty="0">
                <a:solidFill>
                  <a:srgbClr val="231F20"/>
                </a:solidFill>
                <a:latin typeface="+mn-ea"/>
                <a:cs typeface="나눔고딕코딩"/>
              </a:rPr>
              <a:t> </a:t>
            </a:r>
            <a:r>
              <a:rPr lang="en-US" altLang="ko-KR" spc="-30" dirty="0">
                <a:solidFill>
                  <a:srgbClr val="231F20"/>
                </a:solidFill>
                <a:latin typeface="+mn-ea"/>
                <a:cs typeface="나눔고딕코딩"/>
              </a:rPr>
              <a:t>---</a:t>
            </a:r>
            <a:r>
              <a:rPr lang="ko-KR" altLang="en-US" spc="-105" dirty="0">
                <a:solidFill>
                  <a:srgbClr val="231F20"/>
                </a:solidFill>
                <a:latin typeface="+mn-ea"/>
                <a:cs typeface="나눔고딕코딩"/>
              </a:rPr>
              <a:t> </a:t>
            </a:r>
            <a:r>
              <a:rPr lang="en-US" altLang="ko-KR" spc="-20" dirty="0">
                <a:solidFill>
                  <a:srgbClr val="231F20"/>
                </a:solidFill>
                <a:latin typeface="+mn-ea"/>
                <a:cs typeface="나눔고딕코딩"/>
              </a:rPr>
              <a:t>(※1)  </a:t>
            </a:r>
          </a:p>
          <a:p>
            <a:pPr marL="84455" marR="3397250">
              <a:spcBef>
                <a:spcPts val="550"/>
              </a:spcBef>
            </a:pPr>
            <a:r>
              <a:rPr lang="en-US" altLang="ko-KR" dirty="0">
                <a:solidFill>
                  <a:srgbClr val="231F20"/>
                </a:solidFill>
                <a:latin typeface="+mn-ea"/>
                <a:cs typeface="나눔고딕코딩"/>
              </a:rPr>
              <a:t>import </a:t>
            </a:r>
            <a:r>
              <a:rPr lang="en-US" altLang="ko-KR" dirty="0" err="1">
                <a:solidFill>
                  <a:srgbClr val="231F20"/>
                </a:solidFill>
                <a:latin typeface="+mn-ea"/>
                <a:cs typeface="나눔고딕코딩"/>
              </a:rPr>
              <a:t>tensorflow</a:t>
            </a:r>
            <a:r>
              <a:rPr lang="en-US" altLang="ko-KR" dirty="0">
                <a:solidFill>
                  <a:srgbClr val="231F20"/>
                </a:solidFill>
                <a:latin typeface="+mn-ea"/>
                <a:cs typeface="나눔고딕코딩"/>
              </a:rPr>
              <a:t> as</a:t>
            </a:r>
            <a:r>
              <a:rPr lang="en-US" altLang="ko-KR" spc="-220" dirty="0">
                <a:solidFill>
                  <a:srgbClr val="231F20"/>
                </a:solidFill>
                <a:latin typeface="+mn-ea"/>
                <a:cs typeface="나눔고딕코딩"/>
              </a:rPr>
              <a:t> </a:t>
            </a:r>
            <a:r>
              <a:rPr lang="en-US" altLang="ko-KR" dirty="0" err="1">
                <a:solidFill>
                  <a:srgbClr val="231F20"/>
                </a:solidFill>
                <a:latin typeface="+mn-ea"/>
                <a:cs typeface="나눔고딕코딩"/>
              </a:rPr>
              <a:t>tf</a:t>
            </a:r>
            <a:endParaRPr lang="en-US" altLang="ko-KR" dirty="0">
              <a:latin typeface="+mn-ea"/>
              <a:cs typeface="나눔고딕코딩"/>
            </a:endParaRPr>
          </a:p>
          <a:p>
            <a:pPr>
              <a:spcBef>
                <a:spcPts val="35"/>
              </a:spcBef>
            </a:pPr>
            <a:endParaRPr lang="en-US" altLang="ko-KR" dirty="0">
              <a:latin typeface="+mn-ea"/>
              <a:cs typeface="Times New Roman"/>
            </a:endParaRPr>
          </a:p>
          <a:p>
            <a:pPr marL="84455" marR="3859529"/>
            <a:r>
              <a:rPr lang="en-US" altLang="ko-KR" dirty="0">
                <a:solidFill>
                  <a:srgbClr val="231F20"/>
                </a:solidFill>
                <a:latin typeface="+mn-ea"/>
                <a:cs typeface="나눔고딕코딩"/>
              </a:rPr>
              <a:t># </a:t>
            </a:r>
            <a:r>
              <a:rPr lang="ko-KR" altLang="en-US" spc="-20" dirty="0">
                <a:solidFill>
                  <a:srgbClr val="231F20"/>
                </a:solidFill>
                <a:latin typeface="+mn-ea"/>
                <a:cs typeface="나눔고딕코딩"/>
              </a:rPr>
              <a:t>상수 정의 </a:t>
            </a:r>
            <a:r>
              <a:rPr lang="en-US" altLang="ko-KR" spc="-30" dirty="0">
                <a:solidFill>
                  <a:srgbClr val="231F20"/>
                </a:solidFill>
                <a:latin typeface="+mn-ea"/>
                <a:cs typeface="나눔고딕코딩"/>
              </a:rPr>
              <a:t>--- </a:t>
            </a:r>
            <a:r>
              <a:rPr lang="en-US" altLang="ko-KR" spc="-20" dirty="0">
                <a:solidFill>
                  <a:srgbClr val="231F20"/>
                </a:solidFill>
                <a:latin typeface="+mn-ea"/>
                <a:cs typeface="나눔고딕코딩"/>
              </a:rPr>
              <a:t>(※2)  </a:t>
            </a:r>
          </a:p>
          <a:p>
            <a:pPr marL="84455" marR="3859529"/>
            <a:r>
              <a:rPr lang="en-US" altLang="ko-KR" dirty="0">
                <a:solidFill>
                  <a:srgbClr val="231F20"/>
                </a:solidFill>
                <a:latin typeface="+mn-ea"/>
                <a:cs typeface="나눔고딕코딩"/>
              </a:rPr>
              <a:t>a =</a:t>
            </a:r>
            <a:r>
              <a:rPr lang="en-US" altLang="ko-KR" spc="-215" dirty="0">
                <a:solidFill>
                  <a:srgbClr val="231F20"/>
                </a:solidFill>
                <a:latin typeface="+mn-ea"/>
                <a:cs typeface="나눔고딕코딩"/>
              </a:rPr>
              <a:t> </a:t>
            </a:r>
            <a:r>
              <a:rPr lang="en-US" altLang="ko-KR" spc="-5" dirty="0" err="1">
                <a:solidFill>
                  <a:srgbClr val="231F20"/>
                </a:solidFill>
                <a:latin typeface="+mn-ea"/>
                <a:cs typeface="나눔고딕코딩"/>
              </a:rPr>
              <a:t>tf.constant</a:t>
            </a:r>
            <a:r>
              <a:rPr lang="en-US" altLang="ko-KR" spc="-5" dirty="0">
                <a:solidFill>
                  <a:srgbClr val="231F20"/>
                </a:solidFill>
                <a:latin typeface="+mn-ea"/>
                <a:cs typeface="나눔고딕코딩"/>
              </a:rPr>
              <a:t>(1234)  </a:t>
            </a:r>
          </a:p>
          <a:p>
            <a:pPr marL="84455" marR="3859529"/>
            <a:r>
              <a:rPr lang="en-US" altLang="ko-KR" dirty="0">
                <a:solidFill>
                  <a:srgbClr val="231F20"/>
                </a:solidFill>
                <a:latin typeface="+mn-ea"/>
                <a:cs typeface="나눔고딕코딩"/>
              </a:rPr>
              <a:t>b =</a:t>
            </a:r>
            <a:r>
              <a:rPr lang="en-US" altLang="ko-KR" spc="-215" dirty="0">
                <a:solidFill>
                  <a:srgbClr val="231F20"/>
                </a:solidFill>
                <a:latin typeface="+mn-ea"/>
                <a:cs typeface="나눔고딕코딩"/>
              </a:rPr>
              <a:t> </a:t>
            </a:r>
            <a:r>
              <a:rPr lang="en-US" altLang="ko-KR" spc="-5" dirty="0" err="1">
                <a:solidFill>
                  <a:srgbClr val="231F20"/>
                </a:solidFill>
                <a:latin typeface="+mn-ea"/>
                <a:cs typeface="나눔고딕코딩"/>
              </a:rPr>
              <a:t>tf.constant</a:t>
            </a:r>
            <a:r>
              <a:rPr lang="en-US" altLang="ko-KR" spc="-5" dirty="0">
                <a:solidFill>
                  <a:srgbClr val="231F20"/>
                </a:solidFill>
                <a:latin typeface="+mn-ea"/>
                <a:cs typeface="나눔고딕코딩"/>
              </a:rPr>
              <a:t>(5000)</a:t>
            </a:r>
            <a:endParaRPr lang="en-US" altLang="ko-KR" dirty="0">
              <a:latin typeface="+mn-ea"/>
              <a:cs typeface="나눔고딕코딩"/>
            </a:endParaRPr>
          </a:p>
          <a:p>
            <a:pPr>
              <a:spcBef>
                <a:spcPts val="35"/>
              </a:spcBef>
            </a:pPr>
            <a:endParaRPr lang="en-US" altLang="ko-KR" dirty="0">
              <a:latin typeface="+mn-ea"/>
              <a:cs typeface="Times New Roman"/>
            </a:endParaRPr>
          </a:p>
          <a:p>
            <a:pPr marL="84455" marR="3905250"/>
            <a:r>
              <a:rPr lang="en-US" altLang="ko-KR" dirty="0">
                <a:solidFill>
                  <a:srgbClr val="231F20"/>
                </a:solidFill>
                <a:latin typeface="+mn-ea"/>
                <a:cs typeface="나눔고딕코딩"/>
              </a:rPr>
              <a:t>#</a:t>
            </a:r>
            <a:r>
              <a:rPr lang="en-US" altLang="ko-KR" spc="-105" dirty="0">
                <a:solidFill>
                  <a:srgbClr val="231F20"/>
                </a:solidFill>
                <a:latin typeface="+mn-ea"/>
                <a:cs typeface="나눔고딕코딩"/>
              </a:rPr>
              <a:t> </a:t>
            </a:r>
            <a:r>
              <a:rPr lang="ko-KR" altLang="en-US" spc="-20" dirty="0">
                <a:solidFill>
                  <a:srgbClr val="231F20"/>
                </a:solidFill>
                <a:latin typeface="+mn-ea"/>
                <a:cs typeface="나눔고딕코딩"/>
              </a:rPr>
              <a:t>계산</a:t>
            </a:r>
            <a:r>
              <a:rPr lang="ko-KR" altLang="en-US" spc="-105" dirty="0">
                <a:solidFill>
                  <a:srgbClr val="231F20"/>
                </a:solidFill>
                <a:latin typeface="+mn-ea"/>
                <a:cs typeface="나눔고딕코딩"/>
              </a:rPr>
              <a:t> </a:t>
            </a:r>
            <a:r>
              <a:rPr lang="ko-KR" altLang="en-US" spc="-20" dirty="0">
                <a:solidFill>
                  <a:srgbClr val="231F20"/>
                </a:solidFill>
                <a:latin typeface="+mn-ea"/>
                <a:cs typeface="나눔고딕코딩"/>
              </a:rPr>
              <a:t>정의</a:t>
            </a:r>
            <a:r>
              <a:rPr lang="ko-KR" altLang="en-US" spc="-105" dirty="0">
                <a:solidFill>
                  <a:srgbClr val="231F20"/>
                </a:solidFill>
                <a:latin typeface="+mn-ea"/>
                <a:cs typeface="나눔고딕코딩"/>
              </a:rPr>
              <a:t> </a:t>
            </a:r>
            <a:r>
              <a:rPr lang="en-US" altLang="ko-KR" spc="-30" dirty="0">
                <a:solidFill>
                  <a:srgbClr val="231F20"/>
                </a:solidFill>
                <a:latin typeface="+mn-ea"/>
                <a:cs typeface="나눔고딕코딩"/>
              </a:rPr>
              <a:t>---</a:t>
            </a:r>
            <a:r>
              <a:rPr lang="ko-KR" altLang="en-US" spc="-105" dirty="0">
                <a:solidFill>
                  <a:srgbClr val="231F20"/>
                </a:solidFill>
                <a:latin typeface="+mn-ea"/>
                <a:cs typeface="나눔고딕코딩"/>
              </a:rPr>
              <a:t> </a:t>
            </a:r>
            <a:r>
              <a:rPr lang="en-US" altLang="ko-KR" spc="-20" dirty="0">
                <a:solidFill>
                  <a:srgbClr val="231F20"/>
                </a:solidFill>
                <a:latin typeface="+mn-ea"/>
                <a:cs typeface="나눔고딕코딩"/>
              </a:rPr>
              <a:t>(※3)  </a:t>
            </a:r>
          </a:p>
          <a:p>
            <a:pPr marL="84455" marR="3905250"/>
            <a:r>
              <a:rPr lang="en-US" altLang="ko-KR" spc="-10" dirty="0" err="1">
                <a:solidFill>
                  <a:srgbClr val="231F20"/>
                </a:solidFill>
                <a:latin typeface="+mn-ea"/>
                <a:cs typeface="나눔고딕코딩"/>
              </a:rPr>
              <a:t>add_op</a:t>
            </a:r>
            <a:r>
              <a:rPr lang="en-US" altLang="ko-KR" spc="-6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100" dirty="0">
                <a:solidFill>
                  <a:srgbClr val="231F20"/>
                </a:solidFill>
                <a:latin typeface="+mn-ea"/>
                <a:cs typeface="나눔고딕코딩"/>
              </a:rPr>
              <a:t> </a:t>
            </a:r>
            <a:r>
              <a:rPr lang="en-US" altLang="ko-KR" dirty="0">
                <a:solidFill>
                  <a:srgbClr val="231F20"/>
                </a:solidFill>
                <a:latin typeface="+mn-ea"/>
                <a:cs typeface="나눔고딕코딩"/>
              </a:rPr>
              <a:t>a</a:t>
            </a:r>
            <a:r>
              <a:rPr lang="en-US" altLang="ko-KR" spc="-6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100" dirty="0">
                <a:solidFill>
                  <a:srgbClr val="231F20"/>
                </a:solidFill>
                <a:latin typeface="+mn-ea"/>
                <a:cs typeface="나눔고딕코딩"/>
              </a:rPr>
              <a:t> </a:t>
            </a:r>
            <a:r>
              <a:rPr lang="en-US" altLang="ko-KR" dirty="0">
                <a:solidFill>
                  <a:srgbClr val="231F20"/>
                </a:solidFill>
                <a:latin typeface="+mn-ea"/>
                <a:cs typeface="나눔고딕코딩"/>
              </a:rPr>
              <a:t>b</a:t>
            </a:r>
            <a:endParaRPr lang="en-US" altLang="ko-KR" dirty="0">
              <a:latin typeface="+mn-ea"/>
              <a:cs typeface="나눔고딕코딩"/>
            </a:endParaRPr>
          </a:p>
          <a:p>
            <a:pPr>
              <a:spcBef>
                <a:spcPts val="35"/>
              </a:spcBef>
            </a:pPr>
            <a:endParaRPr lang="en-US" altLang="ko-KR" dirty="0">
              <a:latin typeface="+mn-ea"/>
              <a:cs typeface="Times New Roman"/>
            </a:endParaRPr>
          </a:p>
          <a:p>
            <a:pPr marL="84455" marR="3712210"/>
            <a:r>
              <a:rPr lang="en-US" altLang="ko-KR" dirty="0">
                <a:solidFill>
                  <a:srgbClr val="231F20"/>
                </a:solidFill>
                <a:latin typeface="+mn-ea"/>
                <a:cs typeface="나눔고딕코딩"/>
              </a:rPr>
              <a:t>#</a:t>
            </a:r>
            <a:r>
              <a:rPr lang="en-US" altLang="ko-KR" spc="-105" dirty="0">
                <a:solidFill>
                  <a:srgbClr val="231F20"/>
                </a:solidFill>
                <a:latin typeface="+mn-ea"/>
                <a:cs typeface="나눔고딕코딩"/>
              </a:rPr>
              <a:t> </a:t>
            </a:r>
            <a:r>
              <a:rPr lang="ko-KR" altLang="en-US" spc="-20" dirty="0">
                <a:solidFill>
                  <a:srgbClr val="231F20"/>
                </a:solidFill>
                <a:latin typeface="+mn-ea"/>
                <a:cs typeface="나눔고딕코딩"/>
              </a:rPr>
              <a:t>세션</a:t>
            </a:r>
            <a:r>
              <a:rPr lang="ko-KR" altLang="en-US" spc="-105" dirty="0">
                <a:solidFill>
                  <a:srgbClr val="231F20"/>
                </a:solidFill>
                <a:latin typeface="+mn-ea"/>
                <a:cs typeface="나눔고딕코딩"/>
              </a:rPr>
              <a:t> </a:t>
            </a:r>
            <a:r>
              <a:rPr lang="ko-KR" altLang="en-US" spc="-30" dirty="0">
                <a:solidFill>
                  <a:srgbClr val="231F20"/>
                </a:solidFill>
                <a:latin typeface="+mn-ea"/>
                <a:cs typeface="나눔고딕코딩"/>
              </a:rPr>
              <a:t>시작하기</a:t>
            </a:r>
            <a:r>
              <a:rPr lang="ko-KR" altLang="en-US" spc="-105" dirty="0">
                <a:solidFill>
                  <a:srgbClr val="231F20"/>
                </a:solidFill>
                <a:latin typeface="+mn-ea"/>
                <a:cs typeface="나눔고딕코딩"/>
              </a:rPr>
              <a:t> </a:t>
            </a:r>
            <a:r>
              <a:rPr lang="en-US" altLang="ko-KR" spc="-30" dirty="0">
                <a:solidFill>
                  <a:srgbClr val="231F20"/>
                </a:solidFill>
                <a:latin typeface="+mn-ea"/>
                <a:cs typeface="나눔고딕코딩"/>
              </a:rPr>
              <a:t>---</a:t>
            </a:r>
            <a:r>
              <a:rPr lang="ko-KR" altLang="en-US" spc="-105" dirty="0">
                <a:solidFill>
                  <a:srgbClr val="231F20"/>
                </a:solidFill>
                <a:latin typeface="+mn-ea"/>
                <a:cs typeface="나눔고딕코딩"/>
              </a:rPr>
              <a:t> </a:t>
            </a:r>
            <a:r>
              <a:rPr lang="en-US" altLang="ko-KR" spc="-20" dirty="0">
                <a:solidFill>
                  <a:srgbClr val="231F20"/>
                </a:solidFill>
                <a:latin typeface="+mn-ea"/>
                <a:cs typeface="나눔고딕코딩"/>
              </a:rPr>
              <a:t>(※4)  </a:t>
            </a:r>
          </a:p>
          <a:p>
            <a:pPr marL="84455" marR="3712210"/>
            <a:r>
              <a:rPr lang="en-US" altLang="ko-KR" dirty="0" err="1">
                <a:solidFill>
                  <a:srgbClr val="231F20"/>
                </a:solidFill>
                <a:latin typeface="+mn-ea"/>
                <a:cs typeface="나눔고딕코딩"/>
              </a:rPr>
              <a:t>sess</a:t>
            </a:r>
            <a:r>
              <a:rPr lang="en-US" altLang="ko-KR" dirty="0">
                <a:solidFill>
                  <a:srgbClr val="231F20"/>
                </a:solidFill>
                <a:latin typeface="+mn-ea"/>
                <a:cs typeface="나눔고딕코딩"/>
              </a:rPr>
              <a:t> =</a:t>
            </a:r>
            <a:r>
              <a:rPr lang="en-US" altLang="ko-KR" spc="-180" dirty="0">
                <a:solidFill>
                  <a:srgbClr val="231F20"/>
                </a:solidFill>
                <a:latin typeface="+mn-ea"/>
                <a:cs typeface="나눔고딕코딩"/>
              </a:rPr>
              <a:t> </a:t>
            </a:r>
            <a:r>
              <a:rPr lang="en-US" altLang="ko-KR" spc="-10" dirty="0" err="1">
                <a:solidFill>
                  <a:srgbClr val="231F20"/>
                </a:solidFill>
                <a:latin typeface="+mn-ea"/>
                <a:cs typeface="나눔고딕코딩"/>
              </a:rPr>
              <a:t>tf.Session</a:t>
            </a:r>
            <a:r>
              <a:rPr lang="en-US" altLang="ko-KR" spc="-10" dirty="0">
                <a:solidFill>
                  <a:srgbClr val="231F20"/>
                </a:solidFill>
                <a:latin typeface="+mn-ea"/>
                <a:cs typeface="나눔고딕코딩"/>
              </a:rPr>
              <a:t>()</a:t>
            </a:r>
            <a:endParaRPr lang="en-US" altLang="ko-KR" dirty="0">
              <a:latin typeface="+mn-ea"/>
              <a:cs typeface="나눔고딕코딩"/>
            </a:endParaRPr>
          </a:p>
          <a:p>
            <a:pPr marL="84455" marR="3153410"/>
            <a:r>
              <a:rPr lang="en-US" altLang="ko-KR" dirty="0">
                <a:solidFill>
                  <a:srgbClr val="231F20"/>
                </a:solidFill>
                <a:latin typeface="+mn-ea"/>
                <a:cs typeface="나눔고딕코딩"/>
              </a:rPr>
              <a:t>res</a:t>
            </a:r>
            <a:r>
              <a:rPr lang="en-US" altLang="ko-KR" spc="-5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5" dirty="0">
                <a:solidFill>
                  <a:srgbClr val="231F20"/>
                </a:solidFill>
                <a:latin typeface="+mn-ea"/>
                <a:cs typeface="나눔고딕코딩"/>
              </a:rPr>
              <a:t> </a:t>
            </a:r>
            <a:r>
              <a:rPr lang="en-US" altLang="ko-KR" spc="-10" dirty="0" err="1">
                <a:solidFill>
                  <a:srgbClr val="231F20"/>
                </a:solidFill>
                <a:latin typeface="+mn-ea"/>
                <a:cs typeface="나눔고딕코딩"/>
              </a:rPr>
              <a:t>sess.run</a:t>
            </a:r>
            <a:r>
              <a:rPr lang="en-US" altLang="ko-KR" spc="-10" dirty="0">
                <a:solidFill>
                  <a:srgbClr val="231F20"/>
                </a:solidFill>
                <a:latin typeface="+mn-ea"/>
                <a:cs typeface="나눔고딕코딩"/>
              </a:rPr>
              <a:t>(</a:t>
            </a:r>
            <a:r>
              <a:rPr lang="en-US" altLang="ko-KR" spc="-10" dirty="0" err="1">
                <a:solidFill>
                  <a:srgbClr val="231F20"/>
                </a:solidFill>
                <a:latin typeface="+mn-ea"/>
                <a:cs typeface="나눔고딕코딩"/>
              </a:rPr>
              <a:t>add_op</a:t>
            </a:r>
            <a:r>
              <a:rPr lang="en-US" altLang="ko-KR" spc="-10" dirty="0">
                <a:solidFill>
                  <a:srgbClr val="231F20"/>
                </a:solidFill>
                <a:latin typeface="+mn-ea"/>
                <a:cs typeface="나눔고딕코딩"/>
              </a:rPr>
              <a:t>)</a:t>
            </a:r>
            <a:r>
              <a:rPr lang="en-US" altLang="ko-KR" spc="-9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5" dirty="0">
                <a:solidFill>
                  <a:srgbClr val="231F20"/>
                </a:solidFill>
                <a:latin typeface="+mn-ea"/>
                <a:cs typeface="나눔고딕코딩"/>
              </a:rPr>
              <a:t> </a:t>
            </a:r>
            <a:r>
              <a:rPr lang="ko-KR" altLang="en-US" dirty="0">
                <a:solidFill>
                  <a:srgbClr val="231F20"/>
                </a:solidFill>
                <a:latin typeface="+mn-ea"/>
                <a:cs typeface="나눔고딕코딩"/>
              </a:rPr>
              <a:t>식</a:t>
            </a:r>
            <a:r>
              <a:rPr lang="ko-KR" altLang="en-US" spc="-95" dirty="0">
                <a:solidFill>
                  <a:srgbClr val="231F20"/>
                </a:solidFill>
                <a:latin typeface="+mn-ea"/>
                <a:cs typeface="나눔고딕코딩"/>
              </a:rPr>
              <a:t> </a:t>
            </a:r>
            <a:r>
              <a:rPr lang="ko-KR" altLang="en-US" spc="-40" dirty="0">
                <a:solidFill>
                  <a:srgbClr val="231F20"/>
                </a:solidFill>
                <a:latin typeface="+mn-ea"/>
                <a:cs typeface="나눔고딕코딩"/>
              </a:rPr>
              <a:t>평가하기  </a:t>
            </a:r>
            <a:endParaRPr lang="en-US" altLang="ko-KR" spc="-40" dirty="0">
              <a:solidFill>
                <a:srgbClr val="231F20"/>
              </a:solidFill>
              <a:latin typeface="+mn-ea"/>
              <a:cs typeface="나눔고딕코딩"/>
            </a:endParaRPr>
          </a:p>
          <a:p>
            <a:pPr marL="84455" marR="3153410"/>
            <a:r>
              <a:rPr lang="en-US" altLang="ko-KR" spc="-5" dirty="0">
                <a:solidFill>
                  <a:srgbClr val="231F20"/>
                </a:solidFill>
                <a:latin typeface="+mn-ea"/>
                <a:cs typeface="나눔고딕코딩"/>
              </a:rPr>
              <a:t>print(res)</a:t>
            </a:r>
            <a:endParaRPr lang="en-US" altLang="ko-KR" dirty="0">
              <a:latin typeface="+mn-ea"/>
              <a:cs typeface="나눔고딕코딩"/>
            </a:endParaRPr>
          </a:p>
        </p:txBody>
      </p:sp>
      <p:sp>
        <p:nvSpPr>
          <p:cNvPr id="6" name="object 2">
            <a:extLst>
              <a:ext uri="{FF2B5EF4-FFF2-40B4-BE49-F238E27FC236}">
                <a16:creationId xmlns:a16="http://schemas.microsoft.com/office/drawing/2014/main" id="{9B96CFC1-84B6-D24E-BDDE-B513641CB923}"/>
              </a:ext>
            </a:extLst>
          </p:cNvPr>
          <p:cNvSpPr/>
          <p:nvPr/>
        </p:nvSpPr>
        <p:spPr>
          <a:xfrm flipV="1">
            <a:off x="232569" y="1183078"/>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
        <p:nvSpPr>
          <p:cNvPr id="7" name="object 2">
            <a:extLst>
              <a:ext uri="{FF2B5EF4-FFF2-40B4-BE49-F238E27FC236}">
                <a16:creationId xmlns:a16="http://schemas.microsoft.com/office/drawing/2014/main" id="{200877F9-0F74-4B4C-86DD-1B415CEDCC2A}"/>
              </a:ext>
            </a:extLst>
          </p:cNvPr>
          <p:cNvSpPr/>
          <p:nvPr/>
        </p:nvSpPr>
        <p:spPr>
          <a:xfrm flipV="1">
            <a:off x="233363" y="5603875"/>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
        <p:nvSpPr>
          <p:cNvPr id="8" name="object 6">
            <a:extLst>
              <a:ext uri="{FF2B5EF4-FFF2-40B4-BE49-F238E27FC236}">
                <a16:creationId xmlns:a16="http://schemas.microsoft.com/office/drawing/2014/main" id="{34BBB503-DF36-5946-9EF4-B52CF76FCA98}"/>
              </a:ext>
            </a:extLst>
          </p:cNvPr>
          <p:cNvSpPr txBox="1"/>
          <p:nvPr/>
        </p:nvSpPr>
        <p:spPr>
          <a:xfrm>
            <a:off x="229812" y="5850588"/>
            <a:ext cx="9601201" cy="719492"/>
          </a:xfrm>
          <a:prstGeom prst="rect">
            <a:avLst/>
          </a:prstGeom>
          <a:solidFill>
            <a:schemeClr val="bg1">
              <a:lumMod val="85000"/>
            </a:schemeClr>
          </a:solidFill>
        </p:spPr>
        <p:txBody>
          <a:bodyPr vert="horz" wrap="square" lIns="0" tIns="0" rIns="0" bIns="0" rtlCol="0">
            <a:spAutoFit/>
          </a:bodyPr>
          <a:lstStyle/>
          <a:p>
            <a:pPr marL="143510" marR="3774440">
              <a:lnSpc>
                <a:spcPct val="135400"/>
              </a:lnSpc>
              <a:spcBef>
                <a:spcPts val="65"/>
              </a:spcBef>
            </a:pPr>
            <a:r>
              <a:rPr lang="en-US" altLang="ko-KR" dirty="0">
                <a:solidFill>
                  <a:srgbClr val="231F20"/>
                </a:solidFill>
                <a:latin typeface="+mn-ea"/>
                <a:cs typeface="나눔고딕코딩"/>
              </a:rPr>
              <a:t>$ python3</a:t>
            </a:r>
            <a:r>
              <a:rPr lang="en-US" altLang="ko-KR" spc="-220" dirty="0">
                <a:solidFill>
                  <a:srgbClr val="231F20"/>
                </a:solidFill>
                <a:latin typeface="+mn-ea"/>
                <a:cs typeface="나눔고딕코딩"/>
              </a:rPr>
              <a:t> </a:t>
            </a:r>
            <a:r>
              <a:rPr lang="en-US" altLang="ko-KR" spc="-5" dirty="0">
                <a:solidFill>
                  <a:srgbClr val="231F20"/>
                </a:solidFill>
                <a:latin typeface="+mn-ea"/>
                <a:cs typeface="나눔고딕코딩"/>
              </a:rPr>
              <a:t>calc1.py  </a:t>
            </a:r>
          </a:p>
          <a:p>
            <a:pPr marL="143510" marR="3774440">
              <a:lnSpc>
                <a:spcPct val="135400"/>
              </a:lnSpc>
              <a:spcBef>
                <a:spcPts val="65"/>
              </a:spcBef>
            </a:pPr>
            <a:r>
              <a:rPr lang="en-US" altLang="ko-KR" dirty="0">
                <a:solidFill>
                  <a:srgbClr val="231F20"/>
                </a:solidFill>
                <a:latin typeface="+mn-ea"/>
                <a:cs typeface="나눔고딕코딩"/>
              </a:rPr>
              <a:t>6234</a:t>
            </a:r>
          </a:p>
        </p:txBody>
      </p:sp>
    </p:spTree>
    <p:extLst>
      <p:ext uri="{BB962C8B-B14F-4D97-AF65-F5344CB8AC3E}">
        <p14:creationId xmlns:p14="http://schemas.microsoft.com/office/powerpoint/2010/main" val="4236479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232570" y="225353"/>
            <a:ext cx="9753599" cy="5616922"/>
          </a:xfrm>
          <a:prstGeom prst="rect">
            <a:avLst/>
          </a:prstGeom>
        </p:spPr>
        <p:txBody>
          <a:bodyPr vert="horz" wrap="square" lIns="0" tIns="0" rIns="0" bIns="0" rtlCol="0">
            <a:spAutoFit/>
          </a:bodyPr>
          <a:lstStyle/>
          <a:p>
            <a:pPr marL="12700" algn="just"/>
            <a:r>
              <a:rPr lang="en-US" altLang="ko-KR" spc="15" dirty="0">
                <a:solidFill>
                  <a:srgbClr val="58595B"/>
                </a:solidFill>
                <a:latin typeface="+mn-ea"/>
                <a:cs typeface="Arial Unicode MS"/>
              </a:rPr>
              <a:t>file:</a:t>
            </a:r>
            <a:r>
              <a:rPr lang="en-US" altLang="ko-KR" spc="-10" dirty="0">
                <a:solidFill>
                  <a:srgbClr val="58595B"/>
                </a:solidFill>
                <a:latin typeface="+mn-ea"/>
                <a:cs typeface="Arial Unicode MS"/>
              </a:rPr>
              <a:t> </a:t>
            </a:r>
            <a:r>
              <a:rPr lang="en-US" altLang="ko-KR" spc="10" dirty="0" smtClean="0">
                <a:solidFill>
                  <a:srgbClr val="58595B"/>
                </a:solidFill>
                <a:latin typeface="+mn-ea"/>
                <a:cs typeface="Arial Unicode MS"/>
              </a:rPr>
              <a:t>src/ch5/calc2.py</a:t>
            </a:r>
          </a:p>
          <a:p>
            <a:pPr marL="12700" algn="just"/>
            <a:endParaRPr lang="en-US" altLang="ko-KR" dirty="0">
              <a:latin typeface="+mn-ea"/>
              <a:cs typeface="Arial Unicode MS"/>
            </a:endParaRPr>
          </a:p>
          <a:p>
            <a:pPr marL="84455" marR="3255010">
              <a:spcBef>
                <a:spcPts val="550"/>
              </a:spcBef>
            </a:pPr>
            <a:r>
              <a:rPr lang="en-US" altLang="ko-KR" dirty="0">
                <a:solidFill>
                  <a:srgbClr val="231F20"/>
                </a:solidFill>
                <a:latin typeface="+mn-ea"/>
                <a:cs typeface="나눔고딕코딩"/>
              </a:rPr>
              <a:t>#</a:t>
            </a:r>
            <a:r>
              <a:rPr lang="en-US" altLang="ko-KR" spc="-100" dirty="0">
                <a:solidFill>
                  <a:srgbClr val="231F20"/>
                </a:solidFill>
                <a:latin typeface="+mn-ea"/>
                <a:cs typeface="나눔고딕코딩"/>
              </a:rPr>
              <a:t> </a:t>
            </a:r>
            <a:r>
              <a:rPr lang="en-US" altLang="ko-KR" dirty="0">
                <a:solidFill>
                  <a:srgbClr val="231F20"/>
                </a:solidFill>
                <a:latin typeface="+mn-ea"/>
                <a:cs typeface="나눔고딕코딩"/>
              </a:rPr>
              <a:t>TensorFlow </a:t>
            </a:r>
            <a:r>
              <a:rPr lang="ko-KR" altLang="en-US" dirty="0">
                <a:solidFill>
                  <a:srgbClr val="231F20"/>
                </a:solidFill>
                <a:latin typeface="+mn-ea"/>
                <a:cs typeface="나눔고딕코딩"/>
              </a:rPr>
              <a:t>읽어</a:t>
            </a:r>
            <a:r>
              <a:rPr lang="ko-KR" altLang="en-US" spc="-100" dirty="0">
                <a:solidFill>
                  <a:srgbClr val="231F20"/>
                </a:solidFill>
                <a:latin typeface="+mn-ea"/>
                <a:cs typeface="나눔고딕코딩"/>
              </a:rPr>
              <a:t> </a:t>
            </a:r>
            <a:r>
              <a:rPr lang="ko-KR" altLang="en-US" spc="-30" dirty="0">
                <a:solidFill>
                  <a:srgbClr val="231F20"/>
                </a:solidFill>
                <a:latin typeface="+mn-ea"/>
                <a:cs typeface="나눔고딕코딩"/>
              </a:rPr>
              <a:t>들이기</a:t>
            </a:r>
            <a:r>
              <a:rPr lang="ko-KR" altLang="en-US" spc="-100" dirty="0">
                <a:solidFill>
                  <a:srgbClr val="231F20"/>
                </a:solidFill>
                <a:latin typeface="+mn-ea"/>
                <a:cs typeface="나눔고딕코딩"/>
              </a:rPr>
              <a:t> </a:t>
            </a:r>
            <a:r>
              <a:rPr lang="en-US" altLang="ko-KR" spc="-30" dirty="0">
                <a:solidFill>
                  <a:srgbClr val="231F20"/>
                </a:solidFill>
                <a:latin typeface="+mn-ea"/>
                <a:cs typeface="나눔고딕코딩"/>
              </a:rPr>
              <a:t>---</a:t>
            </a:r>
            <a:r>
              <a:rPr lang="ko-KR" altLang="en-US" spc="-100" dirty="0">
                <a:solidFill>
                  <a:srgbClr val="231F20"/>
                </a:solidFill>
                <a:latin typeface="+mn-ea"/>
                <a:cs typeface="나눔고딕코딩"/>
              </a:rPr>
              <a:t> </a:t>
            </a:r>
            <a:r>
              <a:rPr lang="en-US" altLang="ko-KR" spc="-20" dirty="0">
                <a:solidFill>
                  <a:srgbClr val="231F20"/>
                </a:solidFill>
                <a:latin typeface="+mn-ea"/>
                <a:cs typeface="나눔고딕코딩"/>
              </a:rPr>
              <a:t>(※1)</a:t>
            </a:r>
          </a:p>
          <a:p>
            <a:pPr marL="84455" marR="3712210"/>
            <a:r>
              <a:rPr lang="en-US" altLang="ko-KR" spc="-20" dirty="0">
                <a:solidFill>
                  <a:srgbClr val="231F20"/>
                </a:solidFill>
                <a:latin typeface="+mn-ea"/>
                <a:cs typeface="나눔고딕코딩"/>
              </a:rPr>
              <a:t>import </a:t>
            </a:r>
            <a:r>
              <a:rPr lang="en-US" altLang="ko-KR" spc="-20" dirty="0" err="1">
                <a:solidFill>
                  <a:srgbClr val="231F20"/>
                </a:solidFill>
                <a:latin typeface="+mn-ea"/>
                <a:cs typeface="나눔고딕코딩"/>
              </a:rPr>
              <a:t>tensorflow</a:t>
            </a:r>
            <a:r>
              <a:rPr lang="en-US" altLang="ko-KR" spc="-20" dirty="0">
                <a:solidFill>
                  <a:srgbClr val="231F20"/>
                </a:solidFill>
                <a:latin typeface="+mn-ea"/>
                <a:cs typeface="나눔고딕코딩"/>
              </a:rPr>
              <a:t> as </a:t>
            </a:r>
            <a:r>
              <a:rPr lang="en-US" altLang="ko-KR" spc="-20" dirty="0" err="1">
                <a:solidFill>
                  <a:srgbClr val="231F20"/>
                </a:solidFill>
                <a:latin typeface="+mn-ea"/>
                <a:cs typeface="나눔고딕코딩"/>
              </a:rPr>
              <a:t>tf</a:t>
            </a:r>
            <a:endParaRPr lang="en-US" altLang="ko-KR" spc="-20" dirty="0">
              <a:solidFill>
                <a:srgbClr val="231F20"/>
              </a:solidFill>
              <a:latin typeface="+mn-ea"/>
              <a:cs typeface="나눔고딕코딩"/>
            </a:endParaRPr>
          </a:p>
          <a:p>
            <a:pPr marL="84455" marR="3712210"/>
            <a:endParaRPr lang="en-US" altLang="ko-KR" dirty="0">
              <a:solidFill>
                <a:srgbClr val="231F20"/>
              </a:solidFill>
              <a:latin typeface="+mn-ea"/>
              <a:cs typeface="나눔고딕코딩"/>
            </a:endParaRPr>
          </a:p>
          <a:p>
            <a:pPr marL="84455" marR="3712210"/>
            <a:r>
              <a:rPr lang="en-US" altLang="ko-KR" dirty="0">
                <a:solidFill>
                  <a:srgbClr val="231F20"/>
                </a:solidFill>
                <a:latin typeface="+mn-ea"/>
                <a:cs typeface="나눔고딕코딩"/>
              </a:rPr>
              <a:t>#</a:t>
            </a:r>
            <a:r>
              <a:rPr lang="en-US" altLang="ko-KR" spc="-105" dirty="0">
                <a:solidFill>
                  <a:srgbClr val="231F20"/>
                </a:solidFill>
                <a:latin typeface="+mn-ea"/>
                <a:cs typeface="나눔고딕코딩"/>
              </a:rPr>
              <a:t> </a:t>
            </a:r>
            <a:r>
              <a:rPr lang="ko-KR" altLang="en-US" spc="-20" dirty="0">
                <a:solidFill>
                  <a:srgbClr val="231F20"/>
                </a:solidFill>
                <a:latin typeface="+mn-ea"/>
                <a:cs typeface="나눔고딕코딩"/>
              </a:rPr>
              <a:t>상수</a:t>
            </a:r>
            <a:r>
              <a:rPr lang="ko-KR" altLang="en-US" spc="-105" dirty="0">
                <a:solidFill>
                  <a:srgbClr val="231F20"/>
                </a:solidFill>
                <a:latin typeface="+mn-ea"/>
                <a:cs typeface="나눔고딕코딩"/>
              </a:rPr>
              <a:t> </a:t>
            </a:r>
            <a:r>
              <a:rPr lang="ko-KR" altLang="en-US" spc="-30" dirty="0">
                <a:solidFill>
                  <a:srgbClr val="231F20"/>
                </a:solidFill>
                <a:latin typeface="+mn-ea"/>
                <a:cs typeface="나눔고딕코딩"/>
              </a:rPr>
              <a:t>정의하기</a:t>
            </a:r>
            <a:r>
              <a:rPr lang="ko-KR" altLang="en-US" spc="-105" dirty="0">
                <a:solidFill>
                  <a:srgbClr val="231F20"/>
                </a:solidFill>
                <a:latin typeface="+mn-ea"/>
                <a:cs typeface="나눔고딕코딩"/>
              </a:rPr>
              <a:t> </a:t>
            </a:r>
            <a:r>
              <a:rPr lang="en-US" altLang="ko-KR" spc="-30" dirty="0">
                <a:solidFill>
                  <a:srgbClr val="231F20"/>
                </a:solidFill>
                <a:latin typeface="+mn-ea"/>
                <a:cs typeface="나눔고딕코딩"/>
              </a:rPr>
              <a:t>---</a:t>
            </a:r>
            <a:r>
              <a:rPr lang="ko-KR" altLang="en-US" spc="-105" dirty="0">
                <a:solidFill>
                  <a:srgbClr val="231F20"/>
                </a:solidFill>
                <a:latin typeface="+mn-ea"/>
                <a:cs typeface="나눔고딕코딩"/>
              </a:rPr>
              <a:t> </a:t>
            </a:r>
            <a:r>
              <a:rPr lang="en-US" altLang="ko-KR" spc="-20" dirty="0">
                <a:solidFill>
                  <a:srgbClr val="231F20"/>
                </a:solidFill>
                <a:latin typeface="+mn-ea"/>
                <a:cs typeface="나눔고딕코딩"/>
              </a:rPr>
              <a:t>(※2)  </a:t>
            </a:r>
          </a:p>
          <a:p>
            <a:pPr marL="84455" marR="3712210"/>
            <a:r>
              <a:rPr lang="en-US" altLang="ko-KR" dirty="0">
                <a:solidFill>
                  <a:srgbClr val="231F20"/>
                </a:solidFill>
                <a:latin typeface="+mn-ea"/>
                <a:cs typeface="나눔고딕코딩"/>
              </a:rPr>
              <a:t>a =</a:t>
            </a:r>
            <a:r>
              <a:rPr lang="en-US" altLang="ko-KR" spc="-160" dirty="0">
                <a:solidFill>
                  <a:srgbClr val="231F20"/>
                </a:solidFill>
                <a:latin typeface="+mn-ea"/>
                <a:cs typeface="나눔고딕코딩"/>
              </a:rPr>
              <a:t> </a:t>
            </a:r>
            <a:r>
              <a:rPr lang="en-US" altLang="ko-KR" spc="-10" dirty="0" err="1">
                <a:solidFill>
                  <a:srgbClr val="231F20"/>
                </a:solidFill>
                <a:latin typeface="+mn-ea"/>
                <a:cs typeface="나눔고딕코딩"/>
              </a:rPr>
              <a:t>tf.constant</a:t>
            </a:r>
            <a:r>
              <a:rPr lang="en-US" altLang="ko-KR" spc="-10" dirty="0">
                <a:solidFill>
                  <a:srgbClr val="231F20"/>
                </a:solidFill>
                <a:latin typeface="+mn-ea"/>
                <a:cs typeface="나눔고딕코딩"/>
              </a:rPr>
              <a:t>(2)</a:t>
            </a:r>
            <a:endParaRPr lang="en-US" altLang="ko-KR" dirty="0">
              <a:latin typeface="+mn-ea"/>
              <a:cs typeface="나눔고딕코딩"/>
            </a:endParaRPr>
          </a:p>
          <a:p>
            <a:pPr marL="84455" marR="4011929"/>
            <a:r>
              <a:rPr lang="en-US" altLang="ko-KR" dirty="0">
                <a:solidFill>
                  <a:srgbClr val="231F20"/>
                </a:solidFill>
                <a:latin typeface="+mn-ea"/>
                <a:cs typeface="나눔고딕코딩"/>
              </a:rPr>
              <a:t>b =</a:t>
            </a:r>
            <a:r>
              <a:rPr lang="en-US" altLang="ko-KR" spc="-160" dirty="0">
                <a:solidFill>
                  <a:srgbClr val="231F20"/>
                </a:solidFill>
                <a:latin typeface="+mn-ea"/>
                <a:cs typeface="나눔고딕코딩"/>
              </a:rPr>
              <a:t> </a:t>
            </a:r>
            <a:r>
              <a:rPr lang="en-US" altLang="ko-KR" spc="-10" dirty="0" err="1">
                <a:solidFill>
                  <a:srgbClr val="231F20"/>
                </a:solidFill>
                <a:latin typeface="+mn-ea"/>
                <a:cs typeface="나눔고딕코딩"/>
              </a:rPr>
              <a:t>tf.constant</a:t>
            </a:r>
            <a:r>
              <a:rPr lang="en-US" altLang="ko-KR" spc="-10" dirty="0">
                <a:solidFill>
                  <a:srgbClr val="231F20"/>
                </a:solidFill>
                <a:latin typeface="+mn-ea"/>
                <a:cs typeface="나눔고딕코딩"/>
              </a:rPr>
              <a:t>(3)  </a:t>
            </a:r>
          </a:p>
          <a:p>
            <a:pPr marL="84455" marR="4011929"/>
            <a:r>
              <a:rPr lang="en-US" altLang="ko-KR" dirty="0">
                <a:solidFill>
                  <a:srgbClr val="231F20"/>
                </a:solidFill>
                <a:latin typeface="+mn-ea"/>
                <a:cs typeface="나눔고딕코딩"/>
              </a:rPr>
              <a:t>c =</a:t>
            </a:r>
            <a:r>
              <a:rPr lang="en-US" altLang="ko-KR" spc="-160" dirty="0">
                <a:solidFill>
                  <a:srgbClr val="231F20"/>
                </a:solidFill>
                <a:latin typeface="+mn-ea"/>
                <a:cs typeface="나눔고딕코딩"/>
              </a:rPr>
              <a:t> </a:t>
            </a:r>
            <a:r>
              <a:rPr lang="en-US" altLang="ko-KR" spc="-10" dirty="0" err="1">
                <a:solidFill>
                  <a:srgbClr val="231F20"/>
                </a:solidFill>
                <a:latin typeface="+mn-ea"/>
                <a:cs typeface="나눔고딕코딩"/>
              </a:rPr>
              <a:t>tf.constant</a:t>
            </a:r>
            <a:r>
              <a:rPr lang="en-US" altLang="ko-KR" spc="-10" dirty="0">
                <a:solidFill>
                  <a:srgbClr val="231F20"/>
                </a:solidFill>
                <a:latin typeface="+mn-ea"/>
                <a:cs typeface="나눔고딕코딩"/>
              </a:rPr>
              <a:t>(4)</a:t>
            </a:r>
            <a:endParaRPr lang="en-US" altLang="ko-KR" dirty="0">
              <a:latin typeface="+mn-ea"/>
              <a:cs typeface="나눔고딕코딩"/>
            </a:endParaRPr>
          </a:p>
          <a:p>
            <a:pPr>
              <a:spcBef>
                <a:spcPts val="35"/>
              </a:spcBef>
            </a:pPr>
            <a:endParaRPr lang="en-US" altLang="ko-KR" dirty="0">
              <a:latin typeface="+mn-ea"/>
              <a:cs typeface="Times New Roman"/>
            </a:endParaRPr>
          </a:p>
          <a:p>
            <a:pPr marL="84455" marR="3712210"/>
            <a:r>
              <a:rPr lang="en-US" altLang="ko-KR" dirty="0">
                <a:solidFill>
                  <a:srgbClr val="231F20"/>
                </a:solidFill>
                <a:latin typeface="+mn-ea"/>
                <a:cs typeface="나눔고딕코딩"/>
              </a:rPr>
              <a:t>#</a:t>
            </a:r>
            <a:r>
              <a:rPr lang="en-US" altLang="ko-KR" spc="-105" dirty="0">
                <a:solidFill>
                  <a:srgbClr val="231F20"/>
                </a:solidFill>
                <a:latin typeface="+mn-ea"/>
                <a:cs typeface="나눔고딕코딩"/>
              </a:rPr>
              <a:t> </a:t>
            </a:r>
            <a:r>
              <a:rPr lang="ko-KR" altLang="en-US" spc="-20" dirty="0">
                <a:solidFill>
                  <a:srgbClr val="231F20"/>
                </a:solidFill>
                <a:latin typeface="+mn-ea"/>
                <a:cs typeface="나눔고딕코딩"/>
              </a:rPr>
              <a:t>연산</a:t>
            </a:r>
            <a:r>
              <a:rPr lang="ko-KR" altLang="en-US" spc="-105" dirty="0">
                <a:solidFill>
                  <a:srgbClr val="231F20"/>
                </a:solidFill>
                <a:latin typeface="+mn-ea"/>
                <a:cs typeface="나눔고딕코딩"/>
              </a:rPr>
              <a:t> </a:t>
            </a:r>
            <a:r>
              <a:rPr lang="ko-KR" altLang="en-US" spc="-30" dirty="0">
                <a:solidFill>
                  <a:srgbClr val="231F20"/>
                </a:solidFill>
                <a:latin typeface="+mn-ea"/>
                <a:cs typeface="나눔고딕코딩"/>
              </a:rPr>
              <a:t>정의하기</a:t>
            </a:r>
            <a:r>
              <a:rPr lang="ko-KR" altLang="en-US" spc="-105" dirty="0">
                <a:solidFill>
                  <a:srgbClr val="231F20"/>
                </a:solidFill>
                <a:latin typeface="+mn-ea"/>
                <a:cs typeface="나눔고딕코딩"/>
              </a:rPr>
              <a:t> </a:t>
            </a:r>
            <a:r>
              <a:rPr lang="en-US" altLang="ko-KR" spc="-30" dirty="0">
                <a:solidFill>
                  <a:srgbClr val="231F20"/>
                </a:solidFill>
                <a:latin typeface="+mn-ea"/>
                <a:cs typeface="나눔고딕코딩"/>
              </a:rPr>
              <a:t>---</a:t>
            </a:r>
            <a:r>
              <a:rPr lang="ko-KR" altLang="en-US" spc="-105" dirty="0">
                <a:solidFill>
                  <a:srgbClr val="231F20"/>
                </a:solidFill>
                <a:latin typeface="+mn-ea"/>
                <a:cs typeface="나눔고딕코딩"/>
              </a:rPr>
              <a:t> </a:t>
            </a:r>
            <a:r>
              <a:rPr lang="en-US" altLang="ko-KR" spc="-20" dirty="0">
                <a:solidFill>
                  <a:srgbClr val="231F20"/>
                </a:solidFill>
                <a:latin typeface="+mn-ea"/>
                <a:cs typeface="나눔고딕코딩"/>
              </a:rPr>
              <a:t>(※3)  </a:t>
            </a:r>
          </a:p>
          <a:p>
            <a:pPr marL="84455" marR="3712210"/>
            <a:r>
              <a:rPr lang="en-US" altLang="ko-KR" spc="-5" dirty="0">
                <a:solidFill>
                  <a:srgbClr val="231F20"/>
                </a:solidFill>
                <a:latin typeface="+mn-ea"/>
                <a:cs typeface="나눔고딕코딩"/>
              </a:rPr>
              <a:t>calc1_op </a:t>
            </a:r>
            <a:r>
              <a:rPr lang="en-US" altLang="ko-KR" dirty="0">
                <a:solidFill>
                  <a:srgbClr val="231F20"/>
                </a:solidFill>
                <a:latin typeface="+mn-ea"/>
                <a:cs typeface="나눔고딕코딩"/>
              </a:rPr>
              <a:t>= a + b * c  </a:t>
            </a:r>
          </a:p>
          <a:p>
            <a:pPr marL="84455" marR="3712210"/>
            <a:r>
              <a:rPr lang="en-US" altLang="ko-KR" spc="-5" dirty="0">
                <a:solidFill>
                  <a:srgbClr val="231F20"/>
                </a:solidFill>
                <a:latin typeface="+mn-ea"/>
                <a:cs typeface="나눔고딕코딩"/>
              </a:rPr>
              <a:t>calc2_op</a:t>
            </a:r>
            <a:r>
              <a:rPr lang="en-US" altLang="ko-KR" spc="-6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100" dirty="0">
                <a:solidFill>
                  <a:srgbClr val="231F20"/>
                </a:solidFill>
                <a:latin typeface="+mn-ea"/>
                <a:cs typeface="나눔고딕코딩"/>
              </a:rPr>
              <a:t> </a:t>
            </a:r>
            <a:r>
              <a:rPr lang="en-US" altLang="ko-KR" spc="-20" dirty="0">
                <a:solidFill>
                  <a:srgbClr val="231F20"/>
                </a:solidFill>
                <a:latin typeface="+mn-ea"/>
                <a:cs typeface="나눔고딕코딩"/>
              </a:rPr>
              <a:t>(a</a:t>
            </a:r>
            <a:r>
              <a:rPr lang="en-US" altLang="ko-KR" spc="-6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100" dirty="0">
                <a:solidFill>
                  <a:srgbClr val="231F20"/>
                </a:solidFill>
                <a:latin typeface="+mn-ea"/>
                <a:cs typeface="나눔고딕코딩"/>
              </a:rPr>
              <a:t> </a:t>
            </a:r>
            <a:r>
              <a:rPr lang="en-US" altLang="ko-KR" dirty="0">
                <a:solidFill>
                  <a:srgbClr val="231F20"/>
                </a:solidFill>
                <a:latin typeface="+mn-ea"/>
                <a:cs typeface="나눔고딕코딩"/>
              </a:rPr>
              <a:t>b)</a:t>
            </a:r>
            <a:r>
              <a:rPr lang="en-US" altLang="ko-KR" spc="-10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100" dirty="0">
                <a:solidFill>
                  <a:srgbClr val="231F20"/>
                </a:solidFill>
                <a:latin typeface="+mn-ea"/>
                <a:cs typeface="나눔고딕코딩"/>
              </a:rPr>
              <a:t> </a:t>
            </a:r>
            <a:r>
              <a:rPr lang="en-US" altLang="ko-KR" dirty="0">
                <a:solidFill>
                  <a:srgbClr val="231F20"/>
                </a:solidFill>
                <a:latin typeface="+mn-ea"/>
                <a:cs typeface="나눔고딕코딩"/>
              </a:rPr>
              <a:t>c</a:t>
            </a:r>
            <a:endParaRPr lang="en-US" altLang="ko-KR" dirty="0">
              <a:latin typeface="+mn-ea"/>
              <a:cs typeface="나눔고딕코딩"/>
            </a:endParaRPr>
          </a:p>
          <a:p>
            <a:pPr>
              <a:spcBef>
                <a:spcPts val="35"/>
              </a:spcBef>
            </a:pPr>
            <a:endParaRPr lang="en-US" altLang="ko-KR" dirty="0">
              <a:latin typeface="+mn-ea"/>
              <a:cs typeface="Times New Roman"/>
            </a:endParaRPr>
          </a:p>
          <a:p>
            <a:pPr marL="84455" marR="3712210"/>
            <a:r>
              <a:rPr lang="en-US" altLang="ko-KR" dirty="0">
                <a:solidFill>
                  <a:srgbClr val="231F20"/>
                </a:solidFill>
                <a:latin typeface="+mn-ea"/>
                <a:cs typeface="나눔고딕코딩"/>
              </a:rPr>
              <a:t>#</a:t>
            </a:r>
            <a:r>
              <a:rPr lang="en-US" altLang="ko-KR" spc="-105" dirty="0">
                <a:solidFill>
                  <a:srgbClr val="231F20"/>
                </a:solidFill>
                <a:latin typeface="+mn-ea"/>
                <a:cs typeface="나눔고딕코딩"/>
              </a:rPr>
              <a:t> </a:t>
            </a:r>
            <a:r>
              <a:rPr lang="ko-KR" altLang="en-US" spc="-20" dirty="0">
                <a:solidFill>
                  <a:srgbClr val="231F20"/>
                </a:solidFill>
                <a:latin typeface="+mn-ea"/>
                <a:cs typeface="나눔고딕코딩"/>
              </a:rPr>
              <a:t>세션</a:t>
            </a:r>
            <a:r>
              <a:rPr lang="ko-KR" altLang="en-US" spc="-105" dirty="0">
                <a:solidFill>
                  <a:srgbClr val="231F20"/>
                </a:solidFill>
                <a:latin typeface="+mn-ea"/>
                <a:cs typeface="나눔고딕코딩"/>
              </a:rPr>
              <a:t> </a:t>
            </a:r>
            <a:r>
              <a:rPr lang="ko-KR" altLang="en-US" spc="-30" dirty="0">
                <a:solidFill>
                  <a:srgbClr val="231F20"/>
                </a:solidFill>
                <a:latin typeface="+mn-ea"/>
                <a:cs typeface="나눔고딕코딩"/>
              </a:rPr>
              <a:t>시작하기</a:t>
            </a:r>
            <a:r>
              <a:rPr lang="ko-KR" altLang="en-US" spc="-105" dirty="0">
                <a:solidFill>
                  <a:srgbClr val="231F20"/>
                </a:solidFill>
                <a:latin typeface="+mn-ea"/>
                <a:cs typeface="나눔고딕코딩"/>
              </a:rPr>
              <a:t> </a:t>
            </a:r>
            <a:r>
              <a:rPr lang="en-US" altLang="ko-KR" spc="-30" dirty="0">
                <a:solidFill>
                  <a:srgbClr val="231F20"/>
                </a:solidFill>
                <a:latin typeface="+mn-ea"/>
                <a:cs typeface="나눔고딕코딩"/>
              </a:rPr>
              <a:t>---</a:t>
            </a:r>
            <a:r>
              <a:rPr lang="ko-KR" altLang="en-US" spc="-105" dirty="0">
                <a:solidFill>
                  <a:srgbClr val="231F20"/>
                </a:solidFill>
                <a:latin typeface="+mn-ea"/>
                <a:cs typeface="나눔고딕코딩"/>
              </a:rPr>
              <a:t> </a:t>
            </a:r>
            <a:r>
              <a:rPr lang="en-US" altLang="ko-KR" spc="-20" dirty="0">
                <a:solidFill>
                  <a:srgbClr val="231F20"/>
                </a:solidFill>
                <a:latin typeface="+mn-ea"/>
                <a:cs typeface="나눔고딕코딩"/>
              </a:rPr>
              <a:t>(※4)  </a:t>
            </a:r>
          </a:p>
          <a:p>
            <a:pPr marL="84455" marR="3712210"/>
            <a:r>
              <a:rPr lang="en-US" altLang="ko-KR" dirty="0" err="1">
                <a:solidFill>
                  <a:srgbClr val="231F20"/>
                </a:solidFill>
                <a:latin typeface="+mn-ea"/>
                <a:cs typeface="나눔고딕코딩"/>
              </a:rPr>
              <a:t>sess</a:t>
            </a:r>
            <a:r>
              <a:rPr lang="en-US" altLang="ko-KR" dirty="0">
                <a:solidFill>
                  <a:srgbClr val="231F20"/>
                </a:solidFill>
                <a:latin typeface="+mn-ea"/>
                <a:cs typeface="나눔고딕코딩"/>
              </a:rPr>
              <a:t> =</a:t>
            </a:r>
            <a:r>
              <a:rPr lang="en-US" altLang="ko-KR" spc="-180" dirty="0">
                <a:solidFill>
                  <a:srgbClr val="231F20"/>
                </a:solidFill>
                <a:latin typeface="+mn-ea"/>
                <a:cs typeface="나눔고딕코딩"/>
              </a:rPr>
              <a:t> </a:t>
            </a:r>
            <a:r>
              <a:rPr lang="en-US" altLang="ko-KR" spc="-10" dirty="0" err="1">
                <a:solidFill>
                  <a:srgbClr val="231F20"/>
                </a:solidFill>
                <a:latin typeface="+mn-ea"/>
                <a:cs typeface="나눔고딕코딩"/>
              </a:rPr>
              <a:t>tf.Session</a:t>
            </a:r>
            <a:r>
              <a:rPr lang="en-US" altLang="ko-KR" spc="-10" dirty="0">
                <a:solidFill>
                  <a:srgbClr val="231F20"/>
                </a:solidFill>
                <a:latin typeface="+mn-ea"/>
                <a:cs typeface="나눔고딕코딩"/>
              </a:rPr>
              <a:t>()</a:t>
            </a:r>
            <a:endParaRPr lang="en-US" altLang="ko-KR" dirty="0">
              <a:latin typeface="+mn-ea"/>
              <a:cs typeface="나눔고딕코딩"/>
            </a:endParaRPr>
          </a:p>
          <a:p>
            <a:pPr marL="84455" marR="2995930"/>
            <a:r>
              <a:rPr lang="en-US" altLang="ko-KR" dirty="0">
                <a:solidFill>
                  <a:srgbClr val="231F20"/>
                </a:solidFill>
                <a:latin typeface="+mn-ea"/>
                <a:cs typeface="나눔고딕코딩"/>
              </a:rPr>
              <a:t>res1</a:t>
            </a:r>
            <a:r>
              <a:rPr lang="en-US" altLang="ko-KR" spc="-5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spc="-10" dirty="0" err="1">
                <a:solidFill>
                  <a:srgbClr val="231F20"/>
                </a:solidFill>
                <a:latin typeface="+mn-ea"/>
                <a:cs typeface="나눔고딕코딩"/>
              </a:rPr>
              <a:t>sess.run</a:t>
            </a:r>
            <a:r>
              <a:rPr lang="en-US" altLang="ko-KR" spc="-10" dirty="0">
                <a:solidFill>
                  <a:srgbClr val="231F20"/>
                </a:solidFill>
                <a:latin typeface="+mn-ea"/>
                <a:cs typeface="나눔고딕코딩"/>
              </a:rPr>
              <a:t>(calc1_op)</a:t>
            </a:r>
            <a:r>
              <a:rPr lang="en-US" altLang="ko-KR" spc="-9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ko-KR" altLang="en-US" dirty="0">
                <a:solidFill>
                  <a:srgbClr val="231F20"/>
                </a:solidFill>
                <a:latin typeface="+mn-ea"/>
                <a:cs typeface="나눔고딕코딩"/>
              </a:rPr>
              <a:t>식</a:t>
            </a:r>
            <a:r>
              <a:rPr lang="ko-KR" altLang="en-US" spc="-90" dirty="0">
                <a:solidFill>
                  <a:srgbClr val="231F20"/>
                </a:solidFill>
                <a:latin typeface="+mn-ea"/>
                <a:cs typeface="나눔고딕코딩"/>
              </a:rPr>
              <a:t> </a:t>
            </a:r>
            <a:r>
              <a:rPr lang="ko-KR" altLang="en-US" spc="-30" dirty="0">
                <a:solidFill>
                  <a:srgbClr val="231F20"/>
                </a:solidFill>
                <a:latin typeface="+mn-ea"/>
                <a:cs typeface="나눔고딕코딩"/>
              </a:rPr>
              <a:t>평가하기  </a:t>
            </a:r>
            <a:endParaRPr lang="en-US" altLang="ko-KR" spc="-30" dirty="0">
              <a:solidFill>
                <a:srgbClr val="231F20"/>
              </a:solidFill>
              <a:latin typeface="+mn-ea"/>
              <a:cs typeface="나눔고딕코딩"/>
            </a:endParaRPr>
          </a:p>
          <a:p>
            <a:pPr marL="84455" marR="2995930"/>
            <a:r>
              <a:rPr lang="en-US" altLang="ko-KR" spc="-5" dirty="0">
                <a:solidFill>
                  <a:srgbClr val="231F20"/>
                </a:solidFill>
                <a:latin typeface="+mn-ea"/>
                <a:cs typeface="나눔고딕코딩"/>
              </a:rPr>
              <a:t>print(res1)</a:t>
            </a:r>
            <a:endParaRPr lang="en-US" altLang="ko-KR" dirty="0">
              <a:latin typeface="+mn-ea"/>
              <a:cs typeface="나눔고딕코딩"/>
            </a:endParaRPr>
          </a:p>
          <a:p>
            <a:pPr marL="84455" marR="2995930"/>
            <a:r>
              <a:rPr lang="en-US" altLang="ko-KR" dirty="0">
                <a:solidFill>
                  <a:srgbClr val="231F20"/>
                </a:solidFill>
                <a:latin typeface="+mn-ea"/>
                <a:cs typeface="나눔고딕코딩"/>
              </a:rPr>
              <a:t>res2</a:t>
            </a:r>
            <a:r>
              <a:rPr lang="en-US" altLang="ko-KR" spc="-5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spc="-10" dirty="0" err="1">
                <a:solidFill>
                  <a:srgbClr val="231F20"/>
                </a:solidFill>
                <a:latin typeface="+mn-ea"/>
                <a:cs typeface="나눔고딕코딩"/>
              </a:rPr>
              <a:t>sess.run</a:t>
            </a:r>
            <a:r>
              <a:rPr lang="en-US" altLang="ko-KR" spc="-10" dirty="0">
                <a:solidFill>
                  <a:srgbClr val="231F20"/>
                </a:solidFill>
                <a:latin typeface="+mn-ea"/>
                <a:cs typeface="나눔고딕코딩"/>
              </a:rPr>
              <a:t>(calc2_op)</a:t>
            </a:r>
            <a:r>
              <a:rPr lang="en-US" altLang="ko-KR" spc="-9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ko-KR" altLang="en-US" dirty="0">
                <a:solidFill>
                  <a:srgbClr val="231F20"/>
                </a:solidFill>
                <a:latin typeface="+mn-ea"/>
                <a:cs typeface="나눔고딕코딩"/>
              </a:rPr>
              <a:t>식</a:t>
            </a:r>
            <a:r>
              <a:rPr lang="ko-KR" altLang="en-US" spc="-90" dirty="0">
                <a:solidFill>
                  <a:srgbClr val="231F20"/>
                </a:solidFill>
                <a:latin typeface="+mn-ea"/>
                <a:cs typeface="나눔고딕코딩"/>
              </a:rPr>
              <a:t> </a:t>
            </a:r>
            <a:r>
              <a:rPr lang="ko-KR" altLang="en-US" spc="-30" dirty="0">
                <a:solidFill>
                  <a:srgbClr val="231F20"/>
                </a:solidFill>
                <a:latin typeface="+mn-ea"/>
                <a:cs typeface="나눔고딕코딩"/>
              </a:rPr>
              <a:t>평가하기  </a:t>
            </a:r>
            <a:endParaRPr lang="en-US" altLang="ko-KR" spc="-30" dirty="0">
              <a:solidFill>
                <a:srgbClr val="231F20"/>
              </a:solidFill>
              <a:latin typeface="+mn-ea"/>
              <a:cs typeface="나눔고딕코딩"/>
            </a:endParaRPr>
          </a:p>
          <a:p>
            <a:pPr marL="84455" marR="2995930"/>
            <a:r>
              <a:rPr lang="en-US" altLang="ko-KR" spc="-5" dirty="0">
                <a:solidFill>
                  <a:srgbClr val="231F20"/>
                </a:solidFill>
                <a:latin typeface="+mn-ea"/>
                <a:cs typeface="나눔고딕코딩"/>
              </a:rPr>
              <a:t>print(res2)</a:t>
            </a:r>
            <a:endParaRPr lang="en-US" altLang="ko-KR" dirty="0">
              <a:latin typeface="+mn-ea"/>
              <a:cs typeface="나눔고딕코딩"/>
            </a:endParaRPr>
          </a:p>
        </p:txBody>
      </p:sp>
      <p:sp>
        <p:nvSpPr>
          <p:cNvPr id="14" name="object 2">
            <a:extLst>
              <a:ext uri="{FF2B5EF4-FFF2-40B4-BE49-F238E27FC236}">
                <a16:creationId xmlns:a16="http://schemas.microsoft.com/office/drawing/2014/main" id="{6DFCA483-D67B-784E-BAE8-EED858F1B848}"/>
              </a:ext>
            </a:extLst>
          </p:cNvPr>
          <p:cNvSpPr/>
          <p:nvPr/>
        </p:nvSpPr>
        <p:spPr>
          <a:xfrm flipV="1">
            <a:off x="232569" y="528956"/>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
        <p:nvSpPr>
          <p:cNvPr id="4" name="object 2">
            <a:extLst>
              <a:ext uri="{FF2B5EF4-FFF2-40B4-BE49-F238E27FC236}">
                <a16:creationId xmlns:a16="http://schemas.microsoft.com/office/drawing/2014/main" id="{9817392C-2463-A84A-8E85-142EEAA30DAF}"/>
              </a:ext>
            </a:extLst>
          </p:cNvPr>
          <p:cNvSpPr/>
          <p:nvPr/>
        </p:nvSpPr>
        <p:spPr>
          <a:xfrm flipV="1">
            <a:off x="233363" y="5862956"/>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
        <p:nvSpPr>
          <p:cNvPr id="5" name="TextBox 4">
            <a:extLst>
              <a:ext uri="{FF2B5EF4-FFF2-40B4-BE49-F238E27FC236}">
                <a16:creationId xmlns:a16="http://schemas.microsoft.com/office/drawing/2014/main" id="{D4654539-E8D0-0F4E-9FBA-845DB4C59B25}"/>
              </a:ext>
            </a:extLst>
          </p:cNvPr>
          <p:cNvSpPr txBox="1"/>
          <p:nvPr/>
        </p:nvSpPr>
        <p:spPr>
          <a:xfrm>
            <a:off x="229811" y="6124574"/>
            <a:ext cx="9601201" cy="1155701"/>
          </a:xfrm>
          <a:prstGeom prst="rect">
            <a:avLst/>
          </a:prstGeom>
          <a:solidFill>
            <a:schemeClr val="bg1">
              <a:lumMod val="85000"/>
            </a:schemeClr>
          </a:solidFill>
        </p:spPr>
        <p:txBody>
          <a:bodyPr wrap="square" rtlCol="0">
            <a:spAutoFit/>
          </a:bodyPr>
          <a:lstStyle/>
          <a:p>
            <a:pPr marL="156210" marR="3934460">
              <a:lnSpc>
                <a:spcPct val="135400"/>
              </a:lnSpc>
            </a:pPr>
            <a:r>
              <a:rPr lang="en-US" altLang="ko-KR" dirty="0">
                <a:solidFill>
                  <a:srgbClr val="231F20"/>
                </a:solidFill>
                <a:latin typeface="+mn-ea"/>
                <a:cs typeface="나눔고딕코딩"/>
              </a:rPr>
              <a:t>$ python3</a:t>
            </a:r>
            <a:r>
              <a:rPr lang="en-US" altLang="ko-KR" spc="-220" dirty="0">
                <a:solidFill>
                  <a:srgbClr val="231F20"/>
                </a:solidFill>
                <a:latin typeface="+mn-ea"/>
                <a:cs typeface="나눔고딕코딩"/>
              </a:rPr>
              <a:t> </a:t>
            </a:r>
            <a:r>
              <a:rPr lang="en-US" altLang="ko-KR" spc="-5" dirty="0">
                <a:solidFill>
                  <a:srgbClr val="231F20"/>
                </a:solidFill>
                <a:latin typeface="+mn-ea"/>
                <a:cs typeface="나눔고딕코딩"/>
              </a:rPr>
              <a:t>calc2.py  </a:t>
            </a:r>
          </a:p>
          <a:p>
            <a:pPr marL="156210" marR="3934460">
              <a:lnSpc>
                <a:spcPct val="135400"/>
              </a:lnSpc>
            </a:pPr>
            <a:r>
              <a:rPr lang="en-US" altLang="ko-KR" dirty="0">
                <a:solidFill>
                  <a:srgbClr val="231F20"/>
                </a:solidFill>
                <a:latin typeface="+mn-ea"/>
                <a:cs typeface="나눔고딕코딩"/>
              </a:rPr>
              <a:t>14</a:t>
            </a:r>
            <a:endParaRPr lang="en-US" altLang="ko-KR" dirty="0">
              <a:latin typeface="+mn-ea"/>
              <a:cs typeface="나눔고딕코딩"/>
            </a:endParaRPr>
          </a:p>
          <a:p>
            <a:pPr marL="156210">
              <a:spcBef>
                <a:spcPts val="340"/>
              </a:spcBef>
            </a:pPr>
            <a:r>
              <a:rPr lang="en-US" altLang="ko-KR" dirty="0">
                <a:solidFill>
                  <a:srgbClr val="231F20"/>
                </a:solidFill>
                <a:latin typeface="+mn-ea"/>
                <a:cs typeface="나눔고딕코딩"/>
              </a:rPr>
              <a:t>20</a:t>
            </a:r>
            <a:endParaRPr lang="en-US" altLang="ko-KR" dirty="0">
              <a:latin typeface="+mn-ea"/>
              <a:cs typeface="나눔고딕코딩"/>
            </a:endParaRPr>
          </a:p>
        </p:txBody>
      </p:sp>
    </p:spTree>
    <p:extLst>
      <p:ext uri="{BB962C8B-B14F-4D97-AF65-F5344CB8AC3E}">
        <p14:creationId xmlns:p14="http://schemas.microsoft.com/office/powerpoint/2010/main" val="1483425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82225" y="-54244"/>
            <a:ext cx="10296993" cy="7639319"/>
          </a:xfrm>
          <a:custGeom>
            <a:avLst/>
            <a:gdLst/>
            <a:ahLst/>
            <a:cxnLst/>
            <a:rect l="l" t="t" r="r" b="b"/>
            <a:pathLst>
              <a:path w="5549900" h="3226435">
                <a:moveTo>
                  <a:pt x="0" y="3225901"/>
                </a:moveTo>
                <a:lnTo>
                  <a:pt x="5549392" y="3225901"/>
                </a:lnTo>
                <a:lnTo>
                  <a:pt x="5549392" y="0"/>
                </a:lnTo>
                <a:lnTo>
                  <a:pt x="0" y="0"/>
                </a:lnTo>
                <a:lnTo>
                  <a:pt x="0" y="3225901"/>
                </a:lnTo>
                <a:close/>
              </a:path>
            </a:pathLst>
          </a:custGeom>
          <a:solidFill>
            <a:srgbClr val="E6E7E8"/>
          </a:solidFill>
        </p:spPr>
        <p:txBody>
          <a:bodyPr wrap="square" lIns="0" tIns="0" rIns="0" bIns="0" rtlCol="0"/>
          <a:lstStyle/>
          <a:p>
            <a:endParaRPr/>
          </a:p>
        </p:txBody>
      </p:sp>
      <p:sp>
        <p:nvSpPr>
          <p:cNvPr id="5" name="object 5"/>
          <p:cNvSpPr/>
          <p:nvPr/>
        </p:nvSpPr>
        <p:spPr>
          <a:xfrm>
            <a:off x="3890766" y="2241766"/>
            <a:ext cx="2339975" cy="69215"/>
          </a:xfrm>
          <a:custGeom>
            <a:avLst/>
            <a:gdLst/>
            <a:ahLst/>
            <a:cxnLst/>
            <a:rect l="l" t="t" r="r" b="b"/>
            <a:pathLst>
              <a:path w="2339975" h="69215">
                <a:moveTo>
                  <a:pt x="2339425" y="0"/>
                </a:moveTo>
                <a:lnTo>
                  <a:pt x="0" y="0"/>
                </a:lnTo>
                <a:lnTo>
                  <a:pt x="794" y="7947"/>
                </a:lnTo>
                <a:lnTo>
                  <a:pt x="8669" y="32696"/>
                </a:lnTo>
                <a:lnTo>
                  <a:pt x="30043" y="57445"/>
                </a:lnTo>
                <a:lnTo>
                  <a:pt x="71666" y="68694"/>
                </a:lnTo>
                <a:lnTo>
                  <a:pt x="2268321" y="68694"/>
                </a:lnTo>
                <a:lnTo>
                  <a:pt x="2279571" y="67569"/>
                </a:lnTo>
                <a:lnTo>
                  <a:pt x="2304319" y="59695"/>
                </a:lnTo>
                <a:lnTo>
                  <a:pt x="2329068" y="38321"/>
                </a:lnTo>
                <a:lnTo>
                  <a:pt x="2339425" y="0"/>
                </a:lnTo>
                <a:close/>
              </a:path>
            </a:pathLst>
          </a:custGeom>
          <a:solidFill>
            <a:srgbClr val="6D6E71"/>
          </a:solidFill>
        </p:spPr>
        <p:txBody>
          <a:bodyPr wrap="square" lIns="0" tIns="0" rIns="0" bIns="0" rtlCol="0"/>
          <a:lstStyle/>
          <a:p>
            <a:endParaRPr/>
          </a:p>
        </p:txBody>
      </p:sp>
      <p:sp>
        <p:nvSpPr>
          <p:cNvPr id="6" name="object 6"/>
          <p:cNvSpPr/>
          <p:nvPr/>
        </p:nvSpPr>
        <p:spPr>
          <a:xfrm>
            <a:off x="462429" y="1175373"/>
            <a:ext cx="9066540" cy="5419102"/>
          </a:xfrm>
          <a:custGeom>
            <a:avLst/>
            <a:gdLst/>
            <a:ahLst/>
            <a:cxnLst/>
            <a:rect l="l" t="t" r="r" b="b"/>
            <a:pathLst>
              <a:path w="4932045" h="3015615">
                <a:moveTo>
                  <a:pt x="4751997" y="0"/>
                </a:moveTo>
                <a:lnTo>
                  <a:pt x="179997" y="0"/>
                </a:lnTo>
                <a:lnTo>
                  <a:pt x="151872" y="2812"/>
                </a:lnTo>
                <a:lnTo>
                  <a:pt x="89998" y="22499"/>
                </a:lnTo>
                <a:lnTo>
                  <a:pt x="28124" y="75936"/>
                </a:lnTo>
                <a:lnTo>
                  <a:pt x="0" y="179997"/>
                </a:lnTo>
                <a:lnTo>
                  <a:pt x="0" y="2834995"/>
                </a:lnTo>
                <a:lnTo>
                  <a:pt x="2812" y="2863122"/>
                </a:lnTo>
                <a:lnTo>
                  <a:pt x="22499" y="2925000"/>
                </a:lnTo>
                <a:lnTo>
                  <a:pt x="75936" y="2986878"/>
                </a:lnTo>
                <a:lnTo>
                  <a:pt x="179997" y="3015005"/>
                </a:lnTo>
                <a:lnTo>
                  <a:pt x="4751997" y="3015005"/>
                </a:lnTo>
                <a:lnTo>
                  <a:pt x="4780121" y="3012192"/>
                </a:lnTo>
                <a:lnTo>
                  <a:pt x="4841995" y="2992504"/>
                </a:lnTo>
                <a:lnTo>
                  <a:pt x="4903869" y="2939063"/>
                </a:lnTo>
                <a:lnTo>
                  <a:pt x="4931994" y="2834995"/>
                </a:lnTo>
                <a:lnTo>
                  <a:pt x="4931994" y="179997"/>
                </a:lnTo>
                <a:lnTo>
                  <a:pt x="4929181" y="151872"/>
                </a:lnTo>
                <a:lnTo>
                  <a:pt x="4909494" y="89998"/>
                </a:lnTo>
                <a:lnTo>
                  <a:pt x="4856057" y="28124"/>
                </a:lnTo>
                <a:lnTo>
                  <a:pt x="4751997" y="0"/>
                </a:lnTo>
                <a:close/>
              </a:path>
            </a:pathLst>
          </a:custGeom>
          <a:solidFill>
            <a:srgbClr val="FFFFFF"/>
          </a:solidFill>
        </p:spPr>
        <p:txBody>
          <a:bodyPr wrap="square" lIns="0" tIns="0" rIns="0" bIns="0" rtlCol="0"/>
          <a:lstStyle/>
          <a:p>
            <a:endParaRPr/>
          </a:p>
        </p:txBody>
      </p:sp>
      <p:sp>
        <p:nvSpPr>
          <p:cNvPr id="7" name="object 7"/>
          <p:cNvSpPr/>
          <p:nvPr/>
        </p:nvSpPr>
        <p:spPr>
          <a:xfrm>
            <a:off x="462429" y="1175373"/>
            <a:ext cx="9066540" cy="5419102"/>
          </a:xfrm>
          <a:custGeom>
            <a:avLst/>
            <a:gdLst/>
            <a:ahLst/>
            <a:cxnLst/>
            <a:rect l="l" t="t" r="r" b="b"/>
            <a:pathLst>
              <a:path w="4932045" h="3015615">
                <a:moveTo>
                  <a:pt x="179997" y="0"/>
                </a:moveTo>
                <a:lnTo>
                  <a:pt x="151872" y="2812"/>
                </a:lnTo>
                <a:lnTo>
                  <a:pt x="89998" y="22499"/>
                </a:lnTo>
                <a:lnTo>
                  <a:pt x="28124" y="75936"/>
                </a:lnTo>
                <a:lnTo>
                  <a:pt x="0" y="179997"/>
                </a:lnTo>
                <a:lnTo>
                  <a:pt x="0" y="2834995"/>
                </a:lnTo>
                <a:lnTo>
                  <a:pt x="2812" y="2863122"/>
                </a:lnTo>
                <a:lnTo>
                  <a:pt x="22499" y="2925000"/>
                </a:lnTo>
                <a:lnTo>
                  <a:pt x="75936" y="2986878"/>
                </a:lnTo>
                <a:lnTo>
                  <a:pt x="179997" y="3015005"/>
                </a:lnTo>
                <a:lnTo>
                  <a:pt x="4751997" y="3015005"/>
                </a:lnTo>
                <a:lnTo>
                  <a:pt x="4780121" y="3012192"/>
                </a:lnTo>
                <a:lnTo>
                  <a:pt x="4841995" y="2992504"/>
                </a:lnTo>
                <a:lnTo>
                  <a:pt x="4903869" y="2939063"/>
                </a:lnTo>
                <a:lnTo>
                  <a:pt x="4931994" y="2834995"/>
                </a:lnTo>
                <a:lnTo>
                  <a:pt x="4931994" y="179997"/>
                </a:lnTo>
                <a:lnTo>
                  <a:pt x="4929181" y="151872"/>
                </a:lnTo>
                <a:lnTo>
                  <a:pt x="4909494" y="89998"/>
                </a:lnTo>
                <a:lnTo>
                  <a:pt x="4856057" y="28124"/>
                </a:lnTo>
                <a:lnTo>
                  <a:pt x="4751997" y="0"/>
                </a:lnTo>
                <a:lnTo>
                  <a:pt x="179997" y="0"/>
                </a:lnTo>
                <a:close/>
              </a:path>
            </a:pathLst>
          </a:custGeom>
          <a:ln w="36004">
            <a:solidFill>
              <a:srgbClr val="6D6E71"/>
            </a:solidFill>
          </a:ln>
        </p:spPr>
        <p:txBody>
          <a:bodyPr wrap="square" lIns="0" tIns="0" rIns="0" bIns="0" rtlCol="0"/>
          <a:lstStyle/>
          <a:p>
            <a:endParaRPr/>
          </a:p>
        </p:txBody>
      </p:sp>
      <p:sp>
        <p:nvSpPr>
          <p:cNvPr id="8" name="object 8"/>
          <p:cNvSpPr/>
          <p:nvPr/>
        </p:nvSpPr>
        <p:spPr>
          <a:xfrm>
            <a:off x="4423569" y="1496597"/>
            <a:ext cx="0" cy="462915"/>
          </a:xfrm>
          <a:custGeom>
            <a:avLst/>
            <a:gdLst/>
            <a:ahLst/>
            <a:cxnLst/>
            <a:rect l="l" t="t" r="r" b="b"/>
            <a:pathLst>
              <a:path h="462915">
                <a:moveTo>
                  <a:pt x="0" y="462699"/>
                </a:moveTo>
                <a:lnTo>
                  <a:pt x="0" y="0"/>
                </a:lnTo>
              </a:path>
            </a:pathLst>
          </a:custGeom>
          <a:ln w="6350">
            <a:solidFill>
              <a:srgbClr val="939598"/>
            </a:solidFill>
          </a:ln>
        </p:spPr>
        <p:txBody>
          <a:bodyPr wrap="square" lIns="0" tIns="0" rIns="0" bIns="0" rtlCol="0"/>
          <a:lstStyle/>
          <a:p>
            <a:endParaRPr/>
          </a:p>
        </p:txBody>
      </p:sp>
      <p:sp>
        <p:nvSpPr>
          <p:cNvPr id="9" name="object 9"/>
          <p:cNvSpPr/>
          <p:nvPr/>
        </p:nvSpPr>
        <p:spPr>
          <a:xfrm>
            <a:off x="5414169" y="1489075"/>
            <a:ext cx="0" cy="462915"/>
          </a:xfrm>
          <a:custGeom>
            <a:avLst/>
            <a:gdLst/>
            <a:ahLst/>
            <a:cxnLst/>
            <a:rect l="l" t="t" r="r" b="b"/>
            <a:pathLst>
              <a:path h="462915">
                <a:moveTo>
                  <a:pt x="0" y="462699"/>
                </a:moveTo>
                <a:lnTo>
                  <a:pt x="0" y="0"/>
                </a:lnTo>
              </a:path>
            </a:pathLst>
          </a:custGeom>
          <a:ln w="6350">
            <a:solidFill>
              <a:srgbClr val="939598"/>
            </a:solidFill>
          </a:ln>
        </p:spPr>
        <p:txBody>
          <a:bodyPr wrap="square" lIns="0" tIns="0" rIns="0" bIns="0" rtlCol="0"/>
          <a:lstStyle/>
          <a:p>
            <a:endParaRPr/>
          </a:p>
        </p:txBody>
      </p:sp>
      <p:sp>
        <p:nvSpPr>
          <p:cNvPr id="10" name="object 10"/>
          <p:cNvSpPr txBox="1"/>
          <p:nvPr/>
        </p:nvSpPr>
        <p:spPr>
          <a:xfrm>
            <a:off x="4559077" y="1415318"/>
            <a:ext cx="947200" cy="615553"/>
          </a:xfrm>
          <a:prstGeom prst="rect">
            <a:avLst/>
          </a:prstGeom>
        </p:spPr>
        <p:txBody>
          <a:bodyPr vert="horz" wrap="square" lIns="0" tIns="0" rIns="0" bIns="0" rtlCol="0">
            <a:spAutoFit/>
          </a:bodyPr>
          <a:lstStyle/>
          <a:p>
            <a:pPr marL="12700"/>
            <a:r>
              <a:rPr lang="en-US" sz="4000" b="1" spc="-40" dirty="0" smtClean="0">
                <a:solidFill>
                  <a:srgbClr val="414042"/>
                </a:solidFill>
                <a:latin typeface="Century Gothic"/>
                <a:cs typeface="Century Gothic"/>
              </a:rPr>
              <a:t>5</a:t>
            </a:r>
            <a:r>
              <a:rPr sz="4000" b="1" spc="-40" dirty="0" smtClean="0">
                <a:solidFill>
                  <a:srgbClr val="414042"/>
                </a:solidFill>
                <a:latin typeface="Century Gothic"/>
                <a:cs typeface="Century Gothic"/>
              </a:rPr>
              <a:t>-</a:t>
            </a:r>
            <a:r>
              <a:rPr lang="en-US" sz="4000" b="1" spc="-40" dirty="0" smtClean="0">
                <a:solidFill>
                  <a:srgbClr val="414042"/>
                </a:solidFill>
                <a:latin typeface="Century Gothic"/>
                <a:cs typeface="Century Gothic"/>
              </a:rPr>
              <a:t>1</a:t>
            </a:r>
            <a:endParaRPr sz="4000" dirty="0">
              <a:latin typeface="Century Gothic"/>
              <a:cs typeface="Century Gothic"/>
            </a:endParaRPr>
          </a:p>
        </p:txBody>
      </p:sp>
      <p:sp>
        <p:nvSpPr>
          <p:cNvPr id="11" name="object 11"/>
          <p:cNvSpPr txBox="1">
            <a:spLocks noGrp="1"/>
          </p:cNvSpPr>
          <p:nvPr>
            <p:ph type="title"/>
          </p:nvPr>
        </p:nvSpPr>
        <p:spPr>
          <a:xfrm>
            <a:off x="4188135" y="2225847"/>
            <a:ext cx="1607034" cy="369332"/>
          </a:xfrm>
          <a:prstGeom prst="rect">
            <a:avLst/>
          </a:prstGeom>
        </p:spPr>
        <p:txBody>
          <a:bodyPr vert="horz" wrap="square" lIns="0" tIns="0" rIns="0" bIns="0" rtlCol="0">
            <a:spAutoFit/>
          </a:bodyPr>
          <a:lstStyle/>
          <a:p>
            <a:pPr marL="12700"/>
            <a:r>
              <a:rPr lang="ko-KR" altLang="en-US" sz="2400" spc="-200" dirty="0" err="1">
                <a:latin typeface="+mn-ea"/>
                <a:ea typeface="+mn-ea"/>
              </a:rPr>
              <a:t>딥러닝</a:t>
            </a:r>
            <a:r>
              <a:rPr lang="ko-KR" altLang="en-US" sz="2400" spc="-200" dirty="0">
                <a:latin typeface="+mn-ea"/>
                <a:ea typeface="+mn-ea"/>
              </a:rPr>
              <a:t> 개요</a:t>
            </a:r>
          </a:p>
        </p:txBody>
      </p:sp>
      <p:sp>
        <p:nvSpPr>
          <p:cNvPr id="12" name="object 12"/>
          <p:cNvSpPr/>
          <p:nvPr/>
        </p:nvSpPr>
        <p:spPr>
          <a:xfrm>
            <a:off x="1061603" y="4398524"/>
            <a:ext cx="3978310" cy="539607"/>
          </a:xfrm>
          <a:custGeom>
            <a:avLst/>
            <a:gdLst/>
            <a:ahLst/>
            <a:cxnLst/>
            <a:rect l="l" t="t" r="r" b="b"/>
            <a:pathLst>
              <a:path w="2115185" h="260985">
                <a:moveTo>
                  <a:pt x="2042934" y="0"/>
                </a:moveTo>
                <a:lnTo>
                  <a:pt x="71996" y="0"/>
                </a:lnTo>
                <a:lnTo>
                  <a:pt x="60746" y="1124"/>
                </a:lnTo>
                <a:lnTo>
                  <a:pt x="35998" y="8999"/>
                </a:lnTo>
                <a:lnTo>
                  <a:pt x="11249" y="30373"/>
                </a:lnTo>
                <a:lnTo>
                  <a:pt x="0" y="71996"/>
                </a:lnTo>
                <a:lnTo>
                  <a:pt x="0" y="189001"/>
                </a:lnTo>
                <a:lnTo>
                  <a:pt x="1124" y="200250"/>
                </a:lnTo>
                <a:lnTo>
                  <a:pt x="8999" y="224999"/>
                </a:lnTo>
                <a:lnTo>
                  <a:pt x="30373" y="249748"/>
                </a:lnTo>
                <a:lnTo>
                  <a:pt x="71996" y="260997"/>
                </a:lnTo>
                <a:lnTo>
                  <a:pt x="2042934" y="260997"/>
                </a:lnTo>
                <a:lnTo>
                  <a:pt x="2054186" y="259872"/>
                </a:lnTo>
                <a:lnTo>
                  <a:pt x="2078939" y="251998"/>
                </a:lnTo>
                <a:lnTo>
                  <a:pt x="2103692" y="230624"/>
                </a:lnTo>
                <a:lnTo>
                  <a:pt x="2114943" y="189001"/>
                </a:lnTo>
                <a:lnTo>
                  <a:pt x="2114943" y="71996"/>
                </a:lnTo>
                <a:lnTo>
                  <a:pt x="2113818" y="60746"/>
                </a:lnTo>
                <a:lnTo>
                  <a:pt x="2105942" y="35998"/>
                </a:lnTo>
                <a:lnTo>
                  <a:pt x="2084564" y="11249"/>
                </a:lnTo>
                <a:lnTo>
                  <a:pt x="2042934" y="0"/>
                </a:lnTo>
                <a:close/>
              </a:path>
            </a:pathLst>
          </a:custGeom>
          <a:solidFill>
            <a:srgbClr val="6D6E71"/>
          </a:solidFill>
        </p:spPr>
        <p:txBody>
          <a:bodyPr wrap="square" lIns="0" tIns="0" rIns="0" bIns="0" rtlCol="0" anchor="ctr"/>
          <a:lstStyle/>
          <a:p>
            <a:pPr algn="ctr"/>
            <a:r>
              <a:rPr lang="ko-KR" altLang="en-US" spc="-65" dirty="0" smtClean="0">
                <a:solidFill>
                  <a:schemeClr val="bg1"/>
                </a:solidFill>
                <a:latin typeface="Arial Unicode MS"/>
                <a:cs typeface="Arial Unicode MS"/>
              </a:rPr>
              <a:t>이번  </a:t>
            </a:r>
            <a:r>
              <a:rPr lang="ko-KR" altLang="en-US" spc="-65" dirty="0">
                <a:solidFill>
                  <a:schemeClr val="bg1"/>
                </a:solidFill>
                <a:latin typeface="Arial Unicode MS"/>
                <a:cs typeface="Arial Unicode MS"/>
              </a:rPr>
              <a:t>절에서  배울</a:t>
            </a:r>
            <a:r>
              <a:rPr lang="ko-KR" altLang="en-US" spc="-114" dirty="0">
                <a:solidFill>
                  <a:schemeClr val="bg1"/>
                </a:solidFill>
                <a:latin typeface="Arial Unicode MS"/>
                <a:cs typeface="Arial Unicode MS"/>
              </a:rPr>
              <a:t> </a:t>
            </a:r>
            <a:r>
              <a:rPr lang="ko-KR" altLang="en-US" spc="-65" dirty="0" smtClean="0">
                <a:solidFill>
                  <a:schemeClr val="bg1"/>
                </a:solidFill>
                <a:latin typeface="Arial Unicode MS"/>
                <a:cs typeface="Arial Unicode MS"/>
              </a:rPr>
              <a:t>내용</a:t>
            </a:r>
            <a:endParaRPr dirty="0">
              <a:solidFill>
                <a:schemeClr val="bg1"/>
              </a:solidFill>
            </a:endParaRPr>
          </a:p>
        </p:txBody>
      </p:sp>
      <p:sp>
        <p:nvSpPr>
          <p:cNvPr id="13" name="object 13"/>
          <p:cNvSpPr txBox="1"/>
          <p:nvPr/>
        </p:nvSpPr>
        <p:spPr>
          <a:xfrm>
            <a:off x="1097894" y="5461581"/>
            <a:ext cx="3942019" cy="657231"/>
          </a:xfrm>
          <a:prstGeom prst="rect">
            <a:avLst/>
          </a:prstGeom>
          <a:solidFill>
            <a:srgbClr val="E6E7E8"/>
          </a:solidFill>
        </p:spPr>
        <p:txBody>
          <a:bodyPr vert="horz" wrap="square" lIns="0" tIns="51435" rIns="0" bIns="0" rtlCol="0" anchor="ctr">
            <a:spAutoFit/>
          </a:bodyPr>
          <a:lstStyle/>
          <a:p>
            <a:pPr marL="179705" indent="-107950">
              <a:spcBef>
                <a:spcPts val="405"/>
              </a:spcBef>
              <a:buClr>
                <a:srgbClr val="58595B"/>
              </a:buClr>
              <a:buSzPct val="75000"/>
              <a:buChar char="■"/>
              <a:tabLst>
                <a:tab pos="180340" algn="l"/>
              </a:tabLst>
            </a:pPr>
            <a:r>
              <a:rPr lang="en-US" spc="-120" dirty="0" smtClean="0">
                <a:solidFill>
                  <a:srgbClr val="414042"/>
                </a:solidFill>
                <a:latin typeface="+mn-ea"/>
                <a:cs typeface="Arial Unicode MS"/>
              </a:rPr>
              <a:t> </a:t>
            </a:r>
            <a:r>
              <a:rPr lang="ko-KR" altLang="en-US" spc="-120" dirty="0" smtClean="0">
                <a:solidFill>
                  <a:srgbClr val="414042"/>
                </a:solidFill>
                <a:latin typeface="+mn-ea"/>
                <a:cs typeface="Arial Unicode MS"/>
              </a:rPr>
              <a:t>딥 러닝</a:t>
            </a:r>
            <a:endParaRPr lang="ko-KR" altLang="en-US" spc="-120" dirty="0">
              <a:solidFill>
                <a:srgbClr val="414042"/>
              </a:solidFill>
              <a:latin typeface="+mn-ea"/>
              <a:cs typeface="Arial Unicode MS"/>
            </a:endParaRPr>
          </a:p>
          <a:p>
            <a:pPr marL="179705" indent="-107950">
              <a:spcBef>
                <a:spcPts val="405"/>
              </a:spcBef>
              <a:buClr>
                <a:srgbClr val="58595B"/>
              </a:buClr>
              <a:buSzPct val="75000"/>
              <a:buChar char="■"/>
              <a:tabLst>
                <a:tab pos="180340" algn="l"/>
              </a:tabLst>
            </a:pPr>
            <a:r>
              <a:rPr lang="ko-KR" altLang="en-US" spc="-120" dirty="0" smtClean="0">
                <a:solidFill>
                  <a:srgbClr val="414042"/>
                </a:solidFill>
                <a:latin typeface="+mn-ea"/>
                <a:cs typeface="Arial Unicode MS"/>
              </a:rPr>
              <a:t> 딥 러닝의 기본적인 </a:t>
            </a:r>
            <a:r>
              <a:rPr lang="ko-KR" altLang="en-US" spc="-120" dirty="0">
                <a:solidFill>
                  <a:srgbClr val="414042"/>
                </a:solidFill>
                <a:latin typeface="+mn-ea"/>
                <a:cs typeface="Arial Unicode MS"/>
              </a:rPr>
              <a:t>구조</a:t>
            </a:r>
            <a:endParaRPr lang="en-US" altLang="ko-KR" spc="-120" dirty="0" smtClean="0">
              <a:solidFill>
                <a:srgbClr val="414042"/>
              </a:solidFill>
              <a:latin typeface="+mn-ea"/>
              <a:cs typeface="Arial Unicode MS"/>
            </a:endParaRPr>
          </a:p>
        </p:txBody>
      </p:sp>
      <p:sp>
        <p:nvSpPr>
          <p:cNvPr id="15" name="object 15"/>
          <p:cNvSpPr/>
          <p:nvPr/>
        </p:nvSpPr>
        <p:spPr>
          <a:xfrm>
            <a:off x="5639087" y="4402194"/>
            <a:ext cx="3260691" cy="536571"/>
          </a:xfrm>
          <a:custGeom>
            <a:avLst/>
            <a:gdLst/>
            <a:ahLst/>
            <a:cxnLst/>
            <a:rect l="l" t="t" r="r" b="b"/>
            <a:pathLst>
              <a:path w="2115185" h="260985">
                <a:moveTo>
                  <a:pt x="2042934" y="0"/>
                </a:moveTo>
                <a:lnTo>
                  <a:pt x="71996" y="0"/>
                </a:lnTo>
                <a:lnTo>
                  <a:pt x="60746" y="1124"/>
                </a:lnTo>
                <a:lnTo>
                  <a:pt x="35998" y="8999"/>
                </a:lnTo>
                <a:lnTo>
                  <a:pt x="11249" y="30373"/>
                </a:lnTo>
                <a:lnTo>
                  <a:pt x="0" y="71996"/>
                </a:lnTo>
                <a:lnTo>
                  <a:pt x="0" y="189001"/>
                </a:lnTo>
                <a:lnTo>
                  <a:pt x="1124" y="200250"/>
                </a:lnTo>
                <a:lnTo>
                  <a:pt x="8999" y="224999"/>
                </a:lnTo>
                <a:lnTo>
                  <a:pt x="30373" y="249748"/>
                </a:lnTo>
                <a:lnTo>
                  <a:pt x="71996" y="260997"/>
                </a:lnTo>
                <a:lnTo>
                  <a:pt x="2042934" y="260997"/>
                </a:lnTo>
                <a:lnTo>
                  <a:pt x="2054186" y="259872"/>
                </a:lnTo>
                <a:lnTo>
                  <a:pt x="2078939" y="251998"/>
                </a:lnTo>
                <a:lnTo>
                  <a:pt x="2103692" y="230624"/>
                </a:lnTo>
                <a:lnTo>
                  <a:pt x="2114943" y="189001"/>
                </a:lnTo>
                <a:lnTo>
                  <a:pt x="2114943" y="71996"/>
                </a:lnTo>
                <a:lnTo>
                  <a:pt x="2113818" y="60746"/>
                </a:lnTo>
                <a:lnTo>
                  <a:pt x="2105942" y="35998"/>
                </a:lnTo>
                <a:lnTo>
                  <a:pt x="2084564" y="11249"/>
                </a:lnTo>
                <a:lnTo>
                  <a:pt x="2042934" y="0"/>
                </a:lnTo>
                <a:close/>
              </a:path>
            </a:pathLst>
          </a:custGeom>
          <a:solidFill>
            <a:srgbClr val="6D6E71"/>
          </a:solidFill>
        </p:spPr>
        <p:txBody>
          <a:bodyPr wrap="square" lIns="0" tIns="0" rIns="0" bIns="0" rtlCol="0" anchor="ctr"/>
          <a:lstStyle/>
          <a:p>
            <a:pPr algn="ctr"/>
            <a:r>
              <a:rPr lang="ko-KR" altLang="en-US" spc="-65" dirty="0">
                <a:solidFill>
                  <a:schemeClr val="bg1"/>
                </a:solidFill>
                <a:latin typeface="Arial Unicode MS"/>
                <a:cs typeface="Arial Unicode MS"/>
              </a:rPr>
              <a:t>알고리즘과</a:t>
            </a:r>
            <a:r>
              <a:rPr lang="ko-KR" altLang="en-US" spc="-40" dirty="0">
                <a:solidFill>
                  <a:schemeClr val="bg1"/>
                </a:solidFill>
                <a:latin typeface="Arial Unicode MS"/>
                <a:cs typeface="Arial Unicode MS"/>
              </a:rPr>
              <a:t> </a:t>
            </a:r>
            <a:r>
              <a:rPr lang="ko-KR" altLang="en-US" spc="-65" dirty="0" smtClean="0">
                <a:solidFill>
                  <a:schemeClr val="bg1"/>
                </a:solidFill>
                <a:latin typeface="Arial Unicode MS"/>
                <a:cs typeface="Arial Unicode MS"/>
              </a:rPr>
              <a:t>툴</a:t>
            </a:r>
            <a:endParaRPr dirty="0">
              <a:solidFill>
                <a:schemeClr val="bg1"/>
              </a:solidFill>
            </a:endParaRPr>
          </a:p>
        </p:txBody>
      </p:sp>
      <p:sp>
        <p:nvSpPr>
          <p:cNvPr id="16" name="object 16"/>
          <p:cNvSpPr txBox="1"/>
          <p:nvPr/>
        </p:nvSpPr>
        <p:spPr>
          <a:xfrm>
            <a:off x="5675378" y="5222875"/>
            <a:ext cx="3429000" cy="1011174"/>
          </a:xfrm>
          <a:prstGeom prst="rect">
            <a:avLst/>
          </a:prstGeom>
          <a:solidFill>
            <a:srgbClr val="E6E7E8"/>
          </a:solidFill>
        </p:spPr>
        <p:txBody>
          <a:bodyPr vert="horz" wrap="square" lIns="0" tIns="51435" rIns="0" bIns="0" rtlCol="0" anchor="ctr">
            <a:spAutoFit/>
          </a:bodyPr>
          <a:lstStyle/>
          <a:p>
            <a:pPr marL="179705" indent="-107950">
              <a:spcBef>
                <a:spcPts val="405"/>
              </a:spcBef>
              <a:buClr>
                <a:srgbClr val="58595B"/>
              </a:buClr>
              <a:buSzPct val="75000"/>
              <a:buChar char="■"/>
              <a:tabLst>
                <a:tab pos="180340" algn="l"/>
              </a:tabLst>
            </a:pPr>
            <a:r>
              <a:rPr lang="ko-KR" altLang="en-US" spc="-130" dirty="0" smtClean="0">
                <a:solidFill>
                  <a:srgbClr val="414042"/>
                </a:solidFill>
                <a:latin typeface="Arial Unicode MS"/>
                <a:cs typeface="Arial Unicode MS"/>
              </a:rPr>
              <a:t> </a:t>
            </a:r>
            <a:r>
              <a:rPr lang="ko-KR" altLang="en-US" spc="-130" dirty="0" smtClean="0">
                <a:solidFill>
                  <a:srgbClr val="414042"/>
                </a:solidFill>
                <a:latin typeface="+mn-ea"/>
                <a:cs typeface="Arial Unicode MS"/>
              </a:rPr>
              <a:t>신경망</a:t>
            </a:r>
            <a:endParaRPr lang="ko-KR" altLang="en-US" dirty="0">
              <a:latin typeface="+mn-ea"/>
              <a:cs typeface="Arial Unicode MS"/>
            </a:endParaRPr>
          </a:p>
          <a:p>
            <a:pPr marL="179705" indent="-107950">
              <a:spcBef>
                <a:spcPts val="540"/>
              </a:spcBef>
              <a:buClr>
                <a:srgbClr val="58595B"/>
              </a:buClr>
              <a:buSzPct val="75000"/>
              <a:buChar char="■"/>
              <a:tabLst>
                <a:tab pos="180340" algn="l"/>
              </a:tabLst>
            </a:pPr>
            <a:r>
              <a:rPr lang="ko-KR" altLang="en-US" spc="-130" dirty="0" smtClean="0">
                <a:solidFill>
                  <a:srgbClr val="414042"/>
                </a:solidFill>
                <a:latin typeface="+mn-ea"/>
                <a:cs typeface="Arial Unicode MS"/>
              </a:rPr>
              <a:t> </a:t>
            </a:r>
            <a:r>
              <a:rPr lang="ko-KR" altLang="en-US" spc="-130" dirty="0" err="1" smtClean="0">
                <a:solidFill>
                  <a:srgbClr val="414042"/>
                </a:solidFill>
                <a:latin typeface="+mn-ea"/>
                <a:cs typeface="Arial Unicode MS"/>
              </a:rPr>
              <a:t>딥러닝</a:t>
            </a:r>
            <a:endParaRPr lang="ko-KR" altLang="en-US" dirty="0">
              <a:latin typeface="+mn-ea"/>
              <a:cs typeface="Arial Unicode MS"/>
            </a:endParaRPr>
          </a:p>
          <a:p>
            <a:pPr marL="179705" indent="-107950">
              <a:spcBef>
                <a:spcPts val="540"/>
              </a:spcBef>
              <a:buClr>
                <a:srgbClr val="58595B"/>
              </a:buClr>
              <a:buSzPct val="75000"/>
              <a:buChar char="■"/>
              <a:tabLst>
                <a:tab pos="180340" algn="l"/>
              </a:tabLst>
            </a:pPr>
            <a:r>
              <a:rPr lang="en-US" altLang="ko-KR" spc="-30" dirty="0" smtClean="0">
                <a:solidFill>
                  <a:srgbClr val="414042"/>
                </a:solidFill>
                <a:latin typeface="+mn-ea"/>
                <a:cs typeface="Arial Unicode MS"/>
              </a:rPr>
              <a:t> </a:t>
            </a:r>
            <a:r>
              <a:rPr lang="en-US" altLang="ko-KR" spc="-30" dirty="0" err="1" smtClean="0">
                <a:solidFill>
                  <a:srgbClr val="414042"/>
                </a:solidFill>
                <a:latin typeface="+mn-ea"/>
                <a:cs typeface="Arial Unicode MS"/>
              </a:rPr>
              <a:t>TensorFlow</a:t>
            </a:r>
            <a:endParaRPr lang="ko-KR" altLang="en-US" dirty="0">
              <a:latin typeface="+mn-ea"/>
              <a:cs typeface="Arial Unicode MS"/>
            </a:endParaRPr>
          </a:p>
        </p:txBody>
      </p:sp>
      <p:sp>
        <p:nvSpPr>
          <p:cNvPr id="18" name="object 18"/>
          <p:cNvSpPr txBox="1"/>
          <p:nvPr/>
        </p:nvSpPr>
        <p:spPr>
          <a:xfrm>
            <a:off x="918369" y="2784475"/>
            <a:ext cx="8305800" cy="1495794"/>
          </a:xfrm>
          <a:prstGeom prst="rect">
            <a:avLst/>
          </a:prstGeom>
        </p:spPr>
        <p:txBody>
          <a:bodyPr vert="horz" wrap="square" lIns="0" tIns="0" rIns="0" bIns="0" rtlCol="0">
            <a:spAutoFit/>
          </a:bodyPr>
          <a:lstStyle/>
          <a:p>
            <a:pPr marL="12700" marR="5080">
              <a:lnSpc>
                <a:spcPct val="135400"/>
              </a:lnSpc>
            </a:pPr>
            <a:r>
              <a:rPr lang="ko-KR" altLang="en-US" spc="-100" dirty="0" smtClean="0">
                <a:solidFill>
                  <a:srgbClr val="414042"/>
                </a:solidFill>
                <a:latin typeface="+mn-ea"/>
                <a:cs typeface="Arial Unicode MS"/>
              </a:rPr>
              <a:t>딥 러닝</a:t>
            </a:r>
            <a:r>
              <a:rPr lang="en-US" altLang="ko-KR" spc="-100" dirty="0">
                <a:solidFill>
                  <a:srgbClr val="414042"/>
                </a:solidFill>
                <a:latin typeface="+mn-ea"/>
                <a:cs typeface="Arial Unicode MS"/>
              </a:rPr>
              <a:t>(Deep </a:t>
            </a:r>
            <a:r>
              <a:rPr lang="en-US" altLang="ko-KR" spc="-100" dirty="0" err="1">
                <a:solidFill>
                  <a:srgbClr val="414042"/>
                </a:solidFill>
                <a:latin typeface="+mn-ea"/>
                <a:cs typeface="Arial Unicode MS"/>
              </a:rPr>
              <a:t>Learing</a:t>
            </a:r>
            <a:r>
              <a:rPr lang="en-US" altLang="ko-KR" spc="-100" dirty="0">
                <a:solidFill>
                  <a:srgbClr val="414042"/>
                </a:solidFill>
                <a:latin typeface="+mn-ea"/>
                <a:cs typeface="Arial Unicode MS"/>
              </a:rPr>
              <a:t>)</a:t>
            </a:r>
            <a:r>
              <a:rPr lang="ko-KR" altLang="en-US" spc="-100" dirty="0">
                <a:solidFill>
                  <a:srgbClr val="414042"/>
                </a:solidFill>
                <a:latin typeface="+mn-ea"/>
                <a:cs typeface="Arial Unicode MS"/>
              </a:rPr>
              <a:t>이란 여러 층을 가진 신경망</a:t>
            </a:r>
            <a:r>
              <a:rPr lang="en-US" altLang="ko-KR" spc="-100" dirty="0">
                <a:solidFill>
                  <a:srgbClr val="414042"/>
                </a:solidFill>
                <a:latin typeface="+mn-ea"/>
                <a:cs typeface="Arial Unicode MS"/>
              </a:rPr>
              <a:t>(Neural Network)</a:t>
            </a:r>
            <a:r>
              <a:rPr lang="ko-KR" altLang="en-US" spc="-100" dirty="0">
                <a:solidFill>
                  <a:srgbClr val="414042"/>
                </a:solidFill>
                <a:latin typeface="+mn-ea"/>
                <a:cs typeface="Arial Unicode MS"/>
              </a:rPr>
              <a:t>을 사용해 </a:t>
            </a:r>
            <a:r>
              <a:rPr lang="ko-KR" altLang="en-US" spc="-100" dirty="0" smtClean="0">
                <a:solidFill>
                  <a:srgbClr val="414042"/>
                </a:solidFill>
                <a:latin typeface="+mn-ea"/>
                <a:cs typeface="Arial Unicode MS"/>
              </a:rPr>
              <a:t>머신 러닝을 수행하는 것을 의미한다</a:t>
            </a:r>
            <a:r>
              <a:rPr lang="en-US" altLang="ko-KR" spc="-100" dirty="0">
                <a:solidFill>
                  <a:srgbClr val="414042"/>
                </a:solidFill>
                <a:latin typeface="+mn-ea"/>
                <a:cs typeface="Arial Unicode MS"/>
              </a:rPr>
              <a:t>. </a:t>
            </a:r>
            <a:r>
              <a:rPr lang="ko-KR" altLang="en-US" spc="-100" dirty="0" smtClean="0">
                <a:solidFill>
                  <a:srgbClr val="414042"/>
                </a:solidFill>
                <a:latin typeface="+mn-ea"/>
                <a:cs typeface="Arial Unicode MS"/>
              </a:rPr>
              <a:t>딥 러닝은 머신 러닝의 </a:t>
            </a:r>
            <a:r>
              <a:rPr lang="ko-KR" altLang="en-US" spc="-100" dirty="0">
                <a:solidFill>
                  <a:srgbClr val="414042"/>
                </a:solidFill>
                <a:latin typeface="+mn-ea"/>
                <a:cs typeface="Arial Unicode MS"/>
              </a:rPr>
              <a:t>한 종류라고 할 수 </a:t>
            </a:r>
            <a:r>
              <a:rPr lang="ko-KR" altLang="en-US" spc="-100" dirty="0" smtClean="0">
                <a:solidFill>
                  <a:srgbClr val="414042"/>
                </a:solidFill>
                <a:latin typeface="+mn-ea"/>
                <a:cs typeface="Arial Unicode MS"/>
              </a:rPr>
              <a:t>있다</a:t>
            </a:r>
            <a:r>
              <a:rPr lang="en-US" altLang="ko-KR" spc="-100" dirty="0">
                <a:solidFill>
                  <a:srgbClr val="414042"/>
                </a:solidFill>
                <a:latin typeface="+mn-ea"/>
                <a:cs typeface="Arial Unicode MS"/>
              </a:rPr>
              <a:t>. </a:t>
            </a:r>
            <a:r>
              <a:rPr lang="ko-KR" altLang="en-US" spc="-100" dirty="0">
                <a:solidFill>
                  <a:srgbClr val="414042"/>
                </a:solidFill>
                <a:latin typeface="+mn-ea"/>
                <a:cs typeface="Arial Unicode MS"/>
              </a:rPr>
              <a:t>최근 </a:t>
            </a:r>
            <a:r>
              <a:rPr lang="ko-KR" altLang="en-US" spc="-100" dirty="0" smtClean="0">
                <a:solidFill>
                  <a:srgbClr val="414042"/>
                </a:solidFill>
                <a:latin typeface="+mn-ea"/>
                <a:cs typeface="Arial Unicode MS"/>
              </a:rPr>
              <a:t>딥 러닝이 굉장히 </a:t>
            </a:r>
            <a:r>
              <a:rPr lang="ko-KR" altLang="en-US" spc="-100" dirty="0">
                <a:solidFill>
                  <a:srgbClr val="414042"/>
                </a:solidFill>
                <a:latin typeface="+mn-ea"/>
                <a:cs typeface="Arial Unicode MS"/>
              </a:rPr>
              <a:t>크게 주목받고 </a:t>
            </a:r>
            <a:r>
              <a:rPr lang="ko-KR" altLang="en-US" spc="-100" dirty="0" smtClean="0">
                <a:solidFill>
                  <a:srgbClr val="414042"/>
                </a:solidFill>
                <a:latin typeface="+mn-ea"/>
                <a:cs typeface="Arial Unicode MS"/>
              </a:rPr>
              <a:t>있는데</a:t>
            </a:r>
            <a:r>
              <a:rPr lang="en-US" altLang="ko-KR" spc="-100" dirty="0">
                <a:solidFill>
                  <a:srgbClr val="414042"/>
                </a:solidFill>
                <a:latin typeface="+mn-ea"/>
                <a:cs typeface="Arial Unicode MS"/>
              </a:rPr>
              <a:t>, </a:t>
            </a:r>
            <a:r>
              <a:rPr lang="ko-KR" altLang="en-US" spc="-100" dirty="0" smtClean="0">
                <a:solidFill>
                  <a:srgbClr val="414042"/>
                </a:solidFill>
                <a:latin typeface="+mn-ea"/>
                <a:cs typeface="Arial Unicode MS"/>
              </a:rPr>
              <a:t>이번 </a:t>
            </a:r>
            <a:r>
              <a:rPr lang="ko-KR" altLang="en-US" spc="-100" dirty="0">
                <a:solidFill>
                  <a:srgbClr val="414042"/>
                </a:solidFill>
                <a:latin typeface="+mn-ea"/>
                <a:cs typeface="Arial Unicode MS"/>
              </a:rPr>
              <a:t>절에서는 </a:t>
            </a:r>
            <a:r>
              <a:rPr lang="ko-KR" altLang="en-US" spc="-100" dirty="0" smtClean="0">
                <a:solidFill>
                  <a:srgbClr val="414042"/>
                </a:solidFill>
                <a:latin typeface="+mn-ea"/>
                <a:cs typeface="Arial Unicode MS"/>
              </a:rPr>
              <a:t>딥 러닝이 무엇이고 무엇때문에 주목받는지를 살펴본다</a:t>
            </a:r>
            <a:r>
              <a:rPr lang="en-US" altLang="ko-KR" spc="-100" dirty="0">
                <a:solidFill>
                  <a:srgbClr val="414042"/>
                </a:solidFill>
                <a:latin typeface="+mn-ea"/>
                <a:cs typeface="Arial Unicode MS"/>
              </a:rPr>
              <a:t>.</a:t>
            </a:r>
          </a:p>
        </p:txBody>
      </p:sp>
    </p:spTree>
    <p:extLst>
      <p:ext uri="{BB962C8B-B14F-4D97-AF65-F5344CB8AC3E}">
        <p14:creationId xmlns:p14="http://schemas.microsoft.com/office/powerpoint/2010/main" val="9413271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82225" y="-54244"/>
            <a:ext cx="10296993" cy="7639319"/>
          </a:xfrm>
          <a:custGeom>
            <a:avLst/>
            <a:gdLst/>
            <a:ahLst/>
            <a:cxnLst/>
            <a:rect l="l" t="t" r="r" b="b"/>
            <a:pathLst>
              <a:path w="5549900" h="3226435">
                <a:moveTo>
                  <a:pt x="0" y="3225901"/>
                </a:moveTo>
                <a:lnTo>
                  <a:pt x="5549392" y="3225901"/>
                </a:lnTo>
                <a:lnTo>
                  <a:pt x="5549392" y="0"/>
                </a:lnTo>
                <a:lnTo>
                  <a:pt x="0" y="0"/>
                </a:lnTo>
                <a:lnTo>
                  <a:pt x="0" y="3225901"/>
                </a:lnTo>
                <a:close/>
              </a:path>
            </a:pathLst>
          </a:custGeom>
          <a:solidFill>
            <a:srgbClr val="E6E7E8"/>
          </a:solidFill>
        </p:spPr>
        <p:txBody>
          <a:bodyPr wrap="square" lIns="0" tIns="0" rIns="0" bIns="0" rtlCol="0"/>
          <a:lstStyle/>
          <a:p>
            <a:endParaRPr dirty="0"/>
          </a:p>
        </p:txBody>
      </p:sp>
      <p:sp>
        <p:nvSpPr>
          <p:cNvPr id="5" name="object 5"/>
          <p:cNvSpPr/>
          <p:nvPr/>
        </p:nvSpPr>
        <p:spPr>
          <a:xfrm>
            <a:off x="3890766" y="2241766"/>
            <a:ext cx="2339975" cy="69215"/>
          </a:xfrm>
          <a:custGeom>
            <a:avLst/>
            <a:gdLst/>
            <a:ahLst/>
            <a:cxnLst/>
            <a:rect l="l" t="t" r="r" b="b"/>
            <a:pathLst>
              <a:path w="2339975" h="69215">
                <a:moveTo>
                  <a:pt x="2339425" y="0"/>
                </a:moveTo>
                <a:lnTo>
                  <a:pt x="0" y="0"/>
                </a:lnTo>
                <a:lnTo>
                  <a:pt x="794" y="7947"/>
                </a:lnTo>
                <a:lnTo>
                  <a:pt x="8669" y="32696"/>
                </a:lnTo>
                <a:lnTo>
                  <a:pt x="30043" y="57445"/>
                </a:lnTo>
                <a:lnTo>
                  <a:pt x="71666" y="68694"/>
                </a:lnTo>
                <a:lnTo>
                  <a:pt x="2268321" y="68694"/>
                </a:lnTo>
                <a:lnTo>
                  <a:pt x="2279571" y="67569"/>
                </a:lnTo>
                <a:lnTo>
                  <a:pt x="2304319" y="59695"/>
                </a:lnTo>
                <a:lnTo>
                  <a:pt x="2329068" y="38321"/>
                </a:lnTo>
                <a:lnTo>
                  <a:pt x="2339425" y="0"/>
                </a:lnTo>
                <a:close/>
              </a:path>
            </a:pathLst>
          </a:custGeom>
          <a:solidFill>
            <a:srgbClr val="6D6E71"/>
          </a:solidFill>
        </p:spPr>
        <p:txBody>
          <a:bodyPr wrap="square" lIns="0" tIns="0" rIns="0" bIns="0" rtlCol="0"/>
          <a:lstStyle/>
          <a:p>
            <a:endParaRPr/>
          </a:p>
        </p:txBody>
      </p:sp>
      <p:sp>
        <p:nvSpPr>
          <p:cNvPr id="6" name="object 6"/>
          <p:cNvSpPr/>
          <p:nvPr/>
        </p:nvSpPr>
        <p:spPr>
          <a:xfrm>
            <a:off x="462429" y="1175373"/>
            <a:ext cx="9066540" cy="5419102"/>
          </a:xfrm>
          <a:custGeom>
            <a:avLst/>
            <a:gdLst/>
            <a:ahLst/>
            <a:cxnLst/>
            <a:rect l="l" t="t" r="r" b="b"/>
            <a:pathLst>
              <a:path w="4932045" h="3015615">
                <a:moveTo>
                  <a:pt x="4751997" y="0"/>
                </a:moveTo>
                <a:lnTo>
                  <a:pt x="179997" y="0"/>
                </a:lnTo>
                <a:lnTo>
                  <a:pt x="151872" y="2812"/>
                </a:lnTo>
                <a:lnTo>
                  <a:pt x="89998" y="22499"/>
                </a:lnTo>
                <a:lnTo>
                  <a:pt x="28124" y="75936"/>
                </a:lnTo>
                <a:lnTo>
                  <a:pt x="0" y="179997"/>
                </a:lnTo>
                <a:lnTo>
                  <a:pt x="0" y="2834995"/>
                </a:lnTo>
                <a:lnTo>
                  <a:pt x="2812" y="2863122"/>
                </a:lnTo>
                <a:lnTo>
                  <a:pt x="22499" y="2925000"/>
                </a:lnTo>
                <a:lnTo>
                  <a:pt x="75936" y="2986878"/>
                </a:lnTo>
                <a:lnTo>
                  <a:pt x="179997" y="3015005"/>
                </a:lnTo>
                <a:lnTo>
                  <a:pt x="4751997" y="3015005"/>
                </a:lnTo>
                <a:lnTo>
                  <a:pt x="4780121" y="3012192"/>
                </a:lnTo>
                <a:lnTo>
                  <a:pt x="4841995" y="2992504"/>
                </a:lnTo>
                <a:lnTo>
                  <a:pt x="4903869" y="2939063"/>
                </a:lnTo>
                <a:lnTo>
                  <a:pt x="4931994" y="2834995"/>
                </a:lnTo>
                <a:lnTo>
                  <a:pt x="4931994" y="179997"/>
                </a:lnTo>
                <a:lnTo>
                  <a:pt x="4929181" y="151872"/>
                </a:lnTo>
                <a:lnTo>
                  <a:pt x="4909494" y="89998"/>
                </a:lnTo>
                <a:lnTo>
                  <a:pt x="4856057" y="28124"/>
                </a:lnTo>
                <a:lnTo>
                  <a:pt x="4751997" y="0"/>
                </a:lnTo>
                <a:close/>
              </a:path>
            </a:pathLst>
          </a:custGeom>
          <a:solidFill>
            <a:srgbClr val="FFFFFF"/>
          </a:solidFill>
        </p:spPr>
        <p:txBody>
          <a:bodyPr wrap="square" lIns="0" tIns="0" rIns="0" bIns="0" rtlCol="0"/>
          <a:lstStyle/>
          <a:p>
            <a:r>
              <a:rPr lang="en-US" dirty="0" smtClean="0"/>
              <a:t> </a:t>
            </a:r>
            <a:endParaRPr dirty="0"/>
          </a:p>
        </p:txBody>
      </p:sp>
      <p:sp>
        <p:nvSpPr>
          <p:cNvPr id="7" name="object 7"/>
          <p:cNvSpPr/>
          <p:nvPr/>
        </p:nvSpPr>
        <p:spPr>
          <a:xfrm>
            <a:off x="462429" y="1175373"/>
            <a:ext cx="9066540" cy="5419102"/>
          </a:xfrm>
          <a:custGeom>
            <a:avLst/>
            <a:gdLst/>
            <a:ahLst/>
            <a:cxnLst/>
            <a:rect l="l" t="t" r="r" b="b"/>
            <a:pathLst>
              <a:path w="4932045" h="3015615">
                <a:moveTo>
                  <a:pt x="179997" y="0"/>
                </a:moveTo>
                <a:lnTo>
                  <a:pt x="151872" y="2812"/>
                </a:lnTo>
                <a:lnTo>
                  <a:pt x="89998" y="22499"/>
                </a:lnTo>
                <a:lnTo>
                  <a:pt x="28124" y="75936"/>
                </a:lnTo>
                <a:lnTo>
                  <a:pt x="0" y="179997"/>
                </a:lnTo>
                <a:lnTo>
                  <a:pt x="0" y="2834995"/>
                </a:lnTo>
                <a:lnTo>
                  <a:pt x="2812" y="2863122"/>
                </a:lnTo>
                <a:lnTo>
                  <a:pt x="22499" y="2925000"/>
                </a:lnTo>
                <a:lnTo>
                  <a:pt x="75936" y="2986878"/>
                </a:lnTo>
                <a:lnTo>
                  <a:pt x="179997" y="3015005"/>
                </a:lnTo>
                <a:lnTo>
                  <a:pt x="4751997" y="3015005"/>
                </a:lnTo>
                <a:lnTo>
                  <a:pt x="4780121" y="3012192"/>
                </a:lnTo>
                <a:lnTo>
                  <a:pt x="4841995" y="2992504"/>
                </a:lnTo>
                <a:lnTo>
                  <a:pt x="4903869" y="2939063"/>
                </a:lnTo>
                <a:lnTo>
                  <a:pt x="4931994" y="2834995"/>
                </a:lnTo>
                <a:lnTo>
                  <a:pt x="4931994" y="179997"/>
                </a:lnTo>
                <a:lnTo>
                  <a:pt x="4929181" y="151872"/>
                </a:lnTo>
                <a:lnTo>
                  <a:pt x="4909494" y="89998"/>
                </a:lnTo>
                <a:lnTo>
                  <a:pt x="4856057" y="28124"/>
                </a:lnTo>
                <a:lnTo>
                  <a:pt x="4751997" y="0"/>
                </a:lnTo>
                <a:lnTo>
                  <a:pt x="179997" y="0"/>
                </a:lnTo>
                <a:close/>
              </a:path>
            </a:pathLst>
          </a:custGeom>
          <a:ln w="36004">
            <a:solidFill>
              <a:srgbClr val="6D6E71"/>
            </a:solidFill>
          </a:ln>
        </p:spPr>
        <p:txBody>
          <a:bodyPr wrap="square" lIns="0" tIns="0" rIns="0" bIns="0" rtlCol="0"/>
          <a:lstStyle/>
          <a:p>
            <a:endParaRPr/>
          </a:p>
        </p:txBody>
      </p:sp>
      <p:sp>
        <p:nvSpPr>
          <p:cNvPr id="8" name="object 8"/>
          <p:cNvSpPr/>
          <p:nvPr/>
        </p:nvSpPr>
        <p:spPr>
          <a:xfrm>
            <a:off x="4423569" y="1496597"/>
            <a:ext cx="0" cy="462915"/>
          </a:xfrm>
          <a:custGeom>
            <a:avLst/>
            <a:gdLst/>
            <a:ahLst/>
            <a:cxnLst/>
            <a:rect l="l" t="t" r="r" b="b"/>
            <a:pathLst>
              <a:path h="462915">
                <a:moveTo>
                  <a:pt x="0" y="462699"/>
                </a:moveTo>
                <a:lnTo>
                  <a:pt x="0" y="0"/>
                </a:lnTo>
              </a:path>
            </a:pathLst>
          </a:custGeom>
          <a:ln w="6350">
            <a:solidFill>
              <a:srgbClr val="939598"/>
            </a:solidFill>
          </a:ln>
        </p:spPr>
        <p:txBody>
          <a:bodyPr wrap="square" lIns="0" tIns="0" rIns="0" bIns="0" rtlCol="0"/>
          <a:lstStyle/>
          <a:p>
            <a:endParaRPr/>
          </a:p>
        </p:txBody>
      </p:sp>
      <p:sp>
        <p:nvSpPr>
          <p:cNvPr id="9" name="object 9"/>
          <p:cNvSpPr/>
          <p:nvPr/>
        </p:nvSpPr>
        <p:spPr>
          <a:xfrm>
            <a:off x="5490369" y="1489075"/>
            <a:ext cx="0" cy="462915"/>
          </a:xfrm>
          <a:custGeom>
            <a:avLst/>
            <a:gdLst/>
            <a:ahLst/>
            <a:cxnLst/>
            <a:rect l="l" t="t" r="r" b="b"/>
            <a:pathLst>
              <a:path h="462915">
                <a:moveTo>
                  <a:pt x="0" y="462699"/>
                </a:moveTo>
                <a:lnTo>
                  <a:pt x="0" y="0"/>
                </a:lnTo>
              </a:path>
            </a:pathLst>
          </a:custGeom>
          <a:ln w="6350">
            <a:solidFill>
              <a:srgbClr val="939598"/>
            </a:solidFill>
          </a:ln>
        </p:spPr>
        <p:txBody>
          <a:bodyPr wrap="square" lIns="0" tIns="0" rIns="0" bIns="0" rtlCol="0"/>
          <a:lstStyle/>
          <a:p>
            <a:endParaRPr/>
          </a:p>
        </p:txBody>
      </p:sp>
      <p:sp>
        <p:nvSpPr>
          <p:cNvPr id="10" name="object 10"/>
          <p:cNvSpPr txBox="1"/>
          <p:nvPr/>
        </p:nvSpPr>
        <p:spPr>
          <a:xfrm>
            <a:off x="4559077" y="1415318"/>
            <a:ext cx="947200" cy="615553"/>
          </a:xfrm>
          <a:prstGeom prst="rect">
            <a:avLst/>
          </a:prstGeom>
        </p:spPr>
        <p:txBody>
          <a:bodyPr vert="horz" wrap="square" lIns="0" tIns="0" rIns="0" bIns="0" rtlCol="0">
            <a:spAutoFit/>
          </a:bodyPr>
          <a:lstStyle/>
          <a:p>
            <a:pPr marL="12700"/>
            <a:r>
              <a:rPr lang="en-US" sz="4000" b="1" spc="-40" dirty="0" smtClean="0">
                <a:solidFill>
                  <a:srgbClr val="414042"/>
                </a:solidFill>
                <a:latin typeface="Century Gothic"/>
                <a:cs typeface="Century Gothic"/>
              </a:rPr>
              <a:t>5</a:t>
            </a:r>
            <a:r>
              <a:rPr sz="4000" b="1" spc="-40" dirty="0" smtClean="0">
                <a:solidFill>
                  <a:srgbClr val="414042"/>
                </a:solidFill>
                <a:latin typeface="Century Gothic"/>
                <a:cs typeface="Century Gothic"/>
              </a:rPr>
              <a:t>-</a:t>
            </a:r>
            <a:r>
              <a:rPr lang="en-US" sz="4000" b="1" spc="-40" dirty="0" smtClean="0">
                <a:solidFill>
                  <a:srgbClr val="414042"/>
                </a:solidFill>
                <a:latin typeface="Century Gothic"/>
                <a:cs typeface="Century Gothic"/>
              </a:rPr>
              <a:t>3</a:t>
            </a:r>
            <a:endParaRPr sz="4000" dirty="0">
              <a:latin typeface="Century Gothic"/>
              <a:cs typeface="Century Gothic"/>
            </a:endParaRPr>
          </a:p>
        </p:txBody>
      </p:sp>
      <p:sp>
        <p:nvSpPr>
          <p:cNvPr id="11" name="object 11"/>
          <p:cNvSpPr txBox="1">
            <a:spLocks noGrp="1"/>
          </p:cNvSpPr>
          <p:nvPr>
            <p:ph type="title"/>
          </p:nvPr>
        </p:nvSpPr>
        <p:spPr>
          <a:xfrm>
            <a:off x="3912394" y="2225847"/>
            <a:ext cx="2263775" cy="369332"/>
          </a:xfrm>
          <a:prstGeom prst="rect">
            <a:avLst/>
          </a:prstGeom>
        </p:spPr>
        <p:txBody>
          <a:bodyPr vert="horz" wrap="square" lIns="0" tIns="0" rIns="0" bIns="0" rtlCol="0">
            <a:spAutoFit/>
          </a:bodyPr>
          <a:lstStyle/>
          <a:p>
            <a:pPr marL="12700"/>
            <a:r>
              <a:rPr lang="en-US" altLang="ko-KR" sz="2400" spc="-200" dirty="0" err="1">
                <a:latin typeface="+mn-ea"/>
                <a:ea typeface="+mn-ea"/>
              </a:rPr>
              <a:t>Jupyter</a:t>
            </a:r>
            <a:r>
              <a:rPr lang="en-US" altLang="ko-KR" sz="2400" spc="-200" dirty="0">
                <a:latin typeface="+mn-ea"/>
                <a:ea typeface="+mn-ea"/>
              </a:rPr>
              <a:t> Notebook</a:t>
            </a:r>
            <a:endParaRPr lang="ko-KR" altLang="en-US" sz="2400" spc="-200" dirty="0">
              <a:latin typeface="+mn-ea"/>
              <a:ea typeface="+mn-ea"/>
            </a:endParaRPr>
          </a:p>
        </p:txBody>
      </p:sp>
      <p:sp>
        <p:nvSpPr>
          <p:cNvPr id="12" name="object 12"/>
          <p:cNvSpPr/>
          <p:nvPr/>
        </p:nvSpPr>
        <p:spPr>
          <a:xfrm>
            <a:off x="1061603" y="4398524"/>
            <a:ext cx="3978310" cy="539607"/>
          </a:xfrm>
          <a:custGeom>
            <a:avLst/>
            <a:gdLst/>
            <a:ahLst/>
            <a:cxnLst/>
            <a:rect l="l" t="t" r="r" b="b"/>
            <a:pathLst>
              <a:path w="2115185" h="260985">
                <a:moveTo>
                  <a:pt x="2042934" y="0"/>
                </a:moveTo>
                <a:lnTo>
                  <a:pt x="71996" y="0"/>
                </a:lnTo>
                <a:lnTo>
                  <a:pt x="60746" y="1124"/>
                </a:lnTo>
                <a:lnTo>
                  <a:pt x="35998" y="8999"/>
                </a:lnTo>
                <a:lnTo>
                  <a:pt x="11249" y="30373"/>
                </a:lnTo>
                <a:lnTo>
                  <a:pt x="0" y="71996"/>
                </a:lnTo>
                <a:lnTo>
                  <a:pt x="0" y="189001"/>
                </a:lnTo>
                <a:lnTo>
                  <a:pt x="1124" y="200250"/>
                </a:lnTo>
                <a:lnTo>
                  <a:pt x="8999" y="224999"/>
                </a:lnTo>
                <a:lnTo>
                  <a:pt x="30373" y="249748"/>
                </a:lnTo>
                <a:lnTo>
                  <a:pt x="71996" y="260997"/>
                </a:lnTo>
                <a:lnTo>
                  <a:pt x="2042934" y="260997"/>
                </a:lnTo>
                <a:lnTo>
                  <a:pt x="2054186" y="259872"/>
                </a:lnTo>
                <a:lnTo>
                  <a:pt x="2078939" y="251998"/>
                </a:lnTo>
                <a:lnTo>
                  <a:pt x="2103692" y="230624"/>
                </a:lnTo>
                <a:lnTo>
                  <a:pt x="2114943" y="189001"/>
                </a:lnTo>
                <a:lnTo>
                  <a:pt x="2114943" y="71996"/>
                </a:lnTo>
                <a:lnTo>
                  <a:pt x="2113818" y="60746"/>
                </a:lnTo>
                <a:lnTo>
                  <a:pt x="2105942" y="35998"/>
                </a:lnTo>
                <a:lnTo>
                  <a:pt x="2084564" y="11249"/>
                </a:lnTo>
                <a:lnTo>
                  <a:pt x="2042934" y="0"/>
                </a:lnTo>
                <a:close/>
              </a:path>
            </a:pathLst>
          </a:custGeom>
          <a:solidFill>
            <a:srgbClr val="6D6E71"/>
          </a:solidFill>
        </p:spPr>
        <p:txBody>
          <a:bodyPr wrap="square" lIns="0" tIns="0" rIns="0" bIns="0" rtlCol="0" anchor="ctr"/>
          <a:lstStyle/>
          <a:p>
            <a:pPr algn="ctr"/>
            <a:r>
              <a:rPr lang="ko-KR" altLang="en-US" spc="-65" dirty="0" smtClean="0">
                <a:solidFill>
                  <a:schemeClr val="bg1"/>
                </a:solidFill>
                <a:latin typeface="Arial Unicode MS"/>
                <a:cs typeface="Arial Unicode MS"/>
              </a:rPr>
              <a:t>이번  </a:t>
            </a:r>
            <a:r>
              <a:rPr lang="ko-KR" altLang="en-US" spc="-65" dirty="0">
                <a:solidFill>
                  <a:schemeClr val="bg1"/>
                </a:solidFill>
                <a:latin typeface="Arial Unicode MS"/>
                <a:cs typeface="Arial Unicode MS"/>
              </a:rPr>
              <a:t>절에서  배울</a:t>
            </a:r>
            <a:r>
              <a:rPr lang="ko-KR" altLang="en-US" spc="-114" dirty="0">
                <a:solidFill>
                  <a:schemeClr val="bg1"/>
                </a:solidFill>
                <a:latin typeface="Arial Unicode MS"/>
                <a:cs typeface="Arial Unicode MS"/>
              </a:rPr>
              <a:t> </a:t>
            </a:r>
            <a:r>
              <a:rPr lang="ko-KR" altLang="en-US" spc="-65" dirty="0" smtClean="0">
                <a:solidFill>
                  <a:schemeClr val="bg1"/>
                </a:solidFill>
                <a:latin typeface="Arial Unicode MS"/>
                <a:cs typeface="Arial Unicode MS"/>
              </a:rPr>
              <a:t>내용</a:t>
            </a:r>
            <a:endParaRPr dirty="0">
              <a:solidFill>
                <a:schemeClr val="bg1"/>
              </a:solidFill>
            </a:endParaRPr>
          </a:p>
        </p:txBody>
      </p:sp>
      <p:sp>
        <p:nvSpPr>
          <p:cNvPr id="13" name="object 13"/>
          <p:cNvSpPr txBox="1"/>
          <p:nvPr/>
        </p:nvSpPr>
        <p:spPr>
          <a:xfrm>
            <a:off x="1097894" y="5461581"/>
            <a:ext cx="3942019" cy="657231"/>
          </a:xfrm>
          <a:prstGeom prst="rect">
            <a:avLst/>
          </a:prstGeom>
          <a:solidFill>
            <a:srgbClr val="E6E7E8"/>
          </a:solidFill>
        </p:spPr>
        <p:txBody>
          <a:bodyPr vert="horz" wrap="square" lIns="0" tIns="51435" rIns="0" bIns="0" rtlCol="0" anchor="ctr">
            <a:spAutoFit/>
          </a:bodyPr>
          <a:lstStyle/>
          <a:p>
            <a:pPr marL="179705" indent="-107950">
              <a:spcBef>
                <a:spcPts val="405"/>
              </a:spcBef>
              <a:buClr>
                <a:srgbClr val="58595B"/>
              </a:buClr>
              <a:buSzPct val="75000"/>
              <a:buChar char="■"/>
              <a:tabLst>
                <a:tab pos="180340" algn="l"/>
              </a:tabLst>
            </a:pPr>
            <a:r>
              <a:rPr lang="en-US" altLang="ko-KR" spc="-120" dirty="0" smtClean="0">
                <a:solidFill>
                  <a:srgbClr val="414042"/>
                </a:solidFill>
                <a:latin typeface="+mn-ea"/>
                <a:cs typeface="Arial Unicode MS"/>
              </a:rPr>
              <a:t> </a:t>
            </a:r>
            <a:r>
              <a:rPr lang="en-US" altLang="ko-KR" spc="-120" dirty="0" err="1" smtClean="0">
                <a:solidFill>
                  <a:srgbClr val="414042"/>
                </a:solidFill>
                <a:latin typeface="+mn-ea"/>
                <a:cs typeface="Arial Unicode MS"/>
              </a:rPr>
              <a:t>Jupyter</a:t>
            </a:r>
            <a:r>
              <a:rPr lang="en-US" altLang="ko-KR" spc="-120" dirty="0" smtClean="0">
                <a:solidFill>
                  <a:srgbClr val="414042"/>
                </a:solidFill>
                <a:latin typeface="+mn-ea"/>
                <a:cs typeface="Arial Unicode MS"/>
              </a:rPr>
              <a:t> </a:t>
            </a:r>
            <a:r>
              <a:rPr lang="en-US" altLang="ko-KR" spc="-120" dirty="0">
                <a:solidFill>
                  <a:srgbClr val="414042"/>
                </a:solidFill>
                <a:latin typeface="+mn-ea"/>
                <a:cs typeface="Arial Unicode MS"/>
              </a:rPr>
              <a:t>Notebook</a:t>
            </a:r>
          </a:p>
          <a:p>
            <a:pPr marL="179705" indent="-107950">
              <a:spcBef>
                <a:spcPts val="405"/>
              </a:spcBef>
              <a:buClr>
                <a:srgbClr val="58595B"/>
              </a:buClr>
              <a:buSzPct val="75000"/>
              <a:buChar char="■"/>
              <a:tabLst>
                <a:tab pos="180340" algn="l"/>
              </a:tabLst>
            </a:pPr>
            <a:r>
              <a:rPr lang="ko-KR" altLang="en-US" spc="-120" dirty="0">
                <a:solidFill>
                  <a:srgbClr val="414042"/>
                </a:solidFill>
                <a:latin typeface="+mn-ea"/>
                <a:cs typeface="Arial Unicode MS"/>
              </a:rPr>
              <a:t>시각적으로 </a:t>
            </a:r>
            <a:r>
              <a:rPr lang="ko-KR" altLang="en-US" spc="-120" dirty="0" smtClean="0">
                <a:solidFill>
                  <a:srgbClr val="414042"/>
                </a:solidFill>
                <a:latin typeface="+mn-ea"/>
                <a:cs typeface="Arial Unicode MS"/>
              </a:rPr>
              <a:t>머신 러닝 </a:t>
            </a:r>
            <a:r>
              <a:rPr lang="ko-KR" altLang="en-US" spc="-120" dirty="0">
                <a:solidFill>
                  <a:srgbClr val="414042"/>
                </a:solidFill>
                <a:latin typeface="+mn-ea"/>
                <a:cs typeface="Arial Unicode MS"/>
              </a:rPr>
              <a:t>살펴보기</a:t>
            </a:r>
            <a:endParaRPr lang="en-US" altLang="ko-KR" spc="-120" dirty="0" smtClean="0">
              <a:solidFill>
                <a:srgbClr val="414042"/>
              </a:solidFill>
              <a:latin typeface="+mn-ea"/>
              <a:cs typeface="Arial Unicode MS"/>
            </a:endParaRPr>
          </a:p>
        </p:txBody>
      </p:sp>
      <p:sp>
        <p:nvSpPr>
          <p:cNvPr id="15" name="object 15"/>
          <p:cNvSpPr/>
          <p:nvPr/>
        </p:nvSpPr>
        <p:spPr>
          <a:xfrm>
            <a:off x="5639087" y="4402194"/>
            <a:ext cx="3260691" cy="536571"/>
          </a:xfrm>
          <a:custGeom>
            <a:avLst/>
            <a:gdLst/>
            <a:ahLst/>
            <a:cxnLst/>
            <a:rect l="l" t="t" r="r" b="b"/>
            <a:pathLst>
              <a:path w="2115185" h="260985">
                <a:moveTo>
                  <a:pt x="2042934" y="0"/>
                </a:moveTo>
                <a:lnTo>
                  <a:pt x="71996" y="0"/>
                </a:lnTo>
                <a:lnTo>
                  <a:pt x="60746" y="1124"/>
                </a:lnTo>
                <a:lnTo>
                  <a:pt x="35998" y="8999"/>
                </a:lnTo>
                <a:lnTo>
                  <a:pt x="11249" y="30373"/>
                </a:lnTo>
                <a:lnTo>
                  <a:pt x="0" y="71996"/>
                </a:lnTo>
                <a:lnTo>
                  <a:pt x="0" y="189001"/>
                </a:lnTo>
                <a:lnTo>
                  <a:pt x="1124" y="200250"/>
                </a:lnTo>
                <a:lnTo>
                  <a:pt x="8999" y="224999"/>
                </a:lnTo>
                <a:lnTo>
                  <a:pt x="30373" y="249748"/>
                </a:lnTo>
                <a:lnTo>
                  <a:pt x="71996" y="260997"/>
                </a:lnTo>
                <a:lnTo>
                  <a:pt x="2042934" y="260997"/>
                </a:lnTo>
                <a:lnTo>
                  <a:pt x="2054186" y="259872"/>
                </a:lnTo>
                <a:lnTo>
                  <a:pt x="2078939" y="251998"/>
                </a:lnTo>
                <a:lnTo>
                  <a:pt x="2103692" y="230624"/>
                </a:lnTo>
                <a:lnTo>
                  <a:pt x="2114943" y="189001"/>
                </a:lnTo>
                <a:lnTo>
                  <a:pt x="2114943" y="71996"/>
                </a:lnTo>
                <a:lnTo>
                  <a:pt x="2113818" y="60746"/>
                </a:lnTo>
                <a:lnTo>
                  <a:pt x="2105942" y="35998"/>
                </a:lnTo>
                <a:lnTo>
                  <a:pt x="2084564" y="11249"/>
                </a:lnTo>
                <a:lnTo>
                  <a:pt x="2042934" y="0"/>
                </a:lnTo>
                <a:close/>
              </a:path>
            </a:pathLst>
          </a:custGeom>
          <a:solidFill>
            <a:srgbClr val="6D6E71"/>
          </a:solidFill>
        </p:spPr>
        <p:txBody>
          <a:bodyPr wrap="square" lIns="0" tIns="0" rIns="0" bIns="0" rtlCol="0" anchor="ctr"/>
          <a:lstStyle/>
          <a:p>
            <a:pPr algn="ctr"/>
            <a:r>
              <a:rPr lang="ko-KR" altLang="en-US" spc="-65" dirty="0">
                <a:solidFill>
                  <a:schemeClr val="bg1"/>
                </a:solidFill>
                <a:latin typeface="Arial Unicode MS"/>
                <a:cs typeface="Arial Unicode MS"/>
              </a:rPr>
              <a:t>알고리즘과</a:t>
            </a:r>
            <a:r>
              <a:rPr lang="ko-KR" altLang="en-US" spc="-40" dirty="0">
                <a:solidFill>
                  <a:schemeClr val="bg1"/>
                </a:solidFill>
                <a:latin typeface="Arial Unicode MS"/>
                <a:cs typeface="Arial Unicode MS"/>
              </a:rPr>
              <a:t> </a:t>
            </a:r>
            <a:r>
              <a:rPr lang="ko-KR" altLang="en-US" spc="-65" dirty="0" smtClean="0">
                <a:solidFill>
                  <a:schemeClr val="bg1"/>
                </a:solidFill>
                <a:latin typeface="Arial Unicode MS"/>
                <a:cs typeface="Arial Unicode MS"/>
              </a:rPr>
              <a:t>툴</a:t>
            </a:r>
            <a:endParaRPr dirty="0">
              <a:solidFill>
                <a:schemeClr val="bg1"/>
              </a:solidFill>
            </a:endParaRPr>
          </a:p>
        </p:txBody>
      </p:sp>
      <p:sp>
        <p:nvSpPr>
          <p:cNvPr id="16" name="object 16"/>
          <p:cNvSpPr txBox="1"/>
          <p:nvPr/>
        </p:nvSpPr>
        <p:spPr>
          <a:xfrm>
            <a:off x="5675378" y="5571865"/>
            <a:ext cx="3224400" cy="328936"/>
          </a:xfrm>
          <a:prstGeom prst="rect">
            <a:avLst/>
          </a:prstGeom>
          <a:solidFill>
            <a:srgbClr val="E6E7E8"/>
          </a:solidFill>
        </p:spPr>
        <p:txBody>
          <a:bodyPr vert="horz" wrap="square" lIns="0" tIns="51435" rIns="0" bIns="0" rtlCol="0" anchor="ctr">
            <a:spAutoFit/>
          </a:bodyPr>
          <a:lstStyle/>
          <a:p>
            <a:pPr marL="179705" indent="-107950">
              <a:spcBef>
                <a:spcPts val="405"/>
              </a:spcBef>
              <a:buClr>
                <a:srgbClr val="58595B"/>
              </a:buClr>
              <a:buSzPct val="75000"/>
              <a:buChar char="■"/>
              <a:tabLst>
                <a:tab pos="180340" algn="l"/>
              </a:tabLst>
            </a:pPr>
            <a:r>
              <a:rPr lang="ko-KR" altLang="en-US" spc="-130" dirty="0" smtClean="0">
                <a:solidFill>
                  <a:srgbClr val="414042"/>
                </a:solidFill>
                <a:latin typeface="+mn-ea"/>
                <a:cs typeface="Arial Unicode MS"/>
              </a:rPr>
              <a:t> </a:t>
            </a:r>
            <a:r>
              <a:rPr lang="en-US" altLang="ko-KR" spc="-25" dirty="0" err="1">
                <a:solidFill>
                  <a:srgbClr val="414042"/>
                </a:solidFill>
                <a:latin typeface="+mn-ea"/>
                <a:cs typeface="Arial Unicode MS"/>
              </a:rPr>
              <a:t>Jupyter</a:t>
            </a:r>
            <a:r>
              <a:rPr lang="en-US" altLang="ko-KR" spc="-65" dirty="0">
                <a:solidFill>
                  <a:srgbClr val="414042"/>
                </a:solidFill>
                <a:latin typeface="+mn-ea"/>
                <a:cs typeface="Arial Unicode MS"/>
              </a:rPr>
              <a:t> </a:t>
            </a:r>
            <a:r>
              <a:rPr lang="en-US" altLang="ko-KR" spc="-20" dirty="0">
                <a:solidFill>
                  <a:srgbClr val="414042"/>
                </a:solidFill>
                <a:latin typeface="+mn-ea"/>
                <a:cs typeface="Arial Unicode MS"/>
              </a:rPr>
              <a:t>Notebook</a:t>
            </a:r>
            <a:endParaRPr lang="en-US" altLang="ko-KR" dirty="0">
              <a:latin typeface="+mn-ea"/>
              <a:cs typeface="Arial Unicode MS"/>
            </a:endParaRPr>
          </a:p>
        </p:txBody>
      </p:sp>
      <p:sp>
        <p:nvSpPr>
          <p:cNvPr id="18" name="object 18"/>
          <p:cNvSpPr txBox="1"/>
          <p:nvPr/>
        </p:nvSpPr>
        <p:spPr>
          <a:xfrm>
            <a:off x="918369" y="2860675"/>
            <a:ext cx="8305800" cy="1121846"/>
          </a:xfrm>
          <a:prstGeom prst="rect">
            <a:avLst/>
          </a:prstGeom>
        </p:spPr>
        <p:txBody>
          <a:bodyPr vert="horz" wrap="square" lIns="0" tIns="0" rIns="0" bIns="0" rtlCol="0">
            <a:spAutoFit/>
          </a:bodyPr>
          <a:lstStyle/>
          <a:p>
            <a:pPr marL="12700" marR="5080">
              <a:lnSpc>
                <a:spcPct val="135400"/>
              </a:lnSpc>
            </a:pPr>
            <a:r>
              <a:rPr lang="ko-KR" altLang="en-US" spc="-100" dirty="0">
                <a:solidFill>
                  <a:srgbClr val="414042"/>
                </a:solidFill>
                <a:latin typeface="+mn-ea"/>
                <a:cs typeface="Arial Unicode MS"/>
              </a:rPr>
              <a:t>이전 절에서 </a:t>
            </a:r>
            <a:r>
              <a:rPr lang="en-US" altLang="ko-KR" spc="-100" dirty="0" err="1">
                <a:solidFill>
                  <a:srgbClr val="414042"/>
                </a:solidFill>
                <a:latin typeface="+mn-ea"/>
                <a:cs typeface="Arial Unicode MS"/>
              </a:rPr>
              <a:t>TensorFlow</a:t>
            </a:r>
            <a:r>
              <a:rPr lang="ko-KR" altLang="en-US" spc="-100" dirty="0">
                <a:solidFill>
                  <a:srgbClr val="414042"/>
                </a:solidFill>
                <a:latin typeface="+mn-ea"/>
                <a:cs typeface="Arial Unicode MS"/>
              </a:rPr>
              <a:t>를 </a:t>
            </a:r>
            <a:r>
              <a:rPr lang="ko-KR" altLang="en-US" spc="-100" dirty="0" smtClean="0">
                <a:solidFill>
                  <a:srgbClr val="414042"/>
                </a:solidFill>
                <a:latin typeface="+mn-ea"/>
                <a:cs typeface="Arial Unicode MS"/>
              </a:rPr>
              <a:t>설치하였다</a:t>
            </a:r>
            <a:r>
              <a:rPr lang="en-US" altLang="ko-KR" spc="-100" dirty="0">
                <a:solidFill>
                  <a:srgbClr val="414042"/>
                </a:solidFill>
                <a:latin typeface="+mn-ea"/>
                <a:cs typeface="Arial Unicode MS"/>
              </a:rPr>
              <a:t>. </a:t>
            </a:r>
            <a:r>
              <a:rPr lang="ko-KR" altLang="en-US" spc="-100" dirty="0">
                <a:solidFill>
                  <a:srgbClr val="414042"/>
                </a:solidFill>
                <a:latin typeface="+mn-ea"/>
                <a:cs typeface="Arial Unicode MS"/>
              </a:rPr>
              <a:t>이번 절에서는 </a:t>
            </a:r>
            <a:r>
              <a:rPr lang="en-US" altLang="ko-KR" spc="-100" dirty="0" err="1">
                <a:solidFill>
                  <a:srgbClr val="414042"/>
                </a:solidFill>
                <a:latin typeface="+mn-ea"/>
                <a:cs typeface="Arial Unicode MS"/>
              </a:rPr>
              <a:t>TensorFlow</a:t>
            </a:r>
            <a:r>
              <a:rPr lang="ko-KR" altLang="en-US" spc="-100" dirty="0">
                <a:solidFill>
                  <a:srgbClr val="414042"/>
                </a:solidFill>
                <a:latin typeface="+mn-ea"/>
                <a:cs typeface="Arial Unicode MS"/>
              </a:rPr>
              <a:t>를 사용하다가 문제가  발생했을 때 사용할 수 있는 </a:t>
            </a:r>
            <a:r>
              <a:rPr lang="en-US" altLang="ko-KR" spc="-100" dirty="0" err="1">
                <a:solidFill>
                  <a:srgbClr val="414042"/>
                </a:solidFill>
                <a:latin typeface="+mn-ea"/>
                <a:cs typeface="Arial Unicode MS"/>
              </a:rPr>
              <a:t>Jupyter</a:t>
            </a:r>
            <a:r>
              <a:rPr lang="en-US" altLang="ko-KR" spc="-100" dirty="0">
                <a:solidFill>
                  <a:srgbClr val="414042"/>
                </a:solidFill>
                <a:latin typeface="+mn-ea"/>
                <a:cs typeface="Arial Unicode MS"/>
              </a:rPr>
              <a:t> Notebook</a:t>
            </a:r>
            <a:r>
              <a:rPr lang="ko-KR" altLang="en-US" spc="-100" dirty="0">
                <a:solidFill>
                  <a:srgbClr val="414042"/>
                </a:solidFill>
                <a:latin typeface="+mn-ea"/>
                <a:cs typeface="Arial Unicode MS"/>
              </a:rPr>
              <a:t>에 대해 </a:t>
            </a:r>
            <a:r>
              <a:rPr lang="ko-KR" altLang="en-US" spc="-100" dirty="0" smtClean="0">
                <a:solidFill>
                  <a:srgbClr val="414042"/>
                </a:solidFill>
                <a:latin typeface="+mn-ea"/>
                <a:cs typeface="Arial Unicode MS"/>
              </a:rPr>
              <a:t>살펴본다</a:t>
            </a:r>
            <a:r>
              <a:rPr lang="en-US" altLang="ko-KR" spc="-100" dirty="0">
                <a:solidFill>
                  <a:srgbClr val="414042"/>
                </a:solidFill>
                <a:latin typeface="+mn-ea"/>
                <a:cs typeface="Arial Unicode MS"/>
              </a:rPr>
              <a:t>. </a:t>
            </a:r>
            <a:r>
              <a:rPr lang="en-US" altLang="ko-KR" spc="-100" dirty="0" err="1">
                <a:solidFill>
                  <a:srgbClr val="414042"/>
                </a:solidFill>
                <a:latin typeface="+mn-ea"/>
                <a:cs typeface="Arial Unicode MS"/>
              </a:rPr>
              <a:t>Jupyter</a:t>
            </a:r>
            <a:r>
              <a:rPr lang="en-US" altLang="ko-KR" spc="-100" dirty="0">
                <a:solidFill>
                  <a:srgbClr val="414042"/>
                </a:solidFill>
                <a:latin typeface="+mn-ea"/>
                <a:cs typeface="Arial Unicode MS"/>
              </a:rPr>
              <a:t> Notebook</a:t>
            </a:r>
            <a:r>
              <a:rPr lang="ko-KR" altLang="en-US" spc="-100" dirty="0">
                <a:solidFill>
                  <a:srgbClr val="414042"/>
                </a:solidFill>
                <a:latin typeface="+mn-ea"/>
                <a:cs typeface="Arial Unicode MS"/>
              </a:rPr>
              <a:t>은 웹  브라우저에서 사용하는 대화형 </a:t>
            </a:r>
            <a:r>
              <a:rPr lang="ko-KR" altLang="en-US" spc="-100" dirty="0" err="1">
                <a:solidFill>
                  <a:srgbClr val="414042"/>
                </a:solidFill>
                <a:latin typeface="+mn-ea"/>
                <a:cs typeface="Arial Unicode MS"/>
              </a:rPr>
              <a:t>파이썬</a:t>
            </a:r>
            <a:r>
              <a:rPr lang="ko-KR" altLang="en-US" spc="-100" dirty="0">
                <a:solidFill>
                  <a:srgbClr val="414042"/>
                </a:solidFill>
                <a:latin typeface="+mn-ea"/>
                <a:cs typeface="Arial Unicode MS"/>
              </a:rPr>
              <a:t> </a:t>
            </a:r>
            <a:r>
              <a:rPr lang="ko-KR" altLang="en-US" spc="-100" dirty="0" smtClean="0">
                <a:solidFill>
                  <a:srgbClr val="414042"/>
                </a:solidFill>
                <a:latin typeface="+mn-ea"/>
                <a:cs typeface="Arial Unicode MS"/>
              </a:rPr>
              <a:t>환경이다</a:t>
            </a:r>
            <a:r>
              <a:rPr lang="en-US" altLang="ko-KR" spc="-100" dirty="0">
                <a:solidFill>
                  <a:srgbClr val="414042"/>
                </a:solidFill>
                <a:latin typeface="+mn-ea"/>
                <a:cs typeface="Arial Unicode MS"/>
              </a:rPr>
              <a:t>.</a:t>
            </a:r>
          </a:p>
        </p:txBody>
      </p:sp>
    </p:spTree>
    <p:extLst>
      <p:ext uri="{BB962C8B-B14F-4D97-AF65-F5344CB8AC3E}">
        <p14:creationId xmlns:p14="http://schemas.microsoft.com/office/powerpoint/2010/main" val="39850909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2523768"/>
          </a:xfrm>
          <a:prstGeom prst="rect">
            <a:avLst/>
          </a:prstGeom>
        </p:spPr>
        <p:txBody>
          <a:bodyPr vert="horz" wrap="square" lIns="0" tIns="0" rIns="0" bIns="0" rtlCol="0">
            <a:spAutoFit/>
          </a:bodyPr>
          <a:lstStyle/>
          <a:p>
            <a:pPr marL="12700" marR="12065" algn="just">
              <a:lnSpc>
                <a:spcPct val="150000"/>
              </a:lnSpc>
              <a:spcBef>
                <a:spcPts val="580"/>
              </a:spcBef>
            </a:pPr>
            <a:r>
              <a:rPr lang="en-US" altLang="ko-KR" sz="2400" spc="-120" dirty="0" err="1">
                <a:solidFill>
                  <a:srgbClr val="231F20"/>
                </a:solidFill>
                <a:latin typeface="+mn-ea"/>
                <a:cs typeface="Arial Unicode MS"/>
              </a:rPr>
              <a:t>Jupyter</a:t>
            </a:r>
            <a:r>
              <a:rPr lang="en-US" altLang="ko-KR" sz="2400" spc="-120" dirty="0">
                <a:solidFill>
                  <a:srgbClr val="231F20"/>
                </a:solidFill>
                <a:latin typeface="+mn-ea"/>
                <a:cs typeface="Arial Unicode MS"/>
              </a:rPr>
              <a:t> Notebook </a:t>
            </a:r>
            <a:r>
              <a:rPr lang="ko-KR" altLang="en-US" sz="2400" spc="-120" dirty="0">
                <a:solidFill>
                  <a:srgbClr val="231F20"/>
                </a:solidFill>
                <a:latin typeface="+mn-ea"/>
                <a:cs typeface="Arial Unicode MS"/>
              </a:rPr>
              <a:t>설치하고 실행하기</a:t>
            </a:r>
          </a:p>
          <a:p>
            <a:pPr marL="298450" marR="12065" indent="-285750" algn="just">
              <a:lnSpc>
                <a:spcPct val="150000"/>
              </a:lnSpc>
              <a:spcBef>
                <a:spcPts val="580"/>
              </a:spcBef>
              <a:buFontTx/>
              <a:buChar char="-"/>
            </a:pPr>
            <a:r>
              <a:rPr lang="en-US" altLang="ko-KR" spc="-120" dirty="0">
                <a:solidFill>
                  <a:srgbClr val="231F20"/>
                </a:solidFill>
                <a:latin typeface="+mn-ea"/>
                <a:cs typeface="Arial Unicode MS"/>
              </a:rPr>
              <a:t>pip </a:t>
            </a:r>
            <a:r>
              <a:rPr lang="ko-KR" altLang="en-US" spc="-120" dirty="0">
                <a:solidFill>
                  <a:srgbClr val="231F20"/>
                </a:solidFill>
                <a:latin typeface="+mn-ea"/>
                <a:cs typeface="Arial Unicode MS"/>
              </a:rPr>
              <a:t>명령어를 사용해 </a:t>
            </a:r>
            <a:r>
              <a:rPr lang="en-US" altLang="ko-KR" spc="-120" dirty="0" err="1">
                <a:solidFill>
                  <a:srgbClr val="231F20"/>
                </a:solidFill>
                <a:latin typeface="+mn-ea"/>
                <a:cs typeface="Arial Unicode MS"/>
              </a:rPr>
              <a:t>Jupyter</a:t>
            </a:r>
            <a:r>
              <a:rPr lang="en-US" altLang="ko-KR" spc="-120" dirty="0">
                <a:solidFill>
                  <a:srgbClr val="231F20"/>
                </a:solidFill>
                <a:latin typeface="+mn-ea"/>
                <a:cs typeface="Arial Unicode MS"/>
              </a:rPr>
              <a:t> Notebook</a:t>
            </a:r>
            <a:r>
              <a:rPr lang="ko-KR" altLang="en-US" spc="-120" dirty="0">
                <a:solidFill>
                  <a:srgbClr val="231F20"/>
                </a:solidFill>
                <a:latin typeface="+mn-ea"/>
                <a:cs typeface="Arial Unicode MS"/>
              </a:rPr>
              <a:t>을 설치</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설치가 완료되면 </a:t>
            </a:r>
            <a:r>
              <a:rPr lang="en-US" altLang="ko-KR" spc="-120" dirty="0" err="1">
                <a:solidFill>
                  <a:srgbClr val="231F20"/>
                </a:solidFill>
                <a:latin typeface="+mn-ea"/>
                <a:cs typeface="Arial Unicode MS"/>
              </a:rPr>
              <a:t>Jupyter</a:t>
            </a:r>
            <a:r>
              <a:rPr lang="en-US" altLang="ko-KR" spc="-120" dirty="0">
                <a:solidFill>
                  <a:srgbClr val="231F20"/>
                </a:solidFill>
                <a:latin typeface="+mn-ea"/>
                <a:cs typeface="Arial Unicode MS"/>
              </a:rPr>
              <a:t> Notebook</a:t>
            </a:r>
            <a:r>
              <a:rPr lang="ko-KR" altLang="en-US" spc="-120" dirty="0">
                <a:solidFill>
                  <a:srgbClr val="231F20"/>
                </a:solidFill>
                <a:latin typeface="+mn-ea"/>
                <a:cs typeface="Arial Unicode MS"/>
              </a:rPr>
              <a:t>을 </a:t>
            </a:r>
            <a:r>
              <a:rPr lang="ko-KR" altLang="en-US" spc="-120" dirty="0" smtClean="0">
                <a:solidFill>
                  <a:srgbClr val="231F20"/>
                </a:solidFill>
                <a:latin typeface="+mn-ea"/>
                <a:cs typeface="Arial Unicode MS"/>
              </a:rPr>
              <a:t>실행</a:t>
            </a:r>
            <a:endParaRPr lang="en-US" altLang="ko-KR" spc="-120" dirty="0">
              <a:solidFill>
                <a:srgbClr val="231F20"/>
              </a:solidFill>
              <a:latin typeface="Arial Unicode MS"/>
              <a:cs typeface="Arial Unicode MS"/>
            </a:endParaRPr>
          </a:p>
        </p:txBody>
      </p:sp>
      <p:sp>
        <p:nvSpPr>
          <p:cNvPr id="3" name="object 6">
            <a:extLst>
              <a:ext uri="{FF2B5EF4-FFF2-40B4-BE49-F238E27FC236}">
                <a16:creationId xmlns:a16="http://schemas.microsoft.com/office/drawing/2014/main" id="{F0CDAE2F-F687-7743-A837-2072FD838D60}"/>
              </a:ext>
            </a:extLst>
          </p:cNvPr>
          <p:cNvSpPr txBox="1"/>
          <p:nvPr/>
        </p:nvSpPr>
        <p:spPr>
          <a:xfrm>
            <a:off x="229812" y="1336675"/>
            <a:ext cx="9601201" cy="706668"/>
          </a:xfrm>
          <a:prstGeom prst="rect">
            <a:avLst/>
          </a:prstGeom>
          <a:solidFill>
            <a:schemeClr val="bg1">
              <a:lumMod val="85000"/>
            </a:schemeClr>
          </a:solidFill>
        </p:spPr>
        <p:txBody>
          <a:bodyPr vert="horz" wrap="square" lIns="0" tIns="0" rIns="0" bIns="0" rtlCol="0">
            <a:spAutoFit/>
          </a:bodyPr>
          <a:lstStyle/>
          <a:p>
            <a:pPr marL="156210" marR="3934460">
              <a:lnSpc>
                <a:spcPct val="135400"/>
              </a:lnSpc>
            </a:pPr>
            <a:r>
              <a:rPr lang="en-US" altLang="ko-KR" dirty="0">
                <a:solidFill>
                  <a:srgbClr val="231F20"/>
                </a:solidFill>
                <a:latin typeface="+mn-ea"/>
                <a:cs typeface="나눔고딕코딩"/>
              </a:rPr>
              <a:t>$ </a:t>
            </a:r>
            <a:r>
              <a:rPr lang="en-US" altLang="ko-KR" dirty="0" smtClean="0">
                <a:solidFill>
                  <a:srgbClr val="231F20"/>
                </a:solidFill>
                <a:latin typeface="+mn-ea"/>
                <a:cs typeface="나눔고딕코딩"/>
              </a:rPr>
              <a:t>python </a:t>
            </a:r>
            <a:r>
              <a:rPr lang="en-US" altLang="ko-KR" dirty="0">
                <a:solidFill>
                  <a:srgbClr val="231F20"/>
                </a:solidFill>
                <a:latin typeface="+mn-ea"/>
                <a:cs typeface="나눔고딕코딩"/>
              </a:rPr>
              <a:t>-m pip install --upgrade pip</a:t>
            </a:r>
          </a:p>
          <a:p>
            <a:pPr marL="156210" marR="3934460">
              <a:lnSpc>
                <a:spcPct val="135400"/>
              </a:lnSpc>
            </a:pPr>
            <a:r>
              <a:rPr lang="en-US" altLang="ko-KR" dirty="0" smtClean="0">
                <a:solidFill>
                  <a:srgbClr val="231F20"/>
                </a:solidFill>
                <a:latin typeface="+mn-ea"/>
                <a:cs typeface="나눔고딕코딩"/>
              </a:rPr>
              <a:t>$ python </a:t>
            </a:r>
            <a:r>
              <a:rPr lang="en-US" altLang="ko-KR" dirty="0">
                <a:solidFill>
                  <a:srgbClr val="231F20"/>
                </a:solidFill>
                <a:latin typeface="+mn-ea"/>
                <a:cs typeface="나눔고딕코딩"/>
              </a:rPr>
              <a:t>-m pip install </a:t>
            </a:r>
            <a:r>
              <a:rPr lang="en-US" altLang="ko-KR" dirty="0" err="1">
                <a:solidFill>
                  <a:srgbClr val="231F20"/>
                </a:solidFill>
                <a:latin typeface="+mn-ea"/>
                <a:cs typeface="나눔고딕코딩"/>
              </a:rPr>
              <a:t>jupyter</a:t>
            </a:r>
            <a:endParaRPr lang="en-US" altLang="ko-KR" dirty="0">
              <a:solidFill>
                <a:srgbClr val="231F20"/>
              </a:solidFill>
              <a:latin typeface="+mn-ea"/>
              <a:cs typeface="나눔고딕코딩"/>
            </a:endParaRPr>
          </a:p>
        </p:txBody>
      </p:sp>
      <p:sp>
        <p:nvSpPr>
          <p:cNvPr id="4" name="object 6">
            <a:extLst>
              <a:ext uri="{FF2B5EF4-FFF2-40B4-BE49-F238E27FC236}">
                <a16:creationId xmlns:a16="http://schemas.microsoft.com/office/drawing/2014/main" id="{555D19F9-713E-1941-BDAC-4526840AA18C}"/>
              </a:ext>
            </a:extLst>
          </p:cNvPr>
          <p:cNvSpPr txBox="1"/>
          <p:nvPr/>
        </p:nvSpPr>
        <p:spPr>
          <a:xfrm>
            <a:off x="233362" y="2808654"/>
            <a:ext cx="9601201" cy="332720"/>
          </a:xfrm>
          <a:prstGeom prst="rect">
            <a:avLst/>
          </a:prstGeom>
          <a:solidFill>
            <a:schemeClr val="bg1">
              <a:lumMod val="85000"/>
            </a:schemeClr>
          </a:solidFill>
        </p:spPr>
        <p:txBody>
          <a:bodyPr vert="horz" wrap="square" lIns="0" tIns="0" rIns="0" bIns="0" rtlCol="0">
            <a:spAutoFit/>
          </a:bodyPr>
          <a:lstStyle/>
          <a:p>
            <a:pPr marL="156210" marR="3934460">
              <a:lnSpc>
                <a:spcPct val="135400"/>
              </a:lnSpc>
            </a:pP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jupyter</a:t>
            </a:r>
            <a:r>
              <a:rPr lang="en-US" altLang="ko-KR" dirty="0">
                <a:solidFill>
                  <a:srgbClr val="231F20"/>
                </a:solidFill>
                <a:latin typeface="+mn-ea"/>
                <a:cs typeface="나눔고딕코딩"/>
              </a:rPr>
              <a:t> notebook</a:t>
            </a:r>
          </a:p>
        </p:txBody>
      </p:sp>
      <p:sp>
        <p:nvSpPr>
          <p:cNvPr id="5" name="object 2">
            <a:extLst>
              <a:ext uri="{FF2B5EF4-FFF2-40B4-BE49-F238E27FC236}">
                <a16:creationId xmlns:a16="http://schemas.microsoft.com/office/drawing/2014/main" id="{282FBA9E-EF1E-034C-AE98-581FF1C38FF4}"/>
              </a:ext>
            </a:extLst>
          </p:cNvPr>
          <p:cNvSpPr/>
          <p:nvPr/>
        </p:nvSpPr>
        <p:spPr>
          <a:xfrm>
            <a:off x="271463" y="3241675"/>
            <a:ext cx="9105106" cy="41910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6365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1489895"/>
          </a:xfrm>
          <a:prstGeom prst="rect">
            <a:avLst/>
          </a:prstGeom>
        </p:spPr>
        <p:txBody>
          <a:bodyPr vert="horz" wrap="square" lIns="0" tIns="0" rIns="0" bIns="0" rtlCol="0">
            <a:spAutoFit/>
          </a:bodyPr>
          <a:lstStyle/>
          <a:p>
            <a:pPr marL="12700" marR="12065" algn="just">
              <a:lnSpc>
                <a:spcPct val="150000"/>
              </a:lnSpc>
              <a:spcBef>
                <a:spcPts val="580"/>
              </a:spcBef>
            </a:pPr>
            <a:r>
              <a:rPr lang="ko-KR" altLang="en-US" sz="2400" spc="-120" dirty="0">
                <a:solidFill>
                  <a:srgbClr val="231F20"/>
                </a:solidFill>
                <a:latin typeface="+mn-ea"/>
                <a:cs typeface="Arial Unicode MS"/>
              </a:rPr>
              <a:t>새 노트 만들기</a:t>
            </a:r>
          </a:p>
          <a:p>
            <a:pPr marL="298450" marR="12065" indent="-285750" algn="just">
              <a:lnSpc>
                <a:spcPct val="150000"/>
              </a:lnSpc>
              <a:spcBef>
                <a:spcPts val="580"/>
              </a:spcBef>
              <a:buFontTx/>
              <a:buChar char="-"/>
            </a:pPr>
            <a:r>
              <a:rPr lang="en-US" altLang="ko-KR" spc="-120" dirty="0" err="1">
                <a:solidFill>
                  <a:srgbClr val="231F20"/>
                </a:solidFill>
                <a:latin typeface="+mn-ea"/>
                <a:cs typeface="Arial Unicode MS"/>
              </a:rPr>
              <a:t>Jupyter</a:t>
            </a:r>
            <a:r>
              <a:rPr lang="en-US" altLang="ko-KR" spc="-120" dirty="0">
                <a:solidFill>
                  <a:srgbClr val="231F20"/>
                </a:solidFill>
                <a:latin typeface="+mn-ea"/>
                <a:cs typeface="Arial Unicode MS"/>
              </a:rPr>
              <a:t> Notebook</a:t>
            </a:r>
            <a:r>
              <a:rPr lang="ko-KR" altLang="en-US" spc="-120" dirty="0">
                <a:solidFill>
                  <a:srgbClr val="231F20"/>
                </a:solidFill>
                <a:latin typeface="+mn-ea"/>
                <a:cs typeface="Arial Unicode MS"/>
              </a:rPr>
              <a:t>은 노트 내부에서 프로그램 또는 도큐먼트를 만들 수 </a:t>
            </a:r>
            <a:r>
              <a:rPr lang="ko-KR" altLang="en-US" spc="-120" dirty="0" smtClean="0">
                <a:solidFill>
                  <a:srgbClr val="231F20"/>
                </a:solidFill>
                <a:latin typeface="+mn-ea"/>
                <a:cs typeface="Arial Unicode MS"/>
              </a:rPr>
              <a:t>있음</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화면 오른쪽에 있는 “</a:t>
            </a:r>
            <a:r>
              <a:rPr lang="en-US" altLang="ko-KR" spc="-120" dirty="0">
                <a:solidFill>
                  <a:srgbClr val="231F20"/>
                </a:solidFill>
                <a:latin typeface="+mn-ea"/>
                <a:cs typeface="Arial Unicode MS"/>
              </a:rPr>
              <a:t>New”</a:t>
            </a:r>
            <a:r>
              <a:rPr lang="ko-KR" altLang="en-US" spc="-120" dirty="0">
                <a:solidFill>
                  <a:srgbClr val="231F20"/>
                </a:solidFill>
                <a:latin typeface="+mn-ea"/>
                <a:cs typeface="Arial Unicode MS"/>
              </a:rPr>
              <a:t>라는 버튼을 클릭하고</a:t>
            </a:r>
            <a:r>
              <a:rPr lang="en-US" altLang="ko-KR" spc="-120" dirty="0">
                <a:solidFill>
                  <a:srgbClr val="231F20"/>
                </a:solidFill>
                <a:latin typeface="+mn-ea"/>
                <a:cs typeface="Arial Unicode MS"/>
              </a:rPr>
              <a:t>, “Python3”</a:t>
            </a:r>
            <a:r>
              <a:rPr lang="ko-KR" altLang="en-US" spc="-120" dirty="0" err="1">
                <a:solidFill>
                  <a:srgbClr val="231F20"/>
                </a:solidFill>
                <a:latin typeface="+mn-ea"/>
                <a:cs typeface="Arial Unicode MS"/>
              </a:rPr>
              <a:t>를</a:t>
            </a:r>
            <a:r>
              <a:rPr lang="ko-KR" altLang="en-US" spc="-120" dirty="0">
                <a:solidFill>
                  <a:srgbClr val="231F20"/>
                </a:solidFill>
                <a:latin typeface="+mn-ea"/>
                <a:cs typeface="Arial Unicode MS"/>
              </a:rPr>
              <a:t> 선택</a:t>
            </a:r>
            <a:endParaRPr lang="en-US" altLang="ko-KR" spc="-120" dirty="0">
              <a:solidFill>
                <a:srgbClr val="231F20"/>
              </a:solidFill>
              <a:latin typeface="+mn-ea"/>
              <a:cs typeface="Arial Unicode MS"/>
            </a:endParaRPr>
          </a:p>
        </p:txBody>
      </p:sp>
      <p:sp>
        <p:nvSpPr>
          <p:cNvPr id="6" name="object 5">
            <a:extLst>
              <a:ext uri="{FF2B5EF4-FFF2-40B4-BE49-F238E27FC236}">
                <a16:creationId xmlns:a16="http://schemas.microsoft.com/office/drawing/2014/main" id="{604B4852-814F-2E4F-AC7E-289714CDC4CA}"/>
              </a:ext>
            </a:extLst>
          </p:cNvPr>
          <p:cNvSpPr/>
          <p:nvPr/>
        </p:nvSpPr>
        <p:spPr>
          <a:xfrm>
            <a:off x="271463" y="1793875"/>
            <a:ext cx="9525000" cy="55626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611018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1766894"/>
          </a:xfrm>
          <a:prstGeom prst="rect">
            <a:avLst/>
          </a:prstGeom>
        </p:spPr>
        <p:txBody>
          <a:bodyPr vert="horz" wrap="square" lIns="0" tIns="0" rIns="0" bIns="0" rtlCol="0">
            <a:spAutoFit/>
          </a:bodyPr>
          <a:lstStyle/>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새로운 노트가 만들어지면 </a:t>
            </a:r>
            <a:r>
              <a:rPr lang="en-US" altLang="ko-KR" spc="-120" dirty="0">
                <a:solidFill>
                  <a:srgbClr val="231F20"/>
                </a:solidFill>
                <a:latin typeface="+mn-ea"/>
                <a:cs typeface="Arial Unicode MS"/>
              </a:rPr>
              <a:t>In[]</a:t>
            </a:r>
            <a:r>
              <a:rPr lang="ko-KR" altLang="en-US" spc="-120" dirty="0">
                <a:solidFill>
                  <a:srgbClr val="231F20"/>
                </a:solidFill>
                <a:latin typeface="+mn-ea"/>
                <a:cs typeface="Arial Unicode MS"/>
              </a:rPr>
              <a:t>이라는 레이블과 함께 텍스트 상자가 나옴</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여기에 </a:t>
            </a:r>
            <a:r>
              <a:rPr lang="ko-KR" altLang="en-US" spc="-120" dirty="0" err="1">
                <a:solidFill>
                  <a:srgbClr val="231F20"/>
                </a:solidFill>
                <a:latin typeface="+mn-ea"/>
                <a:cs typeface="Arial Unicode MS"/>
              </a:rPr>
              <a:t>파이썬</a:t>
            </a:r>
            <a:r>
              <a:rPr lang="ko-KR" altLang="en-US" spc="-120" dirty="0">
                <a:solidFill>
                  <a:srgbClr val="231F20"/>
                </a:solidFill>
                <a:latin typeface="+mn-ea"/>
                <a:cs typeface="Arial Unicode MS"/>
              </a:rPr>
              <a:t> </a:t>
            </a:r>
            <a:r>
              <a:rPr lang="ko-KR" altLang="en-US" spc="-120" dirty="0" smtClean="0">
                <a:solidFill>
                  <a:srgbClr val="231F20"/>
                </a:solidFill>
                <a:latin typeface="+mn-ea"/>
                <a:cs typeface="Arial Unicode MS"/>
              </a:rPr>
              <a:t>코드를 </a:t>
            </a:r>
            <a:r>
              <a:rPr lang="ko-KR" altLang="en-US" spc="-120" dirty="0">
                <a:solidFill>
                  <a:srgbClr val="231F20"/>
                </a:solidFill>
                <a:latin typeface="+mn-ea"/>
                <a:cs typeface="Arial Unicode MS"/>
              </a:rPr>
              <a:t>입력하고 위에 있는 실행 버튼을 클릭</a:t>
            </a:r>
            <a:r>
              <a:rPr lang="en-US" altLang="ko-KR" spc="-120" dirty="0">
                <a:solidFill>
                  <a:srgbClr val="231F20"/>
                </a:solidFill>
                <a:latin typeface="+mn-ea"/>
                <a:cs typeface="Arial Unicode MS"/>
              </a:rPr>
              <a:t>(</a:t>
            </a:r>
            <a:r>
              <a:rPr lang="ko-KR" altLang="en-US" spc="-120" dirty="0">
                <a:solidFill>
                  <a:srgbClr val="231F20"/>
                </a:solidFill>
                <a:latin typeface="+mn-ea"/>
                <a:cs typeface="Arial Unicode MS"/>
              </a:rPr>
              <a:t>또는 화면 위의 메뉴에서 </a:t>
            </a:r>
            <a:r>
              <a:rPr lang="en-US" altLang="ko-KR" spc="-120" dirty="0">
                <a:solidFill>
                  <a:srgbClr val="231F20"/>
                </a:solidFill>
                <a:latin typeface="+mn-ea"/>
                <a:cs typeface="Arial Unicode MS"/>
              </a:rPr>
              <a:t>[Cell] → [Run Cells]</a:t>
            </a:r>
            <a:r>
              <a:rPr lang="ko-KR" altLang="en-US" spc="-120" dirty="0" err="1">
                <a:solidFill>
                  <a:srgbClr val="231F20"/>
                </a:solidFill>
                <a:latin typeface="+mn-ea"/>
                <a:cs typeface="Arial Unicode MS"/>
              </a:rPr>
              <a:t>를</a:t>
            </a:r>
            <a:r>
              <a:rPr lang="ko-KR" altLang="en-US" spc="-120" dirty="0">
                <a:solidFill>
                  <a:srgbClr val="231F20"/>
                </a:solidFill>
                <a:latin typeface="+mn-ea"/>
                <a:cs typeface="Arial Unicode MS"/>
              </a:rPr>
              <a:t>  클릭</a:t>
            </a:r>
            <a:r>
              <a:rPr lang="en-US" altLang="ko-KR" spc="-120" dirty="0">
                <a:solidFill>
                  <a:srgbClr val="231F20"/>
                </a:solidFill>
                <a:latin typeface="+mn-ea"/>
                <a:cs typeface="Arial Unicode MS"/>
              </a:rPr>
              <a:t>)</a:t>
            </a:r>
          </a:p>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간단하게  변수 </a:t>
            </a:r>
            <a:r>
              <a:rPr lang="en-US" altLang="ko-KR" spc="-120" dirty="0" err="1">
                <a:solidFill>
                  <a:srgbClr val="231F20"/>
                </a:solidFill>
                <a:latin typeface="+mn-ea"/>
                <a:cs typeface="Arial Unicode MS"/>
              </a:rPr>
              <a:t>val</a:t>
            </a:r>
            <a:r>
              <a:rPr lang="ko-KR" altLang="en-US" spc="-120" dirty="0">
                <a:solidFill>
                  <a:srgbClr val="231F20"/>
                </a:solidFill>
                <a:latin typeface="+mn-ea"/>
                <a:cs typeface="Arial Unicode MS"/>
              </a:rPr>
              <a:t>에 </a:t>
            </a:r>
            <a:r>
              <a:rPr lang="en-US" altLang="ko-KR" spc="-120" dirty="0">
                <a:solidFill>
                  <a:srgbClr val="231F20"/>
                </a:solidFill>
                <a:latin typeface="+mn-ea"/>
                <a:cs typeface="Arial Unicode MS"/>
              </a:rPr>
              <a:t>1500</a:t>
            </a:r>
            <a:r>
              <a:rPr lang="ko-KR" altLang="en-US" spc="-120" dirty="0">
                <a:solidFill>
                  <a:srgbClr val="231F20"/>
                </a:solidFill>
                <a:latin typeface="+mn-ea"/>
                <a:cs typeface="Arial Unicode MS"/>
              </a:rPr>
              <a:t>을 대입하고</a:t>
            </a:r>
            <a:r>
              <a:rPr lang="en-US" altLang="ko-KR" spc="-120" dirty="0">
                <a:solidFill>
                  <a:srgbClr val="231F20"/>
                </a:solidFill>
                <a:latin typeface="+mn-ea"/>
                <a:cs typeface="Arial Unicode MS"/>
              </a:rPr>
              <a:t>, </a:t>
            </a:r>
            <a:r>
              <a:rPr lang="en-US" altLang="ko-KR" spc="-120" dirty="0" err="1">
                <a:solidFill>
                  <a:srgbClr val="231F20"/>
                </a:solidFill>
                <a:latin typeface="+mn-ea"/>
                <a:cs typeface="Arial Unicode MS"/>
              </a:rPr>
              <a:t>val</a:t>
            </a:r>
            <a:r>
              <a:rPr lang="ko-KR" altLang="en-US" spc="-120" dirty="0">
                <a:solidFill>
                  <a:srgbClr val="231F20"/>
                </a:solidFill>
                <a:latin typeface="+mn-ea"/>
                <a:cs typeface="Arial Unicode MS"/>
              </a:rPr>
              <a:t>을 출력</a:t>
            </a:r>
            <a:endParaRPr lang="en-US" altLang="ko-KR" spc="-120" dirty="0">
              <a:solidFill>
                <a:srgbClr val="231F20"/>
              </a:solidFill>
              <a:latin typeface="+mn-ea"/>
              <a:cs typeface="Arial Unicode MS"/>
            </a:endParaRPr>
          </a:p>
        </p:txBody>
      </p:sp>
      <p:sp>
        <p:nvSpPr>
          <p:cNvPr id="4" name="object 3">
            <a:extLst>
              <a:ext uri="{FF2B5EF4-FFF2-40B4-BE49-F238E27FC236}">
                <a16:creationId xmlns:a16="http://schemas.microsoft.com/office/drawing/2014/main" id="{0E81C9FE-2E32-B847-8F2F-64461C22AC23}"/>
              </a:ext>
            </a:extLst>
          </p:cNvPr>
          <p:cNvSpPr>
            <a:spLocks noChangeAspect="1"/>
          </p:cNvSpPr>
          <p:nvPr/>
        </p:nvSpPr>
        <p:spPr>
          <a:xfrm>
            <a:off x="271462" y="2022475"/>
            <a:ext cx="9533566" cy="53340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339358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1489895"/>
          </a:xfrm>
          <a:prstGeom prst="rect">
            <a:avLst/>
          </a:prstGeom>
        </p:spPr>
        <p:txBody>
          <a:bodyPr vert="horz" wrap="square" lIns="0" tIns="0" rIns="0" bIns="0" rtlCol="0">
            <a:spAutoFit/>
          </a:bodyPr>
          <a:lstStyle/>
          <a:p>
            <a:pPr marL="12700" marR="12065" algn="just">
              <a:lnSpc>
                <a:spcPct val="150000"/>
              </a:lnSpc>
              <a:spcBef>
                <a:spcPts val="580"/>
              </a:spcBef>
            </a:pPr>
            <a:r>
              <a:rPr lang="ko-KR" altLang="en-US" sz="2400" spc="-120" dirty="0">
                <a:solidFill>
                  <a:srgbClr val="231F20"/>
                </a:solidFill>
                <a:latin typeface="+mn-ea"/>
                <a:cs typeface="Arial Unicode MS"/>
              </a:rPr>
              <a:t>주석과 문서 입력하기</a:t>
            </a:r>
          </a:p>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주석은 </a:t>
            </a:r>
            <a:r>
              <a:rPr lang="ko-KR" altLang="en-US" spc="-120" dirty="0" err="1">
                <a:solidFill>
                  <a:srgbClr val="231F20"/>
                </a:solidFill>
                <a:latin typeface="+mn-ea"/>
                <a:cs typeface="Arial Unicode MS"/>
              </a:rPr>
              <a:t>마크다운</a:t>
            </a:r>
            <a:r>
              <a:rPr lang="en-US" altLang="ko-KR" spc="-120" dirty="0">
                <a:solidFill>
                  <a:srgbClr val="231F20"/>
                </a:solidFill>
                <a:latin typeface="+mn-ea"/>
                <a:cs typeface="Arial Unicode MS"/>
              </a:rPr>
              <a:t>(Markdown) </a:t>
            </a:r>
            <a:r>
              <a:rPr lang="ko-KR" altLang="en-US" spc="-120" dirty="0">
                <a:solidFill>
                  <a:srgbClr val="231F20"/>
                </a:solidFill>
                <a:latin typeface="+mn-ea"/>
                <a:cs typeface="Arial Unicode MS"/>
              </a:rPr>
              <a:t>형식으로 작성</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en-US" altLang="ko-KR" spc="-120" dirty="0">
                <a:solidFill>
                  <a:srgbClr val="231F20"/>
                </a:solidFill>
                <a:latin typeface="+mn-ea"/>
                <a:cs typeface="Arial Unicode MS"/>
              </a:rPr>
              <a:t>In[]</a:t>
            </a:r>
            <a:r>
              <a:rPr lang="ko-KR" altLang="en-US" spc="-120" dirty="0">
                <a:solidFill>
                  <a:srgbClr val="231F20"/>
                </a:solidFill>
                <a:latin typeface="+mn-ea"/>
                <a:cs typeface="Arial Unicode MS"/>
              </a:rPr>
              <a:t>이 </a:t>
            </a:r>
            <a:r>
              <a:rPr lang="ko-KR" altLang="en-US" spc="-120" dirty="0" err="1">
                <a:solidFill>
                  <a:srgbClr val="231F20"/>
                </a:solidFill>
                <a:latin typeface="+mn-ea"/>
                <a:cs typeface="Arial Unicode MS"/>
              </a:rPr>
              <a:t>출력됐을</a:t>
            </a:r>
            <a:r>
              <a:rPr lang="ko-KR" altLang="en-US" spc="-120" dirty="0">
                <a:solidFill>
                  <a:srgbClr val="231F20"/>
                </a:solidFill>
                <a:latin typeface="+mn-ea"/>
                <a:cs typeface="Arial Unicode MS"/>
              </a:rPr>
              <a:t> 때 화면 위의 메뉴에서  </a:t>
            </a:r>
            <a:r>
              <a:rPr lang="en-US" altLang="ko-KR" spc="-120" dirty="0">
                <a:solidFill>
                  <a:srgbClr val="231F20"/>
                </a:solidFill>
                <a:latin typeface="+mn-ea"/>
                <a:cs typeface="Arial Unicode MS"/>
              </a:rPr>
              <a:t>[Cell] → [Cell Type] → [Markdown]</a:t>
            </a:r>
            <a:r>
              <a:rPr lang="ko-KR" altLang="en-US" spc="-120" dirty="0">
                <a:solidFill>
                  <a:srgbClr val="231F20"/>
                </a:solidFill>
                <a:latin typeface="+mn-ea"/>
                <a:cs typeface="Arial Unicode MS"/>
              </a:rPr>
              <a:t>을 클릭</a:t>
            </a:r>
            <a:endParaRPr lang="en-US" altLang="ko-KR" spc="-120" dirty="0">
              <a:solidFill>
                <a:srgbClr val="231F20"/>
              </a:solidFill>
              <a:latin typeface="+mn-ea"/>
              <a:cs typeface="Arial Unicode MS"/>
            </a:endParaRPr>
          </a:p>
        </p:txBody>
      </p:sp>
      <p:sp>
        <p:nvSpPr>
          <p:cNvPr id="5" name="object 2">
            <a:extLst>
              <a:ext uri="{FF2B5EF4-FFF2-40B4-BE49-F238E27FC236}">
                <a16:creationId xmlns:a16="http://schemas.microsoft.com/office/drawing/2014/main" id="{2AB30B1B-8F0C-8041-BEC6-9E757E5E5567}"/>
              </a:ext>
            </a:extLst>
          </p:cNvPr>
          <p:cNvSpPr>
            <a:spLocks noChangeAspect="1"/>
          </p:cNvSpPr>
          <p:nvPr/>
        </p:nvSpPr>
        <p:spPr>
          <a:xfrm>
            <a:off x="271461" y="1900399"/>
            <a:ext cx="9615563" cy="537987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882261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7309693"/>
          </a:xfrm>
          <a:prstGeom prst="rect">
            <a:avLst/>
          </a:prstGeom>
        </p:spPr>
        <p:txBody>
          <a:bodyPr vert="horz" wrap="square" lIns="0" tIns="0" rIns="0" bIns="0" rtlCol="0">
            <a:spAutoFit/>
          </a:bodyPr>
          <a:lstStyle/>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 “</a:t>
            </a:r>
            <a:r>
              <a:rPr lang="en-US" altLang="ko-KR" spc="-120" dirty="0">
                <a:solidFill>
                  <a:srgbClr val="231F20"/>
                </a:solidFill>
                <a:latin typeface="+mn-ea"/>
                <a:cs typeface="Arial Unicode MS"/>
              </a:rPr>
              <a:t>#” </a:t>
            </a:r>
            <a:r>
              <a:rPr lang="ko-KR" altLang="en-US" spc="-120" dirty="0">
                <a:solidFill>
                  <a:srgbClr val="231F20"/>
                </a:solidFill>
                <a:latin typeface="+mn-ea"/>
                <a:cs typeface="Arial Unicode MS"/>
              </a:rPr>
              <a:t>또는 “</a:t>
            </a:r>
            <a:r>
              <a:rPr lang="en-US" altLang="ko-KR" spc="-120" dirty="0">
                <a:solidFill>
                  <a:srgbClr val="231F20"/>
                </a:solidFill>
                <a:latin typeface="+mn-ea"/>
                <a:cs typeface="Arial Unicode MS"/>
              </a:rPr>
              <a:t>-”</a:t>
            </a:r>
            <a:r>
              <a:rPr lang="ko-KR" altLang="en-US" spc="-120" dirty="0">
                <a:solidFill>
                  <a:srgbClr val="231F20"/>
                </a:solidFill>
                <a:latin typeface="+mn-ea"/>
                <a:cs typeface="Arial Unicode MS"/>
              </a:rPr>
              <a:t>으로 시작하는 </a:t>
            </a:r>
            <a:r>
              <a:rPr lang="ko-KR" altLang="en-US" spc="-120" dirty="0" smtClean="0">
                <a:solidFill>
                  <a:srgbClr val="231F20"/>
                </a:solidFill>
                <a:latin typeface="+mn-ea"/>
                <a:cs typeface="Arial Unicode MS"/>
              </a:rPr>
              <a:t>구문은 </a:t>
            </a:r>
            <a:r>
              <a:rPr lang="ko-KR" altLang="en-US" spc="-120" dirty="0">
                <a:solidFill>
                  <a:srgbClr val="231F20"/>
                </a:solidFill>
                <a:latin typeface="+mn-ea"/>
                <a:cs typeface="Arial Unicode MS"/>
              </a:rPr>
              <a:t>색상 하이라이트가 </a:t>
            </a:r>
            <a:r>
              <a:rPr lang="ko-KR" altLang="en-US" spc="-120" dirty="0" smtClean="0">
                <a:solidFill>
                  <a:srgbClr val="231F20"/>
                </a:solidFill>
                <a:latin typeface="+mn-ea"/>
                <a:cs typeface="Arial Unicode MS"/>
              </a:rPr>
              <a:t>적용됨</a:t>
            </a:r>
            <a:endParaRPr lang="en-US" altLang="ko-KR" spc="-120" dirty="0" smtClean="0">
              <a:solidFill>
                <a:srgbClr val="231F20"/>
              </a:solidFill>
              <a:latin typeface="+mn-ea"/>
              <a:cs typeface="Arial Unicode MS"/>
            </a:endParaRPr>
          </a:p>
          <a:p>
            <a:pPr marL="298450" marR="12065" indent="-285750" algn="just">
              <a:lnSpc>
                <a:spcPct val="150000"/>
              </a:lnSpc>
              <a:spcBef>
                <a:spcPts val="580"/>
              </a:spcBef>
              <a:buFontTx/>
              <a:buChar char="-"/>
            </a:pP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주석 아래에 셀을 추가하려면  화면 위의 메뉴에서  </a:t>
            </a:r>
            <a:r>
              <a:rPr lang="en-US" altLang="ko-KR" spc="-120" dirty="0">
                <a:solidFill>
                  <a:srgbClr val="231F20"/>
                </a:solidFill>
                <a:latin typeface="+mn-ea"/>
                <a:cs typeface="Arial Unicode MS"/>
              </a:rPr>
              <a:t>[Insert] → [Insert Cell Below]</a:t>
            </a:r>
            <a:r>
              <a:rPr lang="ko-KR" altLang="en-US" spc="-120" dirty="0">
                <a:solidFill>
                  <a:srgbClr val="231F20"/>
                </a:solidFill>
                <a:latin typeface="+mn-ea"/>
                <a:cs typeface="Arial Unicode MS"/>
              </a:rPr>
              <a:t> 클릭</a:t>
            </a:r>
            <a:endParaRPr lang="en-US" altLang="ko-KR" spc="-120" dirty="0">
              <a:solidFill>
                <a:srgbClr val="231F20"/>
              </a:solidFill>
              <a:latin typeface="+mn-ea"/>
              <a:cs typeface="Arial Unicode MS"/>
            </a:endParaRPr>
          </a:p>
        </p:txBody>
      </p:sp>
      <p:sp>
        <p:nvSpPr>
          <p:cNvPr id="4" name="object 4">
            <a:extLst>
              <a:ext uri="{FF2B5EF4-FFF2-40B4-BE49-F238E27FC236}">
                <a16:creationId xmlns:a16="http://schemas.microsoft.com/office/drawing/2014/main" id="{D0DE17E2-B269-B542-A3A7-D54768757D64}"/>
              </a:ext>
            </a:extLst>
          </p:cNvPr>
          <p:cNvSpPr>
            <a:spLocks noChangeAspect="1"/>
          </p:cNvSpPr>
          <p:nvPr/>
        </p:nvSpPr>
        <p:spPr>
          <a:xfrm>
            <a:off x="271462" y="727075"/>
            <a:ext cx="9588740" cy="6096000"/>
          </a:xfrm>
          <a:prstGeom prst="rect">
            <a:avLst/>
          </a:prstGeom>
          <a:blipFill>
            <a:blip r:embed="rId2"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3474887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5352491"/>
          </a:xfrm>
          <a:prstGeom prst="rect">
            <a:avLst/>
          </a:prstGeom>
        </p:spPr>
        <p:txBody>
          <a:bodyPr vert="horz" wrap="square" lIns="0" tIns="0" rIns="0" bIns="0" rtlCol="0">
            <a:spAutoFit/>
          </a:bodyPr>
          <a:lstStyle/>
          <a:p>
            <a:pPr marL="12700" marR="12065" algn="just">
              <a:lnSpc>
                <a:spcPct val="150000"/>
              </a:lnSpc>
              <a:spcBef>
                <a:spcPts val="580"/>
              </a:spcBef>
            </a:pPr>
            <a:r>
              <a:rPr lang="ko-KR" altLang="en-US" sz="2400" spc="-120" dirty="0">
                <a:solidFill>
                  <a:srgbClr val="231F20"/>
                </a:solidFill>
                <a:latin typeface="+mn-ea"/>
                <a:cs typeface="Arial Unicode MS"/>
              </a:rPr>
              <a:t>노트 저장하기</a:t>
            </a:r>
          </a:p>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노트를  저장하려면  화면  위의  저장  버튼</a:t>
            </a:r>
            <a:r>
              <a:rPr lang="en-US" altLang="ko-KR" spc="-120" dirty="0">
                <a:solidFill>
                  <a:srgbClr val="231F20"/>
                </a:solidFill>
                <a:latin typeface="+mn-ea"/>
                <a:cs typeface="Arial Unicode MS"/>
              </a:rPr>
              <a:t>(</a:t>
            </a:r>
            <a:r>
              <a:rPr lang="ko-KR" altLang="en-US" spc="-120" dirty="0">
                <a:solidFill>
                  <a:srgbClr val="231F20"/>
                </a:solidFill>
                <a:latin typeface="+mn-ea"/>
                <a:cs typeface="Arial Unicode MS"/>
              </a:rPr>
              <a:t>플로피  디스크  모양의  아이콘</a:t>
            </a:r>
            <a:r>
              <a:rPr lang="en-US" altLang="ko-KR" spc="-120" dirty="0">
                <a:solidFill>
                  <a:srgbClr val="231F20"/>
                </a:solidFill>
                <a:latin typeface="+mn-ea"/>
                <a:cs typeface="Arial Unicode MS"/>
              </a:rPr>
              <a:t>)</a:t>
            </a:r>
            <a:r>
              <a:rPr lang="ko-KR" altLang="en-US" spc="-120" dirty="0">
                <a:solidFill>
                  <a:srgbClr val="231F20"/>
                </a:solidFill>
                <a:latin typeface="+mn-ea"/>
                <a:cs typeface="Arial Unicode MS"/>
              </a:rPr>
              <a:t>을  클릭</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메뉴에서  </a:t>
            </a:r>
            <a:r>
              <a:rPr lang="en-US" altLang="ko-KR" spc="-120" dirty="0">
                <a:solidFill>
                  <a:srgbClr val="231F20"/>
                </a:solidFill>
                <a:latin typeface="+mn-ea"/>
                <a:cs typeface="Arial Unicode MS"/>
              </a:rPr>
              <a:t>[File] → [Save and Checkpoint]</a:t>
            </a:r>
            <a:r>
              <a:rPr lang="ko-KR" altLang="en-US" spc="-120" dirty="0" err="1">
                <a:solidFill>
                  <a:srgbClr val="231F20"/>
                </a:solidFill>
                <a:latin typeface="+mn-ea"/>
                <a:cs typeface="Arial Unicode MS"/>
              </a:rPr>
              <a:t>를</a:t>
            </a:r>
            <a:r>
              <a:rPr lang="ko-KR" altLang="en-US" spc="-120" dirty="0">
                <a:solidFill>
                  <a:srgbClr val="231F20"/>
                </a:solidFill>
                <a:latin typeface="+mn-ea"/>
                <a:cs typeface="Arial Unicode MS"/>
              </a:rPr>
              <a:t> 클릭</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파일 이름을 변경하려면 화면 위의 </a:t>
            </a:r>
            <a:r>
              <a:rPr lang="en-US" altLang="ko-KR" spc="-120" dirty="0">
                <a:solidFill>
                  <a:srgbClr val="231F20"/>
                </a:solidFill>
                <a:latin typeface="+mn-ea"/>
                <a:cs typeface="Arial Unicode MS"/>
              </a:rPr>
              <a:t>Untitled</a:t>
            </a:r>
            <a:r>
              <a:rPr lang="ko-KR" altLang="en-US" spc="-120" dirty="0" err="1">
                <a:solidFill>
                  <a:srgbClr val="231F20"/>
                </a:solidFill>
                <a:latin typeface="+mn-ea"/>
                <a:cs typeface="Arial Unicode MS"/>
              </a:rPr>
              <a:t>를</a:t>
            </a:r>
            <a:r>
              <a:rPr lang="ko-KR" altLang="en-US" spc="-120" dirty="0">
                <a:solidFill>
                  <a:srgbClr val="231F20"/>
                </a:solidFill>
                <a:latin typeface="+mn-ea"/>
                <a:cs typeface="Arial Unicode MS"/>
              </a:rPr>
              <a:t>  클릭</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메뉴에서 </a:t>
            </a:r>
            <a:r>
              <a:rPr lang="en-US" altLang="ko-KR" spc="-120" dirty="0">
                <a:solidFill>
                  <a:srgbClr val="231F20"/>
                </a:solidFill>
                <a:latin typeface="+mn-ea"/>
                <a:cs typeface="Arial Unicode MS"/>
              </a:rPr>
              <a:t>[File] → [Rename…]</a:t>
            </a:r>
            <a:r>
              <a:rPr lang="ko-KR" altLang="en-US" spc="-120" dirty="0">
                <a:solidFill>
                  <a:srgbClr val="231F20"/>
                </a:solidFill>
                <a:latin typeface="+mn-ea"/>
                <a:cs typeface="Arial Unicode MS"/>
              </a:rPr>
              <a:t>을 클릭</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노트의 저장 버튼을 누르면 체크 포인트가 만들어짐</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언제나 해당  시점으로  복원 가능</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원하는 복원 시점으로 돌리고 싶을 때는 메뉴에서 </a:t>
            </a:r>
            <a:r>
              <a:rPr lang="en-US" altLang="ko-KR" spc="-120" dirty="0">
                <a:solidFill>
                  <a:srgbClr val="231F20"/>
                </a:solidFill>
                <a:latin typeface="+mn-ea"/>
                <a:cs typeface="Arial Unicode MS"/>
              </a:rPr>
              <a:t>[File] → [Revert to Checkpoint] → [&lt;</a:t>
            </a:r>
            <a:r>
              <a:rPr lang="ko-KR" altLang="en-US" spc="-120" dirty="0">
                <a:solidFill>
                  <a:srgbClr val="231F20"/>
                </a:solidFill>
                <a:latin typeface="+mn-ea"/>
                <a:cs typeface="Arial Unicode MS"/>
              </a:rPr>
              <a:t>복원하고  싶은 시점</a:t>
            </a:r>
            <a:r>
              <a:rPr lang="en-US" altLang="ko-KR" spc="-120" dirty="0">
                <a:solidFill>
                  <a:srgbClr val="231F20"/>
                </a:solidFill>
                <a:latin typeface="+mn-ea"/>
                <a:cs typeface="Arial Unicode MS"/>
              </a:rPr>
              <a:t>&gt;]</a:t>
            </a:r>
            <a:r>
              <a:rPr lang="ko-KR" altLang="en-US" spc="-120" dirty="0">
                <a:solidFill>
                  <a:srgbClr val="231F20"/>
                </a:solidFill>
                <a:latin typeface="+mn-ea"/>
                <a:cs typeface="Arial Unicode MS"/>
              </a:rPr>
              <a:t>을 클릭</a:t>
            </a:r>
            <a:endParaRPr lang="en-US" altLang="ko-KR" spc="-120" dirty="0">
              <a:solidFill>
                <a:srgbClr val="231F20"/>
              </a:solidFill>
              <a:latin typeface="+mn-ea"/>
              <a:cs typeface="Arial Unicode MS"/>
            </a:endParaRPr>
          </a:p>
        </p:txBody>
      </p:sp>
    </p:spTree>
    <p:extLst>
      <p:ext uri="{BB962C8B-B14F-4D97-AF65-F5344CB8AC3E}">
        <p14:creationId xmlns:p14="http://schemas.microsoft.com/office/powerpoint/2010/main" val="4203396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4970591"/>
          </a:xfrm>
          <a:prstGeom prst="rect">
            <a:avLst/>
          </a:prstGeom>
        </p:spPr>
        <p:txBody>
          <a:bodyPr vert="horz" wrap="square" lIns="0" tIns="0" rIns="0" bIns="0" rtlCol="0">
            <a:spAutoFit/>
          </a:bodyPr>
          <a:lstStyle/>
          <a:p>
            <a:pPr marL="12700" marR="12065" algn="just">
              <a:lnSpc>
                <a:spcPct val="150000"/>
              </a:lnSpc>
              <a:spcBef>
                <a:spcPts val="580"/>
              </a:spcBef>
            </a:pPr>
            <a:r>
              <a:rPr lang="ko-KR" altLang="en-US" sz="2400" spc="-120" dirty="0">
                <a:solidFill>
                  <a:srgbClr val="231F20"/>
                </a:solidFill>
                <a:latin typeface="+mn-ea"/>
                <a:cs typeface="Arial Unicode MS"/>
              </a:rPr>
              <a:t>출력이  제대로  되지 않는 경우</a:t>
            </a:r>
          </a:p>
          <a:p>
            <a:pPr marL="298450" marR="12065" indent="-285750" algn="just">
              <a:lnSpc>
                <a:spcPct val="150000"/>
              </a:lnSpc>
              <a:spcBef>
                <a:spcPts val="580"/>
              </a:spcBef>
              <a:buFontTx/>
              <a:buChar char="-"/>
            </a:pPr>
            <a:r>
              <a:rPr lang="en-US" altLang="ko-KR" spc="-120" dirty="0" err="1">
                <a:solidFill>
                  <a:srgbClr val="231F20"/>
                </a:solidFill>
                <a:latin typeface="+mn-ea"/>
                <a:cs typeface="Arial Unicode MS"/>
              </a:rPr>
              <a:t>Jupyter</a:t>
            </a:r>
            <a:r>
              <a:rPr lang="ko-KR" altLang="en-US" spc="-120" dirty="0">
                <a:solidFill>
                  <a:srgbClr val="231F20"/>
                </a:solidFill>
                <a:latin typeface="+mn-ea"/>
                <a:cs typeface="Arial Unicode MS"/>
              </a:rPr>
              <a:t>가 편리한 점 </a:t>
            </a:r>
            <a:r>
              <a:rPr lang="en-US" altLang="ko-KR" spc="-120" dirty="0">
                <a:solidFill>
                  <a:srgbClr val="231F20"/>
                </a:solidFill>
                <a:latin typeface="+mn-ea"/>
                <a:cs typeface="Arial Unicode MS"/>
              </a:rPr>
              <a:t>: </a:t>
            </a:r>
            <a:r>
              <a:rPr lang="ko-KR" altLang="en-US" spc="-120" dirty="0">
                <a:solidFill>
                  <a:srgbClr val="231F20"/>
                </a:solidFill>
                <a:latin typeface="+mn-ea"/>
                <a:cs typeface="Arial Unicode MS"/>
              </a:rPr>
              <a:t>이미 실행된 내용을 변경하고 다시 실행할 수  있다는 것</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en-US" altLang="ko-KR" spc="-120" dirty="0">
                <a:solidFill>
                  <a:srgbClr val="231F20"/>
                </a:solidFill>
                <a:latin typeface="+mn-ea"/>
                <a:cs typeface="Arial Unicode MS"/>
              </a:rPr>
              <a:t>In[&lt;</a:t>
            </a:r>
            <a:r>
              <a:rPr lang="ko-KR" altLang="en-US" spc="-120" dirty="0">
                <a:solidFill>
                  <a:srgbClr val="231F20"/>
                </a:solidFill>
                <a:latin typeface="+mn-ea"/>
                <a:cs typeface="Arial Unicode MS"/>
              </a:rPr>
              <a:t>숫자</a:t>
            </a:r>
            <a:r>
              <a:rPr lang="en-US" altLang="ko-KR" spc="-120" dirty="0">
                <a:solidFill>
                  <a:srgbClr val="231F20"/>
                </a:solidFill>
                <a:latin typeface="+mn-ea"/>
                <a:cs typeface="Arial Unicode MS"/>
              </a:rPr>
              <a:t>&gt;] </a:t>
            </a:r>
            <a:r>
              <a:rPr lang="ko-KR" altLang="en-US" spc="-120" dirty="0">
                <a:solidFill>
                  <a:srgbClr val="231F20"/>
                </a:solidFill>
                <a:latin typeface="+mn-ea"/>
                <a:cs typeface="Arial Unicode MS"/>
              </a:rPr>
              <a:t>부분의 텍스트 상자를 수정하고 실행 버튼을 다시 누르면 소스코드가  다시 실행되며 결과를 출력</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여러 번 이러한 과정을 반복하다 보면 출력이 이상하게 나오는 경우가 있음</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메뉴에서 </a:t>
            </a:r>
            <a:r>
              <a:rPr lang="en-US" altLang="ko-KR" spc="-120" dirty="0">
                <a:solidFill>
                  <a:srgbClr val="231F20"/>
                </a:solidFill>
                <a:latin typeface="+mn-ea"/>
                <a:cs typeface="Arial Unicode MS"/>
              </a:rPr>
              <a:t>[Kernel] → [Restart]</a:t>
            </a:r>
            <a:r>
              <a:rPr lang="ko-KR" altLang="en-US" spc="-120" dirty="0" err="1">
                <a:solidFill>
                  <a:srgbClr val="231F20"/>
                </a:solidFill>
                <a:latin typeface="+mn-ea"/>
                <a:cs typeface="Arial Unicode MS"/>
              </a:rPr>
              <a:t>를</a:t>
            </a:r>
            <a:r>
              <a:rPr lang="ko-KR" altLang="en-US" spc="-120" dirty="0">
                <a:solidFill>
                  <a:srgbClr val="231F20"/>
                </a:solidFill>
                <a:latin typeface="+mn-ea"/>
                <a:cs typeface="Arial Unicode MS"/>
              </a:rPr>
              <a:t> 클릭해서 </a:t>
            </a:r>
            <a:r>
              <a:rPr lang="ko-KR" altLang="en-US" spc="-120" dirty="0" err="1">
                <a:solidFill>
                  <a:srgbClr val="231F20"/>
                </a:solidFill>
                <a:latin typeface="+mn-ea"/>
                <a:cs typeface="Arial Unicode MS"/>
              </a:rPr>
              <a:t>파이썬</a:t>
            </a:r>
            <a:r>
              <a:rPr lang="ko-KR" altLang="en-US" spc="-120" dirty="0">
                <a:solidFill>
                  <a:srgbClr val="231F20"/>
                </a:solidFill>
                <a:latin typeface="+mn-ea"/>
                <a:cs typeface="Arial Unicode MS"/>
              </a:rPr>
              <a:t> 대화 실행 엔진을 다시 실행</a:t>
            </a:r>
            <a:endParaRPr lang="en-US" altLang="ko-KR" spc="-120" dirty="0">
              <a:solidFill>
                <a:srgbClr val="231F20"/>
              </a:solidFill>
              <a:latin typeface="+mn-ea"/>
              <a:cs typeface="Arial Unicode MS"/>
            </a:endParaRPr>
          </a:p>
          <a:p>
            <a:pPr marL="12700" marR="12065" algn="just">
              <a:lnSpc>
                <a:spcPct val="150000"/>
              </a:lnSpc>
              <a:spcBef>
                <a:spcPts val="580"/>
              </a:spcBef>
            </a:pPr>
            <a:endParaRPr lang="en-US" altLang="ko-KR" spc="-120" dirty="0">
              <a:solidFill>
                <a:srgbClr val="231F20"/>
              </a:solidFill>
              <a:latin typeface="+mn-ea"/>
              <a:cs typeface="Arial Unicode MS"/>
            </a:endParaRPr>
          </a:p>
          <a:p>
            <a:pPr marL="12700" marR="12065" algn="just">
              <a:lnSpc>
                <a:spcPct val="150000"/>
              </a:lnSpc>
              <a:spcBef>
                <a:spcPts val="580"/>
              </a:spcBef>
            </a:pPr>
            <a:r>
              <a:rPr lang="ko-KR" altLang="en-US" sz="2400" spc="-120" dirty="0" err="1">
                <a:solidFill>
                  <a:srgbClr val="231F20"/>
                </a:solidFill>
                <a:latin typeface="+mn-ea"/>
                <a:cs typeface="Arial Unicode MS"/>
              </a:rPr>
              <a:t>파이썬</a:t>
            </a:r>
            <a:r>
              <a:rPr lang="ko-KR" altLang="en-US" sz="2400" spc="-120" dirty="0">
                <a:solidFill>
                  <a:srgbClr val="231F20"/>
                </a:solidFill>
                <a:latin typeface="+mn-ea"/>
                <a:cs typeface="Arial Unicode MS"/>
              </a:rPr>
              <a:t>  이외의  언어 지원</a:t>
            </a:r>
          </a:p>
          <a:p>
            <a:pPr marL="298450" marR="12065" indent="-285750" algn="just">
              <a:lnSpc>
                <a:spcPct val="150000"/>
              </a:lnSpc>
              <a:spcBef>
                <a:spcPts val="580"/>
              </a:spcBef>
              <a:buFontTx/>
              <a:buChar char="-"/>
            </a:pPr>
            <a:r>
              <a:rPr lang="en-US" altLang="ko-KR" spc="-120" dirty="0" err="1">
                <a:solidFill>
                  <a:srgbClr val="231F20"/>
                </a:solidFill>
                <a:latin typeface="+mn-ea"/>
                <a:cs typeface="Arial Unicode MS"/>
              </a:rPr>
              <a:t>Jypyter</a:t>
            </a:r>
            <a:r>
              <a:rPr lang="ko-KR" altLang="en-US" spc="-120" dirty="0">
                <a:solidFill>
                  <a:srgbClr val="231F20"/>
                </a:solidFill>
                <a:latin typeface="+mn-ea"/>
                <a:cs typeface="Arial Unicode MS"/>
              </a:rPr>
              <a:t>는 </a:t>
            </a:r>
            <a:r>
              <a:rPr lang="ko-KR" altLang="en-US" spc="-120" dirty="0" err="1">
                <a:solidFill>
                  <a:srgbClr val="231F20"/>
                </a:solidFill>
                <a:latin typeface="+mn-ea"/>
                <a:cs typeface="Arial Unicode MS"/>
              </a:rPr>
              <a:t>파이썬</a:t>
            </a:r>
            <a:r>
              <a:rPr lang="ko-KR" altLang="en-US" spc="-120" dirty="0">
                <a:solidFill>
                  <a:srgbClr val="231F20"/>
                </a:solidFill>
                <a:latin typeface="+mn-ea"/>
                <a:cs typeface="Arial Unicode MS"/>
              </a:rPr>
              <a:t> 뿐만 아니라 루비</a:t>
            </a:r>
            <a:r>
              <a:rPr lang="en-US" altLang="ko-KR" spc="-120" dirty="0">
                <a:solidFill>
                  <a:srgbClr val="231F20"/>
                </a:solidFill>
                <a:latin typeface="+mn-ea"/>
                <a:cs typeface="Arial Unicode MS"/>
              </a:rPr>
              <a:t>, </a:t>
            </a:r>
            <a:r>
              <a:rPr lang="ko-KR" altLang="en-US" spc="-120" dirty="0" err="1">
                <a:solidFill>
                  <a:srgbClr val="231F20"/>
                </a:solidFill>
                <a:latin typeface="+mn-ea"/>
                <a:cs typeface="Arial Unicode MS"/>
              </a:rPr>
              <a:t>루아</a:t>
            </a:r>
            <a:r>
              <a:rPr lang="en-US" altLang="ko-KR" spc="-120" dirty="0">
                <a:solidFill>
                  <a:srgbClr val="231F20"/>
                </a:solidFill>
                <a:latin typeface="+mn-ea"/>
                <a:cs typeface="Arial Unicode MS"/>
              </a:rPr>
              <a:t>, </a:t>
            </a:r>
            <a:r>
              <a:rPr lang="ko-KR" altLang="en-US" spc="-120" dirty="0">
                <a:solidFill>
                  <a:srgbClr val="231F20"/>
                </a:solidFill>
                <a:latin typeface="+mn-ea"/>
                <a:cs typeface="Arial Unicode MS"/>
              </a:rPr>
              <a:t>자바스크립트 같은 </a:t>
            </a:r>
            <a:r>
              <a:rPr lang="ko-KR" altLang="en-US" spc="-120" dirty="0" smtClean="0">
                <a:solidFill>
                  <a:srgbClr val="231F20"/>
                </a:solidFill>
                <a:latin typeface="+mn-ea"/>
                <a:cs typeface="Arial Unicode MS"/>
              </a:rPr>
              <a:t>다른 언어 </a:t>
            </a:r>
            <a:r>
              <a:rPr lang="ko-KR" altLang="en-US" spc="-120" dirty="0">
                <a:solidFill>
                  <a:srgbClr val="231F20"/>
                </a:solidFill>
                <a:latin typeface="+mn-ea"/>
                <a:cs typeface="Arial Unicode MS"/>
              </a:rPr>
              <a:t>실행 환경으로도 </a:t>
            </a:r>
            <a:r>
              <a:rPr lang="ko-KR" altLang="en-US" spc="-120" dirty="0" smtClean="0">
                <a:solidFill>
                  <a:srgbClr val="231F20"/>
                </a:solidFill>
                <a:latin typeface="+mn-ea"/>
                <a:cs typeface="Arial Unicode MS"/>
              </a:rPr>
              <a:t>사용이 </a:t>
            </a:r>
            <a:r>
              <a:rPr lang="ko-KR" altLang="en-US" spc="-120" dirty="0">
                <a:solidFill>
                  <a:srgbClr val="231F20"/>
                </a:solidFill>
                <a:latin typeface="+mn-ea"/>
                <a:cs typeface="Arial Unicode MS"/>
              </a:rPr>
              <a:t>가능</a:t>
            </a:r>
            <a:endParaRPr lang="en-US" altLang="ko-KR" spc="-120" dirty="0">
              <a:solidFill>
                <a:srgbClr val="231F20"/>
              </a:solidFill>
              <a:latin typeface="+mn-ea"/>
              <a:cs typeface="Arial Unicode MS"/>
            </a:endParaRPr>
          </a:p>
        </p:txBody>
      </p:sp>
    </p:spTree>
    <p:extLst>
      <p:ext uri="{BB962C8B-B14F-4D97-AF65-F5344CB8AC3E}">
        <p14:creationId xmlns:p14="http://schemas.microsoft.com/office/powerpoint/2010/main" val="908001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1905393"/>
          </a:xfrm>
          <a:prstGeom prst="rect">
            <a:avLst/>
          </a:prstGeom>
        </p:spPr>
        <p:txBody>
          <a:bodyPr vert="horz" wrap="square" lIns="0" tIns="0" rIns="0" bIns="0" rtlCol="0">
            <a:spAutoFit/>
          </a:bodyPr>
          <a:lstStyle/>
          <a:p>
            <a:pPr marL="12700" marR="12065" algn="just">
              <a:lnSpc>
                <a:spcPct val="150000"/>
              </a:lnSpc>
              <a:spcBef>
                <a:spcPts val="580"/>
              </a:spcBef>
            </a:pPr>
            <a:r>
              <a:rPr lang="ko-KR" altLang="en-US" sz="2400" spc="-120" dirty="0">
                <a:solidFill>
                  <a:srgbClr val="231F20"/>
                </a:solidFill>
                <a:latin typeface="+mn-ea"/>
                <a:cs typeface="Arial Unicode MS"/>
              </a:rPr>
              <a:t>데이터 시각화</a:t>
            </a:r>
          </a:p>
          <a:p>
            <a:pPr marL="298450" marR="12065" indent="-285750" algn="just">
              <a:lnSpc>
                <a:spcPct val="150000"/>
              </a:lnSpc>
              <a:spcBef>
                <a:spcPts val="580"/>
              </a:spcBef>
              <a:buFontTx/>
              <a:buChar char="-"/>
            </a:pPr>
            <a:r>
              <a:rPr lang="en-US" altLang="ko-KR" spc="-120" dirty="0" err="1">
                <a:solidFill>
                  <a:srgbClr val="231F20"/>
                </a:solidFill>
                <a:latin typeface="+mn-ea"/>
                <a:cs typeface="Arial Unicode MS"/>
              </a:rPr>
              <a:t>Jupyter</a:t>
            </a:r>
            <a:r>
              <a:rPr lang="en-US" altLang="ko-KR" spc="-120" dirty="0">
                <a:solidFill>
                  <a:srgbClr val="231F20"/>
                </a:solidFill>
                <a:latin typeface="+mn-ea"/>
                <a:cs typeface="Arial Unicode MS"/>
              </a:rPr>
              <a:t> Notebook</a:t>
            </a:r>
            <a:r>
              <a:rPr lang="ko-KR" altLang="en-US" spc="-120" dirty="0">
                <a:solidFill>
                  <a:srgbClr val="231F20"/>
                </a:solidFill>
                <a:latin typeface="+mn-ea"/>
                <a:cs typeface="Arial Unicode MS"/>
              </a:rPr>
              <a:t>에서는 </a:t>
            </a:r>
            <a:r>
              <a:rPr lang="en-US" altLang="ko-KR" spc="-120" dirty="0">
                <a:solidFill>
                  <a:srgbClr val="231F20"/>
                </a:solidFill>
                <a:latin typeface="+mn-ea"/>
                <a:cs typeface="Arial Unicode MS"/>
              </a:rPr>
              <a:t>matplotlib</a:t>
            </a:r>
            <a:r>
              <a:rPr lang="ko-KR" altLang="en-US" spc="-120" dirty="0" err="1">
                <a:solidFill>
                  <a:srgbClr val="231F20"/>
                </a:solidFill>
                <a:latin typeface="+mn-ea"/>
                <a:cs typeface="Arial Unicode MS"/>
              </a:rPr>
              <a:t>를</a:t>
            </a:r>
            <a:r>
              <a:rPr lang="ko-KR" altLang="en-US" spc="-120" dirty="0">
                <a:solidFill>
                  <a:srgbClr val="231F20"/>
                </a:solidFill>
                <a:latin typeface="+mn-ea"/>
                <a:cs typeface="Arial Unicode MS"/>
              </a:rPr>
              <a:t> 이용해 데이터 시각화 결과를 인라인 출력으로 곧바로 확인 가능</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en-US" altLang="ko-KR" spc="-120" dirty="0">
                <a:solidFill>
                  <a:srgbClr val="231F20"/>
                </a:solidFill>
                <a:latin typeface="+mn-ea"/>
                <a:cs typeface="Arial Unicode MS"/>
              </a:rPr>
              <a:t>matplotlib </a:t>
            </a:r>
            <a:r>
              <a:rPr lang="ko-KR" altLang="en-US" spc="-120" dirty="0">
                <a:solidFill>
                  <a:srgbClr val="231F20"/>
                </a:solidFill>
                <a:latin typeface="+mn-ea"/>
                <a:cs typeface="Arial Unicode MS"/>
              </a:rPr>
              <a:t>출력을 인라인으로  확인하려면  다음 코드를 셀에 입력</a:t>
            </a:r>
            <a:endParaRPr lang="en-US" altLang="ko-KR" spc="-120" dirty="0">
              <a:solidFill>
                <a:srgbClr val="231F20"/>
              </a:solidFill>
              <a:latin typeface="+mn-ea"/>
              <a:cs typeface="Arial Unicode MS"/>
            </a:endParaRPr>
          </a:p>
        </p:txBody>
      </p:sp>
      <p:sp>
        <p:nvSpPr>
          <p:cNvPr id="3" name="object 6">
            <a:extLst>
              <a:ext uri="{FF2B5EF4-FFF2-40B4-BE49-F238E27FC236}">
                <a16:creationId xmlns:a16="http://schemas.microsoft.com/office/drawing/2014/main" id="{B4AD1DC4-3A57-634A-AEBE-7997E712435D}"/>
              </a:ext>
            </a:extLst>
          </p:cNvPr>
          <p:cNvSpPr txBox="1"/>
          <p:nvPr/>
        </p:nvSpPr>
        <p:spPr>
          <a:xfrm>
            <a:off x="232568" y="2251075"/>
            <a:ext cx="9601201" cy="719492"/>
          </a:xfrm>
          <a:prstGeom prst="rect">
            <a:avLst/>
          </a:prstGeom>
          <a:solidFill>
            <a:schemeClr val="bg1">
              <a:lumMod val="85000"/>
            </a:schemeClr>
          </a:solidFill>
        </p:spPr>
        <p:txBody>
          <a:bodyPr vert="horz" wrap="square" lIns="0" tIns="0" rIns="0" bIns="0" rtlCol="0">
            <a:spAutoFit/>
          </a:bodyPr>
          <a:lstStyle/>
          <a:p>
            <a:pPr marL="143510" marR="86360">
              <a:lnSpc>
                <a:spcPct val="135400"/>
              </a:lnSpc>
              <a:spcBef>
                <a:spcPts val="65"/>
              </a:spcBef>
            </a:pPr>
            <a:r>
              <a:rPr lang="en-US" altLang="ko-KR" dirty="0">
                <a:solidFill>
                  <a:srgbClr val="231F20"/>
                </a:solidFill>
                <a:latin typeface="+mn-ea"/>
                <a:cs typeface="나눔고딕코딩"/>
              </a:rPr>
              <a:t>%matplotlib inline</a:t>
            </a:r>
          </a:p>
          <a:p>
            <a:pPr marL="143510" marR="86360">
              <a:lnSpc>
                <a:spcPct val="135400"/>
              </a:lnSpc>
              <a:spcBef>
                <a:spcPts val="65"/>
              </a:spcBef>
            </a:pPr>
            <a:r>
              <a:rPr lang="en-US" altLang="ko-KR" dirty="0">
                <a:solidFill>
                  <a:srgbClr val="231F20"/>
                </a:solidFill>
                <a:latin typeface="+mn-ea"/>
                <a:cs typeface="나눔고딕코딩"/>
              </a:rPr>
              <a:t>import </a:t>
            </a:r>
            <a:r>
              <a:rPr lang="en-US" altLang="ko-KR" dirty="0" err="1">
                <a:solidFill>
                  <a:srgbClr val="231F20"/>
                </a:solidFill>
                <a:latin typeface="+mn-ea"/>
                <a:cs typeface="나눔고딕코딩"/>
              </a:rPr>
              <a:t>matplotlib.pyplot</a:t>
            </a:r>
            <a:r>
              <a:rPr lang="en-US" altLang="ko-KR" dirty="0">
                <a:solidFill>
                  <a:srgbClr val="231F20"/>
                </a:solidFill>
                <a:latin typeface="+mn-ea"/>
                <a:cs typeface="나눔고딕코딩"/>
              </a:rPr>
              <a:t> as </a:t>
            </a:r>
            <a:r>
              <a:rPr lang="en-US" altLang="ko-KR" dirty="0" err="1">
                <a:solidFill>
                  <a:srgbClr val="231F20"/>
                </a:solidFill>
                <a:latin typeface="+mn-ea"/>
                <a:cs typeface="나눔고딕코딩"/>
              </a:rPr>
              <a:t>plt</a:t>
            </a:r>
            <a:endParaRPr lang="en-US" altLang="ko-KR" dirty="0">
              <a:solidFill>
                <a:srgbClr val="231F20"/>
              </a:solidFill>
              <a:latin typeface="+mn-ea"/>
              <a:cs typeface="나눔고딕코딩"/>
            </a:endParaRPr>
          </a:p>
        </p:txBody>
      </p:sp>
      <p:sp>
        <p:nvSpPr>
          <p:cNvPr id="4" name="object 6">
            <a:extLst>
              <a:ext uri="{FF2B5EF4-FFF2-40B4-BE49-F238E27FC236}">
                <a16:creationId xmlns:a16="http://schemas.microsoft.com/office/drawing/2014/main" id="{1472A9D3-CD05-E340-9281-DE0B018F4F7A}"/>
              </a:ext>
            </a:extLst>
          </p:cNvPr>
          <p:cNvSpPr txBox="1"/>
          <p:nvPr/>
        </p:nvSpPr>
        <p:spPr>
          <a:xfrm>
            <a:off x="233362" y="3241675"/>
            <a:ext cx="9601201" cy="1921039"/>
          </a:xfrm>
          <a:prstGeom prst="rect">
            <a:avLst/>
          </a:prstGeom>
          <a:solidFill>
            <a:schemeClr val="bg1">
              <a:lumMod val="85000"/>
            </a:schemeClr>
          </a:solidFill>
        </p:spPr>
        <p:txBody>
          <a:bodyPr vert="horz" wrap="square" lIns="0" tIns="0" rIns="0" bIns="0" rtlCol="0">
            <a:spAutoFit/>
          </a:bodyPr>
          <a:lstStyle/>
          <a:p>
            <a:pPr marL="143510" marR="86360">
              <a:lnSpc>
                <a:spcPct val="135400"/>
              </a:lnSpc>
              <a:spcBef>
                <a:spcPts val="65"/>
              </a:spcBef>
            </a:pPr>
            <a:r>
              <a:rPr lang="en-US" altLang="ko-KR" dirty="0">
                <a:solidFill>
                  <a:srgbClr val="231F20"/>
                </a:solidFill>
                <a:latin typeface="+mn-ea"/>
                <a:cs typeface="나눔고딕코딩"/>
              </a:rPr>
              <a:t>import </a:t>
            </a:r>
            <a:r>
              <a:rPr lang="en-US" altLang="ko-KR" dirty="0" err="1">
                <a:solidFill>
                  <a:srgbClr val="231F20"/>
                </a:solidFill>
                <a:latin typeface="+mn-ea"/>
                <a:cs typeface="나눔고딕코딩"/>
              </a:rPr>
              <a:t>numpy</a:t>
            </a:r>
            <a:r>
              <a:rPr lang="en-US" altLang="ko-KR" dirty="0">
                <a:solidFill>
                  <a:srgbClr val="231F20"/>
                </a:solidFill>
                <a:latin typeface="+mn-ea"/>
                <a:cs typeface="나눔고딕코딩"/>
              </a:rPr>
              <a:t> as np</a:t>
            </a:r>
          </a:p>
          <a:p>
            <a:pPr marL="143510" marR="86360">
              <a:lnSpc>
                <a:spcPct val="135400"/>
              </a:lnSpc>
              <a:spcBef>
                <a:spcPts val="65"/>
              </a:spcBef>
            </a:pPr>
            <a:r>
              <a:rPr lang="en-US" altLang="ko-KR" dirty="0">
                <a:solidFill>
                  <a:srgbClr val="231F20"/>
                </a:solidFill>
                <a:latin typeface="+mn-ea"/>
                <a:cs typeface="나눔고딕코딩"/>
              </a:rPr>
              <a:t>x = </a:t>
            </a:r>
            <a:r>
              <a:rPr lang="en-US" altLang="ko-KR" dirty="0" err="1">
                <a:solidFill>
                  <a:srgbClr val="231F20"/>
                </a:solidFill>
                <a:latin typeface="+mn-ea"/>
                <a:cs typeface="나눔고딕코딩"/>
              </a:rPr>
              <a:t>np.arange</a:t>
            </a:r>
            <a:r>
              <a:rPr lang="en-US" altLang="ko-KR" dirty="0">
                <a:solidFill>
                  <a:srgbClr val="231F20"/>
                </a:solidFill>
                <a:latin typeface="+mn-ea"/>
                <a:cs typeface="나눔고딕코딩"/>
              </a:rPr>
              <a:t>(-20, 20, 0.1)  </a:t>
            </a:r>
          </a:p>
          <a:p>
            <a:pPr marL="143510" marR="86360">
              <a:lnSpc>
                <a:spcPct val="135400"/>
              </a:lnSpc>
              <a:spcBef>
                <a:spcPts val="65"/>
              </a:spcBef>
            </a:pPr>
            <a:r>
              <a:rPr lang="en-US" altLang="ko-KR" dirty="0">
                <a:solidFill>
                  <a:srgbClr val="231F20"/>
                </a:solidFill>
                <a:latin typeface="+mn-ea"/>
                <a:cs typeface="나눔고딕코딩"/>
              </a:rPr>
              <a:t>y = </a:t>
            </a:r>
            <a:r>
              <a:rPr lang="en-US" altLang="ko-KR" dirty="0" err="1">
                <a:solidFill>
                  <a:srgbClr val="231F20"/>
                </a:solidFill>
                <a:latin typeface="+mn-ea"/>
                <a:cs typeface="나눔고딕코딩"/>
              </a:rPr>
              <a:t>np.sin</a:t>
            </a:r>
            <a:r>
              <a:rPr lang="en-US" altLang="ko-KR" dirty="0">
                <a:solidFill>
                  <a:srgbClr val="231F20"/>
                </a:solidFill>
                <a:latin typeface="+mn-ea"/>
                <a:cs typeface="나눔고딕코딩"/>
              </a:rPr>
              <a:t>(x)</a:t>
            </a:r>
          </a:p>
          <a:p>
            <a:pPr marL="143510" marR="86360">
              <a:lnSpc>
                <a:spcPct val="135400"/>
              </a:lnSpc>
              <a:spcBef>
                <a:spcPts val="65"/>
              </a:spcBef>
            </a:pPr>
            <a:r>
              <a:rPr lang="en-US" altLang="ko-KR" dirty="0" err="1">
                <a:solidFill>
                  <a:srgbClr val="231F20"/>
                </a:solidFill>
                <a:latin typeface="+mn-ea"/>
                <a:cs typeface="나눔고딕코딩"/>
              </a:rPr>
              <a:t>plt.plot</a:t>
            </a:r>
            <a:r>
              <a:rPr lang="en-US" altLang="ko-KR" dirty="0">
                <a:solidFill>
                  <a:srgbClr val="231F20"/>
                </a:solidFill>
                <a:latin typeface="+mn-ea"/>
                <a:cs typeface="나눔고딕코딩"/>
              </a:rPr>
              <a:t>(x, y</a:t>
            </a:r>
            <a:r>
              <a:rPr lang="en-US" altLang="ko-KR" dirty="0" smtClean="0">
                <a:solidFill>
                  <a:srgbClr val="231F20"/>
                </a:solidFill>
                <a:latin typeface="+mn-ea"/>
                <a:cs typeface="나눔고딕코딩"/>
              </a:rPr>
              <a:t>)</a:t>
            </a:r>
          </a:p>
          <a:p>
            <a:pPr marL="143510" marR="86360">
              <a:lnSpc>
                <a:spcPct val="135400"/>
              </a:lnSpc>
              <a:spcBef>
                <a:spcPts val="65"/>
              </a:spcBef>
            </a:pPr>
            <a:r>
              <a:rPr lang="en-US" altLang="ko-KR" dirty="0" err="1" smtClean="0">
                <a:solidFill>
                  <a:srgbClr val="231F20"/>
                </a:solidFill>
                <a:latin typeface="+mn-ea"/>
                <a:cs typeface="나눔고딕코딩"/>
              </a:rPr>
              <a:t>plt.show</a:t>
            </a:r>
            <a:r>
              <a:rPr lang="en-US" altLang="ko-KR" dirty="0" smtClean="0">
                <a:solidFill>
                  <a:srgbClr val="231F20"/>
                </a:solidFill>
                <a:latin typeface="+mn-ea"/>
                <a:cs typeface="나눔고딕코딩"/>
              </a:rPr>
              <a:t>()</a:t>
            </a:r>
            <a:endParaRPr lang="en-US" altLang="ko-KR" dirty="0">
              <a:solidFill>
                <a:srgbClr val="231F20"/>
              </a:solidFill>
              <a:latin typeface="+mn-ea"/>
              <a:cs typeface="나눔고딕코딩"/>
            </a:endParaRPr>
          </a:p>
        </p:txBody>
      </p:sp>
    </p:spTree>
    <p:extLst>
      <p:ext uri="{BB962C8B-B14F-4D97-AF65-F5344CB8AC3E}">
        <p14:creationId xmlns:p14="http://schemas.microsoft.com/office/powerpoint/2010/main" val="9736074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1472A9D3-CD05-E340-9281-DE0B018F4F7A}"/>
              </a:ext>
            </a:extLst>
          </p:cNvPr>
          <p:cNvSpPr txBox="1"/>
          <p:nvPr/>
        </p:nvSpPr>
        <p:spPr>
          <a:xfrm>
            <a:off x="233362" y="269875"/>
            <a:ext cx="9601201" cy="1921039"/>
          </a:xfrm>
          <a:prstGeom prst="rect">
            <a:avLst/>
          </a:prstGeom>
          <a:solidFill>
            <a:schemeClr val="bg1">
              <a:lumMod val="85000"/>
            </a:schemeClr>
          </a:solidFill>
        </p:spPr>
        <p:txBody>
          <a:bodyPr vert="horz" wrap="square" lIns="0" tIns="0" rIns="0" bIns="0" rtlCol="0">
            <a:spAutoFit/>
          </a:bodyPr>
          <a:lstStyle/>
          <a:p>
            <a:pPr marL="143510" marR="86360">
              <a:lnSpc>
                <a:spcPct val="135400"/>
              </a:lnSpc>
              <a:spcBef>
                <a:spcPts val="65"/>
              </a:spcBef>
            </a:pPr>
            <a:r>
              <a:rPr lang="en-US" altLang="ko-KR" dirty="0">
                <a:solidFill>
                  <a:srgbClr val="231F20"/>
                </a:solidFill>
                <a:latin typeface="+mn-ea"/>
                <a:cs typeface="나눔고딕코딩"/>
              </a:rPr>
              <a:t>import </a:t>
            </a:r>
            <a:r>
              <a:rPr lang="en-US" altLang="ko-KR" dirty="0" err="1">
                <a:solidFill>
                  <a:srgbClr val="231F20"/>
                </a:solidFill>
                <a:latin typeface="+mn-ea"/>
                <a:cs typeface="나눔고딕코딩"/>
              </a:rPr>
              <a:t>numpy</a:t>
            </a:r>
            <a:r>
              <a:rPr lang="en-US" altLang="ko-KR" dirty="0">
                <a:solidFill>
                  <a:srgbClr val="231F20"/>
                </a:solidFill>
                <a:latin typeface="+mn-ea"/>
                <a:cs typeface="나눔고딕코딩"/>
              </a:rPr>
              <a:t> as np</a:t>
            </a:r>
          </a:p>
          <a:p>
            <a:pPr marL="143510" marR="86360">
              <a:lnSpc>
                <a:spcPct val="135400"/>
              </a:lnSpc>
              <a:spcBef>
                <a:spcPts val="65"/>
              </a:spcBef>
            </a:pPr>
            <a:r>
              <a:rPr lang="en-US" altLang="ko-KR" dirty="0">
                <a:solidFill>
                  <a:srgbClr val="231F20"/>
                </a:solidFill>
                <a:latin typeface="+mn-ea"/>
                <a:cs typeface="나눔고딕코딩"/>
              </a:rPr>
              <a:t>x = </a:t>
            </a:r>
            <a:r>
              <a:rPr lang="en-US" altLang="ko-KR" dirty="0" err="1">
                <a:solidFill>
                  <a:srgbClr val="231F20"/>
                </a:solidFill>
                <a:latin typeface="+mn-ea"/>
                <a:cs typeface="나눔고딕코딩"/>
              </a:rPr>
              <a:t>np.arange</a:t>
            </a:r>
            <a:r>
              <a:rPr lang="en-US" altLang="ko-KR" dirty="0">
                <a:solidFill>
                  <a:srgbClr val="231F20"/>
                </a:solidFill>
                <a:latin typeface="+mn-ea"/>
                <a:cs typeface="나눔고딕코딩"/>
              </a:rPr>
              <a:t>(-20, 20, 0.1)  </a:t>
            </a:r>
          </a:p>
          <a:p>
            <a:pPr marL="143510" marR="86360">
              <a:lnSpc>
                <a:spcPct val="135400"/>
              </a:lnSpc>
              <a:spcBef>
                <a:spcPts val="65"/>
              </a:spcBef>
            </a:pPr>
            <a:r>
              <a:rPr lang="en-US" altLang="ko-KR" dirty="0">
                <a:solidFill>
                  <a:srgbClr val="231F20"/>
                </a:solidFill>
                <a:latin typeface="+mn-ea"/>
                <a:cs typeface="나눔고딕코딩"/>
              </a:rPr>
              <a:t>y = </a:t>
            </a:r>
            <a:r>
              <a:rPr lang="en-US" altLang="ko-KR" dirty="0" err="1">
                <a:solidFill>
                  <a:srgbClr val="231F20"/>
                </a:solidFill>
                <a:latin typeface="+mn-ea"/>
                <a:cs typeface="나눔고딕코딩"/>
              </a:rPr>
              <a:t>np.sin</a:t>
            </a:r>
            <a:r>
              <a:rPr lang="en-US" altLang="ko-KR" dirty="0">
                <a:solidFill>
                  <a:srgbClr val="231F20"/>
                </a:solidFill>
                <a:latin typeface="+mn-ea"/>
                <a:cs typeface="나눔고딕코딩"/>
              </a:rPr>
              <a:t>(x)</a:t>
            </a:r>
          </a:p>
          <a:p>
            <a:pPr marL="143510" marR="86360">
              <a:lnSpc>
                <a:spcPct val="135400"/>
              </a:lnSpc>
              <a:spcBef>
                <a:spcPts val="65"/>
              </a:spcBef>
            </a:pPr>
            <a:r>
              <a:rPr lang="en-US" altLang="ko-KR" dirty="0" err="1">
                <a:solidFill>
                  <a:srgbClr val="231F20"/>
                </a:solidFill>
                <a:latin typeface="+mn-ea"/>
                <a:cs typeface="나눔고딕코딩"/>
              </a:rPr>
              <a:t>plt.plot</a:t>
            </a:r>
            <a:r>
              <a:rPr lang="en-US" altLang="ko-KR" dirty="0">
                <a:solidFill>
                  <a:srgbClr val="231F20"/>
                </a:solidFill>
                <a:latin typeface="+mn-ea"/>
                <a:cs typeface="나눔고딕코딩"/>
              </a:rPr>
              <a:t>(x, y</a:t>
            </a:r>
            <a:r>
              <a:rPr lang="en-US" altLang="ko-KR" dirty="0" smtClean="0">
                <a:solidFill>
                  <a:srgbClr val="231F20"/>
                </a:solidFill>
                <a:latin typeface="+mn-ea"/>
                <a:cs typeface="나눔고딕코딩"/>
              </a:rPr>
              <a:t>)</a:t>
            </a:r>
          </a:p>
          <a:p>
            <a:pPr marL="143510" marR="86360">
              <a:lnSpc>
                <a:spcPct val="135400"/>
              </a:lnSpc>
              <a:spcBef>
                <a:spcPts val="65"/>
              </a:spcBef>
            </a:pPr>
            <a:r>
              <a:rPr lang="en-US" altLang="ko-KR" dirty="0" err="1" smtClean="0">
                <a:solidFill>
                  <a:srgbClr val="231F20"/>
                </a:solidFill>
                <a:latin typeface="+mn-ea"/>
                <a:cs typeface="나눔고딕코딩"/>
              </a:rPr>
              <a:t>plt.show</a:t>
            </a:r>
            <a:r>
              <a:rPr lang="en-US" altLang="ko-KR" dirty="0" smtClean="0">
                <a:solidFill>
                  <a:srgbClr val="231F20"/>
                </a:solidFill>
                <a:latin typeface="+mn-ea"/>
                <a:cs typeface="나눔고딕코딩"/>
              </a:rPr>
              <a:t>()</a:t>
            </a:r>
            <a:endParaRPr lang="en-US" altLang="ko-KR" dirty="0">
              <a:solidFill>
                <a:srgbClr val="231F20"/>
              </a:solidFill>
              <a:latin typeface="+mn-ea"/>
              <a:cs typeface="나눔고딕코딩"/>
            </a:endParaRPr>
          </a:p>
        </p:txBody>
      </p:sp>
      <p:sp>
        <p:nvSpPr>
          <p:cNvPr id="5" name="object 4">
            <a:extLst>
              <a:ext uri="{FF2B5EF4-FFF2-40B4-BE49-F238E27FC236}">
                <a16:creationId xmlns:a16="http://schemas.microsoft.com/office/drawing/2014/main" id="{5A8DD42F-EFEF-1F4A-A815-B2172CB7321F}"/>
              </a:ext>
            </a:extLst>
          </p:cNvPr>
          <p:cNvSpPr/>
          <p:nvPr/>
        </p:nvSpPr>
        <p:spPr>
          <a:xfrm>
            <a:off x="3204370" y="269875"/>
            <a:ext cx="6630194" cy="67056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8556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4293483"/>
          </a:xfrm>
          <a:prstGeom prst="rect">
            <a:avLst/>
          </a:prstGeom>
        </p:spPr>
        <p:txBody>
          <a:bodyPr vert="horz" wrap="square" lIns="0" tIns="0" rIns="0" bIns="0" rtlCol="0">
            <a:spAutoFit/>
          </a:bodyPr>
          <a:lstStyle/>
          <a:p>
            <a:pPr marL="12700" algn="just">
              <a:lnSpc>
                <a:spcPct val="150000"/>
              </a:lnSpc>
            </a:pPr>
            <a:r>
              <a:rPr lang="ko-KR" altLang="en-US" sz="2400" dirty="0" smtClean="0">
                <a:latin typeface="+mn-ea"/>
                <a:cs typeface="Arial Unicode MS"/>
              </a:rPr>
              <a:t>딥 러닝</a:t>
            </a:r>
            <a:endParaRPr lang="ko-KR" altLang="en-US" sz="2400" dirty="0">
              <a:latin typeface="+mn-ea"/>
              <a:cs typeface="Arial Unicode MS"/>
            </a:endParaRPr>
          </a:p>
          <a:p>
            <a:pPr marL="298450" indent="-285750" algn="just">
              <a:lnSpc>
                <a:spcPct val="150000"/>
              </a:lnSpc>
              <a:buFontTx/>
              <a:buChar char="-"/>
            </a:pPr>
            <a:r>
              <a:rPr lang="ko-KR" altLang="en-US" dirty="0" smtClean="0">
                <a:latin typeface="+mn-ea"/>
                <a:cs typeface="Arial Unicode MS"/>
              </a:rPr>
              <a:t>딥 러닝은 머신 러닝의 </a:t>
            </a:r>
            <a:r>
              <a:rPr lang="ko-KR" altLang="en-US" dirty="0">
                <a:latin typeface="+mn-ea"/>
                <a:cs typeface="Arial Unicode MS"/>
              </a:rPr>
              <a:t>한 종류</a:t>
            </a:r>
            <a:endParaRPr lang="en-US" altLang="ko-KR" dirty="0">
              <a:latin typeface="+mn-ea"/>
              <a:cs typeface="Arial Unicode MS"/>
            </a:endParaRPr>
          </a:p>
          <a:p>
            <a:pPr marL="298450" indent="-285750" algn="just">
              <a:lnSpc>
                <a:spcPct val="150000"/>
              </a:lnSpc>
              <a:buFontTx/>
              <a:buChar char="-"/>
            </a:pPr>
            <a:endParaRPr lang="en-US" altLang="ko-KR" dirty="0">
              <a:latin typeface="+mn-ea"/>
              <a:cs typeface="Arial Unicode MS"/>
            </a:endParaRPr>
          </a:p>
          <a:p>
            <a:pPr marL="298450" indent="-285750" algn="just">
              <a:lnSpc>
                <a:spcPct val="150000"/>
              </a:lnSpc>
              <a:buFontTx/>
              <a:buChar char="-"/>
            </a:pPr>
            <a:r>
              <a:rPr lang="ko-KR" altLang="en-US" dirty="0" smtClean="0">
                <a:latin typeface="+mn-ea"/>
                <a:cs typeface="Arial Unicode MS"/>
              </a:rPr>
              <a:t>딥 러닝이 </a:t>
            </a:r>
            <a:r>
              <a:rPr lang="ko-KR" altLang="en-US" dirty="0">
                <a:latin typeface="+mn-ea"/>
                <a:cs typeface="Arial Unicode MS"/>
              </a:rPr>
              <a:t>주목받기 시작한 때는 </a:t>
            </a:r>
            <a:r>
              <a:rPr lang="en-US" altLang="ko-KR" dirty="0">
                <a:latin typeface="+mn-ea"/>
                <a:cs typeface="Arial Unicode MS"/>
              </a:rPr>
              <a:t>2012</a:t>
            </a:r>
            <a:r>
              <a:rPr lang="ko-KR" altLang="en-US" dirty="0">
                <a:latin typeface="+mn-ea"/>
                <a:cs typeface="Arial Unicode MS"/>
              </a:rPr>
              <a:t>년에 개최된 이미지 인식 대회 “</a:t>
            </a:r>
            <a:r>
              <a:rPr lang="en-US" altLang="ko-KR" dirty="0">
                <a:latin typeface="+mn-ea"/>
                <a:cs typeface="Arial Unicode MS"/>
              </a:rPr>
              <a:t>ILSVRC(ImageNet Large Scale  Visual Recognition Competition)”</a:t>
            </a:r>
            <a:r>
              <a:rPr lang="ko-KR" altLang="en-US" dirty="0">
                <a:latin typeface="+mn-ea"/>
                <a:cs typeface="Arial Unicode MS"/>
              </a:rPr>
              <a:t> </a:t>
            </a:r>
            <a:endParaRPr lang="en-US" altLang="ko-KR" dirty="0">
              <a:latin typeface="+mn-ea"/>
              <a:cs typeface="Arial Unicode MS"/>
            </a:endParaRPr>
          </a:p>
          <a:p>
            <a:pPr marL="298450" indent="-285750" algn="just">
              <a:lnSpc>
                <a:spcPct val="150000"/>
              </a:lnSpc>
              <a:buFontTx/>
              <a:buChar char="-"/>
            </a:pPr>
            <a:r>
              <a:rPr lang="ko-KR" altLang="en-US" dirty="0">
                <a:latin typeface="+mn-ea"/>
                <a:cs typeface="Arial Unicode MS"/>
              </a:rPr>
              <a:t>다양한 대규모 영상 인식</a:t>
            </a:r>
            <a:r>
              <a:rPr lang="en-US" altLang="ko-KR" dirty="0">
                <a:latin typeface="+mn-ea"/>
                <a:cs typeface="Arial Unicode MS"/>
              </a:rPr>
              <a:t>/</a:t>
            </a:r>
            <a:r>
              <a:rPr lang="ko-KR" altLang="en-US" dirty="0">
                <a:latin typeface="+mn-ea"/>
                <a:cs typeface="Arial Unicode MS"/>
              </a:rPr>
              <a:t>분류 소프트웨어들이 나오는 대회</a:t>
            </a:r>
            <a:endParaRPr lang="en-US" altLang="ko-KR" dirty="0">
              <a:latin typeface="+mn-ea"/>
              <a:cs typeface="Arial Unicode MS"/>
            </a:endParaRPr>
          </a:p>
          <a:p>
            <a:pPr marL="298450" indent="-285750" algn="just">
              <a:lnSpc>
                <a:spcPct val="150000"/>
              </a:lnSpc>
              <a:buFontTx/>
              <a:buChar char="-"/>
            </a:pPr>
            <a:r>
              <a:rPr lang="en-US" altLang="ko-KR" dirty="0">
                <a:latin typeface="+mn-ea"/>
                <a:cs typeface="Arial Unicode MS"/>
              </a:rPr>
              <a:t>ImageNet</a:t>
            </a:r>
            <a:r>
              <a:rPr lang="ko-KR" altLang="en-US" dirty="0">
                <a:latin typeface="+mn-ea"/>
                <a:cs typeface="Arial Unicode MS"/>
              </a:rPr>
              <a:t>에서 공개한 비행기</a:t>
            </a:r>
            <a:r>
              <a:rPr lang="en-US" altLang="ko-KR" dirty="0">
                <a:latin typeface="+mn-ea"/>
                <a:cs typeface="Arial Unicode MS"/>
              </a:rPr>
              <a:t>, </a:t>
            </a:r>
            <a:r>
              <a:rPr lang="ko-KR" altLang="en-US" dirty="0">
                <a:latin typeface="+mn-ea"/>
                <a:cs typeface="Arial Unicode MS"/>
              </a:rPr>
              <a:t>피아노 등의 다양한 이미지 데이터를 학습시키고</a:t>
            </a:r>
            <a:r>
              <a:rPr lang="en-US" altLang="ko-KR" dirty="0">
                <a:latin typeface="+mn-ea"/>
                <a:cs typeface="Arial Unicode MS"/>
              </a:rPr>
              <a:t>, </a:t>
            </a:r>
            <a:r>
              <a:rPr lang="ko-KR" altLang="en-US" dirty="0">
                <a:latin typeface="+mn-ea"/>
                <a:cs typeface="Arial Unicode MS"/>
              </a:rPr>
              <a:t>이를 기반으로 새로운 사진을 보여줬을 때 어느 정도의 정밀도로  사진을 인식할 수 있는지 경쟁</a:t>
            </a:r>
            <a:endParaRPr lang="en-US" altLang="ko-KR" dirty="0">
              <a:latin typeface="+mn-ea"/>
              <a:cs typeface="Arial Unicode MS"/>
            </a:endParaRPr>
          </a:p>
          <a:p>
            <a:pPr marL="298450" indent="-285750" algn="just">
              <a:lnSpc>
                <a:spcPct val="150000"/>
              </a:lnSpc>
              <a:buFontTx/>
              <a:buChar char="-"/>
            </a:pPr>
            <a:endParaRPr lang="en-US" altLang="ko-KR" dirty="0">
              <a:latin typeface="+mn-ea"/>
              <a:cs typeface="Arial Unicode MS"/>
            </a:endParaRPr>
          </a:p>
          <a:p>
            <a:pPr marL="298450" indent="-285750" algn="just">
              <a:lnSpc>
                <a:spcPct val="150000"/>
              </a:lnSpc>
              <a:buFontTx/>
              <a:buChar char="-"/>
            </a:pPr>
            <a:r>
              <a:rPr lang="ko-KR" altLang="en-US" dirty="0">
                <a:latin typeface="+mn-ea"/>
                <a:cs typeface="Arial Unicode MS"/>
              </a:rPr>
              <a:t>이미지 인식</a:t>
            </a:r>
            <a:r>
              <a:rPr lang="en-US" altLang="ko-KR" dirty="0">
                <a:latin typeface="+mn-ea"/>
                <a:cs typeface="Arial Unicode MS"/>
              </a:rPr>
              <a:t>, </a:t>
            </a:r>
            <a:r>
              <a:rPr lang="ko-KR" altLang="en-US" dirty="0">
                <a:latin typeface="+mn-ea"/>
                <a:cs typeface="Arial Unicode MS"/>
              </a:rPr>
              <a:t>음성 인식 분야뿐 아니라 자연 언어 처리 등의 다양한 </a:t>
            </a:r>
            <a:r>
              <a:rPr lang="ko-KR" altLang="en-US" dirty="0" smtClean="0">
                <a:latin typeface="+mn-ea"/>
                <a:cs typeface="Arial Unicode MS"/>
              </a:rPr>
              <a:t>분야에서 활용됨</a:t>
            </a:r>
            <a:endParaRPr lang="en-US" altLang="ko-KR" dirty="0">
              <a:latin typeface="+mn-ea"/>
              <a:cs typeface="Arial Unicode MS"/>
            </a:endParaRPr>
          </a:p>
        </p:txBody>
      </p:sp>
    </p:spTree>
    <p:extLst>
      <p:ext uri="{BB962C8B-B14F-4D97-AF65-F5344CB8AC3E}">
        <p14:creationId xmlns:p14="http://schemas.microsoft.com/office/powerpoint/2010/main" val="18532369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4007187"/>
          </a:xfrm>
          <a:prstGeom prst="rect">
            <a:avLst/>
          </a:prstGeom>
        </p:spPr>
        <p:txBody>
          <a:bodyPr vert="horz" wrap="square" lIns="0" tIns="0" rIns="0" bIns="0" rtlCol="0">
            <a:spAutoFit/>
          </a:bodyPr>
          <a:lstStyle/>
          <a:p>
            <a:pPr marL="12700" marR="12065" algn="just">
              <a:lnSpc>
                <a:spcPct val="150000"/>
              </a:lnSpc>
              <a:spcBef>
                <a:spcPts val="580"/>
              </a:spcBef>
            </a:pPr>
            <a:r>
              <a:rPr lang="ko-KR" altLang="en-US" sz="2400" spc="-120" dirty="0" err="1">
                <a:solidFill>
                  <a:srgbClr val="231F20"/>
                </a:solidFill>
                <a:latin typeface="+mn-ea"/>
                <a:cs typeface="Arial Unicode MS"/>
              </a:rPr>
              <a:t>파이썬</a:t>
            </a:r>
            <a:r>
              <a:rPr lang="ko-KR" altLang="en-US" sz="2400" spc="-120" dirty="0">
                <a:solidFill>
                  <a:srgbClr val="231F20"/>
                </a:solidFill>
                <a:latin typeface="+mn-ea"/>
                <a:cs typeface="Arial Unicode MS"/>
              </a:rPr>
              <a:t> 경로</a:t>
            </a:r>
          </a:p>
          <a:p>
            <a:pPr marL="298450" marR="12065" indent="-285750" algn="just">
              <a:lnSpc>
                <a:spcPct val="150000"/>
              </a:lnSpc>
              <a:spcBef>
                <a:spcPts val="580"/>
              </a:spcBef>
              <a:buFontTx/>
              <a:buChar char="-"/>
            </a:pPr>
            <a:r>
              <a:rPr lang="en-US" altLang="ko-KR" spc="-120" dirty="0" err="1">
                <a:solidFill>
                  <a:srgbClr val="231F20"/>
                </a:solidFill>
                <a:latin typeface="+mn-ea"/>
                <a:cs typeface="Arial Unicode MS"/>
              </a:rPr>
              <a:t>Jupyter</a:t>
            </a:r>
            <a:r>
              <a:rPr lang="en-US" altLang="ko-KR" spc="-120" dirty="0">
                <a:solidFill>
                  <a:srgbClr val="231F20"/>
                </a:solidFill>
                <a:latin typeface="+mn-ea"/>
                <a:cs typeface="Arial Unicode MS"/>
              </a:rPr>
              <a:t> Notebook</a:t>
            </a:r>
            <a:r>
              <a:rPr lang="ko-KR" altLang="en-US" spc="-120" dirty="0">
                <a:solidFill>
                  <a:srgbClr val="231F20"/>
                </a:solidFill>
                <a:latin typeface="+mn-ea"/>
                <a:cs typeface="Arial Unicode MS"/>
              </a:rPr>
              <a:t>은 </a:t>
            </a:r>
            <a:r>
              <a:rPr lang="en-US" altLang="ko-KR" spc="-120" dirty="0" err="1">
                <a:solidFill>
                  <a:srgbClr val="231F20"/>
                </a:solidFill>
                <a:latin typeface="+mn-ea"/>
                <a:cs typeface="Arial Unicode MS"/>
              </a:rPr>
              <a:t>Jupyter</a:t>
            </a:r>
            <a:r>
              <a:rPr lang="ko-KR" altLang="en-US" spc="-120" dirty="0" err="1">
                <a:solidFill>
                  <a:srgbClr val="231F20"/>
                </a:solidFill>
                <a:latin typeface="+mn-ea"/>
                <a:cs typeface="Arial Unicode MS"/>
              </a:rPr>
              <a:t>를</a:t>
            </a:r>
            <a:r>
              <a:rPr lang="ko-KR" altLang="en-US" spc="-120" dirty="0">
                <a:solidFill>
                  <a:srgbClr val="231F20"/>
                </a:solidFill>
                <a:latin typeface="+mn-ea"/>
                <a:cs typeface="Arial Unicode MS"/>
              </a:rPr>
              <a:t> 실행한 경로를 작업 폴더로 사용</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데이터 파일을  </a:t>
            </a:r>
            <a:r>
              <a:rPr lang="ko-KR" altLang="en-US" spc="-120" dirty="0" err="1">
                <a:solidFill>
                  <a:srgbClr val="231F20"/>
                </a:solidFill>
                <a:latin typeface="+mn-ea"/>
                <a:cs typeface="Arial Unicode MS"/>
              </a:rPr>
              <a:t>읽고싶을</a:t>
            </a:r>
            <a:r>
              <a:rPr lang="ko-KR" altLang="en-US" spc="-120" dirty="0">
                <a:solidFill>
                  <a:srgbClr val="231F20"/>
                </a:solidFill>
                <a:latin typeface="+mn-ea"/>
                <a:cs typeface="Arial Unicode MS"/>
              </a:rPr>
              <a:t>  때는 해당 데이터  파일이 있는 폴더에서 </a:t>
            </a:r>
            <a:r>
              <a:rPr lang="en-US" altLang="ko-KR" spc="-120" dirty="0" err="1">
                <a:solidFill>
                  <a:srgbClr val="231F20"/>
                </a:solidFill>
                <a:latin typeface="+mn-ea"/>
                <a:cs typeface="Arial Unicode MS"/>
              </a:rPr>
              <a:t>Jupyter</a:t>
            </a:r>
            <a:r>
              <a:rPr lang="en-US" altLang="ko-KR" spc="-120" dirty="0">
                <a:solidFill>
                  <a:srgbClr val="231F20"/>
                </a:solidFill>
                <a:latin typeface="+mn-ea"/>
                <a:cs typeface="Arial Unicode MS"/>
              </a:rPr>
              <a:t> Notebook</a:t>
            </a:r>
            <a:r>
              <a:rPr lang="ko-KR" altLang="en-US" spc="-120" dirty="0">
                <a:solidFill>
                  <a:srgbClr val="231F20"/>
                </a:solidFill>
                <a:latin typeface="+mn-ea"/>
                <a:cs typeface="Arial Unicode MS"/>
              </a:rPr>
              <a:t>을 실행하는  것이 편리</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endParaRPr lang="en-US" altLang="ko-KR" spc="-120" dirty="0">
              <a:solidFill>
                <a:srgbClr val="231F20"/>
              </a:solidFill>
              <a:latin typeface="+mn-ea"/>
              <a:cs typeface="Arial Unicode MS"/>
            </a:endParaRPr>
          </a:p>
          <a:p>
            <a:pPr marL="12700" marR="12065" algn="just">
              <a:lnSpc>
                <a:spcPct val="150000"/>
              </a:lnSpc>
              <a:spcBef>
                <a:spcPts val="580"/>
              </a:spcBef>
            </a:pPr>
            <a:r>
              <a:rPr lang="en-US" altLang="ko-KR" sz="2400" spc="-120" dirty="0">
                <a:solidFill>
                  <a:srgbClr val="231F20"/>
                </a:solidFill>
                <a:latin typeface="+mn-ea"/>
                <a:cs typeface="Arial Unicode MS"/>
              </a:rPr>
              <a:t>TensorFlow</a:t>
            </a:r>
            <a:r>
              <a:rPr lang="ko-KR" altLang="en-US" sz="2400" spc="-120" dirty="0">
                <a:solidFill>
                  <a:srgbClr val="231F20"/>
                </a:solidFill>
                <a:latin typeface="+mn-ea"/>
                <a:cs typeface="Arial Unicode MS"/>
              </a:rPr>
              <a:t>와 함께 사용하기</a:t>
            </a:r>
          </a:p>
          <a:p>
            <a:pPr marL="298450" marR="12065" indent="-285750" algn="just">
              <a:lnSpc>
                <a:spcPct val="150000"/>
              </a:lnSpc>
              <a:spcBef>
                <a:spcPts val="580"/>
              </a:spcBef>
              <a:buFontTx/>
              <a:buChar char="-"/>
            </a:pPr>
            <a:r>
              <a:rPr lang="en-US" altLang="ko-KR" spc="-120" dirty="0" err="1">
                <a:solidFill>
                  <a:srgbClr val="231F20"/>
                </a:solidFill>
                <a:latin typeface="+mn-ea"/>
                <a:cs typeface="Arial Unicode MS"/>
              </a:rPr>
              <a:t>Jupyter</a:t>
            </a:r>
            <a:r>
              <a:rPr lang="en-US" altLang="ko-KR" spc="-120" dirty="0">
                <a:solidFill>
                  <a:srgbClr val="231F20"/>
                </a:solidFill>
                <a:latin typeface="+mn-ea"/>
                <a:cs typeface="Arial Unicode MS"/>
              </a:rPr>
              <a:t> Notebook</a:t>
            </a:r>
            <a:r>
              <a:rPr lang="ko-KR" altLang="en-US" spc="-120" dirty="0">
                <a:solidFill>
                  <a:srgbClr val="231F20"/>
                </a:solidFill>
                <a:latin typeface="+mn-ea"/>
                <a:cs typeface="Arial Unicode MS"/>
              </a:rPr>
              <a:t>을 </a:t>
            </a:r>
            <a:r>
              <a:rPr lang="en-US" altLang="ko-KR" spc="-120" dirty="0">
                <a:solidFill>
                  <a:srgbClr val="231F20"/>
                </a:solidFill>
                <a:latin typeface="+mn-ea"/>
                <a:cs typeface="Arial Unicode MS"/>
              </a:rPr>
              <a:t>TensorFlow</a:t>
            </a:r>
            <a:r>
              <a:rPr lang="ko-KR" altLang="en-US" spc="-120" dirty="0">
                <a:solidFill>
                  <a:srgbClr val="231F20"/>
                </a:solidFill>
                <a:latin typeface="+mn-ea"/>
                <a:cs typeface="Arial Unicode MS"/>
              </a:rPr>
              <a:t>와 함께 사용</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en-US" altLang="ko-KR" spc="-120" dirty="0">
                <a:solidFill>
                  <a:srgbClr val="231F20"/>
                </a:solidFill>
                <a:latin typeface="+mn-ea"/>
                <a:cs typeface="Arial Unicode MS"/>
              </a:rPr>
              <a:t>import </a:t>
            </a:r>
            <a:r>
              <a:rPr lang="en-US" altLang="ko-KR" spc="-120" dirty="0" err="1">
                <a:solidFill>
                  <a:srgbClr val="231F20"/>
                </a:solidFill>
                <a:latin typeface="+mn-ea"/>
                <a:cs typeface="Arial Unicode MS"/>
              </a:rPr>
              <a:t>tensorflow</a:t>
            </a:r>
            <a:r>
              <a:rPr lang="ko-KR" altLang="en-US" spc="-120" dirty="0">
                <a:solidFill>
                  <a:srgbClr val="231F20"/>
                </a:solidFill>
                <a:latin typeface="+mn-ea"/>
                <a:cs typeface="Arial Unicode MS"/>
              </a:rPr>
              <a:t>라고 작성하기만 하면 </a:t>
            </a:r>
            <a:r>
              <a:rPr lang="ko-KR" altLang="en-US" spc="-120" dirty="0" smtClean="0">
                <a:solidFill>
                  <a:srgbClr val="231F20"/>
                </a:solidFill>
                <a:latin typeface="+mn-ea"/>
                <a:cs typeface="Arial Unicode MS"/>
              </a:rPr>
              <a:t>됨</a:t>
            </a:r>
            <a:endParaRPr lang="en-US" altLang="ko-KR" spc="-120" dirty="0">
              <a:solidFill>
                <a:srgbClr val="231F20"/>
              </a:solidFill>
              <a:latin typeface="Arial Unicode MS"/>
              <a:cs typeface="Arial Unicode MS"/>
            </a:endParaRPr>
          </a:p>
        </p:txBody>
      </p:sp>
      <p:sp>
        <p:nvSpPr>
          <p:cNvPr id="5" name="object 6">
            <a:extLst>
              <a:ext uri="{FF2B5EF4-FFF2-40B4-BE49-F238E27FC236}">
                <a16:creationId xmlns:a16="http://schemas.microsoft.com/office/drawing/2014/main" id="{589619A8-5DBC-AC40-919D-F4DD1B674299}"/>
              </a:ext>
            </a:extLst>
          </p:cNvPr>
          <p:cNvSpPr txBox="1"/>
          <p:nvPr/>
        </p:nvSpPr>
        <p:spPr>
          <a:xfrm>
            <a:off x="233362" y="4384675"/>
            <a:ext cx="9601201" cy="1671163"/>
          </a:xfrm>
          <a:prstGeom prst="rect">
            <a:avLst/>
          </a:prstGeom>
          <a:solidFill>
            <a:schemeClr val="bg1">
              <a:lumMod val="85000"/>
            </a:schemeClr>
          </a:solidFill>
        </p:spPr>
        <p:txBody>
          <a:bodyPr vert="horz" wrap="square" lIns="0" tIns="0" rIns="0" bIns="0" rtlCol="0">
            <a:spAutoFit/>
          </a:bodyPr>
          <a:lstStyle/>
          <a:p>
            <a:pPr marL="143510">
              <a:spcBef>
                <a:spcPts val="405"/>
              </a:spcBef>
            </a:pPr>
            <a:r>
              <a:rPr lang="en-US" altLang="ko-KR" spc="-5" dirty="0">
                <a:solidFill>
                  <a:srgbClr val="231F20"/>
                </a:solidFill>
                <a:latin typeface="+mn-ea"/>
                <a:cs typeface="나눔고딕코딩"/>
              </a:rPr>
              <a:t>%matplotlib</a:t>
            </a:r>
            <a:r>
              <a:rPr lang="en-US" altLang="ko-KR" spc="-125" dirty="0">
                <a:solidFill>
                  <a:srgbClr val="231F20"/>
                </a:solidFill>
                <a:latin typeface="+mn-ea"/>
                <a:cs typeface="나눔고딕코딩"/>
              </a:rPr>
              <a:t> </a:t>
            </a:r>
            <a:r>
              <a:rPr lang="en-US" altLang="ko-KR" dirty="0">
                <a:solidFill>
                  <a:srgbClr val="231F20"/>
                </a:solidFill>
                <a:latin typeface="+mn-ea"/>
                <a:cs typeface="나눔고딕코딩"/>
              </a:rPr>
              <a:t>inline</a:t>
            </a:r>
            <a:endParaRPr lang="en-US" altLang="ko-KR" dirty="0">
              <a:latin typeface="+mn-ea"/>
              <a:cs typeface="나눔고딕코딩"/>
            </a:endParaRPr>
          </a:p>
          <a:p>
            <a:pPr marL="143510">
              <a:spcBef>
                <a:spcPts val="340"/>
              </a:spcBef>
            </a:pPr>
            <a:r>
              <a:rPr lang="en-US" altLang="ko-KR" dirty="0">
                <a:solidFill>
                  <a:srgbClr val="231F20"/>
                </a:solidFill>
                <a:latin typeface="+mn-ea"/>
                <a:cs typeface="나눔고딕코딩"/>
              </a:rPr>
              <a:t>import </a:t>
            </a:r>
            <a:r>
              <a:rPr lang="en-US" altLang="ko-KR" spc="-5" dirty="0" err="1">
                <a:solidFill>
                  <a:srgbClr val="231F20"/>
                </a:solidFill>
                <a:latin typeface="+mn-ea"/>
                <a:cs typeface="나눔고딕코딩"/>
              </a:rPr>
              <a:t>matplotlib.pyplot</a:t>
            </a:r>
            <a:r>
              <a:rPr lang="en-US" altLang="ko-KR" spc="-5" dirty="0">
                <a:solidFill>
                  <a:srgbClr val="231F20"/>
                </a:solidFill>
                <a:latin typeface="+mn-ea"/>
                <a:cs typeface="나눔고딕코딩"/>
              </a:rPr>
              <a:t> </a:t>
            </a:r>
            <a:r>
              <a:rPr lang="en-US" altLang="ko-KR" dirty="0">
                <a:solidFill>
                  <a:srgbClr val="231F20"/>
                </a:solidFill>
                <a:latin typeface="+mn-ea"/>
                <a:cs typeface="나눔고딕코딩"/>
              </a:rPr>
              <a:t>as</a:t>
            </a:r>
            <a:r>
              <a:rPr lang="en-US" altLang="ko-KR" spc="-170" dirty="0">
                <a:solidFill>
                  <a:srgbClr val="231F20"/>
                </a:solidFill>
                <a:latin typeface="+mn-ea"/>
                <a:cs typeface="나눔고딕코딩"/>
              </a:rPr>
              <a:t> </a:t>
            </a:r>
            <a:r>
              <a:rPr lang="en-US" altLang="ko-KR" dirty="0" err="1">
                <a:solidFill>
                  <a:srgbClr val="231F20"/>
                </a:solidFill>
                <a:latin typeface="+mn-ea"/>
                <a:cs typeface="나눔고딕코딩"/>
              </a:rPr>
              <a:t>plt</a:t>
            </a:r>
            <a:endParaRPr lang="en-US" altLang="ko-KR" dirty="0">
              <a:latin typeface="+mn-ea"/>
              <a:cs typeface="나눔고딕코딩"/>
            </a:endParaRPr>
          </a:p>
          <a:p>
            <a:pPr marL="143510" marR="3662679">
              <a:lnSpc>
                <a:spcPct val="135400"/>
              </a:lnSpc>
            </a:pPr>
            <a:r>
              <a:rPr lang="en-US" altLang="ko-KR" dirty="0">
                <a:solidFill>
                  <a:srgbClr val="231F20"/>
                </a:solidFill>
                <a:latin typeface="+mn-ea"/>
                <a:cs typeface="나눔고딕코딩"/>
              </a:rPr>
              <a:t>import </a:t>
            </a:r>
            <a:r>
              <a:rPr lang="en-US" altLang="ko-KR" dirty="0" err="1">
                <a:solidFill>
                  <a:srgbClr val="231F20"/>
                </a:solidFill>
                <a:latin typeface="+mn-ea"/>
                <a:cs typeface="나눔고딕코딩"/>
              </a:rPr>
              <a:t>numpy</a:t>
            </a:r>
            <a:r>
              <a:rPr lang="en-US" altLang="ko-KR" dirty="0">
                <a:solidFill>
                  <a:srgbClr val="231F20"/>
                </a:solidFill>
                <a:latin typeface="+mn-ea"/>
                <a:cs typeface="나눔고딕코딩"/>
              </a:rPr>
              <a:t> as </a:t>
            </a:r>
            <a:r>
              <a:rPr lang="en-US" altLang="ko-KR" dirty="0" smtClean="0">
                <a:solidFill>
                  <a:srgbClr val="231F20"/>
                </a:solidFill>
                <a:latin typeface="+mn-ea"/>
                <a:cs typeface="나눔고딕코딩"/>
              </a:rPr>
              <a:t>np</a:t>
            </a:r>
          </a:p>
          <a:p>
            <a:pPr marL="143510" marR="3662679">
              <a:lnSpc>
                <a:spcPct val="135400"/>
              </a:lnSpc>
            </a:pPr>
            <a:r>
              <a:rPr lang="en-US" altLang="ko-KR" dirty="0" smtClean="0">
                <a:solidFill>
                  <a:srgbClr val="231F20"/>
                </a:solidFill>
                <a:latin typeface="+mn-ea"/>
                <a:cs typeface="나눔고딕코딩"/>
              </a:rPr>
              <a:t>import </a:t>
            </a:r>
            <a:r>
              <a:rPr lang="en-US" altLang="ko-KR" dirty="0">
                <a:solidFill>
                  <a:srgbClr val="231F20"/>
                </a:solidFill>
                <a:latin typeface="+mn-ea"/>
                <a:cs typeface="나눔고딕코딩"/>
              </a:rPr>
              <a:t>pandas as </a:t>
            </a:r>
            <a:r>
              <a:rPr lang="en-US" altLang="ko-KR" dirty="0" err="1" smtClean="0">
                <a:solidFill>
                  <a:srgbClr val="231F20"/>
                </a:solidFill>
                <a:latin typeface="+mn-ea"/>
                <a:cs typeface="나눔고딕코딩"/>
              </a:rPr>
              <a:t>pd</a:t>
            </a:r>
            <a:endParaRPr lang="en-US" altLang="ko-KR" dirty="0" smtClean="0">
              <a:solidFill>
                <a:srgbClr val="231F20"/>
              </a:solidFill>
              <a:latin typeface="+mn-ea"/>
              <a:cs typeface="나눔고딕코딩"/>
            </a:endParaRPr>
          </a:p>
          <a:p>
            <a:pPr marL="143510" marR="3662679">
              <a:lnSpc>
                <a:spcPct val="135400"/>
              </a:lnSpc>
            </a:pPr>
            <a:r>
              <a:rPr lang="en-US" altLang="ko-KR" dirty="0" smtClean="0">
                <a:solidFill>
                  <a:srgbClr val="231F20"/>
                </a:solidFill>
                <a:latin typeface="+mn-ea"/>
                <a:cs typeface="나눔고딕코딩"/>
              </a:rPr>
              <a:t>import </a:t>
            </a:r>
            <a:r>
              <a:rPr lang="en-US" altLang="ko-KR" dirty="0" err="1">
                <a:solidFill>
                  <a:srgbClr val="231F20"/>
                </a:solidFill>
                <a:latin typeface="+mn-ea"/>
                <a:cs typeface="나눔고딕코딩"/>
              </a:rPr>
              <a:t>tensorflow</a:t>
            </a:r>
            <a:r>
              <a:rPr lang="en-US" altLang="ko-KR" dirty="0">
                <a:solidFill>
                  <a:srgbClr val="231F20"/>
                </a:solidFill>
                <a:latin typeface="+mn-ea"/>
                <a:cs typeface="나눔고딕코딩"/>
              </a:rPr>
              <a:t> as</a:t>
            </a:r>
            <a:r>
              <a:rPr lang="en-US" altLang="ko-KR" spc="-220" dirty="0">
                <a:solidFill>
                  <a:srgbClr val="231F20"/>
                </a:solidFill>
                <a:latin typeface="+mn-ea"/>
                <a:cs typeface="나눔고딕코딩"/>
              </a:rPr>
              <a:t> </a:t>
            </a:r>
            <a:r>
              <a:rPr lang="en-US" altLang="ko-KR" dirty="0" err="1">
                <a:solidFill>
                  <a:srgbClr val="231F20"/>
                </a:solidFill>
                <a:latin typeface="+mn-ea"/>
                <a:cs typeface="나눔고딕코딩"/>
              </a:rPr>
              <a:t>tf</a:t>
            </a:r>
            <a:endParaRPr lang="en-US" altLang="ko-KR" dirty="0">
              <a:latin typeface="+mn-ea"/>
              <a:cs typeface="나눔고딕코딩"/>
            </a:endParaRPr>
          </a:p>
        </p:txBody>
      </p:sp>
    </p:spTree>
    <p:extLst>
      <p:ext uri="{BB962C8B-B14F-4D97-AF65-F5344CB8AC3E}">
        <p14:creationId xmlns:p14="http://schemas.microsoft.com/office/powerpoint/2010/main" val="15429824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1472A9D3-CD05-E340-9281-DE0B018F4F7A}"/>
              </a:ext>
            </a:extLst>
          </p:cNvPr>
          <p:cNvSpPr txBox="1"/>
          <p:nvPr/>
        </p:nvSpPr>
        <p:spPr>
          <a:xfrm>
            <a:off x="233362" y="269875"/>
            <a:ext cx="9601201" cy="6337441"/>
          </a:xfrm>
          <a:prstGeom prst="rect">
            <a:avLst/>
          </a:prstGeom>
          <a:solidFill>
            <a:schemeClr val="bg1">
              <a:lumMod val="85000"/>
            </a:schemeClr>
          </a:solidFill>
        </p:spPr>
        <p:txBody>
          <a:bodyPr vert="horz" wrap="square" lIns="0" tIns="0" rIns="0" bIns="0" rtlCol="0">
            <a:spAutoFit/>
          </a:bodyPr>
          <a:lstStyle/>
          <a:p>
            <a:pPr marL="157480"/>
            <a:r>
              <a:rPr lang="en-US" altLang="ko-KR" dirty="0">
                <a:solidFill>
                  <a:srgbClr val="231F20"/>
                </a:solidFill>
                <a:latin typeface="+mn-ea"/>
                <a:cs typeface="나눔고딕코딩"/>
              </a:rPr>
              <a:t>#</a:t>
            </a:r>
            <a:r>
              <a:rPr lang="en-US" altLang="ko-KR" spc="-105" dirty="0">
                <a:solidFill>
                  <a:srgbClr val="231F20"/>
                </a:solidFill>
                <a:latin typeface="+mn-ea"/>
                <a:cs typeface="나눔고딕코딩"/>
              </a:rPr>
              <a:t> </a:t>
            </a:r>
            <a:r>
              <a:rPr lang="en-US" altLang="ko-KR" dirty="0">
                <a:solidFill>
                  <a:srgbClr val="231F20"/>
                </a:solidFill>
                <a:latin typeface="+mn-ea"/>
                <a:cs typeface="나눔고딕코딩"/>
              </a:rPr>
              <a:t>a</a:t>
            </a:r>
            <a:r>
              <a:rPr lang="en-US" altLang="ko-KR" spc="-7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105" dirty="0">
                <a:solidFill>
                  <a:srgbClr val="231F20"/>
                </a:solidFill>
                <a:latin typeface="+mn-ea"/>
                <a:cs typeface="나눔고딕코딩"/>
              </a:rPr>
              <a:t> </a:t>
            </a:r>
            <a:r>
              <a:rPr lang="en-US" altLang="ko-KR" dirty="0">
                <a:solidFill>
                  <a:srgbClr val="231F20"/>
                </a:solidFill>
                <a:latin typeface="+mn-ea"/>
                <a:cs typeface="나눔고딕코딩"/>
              </a:rPr>
              <a:t>b</a:t>
            </a:r>
            <a:r>
              <a:rPr lang="en-US" altLang="ko-KR" spc="-70" dirty="0">
                <a:solidFill>
                  <a:srgbClr val="231F20"/>
                </a:solidFill>
                <a:latin typeface="+mn-ea"/>
                <a:cs typeface="나눔고딕코딩"/>
              </a:rPr>
              <a:t> </a:t>
            </a:r>
            <a:r>
              <a:rPr lang="ko-KR" altLang="en-US" spc="-40" dirty="0">
                <a:solidFill>
                  <a:srgbClr val="231F20"/>
                </a:solidFill>
                <a:latin typeface="+mn-ea"/>
                <a:cs typeface="나눔고딕코딩"/>
              </a:rPr>
              <a:t>연산</a:t>
            </a:r>
            <a:endParaRPr lang="ko-KR" altLang="en-US" dirty="0">
              <a:latin typeface="+mn-ea"/>
              <a:cs typeface="나눔고딕코딩"/>
            </a:endParaRPr>
          </a:p>
          <a:p>
            <a:pPr marL="157480" marR="3829685">
              <a:lnSpc>
                <a:spcPct val="135400"/>
              </a:lnSpc>
            </a:pPr>
            <a:r>
              <a:rPr lang="en-US" altLang="ko-KR" dirty="0">
                <a:solidFill>
                  <a:srgbClr val="231F20"/>
                </a:solidFill>
                <a:latin typeface="+mn-ea"/>
                <a:cs typeface="나눔고딕코딩"/>
              </a:rPr>
              <a:t>a =</a:t>
            </a:r>
            <a:r>
              <a:rPr lang="en-US" altLang="ko-KR" spc="-220" dirty="0">
                <a:solidFill>
                  <a:srgbClr val="231F20"/>
                </a:solidFill>
                <a:latin typeface="+mn-ea"/>
                <a:cs typeface="나눔고딕코딩"/>
              </a:rPr>
              <a:t> </a:t>
            </a:r>
            <a:r>
              <a:rPr lang="en-US" altLang="ko-KR" spc="-5" dirty="0" err="1">
                <a:solidFill>
                  <a:srgbClr val="231F20"/>
                </a:solidFill>
                <a:latin typeface="+mn-ea"/>
                <a:cs typeface="나눔고딕코딩"/>
              </a:rPr>
              <a:t>tf.constant</a:t>
            </a:r>
            <a:r>
              <a:rPr lang="en-US" altLang="ko-KR" spc="-5" dirty="0">
                <a:solidFill>
                  <a:srgbClr val="231F20"/>
                </a:solidFill>
                <a:latin typeface="+mn-ea"/>
                <a:cs typeface="나눔고딕코딩"/>
              </a:rPr>
              <a:t>(100)  </a:t>
            </a:r>
          </a:p>
          <a:p>
            <a:pPr marL="157480" marR="3829685">
              <a:lnSpc>
                <a:spcPct val="135400"/>
              </a:lnSpc>
            </a:pPr>
            <a:r>
              <a:rPr lang="en-US" altLang="ko-KR" dirty="0">
                <a:solidFill>
                  <a:srgbClr val="231F20"/>
                </a:solidFill>
                <a:latin typeface="+mn-ea"/>
                <a:cs typeface="나눔고딕코딩"/>
              </a:rPr>
              <a:t>b = </a:t>
            </a:r>
            <a:r>
              <a:rPr lang="en-US" altLang="ko-KR" spc="-10" dirty="0" err="1">
                <a:solidFill>
                  <a:srgbClr val="231F20"/>
                </a:solidFill>
                <a:latin typeface="+mn-ea"/>
                <a:cs typeface="나눔고딕코딩"/>
              </a:rPr>
              <a:t>tf.constant</a:t>
            </a:r>
            <a:r>
              <a:rPr lang="en-US" altLang="ko-KR" spc="-10" dirty="0">
                <a:solidFill>
                  <a:srgbClr val="231F20"/>
                </a:solidFill>
                <a:latin typeface="+mn-ea"/>
                <a:cs typeface="나눔고딕코딩"/>
              </a:rPr>
              <a:t>(50)  </a:t>
            </a:r>
          </a:p>
          <a:p>
            <a:pPr marL="157480" marR="3829685">
              <a:lnSpc>
                <a:spcPct val="135400"/>
              </a:lnSpc>
            </a:pPr>
            <a:r>
              <a:rPr lang="en-US" altLang="ko-KR" spc="-10" dirty="0" err="1">
                <a:solidFill>
                  <a:srgbClr val="231F20"/>
                </a:solidFill>
                <a:latin typeface="+mn-ea"/>
                <a:cs typeface="나눔고딕코딩"/>
              </a:rPr>
              <a:t>add_op</a:t>
            </a:r>
            <a:r>
              <a:rPr lang="en-US" altLang="ko-KR" spc="-6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100" dirty="0">
                <a:solidFill>
                  <a:srgbClr val="231F20"/>
                </a:solidFill>
                <a:latin typeface="+mn-ea"/>
                <a:cs typeface="나눔고딕코딩"/>
              </a:rPr>
              <a:t> </a:t>
            </a:r>
            <a:r>
              <a:rPr lang="en-US" altLang="ko-KR" dirty="0">
                <a:solidFill>
                  <a:srgbClr val="231F20"/>
                </a:solidFill>
                <a:latin typeface="+mn-ea"/>
                <a:cs typeface="나눔고딕코딩"/>
              </a:rPr>
              <a:t>a</a:t>
            </a:r>
            <a:r>
              <a:rPr lang="en-US" altLang="ko-KR" spc="-6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100" dirty="0">
                <a:solidFill>
                  <a:srgbClr val="231F20"/>
                </a:solidFill>
                <a:latin typeface="+mn-ea"/>
                <a:cs typeface="나눔고딕코딩"/>
              </a:rPr>
              <a:t> </a:t>
            </a:r>
            <a:r>
              <a:rPr lang="en-US" altLang="ko-KR" dirty="0">
                <a:solidFill>
                  <a:srgbClr val="231F20"/>
                </a:solidFill>
                <a:latin typeface="+mn-ea"/>
                <a:cs typeface="나눔고딕코딩"/>
              </a:rPr>
              <a:t>b</a:t>
            </a:r>
            <a:endParaRPr lang="en-US" altLang="ko-KR" dirty="0">
              <a:latin typeface="+mn-ea"/>
              <a:cs typeface="나눔고딕코딩"/>
            </a:endParaRPr>
          </a:p>
          <a:p>
            <a:pPr marL="157480" marR="3931285">
              <a:lnSpc>
                <a:spcPct val="135400"/>
              </a:lnSpc>
            </a:pPr>
            <a:r>
              <a:rPr lang="en-US" altLang="ko-KR" dirty="0">
                <a:solidFill>
                  <a:srgbClr val="231F20"/>
                </a:solidFill>
                <a:latin typeface="+mn-ea"/>
                <a:cs typeface="나눔고딕코딩"/>
              </a:rPr>
              <a:t># </a:t>
            </a:r>
            <a:r>
              <a:rPr lang="ko-KR" altLang="en-US" spc="-20" dirty="0">
                <a:solidFill>
                  <a:srgbClr val="231F20"/>
                </a:solidFill>
                <a:latin typeface="+mn-ea"/>
                <a:cs typeface="나눔고딕코딩"/>
              </a:rPr>
              <a:t>변수 </a:t>
            </a:r>
            <a:r>
              <a:rPr lang="en-US" altLang="ko-KR" dirty="0">
                <a:solidFill>
                  <a:srgbClr val="231F20"/>
                </a:solidFill>
                <a:latin typeface="+mn-ea"/>
                <a:cs typeface="나눔고딕코딩"/>
              </a:rPr>
              <a:t>v </a:t>
            </a:r>
            <a:r>
              <a:rPr lang="ko-KR" altLang="en-US" spc="-40" dirty="0">
                <a:solidFill>
                  <a:srgbClr val="231F20"/>
                </a:solidFill>
                <a:latin typeface="+mn-ea"/>
                <a:cs typeface="나눔고딕코딩"/>
              </a:rPr>
              <a:t>선언하기  </a:t>
            </a:r>
            <a:endParaRPr lang="en-US" altLang="ko-KR" spc="-40" dirty="0">
              <a:solidFill>
                <a:srgbClr val="231F20"/>
              </a:solidFill>
              <a:latin typeface="+mn-ea"/>
              <a:cs typeface="나눔고딕코딩"/>
            </a:endParaRPr>
          </a:p>
          <a:p>
            <a:pPr marL="157480" marR="3931285">
              <a:lnSpc>
                <a:spcPct val="135400"/>
              </a:lnSpc>
            </a:pPr>
            <a:r>
              <a:rPr lang="en-US" altLang="ko-KR" dirty="0">
                <a:solidFill>
                  <a:srgbClr val="231F20"/>
                </a:solidFill>
                <a:latin typeface="+mn-ea"/>
                <a:cs typeface="나눔고딕코딩"/>
              </a:rPr>
              <a:t>v =</a:t>
            </a:r>
            <a:r>
              <a:rPr lang="en-US" altLang="ko-KR" spc="-160" dirty="0">
                <a:solidFill>
                  <a:srgbClr val="231F20"/>
                </a:solidFill>
                <a:latin typeface="+mn-ea"/>
                <a:cs typeface="나눔고딕코딩"/>
              </a:rPr>
              <a:t> </a:t>
            </a:r>
            <a:r>
              <a:rPr lang="en-US" altLang="ko-KR" spc="-10" dirty="0" err="1">
                <a:solidFill>
                  <a:srgbClr val="231F20"/>
                </a:solidFill>
                <a:latin typeface="+mn-ea"/>
                <a:cs typeface="나눔고딕코딩"/>
              </a:rPr>
              <a:t>tf.Variable</a:t>
            </a:r>
            <a:r>
              <a:rPr lang="en-US" altLang="ko-KR" spc="-10" dirty="0">
                <a:solidFill>
                  <a:srgbClr val="231F20"/>
                </a:solidFill>
                <a:latin typeface="+mn-ea"/>
                <a:cs typeface="나눔고딕코딩"/>
              </a:rPr>
              <a:t>(0)</a:t>
            </a:r>
            <a:endParaRPr lang="en-US" altLang="ko-KR" dirty="0">
              <a:latin typeface="+mn-ea"/>
              <a:cs typeface="나눔고딕코딩"/>
            </a:endParaRPr>
          </a:p>
          <a:p>
            <a:pPr marL="157480" marR="3230245">
              <a:lnSpc>
                <a:spcPct val="135400"/>
              </a:lnSpc>
            </a:pPr>
            <a:r>
              <a:rPr lang="en-US" altLang="ko-KR" dirty="0">
                <a:solidFill>
                  <a:srgbClr val="231F20"/>
                </a:solidFill>
                <a:latin typeface="+mn-ea"/>
                <a:cs typeface="나눔고딕코딩"/>
              </a:rPr>
              <a:t>#</a:t>
            </a:r>
            <a:r>
              <a:rPr lang="en-US" altLang="ko-KR" spc="-95" dirty="0">
                <a:solidFill>
                  <a:srgbClr val="231F20"/>
                </a:solidFill>
                <a:latin typeface="+mn-ea"/>
                <a:cs typeface="나눔고딕코딩"/>
              </a:rPr>
              <a:t> </a:t>
            </a:r>
            <a:r>
              <a:rPr lang="ko-KR" altLang="en-US" spc="-20" dirty="0">
                <a:solidFill>
                  <a:srgbClr val="231F20"/>
                </a:solidFill>
                <a:latin typeface="+mn-ea"/>
                <a:cs typeface="나눔고딕코딩"/>
              </a:rPr>
              <a:t>변수</a:t>
            </a:r>
            <a:r>
              <a:rPr lang="ko-KR" altLang="en-US" spc="-95" dirty="0">
                <a:solidFill>
                  <a:srgbClr val="231F20"/>
                </a:solidFill>
                <a:latin typeface="+mn-ea"/>
                <a:cs typeface="나눔고딕코딩"/>
              </a:rPr>
              <a:t> </a:t>
            </a:r>
            <a:r>
              <a:rPr lang="en-US" altLang="ko-KR" dirty="0">
                <a:solidFill>
                  <a:srgbClr val="231F20"/>
                </a:solidFill>
                <a:latin typeface="+mn-ea"/>
                <a:cs typeface="나눔고딕코딩"/>
              </a:rPr>
              <a:t>v</a:t>
            </a:r>
            <a:r>
              <a:rPr lang="ko-KR" altLang="en-US" dirty="0">
                <a:solidFill>
                  <a:srgbClr val="231F20"/>
                </a:solidFill>
                <a:latin typeface="+mn-ea"/>
                <a:cs typeface="나눔고딕코딩"/>
              </a:rPr>
              <a:t>에</a:t>
            </a:r>
            <a:r>
              <a:rPr lang="ko-KR" altLang="en-US" spc="-95" dirty="0">
                <a:solidFill>
                  <a:srgbClr val="231F20"/>
                </a:solidFill>
                <a:latin typeface="+mn-ea"/>
                <a:cs typeface="나눔고딕코딩"/>
              </a:rPr>
              <a:t> </a:t>
            </a:r>
            <a:r>
              <a:rPr lang="en-US" altLang="ko-KR" spc="-10" dirty="0" err="1">
                <a:solidFill>
                  <a:srgbClr val="231F20"/>
                </a:solidFill>
                <a:latin typeface="+mn-ea"/>
                <a:cs typeface="나눔고딕코딩"/>
              </a:rPr>
              <a:t>add_op</a:t>
            </a:r>
            <a:r>
              <a:rPr lang="ko-KR" altLang="en-US" spc="-10" dirty="0">
                <a:solidFill>
                  <a:srgbClr val="231F20"/>
                </a:solidFill>
                <a:latin typeface="+mn-ea"/>
                <a:cs typeface="나눔고딕코딩"/>
              </a:rPr>
              <a:t>의</a:t>
            </a:r>
            <a:r>
              <a:rPr lang="ko-KR" altLang="en-US" spc="-95" dirty="0">
                <a:solidFill>
                  <a:srgbClr val="231F20"/>
                </a:solidFill>
                <a:latin typeface="+mn-ea"/>
                <a:cs typeface="나눔고딕코딩"/>
              </a:rPr>
              <a:t> </a:t>
            </a:r>
            <a:r>
              <a:rPr lang="ko-KR" altLang="en-US" spc="-20" dirty="0">
                <a:solidFill>
                  <a:srgbClr val="231F20"/>
                </a:solidFill>
                <a:latin typeface="+mn-ea"/>
                <a:cs typeface="나눔고딕코딩"/>
              </a:rPr>
              <a:t>결과</a:t>
            </a:r>
            <a:r>
              <a:rPr lang="ko-KR" altLang="en-US" spc="-95" dirty="0">
                <a:solidFill>
                  <a:srgbClr val="231F20"/>
                </a:solidFill>
                <a:latin typeface="+mn-ea"/>
                <a:cs typeface="나눔고딕코딩"/>
              </a:rPr>
              <a:t> </a:t>
            </a:r>
            <a:r>
              <a:rPr lang="ko-KR" altLang="en-US" spc="-40" dirty="0">
                <a:solidFill>
                  <a:srgbClr val="231F20"/>
                </a:solidFill>
                <a:latin typeface="+mn-ea"/>
                <a:cs typeface="나눔고딕코딩"/>
              </a:rPr>
              <a:t>대입하기  </a:t>
            </a:r>
            <a:endParaRPr lang="en-US" altLang="ko-KR" spc="-40" dirty="0">
              <a:solidFill>
                <a:srgbClr val="231F20"/>
              </a:solidFill>
              <a:latin typeface="+mn-ea"/>
              <a:cs typeface="나눔고딕코딩"/>
            </a:endParaRPr>
          </a:p>
          <a:p>
            <a:pPr marL="157480" marR="3230245">
              <a:lnSpc>
                <a:spcPct val="135400"/>
              </a:lnSpc>
            </a:pPr>
            <a:r>
              <a:rPr lang="en-US" altLang="ko-KR" spc="-10" dirty="0" err="1">
                <a:solidFill>
                  <a:srgbClr val="231F20"/>
                </a:solidFill>
                <a:latin typeface="+mn-ea"/>
                <a:cs typeface="나눔고딕코딩"/>
              </a:rPr>
              <a:t>let_op</a:t>
            </a:r>
            <a:r>
              <a:rPr lang="en-US" altLang="ko-KR" spc="-10" dirty="0">
                <a:solidFill>
                  <a:srgbClr val="231F20"/>
                </a:solidFill>
                <a:latin typeface="+mn-ea"/>
                <a:cs typeface="나눔고딕코딩"/>
              </a:rPr>
              <a:t> </a:t>
            </a:r>
            <a:r>
              <a:rPr lang="en-US" altLang="ko-KR" dirty="0">
                <a:solidFill>
                  <a:srgbClr val="231F20"/>
                </a:solidFill>
                <a:latin typeface="+mn-ea"/>
                <a:cs typeface="나눔고딕코딩"/>
              </a:rPr>
              <a:t>= </a:t>
            </a:r>
            <a:r>
              <a:rPr lang="en-US" altLang="ko-KR" spc="-10" dirty="0" err="1">
                <a:solidFill>
                  <a:srgbClr val="231F20"/>
                </a:solidFill>
                <a:latin typeface="+mn-ea"/>
                <a:cs typeface="나눔고딕코딩"/>
              </a:rPr>
              <a:t>tf.assign</a:t>
            </a:r>
            <a:r>
              <a:rPr lang="en-US" altLang="ko-KR" spc="-10" dirty="0">
                <a:solidFill>
                  <a:srgbClr val="231F20"/>
                </a:solidFill>
                <a:latin typeface="+mn-ea"/>
                <a:cs typeface="나눔고딕코딩"/>
              </a:rPr>
              <a:t>(v,</a:t>
            </a:r>
            <a:r>
              <a:rPr lang="en-US" altLang="ko-KR" spc="-200" dirty="0">
                <a:solidFill>
                  <a:srgbClr val="231F20"/>
                </a:solidFill>
                <a:latin typeface="+mn-ea"/>
                <a:cs typeface="나눔고딕코딩"/>
              </a:rPr>
              <a:t> </a:t>
            </a:r>
            <a:r>
              <a:rPr lang="en-US" altLang="ko-KR" spc="-10" dirty="0" err="1">
                <a:solidFill>
                  <a:srgbClr val="231F20"/>
                </a:solidFill>
                <a:latin typeface="+mn-ea"/>
                <a:cs typeface="나눔고딕코딩"/>
              </a:rPr>
              <a:t>add_op</a:t>
            </a:r>
            <a:r>
              <a:rPr lang="en-US" altLang="ko-KR" spc="-10" dirty="0">
                <a:solidFill>
                  <a:srgbClr val="231F20"/>
                </a:solidFill>
                <a:latin typeface="+mn-ea"/>
                <a:cs typeface="나눔고딕코딩"/>
              </a:rPr>
              <a:t>)</a:t>
            </a:r>
            <a:endParaRPr lang="en-US" altLang="ko-KR" dirty="0">
              <a:latin typeface="+mn-ea"/>
              <a:cs typeface="나눔고딕코딩"/>
            </a:endParaRPr>
          </a:p>
          <a:p>
            <a:pPr>
              <a:spcBef>
                <a:spcPts val="35"/>
              </a:spcBef>
            </a:pPr>
            <a:endParaRPr lang="en-US" altLang="ko-KR" sz="3200" dirty="0">
              <a:latin typeface="+mn-ea"/>
              <a:cs typeface="Times New Roman"/>
            </a:endParaRPr>
          </a:p>
          <a:p>
            <a:pPr marL="157480" marR="3880485">
              <a:lnSpc>
                <a:spcPct val="135400"/>
              </a:lnSpc>
            </a:pPr>
            <a:r>
              <a:rPr lang="en-US" altLang="ko-KR" dirty="0">
                <a:solidFill>
                  <a:srgbClr val="231F20"/>
                </a:solidFill>
                <a:latin typeface="+mn-ea"/>
                <a:cs typeface="나눔고딕코딩"/>
              </a:rPr>
              <a:t># </a:t>
            </a:r>
            <a:r>
              <a:rPr lang="ko-KR" altLang="en-US" spc="-20" dirty="0">
                <a:solidFill>
                  <a:srgbClr val="231F20"/>
                </a:solidFill>
                <a:latin typeface="+mn-ea"/>
                <a:cs typeface="나눔고딕코딩"/>
              </a:rPr>
              <a:t>세션 </a:t>
            </a:r>
            <a:r>
              <a:rPr lang="ko-KR" altLang="en-US" spc="-40" dirty="0">
                <a:solidFill>
                  <a:srgbClr val="231F20"/>
                </a:solidFill>
                <a:latin typeface="+mn-ea"/>
                <a:cs typeface="나눔고딕코딩"/>
              </a:rPr>
              <a:t>시작하기  </a:t>
            </a:r>
            <a:endParaRPr lang="en-US" altLang="ko-KR" spc="-40" dirty="0">
              <a:solidFill>
                <a:srgbClr val="231F20"/>
              </a:solidFill>
              <a:latin typeface="+mn-ea"/>
              <a:cs typeface="나눔고딕코딩"/>
            </a:endParaRPr>
          </a:p>
          <a:p>
            <a:pPr marL="157480" marR="3880485">
              <a:lnSpc>
                <a:spcPct val="135400"/>
              </a:lnSpc>
            </a:pPr>
            <a:r>
              <a:rPr lang="en-US" altLang="ko-KR" dirty="0" err="1">
                <a:solidFill>
                  <a:srgbClr val="231F20"/>
                </a:solidFill>
                <a:latin typeface="+mn-ea"/>
                <a:cs typeface="나눔고딕코딩"/>
              </a:rPr>
              <a:t>sess</a:t>
            </a:r>
            <a:r>
              <a:rPr lang="en-US" altLang="ko-KR" dirty="0">
                <a:solidFill>
                  <a:srgbClr val="231F20"/>
                </a:solidFill>
                <a:latin typeface="+mn-ea"/>
                <a:cs typeface="나눔고딕코딩"/>
              </a:rPr>
              <a:t> =</a:t>
            </a:r>
            <a:r>
              <a:rPr lang="en-US" altLang="ko-KR" spc="-180" dirty="0">
                <a:solidFill>
                  <a:srgbClr val="231F20"/>
                </a:solidFill>
                <a:latin typeface="+mn-ea"/>
                <a:cs typeface="나눔고딕코딩"/>
              </a:rPr>
              <a:t> </a:t>
            </a:r>
            <a:r>
              <a:rPr lang="en-US" altLang="ko-KR" spc="-10" dirty="0" err="1">
                <a:solidFill>
                  <a:srgbClr val="231F20"/>
                </a:solidFill>
                <a:latin typeface="+mn-ea"/>
                <a:cs typeface="나눔고딕코딩"/>
              </a:rPr>
              <a:t>tf.Session</a:t>
            </a:r>
            <a:r>
              <a:rPr lang="en-US" altLang="ko-KR" spc="-10" dirty="0">
                <a:solidFill>
                  <a:srgbClr val="231F20"/>
                </a:solidFill>
                <a:latin typeface="+mn-ea"/>
                <a:cs typeface="나눔고딕코딩"/>
              </a:rPr>
              <a:t>()</a:t>
            </a:r>
            <a:endParaRPr lang="en-US" altLang="ko-KR" dirty="0">
              <a:latin typeface="+mn-ea"/>
              <a:cs typeface="나눔고딕코딩"/>
            </a:endParaRPr>
          </a:p>
          <a:p>
            <a:pPr marL="157480" marR="2671445">
              <a:lnSpc>
                <a:spcPct val="135400"/>
              </a:lnSpc>
            </a:pPr>
            <a:r>
              <a:rPr lang="en-US" altLang="ko-KR" dirty="0">
                <a:solidFill>
                  <a:srgbClr val="231F20"/>
                </a:solidFill>
                <a:latin typeface="+mn-ea"/>
                <a:cs typeface="나눔고딕코딩"/>
              </a:rPr>
              <a:t># </a:t>
            </a:r>
            <a:r>
              <a:rPr lang="ko-KR" altLang="en-US" spc="-20" dirty="0">
                <a:solidFill>
                  <a:srgbClr val="231F20"/>
                </a:solidFill>
                <a:latin typeface="+mn-ea"/>
                <a:cs typeface="나눔고딕코딩"/>
              </a:rPr>
              <a:t>변수 </a:t>
            </a:r>
            <a:r>
              <a:rPr lang="ko-KR" altLang="en-US" spc="-40" dirty="0">
                <a:solidFill>
                  <a:srgbClr val="231F20"/>
                </a:solidFill>
                <a:latin typeface="+mn-ea"/>
                <a:cs typeface="나눔고딕코딩"/>
              </a:rPr>
              <a:t>초기화하기  </a:t>
            </a:r>
            <a:endParaRPr lang="en-US" altLang="ko-KR" spc="-40" dirty="0">
              <a:solidFill>
                <a:srgbClr val="231F20"/>
              </a:solidFill>
              <a:latin typeface="+mn-ea"/>
              <a:cs typeface="나눔고딕코딩"/>
            </a:endParaRPr>
          </a:p>
          <a:p>
            <a:pPr marL="157480" marR="2671445">
              <a:lnSpc>
                <a:spcPct val="135400"/>
              </a:lnSpc>
            </a:pPr>
            <a:r>
              <a:rPr lang="en-US" altLang="ko-KR" spc="-10" dirty="0" err="1">
                <a:solidFill>
                  <a:srgbClr val="231F20"/>
                </a:solidFill>
                <a:latin typeface="+mn-ea"/>
                <a:cs typeface="나눔고딕코딩"/>
              </a:rPr>
              <a:t>sess.run</a:t>
            </a:r>
            <a:r>
              <a:rPr lang="en-US" altLang="ko-KR" spc="-10" dirty="0">
                <a:solidFill>
                  <a:srgbClr val="231F20"/>
                </a:solidFill>
                <a:latin typeface="+mn-ea"/>
                <a:cs typeface="나눔고딕코딩"/>
              </a:rPr>
              <a:t>(</a:t>
            </a:r>
            <a:r>
              <a:rPr lang="en-US" altLang="ko-KR" spc="-10" dirty="0" err="1">
                <a:solidFill>
                  <a:srgbClr val="231F20"/>
                </a:solidFill>
                <a:latin typeface="+mn-ea"/>
                <a:cs typeface="나눔고딕코딩"/>
              </a:rPr>
              <a:t>tf.global_variables_initializer</a:t>
            </a:r>
            <a:r>
              <a:rPr lang="en-US" altLang="ko-KR" spc="-10" dirty="0">
                <a:solidFill>
                  <a:srgbClr val="231F20"/>
                </a:solidFill>
                <a:latin typeface="+mn-ea"/>
                <a:cs typeface="나눔고딕코딩"/>
              </a:rPr>
              <a:t>())</a:t>
            </a:r>
            <a:endParaRPr lang="en-US" altLang="ko-KR" dirty="0">
              <a:latin typeface="+mn-ea"/>
              <a:cs typeface="나눔고딕코딩"/>
            </a:endParaRPr>
          </a:p>
          <a:p>
            <a:pPr marL="157480" marR="3997325">
              <a:lnSpc>
                <a:spcPct val="135400"/>
              </a:lnSpc>
            </a:pPr>
            <a:r>
              <a:rPr lang="en-US" altLang="ko-KR" dirty="0">
                <a:solidFill>
                  <a:srgbClr val="231F20"/>
                </a:solidFill>
                <a:latin typeface="+mn-ea"/>
                <a:cs typeface="나눔고딕코딩"/>
              </a:rPr>
              <a:t># </a:t>
            </a:r>
            <a:r>
              <a:rPr lang="en-US" altLang="ko-KR" spc="-10" dirty="0" err="1">
                <a:solidFill>
                  <a:srgbClr val="231F20"/>
                </a:solidFill>
                <a:latin typeface="+mn-ea"/>
                <a:cs typeface="나눔고딕코딩"/>
              </a:rPr>
              <a:t>let_op</a:t>
            </a:r>
            <a:r>
              <a:rPr lang="en-US" altLang="ko-KR" spc="-200" dirty="0">
                <a:solidFill>
                  <a:srgbClr val="231F20"/>
                </a:solidFill>
                <a:latin typeface="+mn-ea"/>
                <a:cs typeface="나눔고딕코딩"/>
              </a:rPr>
              <a:t> </a:t>
            </a:r>
            <a:r>
              <a:rPr lang="ko-KR" altLang="en-US" spc="-40" dirty="0">
                <a:solidFill>
                  <a:srgbClr val="231F20"/>
                </a:solidFill>
                <a:latin typeface="+mn-ea"/>
                <a:cs typeface="나눔고딕코딩"/>
              </a:rPr>
              <a:t>실행하기  </a:t>
            </a:r>
            <a:endParaRPr lang="en-US" altLang="ko-KR" spc="-40" dirty="0">
              <a:solidFill>
                <a:srgbClr val="231F20"/>
              </a:solidFill>
              <a:latin typeface="+mn-ea"/>
              <a:cs typeface="나눔고딕코딩"/>
            </a:endParaRPr>
          </a:p>
          <a:p>
            <a:pPr marL="157480" marR="3997325">
              <a:lnSpc>
                <a:spcPct val="135400"/>
              </a:lnSpc>
            </a:pPr>
            <a:r>
              <a:rPr lang="en-US" altLang="ko-KR" spc="-10" dirty="0" err="1">
                <a:solidFill>
                  <a:srgbClr val="231F20"/>
                </a:solidFill>
                <a:latin typeface="+mn-ea"/>
                <a:cs typeface="나눔고딕코딩"/>
              </a:rPr>
              <a:t>sess.run</a:t>
            </a:r>
            <a:r>
              <a:rPr lang="en-US" altLang="ko-KR" spc="-10" dirty="0">
                <a:solidFill>
                  <a:srgbClr val="231F20"/>
                </a:solidFill>
                <a:latin typeface="+mn-ea"/>
                <a:cs typeface="나눔고딕코딩"/>
              </a:rPr>
              <a:t>(</a:t>
            </a:r>
            <a:r>
              <a:rPr lang="en-US" altLang="ko-KR" spc="-10" dirty="0" err="1">
                <a:solidFill>
                  <a:srgbClr val="231F20"/>
                </a:solidFill>
                <a:latin typeface="+mn-ea"/>
                <a:cs typeface="나눔고딕코딩"/>
              </a:rPr>
              <a:t>let_op</a:t>
            </a:r>
            <a:r>
              <a:rPr lang="en-US" altLang="ko-KR" spc="-10" dirty="0">
                <a:solidFill>
                  <a:srgbClr val="231F20"/>
                </a:solidFill>
                <a:latin typeface="+mn-ea"/>
                <a:cs typeface="나눔고딕코딩"/>
              </a:rPr>
              <a:t>)</a:t>
            </a:r>
            <a:endParaRPr lang="en-US" altLang="ko-KR" dirty="0">
              <a:latin typeface="+mn-ea"/>
              <a:cs typeface="나눔고딕코딩"/>
            </a:endParaRPr>
          </a:p>
          <a:p>
            <a:pPr marL="157480" marR="3926204">
              <a:lnSpc>
                <a:spcPct val="135400"/>
              </a:lnSpc>
            </a:pPr>
            <a:r>
              <a:rPr lang="en-US" altLang="ko-KR" dirty="0">
                <a:solidFill>
                  <a:srgbClr val="231F20"/>
                </a:solidFill>
                <a:latin typeface="+mn-ea"/>
                <a:cs typeface="나눔고딕코딩"/>
              </a:rPr>
              <a:t># </a:t>
            </a:r>
            <a:r>
              <a:rPr lang="ko-KR" altLang="en-US" spc="-40" dirty="0">
                <a:solidFill>
                  <a:srgbClr val="231F20"/>
                </a:solidFill>
                <a:latin typeface="+mn-ea"/>
                <a:cs typeface="나눔고딕코딩"/>
              </a:rPr>
              <a:t>출력하기  </a:t>
            </a:r>
            <a:endParaRPr lang="en-US" altLang="ko-KR" spc="-40" dirty="0">
              <a:solidFill>
                <a:srgbClr val="231F20"/>
              </a:solidFill>
              <a:latin typeface="+mn-ea"/>
              <a:cs typeface="나눔고딕코딩"/>
            </a:endParaRPr>
          </a:p>
          <a:p>
            <a:pPr marL="157480" marR="3926204">
              <a:lnSpc>
                <a:spcPct val="135400"/>
              </a:lnSpc>
            </a:pPr>
            <a:r>
              <a:rPr lang="en-US" altLang="ko-KR" dirty="0">
                <a:solidFill>
                  <a:srgbClr val="231F20"/>
                </a:solidFill>
                <a:latin typeface="+mn-ea"/>
                <a:cs typeface="나눔고딕코딩"/>
              </a:rPr>
              <a:t>print</a:t>
            </a:r>
            <a:r>
              <a:rPr lang="en-US" altLang="ko-KR" spc="-40" dirty="0">
                <a:solidFill>
                  <a:srgbClr val="231F20"/>
                </a:solidFill>
                <a:latin typeface="+mn-ea"/>
                <a:cs typeface="나눔고딕코딩"/>
              </a:rPr>
              <a:t>(</a:t>
            </a:r>
            <a:r>
              <a:rPr lang="en-US" altLang="ko-KR" dirty="0" err="1">
                <a:solidFill>
                  <a:srgbClr val="231F20"/>
                </a:solidFill>
                <a:latin typeface="+mn-ea"/>
                <a:cs typeface="나눔고딕코딩"/>
              </a:rPr>
              <a:t>sess</a:t>
            </a:r>
            <a:r>
              <a:rPr lang="en-US" altLang="ko-KR" spc="-40" dirty="0" err="1">
                <a:solidFill>
                  <a:srgbClr val="231F20"/>
                </a:solidFill>
                <a:latin typeface="+mn-ea"/>
                <a:cs typeface="나눔고딕코딩"/>
              </a:rPr>
              <a:t>.</a:t>
            </a:r>
            <a:r>
              <a:rPr lang="en-US" altLang="ko-KR" dirty="0" err="1">
                <a:solidFill>
                  <a:srgbClr val="231F20"/>
                </a:solidFill>
                <a:latin typeface="+mn-ea"/>
                <a:cs typeface="나눔고딕코딩"/>
              </a:rPr>
              <a:t>run</a:t>
            </a:r>
            <a:r>
              <a:rPr lang="en-US" altLang="ko-KR" spc="-40" dirty="0">
                <a:solidFill>
                  <a:srgbClr val="231F20"/>
                </a:solidFill>
                <a:latin typeface="+mn-ea"/>
                <a:cs typeface="나눔고딕코딩"/>
              </a:rPr>
              <a:t>(</a:t>
            </a:r>
            <a:r>
              <a:rPr lang="en-US" altLang="ko-KR" dirty="0">
                <a:solidFill>
                  <a:srgbClr val="231F20"/>
                </a:solidFill>
                <a:latin typeface="+mn-ea"/>
                <a:cs typeface="나눔고딕코딩"/>
              </a:rPr>
              <a:t>v</a:t>
            </a:r>
            <a:r>
              <a:rPr lang="en-US" altLang="ko-KR" spc="-40" dirty="0">
                <a:solidFill>
                  <a:srgbClr val="231F20"/>
                </a:solidFill>
                <a:latin typeface="+mn-ea"/>
                <a:cs typeface="나눔고딕코딩"/>
              </a:rPr>
              <a:t>)</a:t>
            </a:r>
            <a:r>
              <a:rPr lang="en-US" altLang="ko-KR" dirty="0">
                <a:solidFill>
                  <a:srgbClr val="231F20"/>
                </a:solidFill>
                <a:latin typeface="+mn-ea"/>
                <a:cs typeface="나눔고딕코딩"/>
              </a:rPr>
              <a:t>)</a:t>
            </a:r>
            <a:endParaRPr lang="en-US" altLang="ko-KR" dirty="0">
              <a:latin typeface="+mn-ea"/>
              <a:cs typeface="나눔고딕코딩"/>
            </a:endParaRPr>
          </a:p>
        </p:txBody>
      </p:sp>
    </p:spTree>
    <p:extLst>
      <p:ext uri="{BB962C8B-B14F-4D97-AF65-F5344CB8AC3E}">
        <p14:creationId xmlns:p14="http://schemas.microsoft.com/office/powerpoint/2010/main" val="3669123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B37BD15B-B77A-1540-9144-F13F21E95706}"/>
              </a:ext>
            </a:extLst>
          </p:cNvPr>
          <p:cNvSpPr/>
          <p:nvPr/>
        </p:nvSpPr>
        <p:spPr>
          <a:xfrm>
            <a:off x="842169" y="117475"/>
            <a:ext cx="8382000" cy="7315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214427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82225" y="-54244"/>
            <a:ext cx="10296993" cy="7639319"/>
          </a:xfrm>
          <a:custGeom>
            <a:avLst/>
            <a:gdLst/>
            <a:ahLst/>
            <a:cxnLst/>
            <a:rect l="l" t="t" r="r" b="b"/>
            <a:pathLst>
              <a:path w="5549900" h="3226435">
                <a:moveTo>
                  <a:pt x="0" y="3225901"/>
                </a:moveTo>
                <a:lnTo>
                  <a:pt x="5549392" y="3225901"/>
                </a:lnTo>
                <a:lnTo>
                  <a:pt x="5549392" y="0"/>
                </a:lnTo>
                <a:lnTo>
                  <a:pt x="0" y="0"/>
                </a:lnTo>
                <a:lnTo>
                  <a:pt x="0" y="3225901"/>
                </a:lnTo>
                <a:close/>
              </a:path>
            </a:pathLst>
          </a:custGeom>
          <a:solidFill>
            <a:srgbClr val="E6E7E8"/>
          </a:solidFill>
        </p:spPr>
        <p:txBody>
          <a:bodyPr wrap="square" lIns="0" tIns="0" rIns="0" bIns="0" rtlCol="0"/>
          <a:lstStyle/>
          <a:p>
            <a:endParaRPr dirty="0"/>
          </a:p>
        </p:txBody>
      </p:sp>
      <p:sp>
        <p:nvSpPr>
          <p:cNvPr id="5" name="object 5"/>
          <p:cNvSpPr/>
          <p:nvPr/>
        </p:nvSpPr>
        <p:spPr>
          <a:xfrm>
            <a:off x="3890766" y="2241766"/>
            <a:ext cx="2339975" cy="69215"/>
          </a:xfrm>
          <a:custGeom>
            <a:avLst/>
            <a:gdLst/>
            <a:ahLst/>
            <a:cxnLst/>
            <a:rect l="l" t="t" r="r" b="b"/>
            <a:pathLst>
              <a:path w="2339975" h="69215">
                <a:moveTo>
                  <a:pt x="2339425" y="0"/>
                </a:moveTo>
                <a:lnTo>
                  <a:pt x="0" y="0"/>
                </a:lnTo>
                <a:lnTo>
                  <a:pt x="794" y="7947"/>
                </a:lnTo>
                <a:lnTo>
                  <a:pt x="8669" y="32696"/>
                </a:lnTo>
                <a:lnTo>
                  <a:pt x="30043" y="57445"/>
                </a:lnTo>
                <a:lnTo>
                  <a:pt x="71666" y="68694"/>
                </a:lnTo>
                <a:lnTo>
                  <a:pt x="2268321" y="68694"/>
                </a:lnTo>
                <a:lnTo>
                  <a:pt x="2279571" y="67569"/>
                </a:lnTo>
                <a:lnTo>
                  <a:pt x="2304319" y="59695"/>
                </a:lnTo>
                <a:lnTo>
                  <a:pt x="2329068" y="38321"/>
                </a:lnTo>
                <a:lnTo>
                  <a:pt x="2339425" y="0"/>
                </a:lnTo>
                <a:close/>
              </a:path>
            </a:pathLst>
          </a:custGeom>
          <a:solidFill>
            <a:srgbClr val="6D6E71"/>
          </a:solidFill>
        </p:spPr>
        <p:txBody>
          <a:bodyPr wrap="square" lIns="0" tIns="0" rIns="0" bIns="0" rtlCol="0"/>
          <a:lstStyle/>
          <a:p>
            <a:endParaRPr/>
          </a:p>
        </p:txBody>
      </p:sp>
      <p:sp>
        <p:nvSpPr>
          <p:cNvPr id="6" name="object 6"/>
          <p:cNvSpPr/>
          <p:nvPr/>
        </p:nvSpPr>
        <p:spPr>
          <a:xfrm>
            <a:off x="462429" y="1175373"/>
            <a:ext cx="9066540" cy="5419102"/>
          </a:xfrm>
          <a:custGeom>
            <a:avLst/>
            <a:gdLst/>
            <a:ahLst/>
            <a:cxnLst/>
            <a:rect l="l" t="t" r="r" b="b"/>
            <a:pathLst>
              <a:path w="4932045" h="3015615">
                <a:moveTo>
                  <a:pt x="4751997" y="0"/>
                </a:moveTo>
                <a:lnTo>
                  <a:pt x="179997" y="0"/>
                </a:lnTo>
                <a:lnTo>
                  <a:pt x="151872" y="2812"/>
                </a:lnTo>
                <a:lnTo>
                  <a:pt x="89998" y="22499"/>
                </a:lnTo>
                <a:lnTo>
                  <a:pt x="28124" y="75936"/>
                </a:lnTo>
                <a:lnTo>
                  <a:pt x="0" y="179997"/>
                </a:lnTo>
                <a:lnTo>
                  <a:pt x="0" y="2834995"/>
                </a:lnTo>
                <a:lnTo>
                  <a:pt x="2812" y="2863122"/>
                </a:lnTo>
                <a:lnTo>
                  <a:pt x="22499" y="2925000"/>
                </a:lnTo>
                <a:lnTo>
                  <a:pt x="75936" y="2986878"/>
                </a:lnTo>
                <a:lnTo>
                  <a:pt x="179997" y="3015005"/>
                </a:lnTo>
                <a:lnTo>
                  <a:pt x="4751997" y="3015005"/>
                </a:lnTo>
                <a:lnTo>
                  <a:pt x="4780121" y="3012192"/>
                </a:lnTo>
                <a:lnTo>
                  <a:pt x="4841995" y="2992504"/>
                </a:lnTo>
                <a:lnTo>
                  <a:pt x="4903869" y="2939063"/>
                </a:lnTo>
                <a:lnTo>
                  <a:pt x="4931994" y="2834995"/>
                </a:lnTo>
                <a:lnTo>
                  <a:pt x="4931994" y="179997"/>
                </a:lnTo>
                <a:lnTo>
                  <a:pt x="4929181" y="151872"/>
                </a:lnTo>
                <a:lnTo>
                  <a:pt x="4909494" y="89998"/>
                </a:lnTo>
                <a:lnTo>
                  <a:pt x="4856057" y="28124"/>
                </a:lnTo>
                <a:lnTo>
                  <a:pt x="4751997" y="0"/>
                </a:lnTo>
                <a:close/>
              </a:path>
            </a:pathLst>
          </a:custGeom>
          <a:solidFill>
            <a:srgbClr val="FFFFFF"/>
          </a:solidFill>
        </p:spPr>
        <p:txBody>
          <a:bodyPr wrap="square" lIns="0" tIns="0" rIns="0" bIns="0" rtlCol="0"/>
          <a:lstStyle/>
          <a:p>
            <a:r>
              <a:rPr lang="en-US" dirty="0" smtClean="0"/>
              <a:t> </a:t>
            </a:r>
            <a:endParaRPr dirty="0"/>
          </a:p>
        </p:txBody>
      </p:sp>
      <p:sp>
        <p:nvSpPr>
          <p:cNvPr id="7" name="object 7"/>
          <p:cNvSpPr/>
          <p:nvPr/>
        </p:nvSpPr>
        <p:spPr>
          <a:xfrm>
            <a:off x="462429" y="1175373"/>
            <a:ext cx="9066540" cy="5419102"/>
          </a:xfrm>
          <a:custGeom>
            <a:avLst/>
            <a:gdLst/>
            <a:ahLst/>
            <a:cxnLst/>
            <a:rect l="l" t="t" r="r" b="b"/>
            <a:pathLst>
              <a:path w="4932045" h="3015615">
                <a:moveTo>
                  <a:pt x="179997" y="0"/>
                </a:moveTo>
                <a:lnTo>
                  <a:pt x="151872" y="2812"/>
                </a:lnTo>
                <a:lnTo>
                  <a:pt x="89998" y="22499"/>
                </a:lnTo>
                <a:lnTo>
                  <a:pt x="28124" y="75936"/>
                </a:lnTo>
                <a:lnTo>
                  <a:pt x="0" y="179997"/>
                </a:lnTo>
                <a:lnTo>
                  <a:pt x="0" y="2834995"/>
                </a:lnTo>
                <a:lnTo>
                  <a:pt x="2812" y="2863122"/>
                </a:lnTo>
                <a:lnTo>
                  <a:pt x="22499" y="2925000"/>
                </a:lnTo>
                <a:lnTo>
                  <a:pt x="75936" y="2986878"/>
                </a:lnTo>
                <a:lnTo>
                  <a:pt x="179997" y="3015005"/>
                </a:lnTo>
                <a:lnTo>
                  <a:pt x="4751997" y="3015005"/>
                </a:lnTo>
                <a:lnTo>
                  <a:pt x="4780121" y="3012192"/>
                </a:lnTo>
                <a:lnTo>
                  <a:pt x="4841995" y="2992504"/>
                </a:lnTo>
                <a:lnTo>
                  <a:pt x="4903869" y="2939063"/>
                </a:lnTo>
                <a:lnTo>
                  <a:pt x="4931994" y="2834995"/>
                </a:lnTo>
                <a:lnTo>
                  <a:pt x="4931994" y="179997"/>
                </a:lnTo>
                <a:lnTo>
                  <a:pt x="4929181" y="151872"/>
                </a:lnTo>
                <a:lnTo>
                  <a:pt x="4909494" y="89998"/>
                </a:lnTo>
                <a:lnTo>
                  <a:pt x="4856057" y="28124"/>
                </a:lnTo>
                <a:lnTo>
                  <a:pt x="4751997" y="0"/>
                </a:lnTo>
                <a:lnTo>
                  <a:pt x="179997" y="0"/>
                </a:lnTo>
                <a:close/>
              </a:path>
            </a:pathLst>
          </a:custGeom>
          <a:ln w="36004">
            <a:solidFill>
              <a:srgbClr val="6D6E71"/>
            </a:solidFill>
          </a:ln>
        </p:spPr>
        <p:txBody>
          <a:bodyPr wrap="square" lIns="0" tIns="0" rIns="0" bIns="0" rtlCol="0"/>
          <a:lstStyle/>
          <a:p>
            <a:endParaRPr/>
          </a:p>
        </p:txBody>
      </p:sp>
      <p:sp>
        <p:nvSpPr>
          <p:cNvPr id="8" name="object 8"/>
          <p:cNvSpPr/>
          <p:nvPr/>
        </p:nvSpPr>
        <p:spPr>
          <a:xfrm>
            <a:off x="4423569" y="1496597"/>
            <a:ext cx="0" cy="462915"/>
          </a:xfrm>
          <a:custGeom>
            <a:avLst/>
            <a:gdLst/>
            <a:ahLst/>
            <a:cxnLst/>
            <a:rect l="l" t="t" r="r" b="b"/>
            <a:pathLst>
              <a:path h="462915">
                <a:moveTo>
                  <a:pt x="0" y="462699"/>
                </a:moveTo>
                <a:lnTo>
                  <a:pt x="0" y="0"/>
                </a:lnTo>
              </a:path>
            </a:pathLst>
          </a:custGeom>
          <a:ln w="6350">
            <a:solidFill>
              <a:srgbClr val="939598"/>
            </a:solidFill>
          </a:ln>
        </p:spPr>
        <p:txBody>
          <a:bodyPr wrap="square" lIns="0" tIns="0" rIns="0" bIns="0" rtlCol="0"/>
          <a:lstStyle/>
          <a:p>
            <a:endParaRPr/>
          </a:p>
        </p:txBody>
      </p:sp>
      <p:sp>
        <p:nvSpPr>
          <p:cNvPr id="9" name="object 9"/>
          <p:cNvSpPr/>
          <p:nvPr/>
        </p:nvSpPr>
        <p:spPr>
          <a:xfrm>
            <a:off x="5490369" y="1489075"/>
            <a:ext cx="0" cy="462915"/>
          </a:xfrm>
          <a:custGeom>
            <a:avLst/>
            <a:gdLst/>
            <a:ahLst/>
            <a:cxnLst/>
            <a:rect l="l" t="t" r="r" b="b"/>
            <a:pathLst>
              <a:path h="462915">
                <a:moveTo>
                  <a:pt x="0" y="462699"/>
                </a:moveTo>
                <a:lnTo>
                  <a:pt x="0" y="0"/>
                </a:lnTo>
              </a:path>
            </a:pathLst>
          </a:custGeom>
          <a:ln w="6350">
            <a:solidFill>
              <a:srgbClr val="939598"/>
            </a:solidFill>
          </a:ln>
        </p:spPr>
        <p:txBody>
          <a:bodyPr wrap="square" lIns="0" tIns="0" rIns="0" bIns="0" rtlCol="0"/>
          <a:lstStyle/>
          <a:p>
            <a:endParaRPr/>
          </a:p>
        </p:txBody>
      </p:sp>
      <p:sp>
        <p:nvSpPr>
          <p:cNvPr id="10" name="object 10"/>
          <p:cNvSpPr txBox="1"/>
          <p:nvPr/>
        </p:nvSpPr>
        <p:spPr>
          <a:xfrm>
            <a:off x="4559077" y="1415318"/>
            <a:ext cx="947200" cy="615553"/>
          </a:xfrm>
          <a:prstGeom prst="rect">
            <a:avLst/>
          </a:prstGeom>
        </p:spPr>
        <p:txBody>
          <a:bodyPr vert="horz" wrap="square" lIns="0" tIns="0" rIns="0" bIns="0" rtlCol="0">
            <a:spAutoFit/>
          </a:bodyPr>
          <a:lstStyle/>
          <a:p>
            <a:pPr marL="12700"/>
            <a:r>
              <a:rPr lang="en-US" sz="4000" b="1" spc="-40" dirty="0" smtClean="0">
                <a:solidFill>
                  <a:srgbClr val="414042"/>
                </a:solidFill>
                <a:latin typeface="Century Gothic"/>
                <a:cs typeface="Century Gothic"/>
              </a:rPr>
              <a:t>5</a:t>
            </a:r>
            <a:r>
              <a:rPr sz="4000" b="1" spc="-40" dirty="0" smtClean="0">
                <a:solidFill>
                  <a:srgbClr val="414042"/>
                </a:solidFill>
                <a:latin typeface="Century Gothic"/>
                <a:cs typeface="Century Gothic"/>
              </a:rPr>
              <a:t>-</a:t>
            </a:r>
            <a:r>
              <a:rPr lang="en-US" sz="4000" b="1" spc="-40" dirty="0" smtClean="0">
                <a:solidFill>
                  <a:srgbClr val="414042"/>
                </a:solidFill>
                <a:latin typeface="Century Gothic"/>
                <a:cs typeface="Century Gothic"/>
              </a:rPr>
              <a:t>4</a:t>
            </a:r>
            <a:endParaRPr sz="4000" dirty="0">
              <a:latin typeface="Century Gothic"/>
              <a:cs typeface="Century Gothic"/>
            </a:endParaRPr>
          </a:p>
        </p:txBody>
      </p:sp>
      <p:sp>
        <p:nvSpPr>
          <p:cNvPr id="11" name="object 11"/>
          <p:cNvSpPr txBox="1">
            <a:spLocks noGrp="1"/>
          </p:cNvSpPr>
          <p:nvPr>
            <p:ph type="title"/>
          </p:nvPr>
        </p:nvSpPr>
        <p:spPr>
          <a:xfrm>
            <a:off x="4064794" y="2225847"/>
            <a:ext cx="2111375" cy="369332"/>
          </a:xfrm>
          <a:prstGeom prst="rect">
            <a:avLst/>
          </a:prstGeom>
        </p:spPr>
        <p:txBody>
          <a:bodyPr vert="horz" wrap="square" lIns="0" tIns="0" rIns="0" bIns="0" rtlCol="0">
            <a:spAutoFit/>
          </a:bodyPr>
          <a:lstStyle/>
          <a:p>
            <a:pPr marL="12700"/>
            <a:r>
              <a:rPr lang="en-US" altLang="ko-KR" sz="2400" spc="-200" dirty="0" err="1">
                <a:latin typeface="+mn-ea"/>
                <a:ea typeface="+mn-ea"/>
              </a:rPr>
              <a:t>TensorFlow</a:t>
            </a:r>
            <a:r>
              <a:rPr lang="en-US" altLang="ko-KR" sz="2400" spc="-200" dirty="0">
                <a:latin typeface="+mn-ea"/>
                <a:ea typeface="+mn-ea"/>
              </a:rPr>
              <a:t> </a:t>
            </a:r>
            <a:r>
              <a:rPr lang="ko-KR" altLang="en-US" sz="2400" spc="-200" dirty="0">
                <a:latin typeface="+mn-ea"/>
                <a:ea typeface="+mn-ea"/>
              </a:rPr>
              <a:t>기본</a:t>
            </a:r>
          </a:p>
        </p:txBody>
      </p:sp>
      <p:sp>
        <p:nvSpPr>
          <p:cNvPr id="12" name="object 12"/>
          <p:cNvSpPr/>
          <p:nvPr/>
        </p:nvSpPr>
        <p:spPr>
          <a:xfrm>
            <a:off x="1061603" y="4398524"/>
            <a:ext cx="3978310" cy="539607"/>
          </a:xfrm>
          <a:custGeom>
            <a:avLst/>
            <a:gdLst/>
            <a:ahLst/>
            <a:cxnLst/>
            <a:rect l="l" t="t" r="r" b="b"/>
            <a:pathLst>
              <a:path w="2115185" h="260985">
                <a:moveTo>
                  <a:pt x="2042934" y="0"/>
                </a:moveTo>
                <a:lnTo>
                  <a:pt x="71996" y="0"/>
                </a:lnTo>
                <a:lnTo>
                  <a:pt x="60746" y="1124"/>
                </a:lnTo>
                <a:lnTo>
                  <a:pt x="35998" y="8999"/>
                </a:lnTo>
                <a:lnTo>
                  <a:pt x="11249" y="30373"/>
                </a:lnTo>
                <a:lnTo>
                  <a:pt x="0" y="71996"/>
                </a:lnTo>
                <a:lnTo>
                  <a:pt x="0" y="189001"/>
                </a:lnTo>
                <a:lnTo>
                  <a:pt x="1124" y="200250"/>
                </a:lnTo>
                <a:lnTo>
                  <a:pt x="8999" y="224999"/>
                </a:lnTo>
                <a:lnTo>
                  <a:pt x="30373" y="249748"/>
                </a:lnTo>
                <a:lnTo>
                  <a:pt x="71996" y="260997"/>
                </a:lnTo>
                <a:lnTo>
                  <a:pt x="2042934" y="260997"/>
                </a:lnTo>
                <a:lnTo>
                  <a:pt x="2054186" y="259872"/>
                </a:lnTo>
                <a:lnTo>
                  <a:pt x="2078939" y="251998"/>
                </a:lnTo>
                <a:lnTo>
                  <a:pt x="2103692" y="230624"/>
                </a:lnTo>
                <a:lnTo>
                  <a:pt x="2114943" y="189001"/>
                </a:lnTo>
                <a:lnTo>
                  <a:pt x="2114943" y="71996"/>
                </a:lnTo>
                <a:lnTo>
                  <a:pt x="2113818" y="60746"/>
                </a:lnTo>
                <a:lnTo>
                  <a:pt x="2105942" y="35998"/>
                </a:lnTo>
                <a:lnTo>
                  <a:pt x="2084564" y="11249"/>
                </a:lnTo>
                <a:lnTo>
                  <a:pt x="2042934" y="0"/>
                </a:lnTo>
                <a:close/>
              </a:path>
            </a:pathLst>
          </a:custGeom>
          <a:solidFill>
            <a:srgbClr val="6D6E71"/>
          </a:solidFill>
        </p:spPr>
        <p:txBody>
          <a:bodyPr wrap="square" lIns="0" tIns="0" rIns="0" bIns="0" rtlCol="0" anchor="ctr"/>
          <a:lstStyle/>
          <a:p>
            <a:pPr algn="ctr"/>
            <a:r>
              <a:rPr lang="ko-KR" altLang="en-US" spc="-65" dirty="0" smtClean="0">
                <a:solidFill>
                  <a:schemeClr val="bg1"/>
                </a:solidFill>
                <a:latin typeface="Arial Unicode MS"/>
                <a:cs typeface="Arial Unicode MS"/>
              </a:rPr>
              <a:t>이번  </a:t>
            </a:r>
            <a:r>
              <a:rPr lang="ko-KR" altLang="en-US" spc="-65" dirty="0">
                <a:solidFill>
                  <a:schemeClr val="bg1"/>
                </a:solidFill>
                <a:latin typeface="Arial Unicode MS"/>
                <a:cs typeface="Arial Unicode MS"/>
              </a:rPr>
              <a:t>절에서  배울</a:t>
            </a:r>
            <a:r>
              <a:rPr lang="ko-KR" altLang="en-US" spc="-114" dirty="0">
                <a:solidFill>
                  <a:schemeClr val="bg1"/>
                </a:solidFill>
                <a:latin typeface="Arial Unicode MS"/>
                <a:cs typeface="Arial Unicode MS"/>
              </a:rPr>
              <a:t> </a:t>
            </a:r>
            <a:r>
              <a:rPr lang="ko-KR" altLang="en-US" spc="-65" dirty="0" smtClean="0">
                <a:solidFill>
                  <a:schemeClr val="bg1"/>
                </a:solidFill>
                <a:latin typeface="Arial Unicode MS"/>
                <a:cs typeface="Arial Unicode MS"/>
              </a:rPr>
              <a:t>내용</a:t>
            </a:r>
            <a:endParaRPr dirty="0">
              <a:solidFill>
                <a:schemeClr val="bg1"/>
              </a:solidFill>
            </a:endParaRPr>
          </a:p>
        </p:txBody>
      </p:sp>
      <p:sp>
        <p:nvSpPr>
          <p:cNvPr id="13" name="object 13"/>
          <p:cNvSpPr txBox="1"/>
          <p:nvPr/>
        </p:nvSpPr>
        <p:spPr>
          <a:xfrm>
            <a:off x="1097894" y="5461581"/>
            <a:ext cx="3942019" cy="657231"/>
          </a:xfrm>
          <a:prstGeom prst="rect">
            <a:avLst/>
          </a:prstGeom>
          <a:solidFill>
            <a:srgbClr val="E6E7E8"/>
          </a:solidFill>
        </p:spPr>
        <p:txBody>
          <a:bodyPr vert="horz" wrap="square" lIns="0" tIns="51435" rIns="0" bIns="0" rtlCol="0" anchor="ctr">
            <a:spAutoFit/>
          </a:bodyPr>
          <a:lstStyle/>
          <a:p>
            <a:pPr marL="179705" indent="-107950">
              <a:spcBef>
                <a:spcPts val="405"/>
              </a:spcBef>
              <a:buClr>
                <a:srgbClr val="58595B"/>
              </a:buClr>
              <a:buSzPct val="75000"/>
              <a:buChar char="■"/>
              <a:tabLst>
                <a:tab pos="180340" algn="l"/>
              </a:tabLst>
            </a:pPr>
            <a:r>
              <a:rPr lang="en-US" altLang="ko-KR" spc="-120" dirty="0">
                <a:solidFill>
                  <a:srgbClr val="414042"/>
                </a:solidFill>
                <a:latin typeface="+mn-ea"/>
                <a:cs typeface="Arial Unicode MS"/>
              </a:rPr>
              <a:t> </a:t>
            </a:r>
            <a:r>
              <a:rPr lang="en-US" altLang="ko-KR" spc="-120" dirty="0" err="1">
                <a:solidFill>
                  <a:srgbClr val="414042"/>
                </a:solidFill>
                <a:latin typeface="+mn-ea"/>
                <a:cs typeface="Arial Unicode MS"/>
              </a:rPr>
              <a:t>TensorFlow</a:t>
            </a:r>
            <a:r>
              <a:rPr lang="ko-KR" altLang="en-US" spc="-120" dirty="0">
                <a:solidFill>
                  <a:srgbClr val="414042"/>
                </a:solidFill>
                <a:latin typeface="+mn-ea"/>
                <a:cs typeface="Arial Unicode MS"/>
              </a:rPr>
              <a:t>의 기본</a:t>
            </a:r>
          </a:p>
          <a:p>
            <a:pPr marL="179705" indent="-107950">
              <a:spcBef>
                <a:spcPts val="405"/>
              </a:spcBef>
              <a:buClr>
                <a:srgbClr val="58595B"/>
              </a:buClr>
              <a:buSzPct val="75000"/>
              <a:buChar char="■"/>
              <a:tabLst>
                <a:tab pos="180340" algn="l"/>
              </a:tabLst>
            </a:pPr>
            <a:r>
              <a:rPr lang="en-US" altLang="ko-KR" spc="-120" dirty="0" smtClean="0">
                <a:solidFill>
                  <a:srgbClr val="414042"/>
                </a:solidFill>
                <a:latin typeface="+mn-ea"/>
                <a:cs typeface="Arial Unicode MS"/>
              </a:rPr>
              <a:t> </a:t>
            </a:r>
            <a:r>
              <a:rPr lang="en-US" altLang="ko-KR" spc="-120" dirty="0" err="1" smtClean="0">
                <a:solidFill>
                  <a:srgbClr val="414042"/>
                </a:solidFill>
                <a:latin typeface="+mn-ea"/>
                <a:cs typeface="Arial Unicode MS"/>
              </a:rPr>
              <a:t>TensorFlow</a:t>
            </a:r>
            <a:r>
              <a:rPr lang="ko-KR" altLang="en-US" spc="-120" dirty="0">
                <a:solidFill>
                  <a:srgbClr val="414042"/>
                </a:solidFill>
                <a:latin typeface="+mn-ea"/>
                <a:cs typeface="Arial Unicode MS"/>
              </a:rPr>
              <a:t>로 </a:t>
            </a:r>
            <a:r>
              <a:rPr lang="ko-KR" altLang="en-US" spc="-120" dirty="0" smtClean="0">
                <a:solidFill>
                  <a:srgbClr val="414042"/>
                </a:solidFill>
                <a:latin typeface="+mn-ea"/>
                <a:cs typeface="Arial Unicode MS"/>
              </a:rPr>
              <a:t>머신 러닝 </a:t>
            </a:r>
            <a:r>
              <a:rPr lang="ko-KR" altLang="en-US" spc="-120" dirty="0">
                <a:solidFill>
                  <a:srgbClr val="414042"/>
                </a:solidFill>
                <a:latin typeface="+mn-ea"/>
                <a:cs typeface="Arial Unicode MS"/>
              </a:rPr>
              <a:t>해보기</a:t>
            </a:r>
            <a:endParaRPr lang="en-US" altLang="ko-KR" spc="-120" dirty="0" smtClean="0">
              <a:solidFill>
                <a:srgbClr val="414042"/>
              </a:solidFill>
              <a:latin typeface="+mn-ea"/>
              <a:cs typeface="Arial Unicode MS"/>
            </a:endParaRPr>
          </a:p>
        </p:txBody>
      </p:sp>
      <p:sp>
        <p:nvSpPr>
          <p:cNvPr id="15" name="object 15"/>
          <p:cNvSpPr/>
          <p:nvPr/>
        </p:nvSpPr>
        <p:spPr>
          <a:xfrm>
            <a:off x="5639087" y="4402194"/>
            <a:ext cx="3260691" cy="536571"/>
          </a:xfrm>
          <a:custGeom>
            <a:avLst/>
            <a:gdLst/>
            <a:ahLst/>
            <a:cxnLst/>
            <a:rect l="l" t="t" r="r" b="b"/>
            <a:pathLst>
              <a:path w="2115185" h="260985">
                <a:moveTo>
                  <a:pt x="2042934" y="0"/>
                </a:moveTo>
                <a:lnTo>
                  <a:pt x="71996" y="0"/>
                </a:lnTo>
                <a:lnTo>
                  <a:pt x="60746" y="1124"/>
                </a:lnTo>
                <a:lnTo>
                  <a:pt x="35998" y="8999"/>
                </a:lnTo>
                <a:lnTo>
                  <a:pt x="11249" y="30373"/>
                </a:lnTo>
                <a:lnTo>
                  <a:pt x="0" y="71996"/>
                </a:lnTo>
                <a:lnTo>
                  <a:pt x="0" y="189001"/>
                </a:lnTo>
                <a:lnTo>
                  <a:pt x="1124" y="200250"/>
                </a:lnTo>
                <a:lnTo>
                  <a:pt x="8999" y="224999"/>
                </a:lnTo>
                <a:lnTo>
                  <a:pt x="30373" y="249748"/>
                </a:lnTo>
                <a:lnTo>
                  <a:pt x="71996" y="260997"/>
                </a:lnTo>
                <a:lnTo>
                  <a:pt x="2042934" y="260997"/>
                </a:lnTo>
                <a:lnTo>
                  <a:pt x="2054186" y="259872"/>
                </a:lnTo>
                <a:lnTo>
                  <a:pt x="2078939" y="251998"/>
                </a:lnTo>
                <a:lnTo>
                  <a:pt x="2103692" y="230624"/>
                </a:lnTo>
                <a:lnTo>
                  <a:pt x="2114943" y="189001"/>
                </a:lnTo>
                <a:lnTo>
                  <a:pt x="2114943" y="71996"/>
                </a:lnTo>
                <a:lnTo>
                  <a:pt x="2113818" y="60746"/>
                </a:lnTo>
                <a:lnTo>
                  <a:pt x="2105942" y="35998"/>
                </a:lnTo>
                <a:lnTo>
                  <a:pt x="2084564" y="11249"/>
                </a:lnTo>
                <a:lnTo>
                  <a:pt x="2042934" y="0"/>
                </a:lnTo>
                <a:close/>
              </a:path>
            </a:pathLst>
          </a:custGeom>
          <a:solidFill>
            <a:srgbClr val="6D6E71"/>
          </a:solidFill>
        </p:spPr>
        <p:txBody>
          <a:bodyPr wrap="square" lIns="0" tIns="0" rIns="0" bIns="0" rtlCol="0" anchor="ctr"/>
          <a:lstStyle/>
          <a:p>
            <a:pPr algn="ctr"/>
            <a:r>
              <a:rPr lang="ko-KR" altLang="en-US" spc="-65" dirty="0">
                <a:solidFill>
                  <a:schemeClr val="bg1"/>
                </a:solidFill>
                <a:latin typeface="Arial Unicode MS"/>
                <a:cs typeface="Arial Unicode MS"/>
              </a:rPr>
              <a:t>알고리즘과</a:t>
            </a:r>
            <a:r>
              <a:rPr lang="ko-KR" altLang="en-US" spc="-40" dirty="0">
                <a:solidFill>
                  <a:schemeClr val="bg1"/>
                </a:solidFill>
                <a:latin typeface="Arial Unicode MS"/>
                <a:cs typeface="Arial Unicode MS"/>
              </a:rPr>
              <a:t> </a:t>
            </a:r>
            <a:r>
              <a:rPr lang="ko-KR" altLang="en-US" spc="-65" dirty="0" smtClean="0">
                <a:solidFill>
                  <a:schemeClr val="bg1"/>
                </a:solidFill>
                <a:latin typeface="Arial Unicode MS"/>
                <a:cs typeface="Arial Unicode MS"/>
              </a:rPr>
              <a:t>툴</a:t>
            </a:r>
            <a:endParaRPr dirty="0">
              <a:solidFill>
                <a:schemeClr val="bg1"/>
              </a:solidFill>
            </a:endParaRPr>
          </a:p>
        </p:txBody>
      </p:sp>
      <p:sp>
        <p:nvSpPr>
          <p:cNvPr id="16" name="object 16"/>
          <p:cNvSpPr txBox="1"/>
          <p:nvPr/>
        </p:nvSpPr>
        <p:spPr>
          <a:xfrm>
            <a:off x="5675378" y="5407718"/>
            <a:ext cx="3224400" cy="657231"/>
          </a:xfrm>
          <a:prstGeom prst="rect">
            <a:avLst/>
          </a:prstGeom>
          <a:solidFill>
            <a:srgbClr val="E6E7E8"/>
          </a:solidFill>
        </p:spPr>
        <p:txBody>
          <a:bodyPr vert="horz" wrap="square" lIns="0" tIns="51435" rIns="0" bIns="0" rtlCol="0" anchor="ctr">
            <a:spAutoFit/>
          </a:bodyPr>
          <a:lstStyle/>
          <a:p>
            <a:pPr marL="179705" indent="-107950">
              <a:spcBef>
                <a:spcPts val="405"/>
              </a:spcBef>
              <a:buClr>
                <a:srgbClr val="58595B"/>
              </a:buClr>
              <a:buSzPct val="75000"/>
              <a:buChar char="■"/>
              <a:tabLst>
                <a:tab pos="180340" algn="l"/>
              </a:tabLst>
            </a:pPr>
            <a:r>
              <a:rPr lang="ko-KR" altLang="en-US" spc="-130" dirty="0" smtClean="0">
                <a:solidFill>
                  <a:srgbClr val="414042"/>
                </a:solidFill>
                <a:latin typeface="+mn-ea"/>
                <a:cs typeface="Arial Unicode MS"/>
              </a:rPr>
              <a:t> </a:t>
            </a:r>
            <a:r>
              <a:rPr lang="en-US" altLang="ko-KR" spc="-25" dirty="0" err="1">
                <a:solidFill>
                  <a:srgbClr val="414042"/>
                </a:solidFill>
                <a:latin typeface="+mn-ea"/>
                <a:cs typeface="Arial Unicode MS"/>
              </a:rPr>
              <a:t>TensorFlow</a:t>
            </a:r>
            <a:endParaRPr lang="en-US" altLang="ko-KR" spc="-25" dirty="0">
              <a:solidFill>
                <a:srgbClr val="414042"/>
              </a:solidFill>
              <a:latin typeface="+mn-ea"/>
              <a:cs typeface="Arial Unicode MS"/>
            </a:endParaRPr>
          </a:p>
          <a:p>
            <a:pPr marL="179705" indent="-107950">
              <a:spcBef>
                <a:spcPts val="405"/>
              </a:spcBef>
              <a:buClr>
                <a:srgbClr val="58595B"/>
              </a:buClr>
              <a:buSzPct val="75000"/>
              <a:buChar char="■"/>
              <a:tabLst>
                <a:tab pos="180340" algn="l"/>
              </a:tabLst>
            </a:pPr>
            <a:r>
              <a:rPr lang="ko-KR" altLang="en-US" spc="-25" dirty="0" smtClean="0">
                <a:solidFill>
                  <a:srgbClr val="414042"/>
                </a:solidFill>
                <a:latin typeface="+mn-ea"/>
                <a:cs typeface="Arial Unicode MS"/>
              </a:rPr>
              <a:t> </a:t>
            </a:r>
            <a:r>
              <a:rPr lang="ko-KR" altLang="en-US" spc="-25" dirty="0" err="1" smtClean="0">
                <a:solidFill>
                  <a:srgbClr val="414042"/>
                </a:solidFill>
                <a:latin typeface="+mn-ea"/>
                <a:cs typeface="Arial Unicode MS"/>
              </a:rPr>
              <a:t>소프트맥스</a:t>
            </a:r>
            <a:r>
              <a:rPr lang="ko-KR" altLang="en-US" spc="-25" dirty="0" smtClean="0">
                <a:solidFill>
                  <a:srgbClr val="414042"/>
                </a:solidFill>
                <a:latin typeface="+mn-ea"/>
                <a:cs typeface="Arial Unicode MS"/>
              </a:rPr>
              <a:t> </a:t>
            </a:r>
            <a:r>
              <a:rPr lang="ko-KR" altLang="en-US" spc="-25" dirty="0">
                <a:solidFill>
                  <a:srgbClr val="414042"/>
                </a:solidFill>
                <a:latin typeface="+mn-ea"/>
                <a:cs typeface="Arial Unicode MS"/>
              </a:rPr>
              <a:t>회귀</a:t>
            </a:r>
            <a:endParaRPr lang="en-US" altLang="ko-KR" dirty="0">
              <a:latin typeface="+mn-ea"/>
              <a:cs typeface="Arial Unicode MS"/>
            </a:endParaRPr>
          </a:p>
        </p:txBody>
      </p:sp>
      <p:sp>
        <p:nvSpPr>
          <p:cNvPr id="18" name="object 18"/>
          <p:cNvSpPr txBox="1"/>
          <p:nvPr/>
        </p:nvSpPr>
        <p:spPr>
          <a:xfrm>
            <a:off x="918369" y="2860675"/>
            <a:ext cx="8305800" cy="747897"/>
          </a:xfrm>
          <a:prstGeom prst="rect">
            <a:avLst/>
          </a:prstGeom>
        </p:spPr>
        <p:txBody>
          <a:bodyPr vert="horz" wrap="square" lIns="0" tIns="0" rIns="0" bIns="0" rtlCol="0">
            <a:spAutoFit/>
          </a:bodyPr>
          <a:lstStyle/>
          <a:p>
            <a:pPr marL="12700" marR="5080">
              <a:lnSpc>
                <a:spcPct val="135400"/>
              </a:lnSpc>
            </a:pPr>
            <a:r>
              <a:rPr lang="ko-KR" altLang="en-US" spc="-100" dirty="0">
                <a:solidFill>
                  <a:srgbClr val="414042"/>
                </a:solidFill>
                <a:latin typeface="+mn-ea"/>
                <a:cs typeface="Arial Unicode MS"/>
              </a:rPr>
              <a:t>지금까지 </a:t>
            </a:r>
            <a:r>
              <a:rPr lang="en-US" altLang="ko-KR" spc="-100" dirty="0" err="1">
                <a:solidFill>
                  <a:srgbClr val="414042"/>
                </a:solidFill>
                <a:latin typeface="+mn-ea"/>
                <a:cs typeface="Arial Unicode MS"/>
              </a:rPr>
              <a:t>TensorFlow</a:t>
            </a:r>
            <a:r>
              <a:rPr lang="ko-KR" altLang="en-US" spc="-100" dirty="0">
                <a:solidFill>
                  <a:srgbClr val="414042"/>
                </a:solidFill>
                <a:latin typeface="+mn-ea"/>
                <a:cs typeface="Arial Unicode MS"/>
              </a:rPr>
              <a:t>와 </a:t>
            </a:r>
            <a:r>
              <a:rPr lang="en-US" altLang="ko-KR" spc="-100" dirty="0" err="1">
                <a:solidFill>
                  <a:srgbClr val="414042"/>
                </a:solidFill>
                <a:latin typeface="+mn-ea"/>
                <a:cs typeface="Arial Unicode MS"/>
              </a:rPr>
              <a:t>Jupyter</a:t>
            </a:r>
            <a:r>
              <a:rPr lang="en-US" altLang="ko-KR" spc="-100" dirty="0">
                <a:solidFill>
                  <a:srgbClr val="414042"/>
                </a:solidFill>
                <a:latin typeface="+mn-ea"/>
                <a:cs typeface="Arial Unicode MS"/>
              </a:rPr>
              <a:t> Notebook</a:t>
            </a:r>
            <a:r>
              <a:rPr lang="ko-KR" altLang="en-US" spc="-100" dirty="0">
                <a:solidFill>
                  <a:srgbClr val="414042"/>
                </a:solidFill>
                <a:latin typeface="+mn-ea"/>
                <a:cs typeface="Arial Unicode MS"/>
              </a:rPr>
              <a:t>을 설치하고 사용하는 방법을 간단하게 </a:t>
            </a:r>
            <a:r>
              <a:rPr lang="ko-KR" altLang="en-US" spc="-100" dirty="0" smtClean="0">
                <a:solidFill>
                  <a:srgbClr val="414042"/>
                </a:solidFill>
                <a:latin typeface="+mn-ea"/>
                <a:cs typeface="Arial Unicode MS"/>
              </a:rPr>
              <a:t>살펴보았다</a:t>
            </a:r>
            <a:r>
              <a:rPr lang="en-US" altLang="ko-KR" spc="-100" dirty="0" smtClean="0">
                <a:solidFill>
                  <a:srgbClr val="414042"/>
                </a:solidFill>
                <a:latin typeface="+mn-ea"/>
                <a:cs typeface="Arial Unicode MS"/>
              </a:rPr>
              <a:t>. </a:t>
            </a:r>
            <a:r>
              <a:rPr lang="ko-KR" altLang="en-US" spc="-100" dirty="0" smtClean="0">
                <a:solidFill>
                  <a:srgbClr val="414042"/>
                </a:solidFill>
                <a:latin typeface="+mn-ea"/>
                <a:cs typeface="Arial Unicode MS"/>
              </a:rPr>
              <a:t>이번 </a:t>
            </a:r>
            <a:r>
              <a:rPr lang="ko-KR" altLang="en-US" spc="-100" dirty="0">
                <a:solidFill>
                  <a:srgbClr val="414042"/>
                </a:solidFill>
                <a:latin typeface="+mn-ea"/>
                <a:cs typeface="Arial Unicode MS"/>
              </a:rPr>
              <a:t>절부터는 </a:t>
            </a:r>
            <a:r>
              <a:rPr lang="en-US" altLang="ko-KR" spc="-100" dirty="0" err="1" smtClean="0">
                <a:solidFill>
                  <a:srgbClr val="414042"/>
                </a:solidFill>
                <a:latin typeface="+mn-ea"/>
                <a:cs typeface="Arial Unicode MS"/>
              </a:rPr>
              <a:t>TensorFlow</a:t>
            </a:r>
            <a:r>
              <a:rPr lang="ko-KR" altLang="en-US" spc="-100" dirty="0">
                <a:solidFill>
                  <a:srgbClr val="414042"/>
                </a:solidFill>
                <a:latin typeface="+mn-ea"/>
                <a:cs typeface="Arial Unicode MS"/>
              </a:rPr>
              <a:t>로 </a:t>
            </a:r>
            <a:r>
              <a:rPr lang="ko-KR" altLang="en-US" spc="-100" dirty="0" smtClean="0">
                <a:solidFill>
                  <a:srgbClr val="414042"/>
                </a:solidFill>
                <a:latin typeface="+mn-ea"/>
                <a:cs typeface="Arial Unicode MS"/>
              </a:rPr>
              <a:t>머신 러닝을</a:t>
            </a:r>
            <a:r>
              <a:rPr lang="ko-KR" altLang="en-US" spc="-100" dirty="0">
                <a:solidFill>
                  <a:srgbClr val="414042"/>
                </a:solidFill>
                <a:latin typeface="+mn-ea"/>
                <a:cs typeface="Arial Unicode MS"/>
              </a:rPr>
              <a:t> </a:t>
            </a:r>
            <a:r>
              <a:rPr lang="ko-KR" altLang="en-US" spc="-100" dirty="0" smtClean="0">
                <a:solidFill>
                  <a:srgbClr val="414042"/>
                </a:solidFill>
                <a:latin typeface="+mn-ea"/>
                <a:cs typeface="Arial Unicode MS"/>
              </a:rPr>
              <a:t>실행해 본다</a:t>
            </a:r>
            <a:r>
              <a:rPr lang="en-US" altLang="ko-KR" spc="-100" dirty="0">
                <a:solidFill>
                  <a:srgbClr val="414042"/>
                </a:solidFill>
                <a:latin typeface="+mn-ea"/>
                <a:cs typeface="Arial Unicode MS"/>
              </a:rPr>
              <a:t>.</a:t>
            </a:r>
          </a:p>
        </p:txBody>
      </p:sp>
    </p:spTree>
    <p:extLst>
      <p:ext uri="{BB962C8B-B14F-4D97-AF65-F5344CB8AC3E}">
        <p14:creationId xmlns:p14="http://schemas.microsoft.com/office/powerpoint/2010/main" val="806342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4AA69F6-9B26-4E4D-AD51-56E30CC3193B}"/>
              </a:ext>
            </a:extLst>
          </p:cNvPr>
          <p:cNvSpPr txBox="1"/>
          <p:nvPr/>
        </p:nvSpPr>
        <p:spPr>
          <a:xfrm>
            <a:off x="271463" y="193675"/>
            <a:ext cx="9525000" cy="6555641"/>
          </a:xfrm>
          <a:prstGeom prst="rect">
            <a:avLst/>
          </a:prstGeom>
        </p:spPr>
        <p:txBody>
          <a:bodyPr vert="horz" wrap="square" lIns="0" tIns="0" rIns="0" bIns="0" rtlCol="0">
            <a:spAutoFit/>
          </a:bodyPr>
          <a:lstStyle/>
          <a:p>
            <a:pPr marL="12700" algn="just">
              <a:lnSpc>
                <a:spcPct val="150000"/>
              </a:lnSpc>
            </a:pPr>
            <a:r>
              <a:rPr lang="en-US" altLang="ko-KR" sz="2400" b="1" dirty="0" smtClean="0">
                <a:latin typeface="+mn-ea"/>
                <a:cs typeface="Arial Unicode MS"/>
              </a:rPr>
              <a:t>Tensor</a:t>
            </a:r>
          </a:p>
          <a:p>
            <a:pPr marL="298450" indent="-285750" algn="just">
              <a:lnSpc>
                <a:spcPct val="150000"/>
              </a:lnSpc>
              <a:buFontTx/>
              <a:buChar char="-"/>
            </a:pPr>
            <a:r>
              <a:rPr lang="en-US" altLang="ko-KR" sz="2000" dirty="0" smtClean="0">
                <a:latin typeface="+mn-ea"/>
                <a:cs typeface="Arial Unicode MS"/>
              </a:rPr>
              <a:t>A </a:t>
            </a:r>
            <a:r>
              <a:rPr lang="en-US" altLang="ko-KR" sz="2000" b="1" dirty="0">
                <a:latin typeface="+mn-ea"/>
                <a:cs typeface="Arial Unicode MS"/>
              </a:rPr>
              <a:t>generalization</a:t>
            </a:r>
            <a:r>
              <a:rPr lang="en-US" altLang="ko-KR" sz="2000" dirty="0">
                <a:latin typeface="+mn-ea"/>
                <a:cs typeface="Arial Unicode MS"/>
              </a:rPr>
              <a:t> of vectors and matrices </a:t>
            </a:r>
            <a:r>
              <a:rPr lang="en-US" altLang="ko-KR" sz="2000" b="1" dirty="0">
                <a:latin typeface="+mn-ea"/>
                <a:cs typeface="Arial Unicode MS"/>
              </a:rPr>
              <a:t>to potentially higher </a:t>
            </a:r>
            <a:r>
              <a:rPr lang="en-US" altLang="ko-KR" sz="2000" b="1" dirty="0" smtClean="0">
                <a:latin typeface="+mn-ea"/>
                <a:cs typeface="Arial Unicode MS"/>
              </a:rPr>
              <a:t>dimensions</a:t>
            </a:r>
          </a:p>
          <a:p>
            <a:pPr marL="298450" indent="-285750" algn="just">
              <a:lnSpc>
                <a:spcPct val="150000"/>
              </a:lnSpc>
              <a:buFontTx/>
              <a:buChar char="-"/>
            </a:pPr>
            <a:r>
              <a:rPr lang="en-US" altLang="ko-KR" sz="2000" dirty="0" err="1">
                <a:latin typeface="+mn-ea"/>
                <a:cs typeface="Arial Unicode MS"/>
              </a:rPr>
              <a:t>TensorFlow</a:t>
            </a:r>
            <a:r>
              <a:rPr lang="en-US" altLang="ko-KR" sz="2000" dirty="0">
                <a:latin typeface="+mn-ea"/>
                <a:cs typeface="Arial Unicode MS"/>
              </a:rPr>
              <a:t> represents tensors as </a:t>
            </a:r>
            <a:r>
              <a:rPr lang="en-US" altLang="ko-KR" sz="2000" b="1" dirty="0">
                <a:latin typeface="+mn-ea"/>
                <a:cs typeface="Arial Unicode MS"/>
              </a:rPr>
              <a:t>n-dimensional arrays of base </a:t>
            </a:r>
            <a:r>
              <a:rPr lang="en-US" altLang="ko-KR" sz="2000" b="1" dirty="0" smtClean="0">
                <a:latin typeface="+mn-ea"/>
                <a:cs typeface="Arial Unicode MS"/>
              </a:rPr>
              <a:t>datatypes</a:t>
            </a:r>
          </a:p>
          <a:p>
            <a:pPr marL="298450" indent="-285750" algn="just">
              <a:lnSpc>
                <a:spcPct val="150000"/>
              </a:lnSpc>
              <a:buFontTx/>
              <a:buChar char="-"/>
            </a:pPr>
            <a:endParaRPr lang="en-US" altLang="ko-KR" b="1" dirty="0">
              <a:latin typeface="+mn-ea"/>
              <a:cs typeface="Arial Unicode MS"/>
            </a:endParaRPr>
          </a:p>
          <a:p>
            <a:pPr marL="12700" algn="just">
              <a:lnSpc>
                <a:spcPct val="150000"/>
              </a:lnSpc>
            </a:pPr>
            <a:r>
              <a:rPr lang="en-US" altLang="ko-KR" sz="2400" b="1" dirty="0" smtClean="0">
                <a:solidFill>
                  <a:srgbClr val="0070C0"/>
                </a:solidFill>
                <a:latin typeface="+mn-ea"/>
                <a:cs typeface="Arial Unicode MS"/>
              </a:rPr>
              <a:t>Tensor</a:t>
            </a:r>
            <a:r>
              <a:rPr lang="en-US" altLang="ko-KR" sz="2400" b="1" dirty="0" smtClean="0">
                <a:latin typeface="+mn-ea"/>
                <a:cs typeface="Arial Unicode MS"/>
              </a:rPr>
              <a:t> </a:t>
            </a:r>
            <a:r>
              <a:rPr lang="en-US" altLang="ko-KR" sz="2400" b="1" dirty="0" smtClean="0">
                <a:latin typeface="+mn-ea"/>
                <a:cs typeface="Arial Unicode MS"/>
              </a:rPr>
              <a:t>object</a:t>
            </a:r>
          </a:p>
          <a:p>
            <a:pPr marL="298450" indent="-285750" algn="just">
              <a:lnSpc>
                <a:spcPct val="150000"/>
              </a:lnSpc>
              <a:buFontTx/>
              <a:buChar char="-"/>
            </a:pPr>
            <a:r>
              <a:rPr lang="en-US" altLang="ko-KR" sz="2000" dirty="0" smtClean="0">
                <a:latin typeface="+mn-ea"/>
                <a:cs typeface="Arial Unicode MS"/>
              </a:rPr>
              <a:t>Represents a </a:t>
            </a:r>
            <a:r>
              <a:rPr lang="en-US" altLang="ko-KR" sz="2000" b="1" dirty="0" smtClean="0">
                <a:latin typeface="+mn-ea"/>
                <a:cs typeface="Arial Unicode MS"/>
              </a:rPr>
              <a:t>partially </a:t>
            </a:r>
            <a:r>
              <a:rPr lang="en-US" altLang="ko-KR" sz="2000" b="1" dirty="0">
                <a:latin typeface="+mn-ea"/>
                <a:cs typeface="Arial Unicode MS"/>
              </a:rPr>
              <a:t>defined computation</a:t>
            </a:r>
            <a:r>
              <a:rPr lang="en-US" altLang="ko-KR" sz="2000" dirty="0">
                <a:latin typeface="+mn-ea"/>
                <a:cs typeface="Arial Unicode MS"/>
              </a:rPr>
              <a:t> that will eventually produce a </a:t>
            </a:r>
            <a:r>
              <a:rPr lang="en-US" altLang="ko-KR" sz="2000" dirty="0" smtClean="0">
                <a:latin typeface="+mn-ea"/>
                <a:cs typeface="Arial Unicode MS"/>
              </a:rPr>
              <a:t>value</a:t>
            </a:r>
          </a:p>
          <a:p>
            <a:pPr marL="298450" indent="-285750" algn="just">
              <a:lnSpc>
                <a:spcPct val="150000"/>
              </a:lnSpc>
              <a:buFontTx/>
              <a:buChar char="-"/>
            </a:pPr>
            <a:r>
              <a:rPr lang="en-US" altLang="ko-KR" sz="2000" dirty="0" err="1">
                <a:latin typeface="+mn-ea"/>
                <a:cs typeface="Arial Unicode MS"/>
              </a:rPr>
              <a:t>TensorFlow</a:t>
            </a:r>
            <a:r>
              <a:rPr lang="en-US" altLang="ko-KR" sz="2000" dirty="0">
                <a:latin typeface="+mn-ea"/>
                <a:cs typeface="Arial Unicode MS"/>
              </a:rPr>
              <a:t> programs work by first building a graph of </a:t>
            </a:r>
            <a:r>
              <a:rPr lang="en-US" altLang="ko-KR" sz="2000" b="1" dirty="0" smtClean="0">
                <a:latin typeface="+mn-ea"/>
                <a:cs typeface="Arial Unicode MS"/>
              </a:rPr>
              <a:t>Tensor </a:t>
            </a:r>
            <a:r>
              <a:rPr lang="en-US" altLang="ko-KR" sz="2000" b="1" dirty="0">
                <a:latin typeface="+mn-ea"/>
                <a:cs typeface="Arial Unicode MS"/>
              </a:rPr>
              <a:t>objects</a:t>
            </a:r>
            <a:r>
              <a:rPr lang="en-US" altLang="ko-KR" sz="2000" dirty="0">
                <a:latin typeface="+mn-ea"/>
                <a:cs typeface="Arial Unicode MS"/>
              </a:rPr>
              <a:t>, detailing how each tensor is computed based on the other available tensors and then by running parts of this graph to achieve the desired </a:t>
            </a:r>
            <a:r>
              <a:rPr lang="en-US" altLang="ko-KR" sz="2000" dirty="0" smtClean="0">
                <a:latin typeface="+mn-ea"/>
                <a:cs typeface="Arial Unicode MS"/>
              </a:rPr>
              <a:t>results</a:t>
            </a:r>
          </a:p>
          <a:p>
            <a:pPr marL="298450" indent="-285750" algn="just">
              <a:lnSpc>
                <a:spcPct val="150000"/>
              </a:lnSpc>
              <a:buFontTx/>
              <a:buChar char="-"/>
            </a:pPr>
            <a:r>
              <a:rPr lang="en-US" altLang="ko-KR" sz="2000" dirty="0">
                <a:latin typeface="+mn-ea"/>
                <a:cs typeface="Arial Unicode MS"/>
              </a:rPr>
              <a:t>A </a:t>
            </a:r>
            <a:r>
              <a:rPr lang="en-US" altLang="ko-KR" sz="2000" b="1" dirty="0" smtClean="0">
                <a:latin typeface="+mn-ea"/>
                <a:cs typeface="Arial Unicode MS"/>
              </a:rPr>
              <a:t>Tensor</a:t>
            </a:r>
            <a:r>
              <a:rPr lang="en-US" altLang="ko-KR" sz="2000" dirty="0" smtClean="0">
                <a:latin typeface="+mn-ea"/>
                <a:cs typeface="Arial Unicode MS"/>
              </a:rPr>
              <a:t> </a:t>
            </a:r>
            <a:r>
              <a:rPr lang="en-US" altLang="ko-KR" sz="2000" dirty="0">
                <a:latin typeface="+mn-ea"/>
                <a:cs typeface="Arial Unicode MS"/>
              </a:rPr>
              <a:t>has the following </a:t>
            </a:r>
            <a:r>
              <a:rPr lang="en-US" altLang="ko-KR" sz="2000" b="1" dirty="0">
                <a:latin typeface="+mn-ea"/>
                <a:cs typeface="Arial Unicode MS"/>
              </a:rPr>
              <a:t>properties</a:t>
            </a:r>
            <a:r>
              <a:rPr lang="en-US" altLang="ko-KR" sz="2000" dirty="0" smtClean="0">
                <a:latin typeface="+mn-ea"/>
                <a:cs typeface="Arial Unicode MS"/>
              </a:rPr>
              <a:t>:</a:t>
            </a:r>
          </a:p>
          <a:p>
            <a:pPr marL="755650" lvl="1" indent="-285750" algn="just">
              <a:lnSpc>
                <a:spcPct val="150000"/>
              </a:lnSpc>
              <a:buFont typeface="Arial" panose="020B0604020202020204" pitchFamily="34" charset="0"/>
              <a:buChar char="•"/>
            </a:pPr>
            <a:r>
              <a:rPr lang="en-US" altLang="ko-KR" sz="2000" dirty="0">
                <a:latin typeface="+mn-ea"/>
                <a:cs typeface="Arial Unicode MS"/>
              </a:rPr>
              <a:t>a </a:t>
            </a:r>
            <a:r>
              <a:rPr lang="en-US" altLang="ko-KR" sz="2000" b="1" dirty="0">
                <a:solidFill>
                  <a:srgbClr val="0070C0"/>
                </a:solidFill>
                <a:latin typeface="+mn-ea"/>
                <a:cs typeface="Arial Unicode MS"/>
              </a:rPr>
              <a:t>data type</a:t>
            </a:r>
            <a:r>
              <a:rPr lang="en-US" altLang="ko-KR" sz="2000" dirty="0">
                <a:solidFill>
                  <a:srgbClr val="0070C0"/>
                </a:solidFill>
                <a:latin typeface="+mn-ea"/>
                <a:cs typeface="Arial Unicode MS"/>
              </a:rPr>
              <a:t> </a:t>
            </a:r>
            <a:r>
              <a:rPr lang="en-US" altLang="ko-KR" sz="2000" dirty="0">
                <a:latin typeface="+mn-ea"/>
                <a:cs typeface="Arial Unicode MS"/>
              </a:rPr>
              <a:t>(float32, int32, or string, for example)</a:t>
            </a:r>
          </a:p>
          <a:p>
            <a:pPr marL="755650" lvl="1" indent="-285750" algn="just">
              <a:lnSpc>
                <a:spcPct val="150000"/>
              </a:lnSpc>
              <a:buFont typeface="Arial" panose="020B0604020202020204" pitchFamily="34" charset="0"/>
              <a:buChar char="•"/>
            </a:pPr>
            <a:r>
              <a:rPr lang="en-US" altLang="ko-KR" sz="2000" dirty="0">
                <a:latin typeface="+mn-ea"/>
                <a:cs typeface="Arial Unicode MS"/>
              </a:rPr>
              <a:t>a </a:t>
            </a:r>
            <a:r>
              <a:rPr lang="en-US" altLang="ko-KR" sz="2000" b="1" dirty="0">
                <a:solidFill>
                  <a:srgbClr val="0070C0"/>
                </a:solidFill>
                <a:latin typeface="+mn-ea"/>
                <a:cs typeface="Arial Unicode MS"/>
              </a:rPr>
              <a:t>shape</a:t>
            </a:r>
            <a:r>
              <a:rPr lang="en-US" altLang="ko-KR" sz="2000" dirty="0">
                <a:latin typeface="+mn-ea"/>
                <a:cs typeface="Arial Unicode MS"/>
              </a:rPr>
              <a:t> (</a:t>
            </a:r>
            <a:r>
              <a:rPr lang="en-US" altLang="ko-KR" sz="2000" b="1" dirty="0">
                <a:latin typeface="+mn-ea"/>
                <a:cs typeface="Arial Unicode MS"/>
              </a:rPr>
              <a:t>number of dimensions it has and the size of each </a:t>
            </a:r>
            <a:r>
              <a:rPr lang="en-US" altLang="ko-KR" sz="2000" b="1" dirty="0" smtClean="0">
                <a:latin typeface="+mn-ea"/>
                <a:cs typeface="Arial Unicode MS"/>
              </a:rPr>
              <a:t>dimension</a:t>
            </a:r>
            <a:r>
              <a:rPr lang="en-US" altLang="ko-KR" sz="2000" dirty="0" smtClean="0">
                <a:latin typeface="+mn-ea"/>
                <a:cs typeface="Arial Unicode MS"/>
              </a:rPr>
              <a:t>)</a:t>
            </a:r>
          </a:p>
          <a:p>
            <a:pPr marL="298450" indent="-285750" algn="just">
              <a:lnSpc>
                <a:spcPct val="150000"/>
              </a:lnSpc>
              <a:buFontTx/>
              <a:buChar char="-"/>
            </a:pPr>
            <a:endParaRPr lang="ko-KR" altLang="en-US" dirty="0">
              <a:latin typeface="+mn-ea"/>
              <a:cs typeface="Arial Unicode MS"/>
            </a:endParaRPr>
          </a:p>
        </p:txBody>
      </p:sp>
    </p:spTree>
    <p:extLst>
      <p:ext uri="{BB962C8B-B14F-4D97-AF65-F5344CB8AC3E}">
        <p14:creationId xmlns:p14="http://schemas.microsoft.com/office/powerpoint/2010/main" val="31828111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08769" y="269875"/>
            <a:ext cx="9448799" cy="2492990"/>
          </a:xfrm>
          <a:prstGeom prst="rect">
            <a:avLst/>
          </a:prstGeom>
        </p:spPr>
        <p:txBody>
          <a:bodyPr wrap="square">
            <a:spAutoFit/>
          </a:bodyPr>
          <a:lstStyle/>
          <a:p>
            <a:pPr marL="12700" algn="just">
              <a:lnSpc>
                <a:spcPct val="150000"/>
              </a:lnSpc>
            </a:pPr>
            <a:r>
              <a:rPr lang="en-US" altLang="ko-KR" sz="2400" b="1" dirty="0" smtClean="0">
                <a:latin typeface="+mn-ea"/>
                <a:cs typeface="Arial Unicode MS"/>
              </a:rPr>
              <a:t>Main Tensors</a:t>
            </a:r>
            <a:r>
              <a:rPr lang="en-US" altLang="ko-KR" sz="2400" b="1" dirty="0" smtClean="0">
                <a:latin typeface="+mn-ea"/>
                <a:cs typeface="Arial Unicode MS"/>
              </a:rPr>
              <a:t>: (import </a:t>
            </a:r>
            <a:r>
              <a:rPr lang="en-US" altLang="ko-KR" sz="2400" b="1" dirty="0" err="1" smtClean="0">
                <a:latin typeface="+mn-ea"/>
                <a:cs typeface="Arial Unicode MS"/>
              </a:rPr>
              <a:t>tensorflow</a:t>
            </a:r>
            <a:r>
              <a:rPr lang="en-US" altLang="ko-KR" sz="2400" b="1" dirty="0" smtClean="0">
                <a:latin typeface="+mn-ea"/>
                <a:cs typeface="Arial Unicode MS"/>
              </a:rPr>
              <a:t> as </a:t>
            </a:r>
            <a:r>
              <a:rPr lang="en-US" altLang="ko-KR" sz="2400" b="1" dirty="0" err="1" smtClean="0">
                <a:latin typeface="+mn-ea"/>
                <a:cs typeface="Arial Unicode MS"/>
              </a:rPr>
              <a:t>tf</a:t>
            </a:r>
            <a:r>
              <a:rPr lang="en-US" altLang="ko-KR" sz="2400" b="1" dirty="0" smtClean="0">
                <a:latin typeface="+mn-ea"/>
                <a:cs typeface="Arial Unicode MS"/>
              </a:rPr>
              <a:t>)</a:t>
            </a:r>
            <a:endParaRPr lang="en-US" altLang="ko-KR" sz="2400" b="1" dirty="0">
              <a:latin typeface="+mn-ea"/>
              <a:cs typeface="Arial Unicode MS"/>
            </a:endParaRPr>
          </a:p>
          <a:p>
            <a:pPr marL="298450" indent="-285750" algn="just">
              <a:lnSpc>
                <a:spcPct val="150000"/>
              </a:lnSpc>
              <a:buFontTx/>
              <a:buChar char="-"/>
            </a:pPr>
            <a:r>
              <a:rPr lang="en-US" altLang="ko-KR" sz="2000" b="1" dirty="0" err="1">
                <a:solidFill>
                  <a:srgbClr val="0070C0"/>
                </a:solidFill>
                <a:latin typeface="+mn-ea"/>
                <a:cs typeface="Arial Unicode MS"/>
              </a:rPr>
              <a:t>tf.Variable</a:t>
            </a:r>
            <a:endParaRPr lang="en-US" altLang="ko-KR" sz="2000" b="1" dirty="0">
              <a:solidFill>
                <a:srgbClr val="0070C0"/>
              </a:solidFill>
              <a:latin typeface="+mn-ea"/>
              <a:cs typeface="Arial Unicode MS"/>
            </a:endParaRPr>
          </a:p>
          <a:p>
            <a:pPr marL="298450" indent="-285750" algn="just">
              <a:lnSpc>
                <a:spcPct val="150000"/>
              </a:lnSpc>
              <a:buFontTx/>
              <a:buChar char="-"/>
            </a:pPr>
            <a:r>
              <a:rPr lang="en-US" altLang="ko-KR" sz="2000" b="1" dirty="0" err="1">
                <a:solidFill>
                  <a:srgbClr val="FF0000"/>
                </a:solidFill>
                <a:latin typeface="+mn-ea"/>
                <a:cs typeface="Arial Unicode MS"/>
              </a:rPr>
              <a:t>tf.constant</a:t>
            </a:r>
            <a:endParaRPr lang="en-US" altLang="ko-KR" sz="2000" b="1" dirty="0">
              <a:solidFill>
                <a:srgbClr val="FF0000"/>
              </a:solidFill>
              <a:latin typeface="+mn-ea"/>
              <a:cs typeface="Arial Unicode MS"/>
            </a:endParaRPr>
          </a:p>
          <a:p>
            <a:pPr marL="298450" indent="-285750" algn="just">
              <a:lnSpc>
                <a:spcPct val="150000"/>
              </a:lnSpc>
              <a:buFontTx/>
              <a:buChar char="-"/>
            </a:pPr>
            <a:r>
              <a:rPr lang="en-US" altLang="ko-KR" sz="2000" b="1" dirty="0" err="1">
                <a:solidFill>
                  <a:srgbClr val="7030A0"/>
                </a:solidFill>
                <a:latin typeface="+mn-ea"/>
                <a:cs typeface="Arial Unicode MS"/>
              </a:rPr>
              <a:t>tf.placeholder</a:t>
            </a:r>
            <a:endParaRPr lang="en-US" altLang="ko-KR" sz="2000" b="1" dirty="0">
              <a:solidFill>
                <a:srgbClr val="7030A0"/>
              </a:solidFill>
              <a:latin typeface="+mn-ea"/>
              <a:cs typeface="Arial Unicode MS"/>
            </a:endParaRPr>
          </a:p>
          <a:p>
            <a:pPr marL="298450" indent="-285750" algn="just">
              <a:lnSpc>
                <a:spcPct val="150000"/>
              </a:lnSpc>
              <a:buFontTx/>
              <a:buChar char="-"/>
            </a:pPr>
            <a:r>
              <a:rPr lang="en-US" altLang="ko-KR" sz="2000" b="1" dirty="0" err="1">
                <a:solidFill>
                  <a:schemeClr val="accent3">
                    <a:lumMod val="50000"/>
                  </a:schemeClr>
                </a:solidFill>
                <a:latin typeface="+mn-ea"/>
                <a:cs typeface="Arial Unicode MS"/>
              </a:rPr>
              <a:t>tf.SparseTensor</a:t>
            </a:r>
            <a:endParaRPr lang="en-US" altLang="ko-KR" sz="2000" b="1" dirty="0">
              <a:solidFill>
                <a:schemeClr val="accent3">
                  <a:lumMod val="50000"/>
                </a:schemeClr>
              </a:solidFill>
              <a:latin typeface="+mn-ea"/>
              <a:cs typeface="Arial Unicode MS"/>
            </a:endParaRPr>
          </a:p>
        </p:txBody>
      </p:sp>
      <p:sp>
        <p:nvSpPr>
          <p:cNvPr id="3" name="직사각형 2"/>
          <p:cNvSpPr/>
          <p:nvPr/>
        </p:nvSpPr>
        <p:spPr>
          <a:xfrm>
            <a:off x="308769" y="3048079"/>
            <a:ext cx="9448799" cy="3416320"/>
          </a:xfrm>
          <a:prstGeom prst="rect">
            <a:avLst/>
          </a:prstGeom>
        </p:spPr>
        <p:txBody>
          <a:bodyPr wrap="square">
            <a:spAutoFit/>
          </a:bodyPr>
          <a:lstStyle/>
          <a:p>
            <a:pPr marL="12700" algn="just">
              <a:lnSpc>
                <a:spcPct val="150000"/>
              </a:lnSpc>
            </a:pPr>
            <a:r>
              <a:rPr lang="en-US" altLang="ko-KR" sz="2400" b="1" dirty="0" err="1" smtClean="0">
                <a:solidFill>
                  <a:srgbClr val="0070C0"/>
                </a:solidFill>
                <a:latin typeface="+mn-ea"/>
                <a:cs typeface="Arial Unicode MS"/>
              </a:rPr>
              <a:t>tf.Variable</a:t>
            </a:r>
            <a:r>
              <a:rPr lang="en-US" altLang="ko-KR" sz="2400" b="1" dirty="0" smtClean="0">
                <a:latin typeface="+mn-ea"/>
                <a:cs typeface="Arial Unicode MS"/>
              </a:rPr>
              <a:t> Class</a:t>
            </a:r>
            <a:endParaRPr lang="en-US" altLang="ko-KR" sz="2400" dirty="0">
              <a:latin typeface="+mn-ea"/>
              <a:cs typeface="Arial Unicode MS"/>
            </a:endParaRPr>
          </a:p>
          <a:p>
            <a:pPr marL="298450" indent="-285750" algn="just">
              <a:lnSpc>
                <a:spcPct val="150000"/>
              </a:lnSpc>
              <a:buFontTx/>
              <a:buChar char="-"/>
            </a:pPr>
            <a:r>
              <a:rPr lang="en-US" altLang="ko-KR" sz="2000" dirty="0">
                <a:latin typeface="+mn-ea"/>
                <a:cs typeface="Arial Unicode MS"/>
              </a:rPr>
              <a:t>The Variable() constructor requires an </a:t>
            </a:r>
            <a:r>
              <a:rPr lang="en-US" altLang="ko-KR" sz="2000" b="1" dirty="0">
                <a:solidFill>
                  <a:srgbClr val="FF0000"/>
                </a:solidFill>
                <a:latin typeface="+mn-ea"/>
                <a:cs typeface="Arial Unicode MS"/>
              </a:rPr>
              <a:t>initial value </a:t>
            </a:r>
            <a:r>
              <a:rPr lang="en-US" altLang="ko-KR" sz="2000" dirty="0">
                <a:latin typeface="+mn-ea"/>
                <a:cs typeface="Arial Unicode MS"/>
              </a:rPr>
              <a:t>for the variable, which can be a </a:t>
            </a:r>
            <a:r>
              <a:rPr lang="en-US" altLang="ko-KR" sz="2000" b="1" dirty="0">
                <a:latin typeface="+mn-ea"/>
                <a:cs typeface="Arial Unicode MS"/>
              </a:rPr>
              <a:t>Tensor of any type and shape</a:t>
            </a:r>
            <a:r>
              <a:rPr lang="en-US" altLang="ko-KR" sz="2000" dirty="0" smtClean="0">
                <a:latin typeface="+mn-ea"/>
                <a:cs typeface="Arial Unicode MS"/>
              </a:rPr>
              <a:t>.</a:t>
            </a:r>
          </a:p>
          <a:p>
            <a:pPr marL="298450" indent="-285750" algn="just">
              <a:lnSpc>
                <a:spcPct val="150000"/>
              </a:lnSpc>
              <a:buFontTx/>
              <a:buChar char="-"/>
            </a:pPr>
            <a:r>
              <a:rPr lang="en-US" altLang="ko-KR" sz="2000" dirty="0">
                <a:latin typeface="+mn-ea"/>
                <a:cs typeface="Arial Unicode MS"/>
              </a:rPr>
              <a:t>If you want to change the shape of a variable later you have to use an </a:t>
            </a:r>
            <a:r>
              <a:rPr lang="en-US" altLang="ko-KR" sz="2000" b="1" dirty="0">
                <a:latin typeface="+mn-ea"/>
                <a:cs typeface="Arial Unicode MS"/>
              </a:rPr>
              <a:t>assign Op </a:t>
            </a:r>
            <a:r>
              <a:rPr lang="en-US" altLang="ko-KR" sz="2000" dirty="0">
                <a:latin typeface="+mn-ea"/>
                <a:cs typeface="Arial Unicode MS"/>
              </a:rPr>
              <a:t>with </a:t>
            </a:r>
            <a:r>
              <a:rPr lang="en-US" altLang="ko-KR" sz="2000" b="1" dirty="0" err="1" smtClean="0">
                <a:latin typeface="+mn-ea"/>
                <a:cs typeface="Arial Unicode MS"/>
              </a:rPr>
              <a:t>validate_shape</a:t>
            </a:r>
            <a:r>
              <a:rPr lang="en-US" altLang="ko-KR" sz="2000" b="1" dirty="0" smtClean="0">
                <a:latin typeface="+mn-ea"/>
                <a:cs typeface="Arial Unicode MS"/>
              </a:rPr>
              <a:t>=False</a:t>
            </a:r>
          </a:p>
          <a:p>
            <a:pPr marL="298450" indent="-285750" algn="just">
              <a:lnSpc>
                <a:spcPct val="150000"/>
              </a:lnSpc>
              <a:buFontTx/>
              <a:buChar char="-"/>
            </a:pPr>
            <a:r>
              <a:rPr lang="en-US" altLang="ko-KR" sz="2000" dirty="0">
                <a:latin typeface="+mn-ea"/>
                <a:cs typeface="Arial Unicode MS"/>
              </a:rPr>
              <a:t>Just like any Tensor, variables created with Variable() can be used as </a:t>
            </a:r>
            <a:r>
              <a:rPr lang="en-US" altLang="ko-KR" sz="2000" b="1" dirty="0">
                <a:latin typeface="+mn-ea"/>
                <a:cs typeface="Arial Unicode MS"/>
              </a:rPr>
              <a:t>inputs for other Ops</a:t>
            </a:r>
            <a:r>
              <a:rPr lang="en-US" altLang="ko-KR" sz="2000" dirty="0">
                <a:latin typeface="+mn-ea"/>
                <a:cs typeface="Arial Unicode MS"/>
              </a:rPr>
              <a:t> in the graph</a:t>
            </a:r>
            <a:r>
              <a:rPr lang="en-US" altLang="ko-KR" sz="2000" dirty="0" smtClean="0">
                <a:latin typeface="+mn-ea"/>
                <a:cs typeface="Arial Unicode MS"/>
              </a:rPr>
              <a:t>.</a:t>
            </a:r>
          </a:p>
        </p:txBody>
      </p:sp>
    </p:spTree>
    <p:extLst>
      <p:ext uri="{BB962C8B-B14F-4D97-AF65-F5344CB8AC3E}">
        <p14:creationId xmlns:p14="http://schemas.microsoft.com/office/powerpoint/2010/main" val="19587830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84970" y="1489075"/>
            <a:ext cx="9372599" cy="4401205"/>
          </a:xfrm>
          <a:prstGeom prst="rect">
            <a:avLst/>
          </a:prstGeom>
        </p:spPr>
        <p:txBody>
          <a:bodyPr wrap="square">
            <a:spAutoFit/>
          </a:bodyPr>
          <a:lstStyle/>
          <a:p>
            <a:r>
              <a:rPr lang="en-US" altLang="ko-KR" sz="2000" dirty="0">
                <a:latin typeface="+mn-ea"/>
              </a:rPr>
              <a:t>import </a:t>
            </a:r>
            <a:r>
              <a:rPr lang="en-US" altLang="ko-KR" sz="2000" dirty="0" err="1">
                <a:latin typeface="+mn-ea"/>
              </a:rPr>
              <a:t>tensorflow</a:t>
            </a:r>
            <a:r>
              <a:rPr lang="en-US" altLang="ko-KR" sz="2000" dirty="0">
                <a:latin typeface="+mn-ea"/>
              </a:rPr>
              <a:t> as </a:t>
            </a:r>
            <a:r>
              <a:rPr lang="en-US" altLang="ko-KR" sz="2000" dirty="0" err="1">
                <a:latin typeface="+mn-ea"/>
              </a:rPr>
              <a:t>tf</a:t>
            </a:r>
            <a:endParaRPr lang="en-US" altLang="ko-KR" sz="2000" dirty="0">
              <a:latin typeface="+mn-ea"/>
            </a:endParaRPr>
          </a:p>
          <a:p>
            <a:endParaRPr lang="en-US" altLang="ko-KR" sz="2000" dirty="0">
              <a:latin typeface="+mn-ea"/>
            </a:endParaRPr>
          </a:p>
          <a:p>
            <a:r>
              <a:rPr lang="en-US" altLang="ko-KR" sz="2000" dirty="0">
                <a:latin typeface="+mn-ea"/>
              </a:rPr>
              <a:t># Create a variable.</a:t>
            </a:r>
          </a:p>
          <a:p>
            <a:r>
              <a:rPr lang="en-US" altLang="ko-KR" sz="2000" b="1" dirty="0">
                <a:latin typeface="+mn-ea"/>
              </a:rPr>
              <a:t>w</a:t>
            </a:r>
            <a:r>
              <a:rPr lang="en-US" altLang="ko-KR" sz="2000" dirty="0">
                <a:latin typeface="+mn-ea"/>
              </a:rPr>
              <a:t> = </a:t>
            </a:r>
            <a:r>
              <a:rPr lang="en-US" altLang="ko-KR" sz="2000" b="1" dirty="0" err="1">
                <a:latin typeface="+mn-ea"/>
              </a:rPr>
              <a:t>tf.Variable</a:t>
            </a:r>
            <a:r>
              <a:rPr lang="en-US" altLang="ko-KR" sz="2000" b="1" dirty="0">
                <a:latin typeface="+mn-ea"/>
              </a:rPr>
              <a:t>(</a:t>
            </a:r>
            <a:r>
              <a:rPr lang="en-US" altLang="ko-KR" sz="2000" b="1" dirty="0">
                <a:solidFill>
                  <a:srgbClr val="FF0000"/>
                </a:solidFill>
                <a:latin typeface="+mn-ea"/>
              </a:rPr>
              <a:t>&lt;initial-value&gt;</a:t>
            </a:r>
            <a:r>
              <a:rPr lang="en-US" altLang="ko-KR" sz="2000" dirty="0">
                <a:latin typeface="+mn-ea"/>
              </a:rPr>
              <a:t>, </a:t>
            </a:r>
            <a:r>
              <a:rPr lang="en-US" altLang="ko-KR" sz="2000" b="1" dirty="0">
                <a:latin typeface="+mn-ea"/>
              </a:rPr>
              <a:t>name=</a:t>
            </a:r>
            <a:r>
              <a:rPr lang="en-US" altLang="ko-KR" sz="2000" b="1" dirty="0">
                <a:solidFill>
                  <a:srgbClr val="0070C0"/>
                </a:solidFill>
                <a:latin typeface="+mn-ea"/>
              </a:rPr>
              <a:t>&lt;optional-name&gt;</a:t>
            </a:r>
            <a:r>
              <a:rPr lang="en-US" altLang="ko-KR" sz="2000" b="1" dirty="0">
                <a:latin typeface="+mn-ea"/>
              </a:rPr>
              <a:t>)</a:t>
            </a:r>
          </a:p>
          <a:p>
            <a:endParaRPr lang="en-US" altLang="ko-KR" sz="2000" dirty="0">
              <a:latin typeface="+mn-ea"/>
            </a:endParaRPr>
          </a:p>
          <a:p>
            <a:r>
              <a:rPr lang="en-US" altLang="ko-KR" sz="2000" dirty="0">
                <a:latin typeface="+mn-ea"/>
              </a:rPr>
              <a:t># Use the variable in the graph like any Tensor.</a:t>
            </a:r>
          </a:p>
          <a:p>
            <a:r>
              <a:rPr lang="en-US" altLang="ko-KR" sz="2000" b="1" dirty="0">
                <a:latin typeface="+mn-ea"/>
              </a:rPr>
              <a:t>y</a:t>
            </a:r>
            <a:r>
              <a:rPr lang="en-US" altLang="ko-KR" sz="2000" dirty="0">
                <a:latin typeface="+mn-ea"/>
              </a:rPr>
              <a:t> = </a:t>
            </a:r>
            <a:r>
              <a:rPr lang="en-US" altLang="ko-KR" sz="2000" b="1" dirty="0" err="1">
                <a:latin typeface="+mn-ea"/>
              </a:rPr>
              <a:t>tf.matmul</a:t>
            </a:r>
            <a:r>
              <a:rPr lang="en-US" altLang="ko-KR" sz="2000" b="1" dirty="0">
                <a:latin typeface="+mn-ea"/>
              </a:rPr>
              <a:t>(w</a:t>
            </a:r>
            <a:r>
              <a:rPr lang="en-US" altLang="ko-KR" sz="2000" dirty="0">
                <a:latin typeface="+mn-ea"/>
              </a:rPr>
              <a:t>, ...another variable or tensor...)</a:t>
            </a:r>
          </a:p>
          <a:p>
            <a:endParaRPr lang="en-US" altLang="ko-KR" sz="2000" dirty="0">
              <a:latin typeface="+mn-ea"/>
            </a:endParaRPr>
          </a:p>
          <a:p>
            <a:r>
              <a:rPr lang="en-US" altLang="ko-KR" sz="2000" dirty="0">
                <a:latin typeface="+mn-ea"/>
              </a:rPr>
              <a:t># The </a:t>
            </a:r>
            <a:r>
              <a:rPr lang="en-US" altLang="ko-KR" sz="2000" b="1" dirty="0">
                <a:latin typeface="+mn-ea"/>
              </a:rPr>
              <a:t>overloaded operators </a:t>
            </a:r>
            <a:r>
              <a:rPr lang="en-US" altLang="ko-KR" sz="2000" dirty="0">
                <a:latin typeface="+mn-ea"/>
              </a:rPr>
              <a:t>are available too.</a:t>
            </a:r>
          </a:p>
          <a:p>
            <a:r>
              <a:rPr lang="en-US" altLang="ko-KR" sz="2000" dirty="0">
                <a:latin typeface="+mn-ea"/>
              </a:rPr>
              <a:t>z = </a:t>
            </a:r>
            <a:r>
              <a:rPr lang="en-US" altLang="ko-KR" sz="2000" b="1" dirty="0" err="1">
                <a:latin typeface="+mn-ea"/>
              </a:rPr>
              <a:t>tf.sigmoid</a:t>
            </a:r>
            <a:r>
              <a:rPr lang="en-US" altLang="ko-KR" sz="2000" b="1" dirty="0">
                <a:latin typeface="+mn-ea"/>
              </a:rPr>
              <a:t>(w + y)</a:t>
            </a:r>
          </a:p>
          <a:p>
            <a:endParaRPr lang="en-US" altLang="ko-KR" sz="2000" dirty="0">
              <a:latin typeface="+mn-ea"/>
            </a:endParaRPr>
          </a:p>
          <a:p>
            <a:r>
              <a:rPr lang="en-US" altLang="ko-KR" sz="2000" dirty="0">
                <a:latin typeface="+mn-ea"/>
              </a:rPr>
              <a:t># Assign a new value to the variable with `assign()` or a related method.</a:t>
            </a:r>
          </a:p>
          <a:p>
            <a:r>
              <a:rPr lang="en-US" altLang="ko-KR" sz="2000" b="1" dirty="0" err="1">
                <a:latin typeface="+mn-ea"/>
              </a:rPr>
              <a:t>w.</a:t>
            </a:r>
            <a:r>
              <a:rPr lang="en-US" altLang="ko-KR" sz="2000" b="1" dirty="0" err="1">
                <a:solidFill>
                  <a:srgbClr val="7030A0"/>
                </a:solidFill>
                <a:latin typeface="+mn-ea"/>
              </a:rPr>
              <a:t>assign</a:t>
            </a:r>
            <a:r>
              <a:rPr lang="en-US" altLang="ko-KR" sz="2000" dirty="0">
                <a:latin typeface="+mn-ea"/>
              </a:rPr>
              <a:t>(</a:t>
            </a:r>
            <a:r>
              <a:rPr lang="en-US" altLang="ko-KR" sz="2000" b="1" dirty="0">
                <a:latin typeface="+mn-ea"/>
              </a:rPr>
              <a:t>w</a:t>
            </a:r>
            <a:r>
              <a:rPr lang="en-US" altLang="ko-KR" sz="2000" dirty="0">
                <a:latin typeface="+mn-ea"/>
              </a:rPr>
              <a:t> + 1.0)</a:t>
            </a:r>
          </a:p>
          <a:p>
            <a:r>
              <a:rPr lang="en-US" altLang="ko-KR" sz="2000" b="1" dirty="0" err="1">
                <a:latin typeface="+mn-ea"/>
              </a:rPr>
              <a:t>w.</a:t>
            </a:r>
            <a:r>
              <a:rPr lang="en-US" altLang="ko-KR" sz="2000" b="1" dirty="0" err="1">
                <a:solidFill>
                  <a:srgbClr val="7030A0"/>
                </a:solidFill>
                <a:latin typeface="+mn-ea"/>
              </a:rPr>
              <a:t>assign_add</a:t>
            </a:r>
            <a:r>
              <a:rPr lang="en-US" altLang="ko-KR" sz="2000" dirty="0">
                <a:latin typeface="+mn-ea"/>
              </a:rPr>
              <a:t>(1.0)</a:t>
            </a:r>
            <a:endParaRPr lang="ko-KR" altLang="en-US" sz="2000" dirty="0">
              <a:latin typeface="+mn-ea"/>
            </a:endParaRPr>
          </a:p>
        </p:txBody>
      </p:sp>
    </p:spTree>
    <p:extLst>
      <p:ext uri="{BB962C8B-B14F-4D97-AF65-F5344CB8AC3E}">
        <p14:creationId xmlns:p14="http://schemas.microsoft.com/office/powerpoint/2010/main" val="2629451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08769" y="346075"/>
            <a:ext cx="9448799" cy="3877985"/>
          </a:xfrm>
          <a:prstGeom prst="rect">
            <a:avLst/>
          </a:prstGeom>
        </p:spPr>
        <p:txBody>
          <a:bodyPr wrap="square">
            <a:spAutoFit/>
          </a:bodyPr>
          <a:lstStyle/>
          <a:p>
            <a:pPr marL="12700" algn="just">
              <a:lnSpc>
                <a:spcPct val="150000"/>
              </a:lnSpc>
            </a:pPr>
            <a:r>
              <a:rPr lang="en-US" altLang="ko-KR" sz="2400" b="1" dirty="0" err="1" smtClean="0">
                <a:solidFill>
                  <a:srgbClr val="FF0000"/>
                </a:solidFill>
                <a:latin typeface="+mn-ea"/>
                <a:cs typeface="Arial Unicode MS"/>
              </a:rPr>
              <a:t>tf.Constant</a:t>
            </a:r>
            <a:r>
              <a:rPr lang="en-US" altLang="ko-KR" sz="2400" b="1" dirty="0" smtClean="0">
                <a:latin typeface="+mn-ea"/>
                <a:cs typeface="Arial Unicode MS"/>
              </a:rPr>
              <a:t> Tensor</a:t>
            </a:r>
            <a:endParaRPr lang="en-US" altLang="ko-KR" sz="2400" dirty="0">
              <a:latin typeface="+mn-ea"/>
              <a:cs typeface="Arial Unicode MS"/>
            </a:endParaRPr>
          </a:p>
          <a:p>
            <a:pPr marL="469900" lvl="1" algn="just">
              <a:lnSpc>
                <a:spcPct val="150000"/>
              </a:lnSpc>
            </a:pPr>
            <a:r>
              <a:rPr lang="en-US" altLang="ko-KR" sz="2000" b="1" dirty="0" err="1">
                <a:latin typeface="+mn-ea"/>
                <a:cs typeface="Arial Unicode MS"/>
              </a:rPr>
              <a:t>tf.constant</a:t>
            </a:r>
            <a:r>
              <a:rPr lang="en-US" altLang="ko-KR" sz="2000" b="1" dirty="0">
                <a:latin typeface="+mn-ea"/>
                <a:cs typeface="Arial Unicode MS"/>
              </a:rPr>
              <a:t>(</a:t>
            </a:r>
          </a:p>
          <a:p>
            <a:pPr marL="469900" lvl="1" algn="just">
              <a:lnSpc>
                <a:spcPct val="150000"/>
              </a:lnSpc>
            </a:pPr>
            <a:r>
              <a:rPr lang="en-US" altLang="ko-KR" sz="2000" b="1" dirty="0">
                <a:latin typeface="+mn-ea"/>
                <a:cs typeface="Arial Unicode MS"/>
              </a:rPr>
              <a:t>    </a:t>
            </a:r>
            <a:r>
              <a:rPr lang="en-US" altLang="ko-KR" sz="2000" b="1" dirty="0">
                <a:solidFill>
                  <a:srgbClr val="FF0000"/>
                </a:solidFill>
                <a:latin typeface="+mn-ea"/>
                <a:cs typeface="Arial Unicode MS"/>
              </a:rPr>
              <a:t>value</a:t>
            </a:r>
            <a:r>
              <a:rPr lang="en-US" altLang="ko-KR" sz="2000" b="1" dirty="0" smtClean="0">
                <a:latin typeface="+mn-ea"/>
                <a:cs typeface="Arial Unicode MS"/>
              </a:rPr>
              <a:t>,</a:t>
            </a:r>
            <a:r>
              <a:rPr lang="en-US" altLang="ko-KR" sz="2000" dirty="0" smtClean="0">
                <a:latin typeface="+mn-ea"/>
                <a:cs typeface="Arial Unicode MS"/>
              </a:rPr>
              <a:t>     </a:t>
            </a:r>
            <a:r>
              <a:rPr lang="en-US" altLang="ko-KR" sz="2000" dirty="0">
                <a:latin typeface="+mn-ea"/>
                <a:cs typeface="Arial Unicode MS"/>
              </a:rPr>
              <a:t># A constant value (or list) of output type </a:t>
            </a:r>
            <a:r>
              <a:rPr lang="en-US" altLang="ko-KR" sz="2000" dirty="0" err="1">
                <a:latin typeface="+mn-ea"/>
                <a:cs typeface="Arial Unicode MS"/>
              </a:rPr>
              <a:t>dtype</a:t>
            </a:r>
            <a:r>
              <a:rPr lang="en-US" altLang="ko-KR" sz="2000" dirty="0">
                <a:latin typeface="+mn-ea"/>
                <a:cs typeface="Arial Unicode MS"/>
              </a:rPr>
              <a:t>.</a:t>
            </a:r>
          </a:p>
          <a:p>
            <a:pPr marL="469900" lvl="1" algn="just">
              <a:lnSpc>
                <a:spcPct val="150000"/>
              </a:lnSpc>
            </a:pPr>
            <a:r>
              <a:rPr lang="en-US" altLang="ko-KR" sz="2000" b="1" dirty="0">
                <a:latin typeface="+mn-ea"/>
                <a:cs typeface="Arial Unicode MS"/>
              </a:rPr>
              <a:t>    </a:t>
            </a:r>
            <a:r>
              <a:rPr lang="en-US" altLang="ko-KR" sz="2000" b="1" dirty="0" err="1">
                <a:solidFill>
                  <a:srgbClr val="FF0000"/>
                </a:solidFill>
                <a:latin typeface="+mn-ea"/>
                <a:cs typeface="Arial Unicode MS"/>
              </a:rPr>
              <a:t>dtype</a:t>
            </a:r>
            <a:r>
              <a:rPr lang="en-US" altLang="ko-KR" sz="2000" b="1" dirty="0">
                <a:solidFill>
                  <a:srgbClr val="FF0000"/>
                </a:solidFill>
                <a:latin typeface="+mn-ea"/>
                <a:cs typeface="Arial Unicode MS"/>
              </a:rPr>
              <a:t>=None</a:t>
            </a:r>
            <a:r>
              <a:rPr lang="en-US" altLang="ko-KR" sz="2000" b="1" dirty="0">
                <a:latin typeface="+mn-ea"/>
                <a:cs typeface="Arial Unicode MS"/>
              </a:rPr>
              <a:t>,</a:t>
            </a:r>
            <a:r>
              <a:rPr lang="en-US" altLang="ko-KR" sz="2000" dirty="0">
                <a:latin typeface="+mn-ea"/>
                <a:cs typeface="Arial Unicode MS"/>
              </a:rPr>
              <a:t> # The type of the elements of the resulting tensor.</a:t>
            </a:r>
          </a:p>
          <a:p>
            <a:pPr marL="469900" lvl="1" algn="just">
              <a:lnSpc>
                <a:spcPct val="150000"/>
              </a:lnSpc>
            </a:pPr>
            <a:r>
              <a:rPr lang="en-US" altLang="ko-KR" sz="2000" dirty="0">
                <a:latin typeface="+mn-ea"/>
                <a:cs typeface="Arial Unicode MS"/>
              </a:rPr>
              <a:t>    </a:t>
            </a:r>
            <a:r>
              <a:rPr lang="en-US" altLang="ko-KR" sz="2000" b="1" dirty="0">
                <a:solidFill>
                  <a:srgbClr val="0070C0"/>
                </a:solidFill>
                <a:latin typeface="+mn-ea"/>
                <a:cs typeface="Arial Unicode MS"/>
              </a:rPr>
              <a:t>shape=None</a:t>
            </a:r>
            <a:r>
              <a:rPr lang="en-US" altLang="ko-KR" sz="2000" b="1" dirty="0" smtClean="0">
                <a:latin typeface="+mn-ea"/>
                <a:cs typeface="Arial Unicode MS"/>
              </a:rPr>
              <a:t>, </a:t>
            </a:r>
            <a:r>
              <a:rPr lang="en-US" altLang="ko-KR" sz="2000" dirty="0">
                <a:latin typeface="+mn-ea"/>
                <a:cs typeface="Arial Unicode MS"/>
              </a:rPr>
              <a:t># Optional dimensions of resulting </a:t>
            </a:r>
            <a:r>
              <a:rPr lang="en-US" altLang="ko-KR" sz="2000" dirty="0" smtClean="0">
                <a:latin typeface="+mn-ea"/>
                <a:cs typeface="Arial Unicode MS"/>
              </a:rPr>
              <a:t>tensor.</a:t>
            </a:r>
            <a:endParaRPr lang="en-US" altLang="ko-KR" sz="2000" b="1" dirty="0">
              <a:latin typeface="+mn-ea"/>
              <a:cs typeface="Arial Unicode MS"/>
            </a:endParaRPr>
          </a:p>
          <a:p>
            <a:pPr marL="469900" lvl="1" algn="just">
              <a:lnSpc>
                <a:spcPct val="150000"/>
              </a:lnSpc>
            </a:pPr>
            <a:r>
              <a:rPr lang="en-US" altLang="ko-KR" sz="2000" dirty="0">
                <a:latin typeface="+mn-ea"/>
                <a:cs typeface="Arial Unicode MS"/>
              </a:rPr>
              <a:t>    </a:t>
            </a:r>
            <a:r>
              <a:rPr lang="en-US" altLang="ko-KR" sz="2000" b="1" dirty="0">
                <a:latin typeface="+mn-ea"/>
                <a:cs typeface="Arial Unicode MS"/>
              </a:rPr>
              <a:t>name='</a:t>
            </a:r>
            <a:r>
              <a:rPr lang="en-US" altLang="ko-KR" sz="2000" b="1" dirty="0" err="1">
                <a:latin typeface="+mn-ea"/>
                <a:cs typeface="Arial Unicode MS"/>
              </a:rPr>
              <a:t>Const</a:t>
            </a:r>
            <a:r>
              <a:rPr lang="en-US" altLang="ko-KR" sz="2000" b="1" dirty="0" smtClean="0">
                <a:latin typeface="+mn-ea"/>
                <a:cs typeface="Arial Unicode MS"/>
              </a:rPr>
              <a:t>', </a:t>
            </a:r>
            <a:r>
              <a:rPr lang="en-US" altLang="ko-KR" sz="2000" dirty="0">
                <a:latin typeface="+mn-ea"/>
                <a:cs typeface="Arial Unicode MS"/>
              </a:rPr>
              <a:t># Optional name for the tensor</a:t>
            </a:r>
            <a:r>
              <a:rPr lang="en-US" altLang="ko-KR" sz="2000" dirty="0" smtClean="0">
                <a:latin typeface="+mn-ea"/>
                <a:cs typeface="Arial Unicode MS"/>
              </a:rPr>
              <a:t>.</a:t>
            </a:r>
          </a:p>
          <a:p>
            <a:pPr marL="469900" lvl="1" algn="just">
              <a:lnSpc>
                <a:spcPct val="150000"/>
              </a:lnSpc>
            </a:pPr>
            <a:r>
              <a:rPr lang="en-US" altLang="ko-KR" sz="2000" b="1" dirty="0">
                <a:latin typeface="+mn-ea"/>
                <a:cs typeface="Arial Unicode MS"/>
              </a:rPr>
              <a:t>    </a:t>
            </a:r>
            <a:r>
              <a:rPr lang="en-US" altLang="ko-KR" sz="2000" b="1" dirty="0" err="1">
                <a:latin typeface="+mn-ea"/>
                <a:cs typeface="Arial Unicode MS"/>
              </a:rPr>
              <a:t>verify_shape</a:t>
            </a:r>
            <a:r>
              <a:rPr lang="en-US" altLang="ko-KR" sz="2000" b="1" dirty="0">
                <a:latin typeface="+mn-ea"/>
                <a:cs typeface="Arial Unicode MS"/>
              </a:rPr>
              <a:t>=False</a:t>
            </a:r>
            <a:r>
              <a:rPr lang="en-US" altLang="ko-KR" sz="2000" dirty="0">
                <a:latin typeface="+mn-ea"/>
                <a:cs typeface="Arial Unicode MS"/>
              </a:rPr>
              <a:t> # Boolean </a:t>
            </a:r>
            <a:r>
              <a:rPr lang="en-US" altLang="ko-KR" sz="2000" dirty="0" smtClean="0">
                <a:latin typeface="+mn-ea"/>
                <a:cs typeface="Arial Unicode MS"/>
              </a:rPr>
              <a:t>for verification </a:t>
            </a:r>
            <a:r>
              <a:rPr lang="en-US" altLang="ko-KR" sz="2000" dirty="0">
                <a:latin typeface="+mn-ea"/>
                <a:cs typeface="Arial Unicode MS"/>
              </a:rPr>
              <a:t>of a shape of values.</a:t>
            </a:r>
          </a:p>
          <a:p>
            <a:pPr marL="469900" lvl="1" algn="just">
              <a:lnSpc>
                <a:spcPct val="150000"/>
              </a:lnSpc>
            </a:pPr>
            <a:r>
              <a:rPr lang="en-US" altLang="ko-KR" sz="2000" b="1" dirty="0">
                <a:latin typeface="+mn-ea"/>
                <a:cs typeface="Arial Unicode MS"/>
              </a:rPr>
              <a:t>)</a:t>
            </a:r>
            <a:endParaRPr lang="en-US" altLang="ko-KR" sz="2000" b="1" dirty="0" smtClean="0">
              <a:latin typeface="+mn-ea"/>
              <a:cs typeface="Arial Unicode MS"/>
            </a:endParaRPr>
          </a:p>
        </p:txBody>
      </p:sp>
      <p:sp>
        <p:nvSpPr>
          <p:cNvPr id="3" name="직사각형 2"/>
          <p:cNvSpPr/>
          <p:nvPr/>
        </p:nvSpPr>
        <p:spPr>
          <a:xfrm>
            <a:off x="308770" y="4313952"/>
            <a:ext cx="9448798" cy="1938992"/>
          </a:xfrm>
          <a:prstGeom prst="rect">
            <a:avLst/>
          </a:prstGeom>
        </p:spPr>
        <p:txBody>
          <a:bodyPr wrap="square">
            <a:spAutoFit/>
          </a:bodyPr>
          <a:lstStyle/>
          <a:p>
            <a:r>
              <a:rPr lang="en-US" altLang="ko-KR" sz="2000" dirty="0">
                <a:latin typeface="+mn-ea"/>
              </a:rPr>
              <a:t># Constant 1-D Tensor populated with value list.</a:t>
            </a:r>
          </a:p>
          <a:p>
            <a:r>
              <a:rPr lang="en-US" altLang="ko-KR" sz="2000" dirty="0">
                <a:latin typeface="+mn-ea"/>
              </a:rPr>
              <a:t>tensor = </a:t>
            </a:r>
            <a:r>
              <a:rPr lang="en-US" altLang="ko-KR" sz="2000" dirty="0" err="1">
                <a:latin typeface="+mn-ea"/>
              </a:rPr>
              <a:t>tf.constant</a:t>
            </a:r>
            <a:r>
              <a:rPr lang="en-US" altLang="ko-KR" sz="2000" dirty="0">
                <a:latin typeface="+mn-ea"/>
              </a:rPr>
              <a:t>([1, 2, 3, 4, 5, 6, 7]) =&gt; [1 2 3 4 5 6 7]</a:t>
            </a:r>
          </a:p>
          <a:p>
            <a:endParaRPr lang="en-US" altLang="ko-KR" sz="2000" dirty="0">
              <a:latin typeface="+mn-ea"/>
            </a:endParaRPr>
          </a:p>
          <a:p>
            <a:r>
              <a:rPr lang="en-US" altLang="ko-KR" sz="2000" dirty="0">
                <a:latin typeface="+mn-ea"/>
              </a:rPr>
              <a:t># Constant 2-D tensor populated with scalar value -1.</a:t>
            </a:r>
          </a:p>
          <a:p>
            <a:r>
              <a:rPr lang="en-US" altLang="ko-KR" sz="2000" dirty="0">
                <a:latin typeface="+mn-ea"/>
              </a:rPr>
              <a:t>tensor = </a:t>
            </a:r>
            <a:r>
              <a:rPr lang="en-US" altLang="ko-KR" sz="2000" dirty="0" err="1">
                <a:latin typeface="+mn-ea"/>
              </a:rPr>
              <a:t>tf.constant</a:t>
            </a:r>
            <a:r>
              <a:rPr lang="en-US" altLang="ko-KR" sz="2000" dirty="0">
                <a:latin typeface="+mn-ea"/>
              </a:rPr>
              <a:t>(-1.0, shape=[2, 3]) =&gt; </a:t>
            </a:r>
            <a:r>
              <a:rPr lang="en-US" altLang="ko-KR" sz="2000" dirty="0" smtClean="0">
                <a:latin typeface="+mn-ea"/>
              </a:rPr>
              <a:t>[ [-</a:t>
            </a:r>
            <a:r>
              <a:rPr lang="en-US" altLang="ko-KR" sz="2000" dirty="0">
                <a:latin typeface="+mn-ea"/>
              </a:rPr>
              <a:t>1. -1. -1.]</a:t>
            </a:r>
          </a:p>
          <a:p>
            <a:r>
              <a:rPr lang="en-US" altLang="ko-KR" sz="2000" dirty="0">
                <a:latin typeface="+mn-ea"/>
              </a:rPr>
              <a:t>                                            </a:t>
            </a:r>
            <a:r>
              <a:rPr lang="en-US" altLang="ko-KR" sz="2000" dirty="0" smtClean="0">
                <a:latin typeface="+mn-ea"/>
              </a:rPr>
              <a:t>              </a:t>
            </a:r>
            <a:r>
              <a:rPr lang="en-US" altLang="ko-KR" sz="2000" dirty="0">
                <a:latin typeface="+mn-ea"/>
              </a:rPr>
              <a:t>[-1. -1. -1</a:t>
            </a:r>
            <a:r>
              <a:rPr lang="en-US" altLang="ko-KR" sz="2000" dirty="0" smtClean="0">
                <a:latin typeface="+mn-ea"/>
              </a:rPr>
              <a:t>.] ]</a:t>
            </a:r>
            <a:endParaRPr lang="ko-KR" altLang="en-US" sz="2000" dirty="0">
              <a:latin typeface="+mn-ea"/>
            </a:endParaRPr>
          </a:p>
        </p:txBody>
      </p:sp>
    </p:spTree>
    <p:extLst>
      <p:ext uri="{BB962C8B-B14F-4D97-AF65-F5344CB8AC3E}">
        <p14:creationId xmlns:p14="http://schemas.microsoft.com/office/powerpoint/2010/main" val="31109699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08769" y="346075"/>
            <a:ext cx="9448799" cy="2954655"/>
          </a:xfrm>
          <a:prstGeom prst="rect">
            <a:avLst/>
          </a:prstGeom>
        </p:spPr>
        <p:txBody>
          <a:bodyPr wrap="square">
            <a:spAutoFit/>
          </a:bodyPr>
          <a:lstStyle/>
          <a:p>
            <a:pPr marL="12700" algn="just">
              <a:lnSpc>
                <a:spcPct val="150000"/>
              </a:lnSpc>
            </a:pPr>
            <a:r>
              <a:rPr lang="en-US" altLang="ko-KR" sz="2400" b="1" dirty="0" err="1" smtClean="0">
                <a:solidFill>
                  <a:srgbClr val="7030A0"/>
                </a:solidFill>
                <a:latin typeface="+mn-ea"/>
                <a:cs typeface="Arial Unicode MS"/>
              </a:rPr>
              <a:t>tf.Placeholder</a:t>
            </a:r>
            <a:r>
              <a:rPr lang="en-US" altLang="ko-KR" sz="2400" b="1" dirty="0" smtClean="0">
                <a:latin typeface="+mn-ea"/>
                <a:cs typeface="Arial Unicode MS"/>
              </a:rPr>
              <a:t> Tensor</a:t>
            </a:r>
            <a:endParaRPr lang="en-US" altLang="ko-KR" sz="2400" dirty="0">
              <a:latin typeface="+mn-ea"/>
              <a:cs typeface="Arial Unicode MS"/>
            </a:endParaRPr>
          </a:p>
          <a:p>
            <a:pPr marL="469900" lvl="1" algn="just">
              <a:lnSpc>
                <a:spcPct val="150000"/>
              </a:lnSpc>
            </a:pPr>
            <a:r>
              <a:rPr lang="en-US" altLang="ko-KR" sz="2000" b="1" dirty="0" err="1">
                <a:latin typeface="+mn-ea"/>
                <a:cs typeface="Arial Unicode MS"/>
              </a:rPr>
              <a:t>tf.placeholder</a:t>
            </a:r>
            <a:r>
              <a:rPr lang="en-US" altLang="ko-KR" sz="2000" b="1" dirty="0">
                <a:latin typeface="+mn-ea"/>
                <a:cs typeface="Arial Unicode MS"/>
              </a:rPr>
              <a:t>(</a:t>
            </a:r>
          </a:p>
          <a:p>
            <a:pPr marL="469900" lvl="1" algn="just">
              <a:lnSpc>
                <a:spcPct val="150000"/>
              </a:lnSpc>
            </a:pPr>
            <a:r>
              <a:rPr lang="en-US" altLang="ko-KR" sz="2000" b="1" dirty="0">
                <a:latin typeface="+mn-ea"/>
                <a:cs typeface="Arial Unicode MS"/>
              </a:rPr>
              <a:t>    </a:t>
            </a:r>
            <a:r>
              <a:rPr lang="en-US" altLang="ko-KR" sz="2000" b="1" dirty="0" err="1">
                <a:solidFill>
                  <a:srgbClr val="FF0000"/>
                </a:solidFill>
                <a:latin typeface="+mn-ea"/>
                <a:cs typeface="Arial Unicode MS"/>
              </a:rPr>
              <a:t>dtype</a:t>
            </a:r>
            <a:r>
              <a:rPr lang="en-US" altLang="ko-KR" sz="2000" b="1" dirty="0">
                <a:latin typeface="+mn-ea"/>
                <a:cs typeface="Arial Unicode MS"/>
              </a:rPr>
              <a:t>,</a:t>
            </a:r>
            <a:r>
              <a:rPr lang="en-US" altLang="ko-KR" sz="2000" dirty="0">
                <a:latin typeface="+mn-ea"/>
                <a:cs typeface="Arial Unicode MS"/>
              </a:rPr>
              <a:t> # The type of elements in the tensor to be fed</a:t>
            </a:r>
          </a:p>
          <a:p>
            <a:pPr marL="469900" lvl="1" algn="just">
              <a:lnSpc>
                <a:spcPct val="150000"/>
              </a:lnSpc>
            </a:pPr>
            <a:r>
              <a:rPr lang="en-US" altLang="ko-KR" sz="2000" b="1" dirty="0">
                <a:latin typeface="+mn-ea"/>
                <a:cs typeface="Arial Unicode MS"/>
              </a:rPr>
              <a:t>    </a:t>
            </a:r>
            <a:r>
              <a:rPr lang="en-US" altLang="ko-KR" sz="2000" b="1" dirty="0">
                <a:solidFill>
                  <a:srgbClr val="0070C0"/>
                </a:solidFill>
                <a:latin typeface="+mn-ea"/>
                <a:cs typeface="Arial Unicode MS"/>
              </a:rPr>
              <a:t>shape=None</a:t>
            </a:r>
            <a:r>
              <a:rPr lang="en-US" altLang="ko-KR" sz="2000" b="1" dirty="0" smtClean="0">
                <a:latin typeface="+mn-ea"/>
                <a:cs typeface="Arial Unicode MS"/>
              </a:rPr>
              <a:t>, </a:t>
            </a:r>
            <a:r>
              <a:rPr lang="en-US" altLang="ko-KR" sz="2000" dirty="0">
                <a:latin typeface="+mn-ea"/>
                <a:cs typeface="Arial Unicode MS"/>
              </a:rPr>
              <a:t># The shape of the tensor to be fed (optional).</a:t>
            </a:r>
            <a:endParaRPr lang="en-US" altLang="ko-KR" sz="2000" b="1" dirty="0">
              <a:latin typeface="+mn-ea"/>
              <a:cs typeface="Arial Unicode MS"/>
            </a:endParaRPr>
          </a:p>
          <a:p>
            <a:pPr marL="469900" lvl="1" algn="just">
              <a:lnSpc>
                <a:spcPct val="150000"/>
              </a:lnSpc>
            </a:pPr>
            <a:r>
              <a:rPr lang="en-US" altLang="ko-KR" sz="2000" b="1" dirty="0">
                <a:latin typeface="+mn-ea"/>
                <a:cs typeface="Arial Unicode MS"/>
              </a:rPr>
              <a:t>    </a:t>
            </a:r>
            <a:r>
              <a:rPr lang="en-US" altLang="ko-KR" sz="2000" b="1" dirty="0" smtClean="0">
                <a:solidFill>
                  <a:srgbClr val="0070C0"/>
                </a:solidFill>
                <a:latin typeface="+mn-ea"/>
                <a:cs typeface="Arial Unicode MS"/>
              </a:rPr>
              <a:t>name=None</a:t>
            </a:r>
            <a:r>
              <a:rPr lang="en-US" altLang="ko-KR" sz="2000" b="1" dirty="0" smtClean="0">
                <a:latin typeface="+mn-ea"/>
                <a:cs typeface="Arial Unicode MS"/>
              </a:rPr>
              <a:t> </a:t>
            </a:r>
            <a:r>
              <a:rPr lang="en-US" altLang="ko-KR" sz="2000" dirty="0">
                <a:latin typeface="+mn-ea"/>
                <a:cs typeface="Arial Unicode MS"/>
              </a:rPr>
              <a:t># A name for the operation (optional</a:t>
            </a:r>
            <a:r>
              <a:rPr lang="en-US" altLang="ko-KR" sz="2000" dirty="0" smtClean="0">
                <a:latin typeface="+mn-ea"/>
                <a:cs typeface="Arial Unicode MS"/>
              </a:rPr>
              <a:t>).</a:t>
            </a:r>
          </a:p>
          <a:p>
            <a:pPr marL="469900" lvl="1" algn="just">
              <a:lnSpc>
                <a:spcPct val="150000"/>
              </a:lnSpc>
            </a:pPr>
            <a:r>
              <a:rPr lang="en-US" altLang="ko-KR" sz="2000" b="1" dirty="0" smtClean="0">
                <a:latin typeface="+mn-ea"/>
                <a:cs typeface="Arial Unicode MS"/>
              </a:rPr>
              <a:t>)</a:t>
            </a:r>
            <a:endParaRPr lang="en-US" altLang="ko-KR" sz="2000" b="1" dirty="0">
              <a:latin typeface="+mn-ea"/>
              <a:cs typeface="Arial Unicode MS"/>
            </a:endParaRPr>
          </a:p>
        </p:txBody>
      </p:sp>
      <p:sp>
        <p:nvSpPr>
          <p:cNvPr id="4" name="직사각형 3"/>
          <p:cNvSpPr/>
          <p:nvPr/>
        </p:nvSpPr>
        <p:spPr>
          <a:xfrm>
            <a:off x="308770" y="3600351"/>
            <a:ext cx="9448798" cy="2554545"/>
          </a:xfrm>
          <a:prstGeom prst="rect">
            <a:avLst/>
          </a:prstGeom>
        </p:spPr>
        <p:txBody>
          <a:bodyPr wrap="square">
            <a:spAutoFit/>
          </a:bodyPr>
          <a:lstStyle/>
          <a:p>
            <a:r>
              <a:rPr lang="en-US" altLang="ko-KR" sz="2000" dirty="0">
                <a:latin typeface="+mn-ea"/>
              </a:rPr>
              <a:t>x = </a:t>
            </a:r>
            <a:r>
              <a:rPr lang="en-US" altLang="ko-KR" sz="2000" dirty="0" err="1">
                <a:latin typeface="+mn-ea"/>
              </a:rPr>
              <a:t>tf.placeholder</a:t>
            </a:r>
            <a:r>
              <a:rPr lang="en-US" altLang="ko-KR" sz="2000" dirty="0">
                <a:latin typeface="+mn-ea"/>
              </a:rPr>
              <a:t>(tf.float32, shape=(1024, 1024))</a:t>
            </a:r>
          </a:p>
          <a:p>
            <a:r>
              <a:rPr lang="en-US" altLang="ko-KR" sz="2000" dirty="0">
                <a:latin typeface="+mn-ea"/>
              </a:rPr>
              <a:t>y = </a:t>
            </a:r>
            <a:r>
              <a:rPr lang="en-US" altLang="ko-KR" sz="2000" dirty="0" err="1">
                <a:latin typeface="+mn-ea"/>
              </a:rPr>
              <a:t>tf.matmul</a:t>
            </a:r>
            <a:r>
              <a:rPr lang="en-US" altLang="ko-KR" sz="2000" dirty="0">
                <a:latin typeface="+mn-ea"/>
              </a:rPr>
              <a:t>(x, x)</a:t>
            </a:r>
          </a:p>
          <a:p>
            <a:endParaRPr lang="en-US" altLang="ko-KR" sz="2000" dirty="0">
              <a:latin typeface="+mn-ea"/>
            </a:endParaRPr>
          </a:p>
          <a:p>
            <a:r>
              <a:rPr lang="en-US" altLang="ko-KR" sz="2000" dirty="0">
                <a:latin typeface="+mn-ea"/>
              </a:rPr>
              <a:t>with </a:t>
            </a:r>
            <a:r>
              <a:rPr lang="en-US" altLang="ko-KR" sz="2000" dirty="0" err="1">
                <a:latin typeface="+mn-ea"/>
              </a:rPr>
              <a:t>tf.Session</a:t>
            </a:r>
            <a:r>
              <a:rPr lang="en-US" altLang="ko-KR" sz="2000" dirty="0">
                <a:latin typeface="+mn-ea"/>
              </a:rPr>
              <a:t>() as </a:t>
            </a:r>
            <a:r>
              <a:rPr lang="en-US" altLang="ko-KR" sz="2000" dirty="0" err="1">
                <a:latin typeface="+mn-ea"/>
              </a:rPr>
              <a:t>sess</a:t>
            </a:r>
            <a:r>
              <a:rPr lang="en-US" altLang="ko-KR" sz="2000" dirty="0">
                <a:latin typeface="+mn-ea"/>
              </a:rPr>
              <a:t>:</a:t>
            </a:r>
          </a:p>
          <a:p>
            <a:r>
              <a:rPr lang="en-US" altLang="ko-KR" sz="2000" dirty="0">
                <a:latin typeface="+mn-ea"/>
              </a:rPr>
              <a:t>	print(</a:t>
            </a:r>
            <a:r>
              <a:rPr lang="en-US" altLang="ko-KR" sz="2000" dirty="0" err="1">
                <a:latin typeface="+mn-ea"/>
              </a:rPr>
              <a:t>sess.run</a:t>
            </a:r>
            <a:r>
              <a:rPr lang="en-US" altLang="ko-KR" sz="2000" dirty="0">
                <a:latin typeface="+mn-ea"/>
              </a:rPr>
              <a:t>(y))  # </a:t>
            </a:r>
            <a:r>
              <a:rPr lang="en-US" altLang="ko-KR" sz="2000" b="1" dirty="0">
                <a:latin typeface="+mn-ea"/>
              </a:rPr>
              <a:t>ERROR: will fail because </a:t>
            </a:r>
            <a:r>
              <a:rPr lang="en-US" altLang="ko-KR" sz="2000" b="1" dirty="0">
                <a:solidFill>
                  <a:srgbClr val="FF0000"/>
                </a:solidFill>
                <a:latin typeface="+mn-ea"/>
              </a:rPr>
              <a:t>x was not fed</a:t>
            </a:r>
            <a:r>
              <a:rPr lang="en-US" altLang="ko-KR" sz="2000" dirty="0">
                <a:latin typeface="+mn-ea"/>
              </a:rPr>
              <a:t>.</a:t>
            </a:r>
          </a:p>
          <a:p>
            <a:endParaRPr lang="en-US" altLang="ko-KR" sz="2000" dirty="0">
              <a:latin typeface="+mn-ea"/>
            </a:endParaRPr>
          </a:p>
          <a:p>
            <a:r>
              <a:rPr lang="en-US" altLang="ko-KR" sz="2000" dirty="0">
                <a:latin typeface="+mn-ea"/>
              </a:rPr>
              <a:t>	</a:t>
            </a:r>
            <a:r>
              <a:rPr lang="en-US" altLang="ko-KR" sz="2000" b="1" dirty="0" err="1">
                <a:solidFill>
                  <a:srgbClr val="0070C0"/>
                </a:solidFill>
                <a:latin typeface="+mn-ea"/>
              </a:rPr>
              <a:t>rand_array</a:t>
            </a:r>
            <a:r>
              <a:rPr lang="en-US" altLang="ko-KR" sz="2000" dirty="0">
                <a:latin typeface="+mn-ea"/>
              </a:rPr>
              <a:t> = </a:t>
            </a:r>
            <a:r>
              <a:rPr lang="en-US" altLang="ko-KR" sz="2000" b="1" dirty="0" err="1">
                <a:solidFill>
                  <a:srgbClr val="7030A0"/>
                </a:solidFill>
                <a:latin typeface="+mn-ea"/>
              </a:rPr>
              <a:t>np.random.rand</a:t>
            </a:r>
            <a:r>
              <a:rPr lang="en-US" altLang="ko-KR" sz="2000" b="1" dirty="0">
                <a:solidFill>
                  <a:srgbClr val="7030A0"/>
                </a:solidFill>
                <a:latin typeface="+mn-ea"/>
              </a:rPr>
              <a:t>(1024, 1024)</a:t>
            </a:r>
          </a:p>
          <a:p>
            <a:r>
              <a:rPr lang="en-US" altLang="ko-KR" sz="2000" dirty="0">
                <a:latin typeface="+mn-ea"/>
              </a:rPr>
              <a:t>	print(</a:t>
            </a:r>
            <a:r>
              <a:rPr lang="en-US" altLang="ko-KR" sz="2000" dirty="0" err="1">
                <a:latin typeface="+mn-ea"/>
              </a:rPr>
              <a:t>sess.run</a:t>
            </a:r>
            <a:r>
              <a:rPr lang="en-US" altLang="ko-KR" sz="2000" dirty="0">
                <a:latin typeface="+mn-ea"/>
              </a:rPr>
              <a:t>(y, </a:t>
            </a:r>
            <a:r>
              <a:rPr lang="en-US" altLang="ko-KR" sz="2000" b="1" dirty="0" err="1">
                <a:solidFill>
                  <a:srgbClr val="0070C0"/>
                </a:solidFill>
                <a:latin typeface="+mn-ea"/>
              </a:rPr>
              <a:t>feed_dict</a:t>
            </a:r>
            <a:r>
              <a:rPr lang="en-US" altLang="ko-KR" sz="2000" b="1" dirty="0">
                <a:solidFill>
                  <a:srgbClr val="0070C0"/>
                </a:solidFill>
                <a:latin typeface="+mn-ea"/>
              </a:rPr>
              <a:t>={x: </a:t>
            </a:r>
            <a:r>
              <a:rPr lang="en-US" altLang="ko-KR" sz="2000" b="1" dirty="0" err="1">
                <a:solidFill>
                  <a:srgbClr val="0070C0"/>
                </a:solidFill>
                <a:latin typeface="+mn-ea"/>
              </a:rPr>
              <a:t>rand_array</a:t>
            </a:r>
            <a:r>
              <a:rPr lang="en-US" altLang="ko-KR" sz="2000" b="1" dirty="0">
                <a:solidFill>
                  <a:srgbClr val="0070C0"/>
                </a:solidFill>
                <a:latin typeface="+mn-ea"/>
              </a:rPr>
              <a:t>}</a:t>
            </a:r>
            <a:r>
              <a:rPr lang="en-US" altLang="ko-KR" sz="2000" dirty="0">
                <a:latin typeface="+mn-ea"/>
              </a:rPr>
              <a:t>))  # Will succeed</a:t>
            </a:r>
            <a:r>
              <a:rPr lang="en-US" altLang="ko-KR" dirty="0"/>
              <a:t>.</a:t>
            </a:r>
            <a:endParaRPr lang="ko-KR" altLang="en-US" dirty="0"/>
          </a:p>
        </p:txBody>
      </p:sp>
    </p:spTree>
    <p:extLst>
      <p:ext uri="{BB962C8B-B14F-4D97-AF65-F5344CB8AC3E}">
        <p14:creationId xmlns:p14="http://schemas.microsoft.com/office/powerpoint/2010/main" val="6427876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08769" y="41275"/>
            <a:ext cx="9448799" cy="2031325"/>
          </a:xfrm>
          <a:prstGeom prst="rect">
            <a:avLst/>
          </a:prstGeom>
        </p:spPr>
        <p:txBody>
          <a:bodyPr wrap="square">
            <a:spAutoFit/>
          </a:bodyPr>
          <a:lstStyle/>
          <a:p>
            <a:pPr marL="12700" algn="just">
              <a:lnSpc>
                <a:spcPct val="150000"/>
              </a:lnSpc>
            </a:pPr>
            <a:r>
              <a:rPr lang="en-US" altLang="ko-KR" sz="2400" b="1" dirty="0" err="1" smtClean="0">
                <a:solidFill>
                  <a:schemeClr val="accent3">
                    <a:lumMod val="50000"/>
                  </a:schemeClr>
                </a:solidFill>
                <a:latin typeface="+mn-ea"/>
                <a:cs typeface="Arial Unicode MS"/>
              </a:rPr>
              <a:t>tf.SparseTensor</a:t>
            </a:r>
            <a:r>
              <a:rPr lang="en-US" altLang="ko-KR" sz="2400" b="1" dirty="0" smtClean="0">
                <a:latin typeface="+mn-ea"/>
                <a:cs typeface="Arial Unicode MS"/>
              </a:rPr>
              <a:t> Class</a:t>
            </a:r>
          </a:p>
          <a:p>
            <a:pPr marL="355600" indent="-342900" algn="just">
              <a:lnSpc>
                <a:spcPct val="150000"/>
              </a:lnSpc>
              <a:buFont typeface="맑은 고딕" panose="020B0503020000020004" pitchFamily="50" charset="-127"/>
              <a:buChar char="-"/>
            </a:pPr>
            <a:r>
              <a:rPr lang="en-US" altLang="ko-KR" sz="2000" dirty="0" err="1" smtClean="0">
                <a:latin typeface="+mn-ea"/>
                <a:cs typeface="Arial Unicode MS"/>
              </a:rPr>
              <a:t>TensorFlow</a:t>
            </a:r>
            <a:r>
              <a:rPr lang="en-US" altLang="ko-KR" sz="2000" dirty="0" smtClean="0">
                <a:latin typeface="+mn-ea"/>
                <a:cs typeface="Arial Unicode MS"/>
              </a:rPr>
              <a:t> </a:t>
            </a:r>
            <a:r>
              <a:rPr lang="en-US" altLang="ko-KR" sz="2000" dirty="0">
                <a:latin typeface="+mn-ea"/>
                <a:cs typeface="Arial Unicode MS"/>
              </a:rPr>
              <a:t>represents </a:t>
            </a:r>
            <a:r>
              <a:rPr lang="en-US" altLang="ko-KR" sz="2000" dirty="0" smtClean="0">
                <a:latin typeface="+mn-ea"/>
                <a:cs typeface="Arial Unicode MS"/>
              </a:rPr>
              <a:t>a sparse </a:t>
            </a:r>
            <a:r>
              <a:rPr lang="en-US" altLang="ko-KR" sz="2000" dirty="0">
                <a:latin typeface="+mn-ea"/>
                <a:cs typeface="Arial Unicode MS"/>
              </a:rPr>
              <a:t>tensor as three separate dense tensors: </a:t>
            </a:r>
            <a:r>
              <a:rPr lang="en-US" altLang="ko-KR" sz="2000" b="1" dirty="0">
                <a:latin typeface="+mn-ea"/>
                <a:cs typeface="Arial Unicode MS"/>
              </a:rPr>
              <a:t>indices</a:t>
            </a:r>
            <a:r>
              <a:rPr lang="en-US" altLang="ko-KR" sz="2000" dirty="0">
                <a:latin typeface="+mn-ea"/>
                <a:cs typeface="Arial Unicode MS"/>
              </a:rPr>
              <a:t>, </a:t>
            </a:r>
            <a:r>
              <a:rPr lang="en-US" altLang="ko-KR" sz="2000" b="1" dirty="0">
                <a:latin typeface="+mn-ea"/>
                <a:cs typeface="Arial Unicode MS"/>
              </a:rPr>
              <a:t>values</a:t>
            </a:r>
            <a:r>
              <a:rPr lang="en-US" altLang="ko-KR" sz="2000" dirty="0">
                <a:latin typeface="+mn-ea"/>
                <a:cs typeface="Arial Unicode MS"/>
              </a:rPr>
              <a:t>, and </a:t>
            </a:r>
            <a:r>
              <a:rPr lang="en-US" altLang="ko-KR" sz="2000" b="1" dirty="0" err="1">
                <a:latin typeface="+mn-ea"/>
                <a:cs typeface="Arial Unicode MS"/>
              </a:rPr>
              <a:t>dense_shape</a:t>
            </a:r>
            <a:r>
              <a:rPr lang="en-US" altLang="ko-KR" sz="2000" dirty="0">
                <a:latin typeface="+mn-ea"/>
                <a:cs typeface="Arial Unicode MS"/>
              </a:rPr>
              <a:t>. In Python, the three tensors are collected into a </a:t>
            </a:r>
            <a:r>
              <a:rPr lang="en-US" altLang="ko-KR" sz="2000" dirty="0" err="1">
                <a:latin typeface="+mn-ea"/>
                <a:cs typeface="Arial Unicode MS"/>
              </a:rPr>
              <a:t>SparseTensor</a:t>
            </a:r>
            <a:r>
              <a:rPr lang="en-US" altLang="ko-KR" sz="2000" dirty="0">
                <a:latin typeface="+mn-ea"/>
                <a:cs typeface="Arial Unicode MS"/>
              </a:rPr>
              <a:t> </a:t>
            </a:r>
            <a:r>
              <a:rPr lang="en-US" altLang="ko-KR" sz="2000" dirty="0" smtClean="0">
                <a:latin typeface="+mn-ea"/>
                <a:cs typeface="Arial Unicode MS"/>
              </a:rPr>
              <a:t>class, e.g. </a:t>
            </a:r>
            <a:r>
              <a:rPr lang="en-US" altLang="ko-KR" sz="2000" b="1" dirty="0" err="1" smtClean="0">
                <a:latin typeface="+mn-ea"/>
                <a:cs typeface="Arial Unicode MS"/>
              </a:rPr>
              <a:t>tf.SparseTensor</a:t>
            </a:r>
            <a:r>
              <a:rPr lang="en-US" altLang="ko-KR" sz="2000" b="1" dirty="0" smtClean="0">
                <a:latin typeface="+mn-ea"/>
                <a:cs typeface="Arial Unicode MS"/>
              </a:rPr>
              <a:t>(indices</a:t>
            </a:r>
            <a:r>
              <a:rPr lang="en-US" altLang="ko-KR" sz="2000" b="1" dirty="0">
                <a:latin typeface="+mn-ea"/>
                <a:cs typeface="Arial Unicode MS"/>
              </a:rPr>
              <a:t>, values, </a:t>
            </a:r>
            <a:r>
              <a:rPr lang="en-US" altLang="ko-KR" sz="2000" b="1" dirty="0" err="1">
                <a:latin typeface="+mn-ea"/>
                <a:cs typeface="Arial Unicode MS"/>
              </a:rPr>
              <a:t>dense_shape</a:t>
            </a:r>
            <a:r>
              <a:rPr lang="en-US" altLang="ko-KR" sz="2000" b="1" dirty="0">
                <a:latin typeface="+mn-ea"/>
                <a:cs typeface="Arial Unicode MS"/>
              </a:rPr>
              <a:t>)</a:t>
            </a:r>
            <a:endParaRPr lang="en-US" altLang="ko-KR" sz="2000" b="1" dirty="0" smtClean="0">
              <a:latin typeface="+mn-ea"/>
              <a:cs typeface="Arial Unicode MS"/>
            </a:endParaRPr>
          </a:p>
        </p:txBody>
      </p:sp>
      <p:sp>
        <p:nvSpPr>
          <p:cNvPr id="3" name="직사각형 2"/>
          <p:cNvSpPr/>
          <p:nvPr/>
        </p:nvSpPr>
        <p:spPr>
          <a:xfrm>
            <a:off x="308770" y="5801459"/>
            <a:ext cx="9448798" cy="1631216"/>
          </a:xfrm>
          <a:prstGeom prst="rect">
            <a:avLst/>
          </a:prstGeom>
        </p:spPr>
        <p:txBody>
          <a:bodyPr wrap="square">
            <a:spAutoFit/>
          </a:bodyPr>
          <a:lstStyle/>
          <a:p>
            <a:r>
              <a:rPr lang="ko-KR" altLang="en-US" sz="2000" b="1" dirty="0" err="1"/>
              <a:t>SparseTensor</a:t>
            </a:r>
            <a:r>
              <a:rPr lang="ko-KR" altLang="en-US" sz="2000" dirty="0"/>
              <a:t>(</a:t>
            </a:r>
            <a:r>
              <a:rPr lang="ko-KR" altLang="en-US" sz="2000" b="1" dirty="0" err="1"/>
              <a:t>indices</a:t>
            </a:r>
            <a:r>
              <a:rPr lang="ko-KR" altLang="en-US" sz="2000" dirty="0"/>
              <a:t>=[[</a:t>
            </a:r>
            <a:r>
              <a:rPr lang="ko-KR" altLang="en-US" sz="2000" b="1" dirty="0">
                <a:solidFill>
                  <a:srgbClr val="FF0000"/>
                </a:solidFill>
              </a:rPr>
              <a:t>0, 0</a:t>
            </a:r>
            <a:r>
              <a:rPr lang="ko-KR" altLang="en-US" sz="2000" dirty="0"/>
              <a:t>], [</a:t>
            </a:r>
            <a:r>
              <a:rPr lang="ko-KR" altLang="en-US" sz="2000" b="1" dirty="0">
                <a:solidFill>
                  <a:srgbClr val="0070C0"/>
                </a:solidFill>
              </a:rPr>
              <a:t>1, 2</a:t>
            </a:r>
            <a:r>
              <a:rPr lang="ko-KR" altLang="en-US" sz="2000" dirty="0"/>
              <a:t>]], </a:t>
            </a:r>
            <a:r>
              <a:rPr lang="ko-KR" altLang="en-US" sz="2000" b="1" dirty="0" err="1"/>
              <a:t>values</a:t>
            </a:r>
            <a:r>
              <a:rPr lang="ko-KR" altLang="en-US" sz="2000" dirty="0"/>
              <a:t>=[</a:t>
            </a:r>
            <a:r>
              <a:rPr lang="ko-KR" altLang="en-US" sz="2000" b="1" dirty="0">
                <a:solidFill>
                  <a:srgbClr val="FF0000"/>
                </a:solidFill>
              </a:rPr>
              <a:t>1</a:t>
            </a:r>
            <a:r>
              <a:rPr lang="ko-KR" altLang="en-US" sz="2000" dirty="0"/>
              <a:t>, </a:t>
            </a:r>
            <a:r>
              <a:rPr lang="ko-KR" altLang="en-US" sz="2000" b="1" dirty="0">
                <a:solidFill>
                  <a:srgbClr val="0070C0"/>
                </a:solidFill>
              </a:rPr>
              <a:t>2</a:t>
            </a:r>
            <a:r>
              <a:rPr lang="ko-KR" altLang="en-US" sz="2000" dirty="0"/>
              <a:t>], </a:t>
            </a:r>
            <a:r>
              <a:rPr lang="ko-KR" altLang="en-US" sz="2000" b="1" dirty="0" err="1"/>
              <a:t>dense_shape</a:t>
            </a:r>
            <a:r>
              <a:rPr lang="ko-KR" altLang="en-US" sz="2000" dirty="0"/>
              <a:t>=[</a:t>
            </a:r>
            <a:r>
              <a:rPr lang="ko-KR" altLang="en-US" sz="2000" b="1" dirty="0">
                <a:solidFill>
                  <a:srgbClr val="7030A0"/>
                </a:solidFill>
              </a:rPr>
              <a:t>3</a:t>
            </a:r>
            <a:r>
              <a:rPr lang="ko-KR" altLang="en-US" sz="2000" dirty="0"/>
              <a:t>, 4</a:t>
            </a:r>
            <a:r>
              <a:rPr lang="ko-KR" altLang="en-US" sz="2000" dirty="0" smtClean="0"/>
              <a:t>])</a:t>
            </a:r>
            <a:endParaRPr lang="en-US" altLang="ko-KR" sz="2000" dirty="0" smtClean="0"/>
          </a:p>
          <a:p>
            <a:r>
              <a:rPr lang="ko-KR" altLang="en-US" sz="2000" dirty="0" err="1" smtClean="0"/>
              <a:t>represents</a:t>
            </a:r>
            <a:r>
              <a:rPr lang="ko-KR" altLang="en-US" sz="2000" dirty="0" smtClean="0"/>
              <a:t> </a:t>
            </a:r>
            <a:r>
              <a:rPr lang="en-US" altLang="ko-KR" sz="2000" dirty="0" smtClean="0"/>
              <a:t>the dense </a:t>
            </a:r>
            <a:r>
              <a:rPr lang="en-US" altLang="ko-KR" sz="2000" dirty="0"/>
              <a:t>tensor.</a:t>
            </a:r>
            <a:endParaRPr lang="ko-KR" altLang="en-US" sz="2000" dirty="0"/>
          </a:p>
          <a:p>
            <a:r>
              <a:rPr lang="en-US" altLang="ko-KR" sz="2000" dirty="0" smtClean="0"/>
              <a:t>			</a:t>
            </a:r>
            <a:r>
              <a:rPr lang="ko-KR" altLang="en-US" sz="2000" dirty="0" smtClean="0"/>
              <a:t>[</a:t>
            </a:r>
            <a:r>
              <a:rPr lang="ko-KR" altLang="en-US" sz="2000" b="1" dirty="0" smtClean="0">
                <a:solidFill>
                  <a:srgbClr val="7030A0"/>
                </a:solidFill>
              </a:rPr>
              <a:t>[</a:t>
            </a:r>
            <a:r>
              <a:rPr lang="ko-KR" altLang="en-US" sz="2000" b="1" dirty="0">
                <a:solidFill>
                  <a:srgbClr val="FF0000"/>
                </a:solidFill>
              </a:rPr>
              <a:t>1</a:t>
            </a:r>
            <a:r>
              <a:rPr lang="ko-KR" altLang="en-US" sz="2000" dirty="0"/>
              <a:t>, 0, 0, 0</a:t>
            </a:r>
            <a:r>
              <a:rPr lang="ko-KR" altLang="en-US" sz="2000" b="1" dirty="0">
                <a:solidFill>
                  <a:srgbClr val="7030A0"/>
                </a:solidFill>
              </a:rPr>
              <a:t>]</a:t>
            </a:r>
          </a:p>
          <a:p>
            <a:r>
              <a:rPr lang="en-US" altLang="ko-KR" sz="2000" dirty="0" smtClean="0"/>
              <a:t>			</a:t>
            </a:r>
            <a:r>
              <a:rPr lang="ko-KR" altLang="en-US" sz="2000" dirty="0" smtClean="0"/>
              <a:t> </a:t>
            </a:r>
            <a:r>
              <a:rPr lang="ko-KR" altLang="en-US" sz="2000" b="1" dirty="0">
                <a:solidFill>
                  <a:srgbClr val="7030A0"/>
                </a:solidFill>
              </a:rPr>
              <a:t>[</a:t>
            </a:r>
            <a:r>
              <a:rPr lang="ko-KR" altLang="en-US" sz="2000" dirty="0"/>
              <a:t>0, 0, </a:t>
            </a:r>
            <a:r>
              <a:rPr lang="ko-KR" altLang="en-US" sz="2000" b="1" dirty="0">
                <a:solidFill>
                  <a:srgbClr val="0070C0"/>
                </a:solidFill>
              </a:rPr>
              <a:t>2</a:t>
            </a:r>
            <a:r>
              <a:rPr lang="ko-KR" altLang="en-US" sz="2000" dirty="0"/>
              <a:t>, 0</a:t>
            </a:r>
            <a:r>
              <a:rPr lang="ko-KR" altLang="en-US" sz="2000" b="1" dirty="0">
                <a:solidFill>
                  <a:srgbClr val="7030A0"/>
                </a:solidFill>
              </a:rPr>
              <a:t>]</a:t>
            </a:r>
          </a:p>
          <a:p>
            <a:r>
              <a:rPr lang="en-US" altLang="ko-KR" sz="2000" dirty="0" smtClean="0"/>
              <a:t>			</a:t>
            </a:r>
            <a:r>
              <a:rPr lang="ko-KR" altLang="en-US" sz="2000" dirty="0" smtClean="0"/>
              <a:t> </a:t>
            </a:r>
            <a:r>
              <a:rPr lang="ko-KR" altLang="en-US" sz="2000" b="1" dirty="0">
                <a:solidFill>
                  <a:srgbClr val="7030A0"/>
                </a:solidFill>
              </a:rPr>
              <a:t>[</a:t>
            </a:r>
            <a:r>
              <a:rPr lang="ko-KR" altLang="en-US" sz="2000" dirty="0"/>
              <a:t>0, 0, 0, 0</a:t>
            </a:r>
            <a:r>
              <a:rPr lang="ko-KR" altLang="en-US" sz="2000" b="1" dirty="0">
                <a:solidFill>
                  <a:srgbClr val="7030A0"/>
                </a:solidFill>
              </a:rPr>
              <a:t>]</a:t>
            </a:r>
            <a:r>
              <a:rPr lang="ko-KR" altLang="en-US" sz="2000" dirty="0"/>
              <a:t>]</a:t>
            </a:r>
          </a:p>
        </p:txBody>
      </p:sp>
      <p:sp>
        <p:nvSpPr>
          <p:cNvPr id="4" name="직사각형 3"/>
          <p:cNvSpPr/>
          <p:nvPr/>
        </p:nvSpPr>
        <p:spPr>
          <a:xfrm>
            <a:off x="308770" y="2139156"/>
            <a:ext cx="9448798" cy="3477875"/>
          </a:xfrm>
          <a:prstGeom prst="rect">
            <a:avLst/>
          </a:prstGeom>
        </p:spPr>
        <p:txBody>
          <a:bodyPr wrap="square">
            <a:spAutoFit/>
          </a:bodyPr>
          <a:lstStyle/>
          <a:p>
            <a:r>
              <a:rPr lang="en-US" altLang="ko-KR" sz="2000" b="1" dirty="0"/>
              <a:t>indices</a:t>
            </a:r>
            <a:r>
              <a:rPr lang="en-US" altLang="ko-KR" sz="2000" dirty="0"/>
              <a:t>: indices of </a:t>
            </a:r>
            <a:r>
              <a:rPr lang="en-US" altLang="ko-KR" sz="2000" b="1" dirty="0"/>
              <a:t>the elements in the sparse tensor that contain nonzero values</a:t>
            </a:r>
            <a:r>
              <a:rPr lang="en-US" altLang="ko-KR" sz="2000" dirty="0" smtClean="0"/>
              <a:t>. For </a:t>
            </a:r>
            <a:r>
              <a:rPr lang="en-US" altLang="ko-KR" sz="2000" dirty="0"/>
              <a:t>example, indices=[[1,3], [2,4]] specifies that the elements with indexes of [1,3] and [2,4] have nonzero values.</a:t>
            </a:r>
          </a:p>
          <a:p>
            <a:endParaRPr lang="en-US" altLang="ko-KR" sz="2000" dirty="0"/>
          </a:p>
          <a:p>
            <a:r>
              <a:rPr lang="en-US" altLang="ko-KR" sz="2000" b="1" dirty="0"/>
              <a:t>values:</a:t>
            </a:r>
            <a:r>
              <a:rPr lang="en-US" altLang="ko-KR" sz="2000" dirty="0"/>
              <a:t> the values for each element in indices</a:t>
            </a:r>
            <a:r>
              <a:rPr lang="en-US" altLang="ko-KR" sz="2000" dirty="0" smtClean="0"/>
              <a:t>. For </a:t>
            </a:r>
            <a:r>
              <a:rPr lang="en-US" altLang="ko-KR" sz="2000" dirty="0"/>
              <a:t>example, given indices=[[1,3], [2,4]], the parameter values=[18, 3.6] specifies that </a:t>
            </a:r>
            <a:r>
              <a:rPr lang="en-US" altLang="ko-KR" sz="2000" b="1" dirty="0"/>
              <a:t>element [1,3] </a:t>
            </a:r>
            <a:r>
              <a:rPr lang="en-US" altLang="ko-KR" sz="2000" dirty="0"/>
              <a:t>of the sparse </a:t>
            </a:r>
            <a:r>
              <a:rPr lang="en-US" altLang="ko-KR" sz="2000" dirty="0" smtClean="0"/>
              <a:t>tensor has </a:t>
            </a:r>
            <a:r>
              <a:rPr lang="en-US" altLang="ko-KR" sz="2000" dirty="0"/>
              <a:t>a </a:t>
            </a:r>
            <a:r>
              <a:rPr lang="en-US" altLang="ko-KR" sz="2000" b="1" dirty="0"/>
              <a:t>value of 18</a:t>
            </a:r>
            <a:r>
              <a:rPr lang="en-US" altLang="ko-KR" sz="2000" dirty="0"/>
              <a:t>, and </a:t>
            </a:r>
            <a:r>
              <a:rPr lang="en-US" altLang="ko-KR" sz="2000" b="1" dirty="0"/>
              <a:t>element [2,4] </a:t>
            </a:r>
            <a:r>
              <a:rPr lang="en-US" altLang="ko-KR" sz="2000" dirty="0"/>
              <a:t>of the tensor has a </a:t>
            </a:r>
            <a:r>
              <a:rPr lang="en-US" altLang="ko-KR" sz="2000" b="1" dirty="0"/>
              <a:t>value of 3.6</a:t>
            </a:r>
            <a:r>
              <a:rPr lang="en-US" altLang="ko-KR" sz="2000" dirty="0"/>
              <a:t>.</a:t>
            </a:r>
          </a:p>
          <a:p>
            <a:endParaRPr lang="en-US" altLang="ko-KR" sz="2000" dirty="0"/>
          </a:p>
          <a:p>
            <a:r>
              <a:rPr lang="en-US" altLang="ko-KR" sz="2000" b="1" dirty="0" err="1"/>
              <a:t>dense_shape</a:t>
            </a:r>
            <a:r>
              <a:rPr lang="en-US" altLang="ko-KR" sz="2000" b="1" dirty="0"/>
              <a:t>:</a:t>
            </a:r>
            <a:r>
              <a:rPr lang="en-US" altLang="ko-KR" sz="2000" dirty="0"/>
              <a:t> </a:t>
            </a:r>
            <a:r>
              <a:rPr lang="en-US" altLang="ko-KR" sz="2000" dirty="0" err="1"/>
              <a:t>dense_shape</a:t>
            </a:r>
            <a:r>
              <a:rPr lang="en-US" altLang="ko-KR" sz="2000" dirty="0"/>
              <a:t> of the sparse tensor indicating the </a:t>
            </a:r>
            <a:r>
              <a:rPr lang="en-US" altLang="ko-KR" sz="2000" b="1" dirty="0"/>
              <a:t>number of elements in each dimension</a:t>
            </a:r>
            <a:r>
              <a:rPr lang="en-US" altLang="ko-KR" sz="2000" dirty="0" smtClean="0"/>
              <a:t>. For </a:t>
            </a:r>
            <a:r>
              <a:rPr lang="en-US" altLang="ko-KR" sz="2000" dirty="0"/>
              <a:t>example, </a:t>
            </a:r>
            <a:r>
              <a:rPr lang="en-US" altLang="ko-KR" sz="2000" dirty="0" err="1"/>
              <a:t>dense_shape</a:t>
            </a:r>
            <a:r>
              <a:rPr lang="en-US" altLang="ko-KR" sz="2000" dirty="0"/>
              <a:t>=[2,3,4] specifies a three-dimensional 2x3x4 tensor</a:t>
            </a:r>
            <a:r>
              <a:rPr lang="en-US" altLang="ko-KR" sz="2000" dirty="0" smtClean="0"/>
              <a:t>, and </a:t>
            </a:r>
            <a:r>
              <a:rPr lang="en-US" altLang="ko-KR" sz="2000" dirty="0" err="1" smtClean="0"/>
              <a:t>dense_shape</a:t>
            </a:r>
            <a:r>
              <a:rPr lang="en-US" altLang="ko-KR" sz="2000" dirty="0" smtClean="0"/>
              <a:t>=[9] specifies a one-dimensional tensor with 9 elements</a:t>
            </a:r>
            <a:endParaRPr lang="ko-KR" altLang="en-US" sz="2000" dirty="0"/>
          </a:p>
        </p:txBody>
      </p:sp>
    </p:spTree>
    <p:extLst>
      <p:ext uri="{BB962C8B-B14F-4D97-AF65-F5344CB8AC3E}">
        <p14:creationId xmlns:p14="http://schemas.microsoft.com/office/powerpoint/2010/main" val="1923164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3877985"/>
          </a:xfrm>
          <a:prstGeom prst="rect">
            <a:avLst/>
          </a:prstGeom>
        </p:spPr>
        <p:txBody>
          <a:bodyPr vert="horz" wrap="square" lIns="0" tIns="0" rIns="0" bIns="0" rtlCol="0">
            <a:spAutoFit/>
          </a:bodyPr>
          <a:lstStyle/>
          <a:p>
            <a:pPr marL="12700" algn="just">
              <a:lnSpc>
                <a:spcPct val="150000"/>
              </a:lnSpc>
            </a:pPr>
            <a:r>
              <a:rPr lang="ko-KR" altLang="en-US" sz="2400" dirty="0">
                <a:latin typeface="+mn-ea"/>
                <a:cs typeface="Arial Unicode MS"/>
              </a:rPr>
              <a:t>기존의 이미지 인식과 </a:t>
            </a:r>
            <a:r>
              <a:rPr lang="ko-KR" altLang="en-US" sz="2400" dirty="0" smtClean="0">
                <a:latin typeface="+mn-ea"/>
                <a:cs typeface="Arial Unicode MS"/>
              </a:rPr>
              <a:t>딥 러닝을 </a:t>
            </a:r>
            <a:r>
              <a:rPr lang="ko-KR" altLang="en-US" sz="2400" dirty="0">
                <a:latin typeface="+mn-ea"/>
                <a:cs typeface="Arial Unicode MS"/>
              </a:rPr>
              <a:t>이용한 이미지 인식의 차이</a:t>
            </a:r>
          </a:p>
          <a:p>
            <a:pPr marL="298450" indent="-285750" algn="just">
              <a:lnSpc>
                <a:spcPct val="150000"/>
              </a:lnSpc>
              <a:buFontTx/>
              <a:buChar char="-"/>
            </a:pPr>
            <a:r>
              <a:rPr lang="ko-KR" altLang="en-US" dirty="0">
                <a:latin typeface="+mn-ea"/>
                <a:cs typeface="Arial Unicode MS"/>
              </a:rPr>
              <a:t>가장 큰 차이점은 “</a:t>
            </a:r>
            <a:r>
              <a:rPr lang="ko-KR" altLang="en-US" dirty="0" err="1">
                <a:latin typeface="+mn-ea"/>
                <a:cs typeface="Arial Unicode MS"/>
              </a:rPr>
              <a:t>특징량</a:t>
            </a:r>
            <a:r>
              <a:rPr lang="ko-KR" altLang="en-US" dirty="0">
                <a:latin typeface="+mn-ea"/>
                <a:cs typeface="Arial Unicode MS"/>
              </a:rPr>
              <a:t> </a:t>
            </a:r>
            <a:r>
              <a:rPr lang="ko-KR" altLang="en-US" dirty="0" smtClean="0">
                <a:latin typeface="+mn-ea"/>
                <a:cs typeface="Arial Unicode MS"/>
              </a:rPr>
              <a:t>추출</a:t>
            </a:r>
            <a:r>
              <a:rPr lang="en-US" altLang="ko-KR" dirty="0" smtClean="0">
                <a:latin typeface="+mn-ea"/>
                <a:cs typeface="Arial Unicode MS"/>
              </a:rPr>
              <a:t>(feature extraction)</a:t>
            </a:r>
            <a:r>
              <a:rPr lang="ko-KR" altLang="en-US" dirty="0" smtClean="0">
                <a:latin typeface="+mn-ea"/>
                <a:cs typeface="Arial Unicode MS"/>
              </a:rPr>
              <a:t>”</a:t>
            </a:r>
            <a:endParaRPr lang="en-US" altLang="ko-KR" dirty="0">
              <a:latin typeface="+mn-ea"/>
              <a:cs typeface="Arial Unicode MS"/>
            </a:endParaRPr>
          </a:p>
          <a:p>
            <a:pPr marL="298450" indent="-285750" algn="just">
              <a:lnSpc>
                <a:spcPct val="150000"/>
              </a:lnSpc>
              <a:buFontTx/>
              <a:buChar char="-"/>
            </a:pPr>
            <a:r>
              <a:rPr lang="ko-KR" altLang="en-US" dirty="0">
                <a:latin typeface="+mn-ea"/>
                <a:cs typeface="Arial Unicode MS"/>
              </a:rPr>
              <a:t>기존 방법에서는 사람이 이미지 내부에 있는 특징을 하나하나 지정</a:t>
            </a:r>
            <a:endParaRPr lang="en-US" altLang="ko-KR" dirty="0">
              <a:latin typeface="+mn-ea"/>
              <a:cs typeface="Arial Unicode MS"/>
            </a:endParaRPr>
          </a:p>
          <a:p>
            <a:pPr marL="298450" indent="-285750" algn="just">
              <a:lnSpc>
                <a:spcPct val="150000"/>
              </a:lnSpc>
              <a:buFontTx/>
              <a:buChar char="-"/>
            </a:pPr>
            <a:r>
              <a:rPr lang="ko-KR" altLang="en-US" dirty="0" smtClean="0">
                <a:latin typeface="+mn-ea"/>
                <a:cs typeface="Arial Unicode MS"/>
              </a:rPr>
              <a:t>딥 러닝에서는 </a:t>
            </a:r>
            <a:r>
              <a:rPr lang="ko-KR" altLang="en-US" dirty="0">
                <a:latin typeface="+mn-ea"/>
                <a:cs typeface="Arial Unicode MS"/>
              </a:rPr>
              <a:t>학습 데이터에서 기계가 자동으로 특징을 추출</a:t>
            </a:r>
            <a:endParaRPr lang="en-US" altLang="ko-KR" dirty="0">
              <a:latin typeface="+mn-ea"/>
              <a:cs typeface="Arial Unicode MS"/>
            </a:endParaRPr>
          </a:p>
          <a:p>
            <a:pPr marL="298450" indent="-285750" algn="just">
              <a:lnSpc>
                <a:spcPct val="150000"/>
              </a:lnSpc>
              <a:buFontTx/>
              <a:buChar char="-"/>
            </a:pPr>
            <a:endParaRPr lang="en-US" altLang="ko-KR" dirty="0">
              <a:latin typeface="+mn-ea"/>
              <a:cs typeface="Arial Unicode MS"/>
            </a:endParaRPr>
          </a:p>
          <a:p>
            <a:pPr marL="298450" indent="-285750" algn="just">
              <a:lnSpc>
                <a:spcPct val="150000"/>
              </a:lnSpc>
              <a:buFontTx/>
              <a:buChar char="-"/>
            </a:pPr>
            <a:r>
              <a:rPr lang="ko-KR" altLang="en-US" dirty="0">
                <a:latin typeface="+mn-ea"/>
                <a:cs typeface="Arial Unicode MS"/>
              </a:rPr>
              <a:t>사과와 포도를 판별하는 경우</a:t>
            </a:r>
            <a:endParaRPr lang="en-US" altLang="ko-KR" dirty="0">
              <a:latin typeface="+mn-ea"/>
              <a:cs typeface="Arial Unicode MS"/>
            </a:endParaRPr>
          </a:p>
          <a:p>
            <a:pPr marL="298450" indent="-285750" algn="just">
              <a:lnSpc>
                <a:spcPct val="150000"/>
              </a:lnSpc>
              <a:buFontTx/>
              <a:buChar char="-"/>
            </a:pPr>
            <a:r>
              <a:rPr lang="ko-KR" altLang="en-US" dirty="0">
                <a:latin typeface="+mn-ea"/>
                <a:cs typeface="Arial Unicode MS"/>
              </a:rPr>
              <a:t>사람이 직접 “색에  </a:t>
            </a:r>
            <a:r>
              <a:rPr lang="ko-KR" altLang="en-US" dirty="0" smtClean="0">
                <a:latin typeface="+mn-ea"/>
                <a:cs typeface="Arial Unicode MS"/>
              </a:rPr>
              <a:t>주목해서 살펴봐</a:t>
            </a:r>
            <a:r>
              <a:rPr lang="en-US" altLang="ko-KR" dirty="0">
                <a:latin typeface="+mn-ea"/>
                <a:cs typeface="Arial Unicode MS"/>
              </a:rPr>
              <a:t>!”</a:t>
            </a:r>
            <a:r>
              <a:rPr lang="ko-KR" altLang="en-US" dirty="0" err="1">
                <a:latin typeface="+mn-ea"/>
                <a:cs typeface="Arial Unicode MS"/>
              </a:rPr>
              <a:t>라고</a:t>
            </a:r>
            <a:r>
              <a:rPr lang="ko-KR" altLang="en-US" dirty="0">
                <a:latin typeface="+mn-ea"/>
                <a:cs typeface="Arial Unicode MS"/>
              </a:rPr>
              <a:t> 직접적으로 특징을 지정</a:t>
            </a:r>
            <a:endParaRPr lang="en-US" altLang="ko-KR" dirty="0">
              <a:latin typeface="+mn-ea"/>
              <a:cs typeface="Arial Unicode MS"/>
            </a:endParaRPr>
          </a:p>
          <a:p>
            <a:pPr marL="298450" indent="-285750" algn="just">
              <a:lnSpc>
                <a:spcPct val="150000"/>
              </a:lnSpc>
              <a:buFontTx/>
              <a:buChar char="-"/>
            </a:pPr>
            <a:r>
              <a:rPr lang="ko-KR" altLang="en-US" dirty="0" smtClean="0">
                <a:latin typeface="+mn-ea"/>
                <a:cs typeface="Arial Unicode MS"/>
              </a:rPr>
              <a:t>딥 러닝을 </a:t>
            </a:r>
            <a:r>
              <a:rPr lang="ko-KR" altLang="en-US" dirty="0">
                <a:latin typeface="+mn-ea"/>
                <a:cs typeface="Arial Unicode MS"/>
              </a:rPr>
              <a:t>사용해 대량의 데이터를 학습시키면 특징을 기계가 직접 찾아냄</a:t>
            </a:r>
            <a:endParaRPr lang="en-US" altLang="ko-KR" dirty="0">
              <a:latin typeface="+mn-ea"/>
              <a:cs typeface="Arial Unicode MS"/>
            </a:endParaRPr>
          </a:p>
          <a:p>
            <a:pPr marL="298450" indent="-285750" algn="just">
              <a:lnSpc>
                <a:spcPct val="150000"/>
              </a:lnSpc>
              <a:buFontTx/>
              <a:buChar char="-"/>
            </a:pPr>
            <a:r>
              <a:rPr lang="ko-KR" altLang="en-US" dirty="0">
                <a:latin typeface="+mn-ea"/>
                <a:cs typeface="Arial Unicode MS"/>
              </a:rPr>
              <a:t>특징이 색이 될 수도 있고</a:t>
            </a:r>
            <a:r>
              <a:rPr lang="en-US" altLang="ko-KR" dirty="0">
                <a:latin typeface="+mn-ea"/>
                <a:cs typeface="Arial Unicode MS"/>
              </a:rPr>
              <a:t>, </a:t>
            </a:r>
            <a:r>
              <a:rPr lang="ko-KR" altLang="en-US" dirty="0">
                <a:latin typeface="+mn-ea"/>
                <a:cs typeface="Arial Unicode MS"/>
              </a:rPr>
              <a:t>모양이 될 수도 </a:t>
            </a:r>
            <a:r>
              <a:rPr lang="ko-KR" altLang="en-US" dirty="0" smtClean="0">
                <a:latin typeface="+mn-ea"/>
                <a:cs typeface="Arial Unicode MS"/>
              </a:rPr>
              <a:t>있음</a:t>
            </a:r>
            <a:endParaRPr lang="en-US" altLang="ko-KR" dirty="0">
              <a:latin typeface="+mn-ea"/>
              <a:cs typeface="Arial Unicode MS"/>
            </a:endParaRPr>
          </a:p>
        </p:txBody>
      </p:sp>
    </p:spTree>
    <p:extLst>
      <p:ext uri="{BB962C8B-B14F-4D97-AF65-F5344CB8AC3E}">
        <p14:creationId xmlns:p14="http://schemas.microsoft.com/office/powerpoint/2010/main" val="29810116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308769" y="364460"/>
            <a:ext cx="9448799" cy="1107996"/>
          </a:xfrm>
          <a:prstGeom prst="rect">
            <a:avLst/>
          </a:prstGeom>
        </p:spPr>
        <p:txBody>
          <a:bodyPr wrap="square">
            <a:spAutoFit/>
          </a:bodyPr>
          <a:lstStyle/>
          <a:p>
            <a:pPr marL="12700" algn="just">
              <a:lnSpc>
                <a:spcPct val="150000"/>
              </a:lnSpc>
            </a:pPr>
            <a:r>
              <a:rPr lang="en-US" altLang="ko-KR" sz="2400" b="1" dirty="0">
                <a:latin typeface="+mn-ea"/>
                <a:cs typeface="Arial Unicode MS"/>
              </a:rPr>
              <a:t>Rank of a </a:t>
            </a:r>
            <a:r>
              <a:rPr lang="en-US" altLang="ko-KR" sz="2400" b="1" dirty="0" err="1">
                <a:solidFill>
                  <a:srgbClr val="0070C0"/>
                </a:solidFill>
                <a:latin typeface="+mn-ea"/>
                <a:cs typeface="Arial Unicode MS"/>
              </a:rPr>
              <a:t>tf.Tensor</a:t>
            </a:r>
            <a:r>
              <a:rPr lang="en-US" altLang="ko-KR" sz="2400" b="1" dirty="0">
                <a:latin typeface="+mn-ea"/>
                <a:cs typeface="Arial Unicode MS"/>
              </a:rPr>
              <a:t> </a:t>
            </a:r>
            <a:r>
              <a:rPr lang="en-US" altLang="ko-KR" sz="2400" b="1" dirty="0" smtClean="0">
                <a:latin typeface="+mn-ea"/>
                <a:cs typeface="Arial Unicode MS"/>
              </a:rPr>
              <a:t>object</a:t>
            </a:r>
            <a:endParaRPr lang="en-US" altLang="ko-KR" dirty="0">
              <a:latin typeface="+mn-ea"/>
              <a:cs typeface="Arial Unicode MS"/>
            </a:endParaRPr>
          </a:p>
          <a:p>
            <a:pPr marL="298450" indent="-285750" algn="just">
              <a:lnSpc>
                <a:spcPct val="150000"/>
              </a:lnSpc>
              <a:buFontTx/>
              <a:buChar char="-"/>
            </a:pPr>
            <a:r>
              <a:rPr lang="en-US" altLang="ko-KR" sz="2000" b="1" dirty="0">
                <a:solidFill>
                  <a:srgbClr val="FF0000"/>
                </a:solidFill>
                <a:latin typeface="+mn-ea"/>
                <a:cs typeface="Arial Unicode MS"/>
              </a:rPr>
              <a:t>Number</a:t>
            </a:r>
            <a:r>
              <a:rPr lang="en-US" altLang="ko-KR" sz="2000" b="1" dirty="0">
                <a:latin typeface="+mn-ea"/>
                <a:cs typeface="Arial Unicode MS"/>
              </a:rPr>
              <a:t> of </a:t>
            </a:r>
            <a:r>
              <a:rPr lang="en-US" altLang="ko-KR" sz="2000" b="1" dirty="0">
                <a:solidFill>
                  <a:srgbClr val="7030A0"/>
                </a:solidFill>
                <a:latin typeface="+mn-ea"/>
                <a:cs typeface="Arial Unicode MS"/>
              </a:rPr>
              <a:t>dimensions</a:t>
            </a:r>
          </a:p>
        </p:txBody>
      </p:sp>
      <p:graphicFrame>
        <p:nvGraphicFramePr>
          <p:cNvPr id="4" name="표 3"/>
          <p:cNvGraphicFramePr>
            <a:graphicFrameLocks noGrp="1"/>
          </p:cNvGraphicFramePr>
          <p:nvPr>
            <p:extLst>
              <p:ext uri="{D42A27DB-BD31-4B8C-83A1-F6EECF244321}">
                <p14:modId xmlns:p14="http://schemas.microsoft.com/office/powerpoint/2010/main" val="1298606093"/>
              </p:ext>
            </p:extLst>
          </p:nvPr>
        </p:nvGraphicFramePr>
        <p:xfrm>
          <a:off x="689769" y="2264489"/>
          <a:ext cx="8077200" cy="2577386"/>
        </p:xfrm>
        <a:graphic>
          <a:graphicData uri="http://schemas.openxmlformats.org/drawingml/2006/table">
            <a:tbl>
              <a:tblPr/>
              <a:tblGrid>
                <a:gridCol w="2344995">
                  <a:extLst>
                    <a:ext uri="{9D8B030D-6E8A-4147-A177-3AD203B41FA5}">
                      <a16:colId xmlns:a16="http://schemas.microsoft.com/office/drawing/2014/main" val="2809433840"/>
                    </a:ext>
                  </a:extLst>
                </a:gridCol>
                <a:gridCol w="5732205">
                  <a:extLst>
                    <a:ext uri="{9D8B030D-6E8A-4147-A177-3AD203B41FA5}">
                      <a16:colId xmlns:a16="http://schemas.microsoft.com/office/drawing/2014/main" val="3602090504"/>
                    </a:ext>
                  </a:extLst>
                </a:gridCol>
              </a:tblGrid>
              <a:tr h="438964">
                <a:tc>
                  <a:txBody>
                    <a:bodyPr/>
                    <a:lstStyle/>
                    <a:p>
                      <a:pPr algn="l" fontAlgn="ctr"/>
                      <a:r>
                        <a:rPr lang="en-US" sz="2000" b="0" dirty="0" smtClean="0">
                          <a:solidFill>
                            <a:schemeClr val="tx1"/>
                          </a:solidFill>
                          <a:effectLst/>
                          <a:latin typeface="+mn-ea"/>
                          <a:ea typeface="+mn-ea"/>
                        </a:rPr>
                        <a:t>  Rank</a:t>
                      </a:r>
                      <a:endParaRPr lang="en-US" sz="2000" b="0" dirty="0">
                        <a:solidFill>
                          <a:schemeClr val="tx1"/>
                        </a:solidFill>
                        <a:effectLst/>
                        <a:latin typeface="+mn-ea"/>
                        <a:ea typeface="+mn-ea"/>
                      </a:endParaRPr>
                    </a:p>
                  </a:txBody>
                  <a:tcPr marL="4665" marR="4665" marT="4665" marB="4665" anchor="ctr">
                    <a:lnL>
                      <a:noFill/>
                    </a:lnL>
                    <a:lnR>
                      <a:noFill/>
                    </a:lnR>
                    <a:lnT w="7620" cap="flat" cmpd="sng" algn="ctr">
                      <a:solidFill>
                        <a:srgbClr val="CFD8DC"/>
                      </a:solidFill>
                      <a:prstDash val="solid"/>
                      <a:round/>
                      <a:headEnd type="none" w="med" len="med"/>
                      <a:tailEnd type="none" w="med" len="med"/>
                    </a:lnT>
                    <a:lnB w="7620" cap="flat" cmpd="sng" algn="ctr">
                      <a:solidFill>
                        <a:srgbClr val="CFD8DC"/>
                      </a:solidFill>
                      <a:prstDash val="solid"/>
                      <a:round/>
                      <a:headEnd type="none" w="med" len="med"/>
                      <a:tailEnd type="none" w="med" len="med"/>
                    </a:lnB>
                    <a:solidFill>
                      <a:schemeClr val="accent1">
                        <a:lumMod val="20000"/>
                        <a:lumOff val="80000"/>
                      </a:schemeClr>
                    </a:solidFill>
                  </a:tcPr>
                </a:tc>
                <a:tc>
                  <a:txBody>
                    <a:bodyPr/>
                    <a:lstStyle/>
                    <a:p>
                      <a:pPr algn="l" fontAlgn="ctr"/>
                      <a:r>
                        <a:rPr lang="en-US" sz="2000" b="0" dirty="0" smtClean="0">
                          <a:solidFill>
                            <a:schemeClr val="tx1"/>
                          </a:solidFill>
                          <a:effectLst/>
                          <a:latin typeface="+mn-ea"/>
                          <a:ea typeface="+mn-ea"/>
                        </a:rPr>
                        <a:t>  Math </a:t>
                      </a:r>
                      <a:r>
                        <a:rPr lang="en-US" sz="2000" b="0" dirty="0">
                          <a:solidFill>
                            <a:schemeClr val="tx1"/>
                          </a:solidFill>
                          <a:effectLst/>
                          <a:latin typeface="+mn-ea"/>
                          <a:ea typeface="+mn-ea"/>
                        </a:rPr>
                        <a:t>entity</a:t>
                      </a:r>
                    </a:p>
                  </a:txBody>
                  <a:tcPr marL="4665" marR="4665" marT="4665" marB="4665" anchor="ctr">
                    <a:lnL>
                      <a:noFill/>
                    </a:lnL>
                    <a:lnR>
                      <a:noFill/>
                    </a:lnR>
                    <a:lnT w="7620" cap="flat" cmpd="sng" algn="ctr">
                      <a:solidFill>
                        <a:srgbClr val="CFD8DC"/>
                      </a:solidFill>
                      <a:prstDash val="solid"/>
                      <a:round/>
                      <a:headEnd type="none" w="med" len="med"/>
                      <a:tailEnd type="none" w="med" len="med"/>
                    </a:lnT>
                    <a:lnB w="7620" cap="flat" cmpd="sng" algn="ctr">
                      <a:solidFill>
                        <a:srgbClr val="CFD8DC"/>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66422646"/>
                  </a:ext>
                </a:extLst>
              </a:tr>
              <a:tr h="431595">
                <a:tc>
                  <a:txBody>
                    <a:bodyPr/>
                    <a:lstStyle/>
                    <a:p>
                      <a:pPr algn="l" fontAlgn="t"/>
                      <a:r>
                        <a:rPr lang="en-US" altLang="ko-KR" sz="2000" dirty="0" smtClean="0">
                          <a:solidFill>
                            <a:schemeClr val="tx1"/>
                          </a:solidFill>
                          <a:effectLst/>
                          <a:latin typeface="+mn-ea"/>
                          <a:ea typeface="+mn-ea"/>
                        </a:rPr>
                        <a:t>  0</a:t>
                      </a:r>
                      <a:endParaRPr lang="en-US" altLang="ko-KR" sz="2000" dirty="0">
                        <a:solidFill>
                          <a:schemeClr val="tx1"/>
                        </a:solidFill>
                        <a:effectLst/>
                        <a:latin typeface="+mn-ea"/>
                        <a:ea typeface="+mn-ea"/>
                      </a:endParaRPr>
                    </a:p>
                  </a:txBody>
                  <a:tcPr marL="4665" marR="4665" marT="4082" marB="4665">
                    <a:lnL>
                      <a:noFill/>
                    </a:lnL>
                    <a:lnR>
                      <a:noFill/>
                    </a:lnR>
                    <a:lnT w="7620" cap="flat" cmpd="sng" algn="ctr">
                      <a:solidFill>
                        <a:srgbClr val="CFD8DC"/>
                      </a:solidFill>
                      <a:prstDash val="solid"/>
                      <a:round/>
                      <a:headEnd type="none" w="med" len="med"/>
                      <a:tailEnd type="none" w="med" len="med"/>
                    </a:lnT>
                    <a:lnB w="7620" cap="flat" cmpd="sng" algn="ctr">
                      <a:solidFill>
                        <a:srgbClr val="CFD8DC"/>
                      </a:solidFill>
                      <a:prstDash val="solid"/>
                      <a:round/>
                      <a:headEnd type="none" w="med" len="med"/>
                      <a:tailEnd type="none" w="med" len="med"/>
                    </a:lnB>
                    <a:noFill/>
                  </a:tcPr>
                </a:tc>
                <a:tc>
                  <a:txBody>
                    <a:bodyPr/>
                    <a:lstStyle/>
                    <a:p>
                      <a:pPr algn="l" fontAlgn="t"/>
                      <a:r>
                        <a:rPr lang="en-US" sz="2000" dirty="0" smtClean="0">
                          <a:solidFill>
                            <a:schemeClr val="tx1"/>
                          </a:solidFill>
                          <a:effectLst/>
                          <a:latin typeface="+mn-ea"/>
                          <a:ea typeface="+mn-ea"/>
                        </a:rPr>
                        <a:t>  Scalar </a:t>
                      </a:r>
                      <a:r>
                        <a:rPr lang="en-US" sz="2000" dirty="0">
                          <a:solidFill>
                            <a:schemeClr val="tx1"/>
                          </a:solidFill>
                          <a:effectLst/>
                          <a:latin typeface="+mn-ea"/>
                          <a:ea typeface="+mn-ea"/>
                        </a:rPr>
                        <a:t>(magnitude only)</a:t>
                      </a:r>
                    </a:p>
                  </a:txBody>
                  <a:tcPr marL="4665" marR="4665" marT="4082" marB="4665">
                    <a:lnL>
                      <a:noFill/>
                    </a:lnL>
                    <a:lnR>
                      <a:noFill/>
                    </a:lnR>
                    <a:lnT w="7620" cap="flat" cmpd="sng" algn="ctr">
                      <a:solidFill>
                        <a:srgbClr val="CFD8DC"/>
                      </a:solidFill>
                      <a:prstDash val="solid"/>
                      <a:round/>
                      <a:headEnd type="none" w="med" len="med"/>
                      <a:tailEnd type="none" w="med" len="med"/>
                    </a:lnT>
                    <a:lnB w="7620" cap="flat" cmpd="sng" algn="ctr">
                      <a:solidFill>
                        <a:srgbClr val="CFD8DC"/>
                      </a:solidFill>
                      <a:prstDash val="solid"/>
                      <a:round/>
                      <a:headEnd type="none" w="med" len="med"/>
                      <a:tailEnd type="none" w="med" len="med"/>
                    </a:lnB>
                    <a:noFill/>
                  </a:tcPr>
                </a:tc>
                <a:extLst>
                  <a:ext uri="{0D108BD9-81ED-4DB2-BD59-A6C34878D82A}">
                    <a16:rowId xmlns:a16="http://schemas.microsoft.com/office/drawing/2014/main" val="624553504"/>
                  </a:ext>
                </a:extLst>
              </a:tr>
              <a:tr h="412042">
                <a:tc>
                  <a:txBody>
                    <a:bodyPr/>
                    <a:lstStyle/>
                    <a:p>
                      <a:pPr algn="l" fontAlgn="t"/>
                      <a:r>
                        <a:rPr lang="en-US" altLang="ko-KR" sz="2000" dirty="0" smtClean="0">
                          <a:solidFill>
                            <a:schemeClr val="tx1"/>
                          </a:solidFill>
                          <a:effectLst/>
                          <a:latin typeface="+mn-ea"/>
                          <a:ea typeface="+mn-ea"/>
                        </a:rPr>
                        <a:t>  1</a:t>
                      </a:r>
                      <a:endParaRPr lang="en-US" altLang="ko-KR" sz="2000" dirty="0">
                        <a:solidFill>
                          <a:schemeClr val="tx1"/>
                        </a:solidFill>
                        <a:effectLst/>
                        <a:latin typeface="+mn-ea"/>
                        <a:ea typeface="+mn-ea"/>
                      </a:endParaRPr>
                    </a:p>
                  </a:txBody>
                  <a:tcPr marL="4665" marR="4665" marT="4082" marB="4665">
                    <a:lnL>
                      <a:noFill/>
                    </a:lnL>
                    <a:lnR>
                      <a:noFill/>
                    </a:lnR>
                    <a:lnT w="7620" cap="flat" cmpd="sng" algn="ctr">
                      <a:solidFill>
                        <a:srgbClr val="CFD8DC"/>
                      </a:solidFill>
                      <a:prstDash val="solid"/>
                      <a:round/>
                      <a:headEnd type="none" w="med" len="med"/>
                      <a:tailEnd type="none" w="med" len="med"/>
                    </a:lnT>
                    <a:lnB w="7620" cap="flat" cmpd="sng" algn="ctr">
                      <a:solidFill>
                        <a:srgbClr val="CFD8DC"/>
                      </a:solidFill>
                      <a:prstDash val="solid"/>
                      <a:round/>
                      <a:headEnd type="none" w="med" len="med"/>
                      <a:tailEnd type="none" w="med" len="med"/>
                    </a:lnB>
                    <a:noFill/>
                  </a:tcPr>
                </a:tc>
                <a:tc>
                  <a:txBody>
                    <a:bodyPr/>
                    <a:lstStyle/>
                    <a:p>
                      <a:pPr algn="l" fontAlgn="t"/>
                      <a:r>
                        <a:rPr lang="en-US" sz="2000" dirty="0" smtClean="0">
                          <a:solidFill>
                            <a:schemeClr val="tx1"/>
                          </a:solidFill>
                          <a:effectLst/>
                          <a:latin typeface="+mn-ea"/>
                          <a:ea typeface="+mn-ea"/>
                        </a:rPr>
                        <a:t>  Vector </a:t>
                      </a:r>
                      <a:r>
                        <a:rPr lang="en-US" sz="2000" dirty="0">
                          <a:solidFill>
                            <a:schemeClr val="tx1"/>
                          </a:solidFill>
                          <a:effectLst/>
                          <a:latin typeface="+mn-ea"/>
                          <a:ea typeface="+mn-ea"/>
                        </a:rPr>
                        <a:t>(magnitude and direction)</a:t>
                      </a:r>
                    </a:p>
                  </a:txBody>
                  <a:tcPr marL="4665" marR="4665" marT="4082" marB="4665">
                    <a:lnL>
                      <a:noFill/>
                    </a:lnL>
                    <a:lnR>
                      <a:noFill/>
                    </a:lnR>
                    <a:lnT w="7620" cap="flat" cmpd="sng" algn="ctr">
                      <a:solidFill>
                        <a:srgbClr val="CFD8DC"/>
                      </a:solidFill>
                      <a:prstDash val="solid"/>
                      <a:round/>
                      <a:headEnd type="none" w="med" len="med"/>
                      <a:tailEnd type="none" w="med" len="med"/>
                    </a:lnT>
                    <a:lnB w="7620" cap="flat" cmpd="sng" algn="ctr">
                      <a:solidFill>
                        <a:srgbClr val="CFD8DC"/>
                      </a:solidFill>
                      <a:prstDash val="solid"/>
                      <a:round/>
                      <a:headEnd type="none" w="med" len="med"/>
                      <a:tailEnd type="none" w="med" len="med"/>
                    </a:lnB>
                    <a:noFill/>
                  </a:tcPr>
                </a:tc>
                <a:extLst>
                  <a:ext uri="{0D108BD9-81ED-4DB2-BD59-A6C34878D82A}">
                    <a16:rowId xmlns:a16="http://schemas.microsoft.com/office/drawing/2014/main" val="3070001166"/>
                  </a:ext>
                </a:extLst>
              </a:tr>
              <a:tr h="431595">
                <a:tc>
                  <a:txBody>
                    <a:bodyPr/>
                    <a:lstStyle/>
                    <a:p>
                      <a:pPr algn="l" fontAlgn="t"/>
                      <a:r>
                        <a:rPr lang="en-US" altLang="ko-KR" sz="2000" dirty="0" smtClean="0">
                          <a:solidFill>
                            <a:schemeClr val="tx1"/>
                          </a:solidFill>
                          <a:effectLst/>
                          <a:latin typeface="+mn-ea"/>
                          <a:ea typeface="+mn-ea"/>
                        </a:rPr>
                        <a:t>  2</a:t>
                      </a:r>
                      <a:endParaRPr lang="en-US" altLang="ko-KR" sz="2000" dirty="0">
                        <a:solidFill>
                          <a:schemeClr val="tx1"/>
                        </a:solidFill>
                        <a:effectLst/>
                        <a:latin typeface="+mn-ea"/>
                        <a:ea typeface="+mn-ea"/>
                      </a:endParaRPr>
                    </a:p>
                  </a:txBody>
                  <a:tcPr marL="4665" marR="4665" marT="4082" marB="4665">
                    <a:lnL>
                      <a:noFill/>
                    </a:lnL>
                    <a:lnR>
                      <a:noFill/>
                    </a:lnR>
                    <a:lnT w="7620" cap="flat" cmpd="sng" algn="ctr">
                      <a:solidFill>
                        <a:srgbClr val="CFD8DC"/>
                      </a:solidFill>
                      <a:prstDash val="solid"/>
                      <a:round/>
                      <a:headEnd type="none" w="med" len="med"/>
                      <a:tailEnd type="none" w="med" len="med"/>
                    </a:lnT>
                    <a:lnB w="7620" cap="flat" cmpd="sng" algn="ctr">
                      <a:solidFill>
                        <a:srgbClr val="CFD8DC"/>
                      </a:solidFill>
                      <a:prstDash val="solid"/>
                      <a:round/>
                      <a:headEnd type="none" w="med" len="med"/>
                      <a:tailEnd type="none" w="med" len="med"/>
                    </a:lnB>
                    <a:noFill/>
                  </a:tcPr>
                </a:tc>
                <a:tc>
                  <a:txBody>
                    <a:bodyPr/>
                    <a:lstStyle/>
                    <a:p>
                      <a:pPr algn="l" fontAlgn="t"/>
                      <a:r>
                        <a:rPr lang="en-US" sz="2000" dirty="0" smtClean="0">
                          <a:solidFill>
                            <a:schemeClr val="tx1"/>
                          </a:solidFill>
                          <a:effectLst/>
                          <a:latin typeface="+mn-ea"/>
                          <a:ea typeface="+mn-ea"/>
                        </a:rPr>
                        <a:t>  Matrix </a:t>
                      </a:r>
                      <a:r>
                        <a:rPr lang="en-US" sz="2000" dirty="0">
                          <a:solidFill>
                            <a:schemeClr val="tx1"/>
                          </a:solidFill>
                          <a:effectLst/>
                          <a:latin typeface="+mn-ea"/>
                          <a:ea typeface="+mn-ea"/>
                        </a:rPr>
                        <a:t>(table of numbers)</a:t>
                      </a:r>
                    </a:p>
                  </a:txBody>
                  <a:tcPr marL="4665" marR="4665" marT="4082" marB="4665">
                    <a:lnL>
                      <a:noFill/>
                    </a:lnL>
                    <a:lnR>
                      <a:noFill/>
                    </a:lnR>
                    <a:lnT w="7620" cap="flat" cmpd="sng" algn="ctr">
                      <a:solidFill>
                        <a:srgbClr val="CFD8DC"/>
                      </a:solidFill>
                      <a:prstDash val="solid"/>
                      <a:round/>
                      <a:headEnd type="none" w="med" len="med"/>
                      <a:tailEnd type="none" w="med" len="med"/>
                    </a:lnT>
                    <a:lnB w="7620" cap="flat" cmpd="sng" algn="ctr">
                      <a:solidFill>
                        <a:srgbClr val="CFD8DC"/>
                      </a:solidFill>
                      <a:prstDash val="solid"/>
                      <a:round/>
                      <a:headEnd type="none" w="med" len="med"/>
                      <a:tailEnd type="none" w="med" len="med"/>
                    </a:lnB>
                    <a:noFill/>
                  </a:tcPr>
                </a:tc>
                <a:extLst>
                  <a:ext uri="{0D108BD9-81ED-4DB2-BD59-A6C34878D82A}">
                    <a16:rowId xmlns:a16="http://schemas.microsoft.com/office/drawing/2014/main" val="1003050775"/>
                  </a:ext>
                </a:extLst>
              </a:tr>
              <a:tr h="431595">
                <a:tc>
                  <a:txBody>
                    <a:bodyPr/>
                    <a:lstStyle/>
                    <a:p>
                      <a:pPr algn="l" fontAlgn="t"/>
                      <a:r>
                        <a:rPr lang="en-US" altLang="ko-KR" sz="2000" dirty="0" smtClean="0">
                          <a:solidFill>
                            <a:schemeClr val="tx1"/>
                          </a:solidFill>
                          <a:effectLst/>
                          <a:latin typeface="+mn-ea"/>
                          <a:ea typeface="+mn-ea"/>
                        </a:rPr>
                        <a:t>  3</a:t>
                      </a:r>
                      <a:endParaRPr lang="en-US" altLang="ko-KR" sz="2000" dirty="0">
                        <a:solidFill>
                          <a:schemeClr val="tx1"/>
                        </a:solidFill>
                        <a:effectLst/>
                        <a:latin typeface="+mn-ea"/>
                        <a:ea typeface="+mn-ea"/>
                      </a:endParaRPr>
                    </a:p>
                  </a:txBody>
                  <a:tcPr marL="4665" marR="4665" marT="4082" marB="4665">
                    <a:lnL>
                      <a:noFill/>
                    </a:lnL>
                    <a:lnR>
                      <a:noFill/>
                    </a:lnR>
                    <a:lnT w="7620" cap="flat" cmpd="sng" algn="ctr">
                      <a:solidFill>
                        <a:srgbClr val="CFD8DC"/>
                      </a:solidFill>
                      <a:prstDash val="solid"/>
                      <a:round/>
                      <a:headEnd type="none" w="med" len="med"/>
                      <a:tailEnd type="none" w="med" len="med"/>
                    </a:lnT>
                    <a:lnB w="7620" cap="flat" cmpd="sng" algn="ctr">
                      <a:solidFill>
                        <a:srgbClr val="CFD8DC"/>
                      </a:solidFill>
                      <a:prstDash val="solid"/>
                      <a:round/>
                      <a:headEnd type="none" w="med" len="med"/>
                      <a:tailEnd type="none" w="med" len="med"/>
                    </a:lnB>
                    <a:noFill/>
                  </a:tcPr>
                </a:tc>
                <a:tc>
                  <a:txBody>
                    <a:bodyPr/>
                    <a:lstStyle/>
                    <a:p>
                      <a:pPr algn="l" fontAlgn="t"/>
                      <a:r>
                        <a:rPr lang="en-US" sz="2000" dirty="0" smtClean="0">
                          <a:solidFill>
                            <a:schemeClr val="tx1"/>
                          </a:solidFill>
                          <a:effectLst/>
                          <a:latin typeface="+mn-ea"/>
                          <a:ea typeface="+mn-ea"/>
                        </a:rPr>
                        <a:t>  3-Tensor </a:t>
                      </a:r>
                      <a:r>
                        <a:rPr lang="en-US" sz="2000" dirty="0">
                          <a:solidFill>
                            <a:schemeClr val="tx1"/>
                          </a:solidFill>
                          <a:effectLst/>
                          <a:latin typeface="+mn-ea"/>
                          <a:ea typeface="+mn-ea"/>
                        </a:rPr>
                        <a:t>(cube of numbers)</a:t>
                      </a:r>
                    </a:p>
                  </a:txBody>
                  <a:tcPr marL="4665" marR="4665" marT="4082" marB="4665">
                    <a:lnL>
                      <a:noFill/>
                    </a:lnL>
                    <a:lnR>
                      <a:noFill/>
                    </a:lnR>
                    <a:lnT w="7620" cap="flat" cmpd="sng" algn="ctr">
                      <a:solidFill>
                        <a:srgbClr val="CFD8DC"/>
                      </a:solidFill>
                      <a:prstDash val="solid"/>
                      <a:round/>
                      <a:headEnd type="none" w="med" len="med"/>
                      <a:tailEnd type="none" w="med" len="med"/>
                    </a:lnT>
                    <a:lnB w="7620" cap="flat" cmpd="sng" algn="ctr">
                      <a:solidFill>
                        <a:srgbClr val="CFD8DC"/>
                      </a:solidFill>
                      <a:prstDash val="solid"/>
                      <a:round/>
                      <a:headEnd type="none" w="med" len="med"/>
                      <a:tailEnd type="none" w="med" len="med"/>
                    </a:lnB>
                    <a:noFill/>
                  </a:tcPr>
                </a:tc>
                <a:extLst>
                  <a:ext uri="{0D108BD9-81ED-4DB2-BD59-A6C34878D82A}">
                    <a16:rowId xmlns:a16="http://schemas.microsoft.com/office/drawing/2014/main" val="3633581596"/>
                  </a:ext>
                </a:extLst>
              </a:tr>
              <a:tr h="431595">
                <a:tc>
                  <a:txBody>
                    <a:bodyPr/>
                    <a:lstStyle/>
                    <a:p>
                      <a:pPr algn="l" fontAlgn="t"/>
                      <a:r>
                        <a:rPr lang="en-US" sz="2000" dirty="0" smtClean="0">
                          <a:solidFill>
                            <a:schemeClr val="tx1"/>
                          </a:solidFill>
                          <a:effectLst/>
                          <a:latin typeface="+mn-ea"/>
                          <a:ea typeface="+mn-ea"/>
                        </a:rPr>
                        <a:t>  n</a:t>
                      </a:r>
                      <a:endParaRPr lang="en-US" sz="2000" dirty="0">
                        <a:solidFill>
                          <a:schemeClr val="tx1"/>
                        </a:solidFill>
                        <a:effectLst/>
                        <a:latin typeface="+mn-ea"/>
                        <a:ea typeface="+mn-ea"/>
                      </a:endParaRPr>
                    </a:p>
                  </a:txBody>
                  <a:tcPr marL="4665" marR="4665" marT="4082" marB="4665">
                    <a:lnL>
                      <a:noFill/>
                    </a:lnL>
                    <a:lnR>
                      <a:noFill/>
                    </a:lnR>
                    <a:lnT w="7620" cap="flat" cmpd="sng" algn="ctr">
                      <a:solidFill>
                        <a:srgbClr val="CFD8DC"/>
                      </a:solidFill>
                      <a:prstDash val="solid"/>
                      <a:round/>
                      <a:headEnd type="none" w="med" len="med"/>
                      <a:tailEnd type="none" w="med" len="med"/>
                    </a:lnT>
                    <a:lnB>
                      <a:noFill/>
                    </a:lnB>
                    <a:noFill/>
                  </a:tcPr>
                </a:tc>
                <a:tc>
                  <a:txBody>
                    <a:bodyPr/>
                    <a:lstStyle/>
                    <a:p>
                      <a:pPr algn="l" fontAlgn="t"/>
                      <a:r>
                        <a:rPr lang="en-US" sz="2000" dirty="0" smtClean="0">
                          <a:solidFill>
                            <a:schemeClr val="tx1"/>
                          </a:solidFill>
                          <a:effectLst/>
                          <a:latin typeface="+mn-ea"/>
                          <a:ea typeface="+mn-ea"/>
                        </a:rPr>
                        <a:t>  n-Tensor </a:t>
                      </a:r>
                      <a:r>
                        <a:rPr lang="en-US" sz="2000" dirty="0">
                          <a:solidFill>
                            <a:schemeClr val="tx1"/>
                          </a:solidFill>
                          <a:effectLst/>
                          <a:latin typeface="+mn-ea"/>
                          <a:ea typeface="+mn-ea"/>
                        </a:rPr>
                        <a:t>(you get the idea)</a:t>
                      </a:r>
                    </a:p>
                  </a:txBody>
                  <a:tcPr marL="4665" marR="4665" marT="4082" marB="4665">
                    <a:lnL>
                      <a:noFill/>
                    </a:lnL>
                    <a:lnR>
                      <a:noFill/>
                    </a:lnR>
                    <a:lnT w="7620" cap="flat" cmpd="sng" algn="ctr">
                      <a:solidFill>
                        <a:srgbClr val="CFD8DC"/>
                      </a:solidFill>
                      <a:prstDash val="solid"/>
                      <a:round/>
                      <a:headEnd type="none" w="med" len="med"/>
                      <a:tailEnd type="none" w="med" len="med"/>
                    </a:lnT>
                    <a:lnB>
                      <a:noFill/>
                    </a:lnB>
                    <a:noFill/>
                  </a:tcPr>
                </a:tc>
                <a:extLst>
                  <a:ext uri="{0D108BD9-81ED-4DB2-BD59-A6C34878D82A}">
                    <a16:rowId xmlns:a16="http://schemas.microsoft.com/office/drawing/2014/main" val="2976099089"/>
                  </a:ext>
                </a:extLst>
              </a:tr>
            </a:tbl>
          </a:graphicData>
        </a:graphic>
      </p:graphicFrame>
    </p:spTree>
    <p:extLst>
      <p:ext uri="{BB962C8B-B14F-4D97-AF65-F5344CB8AC3E}">
        <p14:creationId xmlns:p14="http://schemas.microsoft.com/office/powerpoint/2010/main" val="10903792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08769" y="41275"/>
            <a:ext cx="9448799" cy="3831818"/>
          </a:xfrm>
          <a:prstGeom prst="rect">
            <a:avLst/>
          </a:prstGeom>
        </p:spPr>
        <p:txBody>
          <a:bodyPr wrap="square">
            <a:spAutoFit/>
          </a:bodyPr>
          <a:lstStyle/>
          <a:p>
            <a:pPr marL="12700" algn="just">
              <a:lnSpc>
                <a:spcPct val="150000"/>
              </a:lnSpc>
            </a:pPr>
            <a:r>
              <a:rPr lang="en-US" altLang="ko-KR" sz="2400" b="1" dirty="0">
                <a:latin typeface="+mn-ea"/>
                <a:cs typeface="Arial Unicode MS"/>
              </a:rPr>
              <a:t>Rank </a:t>
            </a:r>
            <a:r>
              <a:rPr lang="en-US" altLang="ko-KR" sz="2400" b="1" dirty="0">
                <a:solidFill>
                  <a:srgbClr val="00B0F0"/>
                </a:solidFill>
                <a:latin typeface="+mn-ea"/>
                <a:cs typeface="Arial Unicode MS"/>
              </a:rPr>
              <a:t>0</a:t>
            </a:r>
            <a:r>
              <a:rPr lang="en-US" altLang="ko-KR" sz="2400" b="1" dirty="0">
                <a:latin typeface="+mn-ea"/>
                <a:cs typeface="Arial Unicode MS"/>
              </a:rPr>
              <a:t> </a:t>
            </a:r>
            <a:r>
              <a:rPr lang="en-US" altLang="ko-KR" sz="2400" b="1" dirty="0" smtClean="0">
                <a:latin typeface="+mn-ea"/>
                <a:cs typeface="Arial Unicode MS"/>
              </a:rPr>
              <a:t>variables</a:t>
            </a:r>
          </a:p>
          <a:p>
            <a:pPr marL="469900" lvl="1" algn="just">
              <a:lnSpc>
                <a:spcPct val="150000"/>
              </a:lnSpc>
            </a:pPr>
            <a:r>
              <a:rPr lang="en-US" altLang="ko-KR" sz="2000" dirty="0">
                <a:latin typeface="+mn-ea"/>
                <a:cs typeface="Arial Unicode MS"/>
              </a:rPr>
              <a:t>mammal = </a:t>
            </a:r>
            <a:r>
              <a:rPr lang="en-US" altLang="ko-KR" sz="2000" dirty="0" err="1">
                <a:latin typeface="+mn-ea"/>
                <a:cs typeface="Arial Unicode MS"/>
              </a:rPr>
              <a:t>tf.Variable</a:t>
            </a:r>
            <a:r>
              <a:rPr lang="en-US" altLang="ko-KR" sz="2000" dirty="0">
                <a:latin typeface="+mn-ea"/>
                <a:cs typeface="Arial Unicode MS"/>
              </a:rPr>
              <a:t>(</a:t>
            </a:r>
            <a:r>
              <a:rPr lang="en-US" altLang="ko-KR" sz="2000" b="1" dirty="0">
                <a:latin typeface="+mn-ea"/>
                <a:cs typeface="Arial Unicode MS"/>
              </a:rPr>
              <a:t>"Elephant"</a:t>
            </a:r>
            <a:r>
              <a:rPr lang="en-US" altLang="ko-KR" sz="2000" dirty="0">
                <a:latin typeface="+mn-ea"/>
                <a:cs typeface="Arial Unicode MS"/>
              </a:rPr>
              <a:t>, </a:t>
            </a:r>
            <a:r>
              <a:rPr lang="en-US" altLang="ko-KR" sz="2000" dirty="0" err="1">
                <a:latin typeface="+mn-ea"/>
                <a:cs typeface="Arial Unicode MS"/>
              </a:rPr>
              <a:t>tf.string</a:t>
            </a:r>
            <a:r>
              <a:rPr lang="en-US" altLang="ko-KR" sz="2000" dirty="0">
                <a:latin typeface="+mn-ea"/>
                <a:cs typeface="Arial Unicode MS"/>
              </a:rPr>
              <a:t>)</a:t>
            </a:r>
          </a:p>
          <a:p>
            <a:pPr marL="469900" lvl="1" algn="just">
              <a:lnSpc>
                <a:spcPct val="150000"/>
              </a:lnSpc>
            </a:pPr>
            <a:r>
              <a:rPr lang="en-US" altLang="ko-KR" sz="2000" dirty="0">
                <a:latin typeface="+mn-ea"/>
                <a:cs typeface="Arial Unicode MS"/>
              </a:rPr>
              <a:t>ignition = </a:t>
            </a:r>
            <a:r>
              <a:rPr lang="en-US" altLang="ko-KR" sz="2000" dirty="0" err="1">
                <a:latin typeface="+mn-ea"/>
                <a:cs typeface="Arial Unicode MS"/>
              </a:rPr>
              <a:t>tf.Variable</a:t>
            </a:r>
            <a:r>
              <a:rPr lang="en-US" altLang="ko-KR" sz="2000" dirty="0">
                <a:latin typeface="+mn-ea"/>
                <a:cs typeface="Arial Unicode MS"/>
              </a:rPr>
              <a:t>(</a:t>
            </a:r>
            <a:r>
              <a:rPr lang="en-US" altLang="ko-KR" sz="2000" b="1" dirty="0">
                <a:latin typeface="+mn-ea"/>
                <a:cs typeface="Arial Unicode MS"/>
              </a:rPr>
              <a:t>451</a:t>
            </a:r>
            <a:r>
              <a:rPr lang="en-US" altLang="ko-KR" sz="2000" dirty="0">
                <a:latin typeface="+mn-ea"/>
                <a:cs typeface="Arial Unicode MS"/>
              </a:rPr>
              <a:t>, tf.int16)</a:t>
            </a:r>
          </a:p>
          <a:p>
            <a:pPr marL="469900" lvl="1" algn="just">
              <a:lnSpc>
                <a:spcPct val="150000"/>
              </a:lnSpc>
            </a:pPr>
            <a:r>
              <a:rPr lang="en-US" altLang="ko-KR" sz="2000" dirty="0">
                <a:latin typeface="+mn-ea"/>
                <a:cs typeface="Arial Unicode MS"/>
              </a:rPr>
              <a:t>floating = </a:t>
            </a:r>
            <a:r>
              <a:rPr lang="en-US" altLang="ko-KR" sz="2000" dirty="0" err="1">
                <a:latin typeface="+mn-ea"/>
                <a:cs typeface="Arial Unicode MS"/>
              </a:rPr>
              <a:t>tf.Variable</a:t>
            </a:r>
            <a:r>
              <a:rPr lang="en-US" altLang="ko-KR" sz="2000" dirty="0">
                <a:latin typeface="+mn-ea"/>
                <a:cs typeface="Arial Unicode MS"/>
              </a:rPr>
              <a:t>(</a:t>
            </a:r>
            <a:r>
              <a:rPr lang="en-US" altLang="ko-KR" sz="2000" b="1" dirty="0">
                <a:latin typeface="+mn-ea"/>
                <a:cs typeface="Arial Unicode MS"/>
              </a:rPr>
              <a:t>3.14159265359</a:t>
            </a:r>
            <a:r>
              <a:rPr lang="en-US" altLang="ko-KR" sz="2000" dirty="0">
                <a:latin typeface="+mn-ea"/>
                <a:cs typeface="Arial Unicode MS"/>
              </a:rPr>
              <a:t>, tf.float64)</a:t>
            </a:r>
          </a:p>
          <a:p>
            <a:pPr marL="469900" lvl="1" algn="just">
              <a:lnSpc>
                <a:spcPct val="150000"/>
              </a:lnSpc>
            </a:pPr>
            <a:r>
              <a:rPr lang="en-US" altLang="ko-KR" sz="2000" dirty="0" err="1">
                <a:latin typeface="+mn-ea"/>
                <a:cs typeface="Arial Unicode MS"/>
              </a:rPr>
              <a:t>its_complicated</a:t>
            </a:r>
            <a:r>
              <a:rPr lang="en-US" altLang="ko-KR" sz="2000" dirty="0">
                <a:latin typeface="+mn-ea"/>
                <a:cs typeface="Arial Unicode MS"/>
              </a:rPr>
              <a:t> = </a:t>
            </a:r>
            <a:r>
              <a:rPr lang="en-US" altLang="ko-KR" sz="2000" dirty="0" err="1">
                <a:latin typeface="+mn-ea"/>
                <a:cs typeface="Arial Unicode MS"/>
              </a:rPr>
              <a:t>tf.Variable</a:t>
            </a:r>
            <a:r>
              <a:rPr lang="en-US" altLang="ko-KR" sz="2000" dirty="0">
                <a:latin typeface="+mn-ea"/>
                <a:cs typeface="Arial Unicode MS"/>
              </a:rPr>
              <a:t>(</a:t>
            </a:r>
            <a:r>
              <a:rPr lang="en-US" altLang="ko-KR" sz="2000" b="1" dirty="0">
                <a:latin typeface="+mn-ea"/>
                <a:cs typeface="Arial Unicode MS"/>
              </a:rPr>
              <a:t>12.3 - 4.85j</a:t>
            </a:r>
            <a:r>
              <a:rPr lang="en-US" altLang="ko-KR" sz="2000" dirty="0">
                <a:latin typeface="+mn-ea"/>
                <a:cs typeface="Arial Unicode MS"/>
              </a:rPr>
              <a:t>, tf.complex64</a:t>
            </a:r>
            <a:r>
              <a:rPr lang="en-US" altLang="ko-KR" sz="2000" dirty="0" smtClean="0">
                <a:latin typeface="+mn-ea"/>
                <a:cs typeface="Arial Unicode MS"/>
              </a:rPr>
              <a:t>)</a:t>
            </a:r>
          </a:p>
          <a:p>
            <a:pPr marL="12700" algn="just">
              <a:lnSpc>
                <a:spcPct val="150000"/>
              </a:lnSpc>
            </a:pPr>
            <a:endParaRPr lang="en-US" altLang="ko-KR" b="1" dirty="0">
              <a:latin typeface="+mn-ea"/>
              <a:cs typeface="Arial Unicode MS"/>
            </a:endParaRPr>
          </a:p>
          <a:p>
            <a:pPr marL="12700" algn="just">
              <a:lnSpc>
                <a:spcPct val="150000"/>
              </a:lnSpc>
            </a:pPr>
            <a:r>
              <a:rPr lang="en-US" altLang="ko-KR" sz="2000" b="1" dirty="0">
                <a:latin typeface="+mn-ea"/>
                <a:cs typeface="Arial Unicode MS"/>
              </a:rPr>
              <a:t>Note: A string</a:t>
            </a:r>
            <a:r>
              <a:rPr lang="en-US" altLang="ko-KR" sz="2000" dirty="0">
                <a:latin typeface="+mn-ea"/>
                <a:cs typeface="Arial Unicode MS"/>
              </a:rPr>
              <a:t> is treated as a </a:t>
            </a:r>
            <a:r>
              <a:rPr lang="en-US" altLang="ko-KR" sz="2000" b="1" dirty="0">
                <a:latin typeface="+mn-ea"/>
                <a:cs typeface="Arial Unicode MS"/>
              </a:rPr>
              <a:t>single item </a:t>
            </a:r>
            <a:r>
              <a:rPr lang="en-US" altLang="ko-KR" sz="2000" dirty="0">
                <a:latin typeface="+mn-ea"/>
                <a:cs typeface="Arial Unicode MS"/>
              </a:rPr>
              <a:t>in </a:t>
            </a:r>
            <a:r>
              <a:rPr lang="en-US" altLang="ko-KR" sz="2000" dirty="0" err="1">
                <a:latin typeface="+mn-ea"/>
                <a:cs typeface="Arial Unicode MS"/>
              </a:rPr>
              <a:t>TensorFlow</a:t>
            </a:r>
            <a:r>
              <a:rPr lang="en-US" altLang="ko-KR" sz="2000" dirty="0">
                <a:latin typeface="+mn-ea"/>
                <a:cs typeface="Arial Unicode MS"/>
              </a:rPr>
              <a:t>, not as a sequence of characters. It is possible to have scalar strings, vectors of strings, etc.</a:t>
            </a:r>
          </a:p>
        </p:txBody>
      </p:sp>
      <p:sp>
        <p:nvSpPr>
          <p:cNvPr id="4" name="직사각형 3"/>
          <p:cNvSpPr/>
          <p:nvPr/>
        </p:nvSpPr>
        <p:spPr>
          <a:xfrm>
            <a:off x="308769" y="4590951"/>
            <a:ext cx="9448799" cy="2492990"/>
          </a:xfrm>
          <a:prstGeom prst="rect">
            <a:avLst/>
          </a:prstGeom>
        </p:spPr>
        <p:txBody>
          <a:bodyPr wrap="square">
            <a:spAutoFit/>
          </a:bodyPr>
          <a:lstStyle/>
          <a:p>
            <a:pPr marL="12700" algn="just">
              <a:lnSpc>
                <a:spcPct val="150000"/>
              </a:lnSpc>
            </a:pPr>
            <a:r>
              <a:rPr lang="en-US" altLang="ko-KR" sz="2400" b="1" dirty="0">
                <a:latin typeface="+mn-ea"/>
                <a:cs typeface="Arial Unicode MS"/>
              </a:rPr>
              <a:t>Rank </a:t>
            </a:r>
            <a:r>
              <a:rPr lang="en-US" altLang="ko-KR" sz="2400" b="1" dirty="0" smtClean="0">
                <a:solidFill>
                  <a:srgbClr val="FF0000"/>
                </a:solidFill>
                <a:latin typeface="+mn-ea"/>
                <a:cs typeface="Arial Unicode MS"/>
              </a:rPr>
              <a:t>1</a:t>
            </a:r>
            <a:r>
              <a:rPr lang="en-US" altLang="ko-KR" sz="2400" b="1" dirty="0" smtClean="0">
                <a:latin typeface="+mn-ea"/>
                <a:cs typeface="Arial Unicode MS"/>
              </a:rPr>
              <a:t> </a:t>
            </a:r>
            <a:r>
              <a:rPr lang="en-US" altLang="ko-KR" sz="2400" b="1" dirty="0">
                <a:latin typeface="+mn-ea"/>
                <a:cs typeface="Arial Unicode MS"/>
              </a:rPr>
              <a:t>variables</a:t>
            </a:r>
            <a:r>
              <a:rPr lang="en-US" altLang="ko-KR" sz="2400" b="1" dirty="0" smtClean="0">
                <a:latin typeface="+mn-ea"/>
                <a:cs typeface="Arial Unicode MS"/>
              </a:rPr>
              <a:t> </a:t>
            </a:r>
            <a:r>
              <a:rPr lang="en-US" altLang="ko-KR" sz="2400" b="1" dirty="0">
                <a:latin typeface="+mn-ea"/>
                <a:cs typeface="Arial Unicode MS"/>
              </a:rPr>
              <a:t>(</a:t>
            </a:r>
            <a:r>
              <a:rPr lang="en-US" altLang="ko-KR" sz="2400" b="1" dirty="0">
                <a:solidFill>
                  <a:srgbClr val="FF0000"/>
                </a:solidFill>
                <a:latin typeface="+mn-ea"/>
                <a:cs typeface="Arial Unicode MS"/>
              </a:rPr>
              <a:t>list</a:t>
            </a:r>
            <a:r>
              <a:rPr lang="en-US" altLang="ko-KR" sz="2400" b="1" dirty="0">
                <a:latin typeface="+mn-ea"/>
                <a:cs typeface="Arial Unicode MS"/>
              </a:rPr>
              <a:t> of </a:t>
            </a:r>
            <a:r>
              <a:rPr lang="en-US" altLang="ko-KR" sz="2400" b="1" dirty="0" smtClean="0">
                <a:latin typeface="+mn-ea"/>
                <a:cs typeface="Arial Unicode MS"/>
              </a:rPr>
              <a:t>items)</a:t>
            </a:r>
          </a:p>
          <a:p>
            <a:pPr marL="469900" lvl="1" algn="just">
              <a:lnSpc>
                <a:spcPct val="150000"/>
              </a:lnSpc>
            </a:pPr>
            <a:r>
              <a:rPr lang="en-US" altLang="ko-KR" sz="2000" dirty="0" err="1">
                <a:latin typeface="+mn-ea"/>
                <a:cs typeface="Arial Unicode MS"/>
              </a:rPr>
              <a:t>mystr</a:t>
            </a:r>
            <a:r>
              <a:rPr lang="en-US" altLang="ko-KR" sz="2000" dirty="0">
                <a:latin typeface="+mn-ea"/>
                <a:cs typeface="Arial Unicode MS"/>
              </a:rPr>
              <a:t> = </a:t>
            </a:r>
            <a:r>
              <a:rPr lang="en-US" altLang="ko-KR" sz="2000" dirty="0" err="1">
                <a:latin typeface="+mn-ea"/>
                <a:cs typeface="Arial Unicode MS"/>
              </a:rPr>
              <a:t>tf.Variable</a:t>
            </a:r>
            <a:r>
              <a:rPr lang="en-US" altLang="ko-KR" sz="2000" dirty="0">
                <a:latin typeface="+mn-ea"/>
                <a:cs typeface="Arial Unicode MS"/>
              </a:rPr>
              <a:t>(</a:t>
            </a:r>
            <a:r>
              <a:rPr lang="en-US" altLang="ko-KR" sz="2000" b="1" dirty="0">
                <a:latin typeface="+mn-ea"/>
                <a:cs typeface="Arial Unicode MS"/>
              </a:rPr>
              <a:t>["Hello"]</a:t>
            </a:r>
            <a:r>
              <a:rPr lang="en-US" altLang="ko-KR" sz="2000" dirty="0">
                <a:latin typeface="+mn-ea"/>
                <a:cs typeface="Arial Unicode MS"/>
              </a:rPr>
              <a:t>, </a:t>
            </a:r>
            <a:r>
              <a:rPr lang="en-US" altLang="ko-KR" sz="2000" dirty="0" err="1">
                <a:latin typeface="+mn-ea"/>
                <a:cs typeface="Arial Unicode MS"/>
              </a:rPr>
              <a:t>tf.string</a:t>
            </a:r>
            <a:r>
              <a:rPr lang="en-US" altLang="ko-KR" sz="2000" dirty="0">
                <a:latin typeface="+mn-ea"/>
                <a:cs typeface="Arial Unicode MS"/>
              </a:rPr>
              <a:t>)</a:t>
            </a:r>
          </a:p>
          <a:p>
            <a:pPr marL="469900" lvl="1" algn="just">
              <a:lnSpc>
                <a:spcPct val="150000"/>
              </a:lnSpc>
            </a:pPr>
            <a:r>
              <a:rPr lang="en-US" altLang="ko-KR" sz="2000" dirty="0" err="1">
                <a:latin typeface="+mn-ea"/>
                <a:cs typeface="Arial Unicode MS"/>
              </a:rPr>
              <a:t>cool_numbers</a:t>
            </a:r>
            <a:r>
              <a:rPr lang="en-US" altLang="ko-KR" sz="2000" dirty="0">
                <a:latin typeface="+mn-ea"/>
                <a:cs typeface="Arial Unicode MS"/>
              </a:rPr>
              <a:t>  = </a:t>
            </a:r>
            <a:r>
              <a:rPr lang="en-US" altLang="ko-KR" sz="2000" dirty="0" err="1">
                <a:latin typeface="+mn-ea"/>
                <a:cs typeface="Arial Unicode MS"/>
              </a:rPr>
              <a:t>tf.Variable</a:t>
            </a:r>
            <a:r>
              <a:rPr lang="en-US" altLang="ko-KR" sz="2000" dirty="0">
                <a:latin typeface="+mn-ea"/>
                <a:cs typeface="Arial Unicode MS"/>
              </a:rPr>
              <a:t>(</a:t>
            </a:r>
            <a:r>
              <a:rPr lang="en-US" altLang="ko-KR" sz="2000" b="1" dirty="0">
                <a:latin typeface="+mn-ea"/>
                <a:cs typeface="Arial Unicode MS"/>
              </a:rPr>
              <a:t>[3.14159, 2.71828]</a:t>
            </a:r>
            <a:r>
              <a:rPr lang="en-US" altLang="ko-KR" sz="2000" dirty="0">
                <a:latin typeface="+mn-ea"/>
                <a:cs typeface="Arial Unicode MS"/>
              </a:rPr>
              <a:t>, tf.float32)</a:t>
            </a:r>
          </a:p>
          <a:p>
            <a:pPr marL="469900" lvl="1" algn="just">
              <a:lnSpc>
                <a:spcPct val="150000"/>
              </a:lnSpc>
            </a:pPr>
            <a:r>
              <a:rPr lang="en-US" altLang="ko-KR" sz="2000" dirty="0" err="1">
                <a:latin typeface="+mn-ea"/>
                <a:cs typeface="Arial Unicode MS"/>
              </a:rPr>
              <a:t>first_primes</a:t>
            </a:r>
            <a:r>
              <a:rPr lang="en-US" altLang="ko-KR" sz="2000" dirty="0">
                <a:latin typeface="+mn-ea"/>
                <a:cs typeface="Arial Unicode MS"/>
              </a:rPr>
              <a:t> = </a:t>
            </a:r>
            <a:r>
              <a:rPr lang="en-US" altLang="ko-KR" sz="2000" dirty="0" err="1">
                <a:latin typeface="+mn-ea"/>
                <a:cs typeface="Arial Unicode MS"/>
              </a:rPr>
              <a:t>tf.Variable</a:t>
            </a:r>
            <a:r>
              <a:rPr lang="en-US" altLang="ko-KR" sz="2000" dirty="0">
                <a:latin typeface="+mn-ea"/>
                <a:cs typeface="Arial Unicode MS"/>
              </a:rPr>
              <a:t>(</a:t>
            </a:r>
            <a:r>
              <a:rPr lang="en-US" altLang="ko-KR" sz="2000" b="1" dirty="0">
                <a:latin typeface="+mn-ea"/>
                <a:cs typeface="Arial Unicode MS"/>
              </a:rPr>
              <a:t>[2, 3, 5, 7, 11]</a:t>
            </a:r>
            <a:r>
              <a:rPr lang="en-US" altLang="ko-KR" sz="2000" dirty="0">
                <a:latin typeface="+mn-ea"/>
                <a:cs typeface="Arial Unicode MS"/>
              </a:rPr>
              <a:t>, tf.int32)</a:t>
            </a:r>
          </a:p>
          <a:p>
            <a:pPr marL="469900" lvl="1" algn="just">
              <a:lnSpc>
                <a:spcPct val="150000"/>
              </a:lnSpc>
            </a:pPr>
            <a:r>
              <a:rPr lang="en-US" altLang="ko-KR" sz="2000" dirty="0" err="1">
                <a:latin typeface="+mn-ea"/>
                <a:cs typeface="Arial Unicode MS"/>
              </a:rPr>
              <a:t>its_very_complicated</a:t>
            </a:r>
            <a:r>
              <a:rPr lang="en-US" altLang="ko-KR" sz="2000" dirty="0">
                <a:latin typeface="+mn-ea"/>
                <a:cs typeface="Arial Unicode MS"/>
              </a:rPr>
              <a:t> = </a:t>
            </a:r>
            <a:r>
              <a:rPr lang="en-US" altLang="ko-KR" sz="2000" dirty="0" err="1">
                <a:latin typeface="+mn-ea"/>
                <a:cs typeface="Arial Unicode MS"/>
              </a:rPr>
              <a:t>tf.Variable</a:t>
            </a:r>
            <a:r>
              <a:rPr lang="en-US" altLang="ko-KR" sz="2000" dirty="0">
                <a:latin typeface="+mn-ea"/>
                <a:cs typeface="Arial Unicode MS"/>
              </a:rPr>
              <a:t>(</a:t>
            </a:r>
            <a:r>
              <a:rPr lang="en-US" altLang="ko-KR" sz="2000" b="1" dirty="0">
                <a:latin typeface="+mn-ea"/>
                <a:cs typeface="Arial Unicode MS"/>
              </a:rPr>
              <a:t>[12.3 - 4.85j, 7.5 - 6.23j]</a:t>
            </a:r>
            <a:r>
              <a:rPr lang="en-US" altLang="ko-KR" sz="2000" dirty="0">
                <a:latin typeface="+mn-ea"/>
                <a:cs typeface="Arial Unicode MS"/>
              </a:rPr>
              <a:t>, tf.complex64)</a:t>
            </a:r>
            <a:endParaRPr lang="en-US" altLang="ko-KR" sz="2000" b="1" dirty="0">
              <a:latin typeface="+mn-ea"/>
              <a:cs typeface="Arial Unicode MS"/>
            </a:endParaRPr>
          </a:p>
        </p:txBody>
      </p:sp>
    </p:spTree>
    <p:extLst>
      <p:ext uri="{BB962C8B-B14F-4D97-AF65-F5344CB8AC3E}">
        <p14:creationId xmlns:p14="http://schemas.microsoft.com/office/powerpoint/2010/main" val="35652784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08769" y="193675"/>
            <a:ext cx="9448799" cy="3416320"/>
          </a:xfrm>
          <a:prstGeom prst="rect">
            <a:avLst/>
          </a:prstGeom>
        </p:spPr>
        <p:txBody>
          <a:bodyPr wrap="square">
            <a:spAutoFit/>
          </a:bodyPr>
          <a:lstStyle/>
          <a:p>
            <a:pPr marL="12700" algn="just">
              <a:lnSpc>
                <a:spcPct val="150000"/>
              </a:lnSpc>
            </a:pPr>
            <a:r>
              <a:rPr lang="en-US" altLang="ko-KR" sz="2400" b="1" dirty="0">
                <a:latin typeface="+mn-ea"/>
                <a:cs typeface="Arial Unicode MS"/>
              </a:rPr>
              <a:t>Rank </a:t>
            </a:r>
            <a:r>
              <a:rPr lang="en-US" altLang="ko-KR" sz="2400" b="1" dirty="0" smtClean="0">
                <a:latin typeface="+mn-ea"/>
                <a:cs typeface="Arial Unicode MS"/>
              </a:rPr>
              <a:t>2 </a:t>
            </a:r>
            <a:r>
              <a:rPr lang="en-US" altLang="ko-KR" sz="2400" b="1" dirty="0">
                <a:latin typeface="+mn-ea"/>
                <a:cs typeface="Arial Unicode MS"/>
              </a:rPr>
              <a:t>variables</a:t>
            </a:r>
            <a:r>
              <a:rPr lang="en-US" altLang="ko-KR" sz="2400" b="1" dirty="0" smtClean="0">
                <a:latin typeface="+mn-ea"/>
                <a:cs typeface="Arial Unicode MS"/>
              </a:rPr>
              <a:t> (At </a:t>
            </a:r>
            <a:r>
              <a:rPr lang="en-US" altLang="ko-KR" sz="2400" b="1" dirty="0">
                <a:latin typeface="+mn-ea"/>
                <a:cs typeface="Arial Unicode MS"/>
              </a:rPr>
              <a:t>least one </a:t>
            </a:r>
            <a:r>
              <a:rPr lang="en-US" altLang="ko-KR" sz="2400" b="1" dirty="0">
                <a:solidFill>
                  <a:srgbClr val="FF0000"/>
                </a:solidFill>
                <a:latin typeface="+mn-ea"/>
                <a:cs typeface="Arial Unicode MS"/>
              </a:rPr>
              <a:t>row </a:t>
            </a:r>
            <a:r>
              <a:rPr lang="en-US" altLang="ko-KR" sz="2400" b="1" dirty="0">
                <a:latin typeface="+mn-ea"/>
                <a:cs typeface="Arial Unicode MS"/>
              </a:rPr>
              <a:t>and at least one </a:t>
            </a:r>
            <a:r>
              <a:rPr lang="en-US" altLang="ko-KR" sz="2400" b="1" dirty="0">
                <a:solidFill>
                  <a:srgbClr val="0070C0"/>
                </a:solidFill>
                <a:latin typeface="+mn-ea"/>
                <a:cs typeface="Arial Unicode MS"/>
              </a:rPr>
              <a:t>column</a:t>
            </a:r>
            <a:r>
              <a:rPr lang="en-US" altLang="ko-KR" sz="2400" b="1" dirty="0" smtClean="0">
                <a:latin typeface="+mn-ea"/>
                <a:cs typeface="Arial Unicode MS"/>
              </a:rPr>
              <a:t>)</a:t>
            </a:r>
          </a:p>
          <a:p>
            <a:pPr marL="469900" lvl="1" algn="just">
              <a:lnSpc>
                <a:spcPct val="150000"/>
              </a:lnSpc>
            </a:pPr>
            <a:r>
              <a:rPr lang="en-US" altLang="ko-KR" sz="2000" dirty="0" err="1">
                <a:latin typeface="+mn-ea"/>
                <a:cs typeface="Arial Unicode MS"/>
              </a:rPr>
              <a:t>mymat</a:t>
            </a:r>
            <a:r>
              <a:rPr lang="en-US" altLang="ko-KR" sz="2000" dirty="0">
                <a:latin typeface="+mn-ea"/>
                <a:cs typeface="Arial Unicode MS"/>
              </a:rPr>
              <a:t> = </a:t>
            </a:r>
            <a:r>
              <a:rPr lang="en-US" altLang="ko-KR" sz="2000" dirty="0" err="1">
                <a:latin typeface="+mn-ea"/>
                <a:cs typeface="Arial Unicode MS"/>
              </a:rPr>
              <a:t>tf.Variable</a:t>
            </a:r>
            <a:r>
              <a:rPr lang="en-US" altLang="ko-KR" sz="2000" dirty="0">
                <a:latin typeface="+mn-ea"/>
                <a:cs typeface="Arial Unicode MS"/>
              </a:rPr>
              <a:t>(</a:t>
            </a:r>
            <a:r>
              <a:rPr lang="en-US" altLang="ko-KR" sz="2000" b="1" dirty="0">
                <a:latin typeface="+mn-ea"/>
                <a:cs typeface="Arial Unicode MS"/>
              </a:rPr>
              <a:t>[</a:t>
            </a:r>
            <a:r>
              <a:rPr lang="en-US" altLang="ko-KR" sz="2000" b="1" dirty="0">
                <a:solidFill>
                  <a:srgbClr val="FF0000"/>
                </a:solidFill>
                <a:latin typeface="+mn-ea"/>
                <a:cs typeface="Arial Unicode MS"/>
              </a:rPr>
              <a:t>[</a:t>
            </a:r>
            <a:r>
              <a:rPr lang="en-US" altLang="ko-KR" sz="2000" b="1" dirty="0">
                <a:solidFill>
                  <a:srgbClr val="0070C0"/>
                </a:solidFill>
                <a:latin typeface="+mn-ea"/>
                <a:cs typeface="Arial Unicode MS"/>
              </a:rPr>
              <a:t>7</a:t>
            </a:r>
            <a:r>
              <a:rPr lang="en-US" altLang="ko-KR" sz="2000" b="1" dirty="0">
                <a:solidFill>
                  <a:srgbClr val="FF0000"/>
                </a:solidFill>
                <a:latin typeface="+mn-ea"/>
                <a:cs typeface="Arial Unicode MS"/>
              </a:rPr>
              <a:t>]</a:t>
            </a:r>
            <a:r>
              <a:rPr lang="en-US" altLang="ko-KR" sz="2000" b="1" dirty="0">
                <a:latin typeface="+mn-ea"/>
                <a:cs typeface="Arial Unicode MS"/>
              </a:rPr>
              <a:t>,</a:t>
            </a:r>
            <a:r>
              <a:rPr lang="en-US" altLang="ko-KR" sz="2000" b="1" dirty="0">
                <a:solidFill>
                  <a:srgbClr val="FF0000"/>
                </a:solidFill>
                <a:latin typeface="+mn-ea"/>
                <a:cs typeface="Arial Unicode MS"/>
              </a:rPr>
              <a:t>[</a:t>
            </a:r>
            <a:r>
              <a:rPr lang="en-US" altLang="ko-KR" sz="2000" b="1" dirty="0">
                <a:solidFill>
                  <a:srgbClr val="0070C0"/>
                </a:solidFill>
                <a:latin typeface="+mn-ea"/>
                <a:cs typeface="Arial Unicode MS"/>
              </a:rPr>
              <a:t>11</a:t>
            </a:r>
            <a:r>
              <a:rPr lang="en-US" altLang="ko-KR" sz="2000" b="1" dirty="0">
                <a:latin typeface="+mn-ea"/>
                <a:cs typeface="Arial Unicode MS"/>
              </a:rPr>
              <a:t>]</a:t>
            </a:r>
            <a:r>
              <a:rPr lang="en-US" altLang="ko-KR" sz="2000" b="1" dirty="0">
                <a:solidFill>
                  <a:srgbClr val="FF0000"/>
                </a:solidFill>
                <a:latin typeface="+mn-ea"/>
                <a:cs typeface="Arial Unicode MS"/>
              </a:rPr>
              <a:t>]</a:t>
            </a:r>
            <a:r>
              <a:rPr lang="en-US" altLang="ko-KR" sz="2000" dirty="0">
                <a:latin typeface="+mn-ea"/>
                <a:cs typeface="Arial Unicode MS"/>
              </a:rPr>
              <a:t>, tf.int16)</a:t>
            </a:r>
          </a:p>
          <a:p>
            <a:pPr marL="469900" lvl="1" algn="just">
              <a:lnSpc>
                <a:spcPct val="150000"/>
              </a:lnSpc>
            </a:pPr>
            <a:r>
              <a:rPr lang="en-US" altLang="ko-KR" sz="2000" dirty="0" err="1">
                <a:latin typeface="+mn-ea"/>
                <a:cs typeface="Arial Unicode MS"/>
              </a:rPr>
              <a:t>myxor</a:t>
            </a:r>
            <a:r>
              <a:rPr lang="en-US" altLang="ko-KR" sz="2000" dirty="0">
                <a:latin typeface="+mn-ea"/>
                <a:cs typeface="Arial Unicode MS"/>
              </a:rPr>
              <a:t> = </a:t>
            </a:r>
            <a:r>
              <a:rPr lang="en-US" altLang="ko-KR" sz="2000" dirty="0" err="1">
                <a:latin typeface="+mn-ea"/>
                <a:cs typeface="Arial Unicode MS"/>
              </a:rPr>
              <a:t>tf.Variable</a:t>
            </a:r>
            <a:r>
              <a:rPr lang="en-US" altLang="ko-KR" sz="2000" dirty="0">
                <a:latin typeface="+mn-ea"/>
                <a:cs typeface="Arial Unicode MS"/>
              </a:rPr>
              <a:t>(</a:t>
            </a:r>
            <a:r>
              <a:rPr lang="en-US" altLang="ko-KR" sz="2000" b="1" dirty="0">
                <a:latin typeface="+mn-ea"/>
                <a:cs typeface="Arial Unicode MS"/>
              </a:rPr>
              <a:t>[</a:t>
            </a:r>
            <a:r>
              <a:rPr lang="en-US" altLang="ko-KR" sz="2000" b="1" dirty="0">
                <a:solidFill>
                  <a:srgbClr val="FF0000"/>
                </a:solidFill>
                <a:latin typeface="+mn-ea"/>
                <a:cs typeface="Arial Unicode MS"/>
              </a:rPr>
              <a:t>[</a:t>
            </a:r>
            <a:r>
              <a:rPr lang="en-US" altLang="ko-KR" sz="2000" b="1" dirty="0">
                <a:solidFill>
                  <a:srgbClr val="0070C0"/>
                </a:solidFill>
                <a:latin typeface="+mn-ea"/>
                <a:cs typeface="Arial Unicode MS"/>
              </a:rPr>
              <a:t>False, True</a:t>
            </a:r>
            <a:r>
              <a:rPr lang="en-US" altLang="ko-KR" sz="2000" b="1" dirty="0">
                <a:solidFill>
                  <a:srgbClr val="FF0000"/>
                </a:solidFill>
                <a:latin typeface="+mn-ea"/>
                <a:cs typeface="Arial Unicode MS"/>
              </a:rPr>
              <a:t>]</a:t>
            </a:r>
            <a:r>
              <a:rPr lang="en-US" altLang="ko-KR" sz="2000" dirty="0">
                <a:latin typeface="+mn-ea"/>
                <a:cs typeface="Arial Unicode MS"/>
              </a:rPr>
              <a:t>,</a:t>
            </a:r>
            <a:r>
              <a:rPr lang="en-US" altLang="ko-KR" sz="2000" b="1" dirty="0">
                <a:solidFill>
                  <a:srgbClr val="FF0000"/>
                </a:solidFill>
                <a:latin typeface="+mn-ea"/>
                <a:cs typeface="Arial Unicode MS"/>
              </a:rPr>
              <a:t>[</a:t>
            </a:r>
            <a:r>
              <a:rPr lang="en-US" altLang="ko-KR" sz="2000" b="1" dirty="0">
                <a:solidFill>
                  <a:srgbClr val="0070C0"/>
                </a:solidFill>
                <a:latin typeface="+mn-ea"/>
                <a:cs typeface="Arial Unicode MS"/>
              </a:rPr>
              <a:t>True, False</a:t>
            </a:r>
            <a:r>
              <a:rPr lang="en-US" altLang="ko-KR" sz="2000" b="1" dirty="0">
                <a:solidFill>
                  <a:srgbClr val="FF0000"/>
                </a:solidFill>
                <a:latin typeface="+mn-ea"/>
                <a:cs typeface="Arial Unicode MS"/>
              </a:rPr>
              <a:t>]</a:t>
            </a:r>
            <a:r>
              <a:rPr lang="en-US" altLang="ko-KR" sz="2000" b="1" dirty="0">
                <a:latin typeface="+mn-ea"/>
                <a:cs typeface="Arial Unicode MS"/>
              </a:rPr>
              <a:t>]</a:t>
            </a:r>
            <a:r>
              <a:rPr lang="en-US" altLang="ko-KR" sz="2000" dirty="0">
                <a:latin typeface="+mn-ea"/>
                <a:cs typeface="Arial Unicode MS"/>
              </a:rPr>
              <a:t>, </a:t>
            </a:r>
            <a:r>
              <a:rPr lang="en-US" altLang="ko-KR" sz="2000" dirty="0" err="1">
                <a:latin typeface="+mn-ea"/>
                <a:cs typeface="Arial Unicode MS"/>
              </a:rPr>
              <a:t>tf.bool</a:t>
            </a:r>
            <a:r>
              <a:rPr lang="en-US" altLang="ko-KR" sz="2000" dirty="0">
                <a:latin typeface="+mn-ea"/>
                <a:cs typeface="Arial Unicode MS"/>
              </a:rPr>
              <a:t>)</a:t>
            </a:r>
          </a:p>
          <a:p>
            <a:pPr marL="469900" lvl="1" algn="just">
              <a:lnSpc>
                <a:spcPct val="150000"/>
              </a:lnSpc>
            </a:pPr>
            <a:r>
              <a:rPr lang="en-US" altLang="ko-KR" sz="2000" dirty="0" err="1">
                <a:latin typeface="+mn-ea"/>
                <a:cs typeface="Arial Unicode MS"/>
              </a:rPr>
              <a:t>linear_squares</a:t>
            </a:r>
            <a:r>
              <a:rPr lang="en-US" altLang="ko-KR" sz="2000" dirty="0">
                <a:latin typeface="+mn-ea"/>
                <a:cs typeface="Arial Unicode MS"/>
              </a:rPr>
              <a:t> = </a:t>
            </a:r>
            <a:r>
              <a:rPr lang="en-US" altLang="ko-KR" sz="2000" dirty="0" err="1">
                <a:latin typeface="+mn-ea"/>
                <a:cs typeface="Arial Unicode MS"/>
              </a:rPr>
              <a:t>tf.Variable</a:t>
            </a:r>
            <a:r>
              <a:rPr lang="en-US" altLang="ko-KR" sz="2000" dirty="0">
                <a:latin typeface="+mn-ea"/>
                <a:cs typeface="Arial Unicode MS"/>
              </a:rPr>
              <a:t>(</a:t>
            </a:r>
            <a:r>
              <a:rPr lang="en-US" altLang="ko-KR" sz="2000" b="1" dirty="0">
                <a:latin typeface="+mn-ea"/>
                <a:cs typeface="Arial Unicode MS"/>
              </a:rPr>
              <a:t>[</a:t>
            </a:r>
            <a:r>
              <a:rPr lang="en-US" altLang="ko-KR" sz="2000" b="1" dirty="0">
                <a:solidFill>
                  <a:srgbClr val="FF0000"/>
                </a:solidFill>
                <a:latin typeface="+mn-ea"/>
                <a:cs typeface="Arial Unicode MS"/>
              </a:rPr>
              <a:t>[</a:t>
            </a:r>
            <a:r>
              <a:rPr lang="en-US" altLang="ko-KR" sz="2000" b="1" dirty="0">
                <a:solidFill>
                  <a:srgbClr val="0070C0"/>
                </a:solidFill>
                <a:latin typeface="+mn-ea"/>
                <a:cs typeface="Arial Unicode MS"/>
              </a:rPr>
              <a:t>4</a:t>
            </a:r>
            <a:r>
              <a:rPr lang="en-US" altLang="ko-KR" sz="2000" b="1" dirty="0">
                <a:solidFill>
                  <a:srgbClr val="FF0000"/>
                </a:solidFill>
                <a:latin typeface="+mn-ea"/>
                <a:cs typeface="Arial Unicode MS"/>
              </a:rPr>
              <a:t>]</a:t>
            </a:r>
            <a:r>
              <a:rPr lang="en-US" altLang="ko-KR" sz="2000" b="1" dirty="0">
                <a:latin typeface="+mn-ea"/>
                <a:cs typeface="Arial Unicode MS"/>
              </a:rPr>
              <a:t>, </a:t>
            </a:r>
            <a:r>
              <a:rPr lang="en-US" altLang="ko-KR" sz="2000" b="1" dirty="0">
                <a:solidFill>
                  <a:srgbClr val="FF0000"/>
                </a:solidFill>
                <a:latin typeface="+mn-ea"/>
                <a:cs typeface="Arial Unicode MS"/>
              </a:rPr>
              <a:t>[</a:t>
            </a:r>
            <a:r>
              <a:rPr lang="en-US" altLang="ko-KR" sz="2000" b="1" dirty="0">
                <a:solidFill>
                  <a:srgbClr val="0070C0"/>
                </a:solidFill>
                <a:latin typeface="+mn-ea"/>
                <a:cs typeface="Arial Unicode MS"/>
              </a:rPr>
              <a:t>9</a:t>
            </a:r>
            <a:r>
              <a:rPr lang="en-US" altLang="ko-KR" sz="2000" b="1" dirty="0">
                <a:solidFill>
                  <a:srgbClr val="FF0000"/>
                </a:solidFill>
                <a:latin typeface="+mn-ea"/>
                <a:cs typeface="Arial Unicode MS"/>
              </a:rPr>
              <a:t>]</a:t>
            </a:r>
            <a:r>
              <a:rPr lang="en-US" altLang="ko-KR" sz="2000" b="1" dirty="0">
                <a:latin typeface="+mn-ea"/>
                <a:cs typeface="Arial Unicode MS"/>
              </a:rPr>
              <a:t>, </a:t>
            </a:r>
            <a:r>
              <a:rPr lang="en-US" altLang="ko-KR" sz="2000" b="1" dirty="0">
                <a:solidFill>
                  <a:srgbClr val="FF0000"/>
                </a:solidFill>
                <a:latin typeface="+mn-ea"/>
                <a:cs typeface="Arial Unicode MS"/>
              </a:rPr>
              <a:t>[</a:t>
            </a:r>
            <a:r>
              <a:rPr lang="en-US" altLang="ko-KR" sz="2000" b="1" dirty="0">
                <a:solidFill>
                  <a:srgbClr val="0070C0"/>
                </a:solidFill>
                <a:latin typeface="+mn-ea"/>
                <a:cs typeface="Arial Unicode MS"/>
              </a:rPr>
              <a:t>16</a:t>
            </a:r>
            <a:r>
              <a:rPr lang="en-US" altLang="ko-KR" sz="2000" b="1" dirty="0">
                <a:solidFill>
                  <a:srgbClr val="FF0000"/>
                </a:solidFill>
                <a:latin typeface="+mn-ea"/>
                <a:cs typeface="Arial Unicode MS"/>
              </a:rPr>
              <a:t>]</a:t>
            </a:r>
            <a:r>
              <a:rPr lang="en-US" altLang="ko-KR" sz="2000" b="1" dirty="0">
                <a:latin typeface="+mn-ea"/>
                <a:cs typeface="Arial Unicode MS"/>
              </a:rPr>
              <a:t>, </a:t>
            </a:r>
            <a:r>
              <a:rPr lang="en-US" altLang="ko-KR" sz="2000" b="1" dirty="0">
                <a:solidFill>
                  <a:srgbClr val="FF0000"/>
                </a:solidFill>
                <a:latin typeface="+mn-ea"/>
                <a:cs typeface="Arial Unicode MS"/>
              </a:rPr>
              <a:t>[</a:t>
            </a:r>
            <a:r>
              <a:rPr lang="en-US" altLang="ko-KR" sz="2000" b="1" dirty="0">
                <a:solidFill>
                  <a:srgbClr val="0070C0"/>
                </a:solidFill>
                <a:latin typeface="+mn-ea"/>
                <a:cs typeface="Arial Unicode MS"/>
              </a:rPr>
              <a:t>25</a:t>
            </a:r>
            <a:r>
              <a:rPr lang="en-US" altLang="ko-KR" sz="2000" b="1" dirty="0">
                <a:solidFill>
                  <a:srgbClr val="FF0000"/>
                </a:solidFill>
                <a:latin typeface="+mn-ea"/>
                <a:cs typeface="Arial Unicode MS"/>
              </a:rPr>
              <a:t>]</a:t>
            </a:r>
            <a:r>
              <a:rPr lang="en-US" altLang="ko-KR" sz="2000" b="1" dirty="0">
                <a:latin typeface="+mn-ea"/>
                <a:cs typeface="Arial Unicode MS"/>
              </a:rPr>
              <a:t>]</a:t>
            </a:r>
            <a:r>
              <a:rPr lang="en-US" altLang="ko-KR" sz="2000" dirty="0">
                <a:latin typeface="+mn-ea"/>
                <a:cs typeface="Arial Unicode MS"/>
              </a:rPr>
              <a:t>, tf.int32)</a:t>
            </a:r>
          </a:p>
          <a:p>
            <a:pPr marL="469900" lvl="1" algn="just">
              <a:lnSpc>
                <a:spcPct val="150000"/>
              </a:lnSpc>
            </a:pPr>
            <a:r>
              <a:rPr lang="en-US" altLang="ko-KR" sz="2000" b="1" dirty="0" err="1">
                <a:latin typeface="+mn-ea"/>
                <a:cs typeface="Arial Unicode MS"/>
              </a:rPr>
              <a:t>squarish_squares</a:t>
            </a:r>
            <a:r>
              <a:rPr lang="en-US" altLang="ko-KR" sz="2000" dirty="0">
                <a:latin typeface="+mn-ea"/>
                <a:cs typeface="Arial Unicode MS"/>
              </a:rPr>
              <a:t> = </a:t>
            </a:r>
            <a:r>
              <a:rPr lang="en-US" altLang="ko-KR" sz="2000" dirty="0" err="1">
                <a:latin typeface="+mn-ea"/>
                <a:cs typeface="Arial Unicode MS"/>
              </a:rPr>
              <a:t>tf.Variable</a:t>
            </a:r>
            <a:r>
              <a:rPr lang="en-US" altLang="ko-KR" sz="2000" dirty="0">
                <a:latin typeface="+mn-ea"/>
                <a:cs typeface="Arial Unicode MS"/>
              </a:rPr>
              <a:t>(</a:t>
            </a:r>
            <a:r>
              <a:rPr lang="en-US" altLang="ko-KR" sz="2000" b="1" dirty="0">
                <a:latin typeface="+mn-ea"/>
                <a:cs typeface="Arial Unicode MS"/>
              </a:rPr>
              <a:t>[ </a:t>
            </a:r>
            <a:r>
              <a:rPr lang="en-US" altLang="ko-KR" sz="2000" b="1" dirty="0">
                <a:solidFill>
                  <a:srgbClr val="FF0000"/>
                </a:solidFill>
                <a:latin typeface="+mn-ea"/>
                <a:cs typeface="Arial Unicode MS"/>
              </a:rPr>
              <a:t>[</a:t>
            </a:r>
            <a:r>
              <a:rPr lang="en-US" altLang="ko-KR" sz="2000" b="1" dirty="0">
                <a:solidFill>
                  <a:srgbClr val="0070C0"/>
                </a:solidFill>
                <a:latin typeface="+mn-ea"/>
                <a:cs typeface="Arial Unicode MS"/>
              </a:rPr>
              <a:t>4, 9</a:t>
            </a:r>
            <a:r>
              <a:rPr lang="en-US" altLang="ko-KR" sz="2000" b="1" dirty="0">
                <a:solidFill>
                  <a:srgbClr val="FF0000"/>
                </a:solidFill>
                <a:latin typeface="+mn-ea"/>
                <a:cs typeface="Arial Unicode MS"/>
              </a:rPr>
              <a:t>]</a:t>
            </a:r>
            <a:r>
              <a:rPr lang="en-US" altLang="ko-KR" sz="2000" b="1" dirty="0">
                <a:latin typeface="+mn-ea"/>
                <a:cs typeface="Arial Unicode MS"/>
              </a:rPr>
              <a:t>, </a:t>
            </a:r>
            <a:r>
              <a:rPr lang="en-US" altLang="ko-KR" sz="2000" b="1" dirty="0">
                <a:solidFill>
                  <a:srgbClr val="FF0000"/>
                </a:solidFill>
                <a:latin typeface="+mn-ea"/>
                <a:cs typeface="Arial Unicode MS"/>
              </a:rPr>
              <a:t>[</a:t>
            </a:r>
            <a:r>
              <a:rPr lang="en-US" altLang="ko-KR" sz="2000" b="1" dirty="0">
                <a:solidFill>
                  <a:srgbClr val="0070C0"/>
                </a:solidFill>
                <a:latin typeface="+mn-ea"/>
                <a:cs typeface="Arial Unicode MS"/>
              </a:rPr>
              <a:t>16, 25</a:t>
            </a:r>
            <a:r>
              <a:rPr lang="en-US" altLang="ko-KR" sz="2000" b="1" dirty="0">
                <a:solidFill>
                  <a:srgbClr val="FF0000"/>
                </a:solidFill>
                <a:latin typeface="+mn-ea"/>
                <a:cs typeface="Arial Unicode MS"/>
              </a:rPr>
              <a:t>]</a:t>
            </a:r>
            <a:r>
              <a:rPr lang="en-US" altLang="ko-KR" sz="2000" b="1" dirty="0">
                <a:latin typeface="+mn-ea"/>
                <a:cs typeface="Arial Unicode MS"/>
              </a:rPr>
              <a:t> ]</a:t>
            </a:r>
            <a:r>
              <a:rPr lang="en-US" altLang="ko-KR" sz="2000" dirty="0">
                <a:latin typeface="+mn-ea"/>
                <a:cs typeface="Arial Unicode MS"/>
              </a:rPr>
              <a:t>, tf.int32)</a:t>
            </a:r>
          </a:p>
          <a:p>
            <a:pPr marL="469900" lvl="1" algn="just">
              <a:lnSpc>
                <a:spcPct val="150000"/>
              </a:lnSpc>
            </a:pPr>
            <a:r>
              <a:rPr lang="en-US" altLang="ko-KR" sz="2000" dirty="0" err="1">
                <a:latin typeface="+mn-ea"/>
                <a:cs typeface="Arial Unicode MS"/>
              </a:rPr>
              <a:t>rank_of_squares</a:t>
            </a:r>
            <a:r>
              <a:rPr lang="en-US" altLang="ko-KR" sz="2000" dirty="0">
                <a:latin typeface="+mn-ea"/>
                <a:cs typeface="Arial Unicode MS"/>
              </a:rPr>
              <a:t> = </a:t>
            </a:r>
            <a:r>
              <a:rPr lang="en-US" altLang="ko-KR" sz="2000" dirty="0" err="1">
                <a:latin typeface="+mn-ea"/>
                <a:cs typeface="Arial Unicode MS"/>
              </a:rPr>
              <a:t>tf.</a:t>
            </a:r>
            <a:r>
              <a:rPr lang="en-US" altLang="ko-KR" sz="2000" dirty="0" err="1">
                <a:solidFill>
                  <a:srgbClr val="0070C0"/>
                </a:solidFill>
                <a:latin typeface="+mn-ea"/>
                <a:cs typeface="Arial Unicode MS"/>
              </a:rPr>
              <a:t>rank</a:t>
            </a:r>
            <a:r>
              <a:rPr lang="en-US" altLang="ko-KR" sz="2000" dirty="0">
                <a:latin typeface="+mn-ea"/>
                <a:cs typeface="Arial Unicode MS"/>
              </a:rPr>
              <a:t>(</a:t>
            </a:r>
            <a:r>
              <a:rPr lang="en-US" altLang="ko-KR" sz="2000" b="1" dirty="0" err="1">
                <a:latin typeface="+mn-ea"/>
                <a:cs typeface="Arial Unicode MS"/>
              </a:rPr>
              <a:t>squarish_squares</a:t>
            </a:r>
            <a:r>
              <a:rPr lang="en-US" altLang="ko-KR" sz="2000" dirty="0">
                <a:latin typeface="+mn-ea"/>
                <a:cs typeface="Arial Unicode MS"/>
              </a:rPr>
              <a:t>)</a:t>
            </a:r>
          </a:p>
          <a:p>
            <a:pPr marL="469900" lvl="1" algn="just">
              <a:lnSpc>
                <a:spcPct val="150000"/>
              </a:lnSpc>
            </a:pPr>
            <a:r>
              <a:rPr lang="en-US" altLang="ko-KR" sz="2000" dirty="0" err="1">
                <a:latin typeface="+mn-ea"/>
                <a:cs typeface="Arial Unicode MS"/>
              </a:rPr>
              <a:t>mymatC</a:t>
            </a:r>
            <a:r>
              <a:rPr lang="en-US" altLang="ko-KR" sz="2000" dirty="0">
                <a:latin typeface="+mn-ea"/>
                <a:cs typeface="Arial Unicode MS"/>
              </a:rPr>
              <a:t> = </a:t>
            </a:r>
            <a:r>
              <a:rPr lang="en-US" altLang="ko-KR" sz="2000" dirty="0" err="1">
                <a:latin typeface="+mn-ea"/>
                <a:cs typeface="Arial Unicode MS"/>
              </a:rPr>
              <a:t>tf.Variable</a:t>
            </a:r>
            <a:r>
              <a:rPr lang="en-US" altLang="ko-KR" sz="2000" dirty="0">
                <a:latin typeface="+mn-ea"/>
                <a:cs typeface="Arial Unicode MS"/>
              </a:rPr>
              <a:t>(</a:t>
            </a:r>
            <a:r>
              <a:rPr lang="en-US" altLang="ko-KR" sz="2000" b="1" dirty="0">
                <a:latin typeface="+mn-ea"/>
                <a:cs typeface="Arial Unicode MS"/>
              </a:rPr>
              <a:t>[</a:t>
            </a:r>
            <a:r>
              <a:rPr lang="en-US" altLang="ko-KR" sz="2000" b="1" dirty="0">
                <a:solidFill>
                  <a:srgbClr val="FF0000"/>
                </a:solidFill>
                <a:latin typeface="+mn-ea"/>
                <a:cs typeface="Arial Unicode MS"/>
              </a:rPr>
              <a:t>[</a:t>
            </a:r>
            <a:r>
              <a:rPr lang="en-US" altLang="ko-KR" sz="2000" b="1" dirty="0">
                <a:solidFill>
                  <a:srgbClr val="0070C0"/>
                </a:solidFill>
                <a:latin typeface="+mn-ea"/>
                <a:cs typeface="Arial Unicode MS"/>
              </a:rPr>
              <a:t>7</a:t>
            </a:r>
            <a:r>
              <a:rPr lang="en-US" altLang="ko-KR" sz="2000" b="1" dirty="0">
                <a:solidFill>
                  <a:srgbClr val="FF0000"/>
                </a:solidFill>
                <a:latin typeface="+mn-ea"/>
                <a:cs typeface="Arial Unicode MS"/>
              </a:rPr>
              <a:t>]</a:t>
            </a:r>
            <a:r>
              <a:rPr lang="en-US" altLang="ko-KR" sz="2000" b="1" dirty="0">
                <a:latin typeface="+mn-ea"/>
                <a:cs typeface="Arial Unicode MS"/>
              </a:rPr>
              <a:t>,</a:t>
            </a:r>
            <a:r>
              <a:rPr lang="en-US" altLang="ko-KR" sz="2000" b="1" dirty="0">
                <a:solidFill>
                  <a:srgbClr val="FF0000"/>
                </a:solidFill>
                <a:latin typeface="+mn-ea"/>
                <a:cs typeface="Arial Unicode MS"/>
              </a:rPr>
              <a:t>[</a:t>
            </a:r>
            <a:r>
              <a:rPr lang="en-US" altLang="ko-KR" sz="2000" b="1" dirty="0">
                <a:solidFill>
                  <a:srgbClr val="0070C0"/>
                </a:solidFill>
                <a:latin typeface="+mn-ea"/>
                <a:cs typeface="Arial Unicode MS"/>
              </a:rPr>
              <a:t>11</a:t>
            </a:r>
            <a:r>
              <a:rPr lang="en-US" altLang="ko-KR" sz="2000" b="1" dirty="0">
                <a:solidFill>
                  <a:srgbClr val="FF0000"/>
                </a:solidFill>
                <a:latin typeface="+mn-ea"/>
                <a:cs typeface="Arial Unicode MS"/>
              </a:rPr>
              <a:t>]</a:t>
            </a:r>
            <a:r>
              <a:rPr lang="en-US" altLang="ko-KR" sz="2000" b="1" dirty="0">
                <a:latin typeface="+mn-ea"/>
                <a:cs typeface="Arial Unicode MS"/>
              </a:rPr>
              <a:t>]</a:t>
            </a:r>
            <a:r>
              <a:rPr lang="en-US" altLang="ko-KR" sz="2000" dirty="0">
                <a:latin typeface="+mn-ea"/>
                <a:cs typeface="Arial Unicode MS"/>
              </a:rPr>
              <a:t>, tf.int32)</a:t>
            </a:r>
            <a:endParaRPr lang="en-US" altLang="ko-KR" sz="2000" b="1" dirty="0">
              <a:latin typeface="+mn-ea"/>
              <a:cs typeface="Arial Unicode MS"/>
            </a:endParaRPr>
          </a:p>
        </p:txBody>
      </p:sp>
      <p:sp>
        <p:nvSpPr>
          <p:cNvPr id="3" name="직사각형 2"/>
          <p:cNvSpPr/>
          <p:nvPr/>
        </p:nvSpPr>
        <p:spPr>
          <a:xfrm>
            <a:off x="308769" y="4133751"/>
            <a:ext cx="9448799" cy="2954655"/>
          </a:xfrm>
          <a:prstGeom prst="rect">
            <a:avLst/>
          </a:prstGeom>
        </p:spPr>
        <p:txBody>
          <a:bodyPr wrap="square">
            <a:spAutoFit/>
          </a:bodyPr>
          <a:lstStyle/>
          <a:p>
            <a:pPr marL="12700" algn="just">
              <a:lnSpc>
                <a:spcPct val="150000"/>
              </a:lnSpc>
            </a:pPr>
            <a:r>
              <a:rPr lang="en-US" altLang="ko-KR" sz="2400" b="1" dirty="0" smtClean="0">
                <a:latin typeface="+mn-ea"/>
                <a:cs typeface="Arial Unicode MS"/>
              </a:rPr>
              <a:t>Higher rank </a:t>
            </a:r>
            <a:r>
              <a:rPr lang="en-US" altLang="ko-KR" sz="2400" b="1" dirty="0">
                <a:latin typeface="+mn-ea"/>
                <a:cs typeface="Arial Unicode MS"/>
              </a:rPr>
              <a:t>variables (</a:t>
            </a:r>
            <a:r>
              <a:rPr lang="en-US" altLang="ko-KR" sz="2400" b="1" dirty="0">
                <a:solidFill>
                  <a:srgbClr val="0070C0"/>
                </a:solidFill>
                <a:latin typeface="+mn-ea"/>
                <a:cs typeface="Arial Unicode MS"/>
              </a:rPr>
              <a:t>n-dimensional array</a:t>
            </a:r>
            <a:r>
              <a:rPr lang="en-US" altLang="ko-KR" sz="2400" b="1" dirty="0" smtClean="0">
                <a:latin typeface="+mn-ea"/>
                <a:cs typeface="Arial Unicode MS"/>
              </a:rPr>
              <a:t>)</a:t>
            </a:r>
          </a:p>
          <a:p>
            <a:pPr marL="355600" indent="-342900" algn="just">
              <a:lnSpc>
                <a:spcPct val="150000"/>
              </a:lnSpc>
              <a:buFont typeface="맑은 고딕" panose="020B0503020000020004" pitchFamily="50" charset="-127"/>
              <a:buChar char="-"/>
            </a:pPr>
            <a:r>
              <a:rPr lang="en-US" altLang="ko-KR" sz="2000" dirty="0" smtClean="0">
                <a:latin typeface="+mn-ea"/>
                <a:cs typeface="Arial Unicode MS"/>
              </a:rPr>
              <a:t>For </a:t>
            </a:r>
            <a:r>
              <a:rPr lang="en-US" altLang="ko-KR" sz="2000" dirty="0">
                <a:latin typeface="+mn-ea"/>
                <a:cs typeface="Arial Unicode MS"/>
              </a:rPr>
              <a:t>example, </a:t>
            </a:r>
            <a:r>
              <a:rPr lang="en-US" altLang="ko-KR" sz="2000" b="1" dirty="0">
                <a:latin typeface="+mn-ea"/>
                <a:cs typeface="Arial Unicode MS"/>
              </a:rPr>
              <a:t>during image processing, many tensors of rank 4 are used</a:t>
            </a:r>
            <a:r>
              <a:rPr lang="en-US" altLang="ko-KR" sz="2000" dirty="0">
                <a:latin typeface="+mn-ea"/>
                <a:cs typeface="Arial Unicode MS"/>
              </a:rPr>
              <a:t>, with dimensions corresponding to </a:t>
            </a:r>
            <a:r>
              <a:rPr lang="en-US" altLang="ko-KR" sz="2000" b="1" dirty="0">
                <a:solidFill>
                  <a:schemeClr val="accent3">
                    <a:lumMod val="50000"/>
                  </a:schemeClr>
                </a:solidFill>
                <a:latin typeface="+mn-ea"/>
                <a:cs typeface="Arial Unicode MS"/>
              </a:rPr>
              <a:t>example-in-batch</a:t>
            </a:r>
            <a:r>
              <a:rPr lang="en-US" altLang="ko-KR" sz="2000" dirty="0">
                <a:latin typeface="+mn-ea"/>
                <a:cs typeface="Arial Unicode MS"/>
              </a:rPr>
              <a:t>, </a:t>
            </a:r>
            <a:r>
              <a:rPr lang="en-US" altLang="ko-KR" sz="2000" b="1" dirty="0">
                <a:solidFill>
                  <a:srgbClr val="FF0000"/>
                </a:solidFill>
                <a:latin typeface="+mn-ea"/>
                <a:cs typeface="Arial Unicode MS"/>
              </a:rPr>
              <a:t>image width</a:t>
            </a:r>
            <a:r>
              <a:rPr lang="en-US" altLang="ko-KR" sz="2000" dirty="0">
                <a:latin typeface="+mn-ea"/>
                <a:cs typeface="Arial Unicode MS"/>
              </a:rPr>
              <a:t>, </a:t>
            </a:r>
            <a:r>
              <a:rPr lang="en-US" altLang="ko-KR" sz="2000" b="1" dirty="0">
                <a:solidFill>
                  <a:srgbClr val="7030A0"/>
                </a:solidFill>
                <a:latin typeface="+mn-ea"/>
                <a:cs typeface="Arial Unicode MS"/>
              </a:rPr>
              <a:t>image height</a:t>
            </a:r>
            <a:r>
              <a:rPr lang="en-US" altLang="ko-KR" sz="2000" dirty="0">
                <a:latin typeface="+mn-ea"/>
                <a:cs typeface="Arial Unicode MS"/>
              </a:rPr>
              <a:t>, and </a:t>
            </a:r>
            <a:r>
              <a:rPr lang="en-US" altLang="ko-KR" sz="2000" b="1" dirty="0">
                <a:solidFill>
                  <a:srgbClr val="0070C0"/>
                </a:solidFill>
                <a:latin typeface="+mn-ea"/>
                <a:cs typeface="Arial Unicode MS"/>
              </a:rPr>
              <a:t>color channel</a:t>
            </a:r>
            <a:endParaRPr lang="en-US" altLang="ko-KR" sz="2000" b="1" dirty="0" smtClean="0">
              <a:solidFill>
                <a:srgbClr val="0070C0"/>
              </a:solidFill>
              <a:latin typeface="+mn-ea"/>
              <a:cs typeface="Arial Unicode MS"/>
            </a:endParaRPr>
          </a:p>
          <a:p>
            <a:pPr marL="469900" lvl="1" algn="just">
              <a:lnSpc>
                <a:spcPct val="150000"/>
              </a:lnSpc>
            </a:pPr>
            <a:endParaRPr lang="en-US" altLang="ko-KR" sz="2000" dirty="0" smtClean="0">
              <a:latin typeface="+mn-ea"/>
              <a:cs typeface="Arial Unicode MS"/>
            </a:endParaRPr>
          </a:p>
          <a:p>
            <a:pPr marL="469900" lvl="1" algn="just">
              <a:lnSpc>
                <a:spcPct val="150000"/>
              </a:lnSpc>
            </a:pPr>
            <a:r>
              <a:rPr lang="en-US" altLang="ko-KR" sz="2000" dirty="0" err="1" smtClean="0">
                <a:latin typeface="+mn-ea"/>
                <a:cs typeface="Arial Unicode MS"/>
              </a:rPr>
              <a:t>my_image</a:t>
            </a:r>
            <a:r>
              <a:rPr lang="en-US" altLang="ko-KR" sz="2000" dirty="0" smtClean="0">
                <a:latin typeface="+mn-ea"/>
                <a:cs typeface="Arial Unicode MS"/>
              </a:rPr>
              <a:t> </a:t>
            </a:r>
            <a:r>
              <a:rPr lang="en-US" altLang="ko-KR" sz="2000" dirty="0">
                <a:latin typeface="+mn-ea"/>
                <a:cs typeface="Arial Unicode MS"/>
              </a:rPr>
              <a:t>= </a:t>
            </a:r>
            <a:r>
              <a:rPr lang="en-US" altLang="ko-KR" sz="2000" dirty="0" err="1">
                <a:latin typeface="+mn-ea"/>
                <a:cs typeface="Arial Unicode MS"/>
              </a:rPr>
              <a:t>tf.zeros</a:t>
            </a:r>
            <a:r>
              <a:rPr lang="en-US" altLang="ko-KR" sz="2000" dirty="0">
                <a:latin typeface="+mn-ea"/>
                <a:cs typeface="Arial Unicode MS"/>
              </a:rPr>
              <a:t>(</a:t>
            </a:r>
            <a:r>
              <a:rPr lang="en-US" altLang="ko-KR" sz="2000" b="1" dirty="0">
                <a:latin typeface="+mn-ea"/>
                <a:cs typeface="Arial Unicode MS"/>
              </a:rPr>
              <a:t>[</a:t>
            </a:r>
            <a:r>
              <a:rPr lang="en-US" altLang="ko-KR" sz="2000" b="1" dirty="0">
                <a:solidFill>
                  <a:schemeClr val="accent3">
                    <a:lumMod val="50000"/>
                  </a:schemeClr>
                </a:solidFill>
                <a:latin typeface="+mn-ea"/>
                <a:cs typeface="Arial Unicode MS"/>
              </a:rPr>
              <a:t>10</a:t>
            </a:r>
            <a:r>
              <a:rPr lang="en-US" altLang="ko-KR" sz="2000" b="1" dirty="0">
                <a:latin typeface="+mn-ea"/>
                <a:cs typeface="Arial Unicode MS"/>
              </a:rPr>
              <a:t>, </a:t>
            </a:r>
            <a:r>
              <a:rPr lang="en-US" altLang="ko-KR" sz="2000" b="1" dirty="0">
                <a:solidFill>
                  <a:srgbClr val="7030A0"/>
                </a:solidFill>
                <a:latin typeface="+mn-ea"/>
                <a:cs typeface="Arial Unicode MS"/>
              </a:rPr>
              <a:t>299</a:t>
            </a:r>
            <a:r>
              <a:rPr lang="en-US" altLang="ko-KR" sz="2000" b="1" dirty="0">
                <a:latin typeface="+mn-ea"/>
                <a:cs typeface="Arial Unicode MS"/>
              </a:rPr>
              <a:t>, </a:t>
            </a:r>
            <a:r>
              <a:rPr lang="en-US" altLang="ko-KR" sz="2000" b="1" dirty="0">
                <a:solidFill>
                  <a:srgbClr val="FF0000"/>
                </a:solidFill>
                <a:latin typeface="+mn-ea"/>
                <a:cs typeface="Arial Unicode MS"/>
              </a:rPr>
              <a:t>299</a:t>
            </a:r>
            <a:r>
              <a:rPr lang="en-US" altLang="ko-KR" sz="2000" b="1" dirty="0">
                <a:latin typeface="+mn-ea"/>
                <a:cs typeface="Arial Unicode MS"/>
              </a:rPr>
              <a:t>, </a:t>
            </a:r>
            <a:r>
              <a:rPr lang="en-US" altLang="ko-KR" sz="2000" b="1" dirty="0">
                <a:solidFill>
                  <a:srgbClr val="0070C0"/>
                </a:solidFill>
                <a:latin typeface="+mn-ea"/>
                <a:cs typeface="Arial Unicode MS"/>
              </a:rPr>
              <a:t>3</a:t>
            </a:r>
            <a:r>
              <a:rPr lang="en-US" altLang="ko-KR" sz="2000" b="1" dirty="0">
                <a:latin typeface="+mn-ea"/>
                <a:cs typeface="Arial Unicode MS"/>
              </a:rPr>
              <a:t>]</a:t>
            </a:r>
            <a:r>
              <a:rPr lang="en-US" altLang="ko-KR" sz="2000" dirty="0">
                <a:latin typeface="+mn-ea"/>
                <a:cs typeface="Arial Unicode MS"/>
              </a:rPr>
              <a:t>)  # </a:t>
            </a:r>
            <a:r>
              <a:rPr lang="en-US" altLang="ko-KR" sz="2000" b="1" dirty="0">
                <a:solidFill>
                  <a:schemeClr val="accent3">
                    <a:lumMod val="50000"/>
                  </a:schemeClr>
                </a:solidFill>
                <a:latin typeface="+mn-ea"/>
                <a:cs typeface="Arial Unicode MS"/>
              </a:rPr>
              <a:t>batch</a:t>
            </a:r>
            <a:r>
              <a:rPr lang="en-US" altLang="ko-KR" sz="2000" dirty="0">
                <a:latin typeface="+mn-ea"/>
                <a:cs typeface="Arial Unicode MS"/>
              </a:rPr>
              <a:t> x </a:t>
            </a:r>
            <a:r>
              <a:rPr lang="en-US" altLang="ko-KR" sz="2000" b="1" dirty="0">
                <a:solidFill>
                  <a:srgbClr val="7030A0"/>
                </a:solidFill>
                <a:latin typeface="+mn-ea"/>
                <a:cs typeface="Arial Unicode MS"/>
              </a:rPr>
              <a:t>height</a:t>
            </a:r>
            <a:r>
              <a:rPr lang="en-US" altLang="ko-KR" sz="2000" dirty="0">
                <a:latin typeface="+mn-ea"/>
                <a:cs typeface="Arial Unicode MS"/>
              </a:rPr>
              <a:t> x </a:t>
            </a:r>
            <a:r>
              <a:rPr lang="en-US" altLang="ko-KR" sz="2000" b="1" dirty="0">
                <a:solidFill>
                  <a:srgbClr val="FF0000"/>
                </a:solidFill>
                <a:latin typeface="+mn-ea"/>
                <a:cs typeface="Arial Unicode MS"/>
              </a:rPr>
              <a:t>width</a:t>
            </a:r>
            <a:r>
              <a:rPr lang="en-US" altLang="ko-KR" sz="2000" dirty="0">
                <a:latin typeface="+mn-ea"/>
                <a:cs typeface="Arial Unicode MS"/>
              </a:rPr>
              <a:t> x </a:t>
            </a:r>
            <a:r>
              <a:rPr lang="en-US" altLang="ko-KR" sz="2000" b="1" dirty="0">
                <a:solidFill>
                  <a:srgbClr val="0070C0"/>
                </a:solidFill>
                <a:latin typeface="+mn-ea"/>
                <a:cs typeface="Arial Unicode MS"/>
              </a:rPr>
              <a:t>color</a:t>
            </a:r>
          </a:p>
        </p:txBody>
      </p:sp>
    </p:spTree>
    <p:extLst>
      <p:ext uri="{BB962C8B-B14F-4D97-AF65-F5344CB8AC3E}">
        <p14:creationId xmlns:p14="http://schemas.microsoft.com/office/powerpoint/2010/main" val="7500563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08769" y="193675"/>
            <a:ext cx="9448799" cy="1569660"/>
          </a:xfrm>
          <a:prstGeom prst="rect">
            <a:avLst/>
          </a:prstGeom>
        </p:spPr>
        <p:txBody>
          <a:bodyPr wrap="square">
            <a:spAutoFit/>
          </a:bodyPr>
          <a:lstStyle/>
          <a:p>
            <a:pPr marL="12700" algn="just">
              <a:lnSpc>
                <a:spcPct val="150000"/>
              </a:lnSpc>
            </a:pPr>
            <a:r>
              <a:rPr lang="en-US" altLang="ko-KR" sz="2400" b="1" dirty="0">
                <a:latin typeface="+mn-ea"/>
                <a:cs typeface="Arial Unicode MS"/>
              </a:rPr>
              <a:t>Referring to </a:t>
            </a:r>
            <a:r>
              <a:rPr lang="en-US" altLang="ko-KR" sz="2400" b="1" dirty="0" err="1">
                <a:solidFill>
                  <a:srgbClr val="0070C0"/>
                </a:solidFill>
                <a:latin typeface="+mn-ea"/>
                <a:cs typeface="Arial Unicode MS"/>
              </a:rPr>
              <a:t>tf.Tensor</a:t>
            </a:r>
            <a:r>
              <a:rPr lang="en-US" altLang="ko-KR" sz="2400" b="1" dirty="0">
                <a:latin typeface="+mn-ea"/>
                <a:cs typeface="Arial Unicode MS"/>
              </a:rPr>
              <a:t> </a:t>
            </a:r>
            <a:r>
              <a:rPr lang="en-US" altLang="ko-KR" sz="2400" b="1" dirty="0" smtClean="0">
                <a:latin typeface="+mn-ea"/>
                <a:cs typeface="Arial Unicode MS"/>
              </a:rPr>
              <a:t>slices</a:t>
            </a:r>
          </a:p>
          <a:p>
            <a:pPr marL="298450" indent="-285750" algn="just">
              <a:lnSpc>
                <a:spcPct val="150000"/>
              </a:lnSpc>
              <a:buFontTx/>
              <a:buChar char="-"/>
            </a:pPr>
            <a:r>
              <a:rPr lang="en-US" altLang="ko-KR" sz="2000" dirty="0">
                <a:latin typeface="+mn-ea"/>
                <a:cs typeface="Arial Unicode MS"/>
              </a:rPr>
              <a:t>Since a </a:t>
            </a:r>
            <a:r>
              <a:rPr lang="en-US" altLang="ko-KR" sz="2000" dirty="0" err="1">
                <a:latin typeface="+mn-ea"/>
                <a:cs typeface="Arial Unicode MS"/>
              </a:rPr>
              <a:t>tf.Tensor</a:t>
            </a:r>
            <a:r>
              <a:rPr lang="en-US" altLang="ko-KR" sz="2000" dirty="0">
                <a:latin typeface="+mn-ea"/>
                <a:cs typeface="Arial Unicode MS"/>
              </a:rPr>
              <a:t> is an n-dimensional array of cells, to access a single cell in a </a:t>
            </a:r>
            <a:r>
              <a:rPr lang="en-US" altLang="ko-KR" sz="2000" dirty="0" err="1">
                <a:latin typeface="+mn-ea"/>
                <a:cs typeface="Arial Unicode MS"/>
              </a:rPr>
              <a:t>tf.Tensor</a:t>
            </a:r>
            <a:r>
              <a:rPr lang="en-US" altLang="ko-KR" sz="2000" dirty="0">
                <a:latin typeface="+mn-ea"/>
                <a:cs typeface="Arial Unicode MS"/>
              </a:rPr>
              <a:t> you need to specify n indices</a:t>
            </a:r>
            <a:endParaRPr lang="en-US" altLang="ko-KR" sz="2000" b="1" dirty="0">
              <a:latin typeface="+mn-ea"/>
              <a:cs typeface="Arial Unicode MS"/>
            </a:endParaRPr>
          </a:p>
        </p:txBody>
      </p:sp>
      <mc:AlternateContent xmlns:mc="http://schemas.openxmlformats.org/markup-compatibility/2006" xmlns:a14="http://schemas.microsoft.com/office/drawing/2010/main">
        <mc:Choice Requires="a14">
          <p:sp>
            <p:nvSpPr>
              <p:cNvPr id="3" name="직사각형 2"/>
              <p:cNvSpPr/>
              <p:nvPr/>
            </p:nvSpPr>
            <p:spPr>
              <a:xfrm>
                <a:off x="308767" y="2234528"/>
                <a:ext cx="9448801" cy="4289700"/>
              </a:xfrm>
              <a:prstGeom prst="rect">
                <a:avLst/>
              </a:prstGeom>
            </p:spPr>
            <p:txBody>
              <a:bodyPr wrap="square">
                <a:spAutoFit/>
              </a:bodyPr>
              <a:lstStyle/>
              <a:p>
                <a:r>
                  <a:rPr lang="en-US" altLang="ko-KR" sz="2000" dirty="0" smtClean="0">
                    <a:latin typeface="+mn-ea"/>
                  </a:rPr>
                  <a:t>rank_2_tensor </a:t>
                </a:r>
                <a:r>
                  <a:rPr lang="en-US" altLang="ko-KR" sz="2000" dirty="0">
                    <a:latin typeface="+mn-ea"/>
                  </a:rPr>
                  <a:t>= </a:t>
                </a:r>
                <a:r>
                  <a:rPr lang="en-US" altLang="ko-KR" sz="2000" dirty="0" err="1">
                    <a:latin typeface="+mn-ea"/>
                  </a:rPr>
                  <a:t>tf.ones</a:t>
                </a:r>
                <a:r>
                  <a:rPr lang="en-US" altLang="ko-KR" sz="2000" dirty="0">
                    <a:latin typeface="+mn-ea"/>
                  </a:rPr>
                  <a:t>(</a:t>
                </a:r>
                <a:r>
                  <a:rPr lang="en-US" altLang="ko-KR" sz="2000" b="1" dirty="0">
                    <a:latin typeface="+mn-ea"/>
                  </a:rPr>
                  <a:t>[</a:t>
                </a:r>
                <a:r>
                  <a:rPr lang="en-US" altLang="ko-KR" sz="2000" b="1" dirty="0">
                    <a:solidFill>
                      <a:srgbClr val="FF0000"/>
                    </a:solidFill>
                    <a:latin typeface="+mn-ea"/>
                  </a:rPr>
                  <a:t>3</a:t>
                </a:r>
                <a:r>
                  <a:rPr lang="en-US" altLang="ko-KR" sz="2000" b="1" dirty="0">
                    <a:latin typeface="+mn-ea"/>
                  </a:rPr>
                  <a:t>, </a:t>
                </a:r>
                <a:r>
                  <a:rPr lang="en-US" altLang="ko-KR" sz="2000" b="1" dirty="0" smtClean="0">
                    <a:solidFill>
                      <a:srgbClr val="0070C0"/>
                    </a:solidFill>
                    <a:latin typeface="+mn-ea"/>
                  </a:rPr>
                  <a:t>4</a:t>
                </a:r>
                <a:r>
                  <a:rPr lang="en-US" altLang="ko-KR" sz="2000" b="1" dirty="0" smtClean="0">
                    <a:latin typeface="+mn-ea"/>
                  </a:rPr>
                  <a:t>]</a:t>
                </a:r>
                <a:r>
                  <a:rPr lang="en-US" altLang="ko-KR" sz="2000" dirty="0" smtClean="0">
                    <a:latin typeface="+mn-ea"/>
                  </a:rPr>
                  <a:t>)  # [ </a:t>
                </a:r>
                <a:r>
                  <a:rPr lang="en-US" altLang="ko-KR" sz="2000" dirty="0" smtClean="0">
                    <a:solidFill>
                      <a:srgbClr val="FF0000"/>
                    </a:solidFill>
                    <a:latin typeface="+mn-ea"/>
                  </a:rPr>
                  <a:t>[</a:t>
                </a:r>
                <a:r>
                  <a:rPr lang="en-US" altLang="ko-KR" sz="2000" dirty="0" smtClean="0">
                    <a:solidFill>
                      <a:srgbClr val="0070C0"/>
                    </a:solidFill>
                    <a:latin typeface="+mn-ea"/>
                  </a:rPr>
                  <a:t>1,1,1,1</a:t>
                </a:r>
                <a:r>
                  <a:rPr lang="en-US" altLang="ko-KR" sz="2000" dirty="0" smtClean="0">
                    <a:solidFill>
                      <a:srgbClr val="FF0000"/>
                    </a:solidFill>
                    <a:latin typeface="+mn-ea"/>
                  </a:rPr>
                  <a:t>]</a:t>
                </a:r>
                <a:r>
                  <a:rPr lang="en-US" altLang="ko-KR" sz="2000" dirty="0" smtClean="0">
                    <a:latin typeface="+mn-ea"/>
                  </a:rPr>
                  <a:t>, </a:t>
                </a:r>
              </a:p>
              <a:p>
                <a:r>
                  <a:rPr lang="en-US" altLang="ko-KR" sz="2000" dirty="0">
                    <a:solidFill>
                      <a:srgbClr val="FF0000"/>
                    </a:solidFill>
                    <a:latin typeface="+mn-ea"/>
                  </a:rPr>
                  <a:t>	</a:t>
                </a:r>
                <a:r>
                  <a:rPr lang="en-US" altLang="ko-KR" sz="2000" dirty="0" smtClean="0">
                    <a:solidFill>
                      <a:srgbClr val="FF0000"/>
                    </a:solidFill>
                    <a:latin typeface="+mn-ea"/>
                  </a:rPr>
                  <a:t>			     [</a:t>
                </a:r>
                <a:r>
                  <a:rPr lang="en-US" altLang="ko-KR" sz="2000" dirty="0" smtClean="0">
                    <a:solidFill>
                      <a:srgbClr val="0070C0"/>
                    </a:solidFill>
                    <a:latin typeface="+mn-ea"/>
                  </a:rPr>
                  <a:t>1,1,</a:t>
                </a:r>
                <a:r>
                  <a:rPr lang="en-US" altLang="ko-KR" sz="2000" b="1" dirty="0" smtClean="0">
                    <a:latin typeface="+mn-ea"/>
                  </a:rPr>
                  <a:t>1</a:t>
                </a:r>
                <a:r>
                  <a:rPr lang="en-US" altLang="ko-KR" sz="2000" dirty="0" smtClean="0">
                    <a:solidFill>
                      <a:srgbClr val="0070C0"/>
                    </a:solidFill>
                    <a:latin typeface="+mn-ea"/>
                  </a:rPr>
                  <a:t>,1</a:t>
                </a:r>
                <a:r>
                  <a:rPr lang="en-US" altLang="ko-KR" sz="2000" dirty="0" smtClean="0">
                    <a:solidFill>
                      <a:srgbClr val="FF0000"/>
                    </a:solidFill>
                    <a:latin typeface="+mn-ea"/>
                  </a:rPr>
                  <a:t>]</a:t>
                </a:r>
                <a:r>
                  <a:rPr lang="en-US" altLang="ko-KR" sz="2000" dirty="0" smtClean="0">
                    <a:latin typeface="+mn-ea"/>
                  </a:rPr>
                  <a:t>,</a:t>
                </a:r>
              </a:p>
              <a:p>
                <a:r>
                  <a:rPr lang="en-US" altLang="ko-KR" sz="2000" dirty="0" smtClean="0">
                    <a:latin typeface="+mn-ea"/>
                  </a:rPr>
                  <a:t>				     </a:t>
                </a:r>
                <a:r>
                  <a:rPr lang="en-US" altLang="ko-KR" sz="2000" dirty="0" smtClean="0">
                    <a:solidFill>
                      <a:srgbClr val="FF0000"/>
                    </a:solidFill>
                    <a:latin typeface="+mn-ea"/>
                  </a:rPr>
                  <a:t>[</a:t>
                </a:r>
                <a:r>
                  <a:rPr lang="en-US" altLang="ko-KR" sz="2000" b="1" dirty="0" smtClean="0">
                    <a:solidFill>
                      <a:srgbClr val="7030A0"/>
                    </a:solidFill>
                    <a:latin typeface="+mn-ea"/>
                  </a:rPr>
                  <a:t>1,1,1,1</a:t>
                </a:r>
                <a:r>
                  <a:rPr lang="en-US" altLang="ko-KR" sz="2000" dirty="0" smtClean="0">
                    <a:solidFill>
                      <a:srgbClr val="FF0000"/>
                    </a:solidFill>
                    <a:latin typeface="+mn-ea"/>
                  </a:rPr>
                  <a:t>]</a:t>
                </a:r>
                <a:r>
                  <a:rPr lang="en-US" altLang="ko-KR" sz="2000" dirty="0" smtClean="0">
                    <a:latin typeface="+mn-ea"/>
                  </a:rPr>
                  <a:t> ]</a:t>
                </a:r>
              </a:p>
              <a:p>
                <a:endParaRPr lang="en-US" altLang="ko-KR" sz="2000" dirty="0" smtClean="0">
                  <a:latin typeface="+mn-ea"/>
                </a:endParaRPr>
              </a:p>
              <a:p>
                <a:r>
                  <a:rPr lang="en-US" altLang="ko-KR" sz="2000" dirty="0" err="1">
                    <a:latin typeface="+mn-ea"/>
                  </a:rPr>
                  <a:t>my_scalar</a:t>
                </a:r>
                <a:r>
                  <a:rPr lang="en-US" altLang="ko-KR" sz="2000" dirty="0">
                    <a:latin typeface="+mn-ea"/>
                  </a:rPr>
                  <a:t> = </a:t>
                </a:r>
                <a:r>
                  <a:rPr lang="en-US" altLang="ko-KR" sz="2000" dirty="0" smtClean="0">
                    <a:latin typeface="+mn-ea"/>
                  </a:rPr>
                  <a:t>rank_2_tensor [</a:t>
                </a:r>
                <a:r>
                  <a:rPr lang="en-US" altLang="ko-KR" sz="2000" b="1" dirty="0" smtClean="0">
                    <a:latin typeface="+mn-ea"/>
                  </a:rPr>
                  <a:t>1</a:t>
                </a:r>
                <a:r>
                  <a:rPr lang="en-US" altLang="ko-KR" sz="2000" b="1" dirty="0">
                    <a:latin typeface="+mn-ea"/>
                  </a:rPr>
                  <a:t>, 2</a:t>
                </a:r>
                <a:r>
                  <a:rPr lang="en-US" altLang="ko-KR" sz="2000" dirty="0" smtClean="0">
                    <a:latin typeface="+mn-ea"/>
                  </a:rPr>
                  <a:t>] # </a:t>
                </a:r>
                <a:r>
                  <a:rPr lang="en-US" altLang="ko-KR" sz="2000" b="1" dirty="0" smtClean="0">
                    <a:latin typeface="+mn-ea"/>
                  </a:rPr>
                  <a:t>1</a:t>
                </a:r>
              </a:p>
              <a:p>
                <a:endParaRPr lang="en-US" altLang="ko-KR" sz="2000" b="1" dirty="0" smtClean="0">
                  <a:latin typeface="+mn-ea"/>
                </a:endParaRPr>
              </a:p>
              <a:p>
                <a:r>
                  <a:rPr lang="en-US" altLang="ko-KR" sz="2000" dirty="0" err="1">
                    <a:latin typeface="+mn-ea"/>
                  </a:rPr>
                  <a:t>my_row_vector</a:t>
                </a:r>
                <a:r>
                  <a:rPr lang="en-US" altLang="ko-KR" sz="2000" dirty="0">
                    <a:latin typeface="+mn-ea"/>
                  </a:rPr>
                  <a:t> = </a:t>
                </a:r>
                <a:r>
                  <a:rPr lang="en-US" altLang="ko-KR" sz="2000" dirty="0" smtClean="0">
                    <a:latin typeface="+mn-ea"/>
                  </a:rPr>
                  <a:t>rank_2_tensor [</a:t>
                </a:r>
                <a:r>
                  <a:rPr lang="en-US" altLang="ko-KR" sz="2000" b="1" dirty="0" smtClean="0">
                    <a:solidFill>
                      <a:srgbClr val="7030A0"/>
                    </a:solidFill>
                    <a:latin typeface="+mn-ea"/>
                  </a:rPr>
                  <a:t>2</a:t>
                </a:r>
                <a:r>
                  <a:rPr lang="en-US" altLang="ko-KR" sz="2000" dirty="0" smtClean="0">
                    <a:latin typeface="+mn-ea"/>
                  </a:rPr>
                  <a:t>] # </a:t>
                </a:r>
                <a:r>
                  <a:rPr lang="en-US" altLang="ko-KR" sz="2000" dirty="0">
                    <a:solidFill>
                      <a:srgbClr val="FF0000"/>
                    </a:solidFill>
                    <a:latin typeface="+mn-ea"/>
                  </a:rPr>
                  <a:t>[</a:t>
                </a:r>
                <a:r>
                  <a:rPr lang="en-US" altLang="ko-KR" sz="2000" b="1" dirty="0">
                    <a:solidFill>
                      <a:srgbClr val="7030A0"/>
                    </a:solidFill>
                    <a:latin typeface="+mn-ea"/>
                  </a:rPr>
                  <a:t>1,1,1,1</a:t>
                </a:r>
                <a:r>
                  <a:rPr lang="en-US" altLang="ko-KR" sz="2000" dirty="0" smtClean="0">
                    <a:solidFill>
                      <a:srgbClr val="FF0000"/>
                    </a:solidFill>
                    <a:latin typeface="+mn-ea"/>
                  </a:rPr>
                  <a:t>]</a:t>
                </a:r>
                <a:endParaRPr lang="en-US" altLang="ko-KR" sz="2000" dirty="0" smtClean="0">
                  <a:latin typeface="+mn-ea"/>
                </a:endParaRPr>
              </a:p>
              <a:p>
                <a:endParaRPr lang="en-US" altLang="ko-KR" sz="2000" dirty="0" smtClean="0">
                  <a:latin typeface="+mn-ea"/>
                </a:endParaRPr>
              </a:p>
              <a:p>
                <a:r>
                  <a:rPr lang="en-US" altLang="ko-KR" sz="2000" dirty="0" smtClean="0">
                    <a:latin typeface="+mn-ea"/>
                  </a:rPr>
                  <a:t># </a:t>
                </a:r>
                <a:r>
                  <a:rPr lang="en-US" altLang="ko-KR" sz="2000" dirty="0">
                    <a:latin typeface="+mn-ea"/>
                  </a:rPr>
                  <a:t>The " </a:t>
                </a:r>
                <a:r>
                  <a:rPr lang="en-US" altLang="ko-KR" sz="2000" b="1" dirty="0" smtClean="0">
                    <a:solidFill>
                      <a:srgbClr val="FF0000"/>
                    </a:solidFill>
                    <a:latin typeface="+mn-ea"/>
                  </a:rPr>
                  <a:t>:</a:t>
                </a:r>
                <a:r>
                  <a:rPr lang="en-US" altLang="ko-KR" sz="2000" dirty="0">
                    <a:latin typeface="+mn-ea"/>
                  </a:rPr>
                  <a:t> " </a:t>
                </a:r>
                <a:r>
                  <a:rPr lang="en-US" altLang="ko-KR" sz="2000" dirty="0" smtClean="0">
                    <a:latin typeface="+mn-ea"/>
                  </a:rPr>
                  <a:t>notation </a:t>
                </a:r>
                <a:r>
                  <a:rPr lang="en-US" altLang="ko-KR" sz="2000" dirty="0">
                    <a:latin typeface="+mn-ea"/>
                  </a:rPr>
                  <a:t>is python slicing syntax for "leave this </a:t>
                </a:r>
                <a:r>
                  <a:rPr lang="en-US" altLang="ko-KR" sz="2000" dirty="0" smtClean="0">
                    <a:latin typeface="+mn-ea"/>
                  </a:rPr>
                  <a:t>dimension </a:t>
                </a:r>
                <a:r>
                  <a:rPr lang="en-US" altLang="ko-KR" sz="2000" dirty="0">
                    <a:latin typeface="+mn-ea"/>
                  </a:rPr>
                  <a:t>alone</a:t>
                </a:r>
                <a:r>
                  <a:rPr lang="en-US" altLang="ko-KR" sz="2000" dirty="0" smtClean="0">
                    <a:latin typeface="+mn-ea"/>
                  </a:rPr>
                  <a:t>".</a:t>
                </a:r>
              </a:p>
              <a:p>
                <a:r>
                  <a:rPr lang="en-US" altLang="ko-KR" sz="2000" dirty="0" err="1" smtClean="0">
                    <a:latin typeface="+mn-ea"/>
                  </a:rPr>
                  <a:t>my_column_vector</a:t>
                </a:r>
                <a:r>
                  <a:rPr lang="en-US" altLang="ko-KR" sz="2000" dirty="0" smtClean="0">
                    <a:latin typeface="+mn-ea"/>
                  </a:rPr>
                  <a:t> </a:t>
                </a:r>
                <a:r>
                  <a:rPr lang="en-US" altLang="ko-KR" sz="2000" dirty="0">
                    <a:latin typeface="+mn-ea"/>
                  </a:rPr>
                  <a:t>= </a:t>
                </a:r>
                <a:r>
                  <a:rPr lang="en-US" altLang="ko-KR" sz="2000" dirty="0" smtClean="0">
                    <a:latin typeface="+mn-ea"/>
                  </a:rPr>
                  <a:t>rank_2_tensor [ </a:t>
                </a:r>
                <a:r>
                  <a:rPr lang="en-US" altLang="ko-KR" sz="2000" b="1" dirty="0" smtClean="0">
                    <a:solidFill>
                      <a:srgbClr val="FF0000"/>
                    </a:solidFill>
                    <a:latin typeface="+mn-ea"/>
                  </a:rPr>
                  <a:t>:</a:t>
                </a:r>
                <a:r>
                  <a:rPr lang="en-US" altLang="ko-KR" sz="2000" dirty="0" smtClean="0">
                    <a:latin typeface="+mn-ea"/>
                  </a:rPr>
                  <a:t> , </a:t>
                </a:r>
                <a:r>
                  <a:rPr lang="en-US" altLang="ko-KR" sz="2000" b="1" dirty="0" smtClean="0">
                    <a:solidFill>
                      <a:schemeClr val="accent3">
                        <a:lumMod val="50000"/>
                      </a:schemeClr>
                    </a:solidFill>
                    <a:latin typeface="+mn-ea"/>
                  </a:rPr>
                  <a:t>3</a:t>
                </a:r>
                <a:r>
                  <a:rPr lang="en-US" altLang="ko-KR" sz="2000" dirty="0" smtClean="0">
                    <a:latin typeface="+mn-ea"/>
                  </a:rPr>
                  <a:t>] </a:t>
                </a:r>
                <a:r>
                  <a:rPr lang="en-US" altLang="ko-KR" sz="2000" dirty="0">
                    <a:latin typeface="+mn-ea"/>
                  </a:rPr>
                  <a:t># [ </a:t>
                </a:r>
                <a:r>
                  <a:rPr lang="en-US" altLang="ko-KR" sz="2000" dirty="0">
                    <a:solidFill>
                      <a:srgbClr val="FF0000"/>
                    </a:solidFill>
                    <a:latin typeface="+mn-ea"/>
                  </a:rPr>
                  <a:t>[</a:t>
                </a:r>
                <a:r>
                  <a:rPr lang="en-US" altLang="ko-KR" sz="2000" dirty="0">
                    <a:solidFill>
                      <a:srgbClr val="0070C0"/>
                    </a:solidFill>
                    <a:latin typeface="+mn-ea"/>
                  </a:rPr>
                  <a:t>1,1,1,</a:t>
                </a:r>
                <a:r>
                  <a:rPr lang="en-US" altLang="ko-KR" sz="2000" b="1" dirty="0">
                    <a:solidFill>
                      <a:schemeClr val="accent3">
                        <a:lumMod val="50000"/>
                      </a:schemeClr>
                    </a:solidFill>
                    <a:latin typeface="+mn-ea"/>
                  </a:rPr>
                  <a:t>1</a:t>
                </a:r>
                <a:r>
                  <a:rPr lang="en-US" altLang="ko-KR" sz="2000" dirty="0" smtClean="0">
                    <a:solidFill>
                      <a:srgbClr val="FF0000"/>
                    </a:solidFill>
                    <a:latin typeface="+mn-ea"/>
                  </a:rPr>
                  <a:t>]</a:t>
                </a:r>
                <a:r>
                  <a:rPr lang="en-US" altLang="ko-KR" sz="2000" dirty="0" smtClean="0">
                    <a:latin typeface="+mn-ea"/>
                  </a:rPr>
                  <a:t>,</a:t>
                </a:r>
              </a:p>
              <a:p>
                <a:r>
                  <a:rPr lang="en-US" altLang="ko-KR" sz="2000" dirty="0">
                    <a:solidFill>
                      <a:srgbClr val="FF0000"/>
                    </a:solidFill>
                    <a:latin typeface="+mn-ea"/>
                  </a:rPr>
                  <a:t>				 </a:t>
                </a:r>
                <a:r>
                  <a:rPr lang="en-US" altLang="ko-KR" sz="2000" dirty="0" smtClean="0">
                    <a:solidFill>
                      <a:srgbClr val="FF0000"/>
                    </a:solidFill>
                    <a:latin typeface="+mn-ea"/>
                  </a:rPr>
                  <a:t>                  </a:t>
                </a:r>
                <a:r>
                  <a:rPr lang="en-US" altLang="ko-KR" sz="2000" dirty="0">
                    <a:solidFill>
                      <a:srgbClr val="FF0000"/>
                    </a:solidFill>
                    <a:latin typeface="+mn-ea"/>
                  </a:rPr>
                  <a:t>[</a:t>
                </a:r>
                <a:r>
                  <a:rPr lang="en-US" altLang="ko-KR" sz="2000" dirty="0">
                    <a:solidFill>
                      <a:srgbClr val="0070C0"/>
                    </a:solidFill>
                    <a:latin typeface="+mn-ea"/>
                  </a:rPr>
                  <a:t>1,1,1,</a:t>
                </a:r>
                <a:r>
                  <a:rPr lang="en-US" altLang="ko-KR" sz="2000" b="1" dirty="0">
                    <a:solidFill>
                      <a:schemeClr val="accent3">
                        <a:lumMod val="50000"/>
                      </a:schemeClr>
                    </a:solidFill>
                    <a:latin typeface="+mn-ea"/>
                  </a:rPr>
                  <a:t>1</a:t>
                </a:r>
                <a:r>
                  <a:rPr lang="en-US" altLang="ko-KR" sz="2000" dirty="0" smtClean="0">
                    <a:solidFill>
                      <a:srgbClr val="FF0000"/>
                    </a:solidFill>
                    <a:latin typeface="+mn-ea"/>
                  </a:rPr>
                  <a:t>]</a:t>
                </a:r>
                <a:r>
                  <a:rPr lang="en-US" altLang="ko-KR" sz="2000" dirty="0" smtClean="0">
                    <a:latin typeface="+mn-ea"/>
                  </a:rPr>
                  <a:t>, </a:t>
                </a:r>
                <a:r>
                  <a:rPr lang="en-US" altLang="ko-KR" sz="2000" dirty="0">
                    <a:latin typeface="+mn-ea"/>
                    <a:sym typeface="Wingdings" panose="05000000000000000000" pitchFamily="2" charset="2"/>
                  </a:rPr>
                  <a:t> </a:t>
                </a:r>
                <a14:m>
                  <m:oMath xmlns:m="http://schemas.openxmlformats.org/officeDocument/2006/math">
                    <m:d>
                      <m:dPr>
                        <m:begChr m:val="["/>
                        <m:endChr m:val="]"/>
                        <m:ctrlPr>
                          <a:rPr lang="en-US" altLang="ko-KR" sz="2000" i="1" dirty="0">
                            <a:latin typeface="Cambria Math" panose="02040503050406030204" pitchFamily="18" charset="0"/>
                          </a:rPr>
                        </m:ctrlPr>
                      </m:dPr>
                      <m:e>
                        <m:m>
                          <m:mPr>
                            <m:mcs>
                              <m:mc>
                                <m:mcPr>
                                  <m:count m:val="1"/>
                                  <m:mcJc m:val="center"/>
                                </m:mcPr>
                              </m:mc>
                            </m:mcs>
                            <m:ctrlPr>
                              <a:rPr lang="en-US" altLang="ko-KR" sz="2000" b="1" i="1" dirty="0">
                                <a:solidFill>
                                  <a:schemeClr val="accent3">
                                    <a:lumMod val="50000"/>
                                  </a:schemeClr>
                                </a:solidFill>
                                <a:latin typeface="Cambria Math" panose="02040503050406030204" pitchFamily="18" charset="0"/>
                              </a:rPr>
                            </m:ctrlPr>
                          </m:mPr>
                          <m:mr>
                            <m:e>
                              <m:r>
                                <m:rPr>
                                  <m:brk m:alnAt="7"/>
                                </m:rPr>
                                <a:rPr lang="en-US" altLang="ko-KR" sz="2000" b="1" i="1" dirty="0">
                                  <a:solidFill>
                                    <a:schemeClr val="accent3">
                                      <a:lumMod val="50000"/>
                                    </a:schemeClr>
                                  </a:solidFill>
                                  <a:latin typeface="Cambria Math" panose="02040503050406030204" pitchFamily="18" charset="0"/>
                                </a:rPr>
                                <m:t>𝟏</m:t>
                              </m:r>
                            </m:e>
                          </m:mr>
                          <m:mr>
                            <m:e>
                              <m:r>
                                <a:rPr lang="en-US" altLang="ko-KR" sz="2000" b="1" i="1" dirty="0">
                                  <a:solidFill>
                                    <a:schemeClr val="accent3">
                                      <a:lumMod val="50000"/>
                                    </a:schemeClr>
                                  </a:solidFill>
                                  <a:latin typeface="Cambria Math" panose="02040503050406030204" pitchFamily="18" charset="0"/>
                                </a:rPr>
                                <m:t>𝟏</m:t>
                              </m:r>
                            </m:e>
                          </m:mr>
                          <m:mr>
                            <m:e>
                              <m:r>
                                <a:rPr lang="en-US" altLang="ko-KR" sz="2000" b="1" i="1" dirty="0">
                                  <a:solidFill>
                                    <a:schemeClr val="accent3">
                                      <a:lumMod val="50000"/>
                                    </a:schemeClr>
                                  </a:solidFill>
                                  <a:latin typeface="Cambria Math" panose="02040503050406030204" pitchFamily="18" charset="0"/>
                                </a:rPr>
                                <m:t>𝟏</m:t>
                              </m:r>
                            </m:e>
                          </m:mr>
                        </m:m>
                      </m:e>
                    </m:d>
                  </m:oMath>
                </a14:m>
                <a:endParaRPr lang="en-US" altLang="ko-KR" sz="2000" dirty="0">
                  <a:latin typeface="+mn-ea"/>
                </a:endParaRPr>
              </a:p>
              <a:p>
                <a:r>
                  <a:rPr lang="en-US" altLang="ko-KR" sz="2000" dirty="0">
                    <a:latin typeface="+mn-ea"/>
                  </a:rPr>
                  <a:t>				    </a:t>
                </a:r>
                <a:r>
                  <a:rPr lang="en-US" altLang="ko-KR" sz="2000" dirty="0" smtClean="0">
                    <a:latin typeface="+mn-ea"/>
                  </a:rPr>
                  <a:t>               </a:t>
                </a:r>
                <a:r>
                  <a:rPr lang="en-US" altLang="ko-KR" sz="2000" dirty="0">
                    <a:solidFill>
                      <a:srgbClr val="FF0000"/>
                    </a:solidFill>
                    <a:latin typeface="+mn-ea"/>
                  </a:rPr>
                  <a:t>[</a:t>
                </a:r>
                <a:r>
                  <a:rPr lang="en-US" altLang="ko-KR" sz="2000" dirty="0">
                    <a:solidFill>
                      <a:srgbClr val="0070C0"/>
                    </a:solidFill>
                    <a:latin typeface="+mn-ea"/>
                  </a:rPr>
                  <a:t>1,1,1,</a:t>
                </a:r>
                <a:r>
                  <a:rPr lang="en-US" altLang="ko-KR" sz="2000" b="1" dirty="0">
                    <a:solidFill>
                      <a:schemeClr val="accent3">
                        <a:lumMod val="50000"/>
                      </a:schemeClr>
                    </a:solidFill>
                    <a:latin typeface="+mn-ea"/>
                  </a:rPr>
                  <a:t>1</a:t>
                </a:r>
                <a:r>
                  <a:rPr lang="en-US" altLang="ko-KR" sz="2000" dirty="0">
                    <a:solidFill>
                      <a:srgbClr val="FF0000"/>
                    </a:solidFill>
                    <a:latin typeface="+mn-ea"/>
                  </a:rPr>
                  <a:t>]</a:t>
                </a:r>
                <a:r>
                  <a:rPr lang="en-US" altLang="ko-KR" sz="2000" dirty="0">
                    <a:latin typeface="+mn-ea"/>
                  </a:rPr>
                  <a:t> </a:t>
                </a:r>
                <a:r>
                  <a:rPr lang="en-US" altLang="ko-KR" sz="2000" dirty="0" smtClean="0">
                    <a:latin typeface="+mn-ea"/>
                  </a:rPr>
                  <a:t>]</a:t>
                </a:r>
                <a:endParaRPr lang="en-US" altLang="ko-KR" sz="2000" dirty="0">
                  <a:latin typeface="+mn-ea"/>
                </a:endParaRPr>
              </a:p>
            </p:txBody>
          </p:sp>
        </mc:Choice>
        <mc:Fallback xmlns="">
          <p:sp>
            <p:nvSpPr>
              <p:cNvPr id="3" name="직사각형 2"/>
              <p:cNvSpPr>
                <a:spLocks noRot="1" noChangeAspect="1" noMove="1" noResize="1" noEditPoints="1" noAdjustHandles="1" noChangeArrowheads="1" noChangeShapeType="1" noTextEdit="1"/>
              </p:cNvSpPr>
              <p:nvPr/>
            </p:nvSpPr>
            <p:spPr>
              <a:xfrm>
                <a:off x="308767" y="2234528"/>
                <a:ext cx="9448801" cy="4289700"/>
              </a:xfrm>
              <a:prstGeom prst="rect">
                <a:avLst/>
              </a:prstGeom>
              <a:blipFill>
                <a:blip r:embed="rId2"/>
                <a:stretch>
                  <a:fillRect l="-710" t="-853" b="-1707"/>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1798308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08769" y="193675"/>
            <a:ext cx="9448799" cy="1107996"/>
          </a:xfrm>
          <a:prstGeom prst="rect">
            <a:avLst/>
          </a:prstGeom>
        </p:spPr>
        <p:txBody>
          <a:bodyPr wrap="square">
            <a:spAutoFit/>
          </a:bodyPr>
          <a:lstStyle/>
          <a:p>
            <a:pPr marL="12700" algn="just">
              <a:lnSpc>
                <a:spcPct val="150000"/>
              </a:lnSpc>
            </a:pPr>
            <a:r>
              <a:rPr lang="en-US" altLang="ko-KR" sz="2400" b="1" dirty="0">
                <a:latin typeface="+mn-ea"/>
                <a:cs typeface="Arial Unicode MS"/>
              </a:rPr>
              <a:t>Shape of a </a:t>
            </a:r>
            <a:r>
              <a:rPr lang="en-US" altLang="ko-KR" sz="2400" b="1" dirty="0" smtClean="0">
                <a:latin typeface="+mn-ea"/>
                <a:cs typeface="Arial Unicode MS"/>
              </a:rPr>
              <a:t>tensor</a:t>
            </a:r>
          </a:p>
          <a:p>
            <a:pPr marL="355600" indent="-342900" algn="just">
              <a:lnSpc>
                <a:spcPct val="150000"/>
              </a:lnSpc>
              <a:buFont typeface="맑은 고딕" panose="020B0503020000020004" pitchFamily="50" charset="-127"/>
              <a:buChar char="-"/>
            </a:pPr>
            <a:r>
              <a:rPr lang="en-US" altLang="ko-KR" sz="2000" b="1" dirty="0" smtClean="0">
                <a:latin typeface="+mn-ea"/>
                <a:cs typeface="Arial Unicode MS"/>
              </a:rPr>
              <a:t>the </a:t>
            </a:r>
            <a:r>
              <a:rPr lang="en-US" altLang="ko-KR" sz="2000" b="1" dirty="0">
                <a:solidFill>
                  <a:srgbClr val="FF0000"/>
                </a:solidFill>
                <a:latin typeface="+mn-ea"/>
                <a:cs typeface="Arial Unicode MS"/>
              </a:rPr>
              <a:t>number of elements </a:t>
            </a:r>
            <a:r>
              <a:rPr lang="en-US" altLang="ko-KR" sz="2000" b="1" dirty="0">
                <a:latin typeface="+mn-ea"/>
                <a:cs typeface="Arial Unicode MS"/>
              </a:rPr>
              <a:t>in </a:t>
            </a:r>
            <a:r>
              <a:rPr lang="en-US" altLang="ko-KR" sz="2000" b="1" dirty="0">
                <a:solidFill>
                  <a:srgbClr val="0070C0"/>
                </a:solidFill>
                <a:latin typeface="+mn-ea"/>
                <a:cs typeface="Arial Unicode MS"/>
              </a:rPr>
              <a:t>each </a:t>
            </a:r>
            <a:r>
              <a:rPr lang="en-US" altLang="ko-KR" sz="2000" b="1" dirty="0" smtClean="0">
                <a:solidFill>
                  <a:srgbClr val="7030A0"/>
                </a:solidFill>
                <a:latin typeface="+mn-ea"/>
                <a:cs typeface="Arial Unicode MS"/>
              </a:rPr>
              <a:t>dimension</a:t>
            </a:r>
            <a:endParaRPr lang="en-US" altLang="ko-KR" sz="2000" b="1" dirty="0">
              <a:solidFill>
                <a:srgbClr val="7030A0"/>
              </a:solidFill>
              <a:latin typeface="+mn-ea"/>
              <a:cs typeface="Arial Unicode MS"/>
            </a:endParaRPr>
          </a:p>
        </p:txBody>
      </p:sp>
      <p:graphicFrame>
        <p:nvGraphicFramePr>
          <p:cNvPr id="3" name="표 2"/>
          <p:cNvGraphicFramePr>
            <a:graphicFrameLocks noGrp="1"/>
          </p:cNvGraphicFramePr>
          <p:nvPr>
            <p:extLst>
              <p:ext uri="{D42A27DB-BD31-4B8C-83A1-F6EECF244321}">
                <p14:modId xmlns:p14="http://schemas.microsoft.com/office/powerpoint/2010/main" val="187801235"/>
              </p:ext>
            </p:extLst>
          </p:nvPr>
        </p:nvGraphicFramePr>
        <p:xfrm>
          <a:off x="308767" y="1301673"/>
          <a:ext cx="9448802" cy="2854401"/>
        </p:xfrm>
        <a:graphic>
          <a:graphicData uri="http://schemas.openxmlformats.org/drawingml/2006/table">
            <a:tbl>
              <a:tblPr/>
              <a:tblGrid>
                <a:gridCol w="762003">
                  <a:extLst>
                    <a:ext uri="{9D8B030D-6E8A-4147-A177-3AD203B41FA5}">
                      <a16:colId xmlns:a16="http://schemas.microsoft.com/office/drawing/2014/main" val="2903750598"/>
                    </a:ext>
                  </a:extLst>
                </a:gridCol>
                <a:gridCol w="2057400">
                  <a:extLst>
                    <a:ext uri="{9D8B030D-6E8A-4147-A177-3AD203B41FA5}">
                      <a16:colId xmlns:a16="http://schemas.microsoft.com/office/drawing/2014/main" val="3886222748"/>
                    </a:ext>
                  </a:extLst>
                </a:gridCol>
                <a:gridCol w="2286000">
                  <a:extLst>
                    <a:ext uri="{9D8B030D-6E8A-4147-A177-3AD203B41FA5}">
                      <a16:colId xmlns:a16="http://schemas.microsoft.com/office/drawing/2014/main" val="1970220306"/>
                    </a:ext>
                  </a:extLst>
                </a:gridCol>
                <a:gridCol w="4343399">
                  <a:extLst>
                    <a:ext uri="{9D8B030D-6E8A-4147-A177-3AD203B41FA5}">
                      <a16:colId xmlns:a16="http://schemas.microsoft.com/office/drawing/2014/main" val="2102365598"/>
                    </a:ext>
                  </a:extLst>
                </a:gridCol>
              </a:tblGrid>
              <a:tr h="415129">
                <a:tc>
                  <a:txBody>
                    <a:bodyPr/>
                    <a:lstStyle/>
                    <a:p>
                      <a:pPr algn="l" fontAlgn="ctr"/>
                      <a:r>
                        <a:rPr lang="en-US" sz="2000" b="0" dirty="0" smtClean="0">
                          <a:solidFill>
                            <a:srgbClr val="FFFFFF"/>
                          </a:solidFill>
                          <a:effectLst/>
                          <a:latin typeface="+mn-ea"/>
                          <a:ea typeface="+mn-ea"/>
                        </a:rPr>
                        <a:t> Rank</a:t>
                      </a:r>
                      <a:endParaRPr lang="en-US" sz="2000" b="0" dirty="0">
                        <a:solidFill>
                          <a:srgbClr val="FFFFFF"/>
                        </a:solidFill>
                        <a:effectLst/>
                        <a:latin typeface="+mn-ea"/>
                        <a:ea typeface="+mn-ea"/>
                      </a:endParaRPr>
                    </a:p>
                  </a:txBody>
                  <a:tcPr marL="2399" marR="2399" marT="2399" marB="2399" anchor="ctr">
                    <a:lnL>
                      <a:noFill/>
                    </a:lnL>
                    <a:lnR>
                      <a:noFill/>
                    </a:lnR>
                    <a:lnT w="7620" cap="flat" cmpd="sng" algn="ctr">
                      <a:solidFill>
                        <a:srgbClr val="CFD8DC"/>
                      </a:solidFill>
                      <a:prstDash val="solid"/>
                      <a:round/>
                      <a:headEnd type="none" w="med" len="med"/>
                      <a:tailEnd type="none" w="med" len="med"/>
                    </a:lnT>
                    <a:lnB w="7620" cap="flat" cmpd="sng" algn="ctr">
                      <a:solidFill>
                        <a:srgbClr val="CFD8DC"/>
                      </a:solidFill>
                      <a:prstDash val="solid"/>
                      <a:round/>
                      <a:headEnd type="none" w="med" len="med"/>
                      <a:tailEnd type="none" w="med" len="med"/>
                    </a:lnB>
                    <a:solidFill>
                      <a:schemeClr val="accent3">
                        <a:lumMod val="75000"/>
                      </a:schemeClr>
                    </a:solidFill>
                  </a:tcPr>
                </a:tc>
                <a:tc>
                  <a:txBody>
                    <a:bodyPr/>
                    <a:lstStyle/>
                    <a:p>
                      <a:pPr algn="l" fontAlgn="ctr"/>
                      <a:r>
                        <a:rPr lang="en-US" sz="2000" b="0" dirty="0" smtClean="0">
                          <a:solidFill>
                            <a:srgbClr val="FFFFFF"/>
                          </a:solidFill>
                          <a:effectLst/>
                          <a:latin typeface="+mn-ea"/>
                          <a:ea typeface="+mn-ea"/>
                        </a:rPr>
                        <a:t> Shape</a:t>
                      </a:r>
                      <a:endParaRPr lang="en-US" sz="2000" b="0" dirty="0">
                        <a:solidFill>
                          <a:srgbClr val="FFFFFF"/>
                        </a:solidFill>
                        <a:effectLst/>
                        <a:latin typeface="+mn-ea"/>
                        <a:ea typeface="+mn-ea"/>
                      </a:endParaRPr>
                    </a:p>
                  </a:txBody>
                  <a:tcPr marL="2399" marR="2399" marT="2399" marB="2399" anchor="ctr">
                    <a:lnL>
                      <a:noFill/>
                    </a:lnL>
                    <a:lnR>
                      <a:noFill/>
                    </a:lnR>
                    <a:lnT w="7620" cap="flat" cmpd="sng" algn="ctr">
                      <a:solidFill>
                        <a:srgbClr val="CFD8DC"/>
                      </a:solidFill>
                      <a:prstDash val="solid"/>
                      <a:round/>
                      <a:headEnd type="none" w="med" len="med"/>
                      <a:tailEnd type="none" w="med" len="med"/>
                    </a:lnT>
                    <a:lnB w="7620" cap="flat" cmpd="sng" algn="ctr">
                      <a:solidFill>
                        <a:srgbClr val="CFD8DC"/>
                      </a:solidFill>
                      <a:prstDash val="solid"/>
                      <a:round/>
                      <a:headEnd type="none" w="med" len="med"/>
                      <a:tailEnd type="none" w="med" len="med"/>
                    </a:lnB>
                    <a:solidFill>
                      <a:schemeClr val="accent3">
                        <a:lumMod val="75000"/>
                      </a:schemeClr>
                    </a:solidFill>
                  </a:tcPr>
                </a:tc>
                <a:tc>
                  <a:txBody>
                    <a:bodyPr/>
                    <a:lstStyle/>
                    <a:p>
                      <a:pPr algn="l" fontAlgn="ctr"/>
                      <a:r>
                        <a:rPr lang="en-US" sz="2000" b="0" dirty="0" smtClean="0">
                          <a:solidFill>
                            <a:srgbClr val="FFFFFF"/>
                          </a:solidFill>
                          <a:effectLst/>
                          <a:latin typeface="+mn-ea"/>
                          <a:ea typeface="+mn-ea"/>
                        </a:rPr>
                        <a:t> Dimension </a:t>
                      </a:r>
                      <a:r>
                        <a:rPr lang="en-US" sz="2000" b="0" dirty="0">
                          <a:solidFill>
                            <a:srgbClr val="FFFFFF"/>
                          </a:solidFill>
                          <a:effectLst/>
                          <a:latin typeface="+mn-ea"/>
                          <a:ea typeface="+mn-ea"/>
                        </a:rPr>
                        <a:t>number</a:t>
                      </a:r>
                    </a:p>
                  </a:txBody>
                  <a:tcPr marL="2399" marR="2399" marT="2399" marB="2399" anchor="ctr">
                    <a:lnL>
                      <a:noFill/>
                    </a:lnL>
                    <a:lnR>
                      <a:noFill/>
                    </a:lnR>
                    <a:lnT w="7620" cap="flat" cmpd="sng" algn="ctr">
                      <a:solidFill>
                        <a:srgbClr val="CFD8DC"/>
                      </a:solidFill>
                      <a:prstDash val="solid"/>
                      <a:round/>
                      <a:headEnd type="none" w="med" len="med"/>
                      <a:tailEnd type="none" w="med" len="med"/>
                    </a:lnT>
                    <a:lnB w="7620" cap="flat" cmpd="sng" algn="ctr">
                      <a:solidFill>
                        <a:srgbClr val="CFD8DC"/>
                      </a:solidFill>
                      <a:prstDash val="solid"/>
                      <a:round/>
                      <a:headEnd type="none" w="med" len="med"/>
                      <a:tailEnd type="none" w="med" len="med"/>
                    </a:lnB>
                    <a:solidFill>
                      <a:schemeClr val="accent3">
                        <a:lumMod val="75000"/>
                      </a:schemeClr>
                    </a:solidFill>
                  </a:tcPr>
                </a:tc>
                <a:tc>
                  <a:txBody>
                    <a:bodyPr/>
                    <a:lstStyle/>
                    <a:p>
                      <a:pPr algn="l" fontAlgn="ctr"/>
                      <a:r>
                        <a:rPr lang="en-US" sz="2000" b="0" dirty="0" smtClean="0">
                          <a:solidFill>
                            <a:srgbClr val="FFFFFF"/>
                          </a:solidFill>
                          <a:effectLst/>
                          <a:latin typeface="+mn-ea"/>
                          <a:ea typeface="+mn-ea"/>
                        </a:rPr>
                        <a:t> Example</a:t>
                      </a:r>
                      <a:endParaRPr lang="en-US" sz="2000" b="0" dirty="0">
                        <a:solidFill>
                          <a:srgbClr val="FFFFFF"/>
                        </a:solidFill>
                        <a:effectLst/>
                        <a:latin typeface="+mn-ea"/>
                        <a:ea typeface="+mn-ea"/>
                      </a:endParaRPr>
                    </a:p>
                  </a:txBody>
                  <a:tcPr marL="2399" marR="2399" marT="2399" marB="2399" anchor="ctr">
                    <a:lnL>
                      <a:noFill/>
                    </a:lnL>
                    <a:lnR>
                      <a:noFill/>
                    </a:lnR>
                    <a:lnT w="7620" cap="flat" cmpd="sng" algn="ctr">
                      <a:solidFill>
                        <a:srgbClr val="CFD8DC"/>
                      </a:solidFill>
                      <a:prstDash val="solid"/>
                      <a:round/>
                      <a:headEnd type="none" w="med" len="med"/>
                      <a:tailEnd type="none" w="med" len="med"/>
                    </a:lnT>
                    <a:lnB w="7620" cap="flat" cmpd="sng" algn="ctr">
                      <a:solidFill>
                        <a:srgbClr val="CFD8DC"/>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25902680"/>
                  </a:ext>
                </a:extLst>
              </a:tr>
              <a:tr h="411004">
                <a:tc>
                  <a:txBody>
                    <a:bodyPr/>
                    <a:lstStyle/>
                    <a:p>
                      <a:pPr algn="l" fontAlgn="t"/>
                      <a:r>
                        <a:rPr lang="en-US" altLang="ko-KR" sz="2000" dirty="0" smtClean="0">
                          <a:solidFill>
                            <a:srgbClr val="212121"/>
                          </a:solidFill>
                          <a:effectLst/>
                          <a:latin typeface="+mn-ea"/>
                          <a:ea typeface="+mn-ea"/>
                        </a:rPr>
                        <a:t> 0</a:t>
                      </a:r>
                      <a:endParaRPr lang="en-US" altLang="ko-KR" sz="2000" dirty="0">
                        <a:solidFill>
                          <a:srgbClr val="212121"/>
                        </a:solidFill>
                        <a:effectLst/>
                        <a:latin typeface="+mn-ea"/>
                        <a:ea typeface="+mn-ea"/>
                      </a:endParaRPr>
                    </a:p>
                  </a:txBody>
                  <a:tcPr marL="2399" marR="2399" marT="2099" marB="2399" anchor="ctr">
                    <a:lnL>
                      <a:noFill/>
                    </a:lnL>
                    <a:lnR>
                      <a:noFill/>
                    </a:lnR>
                    <a:lnT w="7620" cap="flat" cmpd="sng" algn="ctr">
                      <a:solidFill>
                        <a:srgbClr val="CFD8DC"/>
                      </a:solidFill>
                      <a:prstDash val="solid"/>
                      <a:round/>
                      <a:headEnd type="none" w="med" len="med"/>
                      <a:tailEnd type="none" w="med" len="med"/>
                    </a:lnT>
                    <a:lnB w="7620" cap="flat" cmpd="sng" algn="ctr">
                      <a:solidFill>
                        <a:srgbClr val="CFD8DC"/>
                      </a:solidFill>
                      <a:prstDash val="solid"/>
                      <a:round/>
                      <a:headEnd type="none" w="med" len="med"/>
                      <a:tailEnd type="none" w="med" len="med"/>
                    </a:lnB>
                    <a:noFill/>
                  </a:tcPr>
                </a:tc>
                <a:tc>
                  <a:txBody>
                    <a:bodyPr/>
                    <a:lstStyle/>
                    <a:p>
                      <a:pPr algn="l" fontAlgn="t"/>
                      <a:r>
                        <a:rPr lang="en-US" altLang="ko-KR" sz="2000" dirty="0" smtClean="0">
                          <a:solidFill>
                            <a:srgbClr val="212121"/>
                          </a:solidFill>
                          <a:effectLst/>
                          <a:latin typeface="+mn-ea"/>
                          <a:ea typeface="+mn-ea"/>
                        </a:rPr>
                        <a:t> []</a:t>
                      </a:r>
                      <a:endParaRPr lang="en-US" altLang="ko-KR" sz="2000" dirty="0">
                        <a:solidFill>
                          <a:srgbClr val="212121"/>
                        </a:solidFill>
                        <a:effectLst/>
                        <a:latin typeface="+mn-ea"/>
                        <a:ea typeface="+mn-ea"/>
                      </a:endParaRPr>
                    </a:p>
                  </a:txBody>
                  <a:tcPr marL="2399" marR="2399" marT="2099" marB="2399" anchor="ctr">
                    <a:lnL>
                      <a:noFill/>
                    </a:lnL>
                    <a:lnR>
                      <a:noFill/>
                    </a:lnR>
                    <a:lnT w="7620" cap="flat" cmpd="sng" algn="ctr">
                      <a:solidFill>
                        <a:srgbClr val="CFD8DC"/>
                      </a:solidFill>
                      <a:prstDash val="solid"/>
                      <a:round/>
                      <a:headEnd type="none" w="med" len="med"/>
                      <a:tailEnd type="none" w="med" len="med"/>
                    </a:lnT>
                    <a:lnB w="7620" cap="flat" cmpd="sng" algn="ctr">
                      <a:solidFill>
                        <a:srgbClr val="CFD8DC"/>
                      </a:solidFill>
                      <a:prstDash val="solid"/>
                      <a:round/>
                      <a:headEnd type="none" w="med" len="med"/>
                      <a:tailEnd type="none" w="med" len="med"/>
                    </a:lnB>
                    <a:noFill/>
                  </a:tcPr>
                </a:tc>
                <a:tc>
                  <a:txBody>
                    <a:bodyPr/>
                    <a:lstStyle/>
                    <a:p>
                      <a:pPr algn="l" fontAlgn="t"/>
                      <a:r>
                        <a:rPr lang="en-US" sz="2000" dirty="0" smtClean="0">
                          <a:solidFill>
                            <a:srgbClr val="212121"/>
                          </a:solidFill>
                          <a:effectLst/>
                          <a:latin typeface="+mn-ea"/>
                          <a:ea typeface="+mn-ea"/>
                        </a:rPr>
                        <a:t> 0-D</a:t>
                      </a:r>
                      <a:endParaRPr lang="en-US" sz="2000" dirty="0">
                        <a:solidFill>
                          <a:srgbClr val="212121"/>
                        </a:solidFill>
                        <a:effectLst/>
                        <a:latin typeface="+mn-ea"/>
                        <a:ea typeface="+mn-ea"/>
                      </a:endParaRPr>
                    </a:p>
                  </a:txBody>
                  <a:tcPr marL="2399" marR="2399" marT="2099" marB="2399" anchor="ctr">
                    <a:lnL>
                      <a:noFill/>
                    </a:lnL>
                    <a:lnR>
                      <a:noFill/>
                    </a:lnR>
                    <a:lnT w="7620" cap="flat" cmpd="sng" algn="ctr">
                      <a:solidFill>
                        <a:srgbClr val="CFD8DC"/>
                      </a:solidFill>
                      <a:prstDash val="solid"/>
                      <a:round/>
                      <a:headEnd type="none" w="med" len="med"/>
                      <a:tailEnd type="none" w="med" len="med"/>
                    </a:lnT>
                    <a:lnB w="7620" cap="flat" cmpd="sng" algn="ctr">
                      <a:solidFill>
                        <a:srgbClr val="CFD8DC"/>
                      </a:solidFill>
                      <a:prstDash val="solid"/>
                      <a:round/>
                      <a:headEnd type="none" w="med" len="med"/>
                      <a:tailEnd type="none" w="med" len="med"/>
                    </a:lnB>
                    <a:noFill/>
                  </a:tcPr>
                </a:tc>
                <a:tc>
                  <a:txBody>
                    <a:bodyPr/>
                    <a:lstStyle/>
                    <a:p>
                      <a:pPr algn="l" fontAlgn="t"/>
                      <a:r>
                        <a:rPr lang="en-US" sz="2000">
                          <a:solidFill>
                            <a:srgbClr val="212121"/>
                          </a:solidFill>
                          <a:effectLst/>
                          <a:latin typeface="+mn-ea"/>
                          <a:ea typeface="+mn-ea"/>
                        </a:rPr>
                        <a:t>A 0-D tensor. A scalar.</a:t>
                      </a:r>
                    </a:p>
                  </a:txBody>
                  <a:tcPr marL="2399" marR="2399" marT="2099" marB="2399" anchor="ctr">
                    <a:lnL>
                      <a:noFill/>
                    </a:lnL>
                    <a:lnR>
                      <a:noFill/>
                    </a:lnR>
                    <a:lnT w="7620" cap="flat" cmpd="sng" algn="ctr">
                      <a:solidFill>
                        <a:srgbClr val="CFD8DC"/>
                      </a:solidFill>
                      <a:prstDash val="solid"/>
                      <a:round/>
                      <a:headEnd type="none" w="med" len="med"/>
                      <a:tailEnd type="none" w="med" len="med"/>
                    </a:lnT>
                    <a:lnB w="7620" cap="flat" cmpd="sng" algn="ctr">
                      <a:solidFill>
                        <a:srgbClr val="CFD8DC"/>
                      </a:solidFill>
                      <a:prstDash val="solid"/>
                      <a:round/>
                      <a:headEnd type="none" w="med" len="med"/>
                      <a:tailEnd type="none" w="med" len="med"/>
                    </a:lnB>
                    <a:noFill/>
                  </a:tcPr>
                </a:tc>
                <a:extLst>
                  <a:ext uri="{0D108BD9-81ED-4DB2-BD59-A6C34878D82A}">
                    <a16:rowId xmlns:a16="http://schemas.microsoft.com/office/drawing/2014/main" val="1545584040"/>
                  </a:ext>
                </a:extLst>
              </a:tr>
              <a:tr h="507067">
                <a:tc>
                  <a:txBody>
                    <a:bodyPr/>
                    <a:lstStyle/>
                    <a:p>
                      <a:pPr algn="l" fontAlgn="t"/>
                      <a:r>
                        <a:rPr lang="en-US" altLang="ko-KR" sz="2000" dirty="0" smtClean="0">
                          <a:solidFill>
                            <a:srgbClr val="212121"/>
                          </a:solidFill>
                          <a:effectLst/>
                          <a:latin typeface="+mn-ea"/>
                          <a:ea typeface="+mn-ea"/>
                        </a:rPr>
                        <a:t> 1</a:t>
                      </a:r>
                      <a:endParaRPr lang="en-US" altLang="ko-KR" sz="2000" dirty="0">
                        <a:solidFill>
                          <a:srgbClr val="212121"/>
                        </a:solidFill>
                        <a:effectLst/>
                        <a:latin typeface="+mn-ea"/>
                        <a:ea typeface="+mn-ea"/>
                      </a:endParaRPr>
                    </a:p>
                  </a:txBody>
                  <a:tcPr marL="2399" marR="2399" marT="2099" marB="2399" anchor="ctr">
                    <a:lnL>
                      <a:noFill/>
                    </a:lnL>
                    <a:lnR>
                      <a:noFill/>
                    </a:lnR>
                    <a:lnT w="7620" cap="flat" cmpd="sng" algn="ctr">
                      <a:solidFill>
                        <a:srgbClr val="CFD8DC"/>
                      </a:solidFill>
                      <a:prstDash val="solid"/>
                      <a:round/>
                      <a:headEnd type="none" w="med" len="med"/>
                      <a:tailEnd type="none" w="med" len="med"/>
                    </a:lnT>
                    <a:lnB w="7620" cap="flat" cmpd="sng" algn="ctr">
                      <a:solidFill>
                        <a:srgbClr val="CFD8DC"/>
                      </a:solidFill>
                      <a:prstDash val="solid"/>
                      <a:round/>
                      <a:headEnd type="none" w="med" len="med"/>
                      <a:tailEnd type="none" w="med" len="med"/>
                    </a:lnB>
                    <a:noFill/>
                  </a:tcPr>
                </a:tc>
                <a:tc>
                  <a:txBody>
                    <a:bodyPr/>
                    <a:lstStyle/>
                    <a:p>
                      <a:pPr algn="l" fontAlgn="t"/>
                      <a:r>
                        <a:rPr lang="en-US" sz="2000" dirty="0" smtClean="0">
                          <a:solidFill>
                            <a:srgbClr val="212121"/>
                          </a:solidFill>
                          <a:effectLst/>
                          <a:latin typeface="+mn-ea"/>
                          <a:ea typeface="+mn-ea"/>
                        </a:rPr>
                        <a:t> [</a:t>
                      </a:r>
                      <a:r>
                        <a:rPr lang="en-US" sz="2000" dirty="0">
                          <a:solidFill>
                            <a:srgbClr val="212121"/>
                          </a:solidFill>
                          <a:effectLst/>
                          <a:latin typeface="+mn-ea"/>
                          <a:ea typeface="+mn-ea"/>
                        </a:rPr>
                        <a:t>D0]</a:t>
                      </a:r>
                    </a:p>
                  </a:txBody>
                  <a:tcPr marL="2399" marR="2399" marT="2099" marB="2399" anchor="ctr">
                    <a:lnL>
                      <a:noFill/>
                    </a:lnL>
                    <a:lnR>
                      <a:noFill/>
                    </a:lnR>
                    <a:lnT w="7620" cap="flat" cmpd="sng" algn="ctr">
                      <a:solidFill>
                        <a:srgbClr val="CFD8DC"/>
                      </a:solidFill>
                      <a:prstDash val="solid"/>
                      <a:round/>
                      <a:headEnd type="none" w="med" len="med"/>
                      <a:tailEnd type="none" w="med" len="med"/>
                    </a:lnT>
                    <a:lnB w="7620" cap="flat" cmpd="sng" algn="ctr">
                      <a:solidFill>
                        <a:srgbClr val="CFD8DC"/>
                      </a:solidFill>
                      <a:prstDash val="solid"/>
                      <a:round/>
                      <a:headEnd type="none" w="med" len="med"/>
                      <a:tailEnd type="none" w="med" len="med"/>
                    </a:lnB>
                    <a:noFill/>
                  </a:tcPr>
                </a:tc>
                <a:tc>
                  <a:txBody>
                    <a:bodyPr/>
                    <a:lstStyle/>
                    <a:p>
                      <a:pPr algn="l" fontAlgn="t"/>
                      <a:r>
                        <a:rPr lang="en-US" sz="2000" dirty="0" smtClean="0">
                          <a:solidFill>
                            <a:srgbClr val="212121"/>
                          </a:solidFill>
                          <a:effectLst/>
                          <a:latin typeface="+mn-ea"/>
                          <a:ea typeface="+mn-ea"/>
                        </a:rPr>
                        <a:t> 1-D</a:t>
                      </a:r>
                      <a:endParaRPr lang="en-US" sz="2000" dirty="0">
                        <a:solidFill>
                          <a:srgbClr val="212121"/>
                        </a:solidFill>
                        <a:effectLst/>
                        <a:latin typeface="+mn-ea"/>
                        <a:ea typeface="+mn-ea"/>
                      </a:endParaRPr>
                    </a:p>
                  </a:txBody>
                  <a:tcPr marL="2399" marR="2399" marT="2099" marB="2399" anchor="ctr">
                    <a:lnL>
                      <a:noFill/>
                    </a:lnL>
                    <a:lnR>
                      <a:noFill/>
                    </a:lnR>
                    <a:lnT w="7620" cap="flat" cmpd="sng" algn="ctr">
                      <a:solidFill>
                        <a:srgbClr val="CFD8DC"/>
                      </a:solidFill>
                      <a:prstDash val="solid"/>
                      <a:round/>
                      <a:headEnd type="none" w="med" len="med"/>
                      <a:tailEnd type="none" w="med" len="med"/>
                    </a:lnT>
                    <a:lnB w="7620" cap="flat" cmpd="sng" algn="ctr">
                      <a:solidFill>
                        <a:srgbClr val="CFD8DC"/>
                      </a:solidFill>
                      <a:prstDash val="solid"/>
                      <a:round/>
                      <a:headEnd type="none" w="med" len="med"/>
                      <a:tailEnd type="none" w="med" len="med"/>
                    </a:lnB>
                    <a:noFill/>
                  </a:tcPr>
                </a:tc>
                <a:tc>
                  <a:txBody>
                    <a:bodyPr/>
                    <a:lstStyle/>
                    <a:p>
                      <a:pPr algn="l" fontAlgn="t"/>
                      <a:r>
                        <a:rPr lang="en-US" sz="2000">
                          <a:solidFill>
                            <a:srgbClr val="212121"/>
                          </a:solidFill>
                          <a:effectLst/>
                          <a:latin typeface="+mn-ea"/>
                          <a:ea typeface="+mn-ea"/>
                        </a:rPr>
                        <a:t>A 1-D tensor with shape [5].</a:t>
                      </a:r>
                    </a:p>
                  </a:txBody>
                  <a:tcPr marL="2399" marR="2399" marT="2099" marB="2399" anchor="ctr">
                    <a:lnL>
                      <a:noFill/>
                    </a:lnL>
                    <a:lnR>
                      <a:noFill/>
                    </a:lnR>
                    <a:lnT w="7620" cap="flat" cmpd="sng" algn="ctr">
                      <a:solidFill>
                        <a:srgbClr val="CFD8DC"/>
                      </a:solidFill>
                      <a:prstDash val="solid"/>
                      <a:round/>
                      <a:headEnd type="none" w="med" len="med"/>
                      <a:tailEnd type="none" w="med" len="med"/>
                    </a:lnT>
                    <a:lnB w="7620" cap="flat" cmpd="sng" algn="ctr">
                      <a:solidFill>
                        <a:srgbClr val="CFD8DC"/>
                      </a:solidFill>
                      <a:prstDash val="solid"/>
                      <a:round/>
                      <a:headEnd type="none" w="med" len="med"/>
                      <a:tailEnd type="none" w="med" len="med"/>
                    </a:lnB>
                    <a:noFill/>
                  </a:tcPr>
                </a:tc>
                <a:extLst>
                  <a:ext uri="{0D108BD9-81ED-4DB2-BD59-A6C34878D82A}">
                    <a16:rowId xmlns:a16="http://schemas.microsoft.com/office/drawing/2014/main" val="2783776141"/>
                  </a:ext>
                </a:extLst>
              </a:tr>
              <a:tr h="507067">
                <a:tc>
                  <a:txBody>
                    <a:bodyPr/>
                    <a:lstStyle/>
                    <a:p>
                      <a:pPr algn="l" fontAlgn="t"/>
                      <a:r>
                        <a:rPr lang="en-US" altLang="ko-KR" sz="2000" dirty="0" smtClean="0">
                          <a:solidFill>
                            <a:srgbClr val="212121"/>
                          </a:solidFill>
                          <a:effectLst/>
                          <a:latin typeface="+mn-ea"/>
                          <a:ea typeface="+mn-ea"/>
                        </a:rPr>
                        <a:t> 2</a:t>
                      </a:r>
                      <a:endParaRPr lang="en-US" altLang="ko-KR" sz="2000" dirty="0">
                        <a:solidFill>
                          <a:srgbClr val="212121"/>
                        </a:solidFill>
                        <a:effectLst/>
                        <a:latin typeface="+mn-ea"/>
                        <a:ea typeface="+mn-ea"/>
                      </a:endParaRPr>
                    </a:p>
                  </a:txBody>
                  <a:tcPr marL="2399" marR="2399" marT="2099" marB="2399" anchor="ctr">
                    <a:lnL>
                      <a:noFill/>
                    </a:lnL>
                    <a:lnR>
                      <a:noFill/>
                    </a:lnR>
                    <a:lnT w="7620" cap="flat" cmpd="sng" algn="ctr">
                      <a:solidFill>
                        <a:srgbClr val="CFD8DC"/>
                      </a:solidFill>
                      <a:prstDash val="solid"/>
                      <a:round/>
                      <a:headEnd type="none" w="med" len="med"/>
                      <a:tailEnd type="none" w="med" len="med"/>
                    </a:lnT>
                    <a:lnB w="7620" cap="flat" cmpd="sng" algn="ctr">
                      <a:solidFill>
                        <a:srgbClr val="CFD8DC"/>
                      </a:solidFill>
                      <a:prstDash val="solid"/>
                      <a:round/>
                      <a:headEnd type="none" w="med" len="med"/>
                      <a:tailEnd type="none" w="med" len="med"/>
                    </a:lnB>
                    <a:noFill/>
                  </a:tcPr>
                </a:tc>
                <a:tc>
                  <a:txBody>
                    <a:bodyPr/>
                    <a:lstStyle/>
                    <a:p>
                      <a:pPr algn="l" fontAlgn="t"/>
                      <a:r>
                        <a:rPr lang="en-US" sz="2000" dirty="0" smtClean="0">
                          <a:solidFill>
                            <a:srgbClr val="212121"/>
                          </a:solidFill>
                          <a:effectLst/>
                          <a:latin typeface="+mn-ea"/>
                          <a:ea typeface="+mn-ea"/>
                        </a:rPr>
                        <a:t> [</a:t>
                      </a:r>
                      <a:r>
                        <a:rPr lang="en-US" sz="2000" dirty="0">
                          <a:solidFill>
                            <a:srgbClr val="212121"/>
                          </a:solidFill>
                          <a:effectLst/>
                          <a:latin typeface="+mn-ea"/>
                          <a:ea typeface="+mn-ea"/>
                        </a:rPr>
                        <a:t>D0, D1]</a:t>
                      </a:r>
                    </a:p>
                  </a:txBody>
                  <a:tcPr marL="2399" marR="2399" marT="2099" marB="2399" anchor="ctr">
                    <a:lnL>
                      <a:noFill/>
                    </a:lnL>
                    <a:lnR>
                      <a:noFill/>
                    </a:lnR>
                    <a:lnT w="7620" cap="flat" cmpd="sng" algn="ctr">
                      <a:solidFill>
                        <a:srgbClr val="CFD8DC"/>
                      </a:solidFill>
                      <a:prstDash val="solid"/>
                      <a:round/>
                      <a:headEnd type="none" w="med" len="med"/>
                      <a:tailEnd type="none" w="med" len="med"/>
                    </a:lnT>
                    <a:lnB w="7620" cap="flat" cmpd="sng" algn="ctr">
                      <a:solidFill>
                        <a:srgbClr val="CFD8DC"/>
                      </a:solidFill>
                      <a:prstDash val="solid"/>
                      <a:round/>
                      <a:headEnd type="none" w="med" len="med"/>
                      <a:tailEnd type="none" w="med" len="med"/>
                    </a:lnB>
                    <a:noFill/>
                  </a:tcPr>
                </a:tc>
                <a:tc>
                  <a:txBody>
                    <a:bodyPr/>
                    <a:lstStyle/>
                    <a:p>
                      <a:pPr algn="l" fontAlgn="t"/>
                      <a:r>
                        <a:rPr lang="en-US" sz="2000" dirty="0" smtClean="0">
                          <a:solidFill>
                            <a:srgbClr val="212121"/>
                          </a:solidFill>
                          <a:effectLst/>
                          <a:latin typeface="+mn-ea"/>
                          <a:ea typeface="+mn-ea"/>
                        </a:rPr>
                        <a:t> 2-D</a:t>
                      </a:r>
                      <a:endParaRPr lang="en-US" sz="2000" dirty="0">
                        <a:solidFill>
                          <a:srgbClr val="212121"/>
                        </a:solidFill>
                        <a:effectLst/>
                        <a:latin typeface="+mn-ea"/>
                        <a:ea typeface="+mn-ea"/>
                      </a:endParaRPr>
                    </a:p>
                  </a:txBody>
                  <a:tcPr marL="2399" marR="2399" marT="2099" marB="2399" anchor="ctr">
                    <a:lnL>
                      <a:noFill/>
                    </a:lnL>
                    <a:lnR>
                      <a:noFill/>
                    </a:lnR>
                    <a:lnT w="7620" cap="flat" cmpd="sng" algn="ctr">
                      <a:solidFill>
                        <a:srgbClr val="CFD8DC"/>
                      </a:solidFill>
                      <a:prstDash val="solid"/>
                      <a:round/>
                      <a:headEnd type="none" w="med" len="med"/>
                      <a:tailEnd type="none" w="med" len="med"/>
                    </a:lnT>
                    <a:lnB w="7620" cap="flat" cmpd="sng" algn="ctr">
                      <a:solidFill>
                        <a:srgbClr val="CFD8DC"/>
                      </a:solidFill>
                      <a:prstDash val="solid"/>
                      <a:round/>
                      <a:headEnd type="none" w="med" len="med"/>
                      <a:tailEnd type="none" w="med" len="med"/>
                    </a:lnB>
                    <a:noFill/>
                  </a:tcPr>
                </a:tc>
                <a:tc>
                  <a:txBody>
                    <a:bodyPr/>
                    <a:lstStyle/>
                    <a:p>
                      <a:pPr algn="l" fontAlgn="t"/>
                      <a:r>
                        <a:rPr lang="en-US" sz="2000">
                          <a:solidFill>
                            <a:srgbClr val="212121"/>
                          </a:solidFill>
                          <a:effectLst/>
                          <a:latin typeface="+mn-ea"/>
                          <a:ea typeface="+mn-ea"/>
                        </a:rPr>
                        <a:t>A 2-D tensor with shape [3, 4].</a:t>
                      </a:r>
                    </a:p>
                  </a:txBody>
                  <a:tcPr marL="2399" marR="2399" marT="2099" marB="2399" anchor="ctr">
                    <a:lnL>
                      <a:noFill/>
                    </a:lnL>
                    <a:lnR>
                      <a:noFill/>
                    </a:lnR>
                    <a:lnT w="7620" cap="flat" cmpd="sng" algn="ctr">
                      <a:solidFill>
                        <a:srgbClr val="CFD8DC"/>
                      </a:solidFill>
                      <a:prstDash val="solid"/>
                      <a:round/>
                      <a:headEnd type="none" w="med" len="med"/>
                      <a:tailEnd type="none" w="med" len="med"/>
                    </a:lnT>
                    <a:lnB w="7620" cap="flat" cmpd="sng" algn="ctr">
                      <a:solidFill>
                        <a:srgbClr val="CFD8DC"/>
                      </a:solidFill>
                      <a:prstDash val="solid"/>
                      <a:round/>
                      <a:headEnd type="none" w="med" len="med"/>
                      <a:tailEnd type="none" w="med" len="med"/>
                    </a:lnB>
                    <a:noFill/>
                  </a:tcPr>
                </a:tc>
                <a:extLst>
                  <a:ext uri="{0D108BD9-81ED-4DB2-BD59-A6C34878D82A}">
                    <a16:rowId xmlns:a16="http://schemas.microsoft.com/office/drawing/2014/main" val="686908553"/>
                  </a:ext>
                </a:extLst>
              </a:tr>
              <a:tr h="507067">
                <a:tc>
                  <a:txBody>
                    <a:bodyPr/>
                    <a:lstStyle/>
                    <a:p>
                      <a:pPr algn="l" fontAlgn="t"/>
                      <a:r>
                        <a:rPr lang="en-US" altLang="ko-KR" sz="2000" dirty="0" smtClean="0">
                          <a:solidFill>
                            <a:srgbClr val="212121"/>
                          </a:solidFill>
                          <a:effectLst/>
                          <a:latin typeface="+mn-ea"/>
                          <a:ea typeface="+mn-ea"/>
                        </a:rPr>
                        <a:t> 3</a:t>
                      </a:r>
                      <a:endParaRPr lang="en-US" altLang="ko-KR" sz="2000" dirty="0">
                        <a:solidFill>
                          <a:srgbClr val="212121"/>
                        </a:solidFill>
                        <a:effectLst/>
                        <a:latin typeface="+mn-ea"/>
                        <a:ea typeface="+mn-ea"/>
                      </a:endParaRPr>
                    </a:p>
                  </a:txBody>
                  <a:tcPr marL="2399" marR="2399" marT="2099" marB="2399" anchor="ctr">
                    <a:lnL>
                      <a:noFill/>
                    </a:lnL>
                    <a:lnR>
                      <a:noFill/>
                    </a:lnR>
                    <a:lnT w="7620" cap="flat" cmpd="sng" algn="ctr">
                      <a:solidFill>
                        <a:srgbClr val="CFD8DC"/>
                      </a:solidFill>
                      <a:prstDash val="solid"/>
                      <a:round/>
                      <a:headEnd type="none" w="med" len="med"/>
                      <a:tailEnd type="none" w="med" len="med"/>
                    </a:lnT>
                    <a:lnB w="7620" cap="flat" cmpd="sng" algn="ctr">
                      <a:solidFill>
                        <a:srgbClr val="CFD8DC"/>
                      </a:solidFill>
                      <a:prstDash val="solid"/>
                      <a:round/>
                      <a:headEnd type="none" w="med" len="med"/>
                      <a:tailEnd type="none" w="med" len="med"/>
                    </a:lnB>
                    <a:noFill/>
                  </a:tcPr>
                </a:tc>
                <a:tc>
                  <a:txBody>
                    <a:bodyPr/>
                    <a:lstStyle/>
                    <a:p>
                      <a:pPr algn="l" fontAlgn="t"/>
                      <a:r>
                        <a:rPr lang="en-US" sz="2000" dirty="0" smtClean="0">
                          <a:solidFill>
                            <a:srgbClr val="212121"/>
                          </a:solidFill>
                          <a:effectLst/>
                          <a:latin typeface="+mn-ea"/>
                          <a:ea typeface="+mn-ea"/>
                        </a:rPr>
                        <a:t> [</a:t>
                      </a:r>
                      <a:r>
                        <a:rPr lang="en-US" sz="2000" dirty="0">
                          <a:solidFill>
                            <a:srgbClr val="212121"/>
                          </a:solidFill>
                          <a:effectLst/>
                          <a:latin typeface="+mn-ea"/>
                          <a:ea typeface="+mn-ea"/>
                        </a:rPr>
                        <a:t>D0, D1, D2]</a:t>
                      </a:r>
                    </a:p>
                  </a:txBody>
                  <a:tcPr marL="2399" marR="2399" marT="2099" marB="2399" anchor="ctr">
                    <a:lnL>
                      <a:noFill/>
                    </a:lnL>
                    <a:lnR>
                      <a:noFill/>
                    </a:lnR>
                    <a:lnT w="7620" cap="flat" cmpd="sng" algn="ctr">
                      <a:solidFill>
                        <a:srgbClr val="CFD8DC"/>
                      </a:solidFill>
                      <a:prstDash val="solid"/>
                      <a:round/>
                      <a:headEnd type="none" w="med" len="med"/>
                      <a:tailEnd type="none" w="med" len="med"/>
                    </a:lnT>
                    <a:lnB w="7620" cap="flat" cmpd="sng" algn="ctr">
                      <a:solidFill>
                        <a:srgbClr val="CFD8DC"/>
                      </a:solidFill>
                      <a:prstDash val="solid"/>
                      <a:round/>
                      <a:headEnd type="none" w="med" len="med"/>
                      <a:tailEnd type="none" w="med" len="med"/>
                    </a:lnB>
                    <a:noFill/>
                  </a:tcPr>
                </a:tc>
                <a:tc>
                  <a:txBody>
                    <a:bodyPr/>
                    <a:lstStyle/>
                    <a:p>
                      <a:pPr algn="l" fontAlgn="t"/>
                      <a:r>
                        <a:rPr lang="en-US" sz="2000" dirty="0" smtClean="0">
                          <a:solidFill>
                            <a:srgbClr val="212121"/>
                          </a:solidFill>
                          <a:effectLst/>
                          <a:latin typeface="+mn-ea"/>
                          <a:ea typeface="+mn-ea"/>
                        </a:rPr>
                        <a:t> 3-D</a:t>
                      </a:r>
                      <a:endParaRPr lang="en-US" sz="2000" dirty="0">
                        <a:solidFill>
                          <a:srgbClr val="212121"/>
                        </a:solidFill>
                        <a:effectLst/>
                        <a:latin typeface="+mn-ea"/>
                        <a:ea typeface="+mn-ea"/>
                      </a:endParaRPr>
                    </a:p>
                  </a:txBody>
                  <a:tcPr marL="2399" marR="2399" marT="2099" marB="2399" anchor="ctr">
                    <a:lnL>
                      <a:noFill/>
                    </a:lnL>
                    <a:lnR>
                      <a:noFill/>
                    </a:lnR>
                    <a:lnT w="7620" cap="flat" cmpd="sng" algn="ctr">
                      <a:solidFill>
                        <a:srgbClr val="CFD8DC"/>
                      </a:solidFill>
                      <a:prstDash val="solid"/>
                      <a:round/>
                      <a:headEnd type="none" w="med" len="med"/>
                      <a:tailEnd type="none" w="med" len="med"/>
                    </a:lnT>
                    <a:lnB w="7620" cap="flat" cmpd="sng" algn="ctr">
                      <a:solidFill>
                        <a:srgbClr val="CFD8DC"/>
                      </a:solidFill>
                      <a:prstDash val="solid"/>
                      <a:round/>
                      <a:headEnd type="none" w="med" len="med"/>
                      <a:tailEnd type="none" w="med" len="med"/>
                    </a:lnB>
                    <a:noFill/>
                  </a:tcPr>
                </a:tc>
                <a:tc>
                  <a:txBody>
                    <a:bodyPr/>
                    <a:lstStyle/>
                    <a:p>
                      <a:pPr algn="l" fontAlgn="t"/>
                      <a:r>
                        <a:rPr lang="en-US" sz="2000" dirty="0">
                          <a:solidFill>
                            <a:srgbClr val="212121"/>
                          </a:solidFill>
                          <a:effectLst/>
                          <a:latin typeface="+mn-ea"/>
                          <a:ea typeface="+mn-ea"/>
                        </a:rPr>
                        <a:t>A 3-D tensor with shape [1, 4, 3].</a:t>
                      </a:r>
                    </a:p>
                  </a:txBody>
                  <a:tcPr marL="2399" marR="2399" marT="2099" marB="2399" anchor="ctr">
                    <a:lnL>
                      <a:noFill/>
                    </a:lnL>
                    <a:lnR>
                      <a:noFill/>
                    </a:lnR>
                    <a:lnT w="7620" cap="flat" cmpd="sng" algn="ctr">
                      <a:solidFill>
                        <a:srgbClr val="CFD8DC"/>
                      </a:solidFill>
                      <a:prstDash val="solid"/>
                      <a:round/>
                      <a:headEnd type="none" w="med" len="med"/>
                      <a:tailEnd type="none" w="med" len="med"/>
                    </a:lnT>
                    <a:lnB w="7620" cap="flat" cmpd="sng" algn="ctr">
                      <a:solidFill>
                        <a:srgbClr val="CFD8DC"/>
                      </a:solidFill>
                      <a:prstDash val="solid"/>
                      <a:round/>
                      <a:headEnd type="none" w="med" len="med"/>
                      <a:tailEnd type="none" w="med" len="med"/>
                    </a:lnB>
                    <a:noFill/>
                  </a:tcPr>
                </a:tc>
                <a:extLst>
                  <a:ext uri="{0D108BD9-81ED-4DB2-BD59-A6C34878D82A}">
                    <a16:rowId xmlns:a16="http://schemas.microsoft.com/office/drawing/2014/main" val="183917344"/>
                  </a:ext>
                </a:extLst>
              </a:tr>
              <a:tr h="507067">
                <a:tc>
                  <a:txBody>
                    <a:bodyPr/>
                    <a:lstStyle/>
                    <a:p>
                      <a:pPr algn="l" fontAlgn="t"/>
                      <a:r>
                        <a:rPr lang="en-US" sz="2000" dirty="0" smtClean="0">
                          <a:solidFill>
                            <a:srgbClr val="212121"/>
                          </a:solidFill>
                          <a:effectLst/>
                          <a:latin typeface="+mn-ea"/>
                          <a:ea typeface="+mn-ea"/>
                        </a:rPr>
                        <a:t> n</a:t>
                      </a:r>
                      <a:endParaRPr lang="en-US" sz="2000" dirty="0">
                        <a:solidFill>
                          <a:srgbClr val="212121"/>
                        </a:solidFill>
                        <a:effectLst/>
                        <a:latin typeface="+mn-ea"/>
                        <a:ea typeface="+mn-ea"/>
                      </a:endParaRPr>
                    </a:p>
                  </a:txBody>
                  <a:tcPr marL="2399" marR="2399" marT="2099" marB="2399" anchor="ctr">
                    <a:lnL>
                      <a:noFill/>
                    </a:lnL>
                    <a:lnR>
                      <a:noFill/>
                    </a:lnR>
                    <a:lnT w="7620" cap="flat" cmpd="sng" algn="ctr">
                      <a:solidFill>
                        <a:srgbClr val="CFD8DC"/>
                      </a:solidFill>
                      <a:prstDash val="solid"/>
                      <a:round/>
                      <a:headEnd type="none" w="med" len="med"/>
                      <a:tailEnd type="none" w="med" len="med"/>
                    </a:lnT>
                    <a:lnB>
                      <a:noFill/>
                    </a:lnB>
                    <a:noFill/>
                  </a:tcPr>
                </a:tc>
                <a:tc>
                  <a:txBody>
                    <a:bodyPr/>
                    <a:lstStyle/>
                    <a:p>
                      <a:pPr algn="l" fontAlgn="t"/>
                      <a:r>
                        <a:rPr lang="en-US" sz="2000" dirty="0" smtClean="0">
                          <a:solidFill>
                            <a:srgbClr val="212121"/>
                          </a:solidFill>
                          <a:effectLst/>
                          <a:latin typeface="+mn-ea"/>
                          <a:ea typeface="+mn-ea"/>
                        </a:rPr>
                        <a:t> [</a:t>
                      </a:r>
                      <a:r>
                        <a:rPr lang="en-US" sz="2000" dirty="0">
                          <a:solidFill>
                            <a:srgbClr val="212121"/>
                          </a:solidFill>
                          <a:effectLst/>
                          <a:latin typeface="+mn-ea"/>
                          <a:ea typeface="+mn-ea"/>
                        </a:rPr>
                        <a:t>D0, D1, ... Dn-1]</a:t>
                      </a:r>
                    </a:p>
                  </a:txBody>
                  <a:tcPr marL="2399" marR="2399" marT="2099" marB="2399" anchor="ctr">
                    <a:lnL>
                      <a:noFill/>
                    </a:lnL>
                    <a:lnR>
                      <a:noFill/>
                    </a:lnR>
                    <a:lnT w="7620" cap="flat" cmpd="sng" algn="ctr">
                      <a:solidFill>
                        <a:srgbClr val="CFD8DC"/>
                      </a:solidFill>
                      <a:prstDash val="solid"/>
                      <a:round/>
                      <a:headEnd type="none" w="med" len="med"/>
                      <a:tailEnd type="none" w="med" len="med"/>
                    </a:lnT>
                    <a:lnB>
                      <a:noFill/>
                    </a:lnB>
                    <a:noFill/>
                  </a:tcPr>
                </a:tc>
                <a:tc>
                  <a:txBody>
                    <a:bodyPr/>
                    <a:lstStyle/>
                    <a:p>
                      <a:pPr algn="l" fontAlgn="t"/>
                      <a:r>
                        <a:rPr lang="en-US" sz="2000" dirty="0" smtClean="0">
                          <a:solidFill>
                            <a:srgbClr val="212121"/>
                          </a:solidFill>
                          <a:effectLst/>
                          <a:latin typeface="+mn-ea"/>
                          <a:ea typeface="+mn-ea"/>
                        </a:rPr>
                        <a:t> n-D</a:t>
                      </a:r>
                      <a:endParaRPr lang="en-US" sz="2000" dirty="0">
                        <a:solidFill>
                          <a:srgbClr val="212121"/>
                        </a:solidFill>
                        <a:effectLst/>
                        <a:latin typeface="+mn-ea"/>
                        <a:ea typeface="+mn-ea"/>
                      </a:endParaRPr>
                    </a:p>
                  </a:txBody>
                  <a:tcPr marL="2399" marR="2399" marT="2099" marB="2399" anchor="ctr">
                    <a:lnL>
                      <a:noFill/>
                    </a:lnL>
                    <a:lnR>
                      <a:noFill/>
                    </a:lnR>
                    <a:lnT w="7620" cap="flat" cmpd="sng" algn="ctr">
                      <a:solidFill>
                        <a:srgbClr val="CFD8DC"/>
                      </a:solidFill>
                      <a:prstDash val="solid"/>
                      <a:round/>
                      <a:headEnd type="none" w="med" len="med"/>
                      <a:tailEnd type="none" w="med" len="med"/>
                    </a:lnT>
                    <a:lnB>
                      <a:noFill/>
                    </a:lnB>
                    <a:noFill/>
                  </a:tcPr>
                </a:tc>
                <a:tc>
                  <a:txBody>
                    <a:bodyPr/>
                    <a:lstStyle/>
                    <a:p>
                      <a:pPr algn="l" fontAlgn="t"/>
                      <a:r>
                        <a:rPr lang="en-US" sz="2000" dirty="0">
                          <a:solidFill>
                            <a:srgbClr val="212121"/>
                          </a:solidFill>
                          <a:effectLst/>
                          <a:latin typeface="+mn-ea"/>
                          <a:ea typeface="+mn-ea"/>
                        </a:rPr>
                        <a:t>A tensor with shape [D0, D1, ... Dn-1].</a:t>
                      </a:r>
                    </a:p>
                  </a:txBody>
                  <a:tcPr marL="2399" marR="2399" marT="2099" marB="2399" anchor="ctr">
                    <a:lnL>
                      <a:noFill/>
                    </a:lnL>
                    <a:lnR>
                      <a:noFill/>
                    </a:lnR>
                    <a:lnT w="7620" cap="flat" cmpd="sng" algn="ctr">
                      <a:solidFill>
                        <a:srgbClr val="CFD8DC"/>
                      </a:solidFill>
                      <a:prstDash val="solid"/>
                      <a:round/>
                      <a:headEnd type="none" w="med" len="med"/>
                      <a:tailEnd type="none" w="med" len="med"/>
                    </a:lnT>
                    <a:lnB>
                      <a:noFill/>
                    </a:lnB>
                    <a:noFill/>
                  </a:tcPr>
                </a:tc>
                <a:extLst>
                  <a:ext uri="{0D108BD9-81ED-4DB2-BD59-A6C34878D82A}">
                    <a16:rowId xmlns:a16="http://schemas.microsoft.com/office/drawing/2014/main" val="3665123378"/>
                  </a:ext>
                </a:extLst>
              </a:tr>
            </a:tbl>
          </a:graphicData>
        </a:graphic>
      </p:graphicFrame>
      <p:sp>
        <p:nvSpPr>
          <p:cNvPr id="5" name="직사각형 4"/>
          <p:cNvSpPr/>
          <p:nvPr/>
        </p:nvSpPr>
        <p:spPr>
          <a:xfrm>
            <a:off x="308767" y="4384675"/>
            <a:ext cx="9448801" cy="1631216"/>
          </a:xfrm>
          <a:prstGeom prst="rect">
            <a:avLst/>
          </a:prstGeom>
        </p:spPr>
        <p:txBody>
          <a:bodyPr wrap="square">
            <a:spAutoFit/>
          </a:bodyPr>
          <a:lstStyle/>
          <a:p>
            <a:r>
              <a:rPr lang="en-US" altLang="ko-KR" sz="2000" dirty="0" err="1">
                <a:latin typeface="+mn-ea"/>
              </a:rPr>
              <a:t>rank_three_tensor</a:t>
            </a:r>
            <a:r>
              <a:rPr lang="en-US" altLang="ko-KR" sz="2000" dirty="0">
                <a:latin typeface="+mn-ea"/>
              </a:rPr>
              <a:t> = </a:t>
            </a:r>
            <a:r>
              <a:rPr lang="en-US" altLang="ko-KR" sz="2000" dirty="0" err="1">
                <a:latin typeface="+mn-ea"/>
              </a:rPr>
              <a:t>tf.ones</a:t>
            </a:r>
            <a:r>
              <a:rPr lang="en-US" altLang="ko-KR" sz="2000" dirty="0">
                <a:latin typeface="+mn-ea"/>
              </a:rPr>
              <a:t>(</a:t>
            </a:r>
            <a:r>
              <a:rPr lang="en-US" altLang="ko-KR" sz="2000" b="1" dirty="0">
                <a:latin typeface="+mn-ea"/>
              </a:rPr>
              <a:t>[</a:t>
            </a:r>
            <a:r>
              <a:rPr lang="en-US" altLang="ko-KR" sz="2000" b="1" dirty="0">
                <a:solidFill>
                  <a:srgbClr val="FF0000"/>
                </a:solidFill>
                <a:latin typeface="+mn-ea"/>
              </a:rPr>
              <a:t>3</a:t>
            </a:r>
            <a:r>
              <a:rPr lang="en-US" altLang="ko-KR" sz="2000" b="1" dirty="0">
                <a:latin typeface="+mn-ea"/>
              </a:rPr>
              <a:t>, </a:t>
            </a:r>
            <a:r>
              <a:rPr lang="en-US" altLang="ko-KR" sz="2000" b="1" dirty="0">
                <a:solidFill>
                  <a:srgbClr val="0070C0"/>
                </a:solidFill>
                <a:latin typeface="+mn-ea"/>
              </a:rPr>
              <a:t>4</a:t>
            </a:r>
            <a:r>
              <a:rPr lang="en-US" altLang="ko-KR" sz="2000" b="1" dirty="0">
                <a:latin typeface="+mn-ea"/>
              </a:rPr>
              <a:t>, </a:t>
            </a:r>
            <a:r>
              <a:rPr lang="en-US" altLang="ko-KR" sz="2000" b="1" dirty="0">
                <a:solidFill>
                  <a:srgbClr val="7030A0"/>
                </a:solidFill>
                <a:latin typeface="+mn-ea"/>
              </a:rPr>
              <a:t>5</a:t>
            </a:r>
            <a:r>
              <a:rPr lang="en-US" altLang="ko-KR" sz="2000" b="1" dirty="0" smtClean="0">
                <a:latin typeface="+mn-ea"/>
              </a:rPr>
              <a:t>]</a:t>
            </a:r>
            <a:r>
              <a:rPr lang="en-US" altLang="ko-KR" sz="2000" dirty="0" smtClean="0">
                <a:latin typeface="+mn-ea"/>
              </a:rPr>
              <a:t>)</a:t>
            </a:r>
          </a:p>
          <a:p>
            <a:endParaRPr lang="en-US" altLang="ko-KR" sz="2000" dirty="0">
              <a:latin typeface="+mn-ea"/>
            </a:endParaRPr>
          </a:p>
          <a:p>
            <a:r>
              <a:rPr lang="en-US" altLang="ko-KR" sz="2000" dirty="0" smtClean="0">
                <a:latin typeface="+mn-ea"/>
              </a:rPr>
              <a:t>[ </a:t>
            </a:r>
            <a:r>
              <a:rPr lang="en-US" altLang="ko-KR" sz="2000" dirty="0" smtClean="0">
                <a:solidFill>
                  <a:srgbClr val="FF0000"/>
                </a:solidFill>
                <a:latin typeface="+mn-ea"/>
              </a:rPr>
              <a:t>[</a:t>
            </a:r>
            <a:r>
              <a:rPr lang="en-US" altLang="ko-KR" sz="2000" dirty="0" smtClean="0">
                <a:latin typeface="+mn-ea"/>
              </a:rPr>
              <a:t> </a:t>
            </a:r>
            <a:r>
              <a:rPr lang="en-US" altLang="ko-KR" sz="2000" dirty="0" smtClean="0">
                <a:solidFill>
                  <a:srgbClr val="0070C0"/>
                </a:solidFill>
                <a:latin typeface="+mn-ea"/>
              </a:rPr>
              <a:t>[</a:t>
            </a:r>
            <a:r>
              <a:rPr lang="en-US" altLang="ko-KR" sz="2000" dirty="0" smtClean="0">
                <a:solidFill>
                  <a:srgbClr val="7030A0"/>
                </a:solidFill>
                <a:latin typeface="+mn-ea"/>
              </a:rPr>
              <a:t>1,1,1,1,1</a:t>
            </a:r>
            <a:r>
              <a:rPr lang="en-US" altLang="ko-KR" sz="2000" dirty="0" smtClean="0">
                <a:solidFill>
                  <a:srgbClr val="0070C0"/>
                </a:solidFill>
                <a:latin typeface="+mn-ea"/>
              </a:rPr>
              <a:t>]</a:t>
            </a:r>
            <a:r>
              <a:rPr lang="en-US" altLang="ko-KR" sz="2000" dirty="0" smtClean="0">
                <a:latin typeface="+mn-ea"/>
              </a:rPr>
              <a:t>, </a:t>
            </a:r>
            <a:r>
              <a:rPr lang="en-US" altLang="ko-KR" sz="2000" dirty="0" smtClean="0">
                <a:solidFill>
                  <a:srgbClr val="0070C0"/>
                </a:solidFill>
                <a:latin typeface="+mn-ea"/>
              </a:rPr>
              <a:t>[</a:t>
            </a:r>
            <a:r>
              <a:rPr lang="en-US" altLang="ko-KR" sz="2000" dirty="0" smtClean="0">
                <a:solidFill>
                  <a:srgbClr val="7030A0"/>
                </a:solidFill>
                <a:latin typeface="+mn-ea"/>
              </a:rPr>
              <a:t>1,1,1,1,1</a:t>
            </a:r>
            <a:r>
              <a:rPr lang="en-US" altLang="ko-KR" sz="2000" dirty="0" smtClean="0">
                <a:solidFill>
                  <a:srgbClr val="0070C0"/>
                </a:solidFill>
                <a:latin typeface="+mn-ea"/>
              </a:rPr>
              <a:t>]</a:t>
            </a:r>
            <a:r>
              <a:rPr lang="en-US" altLang="ko-KR" sz="2000" dirty="0" smtClean="0">
                <a:latin typeface="+mn-ea"/>
              </a:rPr>
              <a:t>, </a:t>
            </a:r>
            <a:r>
              <a:rPr lang="en-US" altLang="ko-KR" sz="2000" dirty="0" smtClean="0">
                <a:solidFill>
                  <a:srgbClr val="0070C0"/>
                </a:solidFill>
                <a:latin typeface="+mn-ea"/>
              </a:rPr>
              <a:t>[</a:t>
            </a:r>
            <a:r>
              <a:rPr lang="en-US" altLang="ko-KR" sz="2000" dirty="0" smtClean="0">
                <a:solidFill>
                  <a:srgbClr val="7030A0"/>
                </a:solidFill>
                <a:latin typeface="+mn-ea"/>
              </a:rPr>
              <a:t>1,1,1,1,1</a:t>
            </a:r>
            <a:r>
              <a:rPr lang="en-US" altLang="ko-KR" sz="2000" dirty="0" smtClean="0">
                <a:solidFill>
                  <a:srgbClr val="0070C0"/>
                </a:solidFill>
                <a:latin typeface="+mn-ea"/>
              </a:rPr>
              <a:t>]</a:t>
            </a:r>
            <a:r>
              <a:rPr lang="en-US" altLang="ko-KR" sz="2000" dirty="0" smtClean="0">
                <a:latin typeface="+mn-ea"/>
              </a:rPr>
              <a:t>, </a:t>
            </a:r>
            <a:r>
              <a:rPr lang="en-US" altLang="ko-KR" sz="2000" dirty="0" smtClean="0">
                <a:solidFill>
                  <a:srgbClr val="0070C0"/>
                </a:solidFill>
                <a:latin typeface="+mn-ea"/>
              </a:rPr>
              <a:t>[</a:t>
            </a:r>
            <a:r>
              <a:rPr lang="en-US" altLang="ko-KR" sz="2000" dirty="0" smtClean="0">
                <a:solidFill>
                  <a:srgbClr val="7030A0"/>
                </a:solidFill>
                <a:latin typeface="+mn-ea"/>
              </a:rPr>
              <a:t>1,1,1,1,1</a:t>
            </a:r>
            <a:r>
              <a:rPr lang="en-US" altLang="ko-KR" sz="2000" dirty="0" smtClean="0">
                <a:solidFill>
                  <a:srgbClr val="0070C0"/>
                </a:solidFill>
                <a:latin typeface="+mn-ea"/>
              </a:rPr>
              <a:t>]</a:t>
            </a:r>
            <a:r>
              <a:rPr lang="en-US" altLang="ko-KR" sz="2000" dirty="0" smtClean="0">
                <a:latin typeface="+mn-ea"/>
              </a:rPr>
              <a:t> </a:t>
            </a:r>
            <a:r>
              <a:rPr lang="en-US" altLang="ko-KR" sz="2000" dirty="0" smtClean="0">
                <a:solidFill>
                  <a:srgbClr val="FF0000"/>
                </a:solidFill>
                <a:latin typeface="+mn-ea"/>
              </a:rPr>
              <a:t>]</a:t>
            </a:r>
            <a:r>
              <a:rPr lang="en-US" altLang="ko-KR" sz="2000" dirty="0" smtClean="0">
                <a:latin typeface="+mn-ea"/>
              </a:rPr>
              <a:t>,</a:t>
            </a:r>
          </a:p>
          <a:p>
            <a:r>
              <a:rPr lang="en-US" altLang="ko-KR" sz="2000" dirty="0">
                <a:latin typeface="+mn-ea"/>
              </a:rPr>
              <a:t> </a:t>
            </a:r>
            <a:r>
              <a:rPr lang="en-US" altLang="ko-KR" sz="2000" dirty="0" smtClean="0">
                <a:latin typeface="+mn-ea"/>
              </a:rPr>
              <a:t> </a:t>
            </a:r>
            <a:r>
              <a:rPr lang="en-US" altLang="ko-KR" sz="2000" dirty="0" smtClean="0">
                <a:solidFill>
                  <a:srgbClr val="FF0000"/>
                </a:solidFill>
                <a:latin typeface="+mn-ea"/>
              </a:rPr>
              <a:t>[</a:t>
            </a:r>
            <a:r>
              <a:rPr lang="en-US" altLang="ko-KR" sz="2000" dirty="0" smtClean="0">
                <a:latin typeface="+mn-ea"/>
              </a:rPr>
              <a:t> </a:t>
            </a:r>
            <a:r>
              <a:rPr lang="en-US" altLang="ko-KR" sz="2000" dirty="0" smtClean="0">
                <a:solidFill>
                  <a:srgbClr val="0070C0"/>
                </a:solidFill>
                <a:latin typeface="+mn-ea"/>
              </a:rPr>
              <a:t>[</a:t>
            </a:r>
            <a:r>
              <a:rPr lang="en-US" altLang="ko-KR" sz="2000" dirty="0">
                <a:solidFill>
                  <a:srgbClr val="7030A0"/>
                </a:solidFill>
                <a:latin typeface="+mn-ea"/>
              </a:rPr>
              <a:t>1,1,1,1,1</a:t>
            </a:r>
            <a:r>
              <a:rPr lang="en-US" altLang="ko-KR" sz="2000" dirty="0">
                <a:solidFill>
                  <a:srgbClr val="0070C0"/>
                </a:solidFill>
                <a:latin typeface="+mn-ea"/>
              </a:rPr>
              <a:t>]</a:t>
            </a:r>
            <a:r>
              <a:rPr lang="en-US" altLang="ko-KR" sz="2000" dirty="0">
                <a:latin typeface="+mn-ea"/>
              </a:rPr>
              <a:t>, </a:t>
            </a:r>
            <a:r>
              <a:rPr lang="en-US" altLang="ko-KR" sz="2000" dirty="0">
                <a:solidFill>
                  <a:srgbClr val="0070C0"/>
                </a:solidFill>
                <a:latin typeface="+mn-ea"/>
              </a:rPr>
              <a:t>[</a:t>
            </a:r>
            <a:r>
              <a:rPr lang="en-US" altLang="ko-KR" sz="2000" dirty="0">
                <a:solidFill>
                  <a:srgbClr val="7030A0"/>
                </a:solidFill>
                <a:latin typeface="+mn-ea"/>
              </a:rPr>
              <a:t>1,1,1,1,1</a:t>
            </a:r>
            <a:r>
              <a:rPr lang="en-US" altLang="ko-KR" sz="2000" dirty="0">
                <a:solidFill>
                  <a:srgbClr val="0070C0"/>
                </a:solidFill>
                <a:latin typeface="+mn-ea"/>
              </a:rPr>
              <a:t>]</a:t>
            </a:r>
            <a:r>
              <a:rPr lang="en-US" altLang="ko-KR" sz="2000" dirty="0">
                <a:latin typeface="+mn-ea"/>
              </a:rPr>
              <a:t>, </a:t>
            </a:r>
            <a:r>
              <a:rPr lang="en-US" altLang="ko-KR" sz="2000" dirty="0">
                <a:solidFill>
                  <a:srgbClr val="0070C0"/>
                </a:solidFill>
                <a:latin typeface="+mn-ea"/>
              </a:rPr>
              <a:t>[</a:t>
            </a:r>
            <a:r>
              <a:rPr lang="en-US" altLang="ko-KR" sz="2000" dirty="0">
                <a:solidFill>
                  <a:srgbClr val="7030A0"/>
                </a:solidFill>
                <a:latin typeface="+mn-ea"/>
              </a:rPr>
              <a:t>1,1,1,1,1</a:t>
            </a:r>
            <a:r>
              <a:rPr lang="en-US" altLang="ko-KR" sz="2000" dirty="0">
                <a:solidFill>
                  <a:srgbClr val="0070C0"/>
                </a:solidFill>
                <a:latin typeface="+mn-ea"/>
              </a:rPr>
              <a:t>]</a:t>
            </a:r>
            <a:r>
              <a:rPr lang="en-US" altLang="ko-KR" sz="2000" dirty="0">
                <a:latin typeface="+mn-ea"/>
              </a:rPr>
              <a:t>, </a:t>
            </a:r>
            <a:r>
              <a:rPr lang="en-US" altLang="ko-KR" sz="2000" dirty="0">
                <a:solidFill>
                  <a:srgbClr val="0070C0"/>
                </a:solidFill>
                <a:latin typeface="+mn-ea"/>
              </a:rPr>
              <a:t>[</a:t>
            </a:r>
            <a:r>
              <a:rPr lang="en-US" altLang="ko-KR" sz="2000" dirty="0">
                <a:solidFill>
                  <a:srgbClr val="7030A0"/>
                </a:solidFill>
                <a:latin typeface="+mn-ea"/>
              </a:rPr>
              <a:t>1,1,1,1,1</a:t>
            </a:r>
            <a:r>
              <a:rPr lang="en-US" altLang="ko-KR" sz="2000" dirty="0" smtClean="0">
                <a:solidFill>
                  <a:srgbClr val="0070C0"/>
                </a:solidFill>
                <a:latin typeface="+mn-ea"/>
              </a:rPr>
              <a:t>]</a:t>
            </a:r>
            <a:r>
              <a:rPr lang="en-US" altLang="ko-KR" sz="2000" dirty="0" smtClean="0">
                <a:latin typeface="+mn-ea"/>
              </a:rPr>
              <a:t> </a:t>
            </a:r>
            <a:r>
              <a:rPr lang="en-US" altLang="ko-KR" sz="2000" dirty="0" smtClean="0">
                <a:solidFill>
                  <a:srgbClr val="FF0000"/>
                </a:solidFill>
                <a:latin typeface="+mn-ea"/>
              </a:rPr>
              <a:t>]</a:t>
            </a:r>
            <a:r>
              <a:rPr lang="en-US" altLang="ko-KR" sz="2000" dirty="0" smtClean="0">
                <a:latin typeface="+mn-ea"/>
              </a:rPr>
              <a:t>,</a:t>
            </a:r>
          </a:p>
          <a:p>
            <a:r>
              <a:rPr lang="en-US" altLang="ko-KR" sz="2000" dirty="0">
                <a:latin typeface="+mn-ea"/>
              </a:rPr>
              <a:t> </a:t>
            </a:r>
            <a:r>
              <a:rPr lang="en-US" altLang="ko-KR" sz="2000" dirty="0" smtClean="0">
                <a:latin typeface="+mn-ea"/>
              </a:rPr>
              <a:t> </a:t>
            </a:r>
            <a:r>
              <a:rPr lang="en-US" altLang="ko-KR" sz="2000" dirty="0" smtClean="0">
                <a:solidFill>
                  <a:srgbClr val="FF0000"/>
                </a:solidFill>
                <a:latin typeface="+mn-ea"/>
              </a:rPr>
              <a:t>[</a:t>
            </a:r>
            <a:r>
              <a:rPr lang="en-US" altLang="ko-KR" sz="2000" dirty="0" smtClean="0">
                <a:latin typeface="+mn-ea"/>
              </a:rPr>
              <a:t> </a:t>
            </a:r>
            <a:r>
              <a:rPr lang="en-US" altLang="ko-KR" sz="2000" dirty="0" smtClean="0">
                <a:solidFill>
                  <a:srgbClr val="0070C0"/>
                </a:solidFill>
                <a:latin typeface="+mn-ea"/>
              </a:rPr>
              <a:t>[</a:t>
            </a:r>
            <a:r>
              <a:rPr lang="en-US" altLang="ko-KR" sz="2000" dirty="0">
                <a:solidFill>
                  <a:srgbClr val="7030A0"/>
                </a:solidFill>
                <a:latin typeface="+mn-ea"/>
              </a:rPr>
              <a:t>1,1,1,1,1</a:t>
            </a:r>
            <a:r>
              <a:rPr lang="en-US" altLang="ko-KR" sz="2000" dirty="0">
                <a:solidFill>
                  <a:srgbClr val="0070C0"/>
                </a:solidFill>
                <a:latin typeface="+mn-ea"/>
              </a:rPr>
              <a:t>]</a:t>
            </a:r>
            <a:r>
              <a:rPr lang="en-US" altLang="ko-KR" sz="2000" dirty="0">
                <a:latin typeface="+mn-ea"/>
              </a:rPr>
              <a:t>, </a:t>
            </a:r>
            <a:r>
              <a:rPr lang="en-US" altLang="ko-KR" sz="2000" dirty="0">
                <a:solidFill>
                  <a:srgbClr val="0070C0"/>
                </a:solidFill>
                <a:latin typeface="+mn-ea"/>
              </a:rPr>
              <a:t>[</a:t>
            </a:r>
            <a:r>
              <a:rPr lang="en-US" altLang="ko-KR" sz="2000" dirty="0">
                <a:solidFill>
                  <a:srgbClr val="7030A0"/>
                </a:solidFill>
                <a:latin typeface="+mn-ea"/>
              </a:rPr>
              <a:t>1,1,1,1,1</a:t>
            </a:r>
            <a:r>
              <a:rPr lang="en-US" altLang="ko-KR" sz="2000" dirty="0">
                <a:solidFill>
                  <a:srgbClr val="0070C0"/>
                </a:solidFill>
                <a:latin typeface="+mn-ea"/>
              </a:rPr>
              <a:t>]</a:t>
            </a:r>
            <a:r>
              <a:rPr lang="en-US" altLang="ko-KR" sz="2000" dirty="0">
                <a:latin typeface="+mn-ea"/>
              </a:rPr>
              <a:t>, </a:t>
            </a:r>
            <a:r>
              <a:rPr lang="en-US" altLang="ko-KR" sz="2000" dirty="0">
                <a:solidFill>
                  <a:srgbClr val="0070C0"/>
                </a:solidFill>
                <a:latin typeface="+mn-ea"/>
              </a:rPr>
              <a:t>[</a:t>
            </a:r>
            <a:r>
              <a:rPr lang="en-US" altLang="ko-KR" sz="2000" dirty="0">
                <a:solidFill>
                  <a:srgbClr val="7030A0"/>
                </a:solidFill>
                <a:latin typeface="+mn-ea"/>
              </a:rPr>
              <a:t>1,1,1,1,1</a:t>
            </a:r>
            <a:r>
              <a:rPr lang="en-US" altLang="ko-KR" sz="2000" dirty="0">
                <a:solidFill>
                  <a:srgbClr val="0070C0"/>
                </a:solidFill>
                <a:latin typeface="+mn-ea"/>
              </a:rPr>
              <a:t>]</a:t>
            </a:r>
            <a:r>
              <a:rPr lang="en-US" altLang="ko-KR" sz="2000" dirty="0">
                <a:latin typeface="+mn-ea"/>
              </a:rPr>
              <a:t>, </a:t>
            </a:r>
            <a:r>
              <a:rPr lang="en-US" altLang="ko-KR" sz="2000" dirty="0">
                <a:solidFill>
                  <a:srgbClr val="0070C0"/>
                </a:solidFill>
                <a:latin typeface="+mn-ea"/>
              </a:rPr>
              <a:t>[</a:t>
            </a:r>
            <a:r>
              <a:rPr lang="en-US" altLang="ko-KR" sz="2000" dirty="0">
                <a:solidFill>
                  <a:srgbClr val="7030A0"/>
                </a:solidFill>
                <a:latin typeface="+mn-ea"/>
              </a:rPr>
              <a:t>1,1,1,1,1</a:t>
            </a:r>
            <a:r>
              <a:rPr lang="en-US" altLang="ko-KR" sz="2000" dirty="0" smtClean="0">
                <a:solidFill>
                  <a:srgbClr val="0070C0"/>
                </a:solidFill>
                <a:latin typeface="+mn-ea"/>
              </a:rPr>
              <a:t>]</a:t>
            </a:r>
            <a:r>
              <a:rPr lang="en-US" altLang="ko-KR" sz="2000" dirty="0" smtClean="0">
                <a:latin typeface="+mn-ea"/>
              </a:rPr>
              <a:t> </a:t>
            </a:r>
            <a:r>
              <a:rPr lang="en-US" altLang="ko-KR" sz="2000" dirty="0" smtClean="0">
                <a:solidFill>
                  <a:srgbClr val="FF0000"/>
                </a:solidFill>
                <a:latin typeface="+mn-ea"/>
              </a:rPr>
              <a:t>]</a:t>
            </a:r>
            <a:r>
              <a:rPr lang="en-US" altLang="ko-KR" sz="2000" dirty="0" smtClean="0">
                <a:latin typeface="+mn-ea"/>
              </a:rPr>
              <a:t> ]</a:t>
            </a:r>
            <a:endParaRPr lang="ko-KR" altLang="en-US" sz="2000" dirty="0">
              <a:latin typeface="+mn-ea"/>
            </a:endParaRPr>
          </a:p>
        </p:txBody>
      </p:sp>
    </p:spTree>
    <p:extLst>
      <p:ext uri="{BB962C8B-B14F-4D97-AF65-F5344CB8AC3E}">
        <p14:creationId xmlns:p14="http://schemas.microsoft.com/office/powerpoint/2010/main" val="10772265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08769" y="117475"/>
            <a:ext cx="9448799" cy="2954655"/>
          </a:xfrm>
          <a:prstGeom prst="rect">
            <a:avLst/>
          </a:prstGeom>
        </p:spPr>
        <p:txBody>
          <a:bodyPr wrap="square">
            <a:spAutoFit/>
          </a:bodyPr>
          <a:lstStyle/>
          <a:p>
            <a:pPr marL="12700" algn="just">
              <a:lnSpc>
                <a:spcPct val="150000"/>
              </a:lnSpc>
            </a:pPr>
            <a:r>
              <a:rPr lang="en-US" altLang="ko-KR" sz="2400" b="1" dirty="0" smtClean="0">
                <a:latin typeface="+mn-ea"/>
                <a:cs typeface="Arial Unicode MS"/>
              </a:rPr>
              <a:t>Reshape </a:t>
            </a:r>
            <a:r>
              <a:rPr lang="en-US" altLang="ko-KR" sz="2400" b="1" dirty="0">
                <a:latin typeface="+mn-ea"/>
                <a:cs typeface="Arial Unicode MS"/>
              </a:rPr>
              <a:t>of a </a:t>
            </a:r>
            <a:r>
              <a:rPr lang="en-US" altLang="ko-KR" sz="2400" b="1" dirty="0" smtClean="0">
                <a:latin typeface="+mn-ea"/>
                <a:cs typeface="Arial Unicode MS"/>
              </a:rPr>
              <a:t>tensor</a:t>
            </a:r>
          </a:p>
          <a:p>
            <a:pPr marL="355600" indent="-342900" algn="just">
              <a:lnSpc>
                <a:spcPct val="150000"/>
              </a:lnSpc>
              <a:buFont typeface="맑은 고딕" panose="020B0503020000020004" pitchFamily="50" charset="-127"/>
              <a:buChar char="-"/>
            </a:pPr>
            <a:r>
              <a:rPr lang="en-US" altLang="ko-KR" sz="2000" dirty="0">
                <a:latin typeface="+mn-ea"/>
                <a:cs typeface="Arial Unicode MS"/>
              </a:rPr>
              <a:t>The number of elements of a tensor is the </a:t>
            </a:r>
            <a:r>
              <a:rPr lang="en-US" altLang="ko-KR" sz="2000" b="1" dirty="0">
                <a:latin typeface="+mn-ea"/>
                <a:cs typeface="Arial Unicode MS"/>
              </a:rPr>
              <a:t>product of the sizes of all its </a:t>
            </a:r>
            <a:r>
              <a:rPr lang="en-US" altLang="ko-KR" sz="2000" b="1" dirty="0" smtClean="0">
                <a:latin typeface="+mn-ea"/>
                <a:cs typeface="Arial Unicode MS"/>
              </a:rPr>
              <a:t>shapes</a:t>
            </a:r>
            <a:r>
              <a:rPr lang="en-US" altLang="ko-KR" sz="2000" dirty="0" smtClean="0">
                <a:latin typeface="+mn-ea"/>
                <a:cs typeface="Arial Unicode MS"/>
              </a:rPr>
              <a:t>.</a:t>
            </a:r>
          </a:p>
          <a:p>
            <a:pPr marL="355600" indent="-342900" algn="just">
              <a:lnSpc>
                <a:spcPct val="150000"/>
              </a:lnSpc>
              <a:buFont typeface="맑은 고딕" panose="020B0503020000020004" pitchFamily="50" charset="-127"/>
              <a:buChar char="-"/>
            </a:pPr>
            <a:r>
              <a:rPr lang="en-US" altLang="ko-KR" sz="2000" dirty="0">
                <a:latin typeface="+mn-ea"/>
                <a:cs typeface="Arial Unicode MS"/>
              </a:rPr>
              <a:t>Since there are often many </a:t>
            </a:r>
            <a:r>
              <a:rPr lang="en-US" altLang="ko-KR" sz="2000" b="1" dirty="0">
                <a:latin typeface="+mn-ea"/>
                <a:cs typeface="Arial Unicode MS"/>
              </a:rPr>
              <a:t>different shapes that have the same number of elements</a:t>
            </a:r>
            <a:r>
              <a:rPr lang="en-US" altLang="ko-KR" sz="2000" dirty="0">
                <a:latin typeface="+mn-ea"/>
                <a:cs typeface="Arial Unicode MS"/>
              </a:rPr>
              <a:t>, it's often convenient to be able to </a:t>
            </a:r>
            <a:r>
              <a:rPr lang="en-US" altLang="ko-KR" sz="2000" b="1" dirty="0">
                <a:latin typeface="+mn-ea"/>
                <a:cs typeface="Arial Unicode MS"/>
              </a:rPr>
              <a:t>change the shape </a:t>
            </a:r>
            <a:r>
              <a:rPr lang="en-US" altLang="ko-KR" sz="2000" dirty="0">
                <a:latin typeface="+mn-ea"/>
                <a:cs typeface="Arial Unicode MS"/>
              </a:rPr>
              <a:t>of a </a:t>
            </a:r>
            <a:r>
              <a:rPr lang="en-US" altLang="ko-KR" sz="2000" dirty="0" err="1">
                <a:latin typeface="+mn-ea"/>
                <a:cs typeface="Arial Unicode MS"/>
              </a:rPr>
              <a:t>tf.Tensor</a:t>
            </a:r>
            <a:r>
              <a:rPr lang="en-US" altLang="ko-KR" sz="2000" dirty="0">
                <a:latin typeface="+mn-ea"/>
                <a:cs typeface="Arial Unicode MS"/>
              </a:rPr>
              <a:t>, </a:t>
            </a:r>
            <a:r>
              <a:rPr lang="en-US" altLang="ko-KR" sz="2000" b="1" dirty="0">
                <a:latin typeface="+mn-ea"/>
                <a:cs typeface="Arial Unicode MS"/>
              </a:rPr>
              <a:t>keeping its elements fixed</a:t>
            </a:r>
            <a:r>
              <a:rPr lang="en-US" altLang="ko-KR" sz="2000" dirty="0">
                <a:latin typeface="+mn-ea"/>
                <a:cs typeface="Arial Unicode MS"/>
              </a:rPr>
              <a:t>. This can be done with </a:t>
            </a:r>
            <a:r>
              <a:rPr lang="en-US" altLang="ko-KR" sz="2000" b="1" dirty="0" err="1">
                <a:solidFill>
                  <a:srgbClr val="0070C0"/>
                </a:solidFill>
                <a:latin typeface="+mn-ea"/>
                <a:cs typeface="Arial Unicode MS"/>
              </a:rPr>
              <a:t>tf.reshape</a:t>
            </a:r>
            <a:endParaRPr lang="en-US" altLang="ko-KR" sz="2000" b="1" dirty="0">
              <a:solidFill>
                <a:srgbClr val="0070C0"/>
              </a:solidFill>
              <a:latin typeface="+mn-ea"/>
              <a:cs typeface="Arial Unicode MS"/>
            </a:endParaRPr>
          </a:p>
        </p:txBody>
      </p:sp>
      <p:sp>
        <p:nvSpPr>
          <p:cNvPr id="3" name="직사각형 2"/>
          <p:cNvSpPr/>
          <p:nvPr/>
        </p:nvSpPr>
        <p:spPr>
          <a:xfrm>
            <a:off x="308767" y="3186847"/>
            <a:ext cx="9677402" cy="4093428"/>
          </a:xfrm>
          <a:prstGeom prst="rect">
            <a:avLst/>
          </a:prstGeom>
        </p:spPr>
        <p:txBody>
          <a:bodyPr wrap="square">
            <a:spAutoFit/>
          </a:bodyPr>
          <a:lstStyle/>
          <a:p>
            <a:r>
              <a:rPr lang="en-US" altLang="ko-KR" sz="2000" dirty="0" err="1">
                <a:latin typeface="+mn-ea"/>
              </a:rPr>
              <a:t>rank_three_tensor</a:t>
            </a:r>
            <a:r>
              <a:rPr lang="en-US" altLang="ko-KR" sz="2000" dirty="0">
                <a:latin typeface="+mn-ea"/>
              </a:rPr>
              <a:t> = </a:t>
            </a:r>
            <a:r>
              <a:rPr lang="en-US" altLang="ko-KR" sz="2000" dirty="0" err="1">
                <a:latin typeface="+mn-ea"/>
              </a:rPr>
              <a:t>tf.ones</a:t>
            </a:r>
            <a:r>
              <a:rPr lang="en-US" altLang="ko-KR" sz="2000" dirty="0">
                <a:latin typeface="+mn-ea"/>
              </a:rPr>
              <a:t>(</a:t>
            </a:r>
            <a:r>
              <a:rPr lang="en-US" altLang="ko-KR" sz="2000" b="1" dirty="0">
                <a:latin typeface="+mn-ea"/>
              </a:rPr>
              <a:t>[</a:t>
            </a:r>
            <a:r>
              <a:rPr lang="en-US" altLang="ko-KR" sz="2000" b="1" dirty="0">
                <a:solidFill>
                  <a:srgbClr val="FF0000"/>
                </a:solidFill>
                <a:latin typeface="+mn-ea"/>
              </a:rPr>
              <a:t>3</a:t>
            </a:r>
            <a:r>
              <a:rPr lang="en-US" altLang="ko-KR" sz="2000" b="1" dirty="0">
                <a:latin typeface="+mn-ea"/>
              </a:rPr>
              <a:t>, </a:t>
            </a:r>
            <a:r>
              <a:rPr lang="en-US" altLang="ko-KR" sz="2000" b="1" dirty="0">
                <a:solidFill>
                  <a:srgbClr val="0070C0"/>
                </a:solidFill>
                <a:latin typeface="+mn-ea"/>
              </a:rPr>
              <a:t>4</a:t>
            </a:r>
            <a:r>
              <a:rPr lang="en-US" altLang="ko-KR" sz="2000" b="1" dirty="0">
                <a:latin typeface="+mn-ea"/>
              </a:rPr>
              <a:t>, </a:t>
            </a:r>
            <a:r>
              <a:rPr lang="en-US" altLang="ko-KR" sz="2000" b="1" dirty="0">
                <a:solidFill>
                  <a:srgbClr val="7030A0"/>
                </a:solidFill>
                <a:latin typeface="+mn-ea"/>
              </a:rPr>
              <a:t>5</a:t>
            </a:r>
            <a:r>
              <a:rPr lang="en-US" altLang="ko-KR" sz="2000" b="1" dirty="0" smtClean="0">
                <a:latin typeface="+mn-ea"/>
              </a:rPr>
              <a:t>]</a:t>
            </a:r>
            <a:r>
              <a:rPr lang="en-US" altLang="ko-KR" sz="2000" dirty="0" smtClean="0">
                <a:latin typeface="+mn-ea"/>
              </a:rPr>
              <a:t>)  # Total </a:t>
            </a:r>
            <a:r>
              <a:rPr lang="en-US" altLang="ko-KR" sz="2000" b="1" dirty="0" smtClean="0">
                <a:latin typeface="+mn-ea"/>
              </a:rPr>
              <a:t>60</a:t>
            </a:r>
            <a:r>
              <a:rPr lang="en-US" altLang="ko-KR" sz="2000" dirty="0" smtClean="0">
                <a:latin typeface="+mn-ea"/>
              </a:rPr>
              <a:t> (</a:t>
            </a:r>
            <a:r>
              <a:rPr lang="en-US" altLang="ko-KR" sz="2000" b="1" dirty="0" smtClean="0">
                <a:latin typeface="+mn-ea"/>
              </a:rPr>
              <a:t>=</a:t>
            </a:r>
            <a:r>
              <a:rPr lang="en-US" altLang="ko-KR" sz="2000" b="1" dirty="0" smtClean="0">
                <a:solidFill>
                  <a:srgbClr val="FF0000"/>
                </a:solidFill>
                <a:latin typeface="+mn-ea"/>
              </a:rPr>
              <a:t>3</a:t>
            </a:r>
            <a:r>
              <a:rPr lang="en-US" altLang="ko-KR" sz="2000" b="1" dirty="0" smtClean="0">
                <a:latin typeface="+mn-ea"/>
              </a:rPr>
              <a:t>x</a:t>
            </a:r>
            <a:r>
              <a:rPr lang="en-US" altLang="ko-KR" sz="2000" b="1" dirty="0" smtClean="0">
                <a:solidFill>
                  <a:srgbClr val="0070C0"/>
                </a:solidFill>
                <a:latin typeface="+mn-ea"/>
              </a:rPr>
              <a:t>4</a:t>
            </a:r>
            <a:r>
              <a:rPr lang="en-US" altLang="ko-KR" sz="2000" b="1" dirty="0" smtClean="0">
                <a:latin typeface="+mn-ea"/>
              </a:rPr>
              <a:t>x</a:t>
            </a:r>
            <a:r>
              <a:rPr lang="en-US" altLang="ko-KR" sz="2000" b="1" dirty="0" smtClean="0">
                <a:solidFill>
                  <a:srgbClr val="7030A0"/>
                </a:solidFill>
                <a:latin typeface="+mn-ea"/>
              </a:rPr>
              <a:t>5</a:t>
            </a:r>
            <a:r>
              <a:rPr lang="en-US" altLang="ko-KR" sz="2000" dirty="0" smtClean="0">
                <a:latin typeface="+mn-ea"/>
              </a:rPr>
              <a:t>) elements</a:t>
            </a:r>
          </a:p>
          <a:p>
            <a:r>
              <a:rPr lang="en-US" altLang="ko-KR" sz="2000" dirty="0">
                <a:latin typeface="+mn-ea"/>
              </a:rPr>
              <a:t>matrix = </a:t>
            </a:r>
            <a:r>
              <a:rPr lang="en-US" altLang="ko-KR" sz="2000" dirty="0" err="1">
                <a:latin typeface="+mn-ea"/>
              </a:rPr>
              <a:t>tf.reshape</a:t>
            </a:r>
            <a:r>
              <a:rPr lang="en-US" altLang="ko-KR" sz="2000" dirty="0">
                <a:latin typeface="+mn-ea"/>
              </a:rPr>
              <a:t>(</a:t>
            </a:r>
            <a:r>
              <a:rPr lang="en-US" altLang="ko-KR" sz="2000" dirty="0" err="1">
                <a:latin typeface="+mn-ea"/>
              </a:rPr>
              <a:t>rank_three_tensor</a:t>
            </a:r>
            <a:r>
              <a:rPr lang="en-US" altLang="ko-KR" sz="2000" dirty="0">
                <a:latin typeface="+mn-ea"/>
              </a:rPr>
              <a:t>, </a:t>
            </a:r>
            <a:r>
              <a:rPr lang="en-US" altLang="ko-KR" sz="2000" b="1" dirty="0">
                <a:latin typeface="+mn-ea"/>
              </a:rPr>
              <a:t>[6, 10]</a:t>
            </a:r>
            <a:r>
              <a:rPr lang="en-US" altLang="ko-KR" sz="2000" dirty="0">
                <a:latin typeface="+mn-ea"/>
              </a:rPr>
              <a:t>)  # Reshape existing content into</a:t>
            </a:r>
          </a:p>
          <a:p>
            <a:r>
              <a:rPr lang="en-US" altLang="ko-KR" sz="2000" dirty="0">
                <a:latin typeface="+mn-ea"/>
              </a:rPr>
              <a:t>                                                 # a 6x10 matrix</a:t>
            </a:r>
          </a:p>
          <a:p>
            <a:r>
              <a:rPr lang="en-US" altLang="ko-KR" sz="2000" dirty="0" err="1">
                <a:latin typeface="+mn-ea"/>
              </a:rPr>
              <a:t>matrixB</a:t>
            </a:r>
            <a:r>
              <a:rPr lang="en-US" altLang="ko-KR" sz="2000" dirty="0">
                <a:latin typeface="+mn-ea"/>
              </a:rPr>
              <a:t> = </a:t>
            </a:r>
            <a:r>
              <a:rPr lang="en-US" altLang="ko-KR" sz="2000" dirty="0" err="1">
                <a:latin typeface="+mn-ea"/>
              </a:rPr>
              <a:t>tf.reshape</a:t>
            </a:r>
            <a:r>
              <a:rPr lang="en-US" altLang="ko-KR" sz="2000" dirty="0">
                <a:latin typeface="+mn-ea"/>
              </a:rPr>
              <a:t>(matrix, </a:t>
            </a:r>
            <a:r>
              <a:rPr lang="en-US" altLang="ko-KR" sz="2000" b="1" dirty="0">
                <a:latin typeface="+mn-ea"/>
              </a:rPr>
              <a:t>[3, </a:t>
            </a:r>
            <a:r>
              <a:rPr lang="en-US" altLang="ko-KR" sz="2000" b="1" dirty="0">
                <a:solidFill>
                  <a:srgbClr val="7030A0"/>
                </a:solidFill>
                <a:latin typeface="+mn-ea"/>
              </a:rPr>
              <a:t>-1</a:t>
            </a:r>
            <a:r>
              <a:rPr lang="en-US" altLang="ko-KR" sz="2000" b="1" dirty="0">
                <a:latin typeface="+mn-ea"/>
              </a:rPr>
              <a:t>]</a:t>
            </a:r>
            <a:r>
              <a:rPr lang="en-US" altLang="ko-KR" sz="2000" dirty="0">
                <a:latin typeface="+mn-ea"/>
              </a:rPr>
              <a:t>)  #  Reshape existing content into a 3x20</a:t>
            </a:r>
          </a:p>
          <a:p>
            <a:r>
              <a:rPr lang="en-US" altLang="ko-KR" sz="2000" dirty="0">
                <a:latin typeface="+mn-ea"/>
              </a:rPr>
              <a:t>                                       # matrix. </a:t>
            </a:r>
            <a:r>
              <a:rPr lang="en-US" altLang="ko-KR" sz="2000" b="1" dirty="0">
                <a:solidFill>
                  <a:srgbClr val="7030A0"/>
                </a:solidFill>
                <a:latin typeface="+mn-ea"/>
              </a:rPr>
              <a:t>-1</a:t>
            </a:r>
            <a:r>
              <a:rPr lang="en-US" altLang="ko-KR" sz="2000" b="1" dirty="0">
                <a:latin typeface="+mn-ea"/>
              </a:rPr>
              <a:t> tells reshape to </a:t>
            </a:r>
            <a:r>
              <a:rPr lang="en-US" altLang="ko-KR" sz="2000" b="1" dirty="0">
                <a:solidFill>
                  <a:srgbClr val="7030A0"/>
                </a:solidFill>
                <a:latin typeface="+mn-ea"/>
              </a:rPr>
              <a:t>calculate</a:t>
            </a:r>
          </a:p>
          <a:p>
            <a:r>
              <a:rPr lang="en-US" altLang="ko-KR" sz="2000" b="1" dirty="0">
                <a:latin typeface="+mn-ea"/>
              </a:rPr>
              <a:t>                                       # </a:t>
            </a:r>
            <a:r>
              <a:rPr lang="en-US" altLang="ko-KR" sz="2000" b="1" dirty="0">
                <a:solidFill>
                  <a:srgbClr val="7030A0"/>
                </a:solidFill>
                <a:latin typeface="+mn-ea"/>
              </a:rPr>
              <a:t>the size of this dimension</a:t>
            </a:r>
            <a:r>
              <a:rPr lang="en-US" altLang="ko-KR" sz="2000" dirty="0">
                <a:latin typeface="+mn-ea"/>
              </a:rPr>
              <a:t>.</a:t>
            </a:r>
          </a:p>
          <a:p>
            <a:r>
              <a:rPr lang="en-US" altLang="ko-KR" sz="2000" dirty="0" err="1">
                <a:latin typeface="+mn-ea"/>
              </a:rPr>
              <a:t>matrixAlt</a:t>
            </a:r>
            <a:r>
              <a:rPr lang="en-US" altLang="ko-KR" sz="2000" dirty="0">
                <a:latin typeface="+mn-ea"/>
              </a:rPr>
              <a:t> = </a:t>
            </a:r>
            <a:r>
              <a:rPr lang="en-US" altLang="ko-KR" sz="2000" dirty="0" err="1">
                <a:latin typeface="+mn-ea"/>
              </a:rPr>
              <a:t>tf.reshape</a:t>
            </a:r>
            <a:r>
              <a:rPr lang="en-US" altLang="ko-KR" sz="2000" dirty="0">
                <a:latin typeface="+mn-ea"/>
              </a:rPr>
              <a:t>(</a:t>
            </a:r>
            <a:r>
              <a:rPr lang="en-US" altLang="ko-KR" sz="2000" dirty="0" err="1">
                <a:latin typeface="+mn-ea"/>
              </a:rPr>
              <a:t>matrixB</a:t>
            </a:r>
            <a:r>
              <a:rPr lang="en-US" altLang="ko-KR" sz="2000" dirty="0">
                <a:latin typeface="+mn-ea"/>
              </a:rPr>
              <a:t>, </a:t>
            </a:r>
            <a:r>
              <a:rPr lang="en-US" altLang="ko-KR" sz="2000" b="1" dirty="0">
                <a:latin typeface="+mn-ea"/>
              </a:rPr>
              <a:t>[4, 3, -1]</a:t>
            </a:r>
            <a:r>
              <a:rPr lang="en-US" altLang="ko-KR" sz="2000" dirty="0">
                <a:latin typeface="+mn-ea"/>
              </a:rPr>
              <a:t>)  # Reshape existing content into a</a:t>
            </a:r>
          </a:p>
          <a:p>
            <a:r>
              <a:rPr lang="en-US" altLang="ko-KR" sz="2000" dirty="0">
                <a:latin typeface="+mn-ea"/>
              </a:rPr>
              <a:t>                                             #</a:t>
            </a:r>
            <a:r>
              <a:rPr lang="en-US" altLang="ko-KR" sz="2000" b="1" dirty="0">
                <a:latin typeface="+mn-ea"/>
              </a:rPr>
              <a:t>4x3x</a:t>
            </a:r>
            <a:r>
              <a:rPr lang="en-US" altLang="ko-KR" sz="2000" b="1" dirty="0">
                <a:solidFill>
                  <a:srgbClr val="7030A0"/>
                </a:solidFill>
                <a:latin typeface="+mn-ea"/>
              </a:rPr>
              <a:t>5</a:t>
            </a:r>
            <a:r>
              <a:rPr lang="en-US" altLang="ko-KR" sz="2000" b="1" dirty="0">
                <a:latin typeface="+mn-ea"/>
              </a:rPr>
              <a:t> tensor</a:t>
            </a:r>
          </a:p>
          <a:p>
            <a:r>
              <a:rPr lang="en-US" altLang="ko-KR" sz="2000" dirty="0" smtClean="0">
                <a:latin typeface="+mn-ea"/>
              </a:rPr>
              <a:t># </a:t>
            </a:r>
            <a:r>
              <a:rPr lang="en-US" altLang="ko-KR" sz="2000" dirty="0">
                <a:latin typeface="+mn-ea"/>
              </a:rPr>
              <a:t>Note that the number of elements of the reshaped Tensors has to match the</a:t>
            </a:r>
          </a:p>
          <a:p>
            <a:r>
              <a:rPr lang="en-US" altLang="ko-KR" sz="2000" dirty="0">
                <a:latin typeface="+mn-ea"/>
              </a:rPr>
              <a:t># original number of elements. Therefore, the following example generates an</a:t>
            </a:r>
          </a:p>
          <a:p>
            <a:r>
              <a:rPr lang="en-US" altLang="ko-KR" sz="2000" dirty="0">
                <a:latin typeface="+mn-ea"/>
              </a:rPr>
              <a:t># error because no possible value for the last dimension will match the number</a:t>
            </a:r>
          </a:p>
          <a:p>
            <a:r>
              <a:rPr lang="en-US" altLang="ko-KR" sz="2000" dirty="0">
                <a:latin typeface="+mn-ea"/>
              </a:rPr>
              <a:t># of elements.</a:t>
            </a:r>
          </a:p>
          <a:p>
            <a:r>
              <a:rPr lang="en-US" altLang="ko-KR" sz="2000" dirty="0" err="1">
                <a:latin typeface="+mn-ea"/>
              </a:rPr>
              <a:t>yet_another</a:t>
            </a:r>
            <a:r>
              <a:rPr lang="en-US" altLang="ko-KR" sz="2000" dirty="0">
                <a:latin typeface="+mn-ea"/>
              </a:rPr>
              <a:t> = </a:t>
            </a:r>
            <a:r>
              <a:rPr lang="en-US" altLang="ko-KR" sz="2000" dirty="0" err="1">
                <a:latin typeface="+mn-ea"/>
              </a:rPr>
              <a:t>tf.reshape</a:t>
            </a:r>
            <a:r>
              <a:rPr lang="en-US" altLang="ko-KR" sz="2000" dirty="0">
                <a:latin typeface="+mn-ea"/>
              </a:rPr>
              <a:t>(</a:t>
            </a:r>
            <a:r>
              <a:rPr lang="en-US" altLang="ko-KR" sz="2000" dirty="0" err="1">
                <a:latin typeface="+mn-ea"/>
              </a:rPr>
              <a:t>matrixAlt</a:t>
            </a:r>
            <a:r>
              <a:rPr lang="en-US" altLang="ko-KR" sz="2000" dirty="0">
                <a:latin typeface="+mn-ea"/>
              </a:rPr>
              <a:t>, </a:t>
            </a:r>
            <a:r>
              <a:rPr lang="en-US" altLang="ko-KR" sz="2000" b="1" dirty="0">
                <a:latin typeface="+mn-ea"/>
              </a:rPr>
              <a:t>[13, 2, </a:t>
            </a:r>
            <a:r>
              <a:rPr lang="en-US" altLang="ko-KR" sz="2000" b="1" dirty="0">
                <a:solidFill>
                  <a:srgbClr val="FF0000"/>
                </a:solidFill>
                <a:latin typeface="+mn-ea"/>
              </a:rPr>
              <a:t>-1</a:t>
            </a:r>
            <a:r>
              <a:rPr lang="en-US" altLang="ko-KR" sz="2000" b="1" dirty="0">
                <a:latin typeface="+mn-ea"/>
              </a:rPr>
              <a:t>]</a:t>
            </a:r>
            <a:r>
              <a:rPr lang="en-US" altLang="ko-KR" sz="2000" dirty="0">
                <a:latin typeface="+mn-ea"/>
              </a:rPr>
              <a:t>)  # </a:t>
            </a:r>
            <a:r>
              <a:rPr lang="en-US" altLang="ko-KR" sz="2000" dirty="0">
                <a:solidFill>
                  <a:srgbClr val="FF0000"/>
                </a:solidFill>
                <a:latin typeface="+mn-ea"/>
              </a:rPr>
              <a:t>ERROR!</a:t>
            </a:r>
            <a:endParaRPr lang="ko-KR" altLang="en-US" sz="2000" dirty="0">
              <a:solidFill>
                <a:srgbClr val="FF0000"/>
              </a:solidFill>
              <a:latin typeface="+mn-ea"/>
            </a:endParaRPr>
          </a:p>
        </p:txBody>
      </p:sp>
    </p:spTree>
    <p:extLst>
      <p:ext uri="{BB962C8B-B14F-4D97-AF65-F5344CB8AC3E}">
        <p14:creationId xmlns:p14="http://schemas.microsoft.com/office/powerpoint/2010/main" val="1182941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08769" y="117475"/>
            <a:ext cx="9448799" cy="574966"/>
          </a:xfrm>
          <a:prstGeom prst="rect">
            <a:avLst/>
          </a:prstGeom>
        </p:spPr>
        <p:txBody>
          <a:bodyPr wrap="square">
            <a:spAutoFit/>
          </a:bodyPr>
          <a:lstStyle/>
          <a:p>
            <a:pPr marL="12700" algn="just">
              <a:lnSpc>
                <a:spcPct val="150000"/>
              </a:lnSpc>
            </a:pPr>
            <a:r>
              <a:rPr lang="en-US" altLang="ko-KR" sz="2400" b="1" dirty="0" smtClean="0">
                <a:latin typeface="+mn-ea"/>
                <a:cs typeface="Arial Unicode MS"/>
              </a:rPr>
              <a:t>Handling tensors</a:t>
            </a:r>
          </a:p>
        </p:txBody>
      </p:sp>
      <p:sp>
        <p:nvSpPr>
          <p:cNvPr id="3" name="TextBox 2"/>
          <p:cNvSpPr txBox="1"/>
          <p:nvPr/>
        </p:nvSpPr>
        <p:spPr>
          <a:xfrm>
            <a:off x="461169" y="1107361"/>
            <a:ext cx="8153400" cy="4893647"/>
          </a:xfrm>
          <a:prstGeom prst="rect">
            <a:avLst/>
          </a:prstGeom>
          <a:noFill/>
        </p:spPr>
        <p:txBody>
          <a:bodyPr wrap="square" rtlCol="0">
            <a:spAutoFit/>
          </a:bodyPr>
          <a:lstStyle/>
          <a:p>
            <a:r>
              <a:rPr lang="en-US" altLang="ko-KR" sz="2400" b="1" dirty="0"/>
              <a:t>1-dimension</a:t>
            </a:r>
          </a:p>
          <a:p>
            <a:endParaRPr lang="en-US" altLang="ko-KR" dirty="0"/>
          </a:p>
          <a:p>
            <a:r>
              <a:rPr lang="en-US" altLang="ko-KR" dirty="0"/>
              <a:t>import </a:t>
            </a:r>
            <a:r>
              <a:rPr lang="en-US" altLang="ko-KR" dirty="0" err="1"/>
              <a:t>tensorflow</a:t>
            </a:r>
            <a:r>
              <a:rPr lang="en-US" altLang="ko-KR" dirty="0"/>
              <a:t> as </a:t>
            </a:r>
            <a:r>
              <a:rPr lang="en-US" altLang="ko-KR" dirty="0" err="1"/>
              <a:t>tf</a:t>
            </a:r>
            <a:endParaRPr lang="en-US" altLang="ko-KR" dirty="0"/>
          </a:p>
          <a:p>
            <a:r>
              <a:rPr lang="en-US" altLang="ko-KR" dirty="0"/>
              <a:t>import </a:t>
            </a:r>
            <a:r>
              <a:rPr lang="en-US" altLang="ko-KR" dirty="0" err="1"/>
              <a:t>numpy</a:t>
            </a:r>
            <a:r>
              <a:rPr lang="en-US" altLang="ko-KR" dirty="0"/>
              <a:t> as np</a:t>
            </a:r>
          </a:p>
          <a:p>
            <a:endParaRPr lang="en-US" altLang="ko-KR" dirty="0"/>
          </a:p>
          <a:p>
            <a:r>
              <a:rPr lang="en-US" altLang="ko-KR" dirty="0"/>
              <a:t># 1</a:t>
            </a:r>
            <a:r>
              <a:rPr lang="ko-KR" altLang="en-US" dirty="0"/>
              <a:t>차원</a:t>
            </a:r>
          </a:p>
          <a:p>
            <a:r>
              <a:rPr lang="en-US" altLang="ko-KR" dirty="0"/>
              <a:t>t = </a:t>
            </a:r>
            <a:r>
              <a:rPr lang="en-US" altLang="ko-KR" dirty="0" err="1"/>
              <a:t>np.array</a:t>
            </a:r>
            <a:r>
              <a:rPr lang="en-US" altLang="ko-KR" dirty="0"/>
              <a:t>([0., 1., 2., 3., 4., 5., 6.])</a:t>
            </a:r>
          </a:p>
          <a:p>
            <a:r>
              <a:rPr lang="en-US" altLang="ko-KR" dirty="0"/>
              <a:t>print(</a:t>
            </a:r>
            <a:r>
              <a:rPr lang="en-US" altLang="ko-KR" dirty="0" err="1"/>
              <a:t>t.ndim</a:t>
            </a:r>
            <a:r>
              <a:rPr lang="en-US" altLang="ko-KR" dirty="0"/>
              <a:t>) # </a:t>
            </a:r>
            <a:r>
              <a:rPr lang="ko-KR" altLang="en-US" dirty="0"/>
              <a:t>차원 </a:t>
            </a:r>
            <a:r>
              <a:rPr lang="en-US" altLang="ko-KR" dirty="0"/>
              <a:t>-&gt; 1</a:t>
            </a:r>
            <a:r>
              <a:rPr lang="ko-KR" altLang="en-US" dirty="0"/>
              <a:t>차원 </a:t>
            </a:r>
            <a:r>
              <a:rPr lang="en-US" altLang="ko-KR" dirty="0"/>
              <a:t>(dimension)	</a:t>
            </a:r>
            <a:r>
              <a:rPr lang="en-US" altLang="ko-KR" dirty="0">
                <a:latin typeface="+mn-ea"/>
                <a:cs typeface="Arial Unicode MS"/>
                <a:sym typeface="Wingdings" panose="05000000000000000000" pitchFamily="2" charset="2"/>
              </a:rPr>
              <a:t> </a:t>
            </a:r>
            <a:r>
              <a:rPr lang="en-US" altLang="ko-KR" dirty="0" smtClean="0"/>
              <a:t> </a:t>
            </a:r>
            <a:r>
              <a:rPr lang="en-US" altLang="ko-KR" dirty="0"/>
              <a:t>1</a:t>
            </a:r>
          </a:p>
          <a:p>
            <a:r>
              <a:rPr lang="en-US" altLang="ko-KR" dirty="0"/>
              <a:t>print(</a:t>
            </a:r>
            <a:r>
              <a:rPr lang="en-US" altLang="ko-KR" dirty="0" err="1"/>
              <a:t>t.shape</a:t>
            </a:r>
            <a:r>
              <a:rPr lang="en-US" altLang="ko-KR" dirty="0"/>
              <a:t>) # </a:t>
            </a:r>
            <a:r>
              <a:rPr lang="ko-KR" altLang="en-US" dirty="0"/>
              <a:t>개수</a:t>
            </a:r>
            <a:r>
              <a:rPr lang="en-US" altLang="ko-KR" dirty="0"/>
              <a:t>(=</a:t>
            </a:r>
            <a:r>
              <a:rPr lang="ko-KR" altLang="en-US" dirty="0"/>
              <a:t>크기</a:t>
            </a:r>
            <a:r>
              <a:rPr lang="en-US" altLang="ko-KR" dirty="0"/>
              <a:t>) -&gt; 7</a:t>
            </a:r>
            <a:r>
              <a:rPr lang="ko-KR" altLang="en-US" dirty="0"/>
              <a:t>개	</a:t>
            </a:r>
            <a:r>
              <a:rPr lang="en-US" altLang="ko-KR" dirty="0" smtClean="0"/>
              <a:t>	</a:t>
            </a:r>
            <a:r>
              <a:rPr lang="en-US" altLang="ko-KR" dirty="0">
                <a:latin typeface="+mn-ea"/>
                <a:cs typeface="Arial Unicode MS"/>
                <a:sym typeface="Wingdings" panose="05000000000000000000" pitchFamily="2" charset="2"/>
              </a:rPr>
              <a:t> </a:t>
            </a:r>
            <a:r>
              <a:rPr lang="ko-KR" altLang="en-US" dirty="0" smtClean="0"/>
              <a:t> </a:t>
            </a:r>
            <a:r>
              <a:rPr lang="en-US" altLang="ko-KR" dirty="0"/>
              <a:t>(7,)</a:t>
            </a:r>
          </a:p>
          <a:p>
            <a:r>
              <a:rPr lang="en-US" altLang="ko-KR" dirty="0"/>
              <a:t>print(t[0]) # </a:t>
            </a:r>
            <a:r>
              <a:rPr lang="ko-KR" altLang="en-US" dirty="0"/>
              <a:t>배열의 인덱스와 같음		</a:t>
            </a:r>
            <a:r>
              <a:rPr lang="en-US" altLang="ko-KR" dirty="0">
                <a:latin typeface="+mn-ea"/>
                <a:cs typeface="Arial Unicode MS"/>
                <a:sym typeface="Wingdings" panose="05000000000000000000" pitchFamily="2" charset="2"/>
              </a:rPr>
              <a:t> </a:t>
            </a:r>
            <a:r>
              <a:rPr lang="ko-KR" altLang="en-US" dirty="0" smtClean="0"/>
              <a:t> </a:t>
            </a:r>
            <a:r>
              <a:rPr lang="en-US" altLang="ko-KR" dirty="0"/>
              <a:t>0.0</a:t>
            </a:r>
          </a:p>
          <a:p>
            <a:r>
              <a:rPr lang="en-US" altLang="ko-KR" dirty="0"/>
              <a:t>print(t[1]) # </a:t>
            </a:r>
            <a:r>
              <a:rPr lang="ko-KR" altLang="en-US" dirty="0"/>
              <a:t>배열의 인덱스와 같음		</a:t>
            </a:r>
            <a:r>
              <a:rPr lang="en-US" altLang="ko-KR" dirty="0">
                <a:latin typeface="+mn-ea"/>
                <a:cs typeface="Arial Unicode MS"/>
                <a:sym typeface="Wingdings" panose="05000000000000000000" pitchFamily="2" charset="2"/>
              </a:rPr>
              <a:t> </a:t>
            </a:r>
            <a:r>
              <a:rPr lang="ko-KR" altLang="en-US" dirty="0" smtClean="0"/>
              <a:t> </a:t>
            </a:r>
            <a:r>
              <a:rPr lang="en-US" altLang="ko-KR" dirty="0"/>
              <a:t>1.0</a:t>
            </a:r>
          </a:p>
          <a:p>
            <a:r>
              <a:rPr lang="en-US" altLang="ko-KR" dirty="0"/>
              <a:t>print(t[-1]) # </a:t>
            </a:r>
            <a:r>
              <a:rPr lang="ko-KR" altLang="en-US" dirty="0"/>
              <a:t>마지막 데이터 한 개를 의미	</a:t>
            </a:r>
            <a:r>
              <a:rPr lang="en-US" altLang="ko-KR" dirty="0">
                <a:latin typeface="+mn-ea"/>
                <a:cs typeface="Arial Unicode MS"/>
                <a:sym typeface="Wingdings" panose="05000000000000000000" pitchFamily="2" charset="2"/>
              </a:rPr>
              <a:t> </a:t>
            </a:r>
            <a:r>
              <a:rPr lang="ko-KR" altLang="en-US" dirty="0" smtClean="0"/>
              <a:t> </a:t>
            </a:r>
            <a:r>
              <a:rPr lang="en-US" altLang="ko-KR" dirty="0"/>
              <a:t>6.0</a:t>
            </a:r>
          </a:p>
          <a:p>
            <a:r>
              <a:rPr lang="en-US" altLang="ko-KR" dirty="0"/>
              <a:t>print(t[2:5]) # </a:t>
            </a:r>
            <a:r>
              <a:rPr lang="en-US" altLang="ko-KR" dirty="0" err="1"/>
              <a:t>idx</a:t>
            </a:r>
            <a:r>
              <a:rPr lang="en-US" altLang="ko-KR" dirty="0"/>
              <a:t>[2] ~ </a:t>
            </a:r>
            <a:r>
              <a:rPr lang="en-US" altLang="ko-KR" dirty="0" err="1"/>
              <a:t>idx</a:t>
            </a:r>
            <a:r>
              <a:rPr lang="en-US" altLang="ko-KR" dirty="0"/>
              <a:t>[5-1]		</a:t>
            </a:r>
            <a:r>
              <a:rPr lang="en-US" altLang="ko-KR" dirty="0">
                <a:latin typeface="+mn-ea"/>
                <a:cs typeface="Arial Unicode MS"/>
                <a:sym typeface="Wingdings" panose="05000000000000000000" pitchFamily="2" charset="2"/>
              </a:rPr>
              <a:t> </a:t>
            </a:r>
            <a:r>
              <a:rPr lang="en-US" altLang="ko-KR" dirty="0" smtClean="0"/>
              <a:t> </a:t>
            </a:r>
            <a:r>
              <a:rPr lang="en-US" altLang="ko-KR" dirty="0"/>
              <a:t>[ 2.  3.  4.]</a:t>
            </a:r>
          </a:p>
          <a:p>
            <a:r>
              <a:rPr lang="en-US" altLang="ko-KR" dirty="0"/>
              <a:t>print(t[4:-1]) # </a:t>
            </a:r>
            <a:r>
              <a:rPr lang="en-US" altLang="ko-KR" dirty="0" err="1"/>
              <a:t>idx</a:t>
            </a:r>
            <a:r>
              <a:rPr lang="en-US" altLang="ko-KR" dirty="0"/>
              <a:t>[4] ~ </a:t>
            </a:r>
            <a:r>
              <a:rPr lang="en-US" altLang="ko-KR" dirty="0" err="1"/>
              <a:t>idx</a:t>
            </a:r>
            <a:r>
              <a:rPr lang="en-US" altLang="ko-KR" dirty="0"/>
              <a:t>[</a:t>
            </a:r>
            <a:r>
              <a:rPr lang="ko-KR" altLang="en-US" dirty="0"/>
              <a:t>마지막</a:t>
            </a:r>
            <a:r>
              <a:rPr lang="en-US" altLang="ko-KR" dirty="0"/>
              <a:t>-1]	</a:t>
            </a:r>
            <a:r>
              <a:rPr lang="en-US" altLang="ko-KR" dirty="0" smtClean="0"/>
              <a:t>	</a:t>
            </a:r>
            <a:r>
              <a:rPr lang="en-US" altLang="ko-KR" dirty="0">
                <a:latin typeface="+mn-ea"/>
                <a:cs typeface="Arial Unicode MS"/>
                <a:sym typeface="Wingdings" panose="05000000000000000000" pitchFamily="2" charset="2"/>
              </a:rPr>
              <a:t> </a:t>
            </a:r>
            <a:r>
              <a:rPr lang="en-US" altLang="ko-KR" dirty="0" smtClean="0"/>
              <a:t> </a:t>
            </a:r>
            <a:r>
              <a:rPr lang="en-US" altLang="ko-KR" dirty="0"/>
              <a:t>[ 4.  5.]</a:t>
            </a:r>
          </a:p>
          <a:p>
            <a:r>
              <a:rPr lang="en-US" altLang="ko-KR" dirty="0"/>
              <a:t>print(t[:2]) # </a:t>
            </a:r>
            <a:r>
              <a:rPr lang="ko-KR" altLang="en-US" dirty="0"/>
              <a:t>처음부터 </a:t>
            </a:r>
            <a:r>
              <a:rPr lang="en-US" altLang="ko-KR" dirty="0"/>
              <a:t>~ </a:t>
            </a:r>
            <a:r>
              <a:rPr lang="en-US" altLang="ko-KR" dirty="0" err="1"/>
              <a:t>idx</a:t>
            </a:r>
            <a:r>
              <a:rPr lang="en-US" altLang="ko-KR" dirty="0"/>
              <a:t>[2-1] </a:t>
            </a:r>
            <a:r>
              <a:rPr lang="ko-KR" altLang="en-US" dirty="0" smtClean="0"/>
              <a:t>까지</a:t>
            </a:r>
            <a:r>
              <a:rPr lang="en-US" altLang="ko-KR" dirty="0" smtClean="0"/>
              <a:t>		</a:t>
            </a:r>
            <a:r>
              <a:rPr lang="en-US" altLang="ko-KR" dirty="0">
                <a:latin typeface="+mn-ea"/>
                <a:cs typeface="Arial Unicode MS"/>
                <a:sym typeface="Wingdings" panose="05000000000000000000" pitchFamily="2" charset="2"/>
              </a:rPr>
              <a:t> </a:t>
            </a:r>
            <a:r>
              <a:rPr lang="ko-KR" altLang="en-US" dirty="0" smtClean="0"/>
              <a:t> </a:t>
            </a:r>
            <a:r>
              <a:rPr lang="en-US" altLang="ko-KR" dirty="0"/>
              <a:t>[ 0.  1.]</a:t>
            </a:r>
          </a:p>
          <a:p>
            <a:r>
              <a:rPr lang="en-US" altLang="ko-KR" dirty="0"/>
              <a:t>print(t[3:]) # </a:t>
            </a:r>
            <a:r>
              <a:rPr lang="en-US" altLang="ko-KR" dirty="0" err="1"/>
              <a:t>idx</a:t>
            </a:r>
            <a:r>
              <a:rPr lang="en-US" altLang="ko-KR" dirty="0"/>
              <a:t>[3] ~ </a:t>
            </a:r>
            <a:r>
              <a:rPr lang="ko-KR" altLang="en-US" dirty="0"/>
              <a:t>마지막 까지		</a:t>
            </a:r>
            <a:r>
              <a:rPr lang="en-US" altLang="ko-KR" dirty="0">
                <a:latin typeface="+mn-ea"/>
                <a:cs typeface="Arial Unicode MS"/>
                <a:sym typeface="Wingdings" panose="05000000000000000000" pitchFamily="2" charset="2"/>
              </a:rPr>
              <a:t> </a:t>
            </a:r>
            <a:r>
              <a:rPr lang="ko-KR" altLang="en-US" dirty="0" smtClean="0"/>
              <a:t> </a:t>
            </a:r>
            <a:r>
              <a:rPr lang="en-US" altLang="ko-KR" dirty="0"/>
              <a:t>[ 3.  4.  5.  6.]</a:t>
            </a:r>
          </a:p>
          <a:p>
            <a:endParaRPr lang="ko-KR" altLang="en-US" dirty="0"/>
          </a:p>
        </p:txBody>
      </p:sp>
    </p:spTree>
    <p:extLst>
      <p:ext uri="{BB962C8B-B14F-4D97-AF65-F5344CB8AC3E}">
        <p14:creationId xmlns:p14="http://schemas.microsoft.com/office/powerpoint/2010/main" val="30902457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08769" y="117475"/>
            <a:ext cx="9448799" cy="574966"/>
          </a:xfrm>
          <a:prstGeom prst="rect">
            <a:avLst/>
          </a:prstGeom>
        </p:spPr>
        <p:txBody>
          <a:bodyPr wrap="square">
            <a:spAutoFit/>
          </a:bodyPr>
          <a:lstStyle/>
          <a:p>
            <a:pPr marL="12700" algn="just">
              <a:lnSpc>
                <a:spcPct val="150000"/>
              </a:lnSpc>
            </a:pPr>
            <a:r>
              <a:rPr lang="en-US" altLang="ko-KR" sz="2400" b="1" dirty="0" smtClean="0">
                <a:latin typeface="+mn-ea"/>
                <a:cs typeface="Arial Unicode MS"/>
              </a:rPr>
              <a:t>Handling tensors</a:t>
            </a:r>
          </a:p>
        </p:txBody>
      </p:sp>
      <p:sp>
        <p:nvSpPr>
          <p:cNvPr id="3" name="TextBox 2"/>
          <p:cNvSpPr txBox="1"/>
          <p:nvPr/>
        </p:nvSpPr>
        <p:spPr>
          <a:xfrm>
            <a:off x="461169" y="1107361"/>
            <a:ext cx="8153400" cy="4062651"/>
          </a:xfrm>
          <a:prstGeom prst="rect">
            <a:avLst/>
          </a:prstGeom>
          <a:noFill/>
        </p:spPr>
        <p:txBody>
          <a:bodyPr wrap="square" rtlCol="0">
            <a:spAutoFit/>
          </a:bodyPr>
          <a:lstStyle/>
          <a:p>
            <a:r>
              <a:rPr lang="en-US" altLang="ko-KR" sz="2400" b="1" dirty="0" smtClean="0"/>
              <a:t>2-dimension</a:t>
            </a:r>
            <a:endParaRPr lang="en-US" altLang="ko-KR" sz="2400" b="1" dirty="0"/>
          </a:p>
          <a:p>
            <a:endParaRPr lang="en-US" altLang="ko-KR" dirty="0"/>
          </a:p>
          <a:p>
            <a:r>
              <a:rPr lang="en-US" altLang="ko-KR" dirty="0"/>
              <a:t>import </a:t>
            </a:r>
            <a:r>
              <a:rPr lang="en-US" altLang="ko-KR" dirty="0" err="1"/>
              <a:t>tensorflow</a:t>
            </a:r>
            <a:r>
              <a:rPr lang="en-US" altLang="ko-KR" dirty="0"/>
              <a:t> as </a:t>
            </a:r>
            <a:r>
              <a:rPr lang="en-US" altLang="ko-KR" dirty="0" err="1"/>
              <a:t>tf</a:t>
            </a:r>
            <a:endParaRPr lang="en-US" altLang="ko-KR" dirty="0"/>
          </a:p>
          <a:p>
            <a:r>
              <a:rPr lang="en-US" altLang="ko-KR" dirty="0"/>
              <a:t>import </a:t>
            </a:r>
            <a:r>
              <a:rPr lang="en-US" altLang="ko-KR" dirty="0" err="1"/>
              <a:t>numpy</a:t>
            </a:r>
            <a:r>
              <a:rPr lang="en-US" altLang="ko-KR" dirty="0"/>
              <a:t> as np</a:t>
            </a:r>
          </a:p>
          <a:p>
            <a:endParaRPr lang="en-US" altLang="ko-KR" dirty="0"/>
          </a:p>
          <a:p>
            <a:r>
              <a:rPr lang="en-US" altLang="ko-KR" dirty="0"/>
              <a:t># 2</a:t>
            </a:r>
            <a:r>
              <a:rPr lang="ko-KR" altLang="en-US" dirty="0"/>
              <a:t>차원</a:t>
            </a:r>
          </a:p>
          <a:p>
            <a:r>
              <a:rPr lang="en-US" altLang="ko-KR" dirty="0"/>
              <a:t>t = </a:t>
            </a:r>
            <a:r>
              <a:rPr lang="en-US" altLang="ko-KR" dirty="0" err="1"/>
              <a:t>np.array</a:t>
            </a:r>
            <a:r>
              <a:rPr lang="en-US" altLang="ko-KR" dirty="0"/>
              <a:t>([[1., 2., 3.],</a:t>
            </a:r>
          </a:p>
          <a:p>
            <a:r>
              <a:rPr lang="en-US" altLang="ko-KR" dirty="0"/>
              <a:t>             </a:t>
            </a:r>
            <a:r>
              <a:rPr lang="en-US" altLang="ko-KR" dirty="0" smtClean="0"/>
              <a:t>	      [</a:t>
            </a:r>
            <a:r>
              <a:rPr lang="en-US" altLang="ko-KR" dirty="0"/>
              <a:t>4., 5., 6.],</a:t>
            </a:r>
          </a:p>
          <a:p>
            <a:r>
              <a:rPr lang="en-US" altLang="ko-KR" dirty="0" smtClean="0"/>
              <a:t>	      </a:t>
            </a:r>
            <a:r>
              <a:rPr lang="en-US" altLang="ko-KR" dirty="0"/>
              <a:t>[7., 8., 9.],</a:t>
            </a:r>
          </a:p>
          <a:p>
            <a:r>
              <a:rPr lang="en-US" altLang="ko-KR" dirty="0" smtClean="0"/>
              <a:t>	      </a:t>
            </a:r>
            <a:r>
              <a:rPr lang="en-US" altLang="ko-KR" dirty="0"/>
              <a:t>[10., 11., 12</a:t>
            </a:r>
            <a:r>
              <a:rPr lang="en-US" altLang="ko-KR" dirty="0" smtClean="0"/>
              <a:t>.]</a:t>
            </a:r>
          </a:p>
          <a:p>
            <a:r>
              <a:rPr lang="en-US" altLang="ko-KR" dirty="0"/>
              <a:t>	</a:t>
            </a:r>
            <a:r>
              <a:rPr lang="en-US" altLang="ko-KR" dirty="0" smtClean="0"/>
              <a:t>    ])</a:t>
            </a:r>
            <a:endParaRPr lang="en-US" altLang="ko-KR" dirty="0"/>
          </a:p>
          <a:p>
            <a:endParaRPr lang="en-US" altLang="ko-KR" dirty="0"/>
          </a:p>
          <a:p>
            <a:r>
              <a:rPr lang="en-US" altLang="ko-KR" dirty="0"/>
              <a:t>print(</a:t>
            </a:r>
            <a:r>
              <a:rPr lang="en-US" altLang="ko-KR" dirty="0" err="1"/>
              <a:t>t.ndim</a:t>
            </a:r>
            <a:r>
              <a:rPr lang="en-US" altLang="ko-KR" dirty="0"/>
              <a:t>) # </a:t>
            </a:r>
            <a:r>
              <a:rPr lang="ko-KR" altLang="en-US" dirty="0"/>
              <a:t>차원 </a:t>
            </a:r>
            <a:r>
              <a:rPr lang="en-US" altLang="ko-KR" dirty="0"/>
              <a:t>-&gt; 2</a:t>
            </a:r>
            <a:r>
              <a:rPr lang="ko-KR" altLang="en-US" dirty="0" smtClean="0"/>
              <a:t>차원</a:t>
            </a:r>
            <a:r>
              <a:rPr lang="en-US" altLang="ko-KR" dirty="0" smtClean="0"/>
              <a:t>			</a:t>
            </a:r>
            <a:r>
              <a:rPr lang="en-US" altLang="ko-KR" dirty="0">
                <a:latin typeface="+mn-ea"/>
                <a:cs typeface="Arial Unicode MS"/>
                <a:sym typeface="Wingdings" panose="05000000000000000000" pitchFamily="2" charset="2"/>
              </a:rPr>
              <a:t> </a:t>
            </a:r>
            <a:r>
              <a:rPr lang="en-US" altLang="ko-KR" dirty="0" smtClean="0">
                <a:latin typeface="+mn-ea"/>
                <a:cs typeface="Arial Unicode MS"/>
                <a:sym typeface="Wingdings" panose="05000000000000000000" pitchFamily="2" charset="2"/>
              </a:rPr>
              <a:t> 2,  Rank = 2</a:t>
            </a:r>
            <a:endParaRPr lang="ko-KR" altLang="en-US" dirty="0"/>
          </a:p>
          <a:p>
            <a:r>
              <a:rPr lang="en-US" altLang="ko-KR" dirty="0"/>
              <a:t>print(</a:t>
            </a:r>
            <a:r>
              <a:rPr lang="en-US" altLang="ko-KR" dirty="0" err="1"/>
              <a:t>t.shape</a:t>
            </a:r>
            <a:r>
              <a:rPr lang="en-US" altLang="ko-KR" dirty="0"/>
              <a:t>) # </a:t>
            </a:r>
            <a:r>
              <a:rPr lang="ko-KR" altLang="en-US" dirty="0"/>
              <a:t>개수 </a:t>
            </a:r>
            <a:r>
              <a:rPr lang="en-US" altLang="ko-KR" dirty="0"/>
              <a:t>-&gt; (4, 3) (=</a:t>
            </a:r>
            <a:r>
              <a:rPr lang="ko-KR" altLang="en-US" dirty="0"/>
              <a:t>행</a:t>
            </a:r>
            <a:r>
              <a:rPr lang="en-US" altLang="ko-KR" dirty="0"/>
              <a:t>, </a:t>
            </a:r>
            <a:r>
              <a:rPr lang="ko-KR" altLang="en-US" dirty="0"/>
              <a:t>열</a:t>
            </a:r>
            <a:r>
              <a:rPr lang="en-US" altLang="ko-KR" dirty="0" smtClean="0"/>
              <a:t>)		</a:t>
            </a:r>
            <a:r>
              <a:rPr lang="en-US" altLang="ko-KR" dirty="0">
                <a:latin typeface="+mn-ea"/>
                <a:cs typeface="Arial Unicode MS"/>
                <a:sym typeface="Wingdings" panose="05000000000000000000" pitchFamily="2" charset="2"/>
              </a:rPr>
              <a:t> </a:t>
            </a:r>
            <a:r>
              <a:rPr lang="en-US" altLang="ko-KR" dirty="0" smtClean="0">
                <a:latin typeface="+mn-ea"/>
                <a:cs typeface="Arial Unicode MS"/>
                <a:sym typeface="Wingdings" panose="05000000000000000000" pitchFamily="2" charset="2"/>
              </a:rPr>
              <a:t> (4, 3)</a:t>
            </a:r>
            <a:endParaRPr lang="ko-KR" altLang="en-US" dirty="0"/>
          </a:p>
        </p:txBody>
      </p:sp>
    </p:spTree>
    <p:extLst>
      <p:ext uri="{BB962C8B-B14F-4D97-AF65-F5344CB8AC3E}">
        <p14:creationId xmlns:p14="http://schemas.microsoft.com/office/powerpoint/2010/main" val="23594109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08769" y="117475"/>
            <a:ext cx="9448799" cy="574966"/>
          </a:xfrm>
          <a:prstGeom prst="rect">
            <a:avLst/>
          </a:prstGeom>
        </p:spPr>
        <p:txBody>
          <a:bodyPr wrap="square">
            <a:spAutoFit/>
          </a:bodyPr>
          <a:lstStyle/>
          <a:p>
            <a:pPr marL="12700" algn="just">
              <a:lnSpc>
                <a:spcPct val="150000"/>
              </a:lnSpc>
            </a:pPr>
            <a:r>
              <a:rPr lang="en-US" altLang="ko-KR" sz="2400" b="1" dirty="0" smtClean="0">
                <a:latin typeface="+mn-ea"/>
                <a:cs typeface="Arial Unicode MS"/>
              </a:rPr>
              <a:t>Handling tensors</a:t>
            </a:r>
          </a:p>
        </p:txBody>
      </p:sp>
      <p:sp>
        <p:nvSpPr>
          <p:cNvPr id="3" name="TextBox 2"/>
          <p:cNvSpPr txBox="1"/>
          <p:nvPr/>
        </p:nvSpPr>
        <p:spPr>
          <a:xfrm>
            <a:off x="461169" y="1107361"/>
            <a:ext cx="8153400" cy="6001643"/>
          </a:xfrm>
          <a:prstGeom prst="rect">
            <a:avLst/>
          </a:prstGeom>
          <a:noFill/>
        </p:spPr>
        <p:txBody>
          <a:bodyPr wrap="square" rtlCol="0">
            <a:spAutoFit/>
          </a:bodyPr>
          <a:lstStyle/>
          <a:p>
            <a:r>
              <a:rPr lang="en-US" altLang="ko-KR" sz="2400" b="1" dirty="0" smtClean="0"/>
              <a:t>Multi-dimension</a:t>
            </a:r>
            <a:endParaRPr lang="en-US" altLang="ko-KR" sz="2400" b="1" dirty="0"/>
          </a:p>
          <a:p>
            <a:endParaRPr lang="en-US" altLang="ko-KR" dirty="0"/>
          </a:p>
          <a:p>
            <a:r>
              <a:rPr lang="en-US" altLang="ko-KR" dirty="0"/>
              <a:t>import </a:t>
            </a:r>
            <a:r>
              <a:rPr lang="en-US" altLang="ko-KR" dirty="0" err="1"/>
              <a:t>tensorflow</a:t>
            </a:r>
            <a:r>
              <a:rPr lang="en-US" altLang="ko-KR" dirty="0"/>
              <a:t> as </a:t>
            </a:r>
            <a:r>
              <a:rPr lang="en-US" altLang="ko-KR" dirty="0" err="1"/>
              <a:t>tf</a:t>
            </a:r>
            <a:endParaRPr lang="en-US" altLang="ko-KR" dirty="0"/>
          </a:p>
          <a:p>
            <a:r>
              <a:rPr lang="en-US" altLang="ko-KR" dirty="0"/>
              <a:t>import </a:t>
            </a:r>
            <a:r>
              <a:rPr lang="en-US" altLang="ko-KR" dirty="0" err="1"/>
              <a:t>numpy</a:t>
            </a:r>
            <a:r>
              <a:rPr lang="en-US" altLang="ko-KR" dirty="0"/>
              <a:t> as np</a:t>
            </a:r>
          </a:p>
          <a:p>
            <a:endParaRPr lang="en-US" altLang="ko-KR" dirty="0"/>
          </a:p>
          <a:p>
            <a:r>
              <a:rPr lang="en-US" altLang="ko-KR" dirty="0"/>
              <a:t>t = </a:t>
            </a:r>
            <a:r>
              <a:rPr lang="en-US" altLang="ko-KR" dirty="0" err="1"/>
              <a:t>np.array</a:t>
            </a:r>
            <a:r>
              <a:rPr lang="en-US" altLang="ko-KR" dirty="0"/>
              <a:t>(</a:t>
            </a:r>
            <a:r>
              <a:rPr lang="en-US" altLang="ko-KR" b="1" dirty="0"/>
              <a:t>[</a:t>
            </a:r>
          </a:p>
          <a:p>
            <a:r>
              <a:rPr lang="en-US" altLang="ko-KR" dirty="0" smtClean="0"/>
              <a:t>	          </a:t>
            </a:r>
            <a:r>
              <a:rPr lang="en-US" altLang="ko-KR" b="1" dirty="0" smtClean="0">
                <a:solidFill>
                  <a:srgbClr val="FF0000"/>
                </a:solidFill>
              </a:rPr>
              <a:t>[</a:t>
            </a:r>
            <a:endParaRPr lang="en-US" altLang="ko-KR" b="1" dirty="0">
              <a:solidFill>
                <a:srgbClr val="FF0000"/>
              </a:solidFill>
            </a:endParaRPr>
          </a:p>
          <a:p>
            <a:r>
              <a:rPr lang="en-US" altLang="ko-KR" dirty="0" smtClean="0"/>
              <a:t>		</a:t>
            </a:r>
            <a:r>
              <a:rPr lang="en-US" altLang="ko-KR" b="1" dirty="0" smtClean="0">
                <a:solidFill>
                  <a:srgbClr val="0070C0"/>
                </a:solidFill>
              </a:rPr>
              <a:t>[</a:t>
            </a:r>
          </a:p>
          <a:p>
            <a:r>
              <a:rPr lang="en-US" altLang="ko-KR" dirty="0"/>
              <a:t>	</a:t>
            </a:r>
            <a:r>
              <a:rPr lang="en-US" altLang="ko-KR" dirty="0" smtClean="0"/>
              <a:t>	     </a:t>
            </a:r>
            <a:r>
              <a:rPr lang="en-US" altLang="ko-KR" b="1" dirty="0" smtClean="0">
                <a:solidFill>
                  <a:srgbClr val="7030A0"/>
                </a:solidFill>
              </a:rPr>
              <a:t>[</a:t>
            </a:r>
            <a:r>
              <a:rPr lang="en-US" altLang="ko-KR" b="1" dirty="0">
                <a:solidFill>
                  <a:schemeClr val="accent3">
                    <a:lumMod val="50000"/>
                  </a:schemeClr>
                </a:solidFill>
              </a:rPr>
              <a:t>1, 2, 3, 4</a:t>
            </a:r>
            <a:r>
              <a:rPr lang="en-US" altLang="ko-KR" b="1" dirty="0">
                <a:solidFill>
                  <a:srgbClr val="7030A0"/>
                </a:solidFill>
              </a:rPr>
              <a:t>]</a:t>
            </a:r>
            <a:r>
              <a:rPr lang="en-US" altLang="ko-KR" dirty="0"/>
              <a:t>,</a:t>
            </a:r>
          </a:p>
          <a:p>
            <a:r>
              <a:rPr lang="en-US" altLang="ko-KR" dirty="0"/>
              <a:t>     </a:t>
            </a:r>
            <a:r>
              <a:rPr lang="en-US" altLang="ko-KR" dirty="0" smtClean="0"/>
              <a:t>		     </a:t>
            </a:r>
            <a:r>
              <a:rPr lang="en-US" altLang="ko-KR" b="1" dirty="0">
                <a:solidFill>
                  <a:srgbClr val="7030A0"/>
                </a:solidFill>
              </a:rPr>
              <a:t>[</a:t>
            </a:r>
            <a:r>
              <a:rPr lang="en-US" altLang="ko-KR" b="1" dirty="0">
                <a:solidFill>
                  <a:schemeClr val="accent3">
                    <a:lumMod val="50000"/>
                  </a:schemeClr>
                </a:solidFill>
              </a:rPr>
              <a:t>5, 6, 7, 8</a:t>
            </a:r>
            <a:r>
              <a:rPr lang="en-US" altLang="ko-KR" b="1" dirty="0">
                <a:solidFill>
                  <a:srgbClr val="7030A0"/>
                </a:solidFill>
              </a:rPr>
              <a:t>]</a:t>
            </a:r>
            <a:r>
              <a:rPr lang="en-US" altLang="ko-KR" dirty="0"/>
              <a:t>,</a:t>
            </a:r>
          </a:p>
          <a:p>
            <a:r>
              <a:rPr lang="en-US" altLang="ko-KR" dirty="0" smtClean="0"/>
              <a:t>		     </a:t>
            </a:r>
            <a:r>
              <a:rPr lang="en-US" altLang="ko-KR" b="1" dirty="0" smtClean="0">
                <a:solidFill>
                  <a:srgbClr val="7030A0"/>
                </a:solidFill>
              </a:rPr>
              <a:t>[</a:t>
            </a:r>
            <a:r>
              <a:rPr lang="en-US" altLang="ko-KR" b="1" dirty="0">
                <a:solidFill>
                  <a:schemeClr val="accent3">
                    <a:lumMod val="50000"/>
                  </a:schemeClr>
                </a:solidFill>
              </a:rPr>
              <a:t>9, 10, 11, 12</a:t>
            </a:r>
            <a:r>
              <a:rPr lang="en-US" altLang="ko-KR" b="1" dirty="0" smtClean="0">
                <a:solidFill>
                  <a:srgbClr val="7030A0"/>
                </a:solidFill>
              </a:rPr>
              <a:t>]</a:t>
            </a:r>
          </a:p>
          <a:p>
            <a:r>
              <a:rPr lang="en-US" altLang="ko-KR" dirty="0"/>
              <a:t>	</a:t>
            </a:r>
            <a:r>
              <a:rPr lang="en-US" altLang="ko-KR" dirty="0" smtClean="0"/>
              <a:t>	</a:t>
            </a:r>
            <a:r>
              <a:rPr lang="en-US" altLang="ko-KR" b="1" dirty="0" smtClean="0">
                <a:solidFill>
                  <a:srgbClr val="0070C0"/>
                </a:solidFill>
              </a:rPr>
              <a:t>]</a:t>
            </a:r>
            <a:r>
              <a:rPr lang="en-US" altLang="ko-KR" dirty="0" smtClean="0"/>
              <a:t>,</a:t>
            </a:r>
          </a:p>
          <a:p>
            <a:r>
              <a:rPr lang="en-US" altLang="ko-KR" dirty="0"/>
              <a:t>	</a:t>
            </a:r>
            <a:r>
              <a:rPr lang="en-US" altLang="ko-KR" dirty="0" smtClean="0"/>
              <a:t>	</a:t>
            </a:r>
            <a:r>
              <a:rPr lang="en-US" altLang="ko-KR" b="1" dirty="0" smtClean="0">
                <a:solidFill>
                  <a:srgbClr val="0070C0"/>
                </a:solidFill>
              </a:rPr>
              <a:t>[</a:t>
            </a:r>
            <a:endParaRPr lang="en-US" altLang="ko-KR" b="1" dirty="0">
              <a:solidFill>
                <a:srgbClr val="0070C0"/>
              </a:solidFill>
            </a:endParaRPr>
          </a:p>
          <a:p>
            <a:r>
              <a:rPr lang="en-US" altLang="ko-KR" dirty="0" smtClean="0"/>
              <a:t>		     </a:t>
            </a:r>
            <a:r>
              <a:rPr lang="en-US" altLang="ko-KR" b="1" dirty="0" smtClean="0">
                <a:solidFill>
                  <a:srgbClr val="7030A0"/>
                </a:solidFill>
              </a:rPr>
              <a:t>[</a:t>
            </a:r>
            <a:r>
              <a:rPr lang="en-US" altLang="ko-KR" b="1" dirty="0">
                <a:solidFill>
                  <a:schemeClr val="accent3">
                    <a:lumMod val="50000"/>
                  </a:schemeClr>
                </a:solidFill>
              </a:rPr>
              <a:t>13, 14, 15, 16</a:t>
            </a:r>
            <a:r>
              <a:rPr lang="en-US" altLang="ko-KR" b="1" dirty="0">
                <a:solidFill>
                  <a:srgbClr val="7030A0"/>
                </a:solidFill>
              </a:rPr>
              <a:t>]</a:t>
            </a:r>
            <a:r>
              <a:rPr lang="en-US" altLang="ko-KR" dirty="0"/>
              <a:t>,</a:t>
            </a:r>
          </a:p>
          <a:p>
            <a:r>
              <a:rPr lang="en-US" altLang="ko-KR" dirty="0" smtClean="0"/>
              <a:t>		     </a:t>
            </a:r>
            <a:r>
              <a:rPr lang="en-US" altLang="ko-KR" b="1" dirty="0" smtClean="0">
                <a:solidFill>
                  <a:srgbClr val="7030A0"/>
                </a:solidFill>
              </a:rPr>
              <a:t>[</a:t>
            </a:r>
            <a:r>
              <a:rPr lang="en-US" altLang="ko-KR" b="1" dirty="0">
                <a:solidFill>
                  <a:schemeClr val="accent3">
                    <a:lumMod val="50000"/>
                  </a:schemeClr>
                </a:solidFill>
              </a:rPr>
              <a:t>17, 18, 19, 20</a:t>
            </a:r>
            <a:r>
              <a:rPr lang="en-US" altLang="ko-KR" b="1" dirty="0">
                <a:solidFill>
                  <a:srgbClr val="7030A0"/>
                </a:solidFill>
              </a:rPr>
              <a:t>]</a:t>
            </a:r>
            <a:r>
              <a:rPr lang="en-US" altLang="ko-KR" dirty="0"/>
              <a:t>,</a:t>
            </a:r>
          </a:p>
          <a:p>
            <a:r>
              <a:rPr lang="en-US" altLang="ko-KR" dirty="0" smtClean="0"/>
              <a:t>		     </a:t>
            </a:r>
            <a:r>
              <a:rPr lang="en-US" altLang="ko-KR" b="1" dirty="0" smtClean="0">
                <a:solidFill>
                  <a:srgbClr val="7030A0"/>
                </a:solidFill>
              </a:rPr>
              <a:t>[</a:t>
            </a:r>
            <a:r>
              <a:rPr lang="en-US" altLang="ko-KR" b="1" dirty="0">
                <a:solidFill>
                  <a:schemeClr val="accent3">
                    <a:lumMod val="50000"/>
                  </a:schemeClr>
                </a:solidFill>
              </a:rPr>
              <a:t>21, 22, 23, 24</a:t>
            </a:r>
            <a:r>
              <a:rPr lang="en-US" altLang="ko-KR" b="1" dirty="0">
                <a:solidFill>
                  <a:srgbClr val="7030A0"/>
                </a:solidFill>
              </a:rPr>
              <a:t>]</a:t>
            </a:r>
          </a:p>
          <a:p>
            <a:r>
              <a:rPr lang="en-US" altLang="ko-KR" dirty="0" smtClean="0"/>
              <a:t>		</a:t>
            </a:r>
            <a:r>
              <a:rPr lang="en-US" altLang="ko-KR" b="1" dirty="0" smtClean="0">
                <a:solidFill>
                  <a:srgbClr val="0070C0"/>
                </a:solidFill>
              </a:rPr>
              <a:t>]</a:t>
            </a:r>
            <a:endParaRPr lang="en-US" altLang="ko-KR" b="1" dirty="0">
              <a:solidFill>
                <a:srgbClr val="0070C0"/>
              </a:solidFill>
            </a:endParaRPr>
          </a:p>
          <a:p>
            <a:r>
              <a:rPr lang="en-US" altLang="ko-KR" dirty="0" smtClean="0"/>
              <a:t>	          </a:t>
            </a:r>
            <a:r>
              <a:rPr lang="en-US" altLang="ko-KR" b="1" dirty="0" smtClean="0">
                <a:solidFill>
                  <a:srgbClr val="FF0000"/>
                </a:solidFill>
              </a:rPr>
              <a:t>]</a:t>
            </a:r>
            <a:endParaRPr lang="en-US" altLang="ko-KR" b="1" dirty="0">
              <a:solidFill>
                <a:srgbClr val="FF0000"/>
              </a:solidFill>
            </a:endParaRPr>
          </a:p>
          <a:p>
            <a:r>
              <a:rPr lang="en-US" altLang="ko-KR" dirty="0" smtClean="0"/>
              <a:t>	     </a:t>
            </a:r>
            <a:r>
              <a:rPr lang="en-US" altLang="ko-KR" b="1" dirty="0" smtClean="0"/>
              <a:t>]</a:t>
            </a:r>
            <a:r>
              <a:rPr lang="en-US" altLang="ko-KR" dirty="0" smtClean="0"/>
              <a:t>)</a:t>
            </a:r>
            <a:endParaRPr lang="en-US" altLang="ko-KR" dirty="0"/>
          </a:p>
          <a:p>
            <a:endParaRPr lang="en-US" altLang="ko-KR" dirty="0"/>
          </a:p>
          <a:p>
            <a:r>
              <a:rPr lang="en-US" altLang="ko-KR" dirty="0"/>
              <a:t>print(</a:t>
            </a:r>
            <a:r>
              <a:rPr lang="en-US" altLang="ko-KR" dirty="0" err="1"/>
              <a:t>t.</a:t>
            </a:r>
            <a:r>
              <a:rPr lang="en-US" altLang="ko-KR" b="1" dirty="0" err="1"/>
              <a:t>shape</a:t>
            </a:r>
            <a:r>
              <a:rPr lang="en-US" altLang="ko-KR" dirty="0" smtClean="0"/>
              <a:t>)</a:t>
            </a:r>
            <a:r>
              <a:rPr lang="en-US" altLang="ko-KR" dirty="0">
                <a:latin typeface="+mn-ea"/>
                <a:cs typeface="Arial Unicode MS"/>
                <a:sym typeface="Wingdings" panose="05000000000000000000" pitchFamily="2" charset="2"/>
              </a:rPr>
              <a:t>)	</a:t>
            </a:r>
            <a:r>
              <a:rPr lang="en-US" altLang="ko-KR" dirty="0" smtClean="0">
                <a:latin typeface="+mn-ea"/>
                <a:cs typeface="Arial Unicode MS"/>
                <a:sym typeface="Wingdings" panose="05000000000000000000" pitchFamily="2" charset="2"/>
              </a:rPr>
              <a:t># number of elements in each dimension	 </a:t>
            </a:r>
            <a:r>
              <a:rPr lang="en-US" altLang="ko-KR" dirty="0">
                <a:latin typeface="+mn-ea"/>
                <a:cs typeface="Arial Unicode MS"/>
                <a:sym typeface="Wingdings" panose="05000000000000000000" pitchFamily="2" charset="2"/>
              </a:rPr>
              <a:t>(</a:t>
            </a:r>
            <a:r>
              <a:rPr lang="en-US" altLang="ko-KR" b="1" dirty="0">
                <a:solidFill>
                  <a:srgbClr val="FF0000"/>
                </a:solidFill>
                <a:latin typeface="+mn-ea"/>
                <a:cs typeface="Arial Unicode MS"/>
                <a:sym typeface="Wingdings" panose="05000000000000000000" pitchFamily="2" charset="2"/>
              </a:rPr>
              <a:t>1</a:t>
            </a:r>
            <a:r>
              <a:rPr lang="en-US" altLang="ko-KR" dirty="0">
                <a:latin typeface="+mn-ea"/>
                <a:cs typeface="Arial Unicode MS"/>
                <a:sym typeface="Wingdings" panose="05000000000000000000" pitchFamily="2" charset="2"/>
              </a:rPr>
              <a:t>, </a:t>
            </a:r>
            <a:r>
              <a:rPr lang="en-US" altLang="ko-KR" b="1" dirty="0">
                <a:solidFill>
                  <a:srgbClr val="0070C0"/>
                </a:solidFill>
                <a:latin typeface="+mn-ea"/>
                <a:cs typeface="Arial Unicode MS"/>
                <a:sym typeface="Wingdings" panose="05000000000000000000" pitchFamily="2" charset="2"/>
              </a:rPr>
              <a:t>2</a:t>
            </a:r>
            <a:r>
              <a:rPr lang="en-US" altLang="ko-KR" dirty="0">
                <a:latin typeface="+mn-ea"/>
                <a:cs typeface="Arial Unicode MS"/>
                <a:sym typeface="Wingdings" panose="05000000000000000000" pitchFamily="2" charset="2"/>
              </a:rPr>
              <a:t>, </a:t>
            </a:r>
            <a:r>
              <a:rPr lang="en-US" altLang="ko-KR" b="1" dirty="0">
                <a:solidFill>
                  <a:srgbClr val="7030A0"/>
                </a:solidFill>
                <a:latin typeface="+mn-ea"/>
                <a:cs typeface="Arial Unicode MS"/>
                <a:sym typeface="Wingdings" panose="05000000000000000000" pitchFamily="2" charset="2"/>
              </a:rPr>
              <a:t>3</a:t>
            </a:r>
            <a:r>
              <a:rPr lang="en-US" altLang="ko-KR" dirty="0">
                <a:latin typeface="+mn-ea"/>
                <a:cs typeface="Arial Unicode MS"/>
                <a:sym typeface="Wingdings" panose="05000000000000000000" pitchFamily="2" charset="2"/>
              </a:rPr>
              <a:t>, </a:t>
            </a:r>
            <a:r>
              <a:rPr lang="en-US" altLang="ko-KR" b="1" dirty="0">
                <a:solidFill>
                  <a:schemeClr val="accent3">
                    <a:lumMod val="50000"/>
                  </a:schemeClr>
                </a:solidFill>
                <a:latin typeface="+mn-ea"/>
                <a:cs typeface="Arial Unicode MS"/>
                <a:sym typeface="Wingdings" panose="05000000000000000000" pitchFamily="2" charset="2"/>
              </a:rPr>
              <a:t>4</a:t>
            </a:r>
            <a:r>
              <a:rPr lang="en-US" altLang="ko-KR" dirty="0">
                <a:latin typeface="+mn-ea"/>
                <a:cs typeface="Arial Unicode MS"/>
                <a:sym typeface="Wingdings" panose="05000000000000000000" pitchFamily="2" charset="2"/>
              </a:rPr>
              <a:t>)</a:t>
            </a:r>
            <a:endParaRPr lang="ko-KR" altLang="en-US" dirty="0"/>
          </a:p>
        </p:txBody>
      </p:sp>
    </p:spTree>
    <p:extLst>
      <p:ext uri="{BB962C8B-B14F-4D97-AF65-F5344CB8AC3E}">
        <p14:creationId xmlns:p14="http://schemas.microsoft.com/office/powerpoint/2010/main" val="20501926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08769" y="117475"/>
            <a:ext cx="9448799" cy="574966"/>
          </a:xfrm>
          <a:prstGeom prst="rect">
            <a:avLst/>
          </a:prstGeom>
        </p:spPr>
        <p:txBody>
          <a:bodyPr wrap="square">
            <a:spAutoFit/>
          </a:bodyPr>
          <a:lstStyle/>
          <a:p>
            <a:pPr marL="12700" algn="just">
              <a:lnSpc>
                <a:spcPct val="150000"/>
              </a:lnSpc>
            </a:pPr>
            <a:r>
              <a:rPr lang="en-US" altLang="ko-KR" sz="2400" b="1" dirty="0" smtClean="0">
                <a:latin typeface="+mn-ea"/>
                <a:cs typeface="Arial Unicode MS"/>
              </a:rPr>
              <a:t>Handling tensors</a:t>
            </a:r>
          </a:p>
        </p:txBody>
      </p:sp>
      <p:sp>
        <p:nvSpPr>
          <p:cNvPr id="3" name="TextBox 2"/>
          <p:cNvSpPr txBox="1"/>
          <p:nvPr/>
        </p:nvSpPr>
        <p:spPr>
          <a:xfrm>
            <a:off x="461169" y="1250831"/>
            <a:ext cx="8153400" cy="5724644"/>
          </a:xfrm>
          <a:prstGeom prst="rect">
            <a:avLst/>
          </a:prstGeom>
          <a:noFill/>
        </p:spPr>
        <p:txBody>
          <a:bodyPr wrap="square" rtlCol="0">
            <a:spAutoFit/>
          </a:bodyPr>
          <a:lstStyle/>
          <a:p>
            <a:r>
              <a:rPr lang="en-US" altLang="ko-KR" sz="2400" b="1" dirty="0" smtClean="0"/>
              <a:t>Reduce mean</a:t>
            </a:r>
            <a:endParaRPr lang="en-US" altLang="ko-KR" dirty="0"/>
          </a:p>
          <a:p>
            <a:endParaRPr lang="en-US" altLang="ko-KR" dirty="0"/>
          </a:p>
          <a:p>
            <a:r>
              <a:rPr lang="en-US" altLang="ko-KR" dirty="0"/>
              <a:t>Reduces </a:t>
            </a:r>
            <a:r>
              <a:rPr lang="en-US" altLang="ko-KR" b="1" dirty="0" err="1">
                <a:solidFill>
                  <a:schemeClr val="accent3">
                    <a:lumMod val="50000"/>
                  </a:schemeClr>
                </a:solidFill>
              </a:rPr>
              <a:t>input_tensor</a:t>
            </a:r>
            <a:r>
              <a:rPr lang="en-US" altLang="ko-KR" dirty="0"/>
              <a:t> along the dimensions given in </a:t>
            </a:r>
            <a:r>
              <a:rPr lang="en-US" altLang="ko-KR" b="1" dirty="0" smtClean="0">
                <a:solidFill>
                  <a:srgbClr val="FF0000"/>
                </a:solidFill>
              </a:rPr>
              <a:t>axis</a:t>
            </a:r>
            <a:r>
              <a:rPr lang="en-US" altLang="ko-KR" dirty="0"/>
              <a:t>, </a:t>
            </a:r>
            <a:r>
              <a:rPr lang="en-US" altLang="ko-KR" dirty="0" smtClean="0"/>
              <a:t>computing </a:t>
            </a:r>
            <a:r>
              <a:rPr lang="en-US" altLang="ko-KR" dirty="0"/>
              <a:t>the mean of elements across dimensions of a </a:t>
            </a:r>
            <a:r>
              <a:rPr lang="en-US" altLang="ko-KR" dirty="0" smtClean="0"/>
              <a:t>tensor.</a:t>
            </a:r>
          </a:p>
          <a:p>
            <a:endParaRPr lang="en-US" altLang="ko-KR" dirty="0" smtClean="0"/>
          </a:p>
          <a:p>
            <a:r>
              <a:rPr lang="en-US" altLang="ko-KR" b="1" dirty="0" err="1" smtClean="0"/>
              <a:t>tf.</a:t>
            </a:r>
            <a:r>
              <a:rPr lang="en-US" altLang="ko-KR" b="1" dirty="0" err="1" smtClean="0">
                <a:solidFill>
                  <a:srgbClr val="0070C0"/>
                </a:solidFill>
              </a:rPr>
              <a:t>reduce_sum</a:t>
            </a:r>
            <a:r>
              <a:rPr lang="en-US" altLang="ko-KR" dirty="0"/>
              <a:t>(</a:t>
            </a:r>
          </a:p>
          <a:p>
            <a:r>
              <a:rPr lang="en-US" altLang="ko-KR" dirty="0" smtClean="0"/>
              <a:t>	</a:t>
            </a:r>
            <a:r>
              <a:rPr lang="en-US" altLang="ko-KR" b="1" dirty="0" err="1" smtClean="0">
                <a:solidFill>
                  <a:schemeClr val="accent3">
                    <a:lumMod val="50000"/>
                  </a:schemeClr>
                </a:solidFill>
              </a:rPr>
              <a:t>input_tensor</a:t>
            </a:r>
            <a:r>
              <a:rPr lang="en-US" altLang="ko-KR" dirty="0"/>
              <a:t>,	# The </a:t>
            </a:r>
            <a:r>
              <a:rPr lang="en-US" altLang="ko-KR" b="1" dirty="0"/>
              <a:t>tensor to reduce</a:t>
            </a:r>
            <a:r>
              <a:rPr lang="en-US" altLang="ko-KR" dirty="0"/>
              <a:t>. Should have </a:t>
            </a:r>
            <a:r>
              <a:rPr lang="en-US" altLang="ko-KR" b="1" dirty="0">
                <a:solidFill>
                  <a:srgbClr val="FF0000"/>
                </a:solidFill>
              </a:rPr>
              <a:t>numeric type</a:t>
            </a:r>
            <a:r>
              <a:rPr lang="en-US" altLang="ko-KR" dirty="0"/>
              <a:t>.</a:t>
            </a:r>
          </a:p>
          <a:p>
            <a:r>
              <a:rPr lang="en-US" altLang="ko-KR" dirty="0" smtClean="0"/>
              <a:t>	</a:t>
            </a:r>
            <a:r>
              <a:rPr lang="en-US" altLang="ko-KR" b="1" dirty="0">
                <a:solidFill>
                  <a:srgbClr val="FF0000"/>
                </a:solidFill>
              </a:rPr>
              <a:t>axis</a:t>
            </a:r>
            <a:r>
              <a:rPr lang="en-US" altLang="ko-KR" dirty="0"/>
              <a:t>=None,	# </a:t>
            </a:r>
            <a:r>
              <a:rPr lang="en-US" altLang="ko-KR" b="1" dirty="0"/>
              <a:t>The </a:t>
            </a:r>
            <a:r>
              <a:rPr lang="en-US" altLang="ko-KR" b="1" dirty="0">
                <a:solidFill>
                  <a:srgbClr val="FF0000"/>
                </a:solidFill>
              </a:rPr>
              <a:t>dimensions to reduce</a:t>
            </a:r>
            <a:r>
              <a:rPr lang="en-US" altLang="ko-KR" dirty="0"/>
              <a:t>. If None (the default</a:t>
            </a:r>
            <a:r>
              <a:rPr lang="en-US" altLang="ko-KR" dirty="0" smtClean="0"/>
              <a:t>),</a:t>
            </a:r>
          </a:p>
          <a:p>
            <a:r>
              <a:rPr lang="en-US" altLang="ko-KR" dirty="0" smtClean="0"/>
              <a:t>			# reduces </a:t>
            </a:r>
            <a:r>
              <a:rPr lang="en-US" altLang="ko-KR" dirty="0"/>
              <a:t>all dimensions. Must be </a:t>
            </a:r>
            <a:r>
              <a:rPr lang="en-US" altLang="ko-KR" dirty="0" smtClean="0"/>
              <a:t>in </a:t>
            </a:r>
            <a:r>
              <a:rPr lang="en-US" altLang="ko-KR" dirty="0"/>
              <a:t>the range </a:t>
            </a:r>
            <a:endParaRPr lang="en-US" altLang="ko-KR" dirty="0" smtClean="0"/>
          </a:p>
          <a:p>
            <a:r>
              <a:rPr lang="en-US" altLang="ko-KR" dirty="0"/>
              <a:t>	</a:t>
            </a:r>
            <a:r>
              <a:rPr lang="en-US" altLang="ko-KR" dirty="0" smtClean="0"/>
              <a:t>		# [-</a:t>
            </a:r>
            <a:r>
              <a:rPr lang="en-US" altLang="ko-KR" dirty="0"/>
              <a:t>rank(</a:t>
            </a:r>
            <a:r>
              <a:rPr lang="en-US" altLang="ko-KR" dirty="0" err="1"/>
              <a:t>input_tensor</a:t>
            </a:r>
            <a:r>
              <a:rPr lang="en-US" altLang="ko-KR" dirty="0"/>
              <a:t>), rank(</a:t>
            </a:r>
            <a:r>
              <a:rPr lang="en-US" altLang="ko-KR" dirty="0" err="1"/>
              <a:t>input_tensor</a:t>
            </a:r>
            <a:r>
              <a:rPr lang="en-US" altLang="ko-KR" dirty="0"/>
              <a:t>)).</a:t>
            </a:r>
          </a:p>
          <a:p>
            <a:r>
              <a:rPr lang="en-US" altLang="ko-KR" dirty="0" smtClean="0"/>
              <a:t>	</a:t>
            </a:r>
            <a:r>
              <a:rPr lang="en-US" altLang="ko-KR" dirty="0" err="1" smtClean="0"/>
              <a:t>keepdims</a:t>
            </a:r>
            <a:r>
              <a:rPr lang="en-US" altLang="ko-KR" dirty="0"/>
              <a:t>=None,	# If true, retains reduced dimensions with length 1.</a:t>
            </a:r>
          </a:p>
          <a:p>
            <a:r>
              <a:rPr lang="en-US" altLang="ko-KR" dirty="0" smtClean="0"/>
              <a:t>	</a:t>
            </a:r>
            <a:r>
              <a:rPr lang="en-US" altLang="ko-KR" dirty="0"/>
              <a:t>name=None,	# A name for the operation (optional).</a:t>
            </a:r>
          </a:p>
          <a:p>
            <a:r>
              <a:rPr lang="en-US" altLang="ko-KR" dirty="0" smtClean="0"/>
              <a:t>	</a:t>
            </a:r>
            <a:r>
              <a:rPr lang="en-US" altLang="ko-KR" dirty="0" err="1" smtClean="0"/>
              <a:t>reduction_indices</a:t>
            </a:r>
            <a:r>
              <a:rPr lang="en-US" altLang="ko-KR" dirty="0"/>
              <a:t>=None,	# The old (deprecated) name for axis.</a:t>
            </a:r>
          </a:p>
          <a:p>
            <a:r>
              <a:rPr lang="en-US" altLang="ko-KR" dirty="0" smtClean="0"/>
              <a:t>	</a:t>
            </a:r>
            <a:r>
              <a:rPr lang="en-US" altLang="ko-KR" dirty="0" err="1" smtClean="0"/>
              <a:t>keep_dims</a:t>
            </a:r>
            <a:r>
              <a:rPr lang="en-US" altLang="ko-KR" dirty="0"/>
              <a:t>=None	# Deprecated alias for </a:t>
            </a:r>
            <a:r>
              <a:rPr lang="en-US" altLang="ko-KR" dirty="0" err="1"/>
              <a:t>keepdims</a:t>
            </a:r>
            <a:r>
              <a:rPr lang="en-US" altLang="ko-KR" dirty="0" smtClean="0"/>
              <a:t>.</a:t>
            </a:r>
            <a:endParaRPr lang="en-US" altLang="ko-KR" dirty="0"/>
          </a:p>
          <a:p>
            <a:r>
              <a:rPr lang="en-US" altLang="ko-KR" dirty="0" smtClean="0"/>
              <a:t>)</a:t>
            </a:r>
          </a:p>
          <a:p>
            <a:endParaRPr lang="en-US" altLang="ko-KR" dirty="0"/>
          </a:p>
          <a:p>
            <a:r>
              <a:rPr lang="en-US" altLang="ko-KR" dirty="0"/>
              <a:t>x = </a:t>
            </a:r>
            <a:r>
              <a:rPr lang="en-US" altLang="ko-KR" dirty="0" err="1"/>
              <a:t>tf.constant</a:t>
            </a:r>
            <a:r>
              <a:rPr lang="en-US" altLang="ko-KR" dirty="0"/>
              <a:t>([[1., </a:t>
            </a:r>
            <a:r>
              <a:rPr lang="en-US" altLang="ko-KR" dirty="0" smtClean="0"/>
              <a:t>2.], [3., 4.]])</a:t>
            </a:r>
            <a:endParaRPr lang="en-US" altLang="ko-KR" dirty="0"/>
          </a:p>
          <a:p>
            <a:r>
              <a:rPr lang="en-US" altLang="ko-KR" dirty="0" err="1"/>
              <a:t>tf.reduce_mean</a:t>
            </a:r>
            <a:r>
              <a:rPr lang="en-US" altLang="ko-KR" dirty="0"/>
              <a:t>(x</a:t>
            </a:r>
            <a:r>
              <a:rPr lang="en-US" altLang="ko-KR" dirty="0" smtClean="0"/>
              <a:t>)</a:t>
            </a:r>
            <a:r>
              <a:rPr lang="en-US" altLang="ko-KR" dirty="0"/>
              <a:t>	</a:t>
            </a:r>
            <a:r>
              <a:rPr lang="en-US" altLang="ko-KR" dirty="0" smtClean="0"/>
              <a:t>     # </a:t>
            </a:r>
            <a:r>
              <a:rPr lang="en-US" altLang="ko-KR" b="1" dirty="0">
                <a:solidFill>
                  <a:srgbClr val="FF0000"/>
                </a:solidFill>
                <a:latin typeface="Calibri" panose="020F0502020204030204" pitchFamily="34" charset="0"/>
                <a:cs typeface="Calibri" panose="020F0502020204030204" pitchFamily="34" charset="0"/>
              </a:rPr>
              <a:t>axis</a:t>
            </a:r>
            <a:r>
              <a:rPr lang="en-US" altLang="ko-KR" dirty="0">
                <a:latin typeface="Calibri" panose="020F0502020204030204" pitchFamily="34" charset="0"/>
                <a:cs typeface="Calibri" panose="020F0502020204030204" pitchFamily="34" charset="0"/>
              </a:rPr>
              <a:t>=None </a:t>
            </a:r>
            <a:r>
              <a:rPr lang="en-US" altLang="ko-KR" dirty="0" smtClean="0">
                <a:latin typeface="Calibri" panose="020F0502020204030204" pitchFamily="34" charset="0"/>
                <a:cs typeface="Calibri" panose="020F0502020204030204" pitchFamily="34" charset="0"/>
                <a:sym typeface="Wingdings" panose="05000000000000000000" pitchFamily="2" charset="2"/>
              </a:rPr>
              <a:t> 2</a:t>
            </a:r>
            <a:r>
              <a:rPr lang="en-US" altLang="ko-KR" dirty="0" smtClean="0">
                <a:latin typeface="Calibri" panose="020F0502020204030204" pitchFamily="34" charset="0"/>
                <a:cs typeface="Calibri" panose="020F0502020204030204" pitchFamily="34" charset="0"/>
              </a:rPr>
              <a:t>.5=(</a:t>
            </a:r>
            <a:r>
              <a:rPr lang="en-US" altLang="ko-KR" dirty="0">
                <a:latin typeface="Calibri" panose="020F0502020204030204" pitchFamily="34" charset="0"/>
                <a:cs typeface="Calibri" panose="020F0502020204030204" pitchFamily="34" charset="0"/>
              </a:rPr>
              <a:t>1</a:t>
            </a:r>
            <a:r>
              <a:rPr lang="en-US" altLang="ko-KR" dirty="0" smtClean="0">
                <a:latin typeface="Calibri" panose="020F0502020204030204" pitchFamily="34" charset="0"/>
                <a:cs typeface="Calibri" panose="020F0502020204030204" pitchFamily="34" charset="0"/>
              </a:rPr>
              <a:t>.+2.+3.+4</a:t>
            </a:r>
            <a:r>
              <a:rPr lang="en-US" altLang="ko-KR" dirty="0">
                <a:latin typeface="Calibri" panose="020F0502020204030204" pitchFamily="34" charset="0"/>
                <a:cs typeface="Calibri" panose="020F0502020204030204" pitchFamily="34" charset="0"/>
              </a:rPr>
              <a:t>.</a:t>
            </a:r>
            <a:r>
              <a:rPr lang="en-US" altLang="ko-KR" dirty="0" smtClean="0">
                <a:latin typeface="Calibri" panose="020F0502020204030204" pitchFamily="34" charset="0"/>
                <a:cs typeface="Calibri" panose="020F0502020204030204" pitchFamily="34" charset="0"/>
              </a:rPr>
              <a:t>)/4</a:t>
            </a:r>
            <a:endParaRPr lang="en-US" altLang="ko-KR" dirty="0">
              <a:latin typeface="Calibri" panose="020F0502020204030204" pitchFamily="34" charset="0"/>
              <a:cs typeface="Calibri" panose="020F0502020204030204" pitchFamily="34" charset="0"/>
            </a:endParaRPr>
          </a:p>
          <a:p>
            <a:r>
              <a:rPr lang="en-US" altLang="ko-KR" dirty="0" err="1"/>
              <a:t>tf.reduce_mean</a:t>
            </a:r>
            <a:r>
              <a:rPr lang="en-US" altLang="ko-KR" dirty="0"/>
              <a:t>(x, 0</a:t>
            </a:r>
            <a:r>
              <a:rPr lang="en-US" altLang="ko-KR" dirty="0" smtClean="0"/>
              <a:t>)   # </a:t>
            </a:r>
            <a:r>
              <a:rPr lang="en-US" altLang="ko-KR" b="1" dirty="0" smtClean="0">
                <a:solidFill>
                  <a:srgbClr val="FF0000"/>
                </a:solidFill>
              </a:rPr>
              <a:t>axis</a:t>
            </a:r>
            <a:r>
              <a:rPr lang="en-US" altLang="ko-KR" dirty="0" smtClean="0"/>
              <a:t>=0 </a:t>
            </a:r>
            <a:r>
              <a:rPr lang="en-US" altLang="ko-KR" dirty="0" smtClean="0">
                <a:latin typeface="+mn-ea"/>
                <a:cs typeface="Arial Unicode MS"/>
                <a:sym typeface="Wingdings" panose="05000000000000000000" pitchFamily="2" charset="2"/>
              </a:rPr>
              <a:t> </a:t>
            </a:r>
            <a:r>
              <a:rPr lang="en-US" altLang="ko-KR" dirty="0" smtClean="0"/>
              <a:t>[2.0, 3.0] = (</a:t>
            </a:r>
            <a:r>
              <a:rPr lang="en-US" altLang="ko-KR" dirty="0"/>
              <a:t>[1., </a:t>
            </a:r>
            <a:r>
              <a:rPr lang="en-US" altLang="ko-KR" dirty="0" smtClean="0"/>
              <a:t>2.]+[3., 4.])/2</a:t>
            </a:r>
            <a:endParaRPr lang="en-US" altLang="ko-KR" dirty="0"/>
          </a:p>
          <a:p>
            <a:r>
              <a:rPr lang="en-US" altLang="ko-KR" dirty="0" err="1"/>
              <a:t>tf.reduce_mean</a:t>
            </a:r>
            <a:r>
              <a:rPr lang="en-US" altLang="ko-KR" dirty="0"/>
              <a:t>(x, 1</a:t>
            </a:r>
            <a:r>
              <a:rPr lang="en-US" altLang="ko-KR" dirty="0" smtClean="0"/>
              <a:t>)   # </a:t>
            </a:r>
            <a:r>
              <a:rPr lang="en-US" altLang="ko-KR" b="1" dirty="0" smtClean="0">
                <a:solidFill>
                  <a:srgbClr val="FF0000"/>
                </a:solidFill>
              </a:rPr>
              <a:t>axis</a:t>
            </a:r>
            <a:r>
              <a:rPr lang="en-US" altLang="ko-KR" dirty="0" smtClean="0"/>
              <a:t>=1 </a:t>
            </a:r>
            <a:r>
              <a:rPr lang="en-US" altLang="ko-KR" dirty="0" smtClean="0">
                <a:latin typeface="+mn-ea"/>
                <a:cs typeface="Arial Unicode MS"/>
                <a:sym typeface="Wingdings" panose="05000000000000000000" pitchFamily="2" charset="2"/>
              </a:rPr>
              <a:t></a:t>
            </a:r>
            <a:r>
              <a:rPr lang="en-US" altLang="ko-KR" dirty="0" smtClean="0"/>
              <a:t> </a:t>
            </a:r>
            <a:r>
              <a:rPr lang="en-US" altLang="ko-KR" dirty="0"/>
              <a:t>[</a:t>
            </a:r>
            <a:r>
              <a:rPr lang="en-US" altLang="ko-KR" dirty="0" smtClean="0"/>
              <a:t>1.5,  3.5] = [(1.+2.)/2, (3.+4.)/</a:t>
            </a:r>
            <a:r>
              <a:rPr lang="en-US" altLang="ko-KR" dirty="0"/>
              <a:t>2</a:t>
            </a:r>
            <a:r>
              <a:rPr lang="en-US" altLang="ko-KR" dirty="0" smtClean="0"/>
              <a:t>]</a:t>
            </a:r>
            <a:endParaRPr lang="en-US" altLang="ko-KR" dirty="0"/>
          </a:p>
        </p:txBody>
      </p:sp>
      <p:pic>
        <p:nvPicPr>
          <p:cNvPr id="4" name="그림 3"/>
          <p:cNvPicPr>
            <a:picLocks noChangeAspect="1"/>
          </p:cNvPicPr>
          <p:nvPr/>
        </p:nvPicPr>
        <p:blipFill>
          <a:blip r:embed="rId2"/>
          <a:stretch>
            <a:fillRect/>
          </a:stretch>
        </p:blipFill>
        <p:spPr>
          <a:xfrm>
            <a:off x="6712557" y="4918075"/>
            <a:ext cx="3273612" cy="1600200"/>
          </a:xfrm>
          <a:prstGeom prst="rect">
            <a:avLst/>
          </a:prstGeom>
        </p:spPr>
      </p:pic>
    </p:spTree>
    <p:extLst>
      <p:ext uri="{BB962C8B-B14F-4D97-AF65-F5344CB8AC3E}">
        <p14:creationId xmlns:p14="http://schemas.microsoft.com/office/powerpoint/2010/main" val="3342956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3547125"/>
          </a:xfrm>
          <a:prstGeom prst="rect">
            <a:avLst/>
          </a:prstGeom>
        </p:spPr>
        <p:txBody>
          <a:bodyPr vert="horz" wrap="square" lIns="0" tIns="0" rIns="0" bIns="0" rtlCol="0">
            <a:spAutoFit/>
          </a:bodyPr>
          <a:lstStyle/>
          <a:p>
            <a:pPr marL="12700" algn="just"/>
            <a:r>
              <a:rPr lang="ko-KR" altLang="en-US" sz="2400" spc="-175" dirty="0" smtClean="0">
                <a:solidFill>
                  <a:srgbClr val="414042"/>
                </a:solidFill>
                <a:latin typeface="+mn-ea"/>
                <a:cs typeface="Arial Unicode MS"/>
              </a:rPr>
              <a:t>신경망</a:t>
            </a:r>
            <a:r>
              <a:rPr lang="en-US" altLang="ko-KR" sz="2400" spc="-175" dirty="0" smtClean="0">
                <a:solidFill>
                  <a:srgbClr val="414042"/>
                </a:solidFill>
                <a:latin typeface="+mn-ea"/>
                <a:cs typeface="Arial Unicode MS"/>
              </a:rPr>
              <a:t>(Neural Network)</a:t>
            </a:r>
            <a:endParaRPr lang="ko-KR" altLang="en-US" sz="2400" dirty="0">
              <a:latin typeface="+mn-ea"/>
              <a:cs typeface="Arial Unicode MS"/>
            </a:endParaRPr>
          </a:p>
          <a:p>
            <a:pPr marL="298450" marR="5080" indent="-285750" algn="just">
              <a:lnSpc>
                <a:spcPct val="150000"/>
              </a:lnSpc>
              <a:spcBef>
                <a:spcPts val="265"/>
              </a:spcBef>
              <a:buFontTx/>
              <a:buChar char="-"/>
            </a:pPr>
            <a:r>
              <a:rPr lang="ko-KR" altLang="en-US" spc="-130" dirty="0">
                <a:solidFill>
                  <a:srgbClr val="231F20"/>
                </a:solidFill>
                <a:latin typeface="+mn-ea"/>
                <a:cs typeface="Arial Unicode MS"/>
              </a:rPr>
              <a:t>인간의 </a:t>
            </a:r>
            <a:r>
              <a:rPr lang="ko-KR" altLang="en-US" spc="-135" dirty="0">
                <a:solidFill>
                  <a:srgbClr val="231F20"/>
                </a:solidFill>
                <a:latin typeface="+mn-ea"/>
                <a:cs typeface="Arial Unicode MS"/>
              </a:rPr>
              <a:t>신경망을 </a:t>
            </a:r>
            <a:r>
              <a:rPr lang="ko-KR" altLang="en-US" spc="-120" dirty="0" smtClean="0">
                <a:solidFill>
                  <a:srgbClr val="231F20"/>
                </a:solidFill>
                <a:latin typeface="+mn-ea"/>
                <a:cs typeface="Arial Unicode MS"/>
              </a:rPr>
              <a:t>본 따 </a:t>
            </a:r>
            <a:r>
              <a:rPr lang="ko-KR" altLang="en-US" spc="-120" dirty="0">
                <a:solidFill>
                  <a:srgbClr val="231F20"/>
                </a:solidFill>
                <a:latin typeface="+mn-ea"/>
                <a:cs typeface="Arial Unicode MS"/>
              </a:rPr>
              <a:t>만든 </a:t>
            </a:r>
            <a:r>
              <a:rPr lang="ko-KR" altLang="en-US" spc="-135" dirty="0">
                <a:solidFill>
                  <a:srgbClr val="231F20"/>
                </a:solidFill>
                <a:latin typeface="+mn-ea"/>
                <a:cs typeface="Arial Unicode MS"/>
              </a:rPr>
              <a:t>네트워크 </a:t>
            </a:r>
            <a:r>
              <a:rPr lang="ko-KR" altLang="en-US" spc="-130" dirty="0">
                <a:solidFill>
                  <a:srgbClr val="231F20"/>
                </a:solidFill>
                <a:latin typeface="+mn-ea"/>
                <a:cs typeface="Arial Unicode MS"/>
              </a:rPr>
              <a:t>구조를 </a:t>
            </a:r>
            <a:r>
              <a:rPr lang="ko-KR" altLang="en-US" spc="-110" dirty="0">
                <a:solidFill>
                  <a:srgbClr val="231F20"/>
                </a:solidFill>
                <a:latin typeface="+mn-ea"/>
                <a:cs typeface="Arial Unicode MS"/>
              </a:rPr>
              <a:t>의미</a:t>
            </a:r>
            <a:endParaRPr lang="en-US" altLang="ko-KR" spc="-110" dirty="0">
              <a:solidFill>
                <a:srgbClr val="231F20"/>
              </a:solidFill>
              <a:latin typeface="+mn-ea"/>
              <a:cs typeface="Arial Unicode MS"/>
            </a:endParaRPr>
          </a:p>
          <a:p>
            <a:pPr marL="298450" marR="5080" indent="-285750" algn="just">
              <a:lnSpc>
                <a:spcPct val="150000"/>
              </a:lnSpc>
              <a:spcBef>
                <a:spcPts val="265"/>
              </a:spcBef>
              <a:buFontTx/>
              <a:buChar char="-"/>
            </a:pPr>
            <a:r>
              <a:rPr lang="ko-KR" altLang="en-US" spc="-125" dirty="0">
                <a:solidFill>
                  <a:srgbClr val="231F20"/>
                </a:solidFill>
                <a:latin typeface="+mn-ea"/>
                <a:cs typeface="Arial Unicode MS"/>
              </a:rPr>
              <a:t>컴퓨터에게 </a:t>
            </a:r>
            <a:r>
              <a:rPr lang="ko-KR" altLang="en-US" spc="-120" dirty="0">
                <a:solidFill>
                  <a:srgbClr val="231F20"/>
                </a:solidFill>
                <a:latin typeface="+mn-ea"/>
                <a:cs typeface="Arial Unicode MS"/>
              </a:rPr>
              <a:t>학습 </a:t>
            </a:r>
            <a:r>
              <a:rPr lang="ko-KR" altLang="en-US" spc="-130" dirty="0">
                <a:solidFill>
                  <a:srgbClr val="231F20"/>
                </a:solidFill>
                <a:latin typeface="+mn-ea"/>
                <a:cs typeface="Arial Unicode MS"/>
              </a:rPr>
              <a:t>능력을 </a:t>
            </a:r>
            <a:r>
              <a:rPr lang="ko-KR" altLang="en-US" spc="-120" dirty="0">
                <a:solidFill>
                  <a:srgbClr val="231F20"/>
                </a:solidFill>
                <a:latin typeface="+mn-ea"/>
                <a:cs typeface="Arial Unicode MS"/>
              </a:rPr>
              <a:t>갖게 해서 여러 가지 </a:t>
            </a:r>
            <a:r>
              <a:rPr lang="ko-KR" altLang="en-US" spc="-130" dirty="0">
                <a:solidFill>
                  <a:srgbClr val="231F20"/>
                </a:solidFill>
                <a:latin typeface="+mn-ea"/>
                <a:cs typeface="Arial Unicode MS"/>
              </a:rPr>
              <a:t>문제를 </a:t>
            </a:r>
            <a:r>
              <a:rPr lang="ko-KR" altLang="en-US" spc="-135" dirty="0">
                <a:solidFill>
                  <a:srgbClr val="231F20"/>
                </a:solidFill>
                <a:latin typeface="+mn-ea"/>
                <a:cs typeface="Arial Unicode MS"/>
              </a:rPr>
              <a:t>해결하기 </a:t>
            </a:r>
            <a:r>
              <a:rPr lang="ko-KR" altLang="en-US" spc="-120" dirty="0">
                <a:solidFill>
                  <a:srgbClr val="231F20"/>
                </a:solidFill>
                <a:latin typeface="+mn-ea"/>
                <a:cs typeface="Arial Unicode MS"/>
              </a:rPr>
              <a:t>위한 접근 </a:t>
            </a:r>
            <a:r>
              <a:rPr lang="ko-KR" altLang="en-US" spc="-140" dirty="0">
                <a:solidFill>
                  <a:srgbClr val="231F20"/>
                </a:solidFill>
                <a:latin typeface="+mn-ea"/>
                <a:cs typeface="Arial Unicode MS"/>
              </a:rPr>
              <a:t>방법</a:t>
            </a:r>
            <a:endParaRPr lang="en-US" altLang="ko-KR" spc="-140" dirty="0">
              <a:solidFill>
                <a:srgbClr val="231F20"/>
              </a:solidFill>
              <a:latin typeface="+mn-ea"/>
              <a:cs typeface="Arial Unicode MS"/>
            </a:endParaRPr>
          </a:p>
          <a:p>
            <a:pPr marL="298450" marR="5080" indent="-285750" algn="just">
              <a:lnSpc>
                <a:spcPct val="150000"/>
              </a:lnSpc>
              <a:spcBef>
                <a:spcPts val="265"/>
              </a:spcBef>
              <a:buFontTx/>
              <a:buChar char="-"/>
            </a:pPr>
            <a:endParaRPr lang="en-US" altLang="ko-KR" spc="-140" dirty="0">
              <a:solidFill>
                <a:srgbClr val="231F20"/>
              </a:solidFill>
              <a:latin typeface="+mn-ea"/>
              <a:cs typeface="Arial Unicode MS"/>
            </a:endParaRPr>
          </a:p>
          <a:p>
            <a:pPr marL="298450" marR="5080" indent="-285750" algn="just">
              <a:lnSpc>
                <a:spcPct val="150000"/>
              </a:lnSpc>
              <a:spcBef>
                <a:spcPts val="265"/>
              </a:spcBef>
              <a:buFontTx/>
              <a:buChar char="-"/>
            </a:pPr>
            <a:r>
              <a:rPr lang="ko-KR" altLang="en-US" spc="-130" dirty="0">
                <a:solidFill>
                  <a:srgbClr val="231F20"/>
                </a:solidFill>
                <a:latin typeface="+mn-ea"/>
                <a:cs typeface="Arial Unicode MS"/>
              </a:rPr>
              <a:t>인간의 뇌에는 수많은 </a:t>
            </a:r>
            <a:r>
              <a:rPr lang="ko-KR" altLang="en-US" spc="-120" dirty="0">
                <a:solidFill>
                  <a:srgbClr val="231F20"/>
                </a:solidFill>
                <a:latin typeface="+mn-ea"/>
                <a:cs typeface="Arial Unicode MS"/>
              </a:rPr>
              <a:t>신경 </a:t>
            </a:r>
            <a:r>
              <a:rPr lang="ko-KR" altLang="en-US" spc="-114" dirty="0">
                <a:solidFill>
                  <a:srgbClr val="231F20"/>
                </a:solidFill>
                <a:latin typeface="+mn-ea"/>
                <a:cs typeface="Arial Unicode MS"/>
              </a:rPr>
              <a:t>세포</a:t>
            </a:r>
            <a:r>
              <a:rPr lang="en-US" altLang="ko-KR" spc="-114" dirty="0">
                <a:solidFill>
                  <a:srgbClr val="231F20"/>
                </a:solidFill>
                <a:latin typeface="+mn-ea"/>
                <a:cs typeface="Arial Unicode MS"/>
              </a:rPr>
              <a:t>(</a:t>
            </a:r>
            <a:r>
              <a:rPr lang="ko-KR" altLang="en-US" spc="-114" dirty="0" smtClean="0">
                <a:solidFill>
                  <a:srgbClr val="231F20"/>
                </a:solidFill>
                <a:latin typeface="+mn-ea"/>
                <a:cs typeface="Arial Unicode MS"/>
              </a:rPr>
              <a:t>뉴런</a:t>
            </a:r>
            <a:r>
              <a:rPr lang="en-US" altLang="ko-KR" spc="-114" dirty="0" smtClean="0">
                <a:solidFill>
                  <a:srgbClr val="231F20"/>
                </a:solidFill>
                <a:latin typeface="+mn-ea"/>
                <a:cs typeface="Arial Unicode MS"/>
              </a:rPr>
              <a:t>, Neuron)</a:t>
            </a:r>
            <a:r>
              <a:rPr lang="ko-KR" altLang="en-US" spc="-114" dirty="0">
                <a:solidFill>
                  <a:srgbClr val="231F20"/>
                </a:solidFill>
                <a:latin typeface="+mn-ea"/>
                <a:cs typeface="Arial Unicode MS"/>
              </a:rPr>
              <a:t>가 </a:t>
            </a:r>
            <a:r>
              <a:rPr lang="ko-KR" altLang="en-US" spc="-105" dirty="0">
                <a:solidFill>
                  <a:srgbClr val="231F20"/>
                </a:solidFill>
                <a:latin typeface="+mn-ea"/>
                <a:cs typeface="Arial Unicode MS"/>
              </a:rPr>
              <a:t>있음</a:t>
            </a:r>
            <a:endParaRPr lang="en-US" altLang="ko-KR" spc="-105" dirty="0">
              <a:solidFill>
                <a:srgbClr val="231F20"/>
              </a:solidFill>
              <a:latin typeface="+mn-ea"/>
              <a:cs typeface="Arial Unicode MS"/>
            </a:endParaRPr>
          </a:p>
          <a:p>
            <a:pPr marL="298450" marR="5080" indent="-285750" algn="just">
              <a:lnSpc>
                <a:spcPct val="150000"/>
              </a:lnSpc>
              <a:spcBef>
                <a:spcPts val="265"/>
              </a:spcBef>
              <a:buFontTx/>
              <a:buChar char="-"/>
            </a:pPr>
            <a:r>
              <a:rPr lang="ko-KR" altLang="en-US" spc="-130" dirty="0">
                <a:solidFill>
                  <a:srgbClr val="231F20"/>
                </a:solidFill>
                <a:latin typeface="+mn-ea"/>
                <a:cs typeface="Arial Unicode MS"/>
              </a:rPr>
              <a:t>하나의 뉴런은 </a:t>
            </a:r>
            <a:r>
              <a:rPr lang="ko-KR" altLang="en-US" spc="-120" dirty="0">
                <a:solidFill>
                  <a:srgbClr val="231F20"/>
                </a:solidFill>
                <a:latin typeface="+mn-ea"/>
                <a:cs typeface="Arial Unicode MS"/>
              </a:rPr>
              <a:t>다른 </a:t>
            </a:r>
            <a:r>
              <a:rPr lang="ko-KR" altLang="en-US" spc="-140" dirty="0" err="1">
                <a:solidFill>
                  <a:srgbClr val="231F20"/>
                </a:solidFill>
                <a:latin typeface="+mn-ea"/>
                <a:cs typeface="Arial Unicode MS"/>
              </a:rPr>
              <a:t>뉴런에게서</a:t>
            </a:r>
            <a:r>
              <a:rPr lang="ko-KR" altLang="en-US" spc="-140" dirty="0">
                <a:solidFill>
                  <a:srgbClr val="231F20"/>
                </a:solidFill>
                <a:latin typeface="+mn-ea"/>
                <a:cs typeface="Arial Unicode MS"/>
              </a:rPr>
              <a:t> </a:t>
            </a:r>
            <a:r>
              <a:rPr lang="ko-KR" altLang="en-US" spc="-130" dirty="0">
                <a:solidFill>
                  <a:srgbClr val="231F20"/>
                </a:solidFill>
                <a:latin typeface="+mn-ea"/>
                <a:cs typeface="Arial Unicode MS"/>
              </a:rPr>
              <a:t>신호를 </a:t>
            </a:r>
            <a:r>
              <a:rPr lang="ko-KR" altLang="en-US" spc="-75" dirty="0">
                <a:solidFill>
                  <a:srgbClr val="231F20"/>
                </a:solidFill>
                <a:latin typeface="+mn-ea"/>
                <a:cs typeface="Arial Unicode MS"/>
              </a:rPr>
              <a:t>받고</a:t>
            </a:r>
            <a:r>
              <a:rPr lang="en-US" altLang="ko-KR" spc="-75" dirty="0">
                <a:solidFill>
                  <a:srgbClr val="231F20"/>
                </a:solidFill>
                <a:latin typeface="+mn-ea"/>
                <a:cs typeface="Arial Unicode MS"/>
              </a:rPr>
              <a:t>,  </a:t>
            </a:r>
            <a:r>
              <a:rPr lang="ko-KR" altLang="en-US" spc="-140" dirty="0" smtClean="0">
                <a:solidFill>
                  <a:srgbClr val="231F20"/>
                </a:solidFill>
                <a:latin typeface="+mn-ea"/>
                <a:cs typeface="Arial Unicode MS"/>
              </a:rPr>
              <a:t>다른 </a:t>
            </a:r>
            <a:r>
              <a:rPr lang="ko-KR" altLang="en-US" spc="-140" dirty="0" err="1" smtClean="0">
                <a:solidFill>
                  <a:srgbClr val="231F20"/>
                </a:solidFill>
                <a:latin typeface="+mn-ea"/>
                <a:cs typeface="Arial Unicode MS"/>
              </a:rPr>
              <a:t>뉴런에게</a:t>
            </a:r>
            <a:r>
              <a:rPr lang="ko-KR" altLang="en-US" spc="-140" dirty="0" smtClean="0">
                <a:solidFill>
                  <a:srgbClr val="231F20"/>
                </a:solidFill>
                <a:latin typeface="+mn-ea"/>
                <a:cs typeface="Arial Unicode MS"/>
              </a:rPr>
              <a:t> </a:t>
            </a:r>
            <a:r>
              <a:rPr lang="ko-KR" altLang="en-US" spc="-130" dirty="0">
                <a:solidFill>
                  <a:srgbClr val="231F20"/>
                </a:solidFill>
                <a:latin typeface="+mn-ea"/>
                <a:cs typeface="Arial Unicode MS"/>
              </a:rPr>
              <a:t>신호를 </a:t>
            </a:r>
            <a:r>
              <a:rPr lang="ko-KR" altLang="en-US" spc="-135" dirty="0">
                <a:solidFill>
                  <a:srgbClr val="231F20"/>
                </a:solidFill>
                <a:latin typeface="+mn-ea"/>
                <a:cs typeface="Arial Unicode MS"/>
              </a:rPr>
              <a:t>전달하는 역할</a:t>
            </a:r>
            <a:endParaRPr lang="en-US" altLang="ko-KR" spc="-135" dirty="0">
              <a:solidFill>
                <a:srgbClr val="231F20"/>
              </a:solidFill>
              <a:latin typeface="+mn-ea"/>
              <a:cs typeface="Arial Unicode MS"/>
            </a:endParaRPr>
          </a:p>
          <a:p>
            <a:pPr marL="298450" marR="5080" indent="-285750" algn="just">
              <a:lnSpc>
                <a:spcPct val="150000"/>
              </a:lnSpc>
              <a:spcBef>
                <a:spcPts val="265"/>
              </a:spcBef>
              <a:buFontTx/>
              <a:buChar char="-"/>
            </a:pPr>
            <a:r>
              <a:rPr lang="ko-KR" altLang="en-US" spc="-120" dirty="0">
                <a:solidFill>
                  <a:srgbClr val="231F20"/>
                </a:solidFill>
                <a:latin typeface="+mn-ea"/>
                <a:cs typeface="Arial Unicode MS"/>
              </a:rPr>
              <a:t>뇌는 </a:t>
            </a:r>
            <a:r>
              <a:rPr lang="ko-KR" altLang="en-US" spc="-130" dirty="0">
                <a:solidFill>
                  <a:srgbClr val="231F20"/>
                </a:solidFill>
                <a:latin typeface="+mn-ea"/>
                <a:cs typeface="Arial Unicode MS"/>
              </a:rPr>
              <a:t>이러한 신호의 흐름을 </a:t>
            </a:r>
            <a:r>
              <a:rPr lang="ko-KR" altLang="en-US" spc="-135" dirty="0">
                <a:solidFill>
                  <a:srgbClr val="231F20"/>
                </a:solidFill>
                <a:latin typeface="+mn-ea"/>
                <a:cs typeface="Arial Unicode MS"/>
              </a:rPr>
              <a:t>기반으로 </a:t>
            </a:r>
            <a:r>
              <a:rPr lang="ko-KR" altLang="en-US" spc="-130" dirty="0">
                <a:solidFill>
                  <a:srgbClr val="231F20"/>
                </a:solidFill>
                <a:latin typeface="+mn-ea"/>
                <a:cs typeface="Arial Unicode MS"/>
              </a:rPr>
              <a:t>다양한 정보를 생성</a:t>
            </a:r>
            <a:endParaRPr lang="en-US" altLang="ko-KR" spc="-130" dirty="0">
              <a:solidFill>
                <a:srgbClr val="231F20"/>
              </a:solidFill>
              <a:latin typeface="+mn-ea"/>
              <a:cs typeface="Arial Unicode MS"/>
            </a:endParaRPr>
          </a:p>
          <a:p>
            <a:pPr marL="298450" marR="5080" indent="-285750" algn="just">
              <a:lnSpc>
                <a:spcPct val="150000"/>
              </a:lnSpc>
              <a:spcBef>
                <a:spcPts val="265"/>
              </a:spcBef>
              <a:buFontTx/>
              <a:buChar char="-"/>
            </a:pPr>
            <a:r>
              <a:rPr lang="ko-KR" altLang="en-US" spc="-120" dirty="0">
                <a:solidFill>
                  <a:srgbClr val="231F20"/>
                </a:solidFill>
                <a:latin typeface="+mn-ea"/>
                <a:cs typeface="Arial Unicode MS"/>
              </a:rPr>
              <a:t>이를 </a:t>
            </a:r>
            <a:r>
              <a:rPr lang="ko-KR" altLang="en-US" spc="-135" dirty="0">
                <a:solidFill>
                  <a:srgbClr val="231F20"/>
                </a:solidFill>
                <a:latin typeface="+mn-ea"/>
                <a:cs typeface="Arial Unicode MS"/>
              </a:rPr>
              <a:t>컴퓨터로 </a:t>
            </a:r>
            <a:r>
              <a:rPr lang="ko-KR" altLang="en-US" spc="-130" dirty="0">
                <a:solidFill>
                  <a:srgbClr val="231F20"/>
                </a:solidFill>
                <a:latin typeface="+mn-ea"/>
                <a:cs typeface="Arial Unicode MS"/>
              </a:rPr>
              <a:t>구현한 </a:t>
            </a:r>
            <a:r>
              <a:rPr lang="ko-KR" altLang="en-US" spc="-120" dirty="0">
                <a:solidFill>
                  <a:srgbClr val="231F20"/>
                </a:solidFill>
                <a:latin typeface="+mn-ea"/>
                <a:cs typeface="Arial Unicode MS"/>
              </a:rPr>
              <a:t>것이 </a:t>
            </a:r>
            <a:r>
              <a:rPr lang="ko-KR" altLang="en-US" spc="-125" dirty="0">
                <a:solidFill>
                  <a:srgbClr val="231F20"/>
                </a:solidFill>
                <a:latin typeface="+mn-ea"/>
                <a:cs typeface="Arial Unicode MS"/>
              </a:rPr>
              <a:t>신경망</a:t>
            </a:r>
            <a:endParaRPr lang="ko-KR" altLang="en-US" dirty="0">
              <a:latin typeface="+mn-ea"/>
              <a:cs typeface="Arial Unicode MS"/>
            </a:endParaRPr>
          </a:p>
        </p:txBody>
      </p:sp>
      <p:sp>
        <p:nvSpPr>
          <p:cNvPr id="3" name="object 2">
            <a:extLst>
              <a:ext uri="{FF2B5EF4-FFF2-40B4-BE49-F238E27FC236}">
                <a16:creationId xmlns:a16="http://schemas.microsoft.com/office/drawing/2014/main" id="{06E1DDF2-4705-9C48-B6B1-B1E94B68E55C}"/>
              </a:ext>
            </a:extLst>
          </p:cNvPr>
          <p:cNvSpPr/>
          <p:nvPr/>
        </p:nvSpPr>
        <p:spPr>
          <a:xfrm>
            <a:off x="2213769" y="3775075"/>
            <a:ext cx="5410200" cy="3665552"/>
          </a:xfrm>
          <a:prstGeom prst="rect">
            <a:avLst/>
          </a:prstGeom>
          <a:blipFill>
            <a:blip r:embed="rId2" cstate="print"/>
            <a:stretch>
              <a:fillRect/>
            </a:stretch>
          </a:blipFill>
        </p:spPr>
        <p:txBody>
          <a:bodyPr wrap="square" lIns="0" tIns="0" rIns="0" bIns="0" rtlCol="0"/>
          <a:lstStyle/>
          <a:p>
            <a:r>
              <a:rPr lang="en-US" dirty="0" smtClean="0"/>
              <a:t> </a:t>
            </a:r>
            <a:endParaRPr dirty="0"/>
          </a:p>
        </p:txBody>
      </p:sp>
    </p:spTree>
    <p:extLst>
      <p:ext uri="{BB962C8B-B14F-4D97-AF65-F5344CB8AC3E}">
        <p14:creationId xmlns:p14="http://schemas.microsoft.com/office/powerpoint/2010/main" val="37329693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08769" y="117475"/>
            <a:ext cx="9448799" cy="574966"/>
          </a:xfrm>
          <a:prstGeom prst="rect">
            <a:avLst/>
          </a:prstGeom>
        </p:spPr>
        <p:txBody>
          <a:bodyPr wrap="square">
            <a:spAutoFit/>
          </a:bodyPr>
          <a:lstStyle/>
          <a:p>
            <a:pPr marL="12700" algn="just">
              <a:lnSpc>
                <a:spcPct val="150000"/>
              </a:lnSpc>
            </a:pPr>
            <a:r>
              <a:rPr lang="en-US" altLang="ko-KR" sz="2400" b="1" dirty="0" smtClean="0">
                <a:latin typeface="+mn-ea"/>
                <a:cs typeface="Arial Unicode MS"/>
              </a:rPr>
              <a:t>Handling tensors</a:t>
            </a:r>
          </a:p>
        </p:txBody>
      </p:sp>
      <p:sp>
        <p:nvSpPr>
          <p:cNvPr id="3" name="TextBox 2"/>
          <p:cNvSpPr txBox="1"/>
          <p:nvPr/>
        </p:nvSpPr>
        <p:spPr>
          <a:xfrm>
            <a:off x="461169" y="879475"/>
            <a:ext cx="8153400" cy="6555641"/>
          </a:xfrm>
          <a:prstGeom prst="rect">
            <a:avLst/>
          </a:prstGeom>
          <a:noFill/>
        </p:spPr>
        <p:txBody>
          <a:bodyPr wrap="square" rtlCol="0">
            <a:spAutoFit/>
          </a:bodyPr>
          <a:lstStyle/>
          <a:p>
            <a:r>
              <a:rPr lang="en-US" altLang="ko-KR" sz="2400" b="1" dirty="0" smtClean="0"/>
              <a:t>Reduce sum</a:t>
            </a:r>
            <a:endParaRPr lang="en-US" altLang="ko-KR" dirty="0"/>
          </a:p>
          <a:p>
            <a:endParaRPr lang="en-US" altLang="ko-KR" dirty="0"/>
          </a:p>
          <a:p>
            <a:r>
              <a:rPr lang="en-US" altLang="ko-KR" dirty="0"/>
              <a:t>Reduces </a:t>
            </a:r>
            <a:r>
              <a:rPr lang="en-US" altLang="ko-KR" b="1" dirty="0" err="1">
                <a:solidFill>
                  <a:schemeClr val="accent3">
                    <a:lumMod val="50000"/>
                  </a:schemeClr>
                </a:solidFill>
              </a:rPr>
              <a:t>input_tensor</a:t>
            </a:r>
            <a:r>
              <a:rPr lang="en-US" altLang="ko-KR" dirty="0"/>
              <a:t> along the dimensions given in </a:t>
            </a:r>
            <a:r>
              <a:rPr lang="en-US" altLang="ko-KR" b="1" dirty="0" smtClean="0">
                <a:solidFill>
                  <a:srgbClr val="FF0000"/>
                </a:solidFill>
              </a:rPr>
              <a:t>axis</a:t>
            </a:r>
            <a:r>
              <a:rPr lang="en-US" altLang="ko-KR" dirty="0" smtClean="0"/>
              <a:t>, </a:t>
            </a:r>
            <a:r>
              <a:rPr lang="en-US" altLang="ko-KR" dirty="0"/>
              <a:t>computing the </a:t>
            </a:r>
            <a:r>
              <a:rPr lang="en-US" altLang="ko-KR" dirty="0" smtClean="0"/>
              <a:t>sum </a:t>
            </a:r>
            <a:r>
              <a:rPr lang="en-US" altLang="ko-KR" dirty="0"/>
              <a:t>of elements across dimensions of a tensor</a:t>
            </a:r>
            <a:r>
              <a:rPr lang="en-US" altLang="ko-KR" dirty="0" smtClean="0"/>
              <a:t>.</a:t>
            </a:r>
          </a:p>
          <a:p>
            <a:endParaRPr lang="en-US" altLang="ko-KR" dirty="0" smtClean="0"/>
          </a:p>
          <a:p>
            <a:r>
              <a:rPr lang="en-US" altLang="ko-KR" b="1" dirty="0" err="1" smtClean="0"/>
              <a:t>tf.</a:t>
            </a:r>
            <a:r>
              <a:rPr lang="en-US" altLang="ko-KR" b="1" dirty="0" err="1" smtClean="0">
                <a:solidFill>
                  <a:srgbClr val="0070C0"/>
                </a:solidFill>
              </a:rPr>
              <a:t>reduce_sum</a:t>
            </a:r>
            <a:r>
              <a:rPr lang="en-US" altLang="ko-KR" dirty="0"/>
              <a:t>(</a:t>
            </a:r>
          </a:p>
          <a:p>
            <a:r>
              <a:rPr lang="en-US" altLang="ko-KR" dirty="0" smtClean="0"/>
              <a:t>	</a:t>
            </a:r>
            <a:r>
              <a:rPr lang="en-US" altLang="ko-KR" b="1" dirty="0" err="1" smtClean="0">
                <a:solidFill>
                  <a:schemeClr val="accent3">
                    <a:lumMod val="50000"/>
                  </a:schemeClr>
                </a:solidFill>
              </a:rPr>
              <a:t>input_tensor</a:t>
            </a:r>
            <a:r>
              <a:rPr lang="en-US" altLang="ko-KR" dirty="0"/>
              <a:t>,	# The </a:t>
            </a:r>
            <a:r>
              <a:rPr lang="en-US" altLang="ko-KR" b="1" dirty="0"/>
              <a:t>tensor to reduce</a:t>
            </a:r>
            <a:r>
              <a:rPr lang="en-US" altLang="ko-KR" dirty="0"/>
              <a:t>. Should have </a:t>
            </a:r>
            <a:r>
              <a:rPr lang="en-US" altLang="ko-KR" b="1" dirty="0">
                <a:solidFill>
                  <a:srgbClr val="FF0000"/>
                </a:solidFill>
              </a:rPr>
              <a:t>numeric type</a:t>
            </a:r>
            <a:r>
              <a:rPr lang="en-US" altLang="ko-KR" dirty="0"/>
              <a:t>.</a:t>
            </a:r>
          </a:p>
          <a:p>
            <a:r>
              <a:rPr lang="en-US" altLang="ko-KR" dirty="0" smtClean="0"/>
              <a:t>	</a:t>
            </a:r>
            <a:r>
              <a:rPr lang="en-US" altLang="ko-KR" b="1" dirty="0">
                <a:solidFill>
                  <a:srgbClr val="FF0000"/>
                </a:solidFill>
              </a:rPr>
              <a:t>axis</a:t>
            </a:r>
            <a:r>
              <a:rPr lang="en-US" altLang="ko-KR" dirty="0"/>
              <a:t>=None,	# </a:t>
            </a:r>
            <a:r>
              <a:rPr lang="en-US" altLang="ko-KR" b="1" dirty="0"/>
              <a:t>The </a:t>
            </a:r>
            <a:r>
              <a:rPr lang="en-US" altLang="ko-KR" b="1" dirty="0">
                <a:solidFill>
                  <a:srgbClr val="FF0000"/>
                </a:solidFill>
              </a:rPr>
              <a:t>dimensions to reduce</a:t>
            </a:r>
            <a:r>
              <a:rPr lang="en-US" altLang="ko-KR" dirty="0"/>
              <a:t>. If None (the default</a:t>
            </a:r>
            <a:r>
              <a:rPr lang="en-US" altLang="ko-KR" dirty="0" smtClean="0"/>
              <a:t>),</a:t>
            </a:r>
          </a:p>
          <a:p>
            <a:r>
              <a:rPr lang="en-US" altLang="ko-KR" dirty="0" smtClean="0"/>
              <a:t>			# reduces </a:t>
            </a:r>
            <a:r>
              <a:rPr lang="en-US" altLang="ko-KR" dirty="0"/>
              <a:t>all dimensions. Must be </a:t>
            </a:r>
            <a:r>
              <a:rPr lang="en-US" altLang="ko-KR" dirty="0" smtClean="0"/>
              <a:t>in </a:t>
            </a:r>
            <a:r>
              <a:rPr lang="en-US" altLang="ko-KR" dirty="0"/>
              <a:t>the range </a:t>
            </a:r>
            <a:endParaRPr lang="en-US" altLang="ko-KR" dirty="0" smtClean="0"/>
          </a:p>
          <a:p>
            <a:r>
              <a:rPr lang="en-US" altLang="ko-KR" dirty="0"/>
              <a:t>	</a:t>
            </a:r>
            <a:r>
              <a:rPr lang="en-US" altLang="ko-KR" dirty="0" smtClean="0"/>
              <a:t>		# [-</a:t>
            </a:r>
            <a:r>
              <a:rPr lang="en-US" altLang="ko-KR" dirty="0"/>
              <a:t>rank(</a:t>
            </a:r>
            <a:r>
              <a:rPr lang="en-US" altLang="ko-KR" dirty="0" err="1"/>
              <a:t>input_tensor</a:t>
            </a:r>
            <a:r>
              <a:rPr lang="en-US" altLang="ko-KR" dirty="0"/>
              <a:t>), rank(</a:t>
            </a:r>
            <a:r>
              <a:rPr lang="en-US" altLang="ko-KR" dirty="0" err="1"/>
              <a:t>input_tensor</a:t>
            </a:r>
            <a:r>
              <a:rPr lang="en-US" altLang="ko-KR" dirty="0"/>
              <a:t>)).</a:t>
            </a:r>
          </a:p>
          <a:p>
            <a:r>
              <a:rPr lang="en-US" altLang="ko-KR" dirty="0" smtClean="0"/>
              <a:t>	</a:t>
            </a:r>
            <a:r>
              <a:rPr lang="en-US" altLang="ko-KR" dirty="0" err="1" smtClean="0"/>
              <a:t>keepdims</a:t>
            </a:r>
            <a:r>
              <a:rPr lang="en-US" altLang="ko-KR" dirty="0"/>
              <a:t>=None,	# If true, retains reduced dimensions with length 1.</a:t>
            </a:r>
          </a:p>
          <a:p>
            <a:r>
              <a:rPr lang="en-US" altLang="ko-KR" dirty="0" smtClean="0"/>
              <a:t>	</a:t>
            </a:r>
            <a:r>
              <a:rPr lang="en-US" altLang="ko-KR" dirty="0"/>
              <a:t>name=None,	# A name for the operation (optional).</a:t>
            </a:r>
          </a:p>
          <a:p>
            <a:r>
              <a:rPr lang="en-US" altLang="ko-KR" dirty="0" smtClean="0"/>
              <a:t>	</a:t>
            </a:r>
            <a:r>
              <a:rPr lang="en-US" altLang="ko-KR" dirty="0" err="1" smtClean="0"/>
              <a:t>reduction_indices</a:t>
            </a:r>
            <a:r>
              <a:rPr lang="en-US" altLang="ko-KR" dirty="0"/>
              <a:t>=None,	# The old (deprecated) name for axis.</a:t>
            </a:r>
          </a:p>
          <a:p>
            <a:r>
              <a:rPr lang="en-US" altLang="ko-KR" dirty="0" smtClean="0"/>
              <a:t>	</a:t>
            </a:r>
            <a:r>
              <a:rPr lang="en-US" altLang="ko-KR" dirty="0" err="1" smtClean="0"/>
              <a:t>keep_dims</a:t>
            </a:r>
            <a:r>
              <a:rPr lang="en-US" altLang="ko-KR" dirty="0"/>
              <a:t>=None	# Deprecated alias for </a:t>
            </a:r>
            <a:r>
              <a:rPr lang="en-US" altLang="ko-KR" dirty="0" err="1"/>
              <a:t>keepdims</a:t>
            </a:r>
            <a:r>
              <a:rPr lang="en-US" altLang="ko-KR" dirty="0" smtClean="0"/>
              <a:t>.</a:t>
            </a:r>
            <a:endParaRPr lang="en-US" altLang="ko-KR" dirty="0"/>
          </a:p>
          <a:p>
            <a:r>
              <a:rPr lang="en-US" altLang="ko-KR" dirty="0" smtClean="0"/>
              <a:t>)</a:t>
            </a:r>
          </a:p>
          <a:p>
            <a:endParaRPr lang="en-US" altLang="ko-KR" dirty="0"/>
          </a:p>
          <a:p>
            <a:r>
              <a:rPr lang="en-US" altLang="ko-KR" dirty="0"/>
              <a:t>x = </a:t>
            </a:r>
            <a:r>
              <a:rPr lang="en-US" altLang="ko-KR" dirty="0" err="1"/>
              <a:t>tf.constant</a:t>
            </a:r>
            <a:r>
              <a:rPr lang="en-US" altLang="ko-KR" dirty="0"/>
              <a:t>(</a:t>
            </a:r>
            <a:r>
              <a:rPr lang="en-US" altLang="ko-KR" b="1" dirty="0">
                <a:solidFill>
                  <a:schemeClr val="accent3">
                    <a:lumMod val="50000"/>
                  </a:schemeClr>
                </a:solidFill>
              </a:rPr>
              <a:t>[[1, 1, 1], [1, 1, 1]]</a:t>
            </a:r>
            <a:r>
              <a:rPr lang="en-US" altLang="ko-KR" dirty="0"/>
              <a:t>)</a:t>
            </a:r>
          </a:p>
          <a:p>
            <a:r>
              <a:rPr lang="en-US" altLang="ko-KR" dirty="0" err="1"/>
              <a:t>tf.reduce_sum</a:t>
            </a:r>
            <a:r>
              <a:rPr lang="en-US" altLang="ko-KR" dirty="0"/>
              <a:t>(x</a:t>
            </a:r>
            <a:r>
              <a:rPr lang="en-US" altLang="ko-KR" dirty="0" smtClean="0"/>
              <a:t>)			# </a:t>
            </a:r>
            <a:r>
              <a:rPr lang="en-US" altLang="ko-KR" b="1" dirty="0">
                <a:solidFill>
                  <a:srgbClr val="FF0000"/>
                </a:solidFill>
              </a:rPr>
              <a:t>axis</a:t>
            </a:r>
            <a:r>
              <a:rPr lang="en-US" altLang="ko-KR" dirty="0"/>
              <a:t>=None </a:t>
            </a:r>
            <a:r>
              <a:rPr lang="en-US" altLang="ko-KR" dirty="0" smtClean="0"/>
              <a:t> </a:t>
            </a:r>
            <a:r>
              <a:rPr lang="en-US" altLang="ko-KR" dirty="0" smtClean="0">
                <a:latin typeface="+mn-ea"/>
                <a:cs typeface="Arial Unicode MS"/>
                <a:sym typeface="Wingdings" panose="05000000000000000000" pitchFamily="2" charset="2"/>
              </a:rPr>
              <a:t> </a:t>
            </a:r>
            <a:r>
              <a:rPr lang="en-US" altLang="ko-KR" dirty="0" smtClean="0"/>
              <a:t>6 = (1+1+1+1+1+1)</a:t>
            </a:r>
            <a:endParaRPr lang="en-US" altLang="ko-KR" dirty="0"/>
          </a:p>
          <a:p>
            <a:r>
              <a:rPr lang="en-US" altLang="ko-KR" dirty="0" err="1"/>
              <a:t>tf.reduce_sum</a:t>
            </a:r>
            <a:r>
              <a:rPr lang="en-US" altLang="ko-KR" dirty="0"/>
              <a:t>(x, 0</a:t>
            </a:r>
            <a:r>
              <a:rPr lang="en-US" altLang="ko-KR" dirty="0" smtClean="0"/>
              <a:t>)			# </a:t>
            </a:r>
            <a:r>
              <a:rPr lang="en-US" altLang="ko-KR" b="1" dirty="0">
                <a:solidFill>
                  <a:srgbClr val="FF0000"/>
                </a:solidFill>
              </a:rPr>
              <a:t>axis</a:t>
            </a:r>
            <a:r>
              <a:rPr lang="en-US" altLang="ko-KR" dirty="0"/>
              <a:t>=0 </a:t>
            </a:r>
            <a:r>
              <a:rPr lang="en-US" altLang="ko-KR" dirty="0" smtClean="0">
                <a:latin typeface="+mn-ea"/>
                <a:cs typeface="Arial Unicode MS"/>
                <a:sym typeface="Wingdings" panose="05000000000000000000" pitchFamily="2" charset="2"/>
              </a:rPr>
              <a:t> </a:t>
            </a:r>
            <a:r>
              <a:rPr lang="en-US" altLang="ko-KR" dirty="0" smtClean="0"/>
              <a:t>[</a:t>
            </a:r>
            <a:r>
              <a:rPr lang="en-US" altLang="ko-KR" dirty="0"/>
              <a:t>2, 2, 2</a:t>
            </a:r>
            <a:r>
              <a:rPr lang="en-US" altLang="ko-KR" dirty="0" smtClean="0"/>
              <a:t>] = (</a:t>
            </a:r>
            <a:r>
              <a:rPr lang="en-US" altLang="ko-KR" dirty="0"/>
              <a:t>[1, 1, 1</a:t>
            </a:r>
            <a:r>
              <a:rPr lang="en-US" altLang="ko-KR" dirty="0" smtClean="0"/>
              <a:t>]+[</a:t>
            </a:r>
            <a:r>
              <a:rPr lang="en-US" altLang="ko-KR" dirty="0"/>
              <a:t>1, 1, 1</a:t>
            </a:r>
            <a:r>
              <a:rPr lang="en-US" altLang="ko-KR" dirty="0" smtClean="0"/>
              <a:t>])</a:t>
            </a:r>
            <a:endParaRPr lang="en-US" altLang="ko-KR" dirty="0"/>
          </a:p>
          <a:p>
            <a:r>
              <a:rPr lang="en-US" altLang="ko-KR" dirty="0" err="1"/>
              <a:t>tf.reduce_sum</a:t>
            </a:r>
            <a:r>
              <a:rPr lang="en-US" altLang="ko-KR" dirty="0"/>
              <a:t>(x, 1</a:t>
            </a:r>
            <a:r>
              <a:rPr lang="en-US" altLang="ko-KR" dirty="0" smtClean="0"/>
              <a:t>)			#</a:t>
            </a:r>
            <a:r>
              <a:rPr lang="en-US" altLang="ko-KR" dirty="0">
                <a:latin typeface="+mn-ea"/>
                <a:cs typeface="Arial Unicode MS"/>
                <a:sym typeface="Wingdings" panose="05000000000000000000" pitchFamily="2" charset="2"/>
              </a:rPr>
              <a:t> </a:t>
            </a:r>
            <a:r>
              <a:rPr lang="en-US" altLang="ko-KR" b="1" dirty="0">
                <a:solidFill>
                  <a:srgbClr val="FF0000"/>
                </a:solidFill>
              </a:rPr>
              <a:t>axis</a:t>
            </a:r>
            <a:r>
              <a:rPr lang="en-US" altLang="ko-KR" dirty="0"/>
              <a:t>=1 </a:t>
            </a:r>
            <a:r>
              <a:rPr lang="en-US" altLang="ko-KR" dirty="0" smtClean="0">
                <a:latin typeface="+mn-ea"/>
                <a:cs typeface="Arial Unicode MS"/>
                <a:sym typeface="Wingdings" panose="05000000000000000000" pitchFamily="2" charset="2"/>
              </a:rPr>
              <a:t></a:t>
            </a:r>
            <a:r>
              <a:rPr lang="en-US" altLang="ko-KR" dirty="0" smtClean="0"/>
              <a:t> </a:t>
            </a:r>
            <a:r>
              <a:rPr lang="en-US" altLang="ko-KR" dirty="0"/>
              <a:t>[3, 3</a:t>
            </a:r>
            <a:r>
              <a:rPr lang="en-US" altLang="ko-KR" dirty="0" smtClean="0"/>
              <a:t>] = </a:t>
            </a:r>
            <a:r>
              <a:rPr lang="en-US" altLang="ko-KR" dirty="0"/>
              <a:t>[(1</a:t>
            </a:r>
            <a:r>
              <a:rPr lang="en-US" altLang="ko-KR" dirty="0" smtClean="0"/>
              <a:t>.+1.+1.), (</a:t>
            </a:r>
            <a:r>
              <a:rPr lang="en-US" altLang="ko-KR" dirty="0"/>
              <a:t>1.+1.+1.</a:t>
            </a:r>
            <a:r>
              <a:rPr lang="en-US" altLang="ko-KR" dirty="0" smtClean="0"/>
              <a:t>)]</a:t>
            </a:r>
            <a:endParaRPr lang="en-US" altLang="ko-KR" dirty="0"/>
          </a:p>
          <a:p>
            <a:r>
              <a:rPr lang="en-US" altLang="ko-KR" dirty="0" err="1"/>
              <a:t>tf.reduce_sum</a:t>
            </a:r>
            <a:r>
              <a:rPr lang="en-US" altLang="ko-KR" dirty="0"/>
              <a:t>(x, 1, </a:t>
            </a:r>
            <a:r>
              <a:rPr lang="en-US" altLang="ko-KR" b="1" dirty="0" err="1">
                <a:solidFill>
                  <a:schemeClr val="accent6">
                    <a:lumMod val="50000"/>
                  </a:schemeClr>
                </a:solidFill>
              </a:rPr>
              <a:t>keepdims</a:t>
            </a:r>
            <a:r>
              <a:rPr lang="en-US" altLang="ko-KR" dirty="0"/>
              <a:t>=True</a:t>
            </a:r>
            <a:r>
              <a:rPr lang="en-US" altLang="ko-KR" dirty="0" smtClean="0"/>
              <a:t>)	# </a:t>
            </a:r>
            <a:r>
              <a:rPr lang="en-US" altLang="ko-KR" b="1" dirty="0">
                <a:solidFill>
                  <a:srgbClr val="FF0000"/>
                </a:solidFill>
              </a:rPr>
              <a:t>axis</a:t>
            </a:r>
            <a:r>
              <a:rPr lang="en-US" altLang="ko-KR" dirty="0"/>
              <a:t>=1 </a:t>
            </a:r>
            <a:r>
              <a:rPr lang="en-US" altLang="ko-KR" dirty="0" smtClean="0"/>
              <a:t>, </a:t>
            </a:r>
            <a:r>
              <a:rPr lang="en-US" altLang="ko-KR" b="1" dirty="0" err="1" smtClean="0">
                <a:solidFill>
                  <a:schemeClr val="accent6">
                    <a:lumMod val="50000"/>
                  </a:schemeClr>
                </a:solidFill>
              </a:rPr>
              <a:t>keepdims</a:t>
            </a:r>
            <a:r>
              <a:rPr lang="en-US" altLang="ko-KR" dirty="0" smtClean="0"/>
              <a:t>=True</a:t>
            </a:r>
          </a:p>
          <a:p>
            <a:r>
              <a:rPr lang="en-US" altLang="ko-KR" dirty="0"/>
              <a:t>	</a:t>
            </a:r>
            <a:r>
              <a:rPr lang="en-US" altLang="ko-KR" dirty="0" smtClean="0"/>
              <a:t>			# </a:t>
            </a:r>
            <a:r>
              <a:rPr lang="en-US" altLang="ko-KR" dirty="0"/>
              <a:t> </a:t>
            </a:r>
            <a:r>
              <a:rPr lang="en-US" altLang="ko-KR" dirty="0">
                <a:latin typeface="+mn-ea"/>
                <a:cs typeface="Arial Unicode MS"/>
                <a:sym typeface="Wingdings" panose="05000000000000000000" pitchFamily="2" charset="2"/>
              </a:rPr>
              <a:t> </a:t>
            </a:r>
            <a:r>
              <a:rPr lang="en-US" altLang="ko-KR" dirty="0"/>
              <a:t>[</a:t>
            </a:r>
            <a:r>
              <a:rPr lang="en-US" altLang="ko-KR" b="1" dirty="0">
                <a:solidFill>
                  <a:schemeClr val="accent6">
                    <a:lumMod val="50000"/>
                  </a:schemeClr>
                </a:solidFill>
              </a:rPr>
              <a:t>[</a:t>
            </a:r>
            <a:r>
              <a:rPr lang="en-US" altLang="ko-KR" dirty="0"/>
              <a:t>3</a:t>
            </a:r>
            <a:r>
              <a:rPr lang="en-US" altLang="ko-KR" b="1" dirty="0">
                <a:solidFill>
                  <a:schemeClr val="accent6">
                    <a:lumMod val="50000"/>
                  </a:schemeClr>
                </a:solidFill>
              </a:rPr>
              <a:t>]</a:t>
            </a:r>
            <a:r>
              <a:rPr lang="en-US" altLang="ko-KR" dirty="0"/>
              <a:t>, </a:t>
            </a:r>
            <a:r>
              <a:rPr lang="en-US" altLang="ko-KR" b="1" dirty="0">
                <a:solidFill>
                  <a:schemeClr val="accent6">
                    <a:lumMod val="50000"/>
                  </a:schemeClr>
                </a:solidFill>
              </a:rPr>
              <a:t>[</a:t>
            </a:r>
            <a:r>
              <a:rPr lang="en-US" altLang="ko-KR" dirty="0"/>
              <a:t>3</a:t>
            </a:r>
            <a:r>
              <a:rPr lang="en-US" altLang="ko-KR" b="1" dirty="0" smtClean="0">
                <a:solidFill>
                  <a:schemeClr val="accent6">
                    <a:lumMod val="50000"/>
                  </a:schemeClr>
                </a:solidFill>
              </a:rPr>
              <a:t>]</a:t>
            </a:r>
            <a:r>
              <a:rPr lang="en-US" altLang="ko-KR" dirty="0" smtClean="0"/>
              <a:t>]</a:t>
            </a:r>
            <a:r>
              <a:rPr lang="en-US" altLang="ko-KR" dirty="0"/>
              <a:t> = </a:t>
            </a:r>
            <a:r>
              <a:rPr lang="en-US" altLang="ko-KR" dirty="0" smtClean="0"/>
              <a:t>[</a:t>
            </a:r>
            <a:r>
              <a:rPr lang="en-US" altLang="ko-KR" b="1" dirty="0" smtClean="0">
                <a:solidFill>
                  <a:schemeClr val="accent6">
                    <a:lumMod val="50000"/>
                  </a:schemeClr>
                </a:solidFill>
              </a:rPr>
              <a:t>[</a:t>
            </a:r>
            <a:r>
              <a:rPr lang="en-US" altLang="ko-KR" dirty="0" smtClean="0"/>
              <a:t>(</a:t>
            </a:r>
            <a:r>
              <a:rPr lang="en-US" altLang="ko-KR" dirty="0"/>
              <a:t>1.+1.+1</a:t>
            </a:r>
            <a:r>
              <a:rPr lang="en-US" altLang="ko-KR" dirty="0" smtClean="0"/>
              <a:t>.)</a:t>
            </a:r>
            <a:r>
              <a:rPr lang="en-US" altLang="ko-KR" b="1" dirty="0" smtClean="0">
                <a:solidFill>
                  <a:schemeClr val="accent6">
                    <a:lumMod val="50000"/>
                  </a:schemeClr>
                </a:solidFill>
              </a:rPr>
              <a:t>]</a:t>
            </a:r>
            <a:r>
              <a:rPr lang="en-US" altLang="ko-KR" dirty="0" smtClean="0"/>
              <a:t>, </a:t>
            </a:r>
            <a:r>
              <a:rPr lang="en-US" altLang="ko-KR" b="1" dirty="0" smtClean="0">
                <a:solidFill>
                  <a:schemeClr val="accent6">
                    <a:lumMod val="50000"/>
                  </a:schemeClr>
                </a:solidFill>
              </a:rPr>
              <a:t>[</a:t>
            </a:r>
            <a:r>
              <a:rPr lang="en-US" altLang="ko-KR" dirty="0" smtClean="0"/>
              <a:t>(</a:t>
            </a:r>
            <a:r>
              <a:rPr lang="en-US" altLang="ko-KR" dirty="0"/>
              <a:t>1.+1.+1</a:t>
            </a:r>
            <a:r>
              <a:rPr lang="en-US" altLang="ko-KR" dirty="0" smtClean="0"/>
              <a:t>.)</a:t>
            </a:r>
            <a:r>
              <a:rPr lang="en-US" altLang="ko-KR" b="1" dirty="0" smtClean="0">
                <a:solidFill>
                  <a:schemeClr val="accent6">
                    <a:lumMod val="50000"/>
                  </a:schemeClr>
                </a:solidFill>
              </a:rPr>
              <a:t>]</a:t>
            </a:r>
            <a:r>
              <a:rPr lang="en-US" altLang="ko-KR" dirty="0" smtClean="0"/>
              <a:t>]</a:t>
            </a:r>
            <a:endParaRPr lang="en-US" altLang="ko-KR" dirty="0"/>
          </a:p>
          <a:p>
            <a:r>
              <a:rPr lang="en-US" altLang="ko-KR" dirty="0" err="1"/>
              <a:t>tf.reduce_sum</a:t>
            </a:r>
            <a:r>
              <a:rPr lang="en-US" altLang="ko-KR" dirty="0"/>
              <a:t>(x, [0, 1]) </a:t>
            </a:r>
            <a:r>
              <a:rPr lang="en-US" altLang="ko-KR" dirty="0" smtClean="0"/>
              <a:t>		#</a:t>
            </a:r>
            <a:r>
              <a:rPr lang="en-US" altLang="ko-KR" dirty="0">
                <a:latin typeface="+mn-ea"/>
                <a:cs typeface="Arial Unicode MS"/>
                <a:sym typeface="Wingdings" panose="05000000000000000000" pitchFamily="2" charset="2"/>
              </a:rPr>
              <a:t> </a:t>
            </a:r>
            <a:r>
              <a:rPr lang="en-US" altLang="ko-KR" b="1" dirty="0">
                <a:solidFill>
                  <a:srgbClr val="FF0000"/>
                </a:solidFill>
              </a:rPr>
              <a:t>axis</a:t>
            </a:r>
            <a:r>
              <a:rPr lang="en-US" altLang="ko-KR" dirty="0"/>
              <a:t>=0 </a:t>
            </a:r>
            <a:r>
              <a:rPr lang="en-US" altLang="ko-KR" dirty="0" smtClean="0">
                <a:latin typeface="+mn-ea"/>
                <a:cs typeface="Arial Unicode MS"/>
                <a:sym typeface="Wingdings" panose="05000000000000000000" pitchFamily="2" charset="2"/>
              </a:rPr>
              <a:t> </a:t>
            </a:r>
            <a:r>
              <a:rPr lang="en-US" altLang="ko-KR" dirty="0"/>
              <a:t>[2, 2, 2] &amp;</a:t>
            </a:r>
            <a:r>
              <a:rPr lang="en-US" altLang="ko-KR" dirty="0" smtClean="0"/>
              <a:t> </a:t>
            </a:r>
            <a:r>
              <a:rPr lang="en-US" altLang="ko-KR" b="1" dirty="0" smtClean="0">
                <a:solidFill>
                  <a:srgbClr val="FF0000"/>
                </a:solidFill>
              </a:rPr>
              <a:t>axis</a:t>
            </a:r>
            <a:r>
              <a:rPr lang="en-US" altLang="ko-KR" dirty="0" smtClean="0"/>
              <a:t>=1</a:t>
            </a:r>
            <a:r>
              <a:rPr lang="en-US" altLang="ko-KR" dirty="0">
                <a:latin typeface="+mn-ea"/>
                <a:cs typeface="Arial Unicode MS"/>
                <a:sym typeface="Wingdings" panose="05000000000000000000" pitchFamily="2" charset="2"/>
              </a:rPr>
              <a:t> </a:t>
            </a:r>
            <a:r>
              <a:rPr lang="en-US" altLang="ko-KR" dirty="0"/>
              <a:t>6 = </a:t>
            </a:r>
            <a:r>
              <a:rPr lang="en-US" altLang="ko-KR" dirty="0" smtClean="0"/>
              <a:t>(2+2+2)</a:t>
            </a:r>
            <a:endParaRPr lang="en-US" altLang="ko-KR" dirty="0"/>
          </a:p>
        </p:txBody>
      </p:sp>
    </p:spTree>
    <p:extLst>
      <p:ext uri="{BB962C8B-B14F-4D97-AF65-F5344CB8AC3E}">
        <p14:creationId xmlns:p14="http://schemas.microsoft.com/office/powerpoint/2010/main" val="20526528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08769" y="117475"/>
            <a:ext cx="9448799" cy="574966"/>
          </a:xfrm>
          <a:prstGeom prst="rect">
            <a:avLst/>
          </a:prstGeom>
        </p:spPr>
        <p:txBody>
          <a:bodyPr wrap="square">
            <a:spAutoFit/>
          </a:bodyPr>
          <a:lstStyle/>
          <a:p>
            <a:pPr marL="12700" algn="just">
              <a:lnSpc>
                <a:spcPct val="150000"/>
              </a:lnSpc>
            </a:pPr>
            <a:r>
              <a:rPr lang="en-US" altLang="ko-KR" sz="2400" b="1" dirty="0" smtClean="0">
                <a:latin typeface="+mn-ea"/>
                <a:cs typeface="Arial Unicode MS"/>
              </a:rPr>
              <a:t>Handling tensors</a:t>
            </a:r>
          </a:p>
        </p:txBody>
      </p:sp>
      <p:sp>
        <p:nvSpPr>
          <p:cNvPr id="3" name="TextBox 2"/>
          <p:cNvSpPr txBox="1"/>
          <p:nvPr/>
        </p:nvSpPr>
        <p:spPr>
          <a:xfrm>
            <a:off x="461168" y="879475"/>
            <a:ext cx="9296399" cy="3785652"/>
          </a:xfrm>
          <a:prstGeom prst="rect">
            <a:avLst/>
          </a:prstGeom>
          <a:noFill/>
        </p:spPr>
        <p:txBody>
          <a:bodyPr wrap="square" rtlCol="0">
            <a:spAutoFit/>
          </a:bodyPr>
          <a:lstStyle/>
          <a:p>
            <a:r>
              <a:rPr lang="en-US" altLang="ko-KR" sz="2400" b="1" dirty="0" smtClean="0"/>
              <a:t>One-hot encoding</a:t>
            </a:r>
            <a:endParaRPr lang="en-US" altLang="ko-KR" dirty="0"/>
          </a:p>
          <a:p>
            <a:r>
              <a:rPr lang="en-US" altLang="ko-KR" dirty="0" smtClean="0"/>
              <a:t>The </a:t>
            </a:r>
            <a:r>
              <a:rPr lang="en-US" altLang="ko-KR" dirty="0"/>
              <a:t>locations represented by indices in indices take value </a:t>
            </a:r>
            <a:r>
              <a:rPr lang="en-US" altLang="ko-KR" dirty="0" err="1"/>
              <a:t>on_value</a:t>
            </a:r>
            <a:r>
              <a:rPr lang="en-US" altLang="ko-KR" dirty="0"/>
              <a:t>, while all other locations take value </a:t>
            </a:r>
            <a:r>
              <a:rPr lang="en-US" altLang="ko-KR" dirty="0" err="1" smtClean="0"/>
              <a:t>off_value</a:t>
            </a:r>
            <a:endParaRPr lang="en-US" altLang="ko-KR" dirty="0" smtClean="0"/>
          </a:p>
          <a:p>
            <a:endParaRPr lang="en-US" altLang="ko-KR" dirty="0" smtClean="0"/>
          </a:p>
          <a:p>
            <a:r>
              <a:rPr lang="en-US" altLang="ko-KR" dirty="0" err="1" smtClean="0"/>
              <a:t>tf.one_hot</a:t>
            </a:r>
            <a:r>
              <a:rPr lang="en-US" altLang="ko-KR" dirty="0"/>
              <a:t>(</a:t>
            </a:r>
          </a:p>
          <a:p>
            <a:r>
              <a:rPr lang="en-US" altLang="ko-KR" dirty="0"/>
              <a:t>    indices</a:t>
            </a:r>
            <a:r>
              <a:rPr lang="en-US" altLang="ko-KR" dirty="0"/>
              <a:t>,		# A Tensor of indices.</a:t>
            </a:r>
            <a:endParaRPr lang="en-US" altLang="ko-KR" dirty="0"/>
          </a:p>
          <a:p>
            <a:r>
              <a:rPr lang="en-US" altLang="ko-KR" dirty="0"/>
              <a:t>    depth</a:t>
            </a:r>
            <a:r>
              <a:rPr lang="en-US" altLang="ko-KR" dirty="0"/>
              <a:t>,		# A scalar defining the depth of the one hot dimension.</a:t>
            </a:r>
            <a:endParaRPr lang="en-US" altLang="ko-KR" dirty="0"/>
          </a:p>
          <a:p>
            <a:r>
              <a:rPr lang="en-US" altLang="ko-KR" dirty="0"/>
              <a:t>    </a:t>
            </a:r>
            <a:r>
              <a:rPr lang="en-US" altLang="ko-KR" dirty="0" err="1"/>
              <a:t>on_value</a:t>
            </a:r>
            <a:r>
              <a:rPr lang="en-US" altLang="ko-KR" dirty="0"/>
              <a:t>=None</a:t>
            </a:r>
            <a:r>
              <a:rPr lang="en-US" altLang="ko-KR" dirty="0"/>
              <a:t>,	# A scalar defining the value to fill in output when indices[j] = </a:t>
            </a:r>
            <a:r>
              <a:rPr lang="en-US" altLang="ko-KR" dirty="0" err="1"/>
              <a:t>i</a:t>
            </a:r>
            <a:r>
              <a:rPr lang="en-US" altLang="ko-KR" dirty="0"/>
              <a:t>. (default: 1)</a:t>
            </a:r>
            <a:endParaRPr lang="en-US" altLang="ko-KR" dirty="0"/>
          </a:p>
          <a:p>
            <a:r>
              <a:rPr lang="en-US" altLang="ko-KR" dirty="0"/>
              <a:t>    </a:t>
            </a:r>
            <a:r>
              <a:rPr lang="en-US" altLang="ko-KR" dirty="0" err="1"/>
              <a:t>off_value</a:t>
            </a:r>
            <a:r>
              <a:rPr lang="en-US" altLang="ko-KR" dirty="0"/>
              <a:t>=None</a:t>
            </a:r>
            <a:r>
              <a:rPr lang="en-US" altLang="ko-KR" dirty="0"/>
              <a:t>,	# A scalar defining the value to fill in output when indices[j] != </a:t>
            </a:r>
            <a:r>
              <a:rPr lang="en-US" altLang="ko-KR" dirty="0" err="1"/>
              <a:t>i</a:t>
            </a:r>
            <a:r>
              <a:rPr lang="en-US" altLang="ko-KR" dirty="0"/>
              <a:t>. (default: 0)</a:t>
            </a:r>
            <a:endParaRPr lang="en-US" altLang="ko-KR" dirty="0"/>
          </a:p>
          <a:p>
            <a:r>
              <a:rPr lang="en-US" altLang="ko-KR" dirty="0"/>
              <a:t>    axis=None</a:t>
            </a:r>
            <a:r>
              <a:rPr lang="en-US" altLang="ko-KR" dirty="0"/>
              <a:t>,	# The axis to fill (default: -1, a new inner-most axis).</a:t>
            </a:r>
            <a:endParaRPr lang="en-US" altLang="ko-KR" dirty="0"/>
          </a:p>
          <a:p>
            <a:r>
              <a:rPr lang="en-US" altLang="ko-KR" dirty="0"/>
              <a:t>    </a:t>
            </a:r>
            <a:r>
              <a:rPr lang="en-US" altLang="ko-KR" dirty="0" err="1"/>
              <a:t>dtype</a:t>
            </a:r>
            <a:r>
              <a:rPr lang="en-US" altLang="ko-KR" dirty="0"/>
              <a:t>=None</a:t>
            </a:r>
            <a:r>
              <a:rPr lang="en-US" altLang="ko-KR" dirty="0"/>
              <a:t>,	# The data type of the output tensor.</a:t>
            </a:r>
            <a:endParaRPr lang="en-US" altLang="ko-KR" dirty="0"/>
          </a:p>
          <a:p>
            <a:r>
              <a:rPr lang="en-US" altLang="ko-KR" dirty="0"/>
              <a:t>    </a:t>
            </a:r>
            <a:r>
              <a:rPr lang="en-US" altLang="ko-KR" dirty="0"/>
              <a:t>name=None	# A name for the operation (optional).</a:t>
            </a:r>
            <a:endParaRPr lang="en-US" altLang="ko-KR" dirty="0"/>
          </a:p>
          <a:p>
            <a:r>
              <a:rPr lang="en-US" altLang="ko-KR" dirty="0" smtClean="0"/>
              <a:t>)</a:t>
            </a:r>
            <a:endParaRPr lang="en-US" altLang="ko-KR" dirty="0"/>
          </a:p>
        </p:txBody>
      </p:sp>
      <p:sp>
        <p:nvSpPr>
          <p:cNvPr id="4" name="TextBox 3"/>
          <p:cNvSpPr txBox="1"/>
          <p:nvPr/>
        </p:nvSpPr>
        <p:spPr>
          <a:xfrm>
            <a:off x="461170" y="4841875"/>
            <a:ext cx="9296399" cy="2031325"/>
          </a:xfrm>
          <a:prstGeom prst="rect">
            <a:avLst/>
          </a:prstGeom>
          <a:noFill/>
        </p:spPr>
        <p:txBody>
          <a:bodyPr wrap="square" rtlCol="0">
            <a:spAutoFit/>
          </a:bodyPr>
          <a:lstStyle/>
          <a:p>
            <a:r>
              <a:rPr lang="en-US" altLang="ko-KR" dirty="0" smtClean="0"/>
              <a:t># Example 1</a:t>
            </a:r>
          </a:p>
          <a:p>
            <a:r>
              <a:rPr lang="en-US" altLang="ko-KR" dirty="0" smtClean="0"/>
              <a:t>indices </a:t>
            </a:r>
            <a:r>
              <a:rPr lang="en-US" altLang="ko-KR" dirty="0"/>
              <a:t>= [</a:t>
            </a:r>
            <a:r>
              <a:rPr lang="en-US" altLang="ko-KR" b="1" dirty="0">
                <a:solidFill>
                  <a:srgbClr val="FF0000"/>
                </a:solidFill>
              </a:rPr>
              <a:t>0</a:t>
            </a:r>
            <a:r>
              <a:rPr lang="en-US" altLang="ko-KR" dirty="0"/>
              <a:t>, </a:t>
            </a:r>
            <a:r>
              <a:rPr lang="en-US" altLang="ko-KR" b="1" dirty="0">
                <a:solidFill>
                  <a:srgbClr val="0070C0"/>
                </a:solidFill>
              </a:rPr>
              <a:t>1</a:t>
            </a:r>
            <a:r>
              <a:rPr lang="en-US" altLang="ko-KR" dirty="0"/>
              <a:t>, </a:t>
            </a:r>
            <a:r>
              <a:rPr lang="en-US" altLang="ko-KR" b="1" dirty="0">
                <a:solidFill>
                  <a:srgbClr val="7030A0"/>
                </a:solidFill>
              </a:rPr>
              <a:t>2</a:t>
            </a:r>
            <a:r>
              <a:rPr lang="en-US" altLang="ko-KR" dirty="0" smtClean="0"/>
              <a:t>]	# 3 </a:t>
            </a:r>
            <a:r>
              <a:rPr lang="en-US" altLang="ko-KR" b="1" dirty="0" smtClean="0">
                <a:solidFill>
                  <a:schemeClr val="accent2"/>
                </a:solidFill>
              </a:rPr>
              <a:t>features</a:t>
            </a:r>
            <a:endParaRPr lang="en-US" altLang="ko-KR" b="1" dirty="0">
              <a:solidFill>
                <a:schemeClr val="accent2"/>
              </a:solidFill>
            </a:endParaRPr>
          </a:p>
          <a:p>
            <a:r>
              <a:rPr lang="en-US" altLang="ko-KR" b="1" dirty="0">
                <a:solidFill>
                  <a:schemeClr val="accent3">
                    <a:lumMod val="50000"/>
                  </a:schemeClr>
                </a:solidFill>
              </a:rPr>
              <a:t>depth</a:t>
            </a:r>
            <a:r>
              <a:rPr lang="en-US" altLang="ko-KR" dirty="0"/>
              <a:t> = 3</a:t>
            </a:r>
          </a:p>
          <a:p>
            <a:r>
              <a:rPr lang="en-US" altLang="ko-KR" dirty="0" err="1"/>
              <a:t>tf.one_hot</a:t>
            </a:r>
            <a:r>
              <a:rPr lang="en-US" altLang="ko-KR" dirty="0"/>
              <a:t>(indices, depth) </a:t>
            </a:r>
            <a:r>
              <a:rPr lang="en-US" altLang="ko-KR" dirty="0" smtClean="0"/>
              <a:t>	# </a:t>
            </a:r>
            <a:r>
              <a:rPr lang="en-US" altLang="ko-KR" dirty="0"/>
              <a:t>output: [3 x </a:t>
            </a:r>
            <a:r>
              <a:rPr lang="en-US" altLang="ko-KR" b="1" dirty="0">
                <a:solidFill>
                  <a:schemeClr val="accent3">
                    <a:lumMod val="50000"/>
                  </a:schemeClr>
                </a:solidFill>
              </a:rPr>
              <a:t>3</a:t>
            </a:r>
            <a:r>
              <a:rPr lang="en-US" altLang="ko-KR" dirty="0"/>
              <a:t>] = [</a:t>
            </a:r>
            <a:r>
              <a:rPr lang="en-US" altLang="ko-KR" b="1" dirty="0">
                <a:solidFill>
                  <a:schemeClr val="accent2"/>
                </a:solidFill>
              </a:rPr>
              <a:t>features</a:t>
            </a:r>
            <a:r>
              <a:rPr lang="en-US" altLang="ko-KR" dirty="0"/>
              <a:t> x </a:t>
            </a:r>
            <a:r>
              <a:rPr lang="en-US" altLang="ko-KR" b="1" dirty="0" smtClean="0">
                <a:solidFill>
                  <a:schemeClr val="accent3">
                    <a:lumMod val="50000"/>
                  </a:schemeClr>
                </a:solidFill>
              </a:rPr>
              <a:t>depth</a:t>
            </a:r>
            <a:r>
              <a:rPr lang="en-US" altLang="ko-KR" dirty="0" smtClean="0"/>
              <a:t>] </a:t>
            </a:r>
            <a:r>
              <a:rPr lang="en-US" altLang="ko-KR" dirty="0"/>
              <a:t>if axis == </a:t>
            </a:r>
            <a:r>
              <a:rPr lang="en-US" altLang="ko-KR" b="1" dirty="0"/>
              <a:t>-</a:t>
            </a:r>
            <a:r>
              <a:rPr lang="en-US" altLang="ko-KR" b="1" dirty="0" smtClean="0"/>
              <a:t>1</a:t>
            </a:r>
            <a:r>
              <a:rPr lang="en-US" altLang="ko-KR" dirty="0" smtClean="0"/>
              <a:t> or </a:t>
            </a:r>
            <a:r>
              <a:rPr lang="en-US" altLang="ko-KR" b="1" dirty="0" smtClean="0"/>
              <a:t>None</a:t>
            </a:r>
            <a:endParaRPr lang="en-US" altLang="ko-KR" b="1" dirty="0"/>
          </a:p>
          <a:p>
            <a:r>
              <a:rPr lang="en-US" altLang="ko-KR" dirty="0" smtClean="0"/>
              <a:t>			# </a:t>
            </a:r>
            <a:r>
              <a:rPr lang="en-US" altLang="ko-KR" dirty="0"/>
              <a:t>[[</a:t>
            </a:r>
            <a:r>
              <a:rPr lang="en-US" altLang="ko-KR" b="1" dirty="0">
                <a:solidFill>
                  <a:srgbClr val="FF0000"/>
                </a:solidFill>
              </a:rPr>
              <a:t>1.</a:t>
            </a:r>
            <a:r>
              <a:rPr lang="en-US" altLang="ko-KR" dirty="0"/>
              <a:t>, 0., 0.],</a:t>
            </a:r>
          </a:p>
          <a:p>
            <a:r>
              <a:rPr lang="en-US" altLang="ko-KR" dirty="0" smtClean="0"/>
              <a:t>			#  </a:t>
            </a:r>
            <a:r>
              <a:rPr lang="en-US" altLang="ko-KR" dirty="0"/>
              <a:t>[0., </a:t>
            </a:r>
            <a:r>
              <a:rPr lang="en-US" altLang="ko-KR" b="1" dirty="0">
                <a:solidFill>
                  <a:srgbClr val="0070C0"/>
                </a:solidFill>
              </a:rPr>
              <a:t>1.</a:t>
            </a:r>
            <a:r>
              <a:rPr lang="en-US" altLang="ko-KR" dirty="0"/>
              <a:t>, 0.],</a:t>
            </a:r>
          </a:p>
          <a:p>
            <a:r>
              <a:rPr lang="en-US" altLang="ko-KR" dirty="0" smtClean="0"/>
              <a:t>			#  </a:t>
            </a:r>
            <a:r>
              <a:rPr lang="en-US" altLang="ko-KR" dirty="0"/>
              <a:t>[0., 0., </a:t>
            </a:r>
            <a:r>
              <a:rPr lang="en-US" altLang="ko-KR" b="1" dirty="0">
                <a:solidFill>
                  <a:srgbClr val="7030A0"/>
                </a:solidFill>
              </a:rPr>
              <a:t>1.</a:t>
            </a:r>
            <a:r>
              <a:rPr lang="en-US" altLang="ko-KR" dirty="0"/>
              <a:t>]]</a:t>
            </a:r>
            <a:endParaRPr lang="en-US" altLang="ko-KR" dirty="0"/>
          </a:p>
        </p:txBody>
      </p:sp>
    </p:spTree>
    <p:extLst>
      <p:ext uri="{BB962C8B-B14F-4D97-AF65-F5344CB8AC3E}">
        <p14:creationId xmlns:p14="http://schemas.microsoft.com/office/powerpoint/2010/main" val="26141172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170" y="269875"/>
            <a:ext cx="9296399" cy="2585323"/>
          </a:xfrm>
          <a:prstGeom prst="rect">
            <a:avLst/>
          </a:prstGeom>
          <a:noFill/>
        </p:spPr>
        <p:txBody>
          <a:bodyPr wrap="square" rtlCol="0">
            <a:spAutoFit/>
          </a:bodyPr>
          <a:lstStyle/>
          <a:p>
            <a:r>
              <a:rPr lang="en-US" altLang="ko-KR" dirty="0" smtClean="0"/>
              <a:t># Example 2</a:t>
            </a:r>
          </a:p>
          <a:p>
            <a:r>
              <a:rPr lang="en-US" altLang="ko-KR" dirty="0"/>
              <a:t>indices = [</a:t>
            </a:r>
            <a:r>
              <a:rPr lang="en-US" altLang="ko-KR" b="1" dirty="0"/>
              <a:t>0</a:t>
            </a:r>
            <a:r>
              <a:rPr lang="en-US" altLang="ko-KR" dirty="0"/>
              <a:t>, </a:t>
            </a:r>
            <a:r>
              <a:rPr lang="en-US" altLang="ko-KR" b="1" dirty="0">
                <a:solidFill>
                  <a:srgbClr val="FF0000"/>
                </a:solidFill>
              </a:rPr>
              <a:t>2</a:t>
            </a:r>
            <a:r>
              <a:rPr lang="en-US" altLang="ko-KR" dirty="0"/>
              <a:t>, </a:t>
            </a:r>
            <a:r>
              <a:rPr lang="en-US" altLang="ko-KR" b="1" dirty="0">
                <a:solidFill>
                  <a:srgbClr val="7030A0"/>
                </a:solidFill>
              </a:rPr>
              <a:t>-1</a:t>
            </a:r>
            <a:r>
              <a:rPr lang="en-US" altLang="ko-KR" dirty="0"/>
              <a:t>, </a:t>
            </a:r>
            <a:r>
              <a:rPr lang="en-US" altLang="ko-KR" b="1" dirty="0">
                <a:solidFill>
                  <a:srgbClr val="0070C0"/>
                </a:solidFill>
              </a:rPr>
              <a:t>1</a:t>
            </a:r>
            <a:r>
              <a:rPr lang="en-US" altLang="ko-KR" dirty="0" smtClean="0"/>
              <a:t>]	</a:t>
            </a:r>
            <a:r>
              <a:rPr lang="en-US" altLang="ko-KR" dirty="0"/>
              <a:t> # </a:t>
            </a:r>
            <a:r>
              <a:rPr lang="en-US" altLang="ko-KR" dirty="0" smtClean="0"/>
              <a:t>4 </a:t>
            </a:r>
            <a:r>
              <a:rPr lang="en-US" altLang="ko-KR" b="1" dirty="0">
                <a:solidFill>
                  <a:schemeClr val="accent2"/>
                </a:solidFill>
              </a:rPr>
              <a:t>features</a:t>
            </a:r>
            <a:endParaRPr lang="en-US" altLang="ko-KR" dirty="0"/>
          </a:p>
          <a:p>
            <a:r>
              <a:rPr lang="en-US" altLang="ko-KR" b="1" dirty="0">
                <a:solidFill>
                  <a:schemeClr val="accent3">
                    <a:lumMod val="50000"/>
                  </a:schemeClr>
                </a:solidFill>
              </a:rPr>
              <a:t>depth</a:t>
            </a:r>
            <a:r>
              <a:rPr lang="en-US" altLang="ko-KR" dirty="0"/>
              <a:t> = </a:t>
            </a:r>
            <a:r>
              <a:rPr lang="en-US" altLang="ko-KR" b="1" dirty="0">
                <a:solidFill>
                  <a:schemeClr val="accent3">
                    <a:lumMod val="50000"/>
                  </a:schemeClr>
                </a:solidFill>
              </a:rPr>
              <a:t>3</a:t>
            </a:r>
          </a:p>
          <a:p>
            <a:r>
              <a:rPr lang="en-US" altLang="ko-KR" dirty="0" err="1"/>
              <a:t>tf.one_hot</a:t>
            </a:r>
            <a:r>
              <a:rPr lang="en-US" altLang="ko-KR" dirty="0"/>
              <a:t>(indices, depth</a:t>
            </a:r>
            <a:r>
              <a:rPr lang="en-US" altLang="ko-KR" dirty="0" smtClean="0"/>
              <a:t>, </a:t>
            </a:r>
            <a:r>
              <a:rPr lang="en-US" altLang="ko-KR" dirty="0" err="1" smtClean="0"/>
              <a:t>on_value</a:t>
            </a:r>
            <a:r>
              <a:rPr lang="en-US" altLang="ko-KR" dirty="0" smtClean="0"/>
              <a:t>=5.0</a:t>
            </a:r>
            <a:r>
              <a:rPr lang="en-US" altLang="ko-KR" dirty="0"/>
              <a:t>, </a:t>
            </a:r>
            <a:r>
              <a:rPr lang="en-US" altLang="ko-KR" dirty="0" err="1"/>
              <a:t>off_value</a:t>
            </a:r>
            <a:r>
              <a:rPr lang="en-US" altLang="ko-KR" dirty="0"/>
              <a:t>=0.0</a:t>
            </a:r>
            <a:r>
              <a:rPr lang="en-US" altLang="ko-KR" dirty="0" smtClean="0"/>
              <a:t>, axis</a:t>
            </a:r>
            <a:r>
              <a:rPr lang="en-US" altLang="ko-KR" dirty="0"/>
              <a:t>=</a:t>
            </a:r>
            <a:r>
              <a:rPr lang="en-US" altLang="ko-KR" b="1" dirty="0"/>
              <a:t>-1</a:t>
            </a:r>
            <a:r>
              <a:rPr lang="en-US" altLang="ko-KR" dirty="0" smtClean="0"/>
              <a:t>)</a:t>
            </a:r>
          </a:p>
          <a:p>
            <a:r>
              <a:rPr lang="en-US" altLang="ko-KR" dirty="0" smtClean="0"/>
              <a:t>	# </a:t>
            </a:r>
            <a:r>
              <a:rPr lang="en-US" altLang="ko-KR" dirty="0"/>
              <a:t>output: [</a:t>
            </a:r>
            <a:r>
              <a:rPr lang="en-US" altLang="ko-KR" b="1" dirty="0">
                <a:solidFill>
                  <a:schemeClr val="accent2"/>
                </a:solidFill>
              </a:rPr>
              <a:t>4</a:t>
            </a:r>
            <a:r>
              <a:rPr lang="en-US" altLang="ko-KR" dirty="0"/>
              <a:t> x </a:t>
            </a:r>
            <a:r>
              <a:rPr lang="en-US" altLang="ko-KR" b="1" dirty="0">
                <a:solidFill>
                  <a:schemeClr val="accent3">
                    <a:lumMod val="50000"/>
                  </a:schemeClr>
                </a:solidFill>
              </a:rPr>
              <a:t>3</a:t>
            </a:r>
            <a:r>
              <a:rPr lang="en-US" altLang="ko-KR" dirty="0" smtClean="0"/>
              <a:t>]</a:t>
            </a:r>
            <a:r>
              <a:rPr lang="en-US" altLang="ko-KR" dirty="0"/>
              <a:t> = [</a:t>
            </a:r>
            <a:r>
              <a:rPr lang="en-US" altLang="ko-KR" b="1" dirty="0">
                <a:solidFill>
                  <a:schemeClr val="accent2"/>
                </a:solidFill>
              </a:rPr>
              <a:t>features</a:t>
            </a:r>
            <a:r>
              <a:rPr lang="en-US" altLang="ko-KR" dirty="0"/>
              <a:t> x </a:t>
            </a:r>
            <a:r>
              <a:rPr lang="en-US" altLang="ko-KR" b="1" dirty="0">
                <a:solidFill>
                  <a:schemeClr val="accent3">
                    <a:lumMod val="50000"/>
                  </a:schemeClr>
                </a:solidFill>
              </a:rPr>
              <a:t>depth</a:t>
            </a:r>
            <a:r>
              <a:rPr lang="en-US" altLang="ko-KR" dirty="0"/>
              <a:t>] if axis == </a:t>
            </a:r>
            <a:r>
              <a:rPr lang="en-US" altLang="ko-KR" b="1" dirty="0"/>
              <a:t>-</a:t>
            </a:r>
            <a:r>
              <a:rPr lang="en-US" altLang="ko-KR" b="1" dirty="0" smtClean="0"/>
              <a:t>1</a:t>
            </a:r>
            <a:endParaRPr lang="en-US" altLang="ko-KR" b="1" dirty="0"/>
          </a:p>
          <a:p>
            <a:r>
              <a:rPr lang="en-US" altLang="ko-KR" dirty="0" smtClean="0"/>
              <a:t>	# 	[[</a:t>
            </a:r>
            <a:r>
              <a:rPr lang="en-US" altLang="ko-KR" b="1" dirty="0"/>
              <a:t>5.0</a:t>
            </a:r>
            <a:r>
              <a:rPr lang="en-US" altLang="ko-KR" dirty="0"/>
              <a:t>, 0.0, 0.0</a:t>
            </a:r>
            <a:r>
              <a:rPr lang="en-US" altLang="ko-KR" dirty="0" smtClean="0"/>
              <a:t>],	# </a:t>
            </a:r>
            <a:r>
              <a:rPr lang="en-US" altLang="ko-KR" dirty="0" err="1"/>
              <a:t>one_hot</a:t>
            </a:r>
            <a:r>
              <a:rPr lang="en-US" altLang="ko-KR" dirty="0"/>
              <a:t>(</a:t>
            </a:r>
            <a:r>
              <a:rPr lang="en-US" altLang="ko-KR" b="1" dirty="0"/>
              <a:t>0</a:t>
            </a:r>
            <a:r>
              <a:rPr lang="en-US" altLang="ko-KR" dirty="0"/>
              <a:t>)</a:t>
            </a:r>
          </a:p>
          <a:p>
            <a:r>
              <a:rPr lang="en-US" altLang="ko-KR" dirty="0" smtClean="0"/>
              <a:t>	#	  [</a:t>
            </a:r>
            <a:r>
              <a:rPr lang="en-US" altLang="ko-KR" dirty="0"/>
              <a:t>0.0, 0.0, </a:t>
            </a:r>
            <a:r>
              <a:rPr lang="en-US" altLang="ko-KR" b="1" dirty="0">
                <a:solidFill>
                  <a:srgbClr val="FF0000"/>
                </a:solidFill>
              </a:rPr>
              <a:t>5.0</a:t>
            </a:r>
            <a:r>
              <a:rPr lang="en-US" altLang="ko-KR" dirty="0" smtClean="0"/>
              <a:t>],	# </a:t>
            </a:r>
            <a:r>
              <a:rPr lang="en-US" altLang="ko-KR" dirty="0" err="1"/>
              <a:t>one_hot</a:t>
            </a:r>
            <a:r>
              <a:rPr lang="en-US" altLang="ko-KR" dirty="0"/>
              <a:t>(</a:t>
            </a:r>
            <a:r>
              <a:rPr lang="en-US" altLang="ko-KR" b="1" dirty="0">
                <a:solidFill>
                  <a:srgbClr val="FF0000"/>
                </a:solidFill>
              </a:rPr>
              <a:t>2</a:t>
            </a:r>
            <a:r>
              <a:rPr lang="en-US" altLang="ko-KR" dirty="0"/>
              <a:t>)</a:t>
            </a:r>
          </a:p>
          <a:p>
            <a:r>
              <a:rPr lang="en-US" altLang="ko-KR" dirty="0" smtClean="0"/>
              <a:t>	#	  [</a:t>
            </a:r>
            <a:r>
              <a:rPr lang="en-US" altLang="ko-KR" dirty="0"/>
              <a:t>0.0, 0.0, 0.0</a:t>
            </a:r>
            <a:r>
              <a:rPr lang="en-US" altLang="ko-KR" dirty="0" smtClean="0"/>
              <a:t>],	# </a:t>
            </a:r>
            <a:r>
              <a:rPr lang="en-US" altLang="ko-KR" dirty="0" err="1"/>
              <a:t>one_hot</a:t>
            </a:r>
            <a:r>
              <a:rPr lang="en-US" altLang="ko-KR" dirty="0"/>
              <a:t>(</a:t>
            </a:r>
            <a:r>
              <a:rPr lang="en-US" altLang="ko-KR" b="1" dirty="0">
                <a:solidFill>
                  <a:srgbClr val="7030A0"/>
                </a:solidFill>
              </a:rPr>
              <a:t>-1</a:t>
            </a:r>
            <a:r>
              <a:rPr lang="en-US" altLang="ko-KR" dirty="0"/>
              <a:t>)</a:t>
            </a:r>
          </a:p>
          <a:p>
            <a:r>
              <a:rPr lang="en-US" altLang="ko-KR" dirty="0" smtClean="0"/>
              <a:t>	#	  [</a:t>
            </a:r>
            <a:r>
              <a:rPr lang="en-US" altLang="ko-KR" dirty="0"/>
              <a:t>0.0, </a:t>
            </a:r>
            <a:r>
              <a:rPr lang="en-US" altLang="ko-KR" b="1" dirty="0">
                <a:solidFill>
                  <a:srgbClr val="0070C0"/>
                </a:solidFill>
              </a:rPr>
              <a:t>5.0</a:t>
            </a:r>
            <a:r>
              <a:rPr lang="en-US" altLang="ko-KR" dirty="0"/>
              <a:t>, 0.0</a:t>
            </a:r>
            <a:r>
              <a:rPr lang="en-US" altLang="ko-KR" dirty="0" smtClean="0"/>
              <a:t>]]	# </a:t>
            </a:r>
            <a:r>
              <a:rPr lang="en-US" altLang="ko-KR" dirty="0" err="1"/>
              <a:t>one_hot</a:t>
            </a:r>
            <a:r>
              <a:rPr lang="en-US" altLang="ko-KR" dirty="0"/>
              <a:t>(</a:t>
            </a:r>
            <a:r>
              <a:rPr lang="en-US" altLang="ko-KR" b="1" dirty="0">
                <a:solidFill>
                  <a:srgbClr val="0070C0"/>
                </a:solidFill>
              </a:rPr>
              <a:t>1</a:t>
            </a:r>
            <a:r>
              <a:rPr lang="en-US" altLang="ko-KR" dirty="0"/>
              <a:t>)</a:t>
            </a:r>
            <a:endParaRPr lang="en-US" altLang="ko-KR" dirty="0"/>
          </a:p>
        </p:txBody>
      </p:sp>
      <p:sp>
        <p:nvSpPr>
          <p:cNvPr id="3" name="TextBox 2"/>
          <p:cNvSpPr txBox="1"/>
          <p:nvPr/>
        </p:nvSpPr>
        <p:spPr>
          <a:xfrm>
            <a:off x="461169" y="3475752"/>
            <a:ext cx="9296399" cy="2585323"/>
          </a:xfrm>
          <a:prstGeom prst="rect">
            <a:avLst/>
          </a:prstGeom>
          <a:noFill/>
        </p:spPr>
        <p:txBody>
          <a:bodyPr wrap="square" rtlCol="0">
            <a:spAutoFit/>
          </a:bodyPr>
          <a:lstStyle/>
          <a:p>
            <a:r>
              <a:rPr lang="en-US" altLang="ko-KR" dirty="0" smtClean="0"/>
              <a:t># Example 3</a:t>
            </a:r>
          </a:p>
          <a:p>
            <a:r>
              <a:rPr lang="en-US" altLang="ko-KR" dirty="0"/>
              <a:t>indices = [</a:t>
            </a:r>
            <a:r>
              <a:rPr lang="en-US" altLang="ko-KR" b="1" dirty="0">
                <a:solidFill>
                  <a:srgbClr val="0070C0"/>
                </a:solidFill>
              </a:rPr>
              <a:t>[</a:t>
            </a:r>
            <a:r>
              <a:rPr lang="en-US" altLang="ko-KR" b="1" dirty="0">
                <a:solidFill>
                  <a:schemeClr val="accent2"/>
                </a:solidFill>
              </a:rPr>
              <a:t>0, 2</a:t>
            </a:r>
            <a:r>
              <a:rPr lang="en-US" altLang="ko-KR" b="1" dirty="0">
                <a:solidFill>
                  <a:srgbClr val="0070C0"/>
                </a:solidFill>
              </a:rPr>
              <a:t>]</a:t>
            </a:r>
            <a:r>
              <a:rPr lang="en-US" altLang="ko-KR" dirty="0"/>
              <a:t>, </a:t>
            </a:r>
            <a:r>
              <a:rPr lang="en-US" altLang="ko-KR" b="1" dirty="0">
                <a:solidFill>
                  <a:srgbClr val="0070C0"/>
                </a:solidFill>
              </a:rPr>
              <a:t>[</a:t>
            </a:r>
            <a:r>
              <a:rPr lang="en-US" altLang="ko-KR" b="1" dirty="0">
                <a:solidFill>
                  <a:schemeClr val="accent2"/>
                </a:solidFill>
              </a:rPr>
              <a:t>1, -1</a:t>
            </a:r>
            <a:r>
              <a:rPr lang="en-US" altLang="ko-KR" b="1" dirty="0">
                <a:solidFill>
                  <a:srgbClr val="0070C0"/>
                </a:solidFill>
              </a:rPr>
              <a:t>]</a:t>
            </a:r>
            <a:r>
              <a:rPr lang="en-US" altLang="ko-KR" dirty="0"/>
              <a:t>]</a:t>
            </a:r>
            <a:r>
              <a:rPr lang="en-US" altLang="ko-KR" dirty="0" smtClean="0"/>
              <a:t>	</a:t>
            </a:r>
            <a:r>
              <a:rPr lang="en-US" altLang="ko-KR" dirty="0"/>
              <a:t> # </a:t>
            </a:r>
            <a:r>
              <a:rPr lang="en-US" altLang="ko-KR" dirty="0" smtClean="0"/>
              <a:t>2 batches(vectors), 2 </a:t>
            </a:r>
            <a:r>
              <a:rPr lang="en-US" altLang="ko-KR" b="1" dirty="0">
                <a:solidFill>
                  <a:schemeClr val="accent2"/>
                </a:solidFill>
              </a:rPr>
              <a:t>features</a:t>
            </a:r>
            <a:endParaRPr lang="en-US" altLang="ko-KR" dirty="0"/>
          </a:p>
          <a:p>
            <a:r>
              <a:rPr lang="en-US" altLang="ko-KR" b="1" dirty="0">
                <a:solidFill>
                  <a:schemeClr val="accent3">
                    <a:lumMod val="50000"/>
                  </a:schemeClr>
                </a:solidFill>
              </a:rPr>
              <a:t>depth</a:t>
            </a:r>
            <a:r>
              <a:rPr lang="en-US" altLang="ko-KR" dirty="0"/>
              <a:t> = </a:t>
            </a:r>
            <a:r>
              <a:rPr lang="en-US" altLang="ko-KR" b="1" dirty="0">
                <a:solidFill>
                  <a:schemeClr val="accent3">
                    <a:lumMod val="50000"/>
                  </a:schemeClr>
                </a:solidFill>
              </a:rPr>
              <a:t>3</a:t>
            </a:r>
          </a:p>
          <a:p>
            <a:r>
              <a:rPr lang="en-US" altLang="ko-KR" dirty="0" err="1"/>
              <a:t>tf.one_hot</a:t>
            </a:r>
            <a:r>
              <a:rPr lang="en-US" altLang="ko-KR" dirty="0"/>
              <a:t>(indices, depth</a:t>
            </a:r>
            <a:r>
              <a:rPr lang="en-US" altLang="ko-KR" dirty="0" smtClean="0"/>
              <a:t>, </a:t>
            </a:r>
            <a:r>
              <a:rPr lang="en-US" altLang="ko-KR" dirty="0" err="1" smtClean="0"/>
              <a:t>on_value</a:t>
            </a:r>
            <a:r>
              <a:rPr lang="en-US" altLang="ko-KR" dirty="0" smtClean="0"/>
              <a:t>=1.0</a:t>
            </a:r>
            <a:r>
              <a:rPr lang="en-US" altLang="ko-KR" dirty="0"/>
              <a:t>, </a:t>
            </a:r>
            <a:r>
              <a:rPr lang="en-US" altLang="ko-KR" dirty="0" err="1"/>
              <a:t>off_value</a:t>
            </a:r>
            <a:r>
              <a:rPr lang="en-US" altLang="ko-KR" dirty="0"/>
              <a:t>=0.0</a:t>
            </a:r>
            <a:r>
              <a:rPr lang="en-US" altLang="ko-KR" dirty="0" smtClean="0"/>
              <a:t>, axis</a:t>
            </a:r>
            <a:r>
              <a:rPr lang="en-US" altLang="ko-KR" dirty="0"/>
              <a:t>=</a:t>
            </a:r>
            <a:r>
              <a:rPr lang="en-US" altLang="ko-KR" b="1" dirty="0"/>
              <a:t>-1</a:t>
            </a:r>
            <a:r>
              <a:rPr lang="en-US" altLang="ko-KR" dirty="0" smtClean="0"/>
              <a:t>)</a:t>
            </a:r>
          </a:p>
          <a:p>
            <a:r>
              <a:rPr lang="en-US" altLang="ko-KR" dirty="0" smtClean="0"/>
              <a:t>	# </a:t>
            </a:r>
            <a:r>
              <a:rPr lang="en-US" altLang="ko-KR" dirty="0"/>
              <a:t>output: </a:t>
            </a:r>
            <a:r>
              <a:rPr lang="en-US" altLang="ko-KR" dirty="0" smtClean="0"/>
              <a:t>[</a:t>
            </a:r>
            <a:r>
              <a:rPr lang="en-US" altLang="ko-KR" b="1" dirty="0" smtClean="0">
                <a:solidFill>
                  <a:srgbClr val="0070C0"/>
                </a:solidFill>
              </a:rPr>
              <a:t>2</a:t>
            </a:r>
            <a:r>
              <a:rPr lang="en-US" altLang="ko-KR" dirty="0" smtClean="0"/>
              <a:t> </a:t>
            </a:r>
            <a:r>
              <a:rPr lang="en-US" altLang="ko-KR" dirty="0"/>
              <a:t>x </a:t>
            </a:r>
            <a:r>
              <a:rPr lang="en-US" altLang="ko-KR" b="1" dirty="0" smtClean="0">
                <a:solidFill>
                  <a:schemeClr val="accent2"/>
                </a:solidFill>
              </a:rPr>
              <a:t>2</a:t>
            </a:r>
            <a:r>
              <a:rPr lang="en-US" altLang="ko-KR" b="1" dirty="0" smtClean="0">
                <a:solidFill>
                  <a:schemeClr val="accent3">
                    <a:lumMod val="50000"/>
                  </a:schemeClr>
                </a:solidFill>
              </a:rPr>
              <a:t> </a:t>
            </a:r>
            <a:r>
              <a:rPr lang="en-US" altLang="ko-KR" dirty="0" smtClean="0"/>
              <a:t>x </a:t>
            </a:r>
            <a:r>
              <a:rPr lang="en-US" altLang="ko-KR" b="1" dirty="0">
                <a:solidFill>
                  <a:schemeClr val="accent3">
                    <a:lumMod val="50000"/>
                  </a:schemeClr>
                </a:solidFill>
              </a:rPr>
              <a:t>3</a:t>
            </a:r>
            <a:r>
              <a:rPr lang="en-US" altLang="ko-KR" dirty="0" smtClean="0"/>
              <a:t>]</a:t>
            </a:r>
            <a:r>
              <a:rPr lang="en-US" altLang="ko-KR" dirty="0"/>
              <a:t> = </a:t>
            </a:r>
            <a:r>
              <a:rPr lang="en-US" altLang="ko-KR" dirty="0" smtClean="0"/>
              <a:t>[</a:t>
            </a:r>
            <a:r>
              <a:rPr lang="en-US" altLang="ko-KR" b="1" dirty="0" smtClean="0">
                <a:solidFill>
                  <a:srgbClr val="0070C0"/>
                </a:solidFill>
              </a:rPr>
              <a:t>batch</a:t>
            </a:r>
            <a:r>
              <a:rPr lang="en-US" altLang="ko-KR" dirty="0" smtClean="0"/>
              <a:t> </a:t>
            </a:r>
            <a:r>
              <a:rPr lang="en-US" altLang="ko-KR" dirty="0"/>
              <a:t>x </a:t>
            </a:r>
            <a:r>
              <a:rPr lang="en-US" altLang="ko-KR" b="1" dirty="0" smtClean="0">
                <a:solidFill>
                  <a:schemeClr val="accent2"/>
                </a:solidFill>
              </a:rPr>
              <a:t>features</a:t>
            </a:r>
            <a:r>
              <a:rPr lang="en-US" altLang="ko-KR" dirty="0" smtClean="0"/>
              <a:t> </a:t>
            </a:r>
            <a:r>
              <a:rPr lang="en-US" altLang="ko-KR" dirty="0"/>
              <a:t>x </a:t>
            </a:r>
            <a:r>
              <a:rPr lang="en-US" altLang="ko-KR" b="1" dirty="0">
                <a:solidFill>
                  <a:schemeClr val="accent3">
                    <a:lumMod val="50000"/>
                  </a:schemeClr>
                </a:solidFill>
              </a:rPr>
              <a:t>depth</a:t>
            </a:r>
            <a:r>
              <a:rPr lang="en-US" altLang="ko-KR" dirty="0"/>
              <a:t>] if axis == </a:t>
            </a:r>
            <a:r>
              <a:rPr lang="en-US" altLang="ko-KR" b="1" dirty="0"/>
              <a:t>-</a:t>
            </a:r>
            <a:r>
              <a:rPr lang="en-US" altLang="ko-KR" b="1" dirty="0" smtClean="0"/>
              <a:t>1</a:t>
            </a:r>
            <a:endParaRPr lang="en-US" altLang="ko-KR" b="1" dirty="0"/>
          </a:p>
          <a:p>
            <a:r>
              <a:rPr lang="en-US" altLang="ko-KR" dirty="0" smtClean="0"/>
              <a:t>	#	[[[</a:t>
            </a:r>
            <a:r>
              <a:rPr lang="en-US" altLang="ko-KR" b="1" dirty="0">
                <a:solidFill>
                  <a:srgbClr val="FF0000"/>
                </a:solidFill>
              </a:rPr>
              <a:t>1.0</a:t>
            </a:r>
            <a:r>
              <a:rPr lang="en-US" altLang="ko-KR" dirty="0"/>
              <a:t>, 0.0, 0.0</a:t>
            </a:r>
            <a:r>
              <a:rPr lang="en-US" altLang="ko-KR" dirty="0" smtClean="0"/>
              <a:t>],	# </a:t>
            </a:r>
            <a:r>
              <a:rPr lang="en-US" altLang="ko-KR" dirty="0" err="1"/>
              <a:t>one_hot</a:t>
            </a:r>
            <a:r>
              <a:rPr lang="en-US" altLang="ko-KR" dirty="0"/>
              <a:t>(</a:t>
            </a:r>
            <a:r>
              <a:rPr lang="en-US" altLang="ko-KR" b="1" dirty="0">
                <a:solidFill>
                  <a:srgbClr val="FF0000"/>
                </a:solidFill>
              </a:rPr>
              <a:t>0</a:t>
            </a:r>
            <a:r>
              <a:rPr lang="en-US" altLang="ko-KR" dirty="0"/>
              <a:t>)</a:t>
            </a:r>
          </a:p>
          <a:p>
            <a:r>
              <a:rPr lang="en-US" altLang="ko-KR" dirty="0" smtClean="0"/>
              <a:t>	#	   [</a:t>
            </a:r>
            <a:r>
              <a:rPr lang="en-US" altLang="ko-KR" dirty="0"/>
              <a:t>0.0, 0.0, </a:t>
            </a:r>
            <a:r>
              <a:rPr lang="en-US" altLang="ko-KR" b="1" dirty="0">
                <a:solidFill>
                  <a:srgbClr val="0070C0"/>
                </a:solidFill>
              </a:rPr>
              <a:t>1.0</a:t>
            </a:r>
            <a:r>
              <a:rPr lang="en-US" altLang="ko-KR" dirty="0" smtClean="0"/>
              <a:t>]],	# </a:t>
            </a:r>
            <a:r>
              <a:rPr lang="en-US" altLang="ko-KR" dirty="0" err="1"/>
              <a:t>one_hot</a:t>
            </a:r>
            <a:r>
              <a:rPr lang="en-US" altLang="ko-KR" dirty="0"/>
              <a:t>(</a:t>
            </a:r>
            <a:r>
              <a:rPr lang="en-US" altLang="ko-KR" b="1" dirty="0">
                <a:solidFill>
                  <a:srgbClr val="0070C0"/>
                </a:solidFill>
              </a:rPr>
              <a:t>2</a:t>
            </a:r>
            <a:r>
              <a:rPr lang="en-US" altLang="ko-KR" dirty="0"/>
              <a:t>)</a:t>
            </a:r>
          </a:p>
          <a:p>
            <a:r>
              <a:rPr lang="en-US" altLang="ko-KR" dirty="0" smtClean="0"/>
              <a:t>	#	  </a:t>
            </a:r>
            <a:r>
              <a:rPr lang="en-US" altLang="ko-KR" dirty="0"/>
              <a:t>[[0.0, </a:t>
            </a:r>
            <a:r>
              <a:rPr lang="en-US" altLang="ko-KR" b="1" dirty="0">
                <a:solidFill>
                  <a:schemeClr val="accent5">
                    <a:lumMod val="50000"/>
                  </a:schemeClr>
                </a:solidFill>
              </a:rPr>
              <a:t>1.0</a:t>
            </a:r>
            <a:r>
              <a:rPr lang="en-US" altLang="ko-KR" dirty="0"/>
              <a:t>, 0.0</a:t>
            </a:r>
            <a:r>
              <a:rPr lang="en-US" altLang="ko-KR" dirty="0" smtClean="0"/>
              <a:t>],	# </a:t>
            </a:r>
            <a:r>
              <a:rPr lang="en-US" altLang="ko-KR" dirty="0" err="1"/>
              <a:t>one_hot</a:t>
            </a:r>
            <a:r>
              <a:rPr lang="en-US" altLang="ko-KR" dirty="0"/>
              <a:t>(</a:t>
            </a:r>
            <a:r>
              <a:rPr lang="en-US" altLang="ko-KR" b="1" dirty="0">
                <a:solidFill>
                  <a:schemeClr val="accent5">
                    <a:lumMod val="50000"/>
                  </a:schemeClr>
                </a:solidFill>
              </a:rPr>
              <a:t>1</a:t>
            </a:r>
            <a:r>
              <a:rPr lang="en-US" altLang="ko-KR" dirty="0"/>
              <a:t>)</a:t>
            </a:r>
          </a:p>
          <a:p>
            <a:r>
              <a:rPr lang="en-US" altLang="ko-KR" dirty="0" smtClean="0"/>
              <a:t>	#	   </a:t>
            </a:r>
            <a:r>
              <a:rPr lang="en-US" altLang="ko-KR" dirty="0"/>
              <a:t>[</a:t>
            </a:r>
            <a:r>
              <a:rPr lang="en-US" altLang="ko-KR" b="1" dirty="0">
                <a:solidFill>
                  <a:srgbClr val="7030A0"/>
                </a:solidFill>
              </a:rPr>
              <a:t>0.0</a:t>
            </a:r>
            <a:r>
              <a:rPr lang="en-US" altLang="ko-KR" dirty="0"/>
              <a:t>, </a:t>
            </a:r>
            <a:r>
              <a:rPr lang="en-US" altLang="ko-KR" b="1" dirty="0">
                <a:solidFill>
                  <a:srgbClr val="7030A0"/>
                </a:solidFill>
              </a:rPr>
              <a:t>0.0</a:t>
            </a:r>
            <a:r>
              <a:rPr lang="en-US" altLang="ko-KR" dirty="0"/>
              <a:t>, </a:t>
            </a:r>
            <a:r>
              <a:rPr lang="en-US" altLang="ko-KR" b="1" dirty="0">
                <a:solidFill>
                  <a:srgbClr val="7030A0"/>
                </a:solidFill>
              </a:rPr>
              <a:t>0.0</a:t>
            </a:r>
            <a:r>
              <a:rPr lang="en-US" altLang="ko-KR" dirty="0" smtClean="0"/>
              <a:t>]]]	# </a:t>
            </a:r>
            <a:r>
              <a:rPr lang="en-US" altLang="ko-KR" dirty="0" err="1"/>
              <a:t>one_hot</a:t>
            </a:r>
            <a:r>
              <a:rPr lang="en-US" altLang="ko-KR" dirty="0"/>
              <a:t>(</a:t>
            </a:r>
            <a:r>
              <a:rPr lang="en-US" altLang="ko-KR" b="1" dirty="0">
                <a:solidFill>
                  <a:srgbClr val="7030A0"/>
                </a:solidFill>
              </a:rPr>
              <a:t>-1</a:t>
            </a:r>
            <a:r>
              <a:rPr lang="en-US" altLang="ko-KR" dirty="0"/>
              <a:t>)</a:t>
            </a:r>
            <a:endParaRPr lang="en-US" altLang="ko-KR" dirty="0"/>
          </a:p>
        </p:txBody>
      </p:sp>
    </p:spTree>
    <p:extLst>
      <p:ext uri="{BB962C8B-B14F-4D97-AF65-F5344CB8AC3E}">
        <p14:creationId xmlns:p14="http://schemas.microsoft.com/office/powerpoint/2010/main" val="14236455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08769" y="117475"/>
            <a:ext cx="9448799" cy="574966"/>
          </a:xfrm>
          <a:prstGeom prst="rect">
            <a:avLst/>
          </a:prstGeom>
        </p:spPr>
        <p:txBody>
          <a:bodyPr wrap="square">
            <a:spAutoFit/>
          </a:bodyPr>
          <a:lstStyle/>
          <a:p>
            <a:pPr marL="12700" algn="just">
              <a:lnSpc>
                <a:spcPct val="150000"/>
              </a:lnSpc>
            </a:pPr>
            <a:r>
              <a:rPr lang="en-US" altLang="ko-KR" sz="2400" b="1" dirty="0" smtClean="0">
                <a:latin typeface="+mn-ea"/>
                <a:cs typeface="Arial Unicode MS"/>
              </a:rPr>
              <a:t>Handling tensors</a:t>
            </a:r>
          </a:p>
        </p:txBody>
      </p:sp>
      <p:sp>
        <p:nvSpPr>
          <p:cNvPr id="3" name="TextBox 2"/>
          <p:cNvSpPr txBox="1"/>
          <p:nvPr/>
        </p:nvSpPr>
        <p:spPr>
          <a:xfrm>
            <a:off x="461168" y="879475"/>
            <a:ext cx="9296399" cy="2677656"/>
          </a:xfrm>
          <a:prstGeom prst="rect">
            <a:avLst/>
          </a:prstGeom>
          <a:noFill/>
        </p:spPr>
        <p:txBody>
          <a:bodyPr wrap="square" rtlCol="0">
            <a:spAutoFit/>
          </a:bodyPr>
          <a:lstStyle/>
          <a:p>
            <a:r>
              <a:rPr lang="en-US" altLang="ko-KR" sz="2400" b="1" dirty="0" smtClean="0"/>
              <a:t>Casting</a:t>
            </a:r>
            <a:endParaRPr lang="en-US" altLang="ko-KR" dirty="0" smtClean="0"/>
          </a:p>
          <a:p>
            <a:r>
              <a:rPr lang="en-US" altLang="ko-KR" dirty="0"/>
              <a:t>Casts a tensor to a new type. This operation casts x (in case of Tensor) or </a:t>
            </a:r>
            <a:r>
              <a:rPr lang="en-US" altLang="ko-KR" dirty="0" err="1"/>
              <a:t>x.values</a:t>
            </a:r>
            <a:r>
              <a:rPr lang="en-US" altLang="ko-KR" dirty="0"/>
              <a:t> (in case of </a:t>
            </a:r>
            <a:r>
              <a:rPr lang="en-US" altLang="ko-KR" dirty="0" err="1"/>
              <a:t>SparseTensor</a:t>
            </a:r>
            <a:r>
              <a:rPr lang="en-US" altLang="ko-KR" dirty="0"/>
              <a:t> or </a:t>
            </a:r>
            <a:r>
              <a:rPr lang="en-US" altLang="ko-KR" dirty="0" err="1"/>
              <a:t>IndexedSlices</a:t>
            </a:r>
            <a:r>
              <a:rPr lang="en-US" altLang="ko-KR" dirty="0"/>
              <a:t>) to </a:t>
            </a:r>
            <a:r>
              <a:rPr lang="en-US" altLang="ko-KR" dirty="0" err="1"/>
              <a:t>dtype</a:t>
            </a:r>
            <a:r>
              <a:rPr lang="en-US" altLang="ko-KR" dirty="0"/>
              <a:t>.</a:t>
            </a:r>
            <a:endParaRPr lang="en-US" altLang="ko-KR" dirty="0" smtClean="0"/>
          </a:p>
          <a:p>
            <a:endParaRPr lang="en-US" altLang="ko-KR" dirty="0"/>
          </a:p>
          <a:p>
            <a:r>
              <a:rPr lang="en-US" altLang="ko-KR" dirty="0" err="1" smtClean="0"/>
              <a:t>tf.cast</a:t>
            </a:r>
            <a:r>
              <a:rPr lang="en-US" altLang="ko-KR" dirty="0"/>
              <a:t>(</a:t>
            </a:r>
          </a:p>
          <a:p>
            <a:r>
              <a:rPr lang="en-US" altLang="ko-KR" dirty="0"/>
              <a:t>    x</a:t>
            </a:r>
            <a:r>
              <a:rPr lang="en-US" altLang="ko-KR" dirty="0"/>
              <a:t>,		# </a:t>
            </a:r>
            <a:r>
              <a:rPr lang="en-US" altLang="ko-KR" dirty="0" smtClean="0"/>
              <a:t>A </a:t>
            </a:r>
            <a:r>
              <a:rPr lang="en-US" altLang="ko-KR" dirty="0"/>
              <a:t>Tensor or </a:t>
            </a:r>
            <a:r>
              <a:rPr lang="en-US" altLang="ko-KR" dirty="0" err="1"/>
              <a:t>SparseTensor</a:t>
            </a:r>
            <a:r>
              <a:rPr lang="en-US" altLang="ko-KR" dirty="0"/>
              <a:t> or </a:t>
            </a:r>
            <a:r>
              <a:rPr lang="en-US" altLang="ko-KR" dirty="0" err="1"/>
              <a:t>IndexedSlices</a:t>
            </a:r>
            <a:r>
              <a:rPr lang="en-US" altLang="ko-KR" dirty="0"/>
              <a:t> of numeric type.</a:t>
            </a:r>
            <a:endParaRPr lang="en-US" altLang="ko-KR" dirty="0"/>
          </a:p>
          <a:p>
            <a:r>
              <a:rPr lang="en-US" altLang="ko-KR" dirty="0"/>
              <a:t>    </a:t>
            </a:r>
            <a:r>
              <a:rPr lang="en-US" altLang="ko-KR" dirty="0" err="1"/>
              <a:t>dtype</a:t>
            </a:r>
            <a:r>
              <a:rPr lang="en-US" altLang="ko-KR" dirty="0"/>
              <a:t>,		# The destination type. The list of supported </a:t>
            </a:r>
            <a:r>
              <a:rPr lang="en-US" altLang="ko-KR" dirty="0" err="1"/>
              <a:t>dtypes</a:t>
            </a:r>
            <a:r>
              <a:rPr lang="en-US" altLang="ko-KR" dirty="0"/>
              <a:t> is the same as x.</a:t>
            </a:r>
            <a:endParaRPr lang="en-US" altLang="ko-KR" dirty="0"/>
          </a:p>
          <a:p>
            <a:r>
              <a:rPr lang="en-US" altLang="ko-KR" dirty="0"/>
              <a:t>    </a:t>
            </a:r>
            <a:r>
              <a:rPr lang="en-US" altLang="ko-KR" dirty="0" smtClean="0"/>
              <a:t>name=None	</a:t>
            </a:r>
            <a:r>
              <a:rPr lang="en-US" altLang="ko-KR" dirty="0"/>
              <a:t># A name for the operation (optional).</a:t>
            </a:r>
            <a:endParaRPr lang="en-US" altLang="ko-KR" dirty="0"/>
          </a:p>
          <a:p>
            <a:r>
              <a:rPr lang="en-US" altLang="ko-KR" dirty="0" smtClean="0"/>
              <a:t>)</a:t>
            </a:r>
          </a:p>
        </p:txBody>
      </p:sp>
      <p:sp>
        <p:nvSpPr>
          <p:cNvPr id="4" name="TextBox 3"/>
          <p:cNvSpPr txBox="1"/>
          <p:nvPr/>
        </p:nvSpPr>
        <p:spPr>
          <a:xfrm>
            <a:off x="461170" y="3717746"/>
            <a:ext cx="9296399" cy="3693319"/>
          </a:xfrm>
          <a:prstGeom prst="rect">
            <a:avLst/>
          </a:prstGeom>
          <a:noFill/>
        </p:spPr>
        <p:txBody>
          <a:bodyPr wrap="square" rtlCol="0">
            <a:spAutoFit/>
          </a:bodyPr>
          <a:lstStyle/>
          <a:p>
            <a:r>
              <a:rPr lang="en-US" altLang="ko-KR" dirty="0" smtClean="0"/>
              <a:t># Example 3</a:t>
            </a:r>
          </a:p>
          <a:p>
            <a:endParaRPr lang="en-US" altLang="ko-KR" dirty="0" smtClean="0"/>
          </a:p>
          <a:p>
            <a:r>
              <a:rPr lang="en-US" altLang="ko-KR" dirty="0"/>
              <a:t>import </a:t>
            </a:r>
            <a:r>
              <a:rPr lang="en-US" altLang="ko-KR" dirty="0" err="1"/>
              <a:t>tensorflow</a:t>
            </a:r>
            <a:r>
              <a:rPr lang="en-US" altLang="ko-KR" dirty="0"/>
              <a:t> as </a:t>
            </a:r>
            <a:r>
              <a:rPr lang="en-US" altLang="ko-KR" dirty="0" err="1"/>
              <a:t>tf</a:t>
            </a:r>
            <a:endParaRPr lang="en-US" altLang="ko-KR" dirty="0"/>
          </a:p>
          <a:p>
            <a:endParaRPr lang="en-US" altLang="ko-KR" dirty="0" smtClean="0"/>
          </a:p>
          <a:p>
            <a:r>
              <a:rPr lang="en-US" altLang="ko-KR" dirty="0"/>
              <a:t>x = </a:t>
            </a:r>
            <a:r>
              <a:rPr lang="en-US" altLang="ko-KR" dirty="0" err="1"/>
              <a:t>tf.constant</a:t>
            </a:r>
            <a:r>
              <a:rPr lang="en-US" altLang="ko-KR" dirty="0"/>
              <a:t>([</a:t>
            </a:r>
            <a:r>
              <a:rPr lang="en-US" altLang="ko-KR" b="1" dirty="0">
                <a:solidFill>
                  <a:srgbClr val="0070C0"/>
                </a:solidFill>
              </a:rPr>
              <a:t>1.8</a:t>
            </a:r>
            <a:r>
              <a:rPr lang="en-US" altLang="ko-KR" dirty="0"/>
              <a:t>, </a:t>
            </a:r>
            <a:r>
              <a:rPr lang="en-US" altLang="ko-KR" b="1" dirty="0">
                <a:solidFill>
                  <a:srgbClr val="FF0000"/>
                </a:solidFill>
              </a:rPr>
              <a:t>2.2</a:t>
            </a:r>
            <a:r>
              <a:rPr lang="en-US" altLang="ko-KR" dirty="0"/>
              <a:t>], </a:t>
            </a:r>
            <a:r>
              <a:rPr lang="en-US" altLang="ko-KR" dirty="0" err="1"/>
              <a:t>dtype</a:t>
            </a:r>
            <a:r>
              <a:rPr lang="en-US" altLang="ko-KR" dirty="0"/>
              <a:t>=</a:t>
            </a:r>
            <a:r>
              <a:rPr lang="en-US" altLang="ko-KR" b="1" dirty="0"/>
              <a:t>tf.float32</a:t>
            </a:r>
            <a:r>
              <a:rPr lang="en-US" altLang="ko-KR" dirty="0"/>
              <a:t>)</a:t>
            </a:r>
          </a:p>
          <a:p>
            <a:r>
              <a:rPr lang="en-US" altLang="ko-KR" dirty="0" err="1"/>
              <a:t>tf.cast</a:t>
            </a:r>
            <a:r>
              <a:rPr lang="en-US" altLang="ko-KR" dirty="0"/>
              <a:t>(x, </a:t>
            </a:r>
            <a:r>
              <a:rPr lang="en-US" altLang="ko-KR" b="1" dirty="0"/>
              <a:t>tf.int32</a:t>
            </a:r>
            <a:r>
              <a:rPr lang="en-US" altLang="ko-KR" dirty="0" smtClean="0"/>
              <a:t>)	# </a:t>
            </a:r>
            <a:r>
              <a:rPr lang="en-US" altLang="ko-KR" dirty="0"/>
              <a:t>[</a:t>
            </a:r>
            <a:r>
              <a:rPr lang="en-US" altLang="ko-KR" dirty="0">
                <a:solidFill>
                  <a:srgbClr val="0070C0"/>
                </a:solidFill>
              </a:rPr>
              <a:t>1</a:t>
            </a:r>
            <a:r>
              <a:rPr lang="en-US" altLang="ko-KR" dirty="0"/>
              <a:t>, </a:t>
            </a:r>
            <a:r>
              <a:rPr lang="en-US" altLang="ko-KR" b="1" dirty="0">
                <a:solidFill>
                  <a:srgbClr val="FF0000"/>
                </a:solidFill>
              </a:rPr>
              <a:t>2</a:t>
            </a:r>
            <a:r>
              <a:rPr lang="en-US" altLang="ko-KR" dirty="0"/>
              <a:t>], </a:t>
            </a:r>
            <a:r>
              <a:rPr lang="en-US" altLang="ko-KR" dirty="0" err="1" smtClean="0"/>
              <a:t>dtype</a:t>
            </a:r>
            <a:r>
              <a:rPr lang="en-US" altLang="ko-KR" dirty="0" smtClean="0"/>
              <a:t>=</a:t>
            </a:r>
            <a:r>
              <a:rPr lang="en-US" altLang="ko-KR" b="1" dirty="0" smtClean="0"/>
              <a:t>tf.int32</a:t>
            </a:r>
          </a:p>
          <a:p>
            <a:endParaRPr lang="en-US" altLang="ko-KR" dirty="0"/>
          </a:p>
          <a:p>
            <a:endParaRPr lang="en-US" altLang="ko-KR" dirty="0" smtClean="0"/>
          </a:p>
          <a:p>
            <a:r>
              <a:rPr lang="en-US" altLang="ko-KR" dirty="0"/>
              <a:t>Note: The operation supports data types (for x and </a:t>
            </a:r>
            <a:r>
              <a:rPr lang="en-US" altLang="ko-KR" dirty="0" err="1"/>
              <a:t>dtype</a:t>
            </a:r>
            <a:r>
              <a:rPr lang="en-US" altLang="ko-KR" dirty="0"/>
              <a:t>) of uint8, uint16, uint32, uint64, int8, int16, int32, int64, float16, float32, float64, complex64, complex128, bfloat16. In case of casting from complex types (complex64, complex128) to real types, only the real part of x is returned. In case of casting from real types to complex types (complex64, complex128), the imaginary part of the returned value is set to 0. The handling of complex types here matches the behavior of </a:t>
            </a:r>
            <a:r>
              <a:rPr lang="en-US" altLang="ko-KR" dirty="0" err="1"/>
              <a:t>numpy</a:t>
            </a:r>
            <a:r>
              <a:rPr lang="en-US" altLang="ko-KR" dirty="0"/>
              <a:t>.</a:t>
            </a:r>
            <a:endParaRPr lang="en-US" altLang="ko-KR" dirty="0"/>
          </a:p>
        </p:txBody>
      </p:sp>
    </p:spTree>
    <p:extLst>
      <p:ext uri="{BB962C8B-B14F-4D97-AF65-F5344CB8AC3E}">
        <p14:creationId xmlns:p14="http://schemas.microsoft.com/office/powerpoint/2010/main" val="18399173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08769" y="117475"/>
            <a:ext cx="9448799" cy="574966"/>
          </a:xfrm>
          <a:prstGeom prst="rect">
            <a:avLst/>
          </a:prstGeom>
        </p:spPr>
        <p:txBody>
          <a:bodyPr wrap="square">
            <a:spAutoFit/>
          </a:bodyPr>
          <a:lstStyle/>
          <a:p>
            <a:pPr marL="12700" algn="just">
              <a:lnSpc>
                <a:spcPct val="150000"/>
              </a:lnSpc>
            </a:pPr>
            <a:r>
              <a:rPr lang="en-US" altLang="ko-KR" sz="2400" b="1" dirty="0">
                <a:latin typeface="+mn-ea"/>
                <a:cs typeface="Arial Unicode MS"/>
              </a:rPr>
              <a:t>Logistic </a:t>
            </a:r>
            <a:r>
              <a:rPr lang="en-US" altLang="ko-KR" sz="2400" b="1" dirty="0" smtClean="0">
                <a:latin typeface="+mn-ea"/>
                <a:cs typeface="Arial Unicode MS"/>
              </a:rPr>
              <a:t>Classification in </a:t>
            </a:r>
            <a:r>
              <a:rPr lang="en-US" altLang="ko-KR" sz="2400" b="1" dirty="0" err="1" smtClean="0">
                <a:latin typeface="+mn-ea"/>
                <a:cs typeface="Arial Unicode MS"/>
              </a:rPr>
              <a:t>Tensorflow</a:t>
            </a:r>
            <a:endParaRPr lang="en-US" altLang="ko-KR" sz="2400" b="1" dirty="0" smtClean="0">
              <a:latin typeface="+mn-ea"/>
              <a:cs typeface="Arial Unicode MS"/>
            </a:endParaRPr>
          </a:p>
        </p:txBody>
      </p:sp>
      <p:sp>
        <p:nvSpPr>
          <p:cNvPr id="3" name="TextBox 2"/>
          <p:cNvSpPr txBox="1"/>
          <p:nvPr/>
        </p:nvSpPr>
        <p:spPr>
          <a:xfrm>
            <a:off x="461169" y="879475"/>
            <a:ext cx="8153400" cy="2585323"/>
          </a:xfrm>
          <a:prstGeom prst="rect">
            <a:avLst/>
          </a:prstGeom>
          <a:noFill/>
        </p:spPr>
        <p:txBody>
          <a:bodyPr wrap="square" rtlCol="0">
            <a:spAutoFit/>
          </a:bodyPr>
          <a:lstStyle/>
          <a:p>
            <a:r>
              <a:rPr lang="ko-KR" altLang="en-US" dirty="0"/>
              <a:t>두 개의 결과</a:t>
            </a:r>
            <a:r>
              <a:rPr lang="en-US" altLang="ko-KR" dirty="0"/>
              <a:t>(true or false)</a:t>
            </a:r>
            <a:r>
              <a:rPr lang="ko-KR" altLang="en-US" dirty="0"/>
              <a:t>를 구분할 때 사용하며</a:t>
            </a:r>
            <a:r>
              <a:rPr lang="en-US" altLang="ko-KR" dirty="0"/>
              <a:t>, Logistic(=Sigmoid)</a:t>
            </a:r>
            <a:r>
              <a:rPr lang="ko-KR" altLang="en-US" dirty="0"/>
              <a:t>를 이용하여 </a:t>
            </a:r>
            <a:r>
              <a:rPr lang="en-US" altLang="ko-KR" dirty="0"/>
              <a:t>0 or 1</a:t>
            </a:r>
            <a:r>
              <a:rPr lang="ko-KR" altLang="en-US" dirty="0"/>
              <a:t>로 값을 바꿔서 구분을 할 수 있게 해줍니다</a:t>
            </a:r>
          </a:p>
          <a:p>
            <a:endParaRPr lang="ko-KR" altLang="en-US" dirty="0"/>
          </a:p>
          <a:p>
            <a:r>
              <a:rPr lang="en-US" altLang="ko-KR" dirty="0"/>
              <a:t>Logistic Hypothesis</a:t>
            </a:r>
          </a:p>
          <a:p>
            <a:r>
              <a:rPr lang="en-US" altLang="ko-KR" dirty="0"/>
              <a:t>hypothesis = </a:t>
            </a:r>
            <a:r>
              <a:rPr lang="en-US" altLang="ko-KR" dirty="0" err="1"/>
              <a:t>tf.sigmoid</a:t>
            </a:r>
            <a:r>
              <a:rPr lang="en-US" altLang="ko-KR" dirty="0"/>
              <a:t>(</a:t>
            </a:r>
            <a:r>
              <a:rPr lang="en-US" altLang="ko-KR" dirty="0" err="1"/>
              <a:t>tf.matmul</a:t>
            </a:r>
            <a:r>
              <a:rPr lang="en-US" altLang="ko-KR" dirty="0"/>
              <a:t>(X, W) + b)</a:t>
            </a:r>
          </a:p>
          <a:p>
            <a:r>
              <a:rPr lang="en-US" altLang="ko-KR" dirty="0"/>
              <a:t>Logistic Cost Function</a:t>
            </a:r>
          </a:p>
          <a:p>
            <a:r>
              <a:rPr lang="en-US" altLang="ko-KR" dirty="0"/>
              <a:t>cost = -</a:t>
            </a:r>
            <a:r>
              <a:rPr lang="en-US" altLang="ko-KR" dirty="0" err="1"/>
              <a:t>tf.reduce_mean</a:t>
            </a:r>
            <a:r>
              <a:rPr lang="en-US" altLang="ko-KR" dirty="0"/>
              <a:t>(Y * tf.log(hypothesis) + (1 - Y) * tf.log(1-hypothesis))</a:t>
            </a:r>
          </a:p>
          <a:p>
            <a:r>
              <a:rPr lang="en-US" altLang="ko-KR" dirty="0"/>
              <a:t>optimizer = </a:t>
            </a:r>
            <a:r>
              <a:rPr lang="en-US" altLang="ko-KR" dirty="0" err="1"/>
              <a:t>tf.train.GradientDescentOptimizer</a:t>
            </a:r>
            <a:r>
              <a:rPr lang="en-US" altLang="ko-KR" dirty="0"/>
              <a:t>(</a:t>
            </a:r>
            <a:r>
              <a:rPr lang="en-US" altLang="ko-KR" dirty="0" err="1"/>
              <a:t>learning_rate</a:t>
            </a:r>
            <a:r>
              <a:rPr lang="en-US" altLang="ko-KR" dirty="0"/>
              <a:t>=0.01).minimize(cost)</a:t>
            </a:r>
          </a:p>
          <a:p>
            <a:r>
              <a:rPr lang="ko-KR" altLang="en-US" dirty="0"/>
              <a:t>실습 </a:t>
            </a:r>
            <a:r>
              <a:rPr lang="en-US" altLang="ko-KR" dirty="0"/>
              <a:t>#1</a:t>
            </a:r>
          </a:p>
        </p:txBody>
      </p:sp>
    </p:spTree>
    <p:extLst>
      <p:ext uri="{BB962C8B-B14F-4D97-AF65-F5344CB8AC3E}">
        <p14:creationId xmlns:p14="http://schemas.microsoft.com/office/powerpoint/2010/main" val="3175299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08769" y="117475"/>
            <a:ext cx="9448799" cy="574966"/>
          </a:xfrm>
          <a:prstGeom prst="rect">
            <a:avLst/>
          </a:prstGeom>
        </p:spPr>
        <p:txBody>
          <a:bodyPr wrap="square">
            <a:spAutoFit/>
          </a:bodyPr>
          <a:lstStyle/>
          <a:p>
            <a:pPr marL="12700" algn="just">
              <a:lnSpc>
                <a:spcPct val="150000"/>
              </a:lnSpc>
            </a:pPr>
            <a:r>
              <a:rPr lang="en-US" altLang="ko-KR" sz="2400" b="1" dirty="0" err="1">
                <a:latin typeface="+mn-ea"/>
                <a:cs typeface="Arial Unicode MS"/>
              </a:rPr>
              <a:t>Softmax</a:t>
            </a:r>
            <a:r>
              <a:rPr lang="en-US" altLang="ko-KR" sz="2400" b="1" dirty="0">
                <a:latin typeface="+mn-ea"/>
                <a:cs typeface="Arial Unicode MS"/>
              </a:rPr>
              <a:t> </a:t>
            </a:r>
            <a:r>
              <a:rPr lang="en-US" altLang="ko-KR" sz="2400" b="1" dirty="0" smtClean="0">
                <a:latin typeface="+mn-ea"/>
                <a:cs typeface="Arial Unicode MS"/>
              </a:rPr>
              <a:t>Classification</a:t>
            </a:r>
          </a:p>
        </p:txBody>
      </p:sp>
      <p:sp>
        <p:nvSpPr>
          <p:cNvPr id="3" name="TextBox 2"/>
          <p:cNvSpPr txBox="1"/>
          <p:nvPr/>
        </p:nvSpPr>
        <p:spPr>
          <a:xfrm>
            <a:off x="461169" y="879475"/>
            <a:ext cx="8153400" cy="5078313"/>
          </a:xfrm>
          <a:prstGeom prst="rect">
            <a:avLst/>
          </a:prstGeom>
          <a:noFill/>
        </p:spPr>
        <p:txBody>
          <a:bodyPr wrap="square" rtlCol="0">
            <a:spAutoFit/>
          </a:bodyPr>
          <a:lstStyle/>
          <a:p>
            <a:r>
              <a:rPr lang="ko-KR" altLang="en-US" dirty="0" err="1"/>
              <a:t>여러개의</a:t>
            </a:r>
            <a:r>
              <a:rPr lang="ko-KR" altLang="en-US" dirty="0"/>
              <a:t> 결과를 구분할 때 사용</a:t>
            </a:r>
          </a:p>
          <a:p>
            <a:endParaRPr lang="ko-KR" altLang="en-US" dirty="0"/>
          </a:p>
          <a:p>
            <a:r>
              <a:rPr lang="en-US" altLang="ko-KR" dirty="0" err="1"/>
              <a:t>Softmax</a:t>
            </a:r>
            <a:r>
              <a:rPr lang="en-US" altLang="ko-KR" dirty="0"/>
              <a:t> Hypothesis</a:t>
            </a:r>
          </a:p>
          <a:p>
            <a:r>
              <a:rPr lang="en-US" altLang="ko-KR" dirty="0"/>
              <a:t># X : </a:t>
            </a:r>
            <a:r>
              <a:rPr lang="ko-KR" altLang="en-US" dirty="0" err="1"/>
              <a:t>입력값</a:t>
            </a:r>
            <a:r>
              <a:rPr lang="ko-KR" altLang="en-US" dirty="0"/>
              <a:t> </a:t>
            </a:r>
            <a:r>
              <a:rPr lang="en-US" altLang="ko-KR" dirty="0"/>
              <a:t>/ Y : </a:t>
            </a:r>
            <a:r>
              <a:rPr lang="ko-KR" altLang="en-US" dirty="0"/>
              <a:t>결과값 </a:t>
            </a:r>
            <a:r>
              <a:rPr lang="en-US" altLang="ko-KR" dirty="0"/>
              <a:t>(</a:t>
            </a:r>
            <a:r>
              <a:rPr lang="ko-KR" altLang="en-US" dirty="0"/>
              <a:t>내가 가지고 있는 데이터</a:t>
            </a:r>
            <a:r>
              <a:rPr lang="en-US" altLang="ko-KR" dirty="0"/>
              <a:t>)</a:t>
            </a:r>
          </a:p>
          <a:p>
            <a:r>
              <a:rPr lang="en-US" altLang="ko-KR" dirty="0"/>
              <a:t># W : Weight / b : bias (hypothesis</a:t>
            </a:r>
            <a:r>
              <a:rPr lang="ko-KR" altLang="en-US" dirty="0"/>
              <a:t>를 통해 두 변수의 최적의 값을 찾는게 목적</a:t>
            </a:r>
            <a:r>
              <a:rPr lang="en-US" altLang="ko-KR" dirty="0"/>
              <a:t>)</a:t>
            </a:r>
          </a:p>
          <a:p>
            <a:endParaRPr lang="en-US" altLang="ko-KR" dirty="0"/>
          </a:p>
          <a:p>
            <a:r>
              <a:rPr lang="en-US" altLang="ko-KR" dirty="0"/>
              <a:t>logits = </a:t>
            </a:r>
            <a:r>
              <a:rPr lang="en-US" altLang="ko-KR" dirty="0" err="1"/>
              <a:t>tf.matmul</a:t>
            </a:r>
            <a:r>
              <a:rPr lang="en-US" altLang="ko-KR" dirty="0"/>
              <a:t>(X, W) + b</a:t>
            </a:r>
          </a:p>
          <a:p>
            <a:r>
              <a:rPr lang="en-US" altLang="ko-KR" dirty="0"/>
              <a:t>hypothesis = </a:t>
            </a:r>
            <a:r>
              <a:rPr lang="en-US" altLang="ko-KR" dirty="0" err="1"/>
              <a:t>tf.nn.softmax</a:t>
            </a:r>
            <a:r>
              <a:rPr lang="en-US" altLang="ko-KR" dirty="0"/>
              <a:t>(logits)</a:t>
            </a:r>
          </a:p>
          <a:p>
            <a:r>
              <a:rPr lang="en-US" altLang="ko-KR" dirty="0" err="1"/>
              <a:t>Softmax</a:t>
            </a:r>
            <a:r>
              <a:rPr lang="en-US" altLang="ko-KR" dirty="0"/>
              <a:t> Cost Function</a:t>
            </a:r>
          </a:p>
          <a:p>
            <a:r>
              <a:rPr lang="en-US" altLang="ko-KR" dirty="0"/>
              <a:t># X : </a:t>
            </a:r>
            <a:r>
              <a:rPr lang="ko-KR" altLang="en-US" dirty="0" err="1"/>
              <a:t>입력값</a:t>
            </a:r>
            <a:r>
              <a:rPr lang="ko-KR" altLang="en-US" dirty="0"/>
              <a:t> </a:t>
            </a:r>
            <a:r>
              <a:rPr lang="en-US" altLang="ko-KR" dirty="0"/>
              <a:t>/ Y : </a:t>
            </a:r>
            <a:r>
              <a:rPr lang="ko-KR" altLang="en-US" dirty="0"/>
              <a:t>결과값 </a:t>
            </a:r>
            <a:r>
              <a:rPr lang="en-US" altLang="ko-KR" dirty="0"/>
              <a:t>(</a:t>
            </a:r>
            <a:r>
              <a:rPr lang="ko-KR" altLang="en-US" dirty="0"/>
              <a:t>내가 가지고 있는 데이터</a:t>
            </a:r>
            <a:r>
              <a:rPr lang="en-US" altLang="ko-KR" dirty="0"/>
              <a:t>)</a:t>
            </a:r>
          </a:p>
          <a:p>
            <a:r>
              <a:rPr lang="en-US" altLang="ko-KR" dirty="0"/>
              <a:t># W : Weight / b : bias (hypothesis</a:t>
            </a:r>
            <a:r>
              <a:rPr lang="ko-KR" altLang="en-US" dirty="0"/>
              <a:t>를 통해 두 변수의 최적의 값을 찾는게 목적</a:t>
            </a:r>
            <a:r>
              <a:rPr lang="en-US" altLang="ko-KR" dirty="0"/>
              <a:t>)</a:t>
            </a:r>
          </a:p>
          <a:p>
            <a:endParaRPr lang="en-US" altLang="ko-KR" dirty="0"/>
          </a:p>
          <a:p>
            <a:r>
              <a:rPr lang="en-US" altLang="ko-KR" dirty="0"/>
              <a:t>cost = </a:t>
            </a:r>
            <a:r>
              <a:rPr lang="en-US" altLang="ko-KR" dirty="0" err="1"/>
              <a:t>tf.reduce_mean</a:t>
            </a:r>
            <a:r>
              <a:rPr lang="en-US" altLang="ko-KR" dirty="0"/>
              <a:t>(-</a:t>
            </a:r>
            <a:r>
              <a:rPr lang="en-US" altLang="ko-KR" dirty="0" err="1"/>
              <a:t>tf.reduce_sum</a:t>
            </a:r>
            <a:r>
              <a:rPr lang="en-US" altLang="ko-KR" dirty="0"/>
              <a:t>(Y*tf.log(hypothesis), axis=1))</a:t>
            </a:r>
          </a:p>
          <a:p>
            <a:r>
              <a:rPr lang="en-US" altLang="ko-KR" dirty="0"/>
              <a:t>optimizer = </a:t>
            </a:r>
            <a:r>
              <a:rPr lang="en-US" altLang="ko-KR" dirty="0" err="1"/>
              <a:t>tf.train.GradientDescentOptimizer</a:t>
            </a:r>
            <a:r>
              <a:rPr lang="en-US" altLang="ko-KR" dirty="0"/>
              <a:t>(</a:t>
            </a:r>
            <a:r>
              <a:rPr lang="en-US" altLang="ko-KR" dirty="0" err="1"/>
              <a:t>learning_rate</a:t>
            </a:r>
            <a:r>
              <a:rPr lang="en-US" altLang="ko-KR" dirty="0"/>
              <a:t>=0.1).minimize(cost</a:t>
            </a:r>
            <a:r>
              <a:rPr lang="en-US" altLang="ko-KR" dirty="0" smtClean="0"/>
              <a:t>)</a:t>
            </a:r>
          </a:p>
          <a:p>
            <a:endParaRPr lang="en-US" altLang="ko-KR" dirty="0"/>
          </a:p>
          <a:p>
            <a:r>
              <a:rPr lang="en-US" altLang="ko-KR" dirty="0"/>
              <a:t>One Hot Encoding</a:t>
            </a:r>
          </a:p>
          <a:p>
            <a:r>
              <a:rPr lang="ko-KR" altLang="en-US" dirty="0" err="1"/>
              <a:t>여러개의</a:t>
            </a:r>
            <a:r>
              <a:rPr lang="ko-KR" altLang="en-US" dirty="0"/>
              <a:t> 결과가 </a:t>
            </a:r>
            <a:r>
              <a:rPr lang="ko-KR" altLang="en-US" dirty="0" err="1"/>
              <a:t>있을때</a:t>
            </a:r>
            <a:r>
              <a:rPr lang="ko-KR" altLang="en-US" dirty="0"/>
              <a:t> 결과에 가장 근사값만 </a:t>
            </a:r>
            <a:r>
              <a:rPr lang="en-US" altLang="ko-KR" dirty="0"/>
              <a:t>1</a:t>
            </a:r>
            <a:r>
              <a:rPr lang="ko-KR" altLang="en-US" dirty="0"/>
              <a:t>로 나머지는 </a:t>
            </a:r>
            <a:r>
              <a:rPr lang="en-US" altLang="ko-KR" dirty="0"/>
              <a:t>0</a:t>
            </a:r>
            <a:r>
              <a:rPr lang="ko-KR" altLang="en-US" dirty="0"/>
              <a:t>으로 표시함으로써 구분할 수 있게 해준다</a:t>
            </a:r>
            <a:r>
              <a:rPr lang="en-US" altLang="ko-KR" dirty="0"/>
              <a:t>.</a:t>
            </a:r>
          </a:p>
        </p:txBody>
      </p:sp>
    </p:spTree>
    <p:extLst>
      <p:ext uri="{BB962C8B-B14F-4D97-AF65-F5344CB8AC3E}">
        <p14:creationId xmlns:p14="http://schemas.microsoft.com/office/powerpoint/2010/main" val="36967670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cdn-images-1.medium.com/max/1200/1*XjBxpF1DbHc7wtMT4KzgK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969" y="2403475"/>
            <a:ext cx="7620794" cy="309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7864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308769" y="117475"/>
            <a:ext cx="9448799" cy="574966"/>
          </a:xfrm>
          <a:prstGeom prst="rect">
            <a:avLst/>
          </a:prstGeom>
        </p:spPr>
        <p:txBody>
          <a:bodyPr wrap="square">
            <a:spAutoFit/>
          </a:bodyPr>
          <a:lstStyle/>
          <a:p>
            <a:pPr marL="12700" algn="just">
              <a:lnSpc>
                <a:spcPct val="150000"/>
              </a:lnSpc>
            </a:pPr>
            <a:r>
              <a:rPr lang="ko-KR" altLang="en-US" sz="2400" b="1" dirty="0">
                <a:latin typeface="+mn-ea"/>
                <a:cs typeface="Arial Unicode MS"/>
              </a:rPr>
              <a:t>그래프와 세션의 개념</a:t>
            </a:r>
            <a:endParaRPr lang="en-US" altLang="ko-KR" sz="2400" b="1" dirty="0" smtClean="0">
              <a:latin typeface="+mn-ea"/>
              <a:cs typeface="Arial Unicode MS"/>
            </a:endParaRPr>
          </a:p>
        </p:txBody>
      </p:sp>
      <p:sp>
        <p:nvSpPr>
          <p:cNvPr id="3" name="TextBox 2"/>
          <p:cNvSpPr txBox="1"/>
          <p:nvPr/>
        </p:nvSpPr>
        <p:spPr>
          <a:xfrm>
            <a:off x="461169" y="879475"/>
            <a:ext cx="8153400" cy="6463308"/>
          </a:xfrm>
          <a:prstGeom prst="rect">
            <a:avLst/>
          </a:prstGeom>
          <a:noFill/>
        </p:spPr>
        <p:txBody>
          <a:bodyPr wrap="square" rtlCol="0">
            <a:spAutoFit/>
          </a:bodyPr>
          <a:lstStyle/>
          <a:p>
            <a:r>
              <a:rPr lang="ko-KR" altLang="en-US" dirty="0"/>
              <a:t>먼저 그래프와 세션이라는 개념을 이해해야 </a:t>
            </a:r>
            <a:r>
              <a:rPr lang="ko-KR" altLang="en-US" dirty="0" err="1"/>
              <a:t>텐서플로우의</a:t>
            </a:r>
            <a:r>
              <a:rPr lang="ko-KR" altLang="en-US" dirty="0"/>
              <a:t> 프로그래밍 모델을 이해할 수 있다</a:t>
            </a:r>
            <a:r>
              <a:rPr lang="en-US" altLang="ko-KR" dirty="0"/>
              <a:t>.</a:t>
            </a:r>
          </a:p>
          <a:p>
            <a:r>
              <a:rPr lang="ko-KR" altLang="en-US" dirty="0" smtClean="0"/>
              <a:t>위의 </a:t>
            </a:r>
            <a:r>
              <a:rPr lang="en-US" altLang="ko-KR" dirty="0"/>
              <a:t>d=a*</a:t>
            </a:r>
            <a:r>
              <a:rPr lang="en-US" altLang="ko-KR" dirty="0" err="1"/>
              <a:t>b+c</a:t>
            </a:r>
            <a:r>
              <a:rPr lang="en-US" altLang="ko-KR" dirty="0"/>
              <a:t> </a:t>
            </a:r>
            <a:r>
              <a:rPr lang="ko-KR" altLang="en-US" dirty="0"/>
              <a:t>에서 </a:t>
            </a:r>
            <a:r>
              <a:rPr lang="en-US" altLang="ko-KR" dirty="0"/>
              <a:t>d </a:t>
            </a:r>
            <a:r>
              <a:rPr lang="ko-KR" altLang="en-US" dirty="0"/>
              <a:t>역시 계산을 수행하는 것이 아니라 다음과 같이 </a:t>
            </a:r>
            <a:r>
              <a:rPr lang="en-US" altLang="ko-KR" dirty="0"/>
              <a:t>a*</a:t>
            </a:r>
            <a:r>
              <a:rPr lang="en-US" altLang="ko-KR" dirty="0" err="1"/>
              <a:t>b+c</a:t>
            </a:r>
            <a:r>
              <a:rPr lang="en-US" altLang="ko-KR" dirty="0"/>
              <a:t> </a:t>
            </a:r>
            <a:r>
              <a:rPr lang="ko-KR" altLang="en-US" dirty="0"/>
              <a:t>그래프를 정의하는 것이다</a:t>
            </a:r>
            <a:r>
              <a:rPr lang="en-US" altLang="ko-KR" dirty="0"/>
              <a:t>.</a:t>
            </a:r>
          </a:p>
          <a:p>
            <a:endParaRPr lang="en-US" altLang="ko-KR" dirty="0"/>
          </a:p>
          <a:p>
            <a:r>
              <a:rPr lang="ko-KR" altLang="en-US" dirty="0"/>
              <a:t>실제로 값을 뽑아내려면</a:t>
            </a:r>
            <a:r>
              <a:rPr lang="en-US" altLang="ko-KR" dirty="0"/>
              <a:t>, </a:t>
            </a:r>
            <a:r>
              <a:rPr lang="ko-KR" altLang="en-US" dirty="0"/>
              <a:t>이 정의된 그래프에 </a:t>
            </a:r>
            <a:r>
              <a:rPr lang="en-US" altLang="ko-KR" dirty="0" err="1"/>
              <a:t>a,b,c</a:t>
            </a:r>
            <a:r>
              <a:rPr lang="en-US" altLang="ko-KR" dirty="0"/>
              <a:t> </a:t>
            </a:r>
            <a:r>
              <a:rPr lang="ko-KR" altLang="en-US" dirty="0"/>
              <a:t>값을 넣어서 실행해야 하는데</a:t>
            </a:r>
            <a:r>
              <a:rPr lang="en-US" altLang="ko-KR" dirty="0"/>
              <a:t>, </a:t>
            </a:r>
            <a:r>
              <a:rPr lang="ko-KR" altLang="en-US" dirty="0"/>
              <a:t>세션 </a:t>
            </a:r>
            <a:r>
              <a:rPr lang="en-US" altLang="ko-KR" dirty="0"/>
              <a:t>(Session)</a:t>
            </a:r>
            <a:r>
              <a:rPr lang="ko-KR" altLang="en-US" dirty="0"/>
              <a:t>을 생성하여</a:t>
            </a:r>
            <a:r>
              <a:rPr lang="en-US" altLang="ko-KR" dirty="0"/>
              <a:t>,  </a:t>
            </a:r>
            <a:r>
              <a:rPr lang="ko-KR" altLang="en-US" dirty="0"/>
              <a:t>그래프를 실행해야 한다</a:t>
            </a:r>
            <a:r>
              <a:rPr lang="en-US" altLang="ko-KR" dirty="0"/>
              <a:t>. </a:t>
            </a:r>
            <a:r>
              <a:rPr lang="ko-KR" altLang="en-US" dirty="0"/>
              <a:t>세션은 그래프를 인자로 받아서 실행을 해주는 일종의 러너</a:t>
            </a:r>
            <a:r>
              <a:rPr lang="en-US" altLang="ko-KR" dirty="0"/>
              <a:t>(Runner)</a:t>
            </a:r>
            <a:r>
              <a:rPr lang="ko-KR" altLang="en-US" dirty="0"/>
              <a:t>라고 생각하면 된다</a:t>
            </a:r>
            <a:r>
              <a:rPr lang="en-US" altLang="ko-KR" dirty="0"/>
              <a:t>.</a:t>
            </a:r>
          </a:p>
          <a:p>
            <a:r>
              <a:rPr lang="ko-KR" altLang="en-US" dirty="0" smtClean="0"/>
              <a:t>자 </a:t>
            </a:r>
            <a:r>
              <a:rPr lang="ko-KR" altLang="en-US" dirty="0"/>
              <a:t>그러면 위의 코드를 수정해보자</a:t>
            </a:r>
          </a:p>
          <a:p>
            <a:r>
              <a:rPr lang="en-US" altLang="ko-KR" dirty="0" smtClean="0"/>
              <a:t>import </a:t>
            </a:r>
            <a:r>
              <a:rPr lang="en-US" altLang="ko-KR" dirty="0" err="1"/>
              <a:t>tensorflow</a:t>
            </a:r>
            <a:r>
              <a:rPr lang="en-US" altLang="ko-KR" dirty="0"/>
              <a:t> as </a:t>
            </a:r>
            <a:r>
              <a:rPr lang="en-US" altLang="ko-KR" dirty="0" err="1"/>
              <a:t>tf</a:t>
            </a:r>
            <a:endParaRPr lang="en-US" altLang="ko-KR" dirty="0"/>
          </a:p>
          <a:p>
            <a:r>
              <a:rPr lang="en-US" altLang="ko-KR" dirty="0" smtClean="0"/>
              <a:t>a </a:t>
            </a:r>
            <a:r>
              <a:rPr lang="en-US" altLang="ko-KR" dirty="0"/>
              <a:t>= </a:t>
            </a:r>
            <a:r>
              <a:rPr lang="en-US" altLang="ko-KR" dirty="0" err="1"/>
              <a:t>tf.constant</a:t>
            </a:r>
            <a:r>
              <a:rPr lang="en-US" altLang="ko-KR" dirty="0"/>
              <a:t>([5],</a:t>
            </a:r>
            <a:r>
              <a:rPr lang="en-US" altLang="ko-KR" dirty="0" err="1"/>
              <a:t>dtype</a:t>
            </a:r>
            <a:r>
              <a:rPr lang="en-US" altLang="ko-KR" dirty="0"/>
              <a:t>=tf.float32)</a:t>
            </a:r>
          </a:p>
          <a:p>
            <a:r>
              <a:rPr lang="en-US" altLang="ko-KR" dirty="0" smtClean="0"/>
              <a:t>b </a:t>
            </a:r>
            <a:r>
              <a:rPr lang="en-US" altLang="ko-KR" dirty="0"/>
              <a:t>= </a:t>
            </a:r>
            <a:r>
              <a:rPr lang="en-US" altLang="ko-KR" dirty="0" err="1"/>
              <a:t>tf.constant</a:t>
            </a:r>
            <a:r>
              <a:rPr lang="en-US" altLang="ko-KR" dirty="0"/>
              <a:t>([10],</a:t>
            </a:r>
            <a:r>
              <a:rPr lang="en-US" altLang="ko-KR" dirty="0" err="1"/>
              <a:t>dtype</a:t>
            </a:r>
            <a:r>
              <a:rPr lang="en-US" altLang="ko-KR" dirty="0"/>
              <a:t>=tf.float32)</a:t>
            </a:r>
          </a:p>
          <a:p>
            <a:r>
              <a:rPr lang="en-US" altLang="ko-KR" dirty="0" smtClean="0"/>
              <a:t>c </a:t>
            </a:r>
            <a:r>
              <a:rPr lang="en-US" altLang="ko-KR" dirty="0"/>
              <a:t>= </a:t>
            </a:r>
            <a:r>
              <a:rPr lang="en-US" altLang="ko-KR" dirty="0" err="1"/>
              <a:t>tf.constant</a:t>
            </a:r>
            <a:r>
              <a:rPr lang="en-US" altLang="ko-KR" dirty="0"/>
              <a:t>([2],</a:t>
            </a:r>
            <a:r>
              <a:rPr lang="en-US" altLang="ko-KR" dirty="0" err="1"/>
              <a:t>dtype</a:t>
            </a:r>
            <a:r>
              <a:rPr lang="en-US" altLang="ko-KR" dirty="0"/>
              <a:t>=tf.float32)</a:t>
            </a:r>
          </a:p>
          <a:p>
            <a:r>
              <a:rPr lang="en-US" altLang="ko-KR" dirty="0" smtClean="0"/>
              <a:t>d </a:t>
            </a:r>
            <a:r>
              <a:rPr lang="en-US" altLang="ko-KR" dirty="0"/>
              <a:t>= a*</a:t>
            </a:r>
            <a:r>
              <a:rPr lang="en-US" altLang="ko-KR" dirty="0" err="1"/>
              <a:t>b+c</a:t>
            </a:r>
            <a:endParaRPr lang="en-US" altLang="ko-KR" dirty="0"/>
          </a:p>
          <a:p>
            <a:r>
              <a:rPr lang="en-US" altLang="ko-KR" dirty="0" err="1" smtClean="0"/>
              <a:t>sess</a:t>
            </a:r>
            <a:r>
              <a:rPr lang="en-US" altLang="ko-KR" dirty="0" smtClean="0"/>
              <a:t> </a:t>
            </a:r>
            <a:r>
              <a:rPr lang="en-US" altLang="ko-KR" dirty="0"/>
              <a:t>= </a:t>
            </a:r>
            <a:r>
              <a:rPr lang="en-US" altLang="ko-KR" dirty="0" err="1"/>
              <a:t>tf.Session</a:t>
            </a:r>
            <a:r>
              <a:rPr lang="en-US" altLang="ko-KR" dirty="0"/>
              <a:t>()</a:t>
            </a:r>
          </a:p>
          <a:p>
            <a:r>
              <a:rPr lang="en-US" altLang="ko-KR" dirty="0" smtClean="0"/>
              <a:t>result </a:t>
            </a:r>
            <a:r>
              <a:rPr lang="en-US" altLang="ko-KR" dirty="0"/>
              <a:t>= </a:t>
            </a:r>
            <a:r>
              <a:rPr lang="en-US" altLang="ko-KR" dirty="0" err="1"/>
              <a:t>sess.run</a:t>
            </a:r>
            <a:r>
              <a:rPr lang="en-US" altLang="ko-KR" dirty="0"/>
              <a:t>(d)</a:t>
            </a:r>
          </a:p>
          <a:p>
            <a:r>
              <a:rPr lang="en-US" altLang="ko-KR" dirty="0" smtClean="0"/>
              <a:t>print </a:t>
            </a:r>
            <a:r>
              <a:rPr lang="en-US" altLang="ko-KR" dirty="0"/>
              <a:t>result</a:t>
            </a:r>
          </a:p>
          <a:p>
            <a:endParaRPr lang="en-US" altLang="ko-KR" dirty="0"/>
          </a:p>
          <a:p>
            <a:r>
              <a:rPr lang="en-US" altLang="ko-KR" dirty="0" err="1"/>
              <a:t>tf.Session</a:t>
            </a:r>
            <a:r>
              <a:rPr lang="en-US" altLang="ko-KR" dirty="0"/>
              <a:t>()</a:t>
            </a:r>
            <a:r>
              <a:rPr lang="ko-KR" altLang="en-US" dirty="0"/>
              <a:t>을 통하여 세션을 생성하고</a:t>
            </a:r>
            <a:r>
              <a:rPr lang="en-US" altLang="ko-KR" dirty="0"/>
              <a:t>, </a:t>
            </a:r>
            <a:r>
              <a:rPr lang="ko-KR" altLang="en-US" dirty="0"/>
              <a:t>이 세션에 그래프 </a:t>
            </a:r>
            <a:r>
              <a:rPr lang="en-US" altLang="ko-KR" dirty="0"/>
              <a:t>d</a:t>
            </a:r>
            <a:r>
              <a:rPr lang="ko-KR" altLang="en-US" dirty="0"/>
              <a:t>를 실행하도록 </a:t>
            </a:r>
            <a:r>
              <a:rPr lang="en-US" altLang="ko-KR" dirty="0" err="1"/>
              <a:t>sess.run</a:t>
            </a:r>
            <a:r>
              <a:rPr lang="en-US" altLang="ko-KR" dirty="0"/>
              <a:t>(d)</a:t>
            </a:r>
            <a:r>
              <a:rPr lang="ko-KR" altLang="en-US" dirty="0"/>
              <a:t>를 실행한다</a:t>
            </a:r>
          </a:p>
          <a:p>
            <a:endParaRPr lang="ko-KR" altLang="en-US" dirty="0"/>
          </a:p>
          <a:p>
            <a:r>
              <a:rPr lang="ko-KR" altLang="en-US" dirty="0"/>
              <a:t>이 그래프의 </a:t>
            </a:r>
            <a:r>
              <a:rPr lang="ko-KR" altLang="en-US" dirty="0" err="1"/>
              <a:t>실행결과는</a:t>
            </a:r>
            <a:r>
              <a:rPr lang="ko-KR" altLang="en-US" dirty="0"/>
              <a:t> </a:t>
            </a:r>
            <a:r>
              <a:rPr lang="ko-KR" altLang="en-US" dirty="0" err="1"/>
              <a:t>리턴값으로</a:t>
            </a:r>
            <a:r>
              <a:rPr lang="ko-KR" altLang="en-US" dirty="0"/>
              <a:t> </a:t>
            </a:r>
            <a:r>
              <a:rPr lang="en-US" altLang="ko-KR" dirty="0"/>
              <a:t>result</a:t>
            </a:r>
            <a:r>
              <a:rPr lang="ko-KR" altLang="en-US" dirty="0"/>
              <a:t>에 저장이 되고</a:t>
            </a:r>
            <a:r>
              <a:rPr lang="en-US" altLang="ko-KR" dirty="0"/>
              <a:t>, </a:t>
            </a:r>
            <a:r>
              <a:rPr lang="ko-KR" altLang="en-US" dirty="0"/>
              <a:t>출력을 해보면 다음과 같이 정상적으로 </a:t>
            </a:r>
            <a:r>
              <a:rPr lang="en-US" altLang="ko-KR" dirty="0"/>
              <a:t>52</a:t>
            </a:r>
            <a:r>
              <a:rPr lang="ko-KR" altLang="en-US" dirty="0"/>
              <a:t>라는 값이 나오는 것을 볼 수 있다</a:t>
            </a:r>
            <a:r>
              <a:rPr lang="en-US" altLang="ko-KR" dirty="0"/>
              <a:t>.</a:t>
            </a:r>
          </a:p>
        </p:txBody>
      </p:sp>
    </p:spTree>
    <p:extLst>
      <p:ext uri="{BB962C8B-B14F-4D97-AF65-F5344CB8AC3E}">
        <p14:creationId xmlns:p14="http://schemas.microsoft.com/office/powerpoint/2010/main" val="5070880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t1.daumcdn.net/cfile/tistory/2139D245584AB42A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0569" y="3165475"/>
            <a:ext cx="6096794" cy="358870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t1.daumcdn.net/cfile/tistory/221D7F45584AB42A1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369" y="269875"/>
            <a:ext cx="4039394" cy="2544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1776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488724"/>
          </a:xfrm>
          <a:prstGeom prst="rect">
            <a:avLst/>
          </a:prstGeom>
        </p:spPr>
        <p:txBody>
          <a:bodyPr vert="horz" wrap="square" lIns="0" tIns="0" rIns="0" bIns="0" rtlCol="0">
            <a:spAutoFit/>
          </a:bodyPr>
          <a:lstStyle/>
          <a:p>
            <a:pPr marL="12700" algn="just">
              <a:lnSpc>
                <a:spcPct val="150000"/>
              </a:lnSpc>
            </a:pPr>
            <a:r>
              <a:rPr lang="en-US" altLang="ko-KR" sz="2400" dirty="0">
                <a:latin typeface="+mn-ea"/>
                <a:cs typeface="Arial Unicode MS"/>
              </a:rPr>
              <a:t>TensorFlow</a:t>
            </a:r>
            <a:r>
              <a:rPr lang="ko-KR" altLang="en-US" sz="2400" dirty="0">
                <a:latin typeface="+mn-ea"/>
                <a:cs typeface="Arial Unicode MS"/>
              </a:rPr>
              <a:t>에서 변수를 표현하는 방법</a:t>
            </a:r>
          </a:p>
        </p:txBody>
      </p:sp>
      <p:sp>
        <p:nvSpPr>
          <p:cNvPr id="5" name="object 6">
            <a:extLst>
              <a:ext uri="{FF2B5EF4-FFF2-40B4-BE49-F238E27FC236}">
                <a16:creationId xmlns:a16="http://schemas.microsoft.com/office/drawing/2014/main" id="{B3D8ED48-61B1-7149-A15F-D3EEB8728B9E}"/>
              </a:ext>
            </a:extLst>
          </p:cNvPr>
          <p:cNvSpPr txBox="1"/>
          <p:nvPr/>
        </p:nvSpPr>
        <p:spPr>
          <a:xfrm>
            <a:off x="232570" y="879475"/>
            <a:ext cx="9753599" cy="6247864"/>
          </a:xfrm>
          <a:prstGeom prst="rect">
            <a:avLst/>
          </a:prstGeom>
        </p:spPr>
        <p:txBody>
          <a:bodyPr vert="horz" wrap="square" lIns="0" tIns="0" rIns="0" bIns="0" rtlCol="0">
            <a:spAutoFit/>
          </a:bodyPr>
          <a:lstStyle/>
          <a:p>
            <a:pPr marL="14288"/>
            <a:r>
              <a:rPr lang="en-US" altLang="ko-KR" spc="15" dirty="0">
                <a:solidFill>
                  <a:srgbClr val="58595B"/>
                </a:solidFill>
                <a:latin typeface="+mn-ea"/>
                <a:cs typeface="Arial Unicode MS"/>
              </a:rPr>
              <a:t>file:</a:t>
            </a:r>
            <a:r>
              <a:rPr lang="en-US" altLang="ko-KR" spc="20" dirty="0">
                <a:solidFill>
                  <a:srgbClr val="58595B"/>
                </a:solidFill>
                <a:latin typeface="+mn-ea"/>
                <a:cs typeface="Arial Unicode MS"/>
              </a:rPr>
              <a:t> </a:t>
            </a:r>
            <a:r>
              <a:rPr lang="en-US" altLang="ko-KR" spc="10" dirty="0" err="1">
                <a:solidFill>
                  <a:srgbClr val="58595B"/>
                </a:solidFill>
                <a:latin typeface="+mn-ea"/>
                <a:cs typeface="Arial Unicode MS"/>
              </a:rPr>
              <a:t>src</a:t>
            </a:r>
            <a:r>
              <a:rPr lang="en-US" altLang="ko-KR" spc="10" dirty="0">
                <a:solidFill>
                  <a:srgbClr val="58595B"/>
                </a:solidFill>
                <a:latin typeface="+mn-ea"/>
                <a:cs typeface="Arial Unicode MS"/>
              </a:rPr>
              <a:t>/ch5/</a:t>
            </a:r>
            <a:r>
              <a:rPr lang="en-US" altLang="ko-KR" spc="10" dirty="0" err="1">
                <a:solidFill>
                  <a:srgbClr val="58595B"/>
                </a:solidFill>
                <a:latin typeface="+mn-ea"/>
                <a:cs typeface="Arial Unicode MS"/>
              </a:rPr>
              <a:t>var.py</a:t>
            </a:r>
            <a:endParaRPr lang="en-US" altLang="ko-KR" spc="10" dirty="0">
              <a:solidFill>
                <a:srgbClr val="58595B"/>
              </a:solidFill>
              <a:latin typeface="+mn-ea"/>
              <a:cs typeface="Arial Unicode MS"/>
            </a:endParaRPr>
          </a:p>
          <a:p>
            <a:pPr marL="14288"/>
            <a:endParaRPr lang="en-US" altLang="ko-KR" dirty="0">
              <a:latin typeface="+mn-ea"/>
              <a:cs typeface="Times New Roman"/>
            </a:endParaRPr>
          </a:p>
          <a:p>
            <a:pPr marL="14288" algn="just"/>
            <a:r>
              <a:rPr lang="en-US" altLang="ko-KR" dirty="0">
                <a:solidFill>
                  <a:srgbClr val="231F20"/>
                </a:solidFill>
                <a:latin typeface="+mn-ea"/>
                <a:cs typeface="나눔고딕코딩"/>
              </a:rPr>
              <a:t>import </a:t>
            </a:r>
            <a:r>
              <a:rPr lang="en-US" altLang="ko-KR" dirty="0" err="1">
                <a:solidFill>
                  <a:srgbClr val="231F20"/>
                </a:solidFill>
                <a:latin typeface="+mn-ea"/>
                <a:cs typeface="나눔고딕코딩"/>
              </a:rPr>
              <a:t>tensorflow</a:t>
            </a:r>
            <a:r>
              <a:rPr lang="en-US" altLang="ko-KR" dirty="0">
                <a:solidFill>
                  <a:srgbClr val="231F20"/>
                </a:solidFill>
                <a:latin typeface="+mn-ea"/>
                <a:cs typeface="나눔고딕코딩"/>
              </a:rPr>
              <a:t> as</a:t>
            </a:r>
            <a:r>
              <a:rPr lang="en-US" altLang="ko-KR" spc="-220" dirty="0">
                <a:solidFill>
                  <a:srgbClr val="231F20"/>
                </a:solidFill>
                <a:latin typeface="+mn-ea"/>
                <a:cs typeface="나눔고딕코딩"/>
              </a:rPr>
              <a:t> </a:t>
            </a:r>
            <a:r>
              <a:rPr lang="en-US" altLang="ko-KR" dirty="0" err="1">
                <a:solidFill>
                  <a:srgbClr val="231F20"/>
                </a:solidFill>
                <a:latin typeface="+mn-ea"/>
                <a:cs typeface="나눔고딕코딩"/>
              </a:rPr>
              <a:t>tf</a:t>
            </a:r>
            <a:endParaRPr lang="en-US" altLang="ko-KR" dirty="0">
              <a:latin typeface="+mn-ea"/>
              <a:cs typeface="Times New Roman"/>
            </a:endParaRPr>
          </a:p>
          <a:p>
            <a:pPr marL="14288">
              <a:spcBef>
                <a:spcPts val="30"/>
              </a:spcBef>
            </a:pPr>
            <a:endParaRPr lang="en-US" altLang="ko-KR" dirty="0">
              <a:latin typeface="+mn-ea"/>
              <a:cs typeface="Times New Roman"/>
            </a:endParaRPr>
          </a:p>
          <a:p>
            <a:pPr marL="14288" algn="just"/>
            <a:r>
              <a:rPr lang="en-US" altLang="ko-KR" dirty="0">
                <a:solidFill>
                  <a:srgbClr val="231F20"/>
                </a:solidFill>
                <a:latin typeface="+mn-ea"/>
                <a:cs typeface="나눔고딕코딩"/>
              </a:rPr>
              <a:t>#</a:t>
            </a:r>
            <a:r>
              <a:rPr lang="en-US" altLang="ko-KR" spc="-105" dirty="0">
                <a:solidFill>
                  <a:srgbClr val="231F20"/>
                </a:solidFill>
                <a:latin typeface="+mn-ea"/>
                <a:cs typeface="나눔고딕코딩"/>
              </a:rPr>
              <a:t> </a:t>
            </a:r>
            <a:r>
              <a:rPr lang="ko-KR" altLang="en-US" spc="-20" dirty="0">
                <a:solidFill>
                  <a:srgbClr val="231F20"/>
                </a:solidFill>
                <a:latin typeface="+mn-ea"/>
                <a:cs typeface="나눔고딕코딩"/>
              </a:rPr>
              <a:t>상수</a:t>
            </a:r>
            <a:r>
              <a:rPr lang="ko-KR" altLang="en-US" spc="-105" dirty="0">
                <a:solidFill>
                  <a:srgbClr val="231F20"/>
                </a:solidFill>
                <a:latin typeface="+mn-ea"/>
                <a:cs typeface="나눔고딕코딩"/>
              </a:rPr>
              <a:t> </a:t>
            </a:r>
            <a:r>
              <a:rPr lang="ko-KR" altLang="en-US" spc="-30" dirty="0">
                <a:solidFill>
                  <a:srgbClr val="231F20"/>
                </a:solidFill>
                <a:latin typeface="+mn-ea"/>
                <a:cs typeface="나눔고딕코딩"/>
              </a:rPr>
              <a:t>정의하기</a:t>
            </a:r>
            <a:r>
              <a:rPr lang="ko-KR" altLang="en-US" spc="-105" dirty="0">
                <a:solidFill>
                  <a:srgbClr val="231F20"/>
                </a:solidFill>
                <a:latin typeface="+mn-ea"/>
                <a:cs typeface="나눔고딕코딩"/>
              </a:rPr>
              <a:t> </a:t>
            </a:r>
            <a:r>
              <a:rPr lang="en-US" altLang="ko-KR" spc="-30" dirty="0">
                <a:solidFill>
                  <a:srgbClr val="231F20"/>
                </a:solidFill>
                <a:latin typeface="+mn-ea"/>
                <a:cs typeface="나눔고딕코딩"/>
              </a:rPr>
              <a:t>---</a:t>
            </a:r>
            <a:r>
              <a:rPr lang="ko-KR" altLang="en-US" spc="-105" dirty="0">
                <a:solidFill>
                  <a:srgbClr val="231F20"/>
                </a:solidFill>
                <a:latin typeface="+mn-ea"/>
                <a:cs typeface="나눔고딕코딩"/>
              </a:rPr>
              <a:t> </a:t>
            </a:r>
            <a:r>
              <a:rPr lang="en-US" altLang="ko-KR" spc="-20" dirty="0">
                <a:solidFill>
                  <a:srgbClr val="231F20"/>
                </a:solidFill>
                <a:latin typeface="+mn-ea"/>
                <a:cs typeface="나눔고딕코딩"/>
              </a:rPr>
              <a:t>(※1)</a:t>
            </a:r>
            <a:endParaRPr lang="ko-KR" altLang="en-US" dirty="0">
              <a:latin typeface="+mn-ea"/>
              <a:cs typeface="나눔고딕코딩"/>
            </a:endParaRPr>
          </a:p>
          <a:p>
            <a:pPr marL="14288" marR="5080" algn="just"/>
            <a:r>
              <a:rPr lang="en-US" altLang="ko-KR" dirty="0">
                <a:solidFill>
                  <a:srgbClr val="231F20"/>
                </a:solidFill>
                <a:latin typeface="+mn-ea"/>
                <a:cs typeface="나눔고딕코딩"/>
              </a:rPr>
              <a:t>a = </a:t>
            </a:r>
            <a:r>
              <a:rPr lang="en-US" altLang="ko-KR" spc="-5" dirty="0" err="1">
                <a:solidFill>
                  <a:srgbClr val="231F20"/>
                </a:solidFill>
                <a:latin typeface="+mn-ea"/>
                <a:cs typeface="나눔고딕코딩"/>
              </a:rPr>
              <a:t>tf.constant</a:t>
            </a:r>
            <a:r>
              <a:rPr lang="en-US" altLang="ko-KR" spc="-5" dirty="0">
                <a:solidFill>
                  <a:srgbClr val="231F20"/>
                </a:solidFill>
                <a:latin typeface="+mn-ea"/>
                <a:cs typeface="나눔고딕코딩"/>
              </a:rPr>
              <a:t>(120,</a:t>
            </a:r>
            <a:r>
              <a:rPr lang="en-US" altLang="ko-KR" spc="-285" dirty="0">
                <a:solidFill>
                  <a:srgbClr val="231F20"/>
                </a:solidFill>
                <a:latin typeface="+mn-ea"/>
                <a:cs typeface="나눔고딕코딩"/>
              </a:rPr>
              <a:t> </a:t>
            </a:r>
            <a:r>
              <a:rPr lang="en-US" altLang="ko-KR" spc="-15" dirty="0">
                <a:solidFill>
                  <a:srgbClr val="231F20"/>
                </a:solidFill>
                <a:latin typeface="+mn-ea"/>
                <a:cs typeface="나눔고딕코딩"/>
              </a:rPr>
              <a:t>name="a")</a:t>
            </a:r>
          </a:p>
          <a:p>
            <a:pPr marL="14288" marR="5080" algn="just"/>
            <a:r>
              <a:rPr lang="en-US" altLang="ko-KR" dirty="0">
                <a:solidFill>
                  <a:srgbClr val="231F20"/>
                </a:solidFill>
                <a:latin typeface="+mn-ea"/>
                <a:cs typeface="나눔고딕코딩"/>
              </a:rPr>
              <a:t>b = </a:t>
            </a:r>
            <a:r>
              <a:rPr lang="en-US" altLang="ko-KR" spc="-5" dirty="0" err="1">
                <a:solidFill>
                  <a:srgbClr val="231F20"/>
                </a:solidFill>
                <a:latin typeface="+mn-ea"/>
                <a:cs typeface="나눔고딕코딩"/>
              </a:rPr>
              <a:t>tf.constant</a:t>
            </a:r>
            <a:r>
              <a:rPr lang="en-US" altLang="ko-KR" spc="-5" dirty="0">
                <a:solidFill>
                  <a:srgbClr val="231F20"/>
                </a:solidFill>
                <a:latin typeface="+mn-ea"/>
                <a:cs typeface="나눔고딕코딩"/>
              </a:rPr>
              <a:t>(130,</a:t>
            </a:r>
            <a:r>
              <a:rPr lang="en-US" altLang="ko-KR" spc="-285" dirty="0">
                <a:solidFill>
                  <a:srgbClr val="231F20"/>
                </a:solidFill>
                <a:latin typeface="+mn-ea"/>
                <a:cs typeface="나눔고딕코딩"/>
              </a:rPr>
              <a:t> </a:t>
            </a:r>
            <a:r>
              <a:rPr lang="en-US" altLang="ko-KR" spc="-15" dirty="0">
                <a:solidFill>
                  <a:srgbClr val="231F20"/>
                </a:solidFill>
                <a:latin typeface="+mn-ea"/>
                <a:cs typeface="나눔고딕코딩"/>
              </a:rPr>
              <a:t>name="b</a:t>
            </a:r>
            <a:r>
              <a:rPr lang="en-US" altLang="ko-KR" spc="-15" dirty="0" smtClean="0">
                <a:solidFill>
                  <a:srgbClr val="231F20"/>
                </a:solidFill>
                <a:latin typeface="+mn-ea"/>
                <a:cs typeface="나눔고딕코딩"/>
              </a:rPr>
              <a:t>")</a:t>
            </a:r>
            <a:endParaRPr lang="en-US" altLang="ko-KR" spc="-15" dirty="0">
              <a:solidFill>
                <a:srgbClr val="231F20"/>
              </a:solidFill>
              <a:latin typeface="+mn-ea"/>
              <a:cs typeface="나눔고딕코딩"/>
            </a:endParaRPr>
          </a:p>
          <a:p>
            <a:pPr marL="14288" marR="5080" algn="just"/>
            <a:r>
              <a:rPr lang="en-US" altLang="ko-KR" dirty="0" smtClean="0">
                <a:solidFill>
                  <a:srgbClr val="231F20"/>
                </a:solidFill>
                <a:latin typeface="+mn-ea"/>
                <a:cs typeface="나눔고딕코딩"/>
              </a:rPr>
              <a:t>c </a:t>
            </a:r>
            <a:r>
              <a:rPr lang="en-US" altLang="ko-KR" dirty="0">
                <a:solidFill>
                  <a:srgbClr val="231F20"/>
                </a:solidFill>
                <a:latin typeface="+mn-ea"/>
                <a:cs typeface="나눔고딕코딩"/>
              </a:rPr>
              <a:t>= </a:t>
            </a:r>
            <a:r>
              <a:rPr lang="en-US" altLang="ko-KR" spc="-5" dirty="0" err="1">
                <a:solidFill>
                  <a:srgbClr val="231F20"/>
                </a:solidFill>
                <a:latin typeface="+mn-ea"/>
                <a:cs typeface="나눔고딕코딩"/>
              </a:rPr>
              <a:t>tf.constant</a:t>
            </a:r>
            <a:r>
              <a:rPr lang="en-US" altLang="ko-KR" spc="-5" dirty="0">
                <a:solidFill>
                  <a:srgbClr val="231F20"/>
                </a:solidFill>
                <a:latin typeface="+mn-ea"/>
                <a:cs typeface="나눔고딕코딩"/>
              </a:rPr>
              <a:t>(140,</a:t>
            </a:r>
            <a:r>
              <a:rPr lang="en-US" altLang="ko-KR" spc="-285" dirty="0">
                <a:solidFill>
                  <a:srgbClr val="231F20"/>
                </a:solidFill>
                <a:latin typeface="+mn-ea"/>
                <a:cs typeface="나눔고딕코딩"/>
              </a:rPr>
              <a:t> </a:t>
            </a:r>
            <a:r>
              <a:rPr lang="en-US" altLang="ko-KR" spc="-15" dirty="0">
                <a:solidFill>
                  <a:srgbClr val="231F20"/>
                </a:solidFill>
                <a:latin typeface="+mn-ea"/>
                <a:cs typeface="나눔고딕코딩"/>
              </a:rPr>
              <a:t>name="c")</a:t>
            </a:r>
            <a:endParaRPr lang="en-US" altLang="ko-KR" dirty="0">
              <a:latin typeface="+mn-ea"/>
              <a:cs typeface="나눔고딕코딩"/>
            </a:endParaRPr>
          </a:p>
          <a:p>
            <a:pPr marL="14288" algn="just">
              <a:spcBef>
                <a:spcPts val="340"/>
              </a:spcBef>
            </a:pPr>
            <a:endParaRPr lang="en-US" altLang="ko-KR" dirty="0">
              <a:solidFill>
                <a:srgbClr val="231F20"/>
              </a:solidFill>
              <a:latin typeface="+mn-ea"/>
              <a:cs typeface="나눔고딕코딩"/>
            </a:endParaRPr>
          </a:p>
          <a:p>
            <a:pPr marL="14288" algn="just">
              <a:spcBef>
                <a:spcPts val="340"/>
              </a:spcBef>
            </a:pPr>
            <a:r>
              <a:rPr lang="en-US" altLang="ko-KR" dirty="0">
                <a:solidFill>
                  <a:srgbClr val="231F20"/>
                </a:solidFill>
                <a:latin typeface="+mn-ea"/>
                <a:cs typeface="나눔고딕코딩"/>
              </a:rPr>
              <a:t>#</a:t>
            </a:r>
            <a:r>
              <a:rPr lang="en-US" altLang="ko-KR" spc="-105" dirty="0">
                <a:solidFill>
                  <a:srgbClr val="231F20"/>
                </a:solidFill>
                <a:latin typeface="+mn-ea"/>
                <a:cs typeface="나눔고딕코딩"/>
              </a:rPr>
              <a:t> </a:t>
            </a:r>
            <a:r>
              <a:rPr lang="ko-KR" altLang="en-US" spc="-20" dirty="0">
                <a:solidFill>
                  <a:srgbClr val="231F20"/>
                </a:solidFill>
                <a:latin typeface="+mn-ea"/>
                <a:cs typeface="나눔고딕코딩"/>
              </a:rPr>
              <a:t>변수</a:t>
            </a:r>
            <a:r>
              <a:rPr lang="ko-KR" altLang="en-US" spc="-105" dirty="0">
                <a:solidFill>
                  <a:srgbClr val="231F20"/>
                </a:solidFill>
                <a:latin typeface="+mn-ea"/>
                <a:cs typeface="나눔고딕코딩"/>
              </a:rPr>
              <a:t> </a:t>
            </a:r>
            <a:r>
              <a:rPr lang="ko-KR" altLang="en-US" spc="-30" dirty="0">
                <a:solidFill>
                  <a:srgbClr val="231F20"/>
                </a:solidFill>
                <a:latin typeface="+mn-ea"/>
                <a:cs typeface="나눔고딕코딩"/>
              </a:rPr>
              <a:t>정의하기</a:t>
            </a:r>
            <a:r>
              <a:rPr lang="ko-KR" altLang="en-US" spc="-105" dirty="0">
                <a:solidFill>
                  <a:srgbClr val="231F20"/>
                </a:solidFill>
                <a:latin typeface="+mn-ea"/>
                <a:cs typeface="나눔고딕코딩"/>
              </a:rPr>
              <a:t> </a:t>
            </a:r>
            <a:r>
              <a:rPr lang="en-US" altLang="ko-KR" spc="-30" dirty="0">
                <a:solidFill>
                  <a:srgbClr val="231F20"/>
                </a:solidFill>
                <a:latin typeface="+mn-ea"/>
                <a:cs typeface="나눔고딕코딩"/>
              </a:rPr>
              <a:t>---</a:t>
            </a:r>
            <a:r>
              <a:rPr lang="ko-KR" altLang="en-US" spc="-105" dirty="0">
                <a:solidFill>
                  <a:srgbClr val="231F20"/>
                </a:solidFill>
                <a:latin typeface="+mn-ea"/>
                <a:cs typeface="나눔고딕코딩"/>
              </a:rPr>
              <a:t> </a:t>
            </a:r>
            <a:r>
              <a:rPr lang="en-US" altLang="ko-KR" spc="-20" dirty="0">
                <a:solidFill>
                  <a:srgbClr val="231F20"/>
                </a:solidFill>
                <a:latin typeface="+mn-ea"/>
                <a:cs typeface="나눔고딕코딩"/>
              </a:rPr>
              <a:t>(※2)</a:t>
            </a:r>
          </a:p>
          <a:p>
            <a:pPr marL="14288"/>
            <a:r>
              <a:rPr lang="en-US" altLang="ko-KR" dirty="0">
                <a:solidFill>
                  <a:srgbClr val="231F20"/>
                </a:solidFill>
                <a:latin typeface="+mn-ea"/>
                <a:cs typeface="나눔고딕코딩"/>
              </a:rPr>
              <a:t>v = </a:t>
            </a:r>
            <a:r>
              <a:rPr lang="en-US" altLang="ko-KR" spc="-10" dirty="0" err="1">
                <a:solidFill>
                  <a:srgbClr val="231F20"/>
                </a:solidFill>
                <a:latin typeface="+mn-ea"/>
                <a:cs typeface="나눔고딕코딩"/>
              </a:rPr>
              <a:t>tf.Variable</a:t>
            </a:r>
            <a:r>
              <a:rPr lang="en-US" altLang="ko-KR" spc="-10" dirty="0">
                <a:solidFill>
                  <a:srgbClr val="231F20"/>
                </a:solidFill>
                <a:latin typeface="+mn-ea"/>
                <a:cs typeface="나눔고딕코딩"/>
              </a:rPr>
              <a:t>(0,</a:t>
            </a:r>
            <a:r>
              <a:rPr lang="en-US" altLang="ko-KR" spc="-225" dirty="0">
                <a:solidFill>
                  <a:srgbClr val="231F20"/>
                </a:solidFill>
                <a:latin typeface="+mn-ea"/>
                <a:cs typeface="나눔고딕코딩"/>
              </a:rPr>
              <a:t> </a:t>
            </a:r>
            <a:r>
              <a:rPr lang="en-US" altLang="ko-KR" spc="-15" dirty="0">
                <a:solidFill>
                  <a:srgbClr val="231F20"/>
                </a:solidFill>
                <a:latin typeface="+mn-ea"/>
                <a:cs typeface="나눔고딕코딩"/>
              </a:rPr>
              <a:t>name="v")</a:t>
            </a:r>
            <a:endParaRPr lang="en-US" altLang="ko-KR" dirty="0">
              <a:latin typeface="+mn-ea"/>
              <a:cs typeface="나눔고딕코딩"/>
            </a:endParaRPr>
          </a:p>
          <a:p>
            <a:pPr marL="14288">
              <a:spcBef>
                <a:spcPts val="35"/>
              </a:spcBef>
            </a:pPr>
            <a:endParaRPr lang="en-US" altLang="ko-KR" dirty="0">
              <a:latin typeface="+mn-ea"/>
              <a:cs typeface="Times New Roman"/>
            </a:endParaRPr>
          </a:p>
          <a:p>
            <a:pPr marL="14288" marR="2945130"/>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ko-KR" altLang="en-US" spc="-30" dirty="0">
                <a:solidFill>
                  <a:srgbClr val="231F20"/>
                </a:solidFill>
                <a:latin typeface="+mn-ea"/>
                <a:cs typeface="나눔고딕코딩"/>
              </a:rPr>
              <a:t>데이터</a:t>
            </a:r>
            <a:r>
              <a:rPr lang="ko-KR" altLang="en-US" spc="-90" dirty="0">
                <a:solidFill>
                  <a:srgbClr val="231F20"/>
                </a:solidFill>
                <a:latin typeface="+mn-ea"/>
                <a:cs typeface="나눔고딕코딩"/>
              </a:rPr>
              <a:t> </a:t>
            </a:r>
            <a:r>
              <a:rPr lang="ko-KR" altLang="en-US" spc="-30" dirty="0" err="1">
                <a:solidFill>
                  <a:srgbClr val="231F20"/>
                </a:solidFill>
                <a:latin typeface="+mn-ea"/>
                <a:cs typeface="나눔고딕코딩"/>
              </a:rPr>
              <a:t>플로우</a:t>
            </a:r>
            <a:r>
              <a:rPr lang="ko-KR" altLang="en-US" spc="-90" dirty="0">
                <a:solidFill>
                  <a:srgbClr val="231F20"/>
                </a:solidFill>
                <a:latin typeface="+mn-ea"/>
                <a:cs typeface="나눔고딕코딩"/>
              </a:rPr>
              <a:t> </a:t>
            </a:r>
            <a:r>
              <a:rPr lang="ko-KR" altLang="en-US" spc="-30" dirty="0">
                <a:solidFill>
                  <a:srgbClr val="231F20"/>
                </a:solidFill>
                <a:latin typeface="+mn-ea"/>
                <a:cs typeface="나눔고딕코딩"/>
              </a:rPr>
              <a:t>그래프</a:t>
            </a:r>
            <a:r>
              <a:rPr lang="ko-KR" altLang="en-US" spc="-90" dirty="0">
                <a:solidFill>
                  <a:srgbClr val="231F20"/>
                </a:solidFill>
                <a:latin typeface="+mn-ea"/>
                <a:cs typeface="나눔고딕코딩"/>
              </a:rPr>
              <a:t> </a:t>
            </a:r>
            <a:r>
              <a:rPr lang="ko-KR" altLang="en-US" spc="-30" dirty="0">
                <a:solidFill>
                  <a:srgbClr val="231F20"/>
                </a:solidFill>
                <a:latin typeface="+mn-ea"/>
                <a:cs typeface="나눔고딕코딩"/>
              </a:rPr>
              <a:t>정의하기</a:t>
            </a:r>
            <a:r>
              <a:rPr lang="ko-KR" altLang="en-US" spc="-90" dirty="0">
                <a:solidFill>
                  <a:srgbClr val="231F20"/>
                </a:solidFill>
                <a:latin typeface="+mn-ea"/>
                <a:cs typeface="나눔고딕코딩"/>
              </a:rPr>
              <a:t> </a:t>
            </a:r>
            <a:r>
              <a:rPr lang="en-US" altLang="ko-KR" spc="-30" dirty="0">
                <a:solidFill>
                  <a:srgbClr val="231F20"/>
                </a:solidFill>
                <a:latin typeface="+mn-ea"/>
                <a:cs typeface="나눔고딕코딩"/>
              </a:rPr>
              <a:t>---</a:t>
            </a:r>
            <a:r>
              <a:rPr lang="ko-KR" altLang="en-US" spc="-90" dirty="0">
                <a:solidFill>
                  <a:srgbClr val="231F20"/>
                </a:solidFill>
                <a:latin typeface="+mn-ea"/>
                <a:cs typeface="나눔고딕코딩"/>
              </a:rPr>
              <a:t> </a:t>
            </a:r>
            <a:r>
              <a:rPr lang="en-US" altLang="ko-KR" spc="-20" dirty="0">
                <a:solidFill>
                  <a:srgbClr val="231F20"/>
                </a:solidFill>
                <a:latin typeface="+mn-ea"/>
                <a:cs typeface="나눔고딕코딩"/>
              </a:rPr>
              <a:t>(※3</a:t>
            </a:r>
            <a:r>
              <a:rPr lang="en-US" altLang="ko-KR" spc="-20" dirty="0" smtClean="0">
                <a:solidFill>
                  <a:srgbClr val="231F20"/>
                </a:solidFill>
                <a:latin typeface="+mn-ea"/>
                <a:cs typeface="나눔고딕코딩"/>
              </a:rPr>
              <a:t>)</a:t>
            </a:r>
            <a:endParaRPr lang="en-US" altLang="ko-KR" spc="-20" dirty="0">
              <a:solidFill>
                <a:srgbClr val="231F20"/>
              </a:solidFill>
              <a:latin typeface="+mn-ea"/>
              <a:cs typeface="나눔고딕코딩"/>
            </a:endParaRPr>
          </a:p>
          <a:p>
            <a:pPr marL="14288" marR="2945130"/>
            <a:r>
              <a:rPr lang="en-US" altLang="ko-KR" spc="-10" dirty="0" err="1">
                <a:solidFill>
                  <a:srgbClr val="231F20"/>
                </a:solidFill>
                <a:latin typeface="+mn-ea"/>
                <a:cs typeface="나눔고딕코딩"/>
              </a:rPr>
              <a:t>calc_op</a:t>
            </a:r>
            <a:r>
              <a:rPr lang="en-US" altLang="ko-KR" spc="-5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5" dirty="0">
                <a:solidFill>
                  <a:srgbClr val="231F20"/>
                </a:solidFill>
                <a:latin typeface="+mn-ea"/>
                <a:cs typeface="나눔고딕코딩"/>
              </a:rPr>
              <a:t> </a:t>
            </a:r>
            <a:r>
              <a:rPr lang="en-US" altLang="ko-KR" dirty="0">
                <a:solidFill>
                  <a:srgbClr val="231F20"/>
                </a:solidFill>
                <a:latin typeface="+mn-ea"/>
                <a:cs typeface="나눔고딕코딩"/>
              </a:rPr>
              <a:t>a</a:t>
            </a:r>
            <a:r>
              <a:rPr lang="en-US" altLang="ko-KR" spc="-5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5" dirty="0">
                <a:solidFill>
                  <a:srgbClr val="231F20"/>
                </a:solidFill>
                <a:latin typeface="+mn-ea"/>
                <a:cs typeface="나눔고딕코딩"/>
              </a:rPr>
              <a:t> </a:t>
            </a:r>
            <a:r>
              <a:rPr lang="en-US" altLang="ko-KR" dirty="0">
                <a:solidFill>
                  <a:srgbClr val="231F20"/>
                </a:solidFill>
                <a:latin typeface="+mn-ea"/>
                <a:cs typeface="나눔고딕코딩"/>
              </a:rPr>
              <a:t>b</a:t>
            </a:r>
            <a:r>
              <a:rPr lang="en-US" altLang="ko-KR" spc="-5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5" dirty="0">
                <a:solidFill>
                  <a:srgbClr val="231F20"/>
                </a:solidFill>
                <a:latin typeface="+mn-ea"/>
                <a:cs typeface="나눔고딕코딩"/>
              </a:rPr>
              <a:t> </a:t>
            </a:r>
            <a:r>
              <a:rPr lang="en-US" altLang="ko-KR" dirty="0">
                <a:solidFill>
                  <a:srgbClr val="231F20"/>
                </a:solidFill>
                <a:latin typeface="+mn-ea"/>
                <a:cs typeface="나눔고딕코딩"/>
              </a:rPr>
              <a:t>c</a:t>
            </a:r>
            <a:endParaRPr lang="en-US" altLang="ko-KR" dirty="0">
              <a:latin typeface="+mn-ea"/>
              <a:cs typeface="나눔고딕코딩"/>
            </a:endParaRPr>
          </a:p>
          <a:p>
            <a:pPr marL="14288">
              <a:spcBef>
                <a:spcPts val="340"/>
              </a:spcBef>
            </a:pPr>
            <a:r>
              <a:rPr lang="en-US" altLang="ko-KR" spc="-5" dirty="0" err="1">
                <a:solidFill>
                  <a:srgbClr val="231F20"/>
                </a:solidFill>
                <a:latin typeface="+mn-ea"/>
                <a:cs typeface="나눔고딕코딩"/>
              </a:rPr>
              <a:t>assign_op</a:t>
            </a:r>
            <a:r>
              <a:rPr lang="en-US" altLang="ko-KR" spc="-5" dirty="0">
                <a:solidFill>
                  <a:srgbClr val="231F20"/>
                </a:solidFill>
                <a:latin typeface="+mn-ea"/>
                <a:cs typeface="나눔고딕코딩"/>
              </a:rPr>
              <a:t> </a:t>
            </a:r>
            <a:r>
              <a:rPr lang="en-US" altLang="ko-KR" dirty="0">
                <a:solidFill>
                  <a:srgbClr val="231F20"/>
                </a:solidFill>
                <a:latin typeface="+mn-ea"/>
                <a:cs typeface="나눔고딕코딩"/>
              </a:rPr>
              <a:t>= </a:t>
            </a:r>
            <a:r>
              <a:rPr lang="en-US" altLang="ko-KR" spc="-10" dirty="0" err="1">
                <a:solidFill>
                  <a:srgbClr val="231F20"/>
                </a:solidFill>
                <a:latin typeface="+mn-ea"/>
                <a:cs typeface="나눔고딕코딩"/>
              </a:rPr>
              <a:t>tf.assign</a:t>
            </a:r>
            <a:r>
              <a:rPr lang="en-US" altLang="ko-KR" spc="-10" dirty="0">
                <a:solidFill>
                  <a:srgbClr val="231F20"/>
                </a:solidFill>
                <a:latin typeface="+mn-ea"/>
                <a:cs typeface="나눔고딕코딩"/>
              </a:rPr>
              <a:t>(v,</a:t>
            </a:r>
            <a:r>
              <a:rPr lang="en-US" altLang="ko-KR" spc="-250" dirty="0">
                <a:solidFill>
                  <a:srgbClr val="231F20"/>
                </a:solidFill>
                <a:latin typeface="+mn-ea"/>
                <a:cs typeface="나눔고딕코딩"/>
              </a:rPr>
              <a:t> </a:t>
            </a:r>
            <a:r>
              <a:rPr lang="en-US" altLang="ko-KR" spc="-5" dirty="0" err="1">
                <a:solidFill>
                  <a:srgbClr val="231F20"/>
                </a:solidFill>
                <a:latin typeface="+mn-ea"/>
                <a:cs typeface="나눔고딕코딩"/>
              </a:rPr>
              <a:t>calc_op</a:t>
            </a:r>
            <a:r>
              <a:rPr lang="en-US" altLang="ko-KR" spc="-5" dirty="0">
                <a:solidFill>
                  <a:srgbClr val="231F20"/>
                </a:solidFill>
                <a:latin typeface="+mn-ea"/>
                <a:cs typeface="나눔고딕코딩"/>
              </a:rPr>
              <a:t>)</a:t>
            </a:r>
            <a:endParaRPr lang="en-US" altLang="ko-KR" dirty="0">
              <a:latin typeface="+mn-ea"/>
              <a:cs typeface="나눔고딕코딩"/>
            </a:endParaRPr>
          </a:p>
          <a:p>
            <a:pPr marL="14288">
              <a:spcBef>
                <a:spcPts val="35"/>
              </a:spcBef>
            </a:pPr>
            <a:endParaRPr lang="en-US" altLang="ko-KR" dirty="0">
              <a:latin typeface="+mn-ea"/>
              <a:cs typeface="Times New Roman"/>
            </a:endParaRPr>
          </a:p>
          <a:p>
            <a:pPr marL="14288" marR="3712210"/>
            <a:r>
              <a:rPr lang="en-US" altLang="ko-KR" dirty="0">
                <a:solidFill>
                  <a:srgbClr val="231F20"/>
                </a:solidFill>
                <a:latin typeface="+mn-ea"/>
                <a:cs typeface="나눔고딕코딩"/>
              </a:rPr>
              <a:t>#</a:t>
            </a:r>
            <a:r>
              <a:rPr lang="en-US" altLang="ko-KR" spc="-105" dirty="0">
                <a:solidFill>
                  <a:srgbClr val="231F20"/>
                </a:solidFill>
                <a:latin typeface="+mn-ea"/>
                <a:cs typeface="나눔고딕코딩"/>
              </a:rPr>
              <a:t> </a:t>
            </a:r>
            <a:r>
              <a:rPr lang="ko-KR" altLang="en-US" spc="-20" dirty="0">
                <a:solidFill>
                  <a:srgbClr val="231F20"/>
                </a:solidFill>
                <a:latin typeface="+mn-ea"/>
                <a:cs typeface="나눔고딕코딩"/>
              </a:rPr>
              <a:t>세션</a:t>
            </a:r>
            <a:r>
              <a:rPr lang="ko-KR" altLang="en-US" spc="-105" dirty="0">
                <a:solidFill>
                  <a:srgbClr val="231F20"/>
                </a:solidFill>
                <a:latin typeface="+mn-ea"/>
                <a:cs typeface="나눔고딕코딩"/>
              </a:rPr>
              <a:t> </a:t>
            </a:r>
            <a:r>
              <a:rPr lang="ko-KR" altLang="en-US" spc="-30" dirty="0">
                <a:solidFill>
                  <a:srgbClr val="231F20"/>
                </a:solidFill>
                <a:latin typeface="+mn-ea"/>
                <a:cs typeface="나눔고딕코딩"/>
              </a:rPr>
              <a:t>실행하기</a:t>
            </a:r>
            <a:r>
              <a:rPr lang="ko-KR" altLang="en-US" spc="-105" dirty="0">
                <a:solidFill>
                  <a:srgbClr val="231F20"/>
                </a:solidFill>
                <a:latin typeface="+mn-ea"/>
                <a:cs typeface="나눔고딕코딩"/>
              </a:rPr>
              <a:t> </a:t>
            </a:r>
            <a:r>
              <a:rPr lang="en-US" altLang="ko-KR" spc="-30" dirty="0">
                <a:solidFill>
                  <a:srgbClr val="231F20"/>
                </a:solidFill>
                <a:latin typeface="+mn-ea"/>
                <a:cs typeface="나눔고딕코딩"/>
              </a:rPr>
              <a:t>---</a:t>
            </a:r>
            <a:r>
              <a:rPr lang="ko-KR" altLang="en-US" spc="-105" dirty="0">
                <a:solidFill>
                  <a:srgbClr val="231F20"/>
                </a:solidFill>
                <a:latin typeface="+mn-ea"/>
                <a:cs typeface="나눔고딕코딩"/>
              </a:rPr>
              <a:t> </a:t>
            </a:r>
            <a:r>
              <a:rPr lang="en-US" altLang="ko-KR" spc="-20" dirty="0">
                <a:solidFill>
                  <a:srgbClr val="231F20"/>
                </a:solidFill>
                <a:latin typeface="+mn-ea"/>
                <a:cs typeface="나눔고딕코딩"/>
              </a:rPr>
              <a:t>(※4</a:t>
            </a:r>
            <a:r>
              <a:rPr lang="en-US" altLang="ko-KR" spc="-20" dirty="0" smtClean="0">
                <a:solidFill>
                  <a:srgbClr val="231F20"/>
                </a:solidFill>
                <a:latin typeface="+mn-ea"/>
                <a:cs typeface="나눔고딕코딩"/>
              </a:rPr>
              <a:t>)</a:t>
            </a:r>
            <a:endParaRPr lang="en-US" altLang="ko-KR" spc="-20" dirty="0">
              <a:solidFill>
                <a:srgbClr val="231F20"/>
              </a:solidFill>
              <a:latin typeface="+mn-ea"/>
              <a:cs typeface="나눔고딕코딩"/>
            </a:endParaRPr>
          </a:p>
          <a:p>
            <a:pPr marL="14288" marR="3712210"/>
            <a:r>
              <a:rPr lang="en-US" altLang="ko-KR" dirty="0" err="1">
                <a:solidFill>
                  <a:srgbClr val="231F20"/>
                </a:solidFill>
                <a:latin typeface="+mn-ea"/>
                <a:cs typeface="나눔고딕코딩"/>
              </a:rPr>
              <a:t>sess</a:t>
            </a:r>
            <a:r>
              <a:rPr lang="en-US" altLang="ko-KR" dirty="0">
                <a:solidFill>
                  <a:srgbClr val="231F20"/>
                </a:solidFill>
                <a:latin typeface="+mn-ea"/>
                <a:cs typeface="나눔고딕코딩"/>
              </a:rPr>
              <a:t> = </a:t>
            </a:r>
            <a:r>
              <a:rPr lang="en-US" altLang="ko-KR" spc="-10" dirty="0" err="1">
                <a:solidFill>
                  <a:srgbClr val="231F20"/>
                </a:solidFill>
                <a:latin typeface="+mn-ea"/>
                <a:cs typeface="나눔고딕코딩"/>
              </a:rPr>
              <a:t>tf.Session</a:t>
            </a:r>
            <a:r>
              <a:rPr lang="en-US" altLang="ko-KR" spc="-10" dirty="0" smtClean="0">
                <a:solidFill>
                  <a:srgbClr val="231F20"/>
                </a:solidFill>
                <a:latin typeface="+mn-ea"/>
                <a:cs typeface="나눔고딕코딩"/>
              </a:rPr>
              <a:t>()		</a:t>
            </a:r>
            <a:endParaRPr lang="en-US" altLang="ko-KR" spc="-10" dirty="0">
              <a:solidFill>
                <a:srgbClr val="231F20"/>
              </a:solidFill>
              <a:latin typeface="+mn-ea"/>
              <a:cs typeface="나눔고딕코딩"/>
            </a:endParaRPr>
          </a:p>
          <a:p>
            <a:pPr marL="14288" marR="3712210"/>
            <a:r>
              <a:rPr lang="en-US" altLang="ko-KR" spc="-10" dirty="0" err="1">
                <a:solidFill>
                  <a:srgbClr val="231F20"/>
                </a:solidFill>
                <a:latin typeface="+mn-ea"/>
                <a:cs typeface="나눔고딕코딩"/>
              </a:rPr>
              <a:t>sess.run</a:t>
            </a:r>
            <a:r>
              <a:rPr lang="en-US" altLang="ko-KR" spc="-10" dirty="0">
                <a:solidFill>
                  <a:srgbClr val="231F20"/>
                </a:solidFill>
                <a:latin typeface="+mn-ea"/>
                <a:cs typeface="나눔고딕코딩"/>
              </a:rPr>
              <a:t>(</a:t>
            </a:r>
            <a:r>
              <a:rPr lang="en-US" altLang="ko-KR" spc="-10" dirty="0" err="1">
                <a:solidFill>
                  <a:srgbClr val="231F20"/>
                </a:solidFill>
                <a:latin typeface="+mn-ea"/>
                <a:cs typeface="나눔고딕코딩"/>
              </a:rPr>
              <a:t>assign_op</a:t>
            </a:r>
            <a:r>
              <a:rPr lang="en-US" altLang="ko-KR" spc="-10" dirty="0">
                <a:solidFill>
                  <a:srgbClr val="231F20"/>
                </a:solidFill>
                <a:latin typeface="+mn-ea"/>
                <a:cs typeface="나눔고딕코딩"/>
              </a:rPr>
              <a:t>)</a:t>
            </a:r>
            <a:endParaRPr lang="en-US" altLang="ko-KR" dirty="0">
              <a:latin typeface="+mn-ea"/>
              <a:cs typeface="나눔고딕코딩"/>
            </a:endParaRPr>
          </a:p>
          <a:p>
            <a:pPr marL="14288" algn="just">
              <a:spcBef>
                <a:spcPts val="340"/>
              </a:spcBef>
            </a:pPr>
            <a:endParaRPr lang="en-US" altLang="ko-KR" dirty="0" smtClean="0">
              <a:latin typeface="나눔고딕코딩"/>
              <a:cs typeface="나눔고딕코딩"/>
            </a:endParaRPr>
          </a:p>
          <a:p>
            <a:pPr marL="14288" marR="3519170"/>
            <a:r>
              <a:rPr lang="en-US" altLang="ko-KR" dirty="0">
                <a:solidFill>
                  <a:srgbClr val="231F20"/>
                </a:solidFill>
                <a:latin typeface="+mn-ea"/>
                <a:cs typeface="나눔고딕코딩"/>
              </a:rPr>
              <a:t>#</a:t>
            </a:r>
            <a:r>
              <a:rPr lang="en-US" altLang="ko-KR" spc="-100" dirty="0">
                <a:solidFill>
                  <a:srgbClr val="231F20"/>
                </a:solidFill>
                <a:latin typeface="+mn-ea"/>
                <a:cs typeface="나눔고딕코딩"/>
              </a:rPr>
              <a:t> </a:t>
            </a:r>
            <a:r>
              <a:rPr lang="en-US" altLang="ko-KR" dirty="0">
                <a:solidFill>
                  <a:srgbClr val="231F20"/>
                </a:solidFill>
                <a:latin typeface="+mn-ea"/>
                <a:cs typeface="나눔고딕코딩"/>
              </a:rPr>
              <a:t>v</a:t>
            </a:r>
            <a:r>
              <a:rPr lang="ko-KR" altLang="en-US" dirty="0">
                <a:solidFill>
                  <a:srgbClr val="231F20"/>
                </a:solidFill>
                <a:latin typeface="+mn-ea"/>
                <a:cs typeface="나눔고딕코딩"/>
              </a:rPr>
              <a:t>의</a:t>
            </a:r>
            <a:r>
              <a:rPr lang="ko-KR" altLang="en-US" spc="-100" dirty="0">
                <a:solidFill>
                  <a:srgbClr val="231F20"/>
                </a:solidFill>
                <a:latin typeface="+mn-ea"/>
                <a:cs typeface="나눔고딕코딩"/>
              </a:rPr>
              <a:t> </a:t>
            </a:r>
            <a:r>
              <a:rPr lang="ko-KR" altLang="en-US" spc="-20" dirty="0">
                <a:solidFill>
                  <a:srgbClr val="231F20"/>
                </a:solidFill>
                <a:latin typeface="+mn-ea"/>
                <a:cs typeface="나눔고딕코딩"/>
              </a:rPr>
              <a:t>내용</a:t>
            </a:r>
            <a:r>
              <a:rPr lang="ko-KR" altLang="en-US" spc="-100" dirty="0">
                <a:solidFill>
                  <a:srgbClr val="231F20"/>
                </a:solidFill>
                <a:latin typeface="+mn-ea"/>
                <a:cs typeface="나눔고딕코딩"/>
              </a:rPr>
              <a:t> </a:t>
            </a:r>
            <a:r>
              <a:rPr lang="ko-KR" altLang="en-US" spc="-30" dirty="0">
                <a:solidFill>
                  <a:srgbClr val="231F20"/>
                </a:solidFill>
                <a:latin typeface="+mn-ea"/>
                <a:cs typeface="나눔고딕코딩"/>
              </a:rPr>
              <a:t>출력하기</a:t>
            </a:r>
            <a:r>
              <a:rPr lang="ko-KR" altLang="en-US" spc="-100" dirty="0">
                <a:solidFill>
                  <a:srgbClr val="231F20"/>
                </a:solidFill>
                <a:latin typeface="+mn-ea"/>
                <a:cs typeface="나눔고딕코딩"/>
              </a:rPr>
              <a:t> </a:t>
            </a:r>
            <a:r>
              <a:rPr lang="en-US" altLang="ko-KR" spc="-30" dirty="0">
                <a:solidFill>
                  <a:srgbClr val="231F20"/>
                </a:solidFill>
                <a:latin typeface="+mn-ea"/>
                <a:cs typeface="나눔고딕코딩"/>
              </a:rPr>
              <a:t>---</a:t>
            </a:r>
            <a:r>
              <a:rPr lang="ko-KR" altLang="en-US" spc="-100" dirty="0">
                <a:solidFill>
                  <a:srgbClr val="231F20"/>
                </a:solidFill>
                <a:latin typeface="+mn-ea"/>
                <a:cs typeface="나눔고딕코딩"/>
              </a:rPr>
              <a:t> </a:t>
            </a:r>
            <a:r>
              <a:rPr lang="en-US" altLang="ko-KR" spc="-20" dirty="0">
                <a:solidFill>
                  <a:srgbClr val="231F20"/>
                </a:solidFill>
                <a:latin typeface="+mn-ea"/>
                <a:cs typeface="나눔고딕코딩"/>
              </a:rPr>
              <a:t>(※5)  </a:t>
            </a:r>
          </a:p>
          <a:p>
            <a:pPr marL="14288" marR="3519170"/>
            <a:r>
              <a:rPr lang="en-US" altLang="ko-KR" dirty="0">
                <a:solidFill>
                  <a:srgbClr val="231F20"/>
                </a:solidFill>
                <a:latin typeface="+mn-ea"/>
                <a:cs typeface="나눔고딕코딩"/>
              </a:rPr>
              <a:t>print( </a:t>
            </a:r>
            <a:r>
              <a:rPr lang="en-US" altLang="ko-KR" spc="-10" dirty="0" err="1">
                <a:solidFill>
                  <a:srgbClr val="231F20"/>
                </a:solidFill>
                <a:latin typeface="+mn-ea"/>
                <a:cs typeface="나눔고딕코딩"/>
              </a:rPr>
              <a:t>sess.run</a:t>
            </a:r>
            <a:r>
              <a:rPr lang="en-US" altLang="ko-KR" spc="-10" dirty="0">
                <a:solidFill>
                  <a:srgbClr val="231F20"/>
                </a:solidFill>
                <a:latin typeface="+mn-ea"/>
                <a:cs typeface="나눔고딕코딩"/>
              </a:rPr>
              <a:t>(v)</a:t>
            </a:r>
            <a:r>
              <a:rPr lang="en-US" altLang="ko-KR" spc="-229" dirty="0">
                <a:solidFill>
                  <a:srgbClr val="231F20"/>
                </a:solidFill>
                <a:latin typeface="+mn-ea"/>
                <a:cs typeface="나눔고딕코딩"/>
              </a:rPr>
              <a:t> </a:t>
            </a:r>
            <a:r>
              <a:rPr lang="en-US" altLang="ko-KR" dirty="0" smtClean="0">
                <a:solidFill>
                  <a:srgbClr val="231F20"/>
                </a:solidFill>
                <a:latin typeface="+mn-ea"/>
                <a:cs typeface="나눔고딕코딩"/>
              </a:rPr>
              <a:t>)</a:t>
            </a:r>
            <a:endParaRPr lang="ko-KR" altLang="en-US" dirty="0">
              <a:latin typeface="나눔고딕코딩"/>
              <a:cs typeface="나눔고딕코딩"/>
            </a:endParaRPr>
          </a:p>
        </p:txBody>
      </p:sp>
      <p:sp>
        <p:nvSpPr>
          <p:cNvPr id="6" name="object 2">
            <a:extLst>
              <a:ext uri="{FF2B5EF4-FFF2-40B4-BE49-F238E27FC236}">
                <a16:creationId xmlns:a16="http://schemas.microsoft.com/office/drawing/2014/main" id="{9B96CFC1-84B6-D24E-BDDE-B513641CB923}"/>
              </a:ext>
            </a:extLst>
          </p:cNvPr>
          <p:cNvSpPr/>
          <p:nvPr/>
        </p:nvSpPr>
        <p:spPr>
          <a:xfrm flipV="1">
            <a:off x="232569" y="1183078"/>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
        <p:nvSpPr>
          <p:cNvPr id="7" name="object 2">
            <a:extLst>
              <a:ext uri="{FF2B5EF4-FFF2-40B4-BE49-F238E27FC236}">
                <a16:creationId xmlns:a16="http://schemas.microsoft.com/office/drawing/2014/main" id="{9B96CFC1-84B6-D24E-BDDE-B513641CB923}"/>
              </a:ext>
            </a:extLst>
          </p:cNvPr>
          <p:cNvSpPr/>
          <p:nvPr/>
        </p:nvSpPr>
        <p:spPr>
          <a:xfrm flipV="1">
            <a:off x="232569" y="7234556"/>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Tree>
    <p:extLst>
      <p:ext uri="{BB962C8B-B14F-4D97-AF65-F5344CB8AC3E}">
        <p14:creationId xmlns:p14="http://schemas.microsoft.com/office/powerpoint/2010/main" val="1644921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3785652"/>
          </a:xfrm>
          <a:prstGeom prst="rect">
            <a:avLst/>
          </a:prstGeom>
        </p:spPr>
        <p:txBody>
          <a:bodyPr vert="horz" wrap="square" lIns="0" tIns="0" rIns="0" bIns="0" rtlCol="0">
            <a:spAutoFit/>
          </a:bodyPr>
          <a:lstStyle/>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여러 </a:t>
            </a:r>
            <a:r>
              <a:rPr lang="ko-KR" altLang="en-US" spc="-130" dirty="0">
                <a:solidFill>
                  <a:srgbClr val="231F20"/>
                </a:solidFill>
                <a:latin typeface="+mn-ea"/>
                <a:cs typeface="Arial Unicode MS"/>
              </a:rPr>
              <a:t>뉴런이 연결돼 </a:t>
            </a:r>
            <a:r>
              <a:rPr lang="ko-KR" altLang="en-US" spc="-120" dirty="0">
                <a:solidFill>
                  <a:srgbClr val="231F20"/>
                </a:solidFill>
                <a:latin typeface="+mn-ea"/>
                <a:cs typeface="Arial Unicode MS"/>
              </a:rPr>
              <a:t>있는 </a:t>
            </a:r>
            <a:r>
              <a:rPr lang="ko-KR" altLang="en-US" spc="-130" dirty="0">
                <a:solidFill>
                  <a:srgbClr val="231F20"/>
                </a:solidFill>
                <a:latin typeface="+mn-ea"/>
                <a:cs typeface="Arial Unicode MS"/>
              </a:rPr>
              <a:t>구조를 가지고 </a:t>
            </a:r>
            <a:r>
              <a:rPr lang="ko-KR" altLang="en-US" spc="-120" dirty="0">
                <a:solidFill>
                  <a:srgbClr val="231F20"/>
                </a:solidFill>
                <a:latin typeface="+mn-ea"/>
                <a:cs typeface="Arial Unicode MS"/>
              </a:rPr>
              <a:t>있는 </a:t>
            </a:r>
            <a:r>
              <a:rPr lang="ko-KR" altLang="en-US" spc="-110" dirty="0">
                <a:solidFill>
                  <a:srgbClr val="231F20"/>
                </a:solidFill>
                <a:latin typeface="+mn-ea"/>
                <a:cs typeface="Arial Unicode MS"/>
              </a:rPr>
              <a:t>망</a:t>
            </a:r>
            <a:r>
              <a:rPr lang="en-US" altLang="ko-KR" spc="-110" dirty="0">
                <a:solidFill>
                  <a:srgbClr val="231F20"/>
                </a:solidFill>
                <a:latin typeface="+mn-ea"/>
                <a:cs typeface="Arial Unicode MS"/>
              </a:rPr>
              <a:t>(</a:t>
            </a:r>
            <a:r>
              <a:rPr lang="ko-KR" altLang="en-US" spc="-110" dirty="0">
                <a:solidFill>
                  <a:srgbClr val="231F20"/>
                </a:solidFill>
                <a:latin typeface="+mn-ea"/>
                <a:cs typeface="Arial Unicode MS"/>
              </a:rPr>
              <a:t>네트워크</a:t>
            </a:r>
            <a:r>
              <a:rPr lang="en-US" altLang="ko-KR" spc="-110" dirty="0">
                <a:solidFill>
                  <a:srgbClr val="231F20"/>
                </a:solidFill>
                <a:latin typeface="+mn-ea"/>
                <a:cs typeface="Arial Unicode MS"/>
              </a:rPr>
              <a:t>)</a:t>
            </a:r>
          </a:p>
          <a:p>
            <a:pPr marL="298450" marR="12065" indent="-285750" algn="just">
              <a:lnSpc>
                <a:spcPct val="150000"/>
              </a:lnSpc>
              <a:spcBef>
                <a:spcPts val="580"/>
              </a:spcBef>
              <a:buFontTx/>
              <a:buChar char="-"/>
            </a:pPr>
            <a:r>
              <a:rPr lang="ko-KR" altLang="en-US" spc="-145" dirty="0" err="1">
                <a:solidFill>
                  <a:srgbClr val="231F20"/>
                </a:solidFill>
                <a:latin typeface="+mn-ea"/>
                <a:cs typeface="Arial Unicode MS"/>
              </a:rPr>
              <a:t>입력층에</a:t>
            </a:r>
            <a:r>
              <a:rPr lang="ko-KR" altLang="en-US" spc="-145" dirty="0">
                <a:solidFill>
                  <a:srgbClr val="231F20"/>
                </a:solidFill>
                <a:latin typeface="+mn-ea"/>
                <a:cs typeface="Arial Unicode MS"/>
              </a:rPr>
              <a:t> 학습시키고 </a:t>
            </a:r>
            <a:r>
              <a:rPr lang="ko-KR" altLang="en-US" spc="-120" dirty="0">
                <a:solidFill>
                  <a:srgbClr val="231F20"/>
                </a:solidFill>
                <a:latin typeface="+mn-ea"/>
                <a:cs typeface="Arial Unicode MS"/>
              </a:rPr>
              <a:t>싶은 </a:t>
            </a:r>
            <a:r>
              <a:rPr lang="ko-KR" altLang="en-US" spc="-135" dirty="0">
                <a:solidFill>
                  <a:srgbClr val="231F20"/>
                </a:solidFill>
                <a:latin typeface="+mn-ea"/>
                <a:cs typeface="Arial Unicode MS"/>
              </a:rPr>
              <a:t>데이터를 </a:t>
            </a:r>
            <a:r>
              <a:rPr lang="ko-KR" altLang="en-US" spc="-110" dirty="0">
                <a:solidFill>
                  <a:srgbClr val="231F20"/>
                </a:solidFill>
                <a:latin typeface="+mn-ea"/>
                <a:cs typeface="Arial Unicode MS"/>
              </a:rPr>
              <a:t>입력</a:t>
            </a:r>
            <a:endParaRPr lang="en-US" altLang="ko-KR" spc="-110" dirty="0">
              <a:solidFill>
                <a:srgbClr val="231F20"/>
              </a:solidFill>
              <a:latin typeface="+mn-ea"/>
              <a:cs typeface="Arial Unicode MS"/>
            </a:endParaRPr>
          </a:p>
          <a:p>
            <a:pPr marL="298450" marR="12065" indent="-285750" algn="just">
              <a:lnSpc>
                <a:spcPct val="150000"/>
              </a:lnSpc>
              <a:spcBef>
                <a:spcPts val="580"/>
              </a:spcBef>
              <a:buFontTx/>
              <a:buChar char="-"/>
            </a:pPr>
            <a:r>
              <a:rPr lang="ko-KR" altLang="en-US" spc="-140" dirty="0">
                <a:solidFill>
                  <a:srgbClr val="231F20"/>
                </a:solidFill>
                <a:latin typeface="+mn-ea"/>
                <a:cs typeface="Arial Unicode MS"/>
              </a:rPr>
              <a:t>데이터들이 </a:t>
            </a:r>
            <a:r>
              <a:rPr lang="ko-KR" altLang="en-US" spc="-90" dirty="0" err="1" smtClean="0">
                <a:solidFill>
                  <a:srgbClr val="231F20"/>
                </a:solidFill>
                <a:latin typeface="+mn-ea"/>
                <a:cs typeface="Arial Unicode MS"/>
              </a:rPr>
              <a:t>입력층</a:t>
            </a:r>
            <a:r>
              <a:rPr lang="en-US" altLang="ko-KR" spc="-90" dirty="0" smtClean="0">
                <a:solidFill>
                  <a:srgbClr val="231F20"/>
                </a:solidFill>
                <a:latin typeface="+mn-ea"/>
                <a:cs typeface="Arial Unicode MS"/>
              </a:rPr>
              <a:t>(input layer), </a:t>
            </a:r>
            <a:r>
              <a:rPr lang="ko-KR" altLang="en-US" spc="-105" dirty="0">
                <a:solidFill>
                  <a:srgbClr val="231F20"/>
                </a:solidFill>
                <a:latin typeface="+mn-ea"/>
                <a:cs typeface="Arial Unicode MS"/>
              </a:rPr>
              <a:t>중간층</a:t>
            </a:r>
            <a:r>
              <a:rPr lang="en-US" altLang="ko-KR" spc="-105" dirty="0">
                <a:solidFill>
                  <a:srgbClr val="231F20"/>
                </a:solidFill>
                <a:latin typeface="+mn-ea"/>
                <a:cs typeface="Arial Unicode MS"/>
              </a:rPr>
              <a:t>(</a:t>
            </a:r>
            <a:r>
              <a:rPr lang="ko-KR" altLang="en-US" spc="-105" dirty="0" err="1" smtClean="0">
                <a:solidFill>
                  <a:srgbClr val="231F20"/>
                </a:solidFill>
                <a:latin typeface="+mn-ea"/>
                <a:cs typeface="Arial Unicode MS"/>
              </a:rPr>
              <a:t>은닉층</a:t>
            </a:r>
            <a:r>
              <a:rPr lang="en-US" altLang="ko-KR" spc="-105" dirty="0" smtClean="0">
                <a:solidFill>
                  <a:srgbClr val="231F20"/>
                </a:solidFill>
                <a:latin typeface="+mn-ea"/>
                <a:cs typeface="Arial Unicode MS"/>
              </a:rPr>
              <a:t>, hidden layer),  </a:t>
            </a:r>
            <a:r>
              <a:rPr lang="ko-KR" altLang="en-US" spc="-135" dirty="0" err="1" smtClean="0">
                <a:solidFill>
                  <a:srgbClr val="231F20"/>
                </a:solidFill>
                <a:latin typeface="+mn-ea"/>
                <a:cs typeface="Arial Unicode MS"/>
              </a:rPr>
              <a:t>출력층</a:t>
            </a:r>
            <a:r>
              <a:rPr lang="en-US" altLang="ko-KR" spc="-135" dirty="0" smtClean="0">
                <a:solidFill>
                  <a:srgbClr val="231F20"/>
                </a:solidFill>
                <a:latin typeface="+mn-ea"/>
                <a:cs typeface="Arial Unicode MS"/>
              </a:rPr>
              <a:t>(output layer)</a:t>
            </a:r>
            <a:r>
              <a:rPr lang="ko-KR" altLang="en-US" spc="-135" dirty="0" smtClean="0">
                <a:solidFill>
                  <a:srgbClr val="231F20"/>
                </a:solidFill>
                <a:latin typeface="+mn-ea"/>
                <a:cs typeface="Arial Unicode MS"/>
              </a:rPr>
              <a:t>을 </a:t>
            </a:r>
            <a:r>
              <a:rPr lang="ko-KR" altLang="en-US" spc="-140" dirty="0">
                <a:solidFill>
                  <a:srgbClr val="231F20"/>
                </a:solidFill>
                <a:latin typeface="+mn-ea"/>
                <a:cs typeface="Arial Unicode MS"/>
              </a:rPr>
              <a:t>지나며 처리가 </a:t>
            </a:r>
            <a:r>
              <a:rPr lang="ko-KR" altLang="en-US" spc="-135" dirty="0">
                <a:solidFill>
                  <a:srgbClr val="231F20"/>
                </a:solidFill>
                <a:latin typeface="+mn-ea"/>
                <a:cs typeface="Arial Unicode MS"/>
              </a:rPr>
              <a:t>일어나고 최종적인 </a:t>
            </a:r>
            <a:r>
              <a:rPr lang="ko-KR" altLang="en-US" spc="-130" dirty="0">
                <a:solidFill>
                  <a:srgbClr val="231F20"/>
                </a:solidFill>
                <a:latin typeface="+mn-ea"/>
                <a:cs typeface="Arial Unicode MS"/>
              </a:rPr>
              <a:t>결과를 </a:t>
            </a:r>
            <a:r>
              <a:rPr lang="ko-KR" altLang="en-US" spc="-110" dirty="0">
                <a:solidFill>
                  <a:srgbClr val="231F20"/>
                </a:solidFill>
                <a:latin typeface="+mn-ea"/>
                <a:cs typeface="Arial Unicode MS"/>
              </a:rPr>
              <a:t>출력</a:t>
            </a:r>
            <a:endParaRPr lang="en-US" altLang="ko-KR" spc="-110" dirty="0">
              <a:solidFill>
                <a:srgbClr val="231F20"/>
              </a:solidFill>
              <a:latin typeface="+mn-ea"/>
              <a:cs typeface="Arial Unicode MS"/>
            </a:endParaRPr>
          </a:p>
          <a:p>
            <a:pPr marL="298450" marR="12065" indent="-285750" algn="just">
              <a:lnSpc>
                <a:spcPct val="150000"/>
              </a:lnSpc>
              <a:spcBef>
                <a:spcPts val="580"/>
              </a:spcBef>
              <a:buFontTx/>
              <a:buChar char="-"/>
            </a:pPr>
            <a:endParaRPr lang="en-US" altLang="ko-KR" spc="-110" dirty="0">
              <a:solidFill>
                <a:srgbClr val="231F20"/>
              </a:solidFill>
              <a:latin typeface="+mn-ea"/>
              <a:cs typeface="Arial Unicode MS"/>
            </a:endParaRPr>
          </a:p>
          <a:p>
            <a:pPr marL="298450" marR="12065" indent="-285750" algn="just">
              <a:lnSpc>
                <a:spcPct val="150000"/>
              </a:lnSpc>
              <a:spcBef>
                <a:spcPts val="580"/>
              </a:spcBef>
              <a:buFontTx/>
              <a:buChar char="-"/>
            </a:pPr>
            <a:r>
              <a:rPr lang="ko-KR" altLang="en-US" spc="-110" dirty="0">
                <a:solidFill>
                  <a:srgbClr val="231F20"/>
                </a:solidFill>
                <a:latin typeface="+mn-ea"/>
                <a:cs typeface="Arial Unicode MS"/>
              </a:rPr>
              <a:t>이러한 신경망을 </a:t>
            </a:r>
            <a:r>
              <a:rPr lang="en-US" altLang="ko-KR" spc="-110" dirty="0">
                <a:solidFill>
                  <a:srgbClr val="231F20"/>
                </a:solidFill>
                <a:latin typeface="+mn-ea"/>
                <a:cs typeface="Arial Unicode MS"/>
              </a:rPr>
              <a:t>3</a:t>
            </a:r>
            <a:r>
              <a:rPr lang="ko-KR" altLang="en-US" spc="-110" dirty="0">
                <a:solidFill>
                  <a:srgbClr val="231F20"/>
                </a:solidFill>
                <a:latin typeface="+mn-ea"/>
                <a:cs typeface="Arial Unicode MS"/>
              </a:rPr>
              <a:t>개 이상 중첩하면 </a:t>
            </a:r>
            <a:r>
              <a:rPr lang="en-US" altLang="ko-KR" spc="-110" dirty="0">
                <a:solidFill>
                  <a:srgbClr val="231F20"/>
                </a:solidFill>
                <a:latin typeface="+mn-ea"/>
                <a:cs typeface="Arial Unicode MS"/>
              </a:rPr>
              <a:t>“</a:t>
            </a:r>
            <a:r>
              <a:rPr lang="ko-KR" altLang="en-US" spc="-110" dirty="0">
                <a:solidFill>
                  <a:srgbClr val="231F20"/>
                </a:solidFill>
                <a:latin typeface="+mn-ea"/>
                <a:cs typeface="Arial Unicode MS"/>
              </a:rPr>
              <a:t>깊은 신경망</a:t>
            </a:r>
            <a:r>
              <a:rPr lang="en-US" altLang="ko-KR" spc="-110" dirty="0">
                <a:solidFill>
                  <a:srgbClr val="231F20"/>
                </a:solidFill>
                <a:latin typeface="+mn-ea"/>
                <a:cs typeface="Arial Unicode MS"/>
              </a:rPr>
              <a:t>(Deep Neural Network : DNN</a:t>
            </a:r>
            <a:r>
              <a:rPr lang="en-US" altLang="ko-KR" spc="-110" dirty="0" smtClean="0">
                <a:solidFill>
                  <a:srgbClr val="231F20"/>
                </a:solidFill>
                <a:latin typeface="+mn-ea"/>
                <a:cs typeface="Arial Unicode MS"/>
              </a:rPr>
              <a:t>)”</a:t>
            </a:r>
            <a:endParaRPr lang="en-US" altLang="ko-KR" spc="-110" dirty="0">
              <a:solidFill>
                <a:srgbClr val="231F20"/>
              </a:solidFill>
              <a:latin typeface="+mn-ea"/>
              <a:cs typeface="Arial Unicode MS"/>
            </a:endParaRPr>
          </a:p>
          <a:p>
            <a:pPr marL="298450" marR="12065" indent="-285750" algn="just">
              <a:lnSpc>
                <a:spcPct val="150000"/>
              </a:lnSpc>
              <a:spcBef>
                <a:spcPts val="580"/>
              </a:spcBef>
              <a:buFontTx/>
              <a:buChar char="-"/>
            </a:pPr>
            <a:r>
              <a:rPr lang="ko-KR" altLang="en-US" spc="-114" dirty="0">
                <a:solidFill>
                  <a:srgbClr val="231F20"/>
                </a:solidFill>
                <a:latin typeface="+mn-ea"/>
                <a:cs typeface="Arial Unicode MS"/>
              </a:rPr>
              <a:t>이를 </a:t>
            </a:r>
            <a:r>
              <a:rPr lang="ko-KR" altLang="en-US" spc="-130" dirty="0">
                <a:solidFill>
                  <a:srgbClr val="231F20"/>
                </a:solidFill>
                <a:latin typeface="+mn-ea"/>
                <a:cs typeface="Arial Unicode MS"/>
              </a:rPr>
              <a:t>활용한 </a:t>
            </a:r>
            <a:r>
              <a:rPr lang="ko-KR" altLang="en-US" spc="-120" dirty="0">
                <a:solidFill>
                  <a:srgbClr val="231F20"/>
                </a:solidFill>
                <a:latin typeface="+mn-ea"/>
                <a:cs typeface="Arial Unicode MS"/>
              </a:rPr>
              <a:t>기계 </a:t>
            </a:r>
            <a:r>
              <a:rPr lang="ko-KR" altLang="en-US" spc="-130" dirty="0">
                <a:solidFill>
                  <a:srgbClr val="231F20"/>
                </a:solidFill>
                <a:latin typeface="+mn-ea"/>
                <a:cs typeface="Arial Unicode MS"/>
              </a:rPr>
              <a:t>학습을 </a:t>
            </a:r>
            <a:r>
              <a:rPr lang="ko-KR" altLang="en-US" spc="-140" dirty="0" smtClean="0">
                <a:solidFill>
                  <a:srgbClr val="231F20"/>
                </a:solidFill>
                <a:latin typeface="+mn-ea"/>
                <a:cs typeface="Arial Unicode MS"/>
              </a:rPr>
              <a:t>딥 러닝</a:t>
            </a:r>
            <a:r>
              <a:rPr lang="en-US" altLang="ko-KR" spc="-140" dirty="0" smtClean="0">
                <a:solidFill>
                  <a:srgbClr val="231F20"/>
                </a:solidFill>
                <a:latin typeface="+mn-ea"/>
                <a:cs typeface="Arial Unicode MS"/>
              </a:rPr>
              <a:t>(Deep Learning)</a:t>
            </a:r>
            <a:r>
              <a:rPr lang="ko-KR" altLang="en-US" spc="-140" dirty="0" smtClean="0">
                <a:solidFill>
                  <a:srgbClr val="231F20"/>
                </a:solidFill>
                <a:latin typeface="+mn-ea"/>
                <a:cs typeface="Arial Unicode MS"/>
              </a:rPr>
              <a:t>이라고 </a:t>
            </a:r>
            <a:r>
              <a:rPr lang="ko-KR" altLang="en-US" spc="-105" dirty="0" smtClean="0">
                <a:solidFill>
                  <a:srgbClr val="231F20"/>
                </a:solidFill>
                <a:latin typeface="+mn-ea"/>
                <a:cs typeface="Arial Unicode MS"/>
              </a:rPr>
              <a:t>부름</a:t>
            </a:r>
            <a:endParaRPr lang="en-US" altLang="ko-KR" spc="-105" dirty="0" smtClean="0">
              <a:solidFill>
                <a:srgbClr val="231F20"/>
              </a:solidFill>
              <a:latin typeface="+mn-ea"/>
              <a:cs typeface="Arial Unicode MS"/>
            </a:endParaRPr>
          </a:p>
          <a:p>
            <a:pPr marL="298450" marR="12065" indent="-285750" algn="just">
              <a:lnSpc>
                <a:spcPct val="150000"/>
              </a:lnSpc>
              <a:spcBef>
                <a:spcPts val="580"/>
              </a:spcBef>
              <a:buFontTx/>
              <a:buChar char="-"/>
            </a:pPr>
            <a:r>
              <a:rPr lang="ko-KR" altLang="en-US" spc="-135" dirty="0" err="1" smtClean="0">
                <a:solidFill>
                  <a:srgbClr val="231F20"/>
                </a:solidFill>
                <a:latin typeface="+mn-ea"/>
                <a:cs typeface="Arial Unicode MS"/>
              </a:rPr>
              <a:t>딥러닝은</a:t>
            </a:r>
            <a:r>
              <a:rPr lang="ko-KR" altLang="en-US" spc="-135" dirty="0" smtClean="0">
                <a:solidFill>
                  <a:srgbClr val="231F20"/>
                </a:solidFill>
                <a:latin typeface="+mn-ea"/>
                <a:cs typeface="Arial Unicode MS"/>
              </a:rPr>
              <a:t> </a:t>
            </a:r>
            <a:r>
              <a:rPr lang="ko-KR" altLang="en-US" spc="-130" dirty="0">
                <a:solidFill>
                  <a:srgbClr val="231F20"/>
                </a:solidFill>
                <a:latin typeface="+mn-ea"/>
                <a:cs typeface="Arial Unicode MS"/>
              </a:rPr>
              <a:t>대량의 </a:t>
            </a:r>
            <a:r>
              <a:rPr lang="ko-KR" altLang="en-US" spc="-135" dirty="0">
                <a:solidFill>
                  <a:srgbClr val="231F20"/>
                </a:solidFill>
                <a:latin typeface="+mn-ea"/>
                <a:cs typeface="Arial Unicode MS"/>
              </a:rPr>
              <a:t>데이터를 입력해서 </a:t>
            </a:r>
            <a:r>
              <a:rPr lang="ko-KR" altLang="en-US" spc="-130" dirty="0" smtClean="0">
                <a:solidFill>
                  <a:srgbClr val="231F20"/>
                </a:solidFill>
                <a:latin typeface="+mn-ea"/>
                <a:cs typeface="Arial Unicode MS"/>
              </a:rPr>
              <a:t>학습시킴</a:t>
            </a:r>
            <a:endParaRPr lang="en-US" altLang="ko-KR" spc="-130" dirty="0">
              <a:solidFill>
                <a:srgbClr val="231F20"/>
              </a:solidFill>
              <a:latin typeface="+mn-ea"/>
              <a:cs typeface="Arial Unicode MS"/>
            </a:endParaRPr>
          </a:p>
        </p:txBody>
      </p:sp>
    </p:spTree>
    <p:extLst>
      <p:ext uri="{BB962C8B-B14F-4D97-AF65-F5344CB8AC3E}">
        <p14:creationId xmlns:p14="http://schemas.microsoft.com/office/powerpoint/2010/main" val="8447553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6">
            <a:extLst>
              <a:ext uri="{FF2B5EF4-FFF2-40B4-BE49-F238E27FC236}">
                <a16:creationId xmlns:a16="http://schemas.microsoft.com/office/drawing/2014/main" id="{CC5E6689-7601-D547-96ED-254CE830ACD7}"/>
              </a:ext>
            </a:extLst>
          </p:cNvPr>
          <p:cNvSpPr txBox="1"/>
          <p:nvPr/>
        </p:nvSpPr>
        <p:spPr>
          <a:xfrm>
            <a:off x="233362" y="574675"/>
            <a:ext cx="9601201" cy="706668"/>
          </a:xfrm>
          <a:prstGeom prst="rect">
            <a:avLst/>
          </a:prstGeom>
          <a:solidFill>
            <a:schemeClr val="bg1">
              <a:lumMod val="85000"/>
            </a:schemeClr>
          </a:solidFill>
        </p:spPr>
        <p:txBody>
          <a:bodyPr vert="horz" wrap="square" lIns="0" tIns="0" rIns="0" bIns="0" rtlCol="0">
            <a:spAutoFit/>
          </a:bodyPr>
          <a:lstStyle/>
          <a:p>
            <a:pPr marL="156210" marR="4037329">
              <a:lnSpc>
                <a:spcPct val="135400"/>
              </a:lnSpc>
            </a:pPr>
            <a:r>
              <a:rPr lang="en-US" altLang="ko-KR" dirty="0">
                <a:solidFill>
                  <a:srgbClr val="231F20"/>
                </a:solidFill>
                <a:latin typeface="+mn-ea"/>
                <a:cs typeface="나눔고딕코딩"/>
              </a:rPr>
              <a:t>$</a:t>
            </a:r>
            <a:r>
              <a:rPr lang="en-US" altLang="ko-KR" spc="-120" dirty="0">
                <a:solidFill>
                  <a:srgbClr val="231F20"/>
                </a:solidFill>
                <a:latin typeface="+mn-ea"/>
                <a:cs typeface="나눔고딕코딩"/>
              </a:rPr>
              <a:t> </a:t>
            </a:r>
            <a:r>
              <a:rPr lang="en-US" altLang="ko-KR" dirty="0">
                <a:solidFill>
                  <a:srgbClr val="231F20"/>
                </a:solidFill>
                <a:latin typeface="+mn-ea"/>
                <a:cs typeface="나눔고딕코딩"/>
              </a:rPr>
              <a:t>python3</a:t>
            </a:r>
            <a:r>
              <a:rPr lang="en-US" altLang="ko-KR" spc="-85" dirty="0">
                <a:solidFill>
                  <a:srgbClr val="231F20"/>
                </a:solidFill>
                <a:latin typeface="+mn-ea"/>
                <a:cs typeface="나눔고딕코딩"/>
              </a:rPr>
              <a:t> </a:t>
            </a:r>
            <a:r>
              <a:rPr lang="en-US" altLang="ko-KR" spc="-10" dirty="0" err="1">
                <a:solidFill>
                  <a:srgbClr val="231F20"/>
                </a:solidFill>
                <a:latin typeface="+mn-ea"/>
                <a:cs typeface="나눔고딕코딩"/>
              </a:rPr>
              <a:t>var.py</a:t>
            </a:r>
            <a:r>
              <a:rPr lang="en-US" altLang="ko-KR" spc="-10" dirty="0">
                <a:solidFill>
                  <a:srgbClr val="231F20"/>
                </a:solidFill>
                <a:latin typeface="+mn-ea"/>
                <a:cs typeface="나눔고딕코딩"/>
              </a:rPr>
              <a:t> </a:t>
            </a:r>
            <a:r>
              <a:rPr lang="en-US" altLang="ko-KR" dirty="0">
                <a:solidFill>
                  <a:srgbClr val="231F20"/>
                </a:solidFill>
                <a:latin typeface="+mn-ea"/>
                <a:cs typeface="나눔고딕코딩"/>
              </a:rPr>
              <a:t> </a:t>
            </a:r>
          </a:p>
          <a:p>
            <a:pPr marL="156210" marR="4037329">
              <a:lnSpc>
                <a:spcPct val="135400"/>
              </a:lnSpc>
            </a:pPr>
            <a:r>
              <a:rPr lang="en-US" altLang="ko-KR" dirty="0">
                <a:solidFill>
                  <a:srgbClr val="231F20"/>
                </a:solidFill>
                <a:latin typeface="+mn-ea"/>
                <a:cs typeface="나눔고딕코딩"/>
              </a:rPr>
              <a:t>390</a:t>
            </a:r>
            <a:endParaRPr lang="en-US" altLang="ko-KR" dirty="0">
              <a:latin typeface="+mn-ea"/>
              <a:cs typeface="나눔고딕코딩"/>
            </a:endParaRPr>
          </a:p>
        </p:txBody>
      </p:sp>
    </p:spTree>
    <p:extLst>
      <p:ext uri="{BB962C8B-B14F-4D97-AF65-F5344CB8AC3E}">
        <p14:creationId xmlns:p14="http://schemas.microsoft.com/office/powerpoint/2010/main" val="27094211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3877985"/>
          </a:xfrm>
          <a:prstGeom prst="rect">
            <a:avLst/>
          </a:prstGeom>
        </p:spPr>
        <p:txBody>
          <a:bodyPr vert="horz" wrap="square" lIns="0" tIns="0" rIns="0" bIns="0" rtlCol="0">
            <a:spAutoFit/>
          </a:bodyPr>
          <a:lstStyle/>
          <a:p>
            <a:pPr marL="12700" algn="just">
              <a:lnSpc>
                <a:spcPct val="150000"/>
              </a:lnSpc>
            </a:pPr>
            <a:r>
              <a:rPr lang="en-US" altLang="ko-KR" sz="2400" dirty="0">
                <a:latin typeface="+mn-ea"/>
                <a:cs typeface="Arial Unicode MS"/>
              </a:rPr>
              <a:t>TensorFlow</a:t>
            </a:r>
            <a:r>
              <a:rPr lang="ko-KR" altLang="en-US" sz="2400" dirty="0">
                <a:latin typeface="+mn-ea"/>
                <a:cs typeface="Arial Unicode MS"/>
              </a:rPr>
              <a:t>의 </a:t>
            </a:r>
            <a:r>
              <a:rPr lang="ko-KR" altLang="en-US" sz="2400" dirty="0" err="1" smtClean="0">
                <a:latin typeface="+mn-ea"/>
                <a:cs typeface="Arial Unicode MS"/>
              </a:rPr>
              <a:t>플레이스홀더</a:t>
            </a:r>
            <a:r>
              <a:rPr lang="en-US" altLang="ko-KR" sz="2400" dirty="0" smtClean="0">
                <a:latin typeface="+mn-ea"/>
                <a:cs typeface="Arial Unicode MS"/>
              </a:rPr>
              <a:t>(placeholder)</a:t>
            </a:r>
          </a:p>
          <a:p>
            <a:pPr marL="298450" indent="-285750" algn="just">
              <a:lnSpc>
                <a:spcPct val="150000"/>
              </a:lnSpc>
              <a:buFontTx/>
              <a:buChar char="-"/>
            </a:pPr>
            <a:endParaRPr lang="en-US" altLang="ko-KR" dirty="0" smtClean="0">
              <a:latin typeface="+mn-ea"/>
              <a:cs typeface="Arial Unicode MS"/>
            </a:endParaRPr>
          </a:p>
          <a:p>
            <a:pPr marL="298450" indent="-285750" algn="just">
              <a:lnSpc>
                <a:spcPct val="150000"/>
              </a:lnSpc>
              <a:buFontTx/>
              <a:buChar char="-"/>
            </a:pPr>
            <a:r>
              <a:rPr lang="ko-KR" altLang="en-US" dirty="0" err="1" smtClean="0">
                <a:latin typeface="+mn-ea"/>
                <a:cs typeface="Arial Unicode MS"/>
              </a:rPr>
              <a:t>플레이스홀더는</a:t>
            </a:r>
            <a:r>
              <a:rPr lang="ko-KR" altLang="en-US" dirty="0" smtClean="0">
                <a:latin typeface="+mn-ea"/>
                <a:cs typeface="Arial Unicode MS"/>
              </a:rPr>
              <a:t> </a:t>
            </a:r>
            <a:r>
              <a:rPr lang="ko-KR" altLang="en-US" dirty="0">
                <a:latin typeface="+mn-ea"/>
                <a:cs typeface="Arial Unicode MS"/>
              </a:rPr>
              <a:t>템플릿처럼 값을 넣을 공간을 </a:t>
            </a:r>
            <a:r>
              <a:rPr lang="ko-KR" altLang="en-US" dirty="0" smtClean="0">
                <a:latin typeface="+mn-ea"/>
                <a:cs typeface="Arial Unicode MS"/>
              </a:rPr>
              <a:t>만들어 두는 </a:t>
            </a:r>
            <a:r>
              <a:rPr lang="ko-KR" altLang="en-US" dirty="0">
                <a:latin typeface="+mn-ea"/>
                <a:cs typeface="Arial Unicode MS"/>
              </a:rPr>
              <a:t>기능</a:t>
            </a:r>
            <a:endParaRPr lang="en-US" altLang="ko-KR" dirty="0">
              <a:latin typeface="+mn-ea"/>
              <a:cs typeface="Arial Unicode MS"/>
            </a:endParaRPr>
          </a:p>
          <a:p>
            <a:pPr marL="298450" indent="-285750" algn="just">
              <a:lnSpc>
                <a:spcPct val="150000"/>
              </a:lnSpc>
              <a:buFontTx/>
              <a:buChar char="-"/>
            </a:pPr>
            <a:r>
              <a:rPr lang="ko-KR" altLang="en-US" dirty="0">
                <a:latin typeface="+mn-ea"/>
                <a:cs typeface="Arial Unicode MS"/>
              </a:rPr>
              <a:t>데이터 </a:t>
            </a:r>
            <a:r>
              <a:rPr lang="ko-KR" altLang="en-US" dirty="0" err="1">
                <a:latin typeface="+mn-ea"/>
                <a:cs typeface="Arial Unicode MS"/>
              </a:rPr>
              <a:t>플로우</a:t>
            </a:r>
            <a:r>
              <a:rPr lang="ko-KR" altLang="en-US" dirty="0">
                <a:latin typeface="+mn-ea"/>
                <a:cs typeface="Arial Unicode MS"/>
              </a:rPr>
              <a:t> 그래프를 구축할 </a:t>
            </a:r>
            <a:r>
              <a:rPr lang="ko-KR" altLang="en-US" dirty="0" smtClean="0">
                <a:latin typeface="+mn-ea"/>
                <a:cs typeface="Arial Unicode MS"/>
              </a:rPr>
              <a:t>때는 </a:t>
            </a:r>
            <a:r>
              <a:rPr lang="ko-KR" altLang="en-US" dirty="0">
                <a:latin typeface="+mn-ea"/>
                <a:cs typeface="Arial Unicode MS"/>
              </a:rPr>
              <a:t>값을 넣지 않고 값을 담을 수 있는 그릇</a:t>
            </a:r>
            <a:r>
              <a:rPr lang="en-US" altLang="ko-KR" dirty="0">
                <a:latin typeface="+mn-ea"/>
                <a:cs typeface="Arial Unicode MS"/>
              </a:rPr>
              <a:t>(</a:t>
            </a:r>
            <a:r>
              <a:rPr lang="ko-KR" altLang="en-US" dirty="0" err="1">
                <a:latin typeface="+mn-ea"/>
                <a:cs typeface="Arial Unicode MS"/>
              </a:rPr>
              <a:t>플레이스홀더</a:t>
            </a:r>
            <a:r>
              <a:rPr lang="en-US" altLang="ko-KR" dirty="0">
                <a:latin typeface="+mn-ea"/>
                <a:cs typeface="Arial Unicode MS"/>
              </a:rPr>
              <a:t>)</a:t>
            </a:r>
            <a:r>
              <a:rPr lang="ko-KR" altLang="en-US" dirty="0">
                <a:latin typeface="+mn-ea"/>
                <a:cs typeface="Arial Unicode MS"/>
              </a:rPr>
              <a:t>만 </a:t>
            </a:r>
            <a:r>
              <a:rPr lang="ko-KR" altLang="en-US" dirty="0" smtClean="0">
                <a:latin typeface="+mn-ea"/>
                <a:cs typeface="Arial Unicode MS"/>
              </a:rPr>
              <a:t>만들어 두고</a:t>
            </a:r>
            <a:r>
              <a:rPr lang="en-US" altLang="ko-KR" dirty="0">
                <a:latin typeface="+mn-ea"/>
                <a:cs typeface="Arial Unicode MS"/>
              </a:rPr>
              <a:t>, </a:t>
            </a:r>
            <a:r>
              <a:rPr lang="ko-KR" altLang="en-US" dirty="0">
                <a:latin typeface="+mn-ea"/>
                <a:cs typeface="Arial Unicode MS"/>
              </a:rPr>
              <a:t>이후에 세션을 실행할 때 그릇에 </a:t>
            </a:r>
            <a:r>
              <a:rPr lang="ko-KR" altLang="en-US" dirty="0" smtClean="0">
                <a:latin typeface="+mn-ea"/>
                <a:cs typeface="Arial Unicode MS"/>
              </a:rPr>
              <a:t>값을 </a:t>
            </a:r>
            <a:r>
              <a:rPr lang="ko-KR" altLang="en-US" dirty="0">
                <a:latin typeface="+mn-ea"/>
                <a:cs typeface="Arial Unicode MS"/>
              </a:rPr>
              <a:t>넣고 실행</a:t>
            </a:r>
            <a:endParaRPr lang="en-US" altLang="ko-KR" dirty="0">
              <a:latin typeface="+mn-ea"/>
              <a:cs typeface="Arial Unicode MS"/>
            </a:endParaRPr>
          </a:p>
          <a:p>
            <a:pPr marL="298450" indent="-285750" algn="just">
              <a:lnSpc>
                <a:spcPct val="150000"/>
              </a:lnSpc>
              <a:buFontTx/>
              <a:buChar char="-"/>
            </a:pPr>
            <a:endParaRPr lang="en-US" altLang="ko-KR" dirty="0">
              <a:latin typeface="+mn-ea"/>
              <a:cs typeface="Arial Unicode MS"/>
            </a:endParaRPr>
          </a:p>
          <a:p>
            <a:pPr marL="298450" indent="-285750" algn="just">
              <a:lnSpc>
                <a:spcPct val="150000"/>
              </a:lnSpc>
              <a:buFontTx/>
              <a:buChar char="-"/>
            </a:pPr>
            <a:r>
              <a:rPr lang="ko-KR" altLang="en-US" dirty="0">
                <a:latin typeface="+mn-ea"/>
                <a:cs typeface="Arial Unicode MS"/>
              </a:rPr>
              <a:t>데이터베이스 프로그래밍에서도 사용</a:t>
            </a:r>
            <a:endParaRPr lang="en-US" altLang="ko-KR" dirty="0">
              <a:latin typeface="+mn-ea"/>
              <a:cs typeface="Arial Unicode MS"/>
            </a:endParaRPr>
          </a:p>
          <a:p>
            <a:pPr marL="298450" indent="-285750" algn="just">
              <a:lnSpc>
                <a:spcPct val="150000"/>
              </a:lnSpc>
              <a:buFontTx/>
              <a:buChar char="-"/>
            </a:pPr>
            <a:r>
              <a:rPr lang="en-US" altLang="ko-KR" dirty="0">
                <a:latin typeface="+mn-ea"/>
                <a:cs typeface="Arial Unicode MS"/>
              </a:rPr>
              <a:t>SQL </a:t>
            </a:r>
            <a:r>
              <a:rPr lang="ko-KR" altLang="en-US" dirty="0">
                <a:latin typeface="+mn-ea"/>
                <a:cs typeface="Arial Unicode MS"/>
              </a:rPr>
              <a:t>문장에 임시로 “</a:t>
            </a:r>
            <a:r>
              <a:rPr lang="en-US" altLang="ko-KR" dirty="0">
                <a:latin typeface="+mn-ea"/>
                <a:cs typeface="Arial Unicode MS"/>
              </a:rPr>
              <a:t>?”</a:t>
            </a:r>
            <a:r>
              <a:rPr lang="ko-KR" altLang="en-US" dirty="0">
                <a:latin typeface="+mn-ea"/>
                <a:cs typeface="Arial Unicode MS"/>
              </a:rPr>
              <a:t>라는 값을  넣고</a:t>
            </a:r>
            <a:r>
              <a:rPr lang="en-US" altLang="ko-KR" dirty="0">
                <a:latin typeface="+mn-ea"/>
                <a:cs typeface="Arial Unicode MS"/>
              </a:rPr>
              <a:t>, </a:t>
            </a:r>
            <a:r>
              <a:rPr lang="ko-KR" altLang="en-US" dirty="0">
                <a:latin typeface="+mn-ea"/>
                <a:cs typeface="Arial Unicode MS"/>
              </a:rPr>
              <a:t>이후에 데이터베이스를 조작할 때 “</a:t>
            </a:r>
            <a:r>
              <a:rPr lang="en-US" altLang="ko-KR" dirty="0">
                <a:latin typeface="+mn-ea"/>
                <a:cs typeface="Arial Unicode MS"/>
              </a:rPr>
              <a:t>?”</a:t>
            </a:r>
            <a:r>
              <a:rPr lang="ko-KR" altLang="en-US" dirty="0">
                <a:latin typeface="+mn-ea"/>
                <a:cs typeface="Arial Unicode MS"/>
              </a:rPr>
              <a:t>를 실제 숫자 또는 문자열로 </a:t>
            </a:r>
            <a:r>
              <a:rPr lang="ko-KR" altLang="en-US" dirty="0" smtClean="0">
                <a:latin typeface="+mn-ea"/>
                <a:cs typeface="Arial Unicode MS"/>
              </a:rPr>
              <a:t>치환</a:t>
            </a:r>
            <a:endParaRPr lang="en-US" altLang="ko-KR" dirty="0">
              <a:latin typeface="Arial Unicode MS"/>
              <a:cs typeface="Arial Unicode MS"/>
            </a:endParaRPr>
          </a:p>
        </p:txBody>
      </p:sp>
    </p:spTree>
    <p:extLst>
      <p:ext uri="{BB962C8B-B14F-4D97-AF65-F5344CB8AC3E}">
        <p14:creationId xmlns:p14="http://schemas.microsoft.com/office/powerpoint/2010/main" val="23839687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232570" y="225353"/>
            <a:ext cx="9601199" cy="5339923"/>
          </a:xfrm>
          <a:prstGeom prst="rect">
            <a:avLst/>
          </a:prstGeom>
        </p:spPr>
        <p:txBody>
          <a:bodyPr vert="horz" wrap="square" lIns="0" tIns="0" rIns="0" bIns="0" rtlCol="0">
            <a:spAutoFit/>
          </a:bodyPr>
          <a:lstStyle/>
          <a:p>
            <a:pPr marL="12700" algn="just"/>
            <a:r>
              <a:rPr lang="en-US" altLang="ko-KR" spc="15" dirty="0">
                <a:solidFill>
                  <a:srgbClr val="58595B"/>
                </a:solidFill>
                <a:latin typeface="+mn-ea"/>
                <a:cs typeface="Arial Unicode MS"/>
              </a:rPr>
              <a:t>file:</a:t>
            </a:r>
            <a:r>
              <a:rPr lang="en-US" altLang="ko-KR" spc="-40" dirty="0">
                <a:solidFill>
                  <a:srgbClr val="58595B"/>
                </a:solidFill>
                <a:latin typeface="+mn-ea"/>
                <a:cs typeface="Arial Unicode MS"/>
              </a:rPr>
              <a:t> </a:t>
            </a:r>
            <a:r>
              <a:rPr lang="en-US" altLang="ko-KR" spc="5" dirty="0" err="1">
                <a:solidFill>
                  <a:srgbClr val="58595B"/>
                </a:solidFill>
                <a:latin typeface="+mn-ea"/>
                <a:cs typeface="Arial Unicode MS"/>
              </a:rPr>
              <a:t>src</a:t>
            </a:r>
            <a:r>
              <a:rPr lang="en-US" altLang="ko-KR" spc="5" dirty="0">
                <a:solidFill>
                  <a:srgbClr val="58595B"/>
                </a:solidFill>
                <a:latin typeface="+mn-ea"/>
                <a:cs typeface="Arial Unicode MS"/>
              </a:rPr>
              <a:t>/ch5/placeholder1.py</a:t>
            </a:r>
            <a:endParaRPr lang="en-US" altLang="ko-KR" dirty="0">
              <a:latin typeface="+mn-ea"/>
              <a:cs typeface="Arial Unicode MS"/>
            </a:endParaRPr>
          </a:p>
          <a:p>
            <a:pPr>
              <a:spcBef>
                <a:spcPts val="25"/>
              </a:spcBef>
            </a:pPr>
            <a:endParaRPr lang="en-US" altLang="ko-KR" dirty="0">
              <a:latin typeface="+mn-ea"/>
              <a:cs typeface="Times New Roman"/>
            </a:endParaRPr>
          </a:p>
          <a:p>
            <a:pPr marL="84455"/>
            <a:r>
              <a:rPr lang="en-US" altLang="ko-KR" dirty="0">
                <a:solidFill>
                  <a:srgbClr val="231F20"/>
                </a:solidFill>
                <a:latin typeface="+mn-ea"/>
                <a:cs typeface="나눔고딕코딩"/>
              </a:rPr>
              <a:t>import </a:t>
            </a:r>
            <a:r>
              <a:rPr lang="en-US" altLang="ko-KR" dirty="0" err="1">
                <a:solidFill>
                  <a:srgbClr val="231F20"/>
                </a:solidFill>
                <a:latin typeface="+mn-ea"/>
                <a:cs typeface="나눔고딕코딩"/>
              </a:rPr>
              <a:t>tensorflow</a:t>
            </a:r>
            <a:r>
              <a:rPr lang="en-US" altLang="ko-KR" dirty="0">
                <a:solidFill>
                  <a:srgbClr val="231F20"/>
                </a:solidFill>
                <a:latin typeface="+mn-ea"/>
                <a:cs typeface="나눔고딕코딩"/>
              </a:rPr>
              <a:t> as</a:t>
            </a:r>
            <a:r>
              <a:rPr lang="en-US" altLang="ko-KR" spc="-220" dirty="0">
                <a:solidFill>
                  <a:srgbClr val="231F20"/>
                </a:solidFill>
                <a:latin typeface="+mn-ea"/>
                <a:cs typeface="나눔고딕코딩"/>
              </a:rPr>
              <a:t> </a:t>
            </a:r>
            <a:r>
              <a:rPr lang="en-US" altLang="ko-KR" dirty="0" err="1">
                <a:solidFill>
                  <a:srgbClr val="231F20"/>
                </a:solidFill>
                <a:latin typeface="+mn-ea"/>
                <a:cs typeface="나눔고딕코딩"/>
              </a:rPr>
              <a:t>tf</a:t>
            </a:r>
            <a:endParaRPr lang="en-US" altLang="ko-KR" dirty="0">
              <a:latin typeface="+mn-ea"/>
              <a:cs typeface="나눔고딕코딩"/>
            </a:endParaRPr>
          </a:p>
          <a:p>
            <a:pPr>
              <a:spcBef>
                <a:spcPts val="30"/>
              </a:spcBef>
            </a:pPr>
            <a:endParaRPr lang="en-US" altLang="ko-KR" dirty="0">
              <a:latin typeface="+mn-ea"/>
              <a:cs typeface="Times New Roman"/>
            </a:endParaRPr>
          </a:p>
          <a:p>
            <a:pPr marL="84455"/>
            <a:r>
              <a:rPr lang="en-US" altLang="ko-KR" dirty="0">
                <a:solidFill>
                  <a:srgbClr val="231F20"/>
                </a:solidFill>
                <a:latin typeface="+mn-ea"/>
                <a:cs typeface="나눔고딕코딩"/>
              </a:rPr>
              <a:t>#</a:t>
            </a:r>
            <a:r>
              <a:rPr lang="en-US" altLang="ko-KR" spc="-100" dirty="0">
                <a:solidFill>
                  <a:srgbClr val="231F20"/>
                </a:solidFill>
                <a:latin typeface="+mn-ea"/>
                <a:cs typeface="나눔고딕코딩"/>
              </a:rPr>
              <a:t> </a:t>
            </a:r>
            <a:r>
              <a:rPr lang="ko-KR" altLang="en-US" spc="-35" dirty="0" err="1">
                <a:solidFill>
                  <a:srgbClr val="231F20"/>
                </a:solidFill>
                <a:latin typeface="+mn-ea"/>
                <a:cs typeface="나눔고딕코딩"/>
              </a:rPr>
              <a:t>플레이스홀더</a:t>
            </a:r>
            <a:r>
              <a:rPr lang="ko-KR" altLang="en-US" spc="-100" dirty="0">
                <a:solidFill>
                  <a:srgbClr val="231F20"/>
                </a:solidFill>
                <a:latin typeface="+mn-ea"/>
                <a:cs typeface="나눔고딕코딩"/>
              </a:rPr>
              <a:t> </a:t>
            </a:r>
            <a:r>
              <a:rPr lang="ko-KR" altLang="en-US" spc="-30" dirty="0">
                <a:solidFill>
                  <a:srgbClr val="231F20"/>
                </a:solidFill>
                <a:latin typeface="+mn-ea"/>
                <a:cs typeface="나눔고딕코딩"/>
              </a:rPr>
              <a:t>정의하기</a:t>
            </a:r>
            <a:r>
              <a:rPr lang="ko-KR" altLang="en-US" spc="-100" dirty="0">
                <a:solidFill>
                  <a:srgbClr val="231F20"/>
                </a:solidFill>
                <a:latin typeface="+mn-ea"/>
                <a:cs typeface="나눔고딕코딩"/>
              </a:rPr>
              <a:t> </a:t>
            </a:r>
            <a:r>
              <a:rPr lang="en-US" altLang="ko-KR" spc="-30" dirty="0">
                <a:solidFill>
                  <a:srgbClr val="231F20"/>
                </a:solidFill>
                <a:latin typeface="+mn-ea"/>
                <a:cs typeface="나눔고딕코딩"/>
              </a:rPr>
              <a:t>---</a:t>
            </a:r>
            <a:r>
              <a:rPr lang="ko-KR" altLang="en-US" spc="-100" dirty="0">
                <a:solidFill>
                  <a:srgbClr val="231F20"/>
                </a:solidFill>
                <a:latin typeface="+mn-ea"/>
                <a:cs typeface="나눔고딕코딩"/>
              </a:rPr>
              <a:t> </a:t>
            </a:r>
            <a:r>
              <a:rPr lang="en-US" altLang="ko-KR" spc="-20" dirty="0">
                <a:solidFill>
                  <a:srgbClr val="231F20"/>
                </a:solidFill>
                <a:latin typeface="+mn-ea"/>
                <a:cs typeface="나눔고딕코딩"/>
              </a:rPr>
              <a:t>(※1)</a:t>
            </a:r>
            <a:endParaRPr lang="ko-KR" altLang="en-US" dirty="0">
              <a:latin typeface="+mn-ea"/>
              <a:cs typeface="나눔고딕코딩"/>
            </a:endParaRPr>
          </a:p>
          <a:p>
            <a:pPr marL="84455">
              <a:spcBef>
                <a:spcPts val="340"/>
              </a:spcBef>
            </a:pPr>
            <a:r>
              <a:rPr lang="en-US" altLang="ko-KR" dirty="0">
                <a:solidFill>
                  <a:srgbClr val="231F20"/>
                </a:solidFill>
                <a:latin typeface="+mn-ea"/>
                <a:cs typeface="나눔고딕코딩"/>
              </a:rPr>
              <a:t>a</a:t>
            </a:r>
            <a:r>
              <a:rPr lang="en-US" altLang="ko-KR" spc="-5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spc="-5" dirty="0" err="1">
                <a:solidFill>
                  <a:srgbClr val="231F20"/>
                </a:solidFill>
                <a:latin typeface="+mn-ea"/>
                <a:cs typeface="나눔고딕코딩"/>
              </a:rPr>
              <a:t>tf.placeholder</a:t>
            </a:r>
            <a:r>
              <a:rPr lang="en-US" altLang="ko-KR" spc="-5" dirty="0">
                <a:solidFill>
                  <a:srgbClr val="231F20"/>
                </a:solidFill>
                <a:latin typeface="+mn-ea"/>
                <a:cs typeface="나눔고딕코딩"/>
              </a:rPr>
              <a:t>(tf.int32,</a:t>
            </a:r>
            <a:r>
              <a:rPr lang="en-US" altLang="ko-KR" spc="-90" dirty="0">
                <a:solidFill>
                  <a:srgbClr val="231F20"/>
                </a:solidFill>
                <a:latin typeface="+mn-ea"/>
                <a:cs typeface="나눔고딕코딩"/>
              </a:rPr>
              <a:t> </a:t>
            </a:r>
            <a:r>
              <a:rPr lang="en-US" altLang="ko-KR" spc="-20" dirty="0">
                <a:solidFill>
                  <a:srgbClr val="231F20"/>
                </a:solidFill>
                <a:latin typeface="+mn-ea"/>
                <a:cs typeface="나눔고딕코딩"/>
              </a:rPr>
              <a:t>[3])</a:t>
            </a:r>
            <a:r>
              <a:rPr lang="en-US" altLang="ko-KR" spc="-9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ko-KR" altLang="en-US" spc="-20" dirty="0">
                <a:solidFill>
                  <a:srgbClr val="231F20"/>
                </a:solidFill>
                <a:latin typeface="+mn-ea"/>
                <a:cs typeface="나눔고딕코딩"/>
              </a:rPr>
              <a:t>정수</a:t>
            </a:r>
            <a:r>
              <a:rPr lang="ko-KR" altLang="en-US" spc="-90" dirty="0">
                <a:solidFill>
                  <a:srgbClr val="231F20"/>
                </a:solidFill>
                <a:latin typeface="+mn-ea"/>
                <a:cs typeface="나눔고딕코딩"/>
              </a:rPr>
              <a:t> </a:t>
            </a:r>
            <a:r>
              <a:rPr lang="ko-KR" altLang="en-US" spc="-30" dirty="0" err="1">
                <a:solidFill>
                  <a:srgbClr val="231F20"/>
                </a:solidFill>
                <a:latin typeface="+mn-ea"/>
                <a:cs typeface="나눔고딕코딩"/>
              </a:rPr>
              <a:t>자료형</a:t>
            </a:r>
            <a:r>
              <a:rPr lang="ko-KR" altLang="en-US" spc="-90" dirty="0">
                <a:solidFill>
                  <a:srgbClr val="231F20"/>
                </a:solidFill>
                <a:latin typeface="+mn-ea"/>
                <a:cs typeface="나눔고딕코딩"/>
              </a:rPr>
              <a:t> </a:t>
            </a:r>
            <a:r>
              <a:rPr lang="en-US" altLang="ko-KR" spc="-15" dirty="0">
                <a:solidFill>
                  <a:srgbClr val="231F20"/>
                </a:solidFill>
                <a:latin typeface="+mn-ea"/>
                <a:cs typeface="나눔고딕코딩"/>
              </a:rPr>
              <a:t>3</a:t>
            </a:r>
            <a:r>
              <a:rPr lang="ko-KR" altLang="en-US" spc="-15" dirty="0">
                <a:solidFill>
                  <a:srgbClr val="231F20"/>
                </a:solidFill>
                <a:latin typeface="+mn-ea"/>
                <a:cs typeface="나눔고딕코딩"/>
              </a:rPr>
              <a:t>개를</a:t>
            </a:r>
            <a:r>
              <a:rPr lang="ko-KR" altLang="en-US" spc="-90" dirty="0">
                <a:solidFill>
                  <a:srgbClr val="231F20"/>
                </a:solidFill>
                <a:latin typeface="+mn-ea"/>
                <a:cs typeface="나눔고딕코딩"/>
              </a:rPr>
              <a:t> </a:t>
            </a:r>
            <a:r>
              <a:rPr lang="ko-KR" altLang="en-US" spc="-20" dirty="0">
                <a:solidFill>
                  <a:srgbClr val="231F20"/>
                </a:solidFill>
                <a:latin typeface="+mn-ea"/>
                <a:cs typeface="나눔고딕코딩"/>
              </a:rPr>
              <a:t>가진</a:t>
            </a:r>
            <a:r>
              <a:rPr lang="ko-KR" altLang="en-US" spc="-90" dirty="0">
                <a:solidFill>
                  <a:srgbClr val="231F20"/>
                </a:solidFill>
                <a:latin typeface="+mn-ea"/>
                <a:cs typeface="나눔고딕코딩"/>
              </a:rPr>
              <a:t> </a:t>
            </a:r>
            <a:r>
              <a:rPr lang="ko-KR" altLang="en-US" spc="-40" dirty="0">
                <a:solidFill>
                  <a:srgbClr val="231F20"/>
                </a:solidFill>
                <a:latin typeface="+mn-ea"/>
                <a:cs typeface="나눔고딕코딩"/>
              </a:rPr>
              <a:t>배열</a:t>
            </a:r>
            <a:endParaRPr lang="ko-KR" altLang="en-US" dirty="0">
              <a:latin typeface="+mn-ea"/>
              <a:cs typeface="나눔고딕코딩"/>
            </a:endParaRPr>
          </a:p>
          <a:p>
            <a:pPr>
              <a:spcBef>
                <a:spcPts val="35"/>
              </a:spcBef>
            </a:pPr>
            <a:endParaRPr lang="ko-KR" altLang="en-US" dirty="0">
              <a:latin typeface="+mn-ea"/>
              <a:cs typeface="Times New Roman"/>
            </a:endParaRPr>
          </a:p>
          <a:p>
            <a:pPr marL="84455" marR="2505710"/>
            <a:r>
              <a:rPr lang="en-US" altLang="ko-KR" dirty="0">
                <a:solidFill>
                  <a:srgbClr val="231F20"/>
                </a:solidFill>
                <a:latin typeface="+mn-ea"/>
                <a:cs typeface="나눔고딕코딩"/>
              </a:rPr>
              <a:t>#</a:t>
            </a:r>
            <a:r>
              <a:rPr lang="ko-KR" altLang="en-US" spc="-90" dirty="0">
                <a:solidFill>
                  <a:srgbClr val="231F20"/>
                </a:solidFill>
                <a:latin typeface="+mn-ea"/>
                <a:cs typeface="나눔고딕코딩"/>
              </a:rPr>
              <a:t> </a:t>
            </a:r>
            <a:r>
              <a:rPr lang="ko-KR" altLang="en-US" spc="-30" dirty="0">
                <a:solidFill>
                  <a:srgbClr val="231F20"/>
                </a:solidFill>
                <a:latin typeface="+mn-ea"/>
                <a:cs typeface="나눔고딕코딩"/>
              </a:rPr>
              <a:t>배열을</a:t>
            </a:r>
            <a:r>
              <a:rPr lang="ko-KR" altLang="en-US" spc="-90" dirty="0">
                <a:solidFill>
                  <a:srgbClr val="231F20"/>
                </a:solidFill>
                <a:latin typeface="+mn-ea"/>
                <a:cs typeface="나눔고딕코딩"/>
              </a:rPr>
              <a:t> </a:t>
            </a:r>
            <a:r>
              <a:rPr lang="ko-KR" altLang="en-US" spc="-20" dirty="0">
                <a:solidFill>
                  <a:srgbClr val="231F20"/>
                </a:solidFill>
                <a:latin typeface="+mn-ea"/>
                <a:cs typeface="나눔고딕코딩"/>
              </a:rPr>
              <a:t>모든</a:t>
            </a:r>
            <a:r>
              <a:rPr lang="ko-KR" altLang="en-US" spc="-90" dirty="0">
                <a:solidFill>
                  <a:srgbClr val="231F20"/>
                </a:solidFill>
                <a:latin typeface="+mn-ea"/>
                <a:cs typeface="나눔고딕코딩"/>
              </a:rPr>
              <a:t> </a:t>
            </a:r>
            <a:r>
              <a:rPr lang="ko-KR" altLang="en-US" spc="-20" dirty="0">
                <a:solidFill>
                  <a:srgbClr val="231F20"/>
                </a:solidFill>
                <a:latin typeface="+mn-ea"/>
                <a:cs typeface="나눔고딕코딩"/>
              </a:rPr>
              <a:t>값을</a:t>
            </a:r>
            <a:r>
              <a:rPr lang="ko-KR" altLang="en-US" spc="-90" dirty="0">
                <a:solidFill>
                  <a:srgbClr val="231F20"/>
                </a:solidFill>
                <a:latin typeface="+mn-ea"/>
                <a:cs typeface="나눔고딕코딩"/>
              </a:rPr>
              <a:t> </a:t>
            </a:r>
            <a:r>
              <a:rPr lang="en-US" altLang="ko-KR" spc="-20" dirty="0">
                <a:solidFill>
                  <a:srgbClr val="231F20"/>
                </a:solidFill>
                <a:latin typeface="+mn-ea"/>
                <a:cs typeface="나눔고딕코딩"/>
              </a:rPr>
              <a:t>2</a:t>
            </a:r>
            <a:r>
              <a:rPr lang="ko-KR" altLang="en-US" spc="-20" dirty="0" smtClean="0">
                <a:solidFill>
                  <a:srgbClr val="231F20"/>
                </a:solidFill>
                <a:latin typeface="+mn-ea"/>
                <a:cs typeface="나눔고딕코딩"/>
              </a:rPr>
              <a:t>배</a:t>
            </a:r>
            <a:r>
              <a:rPr lang="ko-KR" altLang="en-US" spc="-20" dirty="0">
                <a:solidFill>
                  <a:srgbClr val="231F20"/>
                </a:solidFill>
                <a:latin typeface="+mn-ea"/>
                <a:cs typeface="나눔고딕코딩"/>
              </a:rPr>
              <a:t>로</a:t>
            </a:r>
            <a:r>
              <a:rPr lang="en-US" altLang="ko-KR" spc="-20" dirty="0" smtClean="0">
                <a:solidFill>
                  <a:srgbClr val="231F20"/>
                </a:solidFill>
                <a:latin typeface="+mn-ea"/>
                <a:cs typeface="나눔고딕코딩"/>
              </a:rPr>
              <a:t> </a:t>
            </a:r>
            <a:r>
              <a:rPr lang="ko-KR" altLang="en-US" spc="-20" dirty="0" smtClean="0">
                <a:solidFill>
                  <a:srgbClr val="231F20"/>
                </a:solidFill>
                <a:latin typeface="+mn-ea"/>
                <a:cs typeface="나눔고딕코딩"/>
              </a:rPr>
              <a:t>만드는</a:t>
            </a:r>
            <a:r>
              <a:rPr lang="ko-KR" altLang="en-US" spc="-90" dirty="0" smtClean="0">
                <a:solidFill>
                  <a:srgbClr val="231F20"/>
                </a:solidFill>
                <a:latin typeface="+mn-ea"/>
                <a:cs typeface="나눔고딕코딩"/>
              </a:rPr>
              <a:t> </a:t>
            </a:r>
            <a:r>
              <a:rPr lang="ko-KR" altLang="en-US" spc="-20" dirty="0">
                <a:solidFill>
                  <a:srgbClr val="231F20"/>
                </a:solidFill>
                <a:latin typeface="+mn-ea"/>
                <a:cs typeface="나눔고딕코딩"/>
              </a:rPr>
              <a:t>연산</a:t>
            </a:r>
            <a:r>
              <a:rPr lang="ko-KR" altLang="en-US" spc="-90" dirty="0">
                <a:solidFill>
                  <a:srgbClr val="231F20"/>
                </a:solidFill>
                <a:latin typeface="+mn-ea"/>
                <a:cs typeface="나눔고딕코딩"/>
              </a:rPr>
              <a:t> </a:t>
            </a:r>
            <a:r>
              <a:rPr lang="ko-KR" altLang="en-US" spc="-30" dirty="0">
                <a:solidFill>
                  <a:srgbClr val="231F20"/>
                </a:solidFill>
                <a:latin typeface="+mn-ea"/>
                <a:cs typeface="나눔고딕코딩"/>
              </a:rPr>
              <a:t>정의하기</a:t>
            </a:r>
            <a:r>
              <a:rPr lang="ko-KR" altLang="en-US" spc="-90" dirty="0">
                <a:solidFill>
                  <a:srgbClr val="231F20"/>
                </a:solidFill>
                <a:latin typeface="+mn-ea"/>
                <a:cs typeface="나눔고딕코딩"/>
              </a:rPr>
              <a:t> </a:t>
            </a:r>
            <a:r>
              <a:rPr lang="en-US" altLang="ko-KR" spc="-30" dirty="0">
                <a:solidFill>
                  <a:srgbClr val="231F20"/>
                </a:solidFill>
                <a:latin typeface="+mn-ea"/>
                <a:cs typeface="나눔고딕코딩"/>
              </a:rPr>
              <a:t>---</a:t>
            </a:r>
            <a:r>
              <a:rPr lang="ko-KR" altLang="en-US" spc="-90" dirty="0">
                <a:solidFill>
                  <a:srgbClr val="231F20"/>
                </a:solidFill>
                <a:latin typeface="+mn-ea"/>
                <a:cs typeface="나눔고딕코딩"/>
              </a:rPr>
              <a:t> </a:t>
            </a:r>
            <a:r>
              <a:rPr lang="en-US" altLang="ko-KR" spc="-20" dirty="0">
                <a:solidFill>
                  <a:srgbClr val="231F20"/>
                </a:solidFill>
                <a:latin typeface="+mn-ea"/>
                <a:cs typeface="나눔고딕코딩"/>
              </a:rPr>
              <a:t>(※2)  </a:t>
            </a:r>
          </a:p>
          <a:p>
            <a:pPr marL="84455" marR="2505710"/>
            <a:r>
              <a:rPr lang="en-US" altLang="ko-KR" dirty="0">
                <a:solidFill>
                  <a:srgbClr val="231F20"/>
                </a:solidFill>
                <a:latin typeface="+mn-ea"/>
                <a:cs typeface="나눔고딕코딩"/>
              </a:rPr>
              <a:t>b =</a:t>
            </a:r>
            <a:r>
              <a:rPr lang="en-US" altLang="ko-KR" spc="-190" dirty="0">
                <a:solidFill>
                  <a:srgbClr val="231F20"/>
                </a:solidFill>
                <a:latin typeface="+mn-ea"/>
                <a:cs typeface="나눔고딕코딩"/>
              </a:rPr>
              <a:t> </a:t>
            </a:r>
            <a:r>
              <a:rPr lang="en-US" altLang="ko-KR" spc="-10" dirty="0" err="1">
                <a:solidFill>
                  <a:srgbClr val="231F20"/>
                </a:solidFill>
                <a:latin typeface="+mn-ea"/>
                <a:cs typeface="나눔고딕코딩"/>
              </a:rPr>
              <a:t>tf.constant</a:t>
            </a:r>
            <a:r>
              <a:rPr lang="en-US" altLang="ko-KR" spc="-10" dirty="0">
                <a:solidFill>
                  <a:srgbClr val="231F20"/>
                </a:solidFill>
                <a:latin typeface="+mn-ea"/>
                <a:cs typeface="나눔고딕코딩"/>
              </a:rPr>
              <a:t>(2);</a:t>
            </a:r>
            <a:endParaRPr lang="en-US" altLang="ko-KR" dirty="0">
              <a:latin typeface="+mn-ea"/>
              <a:cs typeface="나눔고딕코딩"/>
            </a:endParaRPr>
          </a:p>
          <a:p>
            <a:pPr marL="84455">
              <a:spcBef>
                <a:spcPts val="340"/>
              </a:spcBef>
            </a:pPr>
            <a:r>
              <a:rPr lang="en-US" altLang="ko-KR" spc="-10" dirty="0">
                <a:solidFill>
                  <a:srgbClr val="231F20"/>
                </a:solidFill>
                <a:latin typeface="+mn-ea"/>
                <a:cs typeface="나눔고딕코딩"/>
              </a:rPr>
              <a:t>x2_op</a:t>
            </a:r>
            <a:r>
              <a:rPr lang="en-US" altLang="ko-KR" spc="-6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105" dirty="0">
                <a:solidFill>
                  <a:srgbClr val="231F20"/>
                </a:solidFill>
                <a:latin typeface="+mn-ea"/>
                <a:cs typeface="나눔고딕코딩"/>
              </a:rPr>
              <a:t> </a:t>
            </a:r>
            <a:r>
              <a:rPr lang="en-US" altLang="ko-KR" dirty="0">
                <a:solidFill>
                  <a:srgbClr val="231F20"/>
                </a:solidFill>
                <a:latin typeface="+mn-ea"/>
                <a:cs typeface="나눔고딕코딩"/>
              </a:rPr>
              <a:t>a</a:t>
            </a:r>
            <a:r>
              <a:rPr lang="en-US" altLang="ko-KR" spc="-6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105" dirty="0">
                <a:solidFill>
                  <a:srgbClr val="231F20"/>
                </a:solidFill>
                <a:latin typeface="+mn-ea"/>
                <a:cs typeface="나눔고딕코딩"/>
              </a:rPr>
              <a:t> </a:t>
            </a:r>
            <a:r>
              <a:rPr lang="en-US" altLang="ko-KR" dirty="0">
                <a:solidFill>
                  <a:srgbClr val="231F20"/>
                </a:solidFill>
                <a:latin typeface="+mn-ea"/>
                <a:cs typeface="나눔고딕코딩"/>
              </a:rPr>
              <a:t>b;</a:t>
            </a:r>
            <a:endParaRPr lang="en-US" altLang="ko-KR" dirty="0">
              <a:latin typeface="+mn-ea"/>
              <a:cs typeface="나눔고딕코딩"/>
            </a:endParaRPr>
          </a:p>
          <a:p>
            <a:pPr>
              <a:spcBef>
                <a:spcPts val="35"/>
              </a:spcBef>
            </a:pPr>
            <a:endParaRPr lang="en-US" altLang="ko-KR" dirty="0">
              <a:latin typeface="+mn-ea"/>
              <a:cs typeface="Times New Roman"/>
            </a:endParaRPr>
          </a:p>
          <a:p>
            <a:pPr marL="84455" marR="3704590"/>
            <a:r>
              <a:rPr lang="en-US" altLang="ko-KR" dirty="0">
                <a:solidFill>
                  <a:srgbClr val="231F20"/>
                </a:solidFill>
                <a:latin typeface="+mn-ea"/>
                <a:cs typeface="나눔고딕코딩"/>
              </a:rPr>
              <a:t>#</a:t>
            </a:r>
            <a:r>
              <a:rPr lang="en-US" altLang="ko-KR" spc="-105" dirty="0">
                <a:solidFill>
                  <a:srgbClr val="231F20"/>
                </a:solidFill>
                <a:latin typeface="+mn-ea"/>
                <a:cs typeface="나눔고딕코딩"/>
              </a:rPr>
              <a:t> </a:t>
            </a:r>
            <a:r>
              <a:rPr lang="ko-KR" altLang="en-US" spc="-20" dirty="0">
                <a:solidFill>
                  <a:srgbClr val="231F20"/>
                </a:solidFill>
                <a:latin typeface="+mn-ea"/>
                <a:cs typeface="나눔고딕코딩"/>
              </a:rPr>
              <a:t>세션</a:t>
            </a:r>
            <a:r>
              <a:rPr lang="ko-KR" altLang="en-US" spc="-105" dirty="0">
                <a:solidFill>
                  <a:srgbClr val="231F20"/>
                </a:solidFill>
                <a:latin typeface="+mn-ea"/>
                <a:cs typeface="나눔고딕코딩"/>
              </a:rPr>
              <a:t> </a:t>
            </a:r>
            <a:r>
              <a:rPr lang="ko-KR" altLang="en-US" spc="-30" dirty="0">
                <a:solidFill>
                  <a:srgbClr val="231F20"/>
                </a:solidFill>
                <a:latin typeface="+mn-ea"/>
                <a:cs typeface="나눔고딕코딩"/>
              </a:rPr>
              <a:t>시작하기</a:t>
            </a:r>
            <a:r>
              <a:rPr lang="ko-KR" altLang="en-US" spc="-105" dirty="0">
                <a:solidFill>
                  <a:srgbClr val="231F20"/>
                </a:solidFill>
                <a:latin typeface="+mn-ea"/>
                <a:cs typeface="나눔고딕코딩"/>
              </a:rPr>
              <a:t> </a:t>
            </a:r>
            <a:r>
              <a:rPr lang="en-US" altLang="ko-KR" spc="-30" dirty="0">
                <a:solidFill>
                  <a:srgbClr val="231F20"/>
                </a:solidFill>
                <a:latin typeface="+mn-ea"/>
                <a:cs typeface="나눔고딕코딩"/>
              </a:rPr>
              <a:t>---</a:t>
            </a:r>
            <a:r>
              <a:rPr lang="ko-KR" altLang="en-US" spc="-105" dirty="0">
                <a:solidFill>
                  <a:srgbClr val="231F20"/>
                </a:solidFill>
                <a:latin typeface="+mn-ea"/>
                <a:cs typeface="나눔고딕코딩"/>
              </a:rPr>
              <a:t> </a:t>
            </a:r>
            <a:r>
              <a:rPr lang="en-US" altLang="ko-KR" spc="-20" dirty="0">
                <a:solidFill>
                  <a:srgbClr val="231F20"/>
                </a:solidFill>
                <a:latin typeface="+mn-ea"/>
                <a:cs typeface="나눔고딕코딩"/>
              </a:rPr>
              <a:t>(※3)  </a:t>
            </a:r>
          </a:p>
          <a:p>
            <a:pPr marL="84455" marR="3704590"/>
            <a:r>
              <a:rPr lang="en-US" altLang="ko-KR" dirty="0" err="1">
                <a:solidFill>
                  <a:srgbClr val="231F20"/>
                </a:solidFill>
                <a:latin typeface="+mn-ea"/>
                <a:cs typeface="나눔고딕코딩"/>
              </a:rPr>
              <a:t>sess</a:t>
            </a:r>
            <a:r>
              <a:rPr lang="en-US" altLang="ko-KR" dirty="0">
                <a:solidFill>
                  <a:srgbClr val="231F20"/>
                </a:solidFill>
                <a:latin typeface="+mn-ea"/>
                <a:cs typeface="나눔고딕코딩"/>
              </a:rPr>
              <a:t> =</a:t>
            </a:r>
            <a:r>
              <a:rPr lang="en-US" altLang="ko-KR" spc="-180" dirty="0">
                <a:solidFill>
                  <a:srgbClr val="231F20"/>
                </a:solidFill>
                <a:latin typeface="+mn-ea"/>
                <a:cs typeface="나눔고딕코딩"/>
              </a:rPr>
              <a:t> </a:t>
            </a:r>
            <a:r>
              <a:rPr lang="en-US" altLang="ko-KR" spc="-10" dirty="0" err="1">
                <a:solidFill>
                  <a:srgbClr val="231F20"/>
                </a:solidFill>
                <a:latin typeface="+mn-ea"/>
                <a:cs typeface="나눔고딕코딩"/>
              </a:rPr>
              <a:t>tf.Session</a:t>
            </a:r>
            <a:r>
              <a:rPr lang="en-US" altLang="ko-KR" spc="-10" dirty="0">
                <a:solidFill>
                  <a:srgbClr val="231F20"/>
                </a:solidFill>
                <a:latin typeface="+mn-ea"/>
                <a:cs typeface="나눔고딕코딩"/>
              </a:rPr>
              <a:t>()</a:t>
            </a:r>
            <a:endParaRPr lang="en-US" altLang="ko-KR" dirty="0">
              <a:latin typeface="+mn-ea"/>
              <a:cs typeface="나눔고딕코딩"/>
            </a:endParaRPr>
          </a:p>
          <a:p>
            <a:pPr>
              <a:spcBef>
                <a:spcPts val="35"/>
              </a:spcBef>
            </a:pPr>
            <a:endParaRPr lang="en-US" altLang="ko-KR" dirty="0">
              <a:latin typeface="+mn-ea"/>
              <a:cs typeface="Times New Roman"/>
            </a:endParaRPr>
          </a:p>
          <a:p>
            <a:pPr marL="84455" marR="2612390"/>
            <a:r>
              <a:rPr lang="en-US" altLang="ko-KR" dirty="0">
                <a:solidFill>
                  <a:srgbClr val="231F20"/>
                </a:solidFill>
                <a:latin typeface="+mn-ea"/>
                <a:cs typeface="나눔고딕코딩"/>
              </a:rPr>
              <a:t># </a:t>
            </a:r>
            <a:r>
              <a:rPr lang="ko-KR" altLang="en-US" spc="-35" dirty="0" err="1">
                <a:solidFill>
                  <a:srgbClr val="231F20"/>
                </a:solidFill>
                <a:latin typeface="+mn-ea"/>
                <a:cs typeface="나눔고딕코딩"/>
              </a:rPr>
              <a:t>플레이스홀더에</a:t>
            </a:r>
            <a:r>
              <a:rPr lang="ko-KR" altLang="en-US" spc="-35" dirty="0">
                <a:solidFill>
                  <a:srgbClr val="231F20"/>
                </a:solidFill>
                <a:latin typeface="+mn-ea"/>
                <a:cs typeface="나눔고딕코딩"/>
              </a:rPr>
              <a:t> </a:t>
            </a:r>
            <a:r>
              <a:rPr lang="ko-KR" altLang="en-US" spc="-20" dirty="0">
                <a:solidFill>
                  <a:srgbClr val="231F20"/>
                </a:solidFill>
                <a:latin typeface="+mn-ea"/>
                <a:cs typeface="나눔고딕코딩"/>
              </a:rPr>
              <a:t>값을 넣고 </a:t>
            </a:r>
            <a:r>
              <a:rPr lang="ko-KR" altLang="en-US" spc="-30" dirty="0">
                <a:solidFill>
                  <a:srgbClr val="231F20"/>
                </a:solidFill>
                <a:latin typeface="+mn-ea"/>
                <a:cs typeface="나눔고딕코딩"/>
              </a:rPr>
              <a:t>실행하기 </a:t>
            </a:r>
            <a:r>
              <a:rPr lang="en-US" altLang="ko-KR" spc="-30" dirty="0">
                <a:solidFill>
                  <a:srgbClr val="231F20"/>
                </a:solidFill>
                <a:latin typeface="+mn-ea"/>
                <a:cs typeface="나눔고딕코딩"/>
              </a:rPr>
              <a:t>--- </a:t>
            </a:r>
            <a:r>
              <a:rPr lang="en-US" altLang="ko-KR" spc="-20" dirty="0">
                <a:solidFill>
                  <a:srgbClr val="231F20"/>
                </a:solidFill>
                <a:latin typeface="+mn-ea"/>
                <a:cs typeface="나눔고딕코딩"/>
              </a:rPr>
              <a:t>(※4)  </a:t>
            </a:r>
          </a:p>
          <a:p>
            <a:pPr marL="84455" marR="2612390"/>
            <a:r>
              <a:rPr lang="en-US" altLang="ko-KR" dirty="0">
                <a:solidFill>
                  <a:srgbClr val="231F20"/>
                </a:solidFill>
                <a:latin typeface="+mn-ea"/>
                <a:cs typeface="나눔고딕코딩"/>
              </a:rPr>
              <a:t>r1</a:t>
            </a:r>
            <a:r>
              <a:rPr lang="en-US" altLang="ko-KR" spc="-4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spc="-10" dirty="0" err="1">
                <a:solidFill>
                  <a:srgbClr val="231F20"/>
                </a:solidFill>
                <a:latin typeface="+mn-ea"/>
                <a:cs typeface="나눔고딕코딩"/>
              </a:rPr>
              <a:t>sess.run</a:t>
            </a:r>
            <a:r>
              <a:rPr lang="en-US" altLang="ko-KR" spc="-10" dirty="0">
                <a:solidFill>
                  <a:srgbClr val="231F20"/>
                </a:solidFill>
                <a:latin typeface="+mn-ea"/>
                <a:cs typeface="나눔고딕코딩"/>
              </a:rPr>
              <a:t>(x2_op,</a:t>
            </a:r>
            <a:r>
              <a:rPr lang="en-US" altLang="ko-KR" spc="-85" dirty="0">
                <a:solidFill>
                  <a:srgbClr val="231F20"/>
                </a:solidFill>
                <a:latin typeface="+mn-ea"/>
                <a:cs typeface="나눔고딕코딩"/>
              </a:rPr>
              <a:t> </a:t>
            </a:r>
            <a:r>
              <a:rPr lang="en-US" altLang="ko-KR" spc="-10" dirty="0" err="1">
                <a:solidFill>
                  <a:srgbClr val="231F20"/>
                </a:solidFill>
                <a:latin typeface="+mn-ea"/>
                <a:cs typeface="나눔고딕코딩"/>
              </a:rPr>
              <a:t>feed_dict</a:t>
            </a:r>
            <a:r>
              <a:rPr lang="en-US" altLang="ko-KR" spc="-10"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spc="-20" dirty="0">
                <a:solidFill>
                  <a:srgbClr val="231F20"/>
                </a:solidFill>
                <a:latin typeface="+mn-ea"/>
                <a:cs typeface="나눔고딕코딩"/>
              </a:rPr>
              <a:t>a:[1,</a:t>
            </a:r>
            <a:r>
              <a:rPr lang="en-US" altLang="ko-KR" spc="-85" dirty="0">
                <a:solidFill>
                  <a:srgbClr val="231F20"/>
                </a:solidFill>
                <a:latin typeface="+mn-ea"/>
                <a:cs typeface="나눔고딕코딩"/>
              </a:rPr>
              <a:t> </a:t>
            </a:r>
            <a:r>
              <a:rPr lang="en-US" altLang="ko-KR" dirty="0">
                <a:solidFill>
                  <a:srgbClr val="231F20"/>
                </a:solidFill>
                <a:latin typeface="+mn-ea"/>
                <a:cs typeface="나눔고딕코딩"/>
              </a:rPr>
              <a:t>2,</a:t>
            </a:r>
            <a:r>
              <a:rPr lang="en-US" altLang="ko-KR" spc="-85" dirty="0">
                <a:solidFill>
                  <a:srgbClr val="231F20"/>
                </a:solidFill>
                <a:latin typeface="+mn-ea"/>
                <a:cs typeface="나눔고딕코딩"/>
              </a:rPr>
              <a:t> </a:t>
            </a:r>
            <a:r>
              <a:rPr lang="en-US" altLang="ko-KR" dirty="0">
                <a:solidFill>
                  <a:srgbClr val="231F20"/>
                </a:solidFill>
                <a:latin typeface="+mn-ea"/>
                <a:cs typeface="나눔고딕코딩"/>
              </a:rPr>
              <a:t>3]</a:t>
            </a:r>
            <a:r>
              <a:rPr lang="en-US" altLang="ko-KR" spc="-85" dirty="0">
                <a:solidFill>
                  <a:srgbClr val="231F20"/>
                </a:solidFill>
                <a:latin typeface="+mn-ea"/>
                <a:cs typeface="나눔고딕코딩"/>
              </a:rPr>
              <a:t> </a:t>
            </a:r>
            <a:r>
              <a:rPr lang="en-US" altLang="ko-KR" spc="-20" dirty="0" smtClean="0">
                <a:solidFill>
                  <a:srgbClr val="231F20"/>
                </a:solidFill>
                <a:latin typeface="+mn-ea"/>
                <a:cs typeface="나눔고딕코딩"/>
              </a:rPr>
              <a:t>})</a:t>
            </a:r>
          </a:p>
          <a:p>
            <a:pPr marL="84455" marR="2612390"/>
            <a:r>
              <a:rPr lang="en-US" altLang="ko-KR" spc="-5" dirty="0" smtClean="0">
                <a:solidFill>
                  <a:srgbClr val="231F20"/>
                </a:solidFill>
                <a:latin typeface="+mn-ea"/>
                <a:cs typeface="나눔고딕코딩"/>
              </a:rPr>
              <a:t>print(r1</a:t>
            </a:r>
            <a:r>
              <a:rPr lang="en-US" altLang="ko-KR" spc="-5" dirty="0">
                <a:solidFill>
                  <a:srgbClr val="231F20"/>
                </a:solidFill>
                <a:latin typeface="+mn-ea"/>
                <a:cs typeface="나눔고딕코딩"/>
              </a:rPr>
              <a:t>)</a:t>
            </a:r>
            <a:endParaRPr lang="en-US" altLang="ko-KR" dirty="0">
              <a:latin typeface="+mn-ea"/>
              <a:cs typeface="나눔고딕코딩"/>
            </a:endParaRPr>
          </a:p>
          <a:p>
            <a:pPr marL="84455" marR="2459990"/>
            <a:r>
              <a:rPr lang="en-US" altLang="ko-KR" dirty="0">
                <a:solidFill>
                  <a:srgbClr val="231F20"/>
                </a:solidFill>
                <a:latin typeface="+mn-ea"/>
                <a:cs typeface="나눔고딕코딩"/>
              </a:rPr>
              <a:t>r2</a:t>
            </a:r>
            <a:r>
              <a:rPr lang="en-US" altLang="ko-KR" spc="-4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spc="-10" dirty="0" err="1">
                <a:solidFill>
                  <a:srgbClr val="231F20"/>
                </a:solidFill>
                <a:latin typeface="+mn-ea"/>
                <a:cs typeface="나눔고딕코딩"/>
              </a:rPr>
              <a:t>sess.run</a:t>
            </a:r>
            <a:r>
              <a:rPr lang="en-US" altLang="ko-KR" spc="-10" dirty="0">
                <a:solidFill>
                  <a:srgbClr val="231F20"/>
                </a:solidFill>
                <a:latin typeface="+mn-ea"/>
                <a:cs typeface="나눔고딕코딩"/>
              </a:rPr>
              <a:t>(x2_op,</a:t>
            </a:r>
            <a:r>
              <a:rPr lang="en-US" altLang="ko-KR" spc="-85" dirty="0">
                <a:solidFill>
                  <a:srgbClr val="231F20"/>
                </a:solidFill>
                <a:latin typeface="+mn-ea"/>
                <a:cs typeface="나눔고딕코딩"/>
              </a:rPr>
              <a:t> </a:t>
            </a:r>
            <a:r>
              <a:rPr lang="en-US" altLang="ko-KR" spc="-10" dirty="0" err="1">
                <a:solidFill>
                  <a:srgbClr val="231F20"/>
                </a:solidFill>
                <a:latin typeface="+mn-ea"/>
                <a:cs typeface="나눔고딕코딩"/>
              </a:rPr>
              <a:t>feed_dict</a:t>
            </a:r>
            <a:r>
              <a:rPr lang="en-US" altLang="ko-KR" spc="-10"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spc="-15" dirty="0">
                <a:solidFill>
                  <a:srgbClr val="231F20"/>
                </a:solidFill>
                <a:latin typeface="+mn-ea"/>
                <a:cs typeface="나눔고딕코딩"/>
              </a:rPr>
              <a:t>a:[10,</a:t>
            </a:r>
            <a:r>
              <a:rPr lang="en-US" altLang="ko-KR" spc="-85" dirty="0">
                <a:solidFill>
                  <a:srgbClr val="231F20"/>
                </a:solidFill>
                <a:latin typeface="+mn-ea"/>
                <a:cs typeface="나눔고딕코딩"/>
              </a:rPr>
              <a:t> </a:t>
            </a:r>
            <a:r>
              <a:rPr lang="en-US" altLang="ko-KR" dirty="0">
                <a:solidFill>
                  <a:srgbClr val="231F20"/>
                </a:solidFill>
                <a:latin typeface="+mn-ea"/>
                <a:cs typeface="나눔고딕코딩"/>
              </a:rPr>
              <a:t>20,</a:t>
            </a:r>
            <a:r>
              <a:rPr lang="en-US" altLang="ko-KR" spc="-85" dirty="0">
                <a:solidFill>
                  <a:srgbClr val="231F20"/>
                </a:solidFill>
                <a:latin typeface="+mn-ea"/>
                <a:cs typeface="나눔고딕코딩"/>
              </a:rPr>
              <a:t> </a:t>
            </a:r>
            <a:r>
              <a:rPr lang="en-US" altLang="ko-KR" dirty="0">
                <a:solidFill>
                  <a:srgbClr val="231F20"/>
                </a:solidFill>
                <a:latin typeface="+mn-ea"/>
                <a:cs typeface="나눔고딕코딩"/>
              </a:rPr>
              <a:t>10]</a:t>
            </a:r>
            <a:r>
              <a:rPr lang="en-US" altLang="ko-KR" spc="-85" dirty="0">
                <a:solidFill>
                  <a:srgbClr val="231F20"/>
                </a:solidFill>
                <a:latin typeface="+mn-ea"/>
                <a:cs typeface="나눔고딕코딩"/>
              </a:rPr>
              <a:t> </a:t>
            </a:r>
            <a:r>
              <a:rPr lang="en-US" altLang="ko-KR" spc="-20" dirty="0" smtClean="0">
                <a:solidFill>
                  <a:srgbClr val="231F20"/>
                </a:solidFill>
                <a:latin typeface="+mn-ea"/>
                <a:cs typeface="나눔고딕코딩"/>
              </a:rPr>
              <a:t>})</a:t>
            </a:r>
          </a:p>
          <a:p>
            <a:pPr marL="84455" marR="2459990"/>
            <a:r>
              <a:rPr lang="en-US" altLang="ko-KR" spc="-5" dirty="0" smtClean="0">
                <a:solidFill>
                  <a:srgbClr val="231F20"/>
                </a:solidFill>
                <a:latin typeface="+mn-ea"/>
                <a:cs typeface="나눔고딕코딩"/>
              </a:rPr>
              <a:t>print(r2</a:t>
            </a:r>
            <a:r>
              <a:rPr lang="en-US" altLang="ko-KR" spc="-5" dirty="0">
                <a:solidFill>
                  <a:srgbClr val="231F20"/>
                </a:solidFill>
                <a:latin typeface="+mn-ea"/>
                <a:cs typeface="나눔고딕코딩"/>
              </a:rPr>
              <a:t>)</a:t>
            </a:r>
            <a:endParaRPr lang="en-US" altLang="ko-KR" dirty="0">
              <a:latin typeface="+mn-ea"/>
              <a:cs typeface="나눔고딕코딩"/>
            </a:endParaRPr>
          </a:p>
        </p:txBody>
      </p:sp>
      <p:sp>
        <p:nvSpPr>
          <p:cNvPr id="14" name="object 2">
            <a:extLst>
              <a:ext uri="{FF2B5EF4-FFF2-40B4-BE49-F238E27FC236}">
                <a16:creationId xmlns:a16="http://schemas.microsoft.com/office/drawing/2014/main" id="{6DFCA483-D67B-784E-BAE8-EED858F1B848}"/>
              </a:ext>
            </a:extLst>
          </p:cNvPr>
          <p:cNvSpPr/>
          <p:nvPr/>
        </p:nvSpPr>
        <p:spPr>
          <a:xfrm flipV="1">
            <a:off x="232569" y="528956"/>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
        <p:nvSpPr>
          <p:cNvPr id="4" name="object 2">
            <a:extLst>
              <a:ext uri="{FF2B5EF4-FFF2-40B4-BE49-F238E27FC236}">
                <a16:creationId xmlns:a16="http://schemas.microsoft.com/office/drawing/2014/main" id="{9817392C-2463-A84A-8E85-142EEAA30DAF}"/>
              </a:ext>
            </a:extLst>
          </p:cNvPr>
          <p:cNvSpPr/>
          <p:nvPr/>
        </p:nvSpPr>
        <p:spPr>
          <a:xfrm flipV="1">
            <a:off x="233363" y="5680075"/>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
        <p:nvSpPr>
          <p:cNvPr id="8" name="object 6">
            <a:extLst>
              <a:ext uri="{FF2B5EF4-FFF2-40B4-BE49-F238E27FC236}">
                <a16:creationId xmlns:a16="http://schemas.microsoft.com/office/drawing/2014/main" id="{39898A9B-92DA-424B-96C3-BC3800A87FD0}"/>
              </a:ext>
            </a:extLst>
          </p:cNvPr>
          <p:cNvSpPr txBox="1"/>
          <p:nvPr/>
        </p:nvSpPr>
        <p:spPr>
          <a:xfrm>
            <a:off x="233362" y="5984875"/>
            <a:ext cx="9601201" cy="1076192"/>
          </a:xfrm>
          <a:prstGeom prst="rect">
            <a:avLst/>
          </a:prstGeom>
          <a:solidFill>
            <a:schemeClr val="bg1">
              <a:lumMod val="85000"/>
            </a:schemeClr>
          </a:solidFill>
        </p:spPr>
        <p:txBody>
          <a:bodyPr vert="horz" wrap="square" lIns="0" tIns="0" rIns="0" bIns="0" rtlCol="0">
            <a:spAutoFit/>
          </a:bodyPr>
          <a:lstStyle/>
          <a:p>
            <a:pPr marL="143510" marR="3566160">
              <a:lnSpc>
                <a:spcPct val="135400"/>
              </a:lnSpc>
              <a:spcBef>
                <a:spcPts val="65"/>
              </a:spcBef>
            </a:pPr>
            <a:r>
              <a:rPr lang="en-US" altLang="ko-KR" dirty="0">
                <a:solidFill>
                  <a:srgbClr val="231F20"/>
                </a:solidFill>
                <a:latin typeface="+mn-ea"/>
                <a:cs typeface="나눔고딕코딩"/>
              </a:rPr>
              <a:t>$ python3</a:t>
            </a:r>
            <a:r>
              <a:rPr lang="en-US" altLang="ko-KR" spc="-185" dirty="0">
                <a:solidFill>
                  <a:srgbClr val="231F20"/>
                </a:solidFill>
                <a:latin typeface="+mn-ea"/>
                <a:cs typeface="나눔고딕코딩"/>
              </a:rPr>
              <a:t> </a:t>
            </a:r>
            <a:r>
              <a:rPr lang="en-US" altLang="ko-KR" spc="-5" dirty="0">
                <a:solidFill>
                  <a:srgbClr val="231F20"/>
                </a:solidFill>
                <a:latin typeface="+mn-ea"/>
                <a:cs typeface="나눔고딕코딩"/>
              </a:rPr>
              <a:t>placeholder1.py  </a:t>
            </a:r>
          </a:p>
          <a:p>
            <a:pPr marL="143510" marR="3566160">
              <a:lnSpc>
                <a:spcPct val="135400"/>
              </a:lnSpc>
              <a:spcBef>
                <a:spcPts val="65"/>
              </a:spcBef>
            </a:pPr>
            <a:r>
              <a:rPr lang="en-US" altLang="ko-KR" spc="-20" dirty="0">
                <a:solidFill>
                  <a:srgbClr val="231F20"/>
                </a:solidFill>
                <a:latin typeface="+mn-ea"/>
                <a:cs typeface="나눔고딕코딩"/>
              </a:rPr>
              <a:t>[2 </a:t>
            </a:r>
            <a:r>
              <a:rPr lang="en-US" altLang="ko-KR" dirty="0">
                <a:solidFill>
                  <a:srgbClr val="231F20"/>
                </a:solidFill>
                <a:latin typeface="+mn-ea"/>
                <a:cs typeface="나눔고딕코딩"/>
              </a:rPr>
              <a:t>4</a:t>
            </a:r>
            <a:r>
              <a:rPr lang="en-US" altLang="ko-KR" spc="-160" dirty="0">
                <a:solidFill>
                  <a:srgbClr val="231F20"/>
                </a:solidFill>
                <a:latin typeface="+mn-ea"/>
                <a:cs typeface="나눔고딕코딩"/>
              </a:rPr>
              <a:t> </a:t>
            </a:r>
            <a:r>
              <a:rPr lang="en-US" altLang="ko-KR" dirty="0">
                <a:solidFill>
                  <a:srgbClr val="231F20"/>
                </a:solidFill>
                <a:latin typeface="+mn-ea"/>
                <a:cs typeface="나눔고딕코딩"/>
              </a:rPr>
              <a:t>6]</a:t>
            </a:r>
            <a:endParaRPr lang="en-US" altLang="ko-KR" dirty="0">
              <a:latin typeface="+mn-ea"/>
              <a:cs typeface="나눔고딕코딩"/>
            </a:endParaRPr>
          </a:p>
          <a:p>
            <a:pPr marL="143510">
              <a:spcBef>
                <a:spcPts val="340"/>
              </a:spcBef>
            </a:pPr>
            <a:r>
              <a:rPr lang="en-US" altLang="ko-KR" spc="-15" dirty="0">
                <a:solidFill>
                  <a:srgbClr val="231F20"/>
                </a:solidFill>
                <a:latin typeface="+mn-ea"/>
                <a:cs typeface="나눔고딕코딩"/>
              </a:rPr>
              <a:t>[20 </a:t>
            </a:r>
            <a:r>
              <a:rPr lang="en-US" altLang="ko-KR" dirty="0">
                <a:solidFill>
                  <a:srgbClr val="231F20"/>
                </a:solidFill>
                <a:latin typeface="+mn-ea"/>
                <a:cs typeface="나눔고딕코딩"/>
              </a:rPr>
              <a:t>40</a:t>
            </a:r>
            <a:r>
              <a:rPr lang="en-US" altLang="ko-KR" spc="-160" dirty="0">
                <a:solidFill>
                  <a:srgbClr val="231F20"/>
                </a:solidFill>
                <a:latin typeface="+mn-ea"/>
                <a:cs typeface="나눔고딕코딩"/>
              </a:rPr>
              <a:t> </a:t>
            </a:r>
            <a:r>
              <a:rPr lang="en-US" altLang="ko-KR" dirty="0">
                <a:solidFill>
                  <a:srgbClr val="231F20"/>
                </a:solidFill>
                <a:latin typeface="+mn-ea"/>
                <a:cs typeface="나눔고딕코딩"/>
              </a:rPr>
              <a:t>20]</a:t>
            </a:r>
            <a:endParaRPr lang="en-US" altLang="ko-KR" dirty="0">
              <a:latin typeface="+mn-ea"/>
              <a:cs typeface="나눔고딕코딩"/>
            </a:endParaRPr>
          </a:p>
        </p:txBody>
      </p:sp>
    </p:spTree>
    <p:extLst>
      <p:ext uri="{BB962C8B-B14F-4D97-AF65-F5344CB8AC3E}">
        <p14:creationId xmlns:p14="http://schemas.microsoft.com/office/powerpoint/2010/main" val="38839721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232570" y="225353"/>
            <a:ext cx="9601199" cy="5339923"/>
          </a:xfrm>
          <a:prstGeom prst="rect">
            <a:avLst/>
          </a:prstGeom>
        </p:spPr>
        <p:txBody>
          <a:bodyPr vert="horz" wrap="square" lIns="0" tIns="0" rIns="0" bIns="0" rtlCol="0">
            <a:spAutoFit/>
          </a:bodyPr>
          <a:lstStyle/>
          <a:p>
            <a:pPr marL="12700" algn="just"/>
            <a:r>
              <a:rPr lang="en-US" altLang="ko-KR" spc="15" dirty="0">
                <a:solidFill>
                  <a:srgbClr val="58595B"/>
                </a:solidFill>
                <a:latin typeface="+mn-ea"/>
                <a:cs typeface="Arial Unicode MS"/>
              </a:rPr>
              <a:t>file:</a:t>
            </a:r>
            <a:r>
              <a:rPr lang="en-US" altLang="ko-KR" spc="65" dirty="0">
                <a:solidFill>
                  <a:srgbClr val="58595B"/>
                </a:solidFill>
                <a:latin typeface="+mn-ea"/>
                <a:cs typeface="Arial Unicode MS"/>
              </a:rPr>
              <a:t> </a:t>
            </a:r>
            <a:r>
              <a:rPr lang="en-US" altLang="ko-KR" spc="5" dirty="0" err="1">
                <a:solidFill>
                  <a:srgbClr val="58595B"/>
                </a:solidFill>
                <a:latin typeface="+mn-ea"/>
                <a:cs typeface="Arial Unicode MS"/>
              </a:rPr>
              <a:t>src</a:t>
            </a:r>
            <a:r>
              <a:rPr lang="en-US" altLang="ko-KR" spc="5" dirty="0">
                <a:solidFill>
                  <a:srgbClr val="58595B"/>
                </a:solidFill>
                <a:latin typeface="+mn-ea"/>
                <a:cs typeface="Arial Unicode MS"/>
              </a:rPr>
              <a:t>/ch5/placeholder2.py</a:t>
            </a:r>
            <a:endParaRPr lang="en-US" altLang="ko-KR" dirty="0">
              <a:latin typeface="+mn-ea"/>
              <a:cs typeface="Arial Unicode MS"/>
            </a:endParaRPr>
          </a:p>
          <a:p>
            <a:pPr>
              <a:spcBef>
                <a:spcPts val="25"/>
              </a:spcBef>
            </a:pPr>
            <a:endParaRPr lang="en-US" altLang="ko-KR" dirty="0">
              <a:latin typeface="+mn-ea"/>
              <a:cs typeface="Times New Roman"/>
            </a:endParaRPr>
          </a:p>
          <a:p>
            <a:pPr marL="84455"/>
            <a:r>
              <a:rPr lang="en-US" altLang="ko-KR" dirty="0">
                <a:solidFill>
                  <a:srgbClr val="231F20"/>
                </a:solidFill>
                <a:latin typeface="+mn-ea"/>
                <a:cs typeface="나눔고딕코딩"/>
              </a:rPr>
              <a:t>import </a:t>
            </a:r>
            <a:r>
              <a:rPr lang="en-US" altLang="ko-KR" dirty="0" err="1">
                <a:solidFill>
                  <a:srgbClr val="231F20"/>
                </a:solidFill>
                <a:latin typeface="+mn-ea"/>
                <a:cs typeface="나눔고딕코딩"/>
              </a:rPr>
              <a:t>tensorflow</a:t>
            </a:r>
            <a:r>
              <a:rPr lang="en-US" altLang="ko-KR" dirty="0">
                <a:solidFill>
                  <a:srgbClr val="231F20"/>
                </a:solidFill>
                <a:latin typeface="+mn-ea"/>
                <a:cs typeface="나눔고딕코딩"/>
              </a:rPr>
              <a:t> as</a:t>
            </a:r>
            <a:r>
              <a:rPr lang="en-US" altLang="ko-KR" spc="-220" dirty="0">
                <a:solidFill>
                  <a:srgbClr val="231F20"/>
                </a:solidFill>
                <a:latin typeface="+mn-ea"/>
                <a:cs typeface="나눔고딕코딩"/>
              </a:rPr>
              <a:t> </a:t>
            </a:r>
            <a:r>
              <a:rPr lang="en-US" altLang="ko-KR" dirty="0" err="1">
                <a:solidFill>
                  <a:srgbClr val="231F20"/>
                </a:solidFill>
                <a:latin typeface="+mn-ea"/>
                <a:cs typeface="나눔고딕코딩"/>
              </a:rPr>
              <a:t>tf</a:t>
            </a:r>
            <a:endParaRPr lang="en-US" altLang="ko-KR" dirty="0">
              <a:latin typeface="+mn-ea"/>
              <a:cs typeface="나눔고딕코딩"/>
            </a:endParaRPr>
          </a:p>
          <a:p>
            <a:pPr>
              <a:spcBef>
                <a:spcPts val="30"/>
              </a:spcBef>
            </a:pPr>
            <a:endParaRPr lang="en-US" altLang="ko-KR" dirty="0">
              <a:latin typeface="+mn-ea"/>
              <a:cs typeface="Times New Roman"/>
            </a:endParaRPr>
          </a:p>
          <a:p>
            <a:pPr marL="84455"/>
            <a:r>
              <a:rPr lang="en-US" altLang="ko-KR" dirty="0">
                <a:solidFill>
                  <a:srgbClr val="231F20"/>
                </a:solidFill>
                <a:latin typeface="+mn-ea"/>
                <a:cs typeface="나눔고딕코딩"/>
              </a:rPr>
              <a:t>#</a:t>
            </a:r>
            <a:r>
              <a:rPr lang="en-US" altLang="ko-KR" spc="-100" dirty="0">
                <a:solidFill>
                  <a:srgbClr val="231F20"/>
                </a:solidFill>
                <a:latin typeface="+mn-ea"/>
                <a:cs typeface="나눔고딕코딩"/>
              </a:rPr>
              <a:t> </a:t>
            </a:r>
            <a:r>
              <a:rPr lang="ko-KR" altLang="en-US" spc="-35" dirty="0" err="1">
                <a:solidFill>
                  <a:srgbClr val="231F20"/>
                </a:solidFill>
                <a:latin typeface="+mn-ea"/>
                <a:cs typeface="나눔고딕코딩"/>
              </a:rPr>
              <a:t>플레이스홀더</a:t>
            </a:r>
            <a:r>
              <a:rPr lang="ko-KR" altLang="en-US" spc="-100" dirty="0">
                <a:solidFill>
                  <a:srgbClr val="231F20"/>
                </a:solidFill>
                <a:latin typeface="+mn-ea"/>
                <a:cs typeface="나눔고딕코딩"/>
              </a:rPr>
              <a:t> </a:t>
            </a:r>
            <a:r>
              <a:rPr lang="ko-KR" altLang="en-US" spc="-30" dirty="0">
                <a:solidFill>
                  <a:srgbClr val="231F20"/>
                </a:solidFill>
                <a:latin typeface="+mn-ea"/>
                <a:cs typeface="나눔고딕코딩"/>
              </a:rPr>
              <a:t>정의하기</a:t>
            </a:r>
            <a:r>
              <a:rPr lang="ko-KR" altLang="en-US" spc="-100" dirty="0">
                <a:solidFill>
                  <a:srgbClr val="231F20"/>
                </a:solidFill>
                <a:latin typeface="+mn-ea"/>
                <a:cs typeface="나눔고딕코딩"/>
              </a:rPr>
              <a:t> </a:t>
            </a:r>
            <a:r>
              <a:rPr lang="en-US" altLang="ko-KR" spc="-30" dirty="0">
                <a:solidFill>
                  <a:srgbClr val="231F20"/>
                </a:solidFill>
                <a:latin typeface="+mn-ea"/>
                <a:cs typeface="나눔고딕코딩"/>
              </a:rPr>
              <a:t>---</a:t>
            </a:r>
            <a:r>
              <a:rPr lang="ko-KR" altLang="en-US" spc="-100" dirty="0">
                <a:solidFill>
                  <a:srgbClr val="231F20"/>
                </a:solidFill>
                <a:latin typeface="+mn-ea"/>
                <a:cs typeface="나눔고딕코딩"/>
              </a:rPr>
              <a:t> </a:t>
            </a:r>
            <a:r>
              <a:rPr lang="en-US" altLang="ko-KR" spc="-20" dirty="0">
                <a:solidFill>
                  <a:srgbClr val="231F20"/>
                </a:solidFill>
                <a:latin typeface="+mn-ea"/>
                <a:cs typeface="나눔고딕코딩"/>
              </a:rPr>
              <a:t>(※1)</a:t>
            </a:r>
            <a:endParaRPr lang="ko-KR" altLang="en-US" dirty="0">
              <a:latin typeface="+mn-ea"/>
              <a:cs typeface="나눔고딕코딩"/>
            </a:endParaRPr>
          </a:p>
          <a:p>
            <a:pPr marL="84455">
              <a:spcBef>
                <a:spcPts val="340"/>
              </a:spcBef>
            </a:pPr>
            <a:r>
              <a:rPr lang="en-US" altLang="ko-KR" dirty="0">
                <a:solidFill>
                  <a:srgbClr val="231F20"/>
                </a:solidFill>
                <a:latin typeface="+mn-ea"/>
                <a:cs typeface="나눔고딕코딩"/>
              </a:rPr>
              <a:t>a</a:t>
            </a:r>
            <a:r>
              <a:rPr lang="en-US" altLang="ko-KR" spc="-4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spc="-5" dirty="0" err="1">
                <a:solidFill>
                  <a:srgbClr val="231F20"/>
                </a:solidFill>
                <a:latin typeface="+mn-ea"/>
                <a:cs typeface="나눔고딕코딩"/>
              </a:rPr>
              <a:t>tf.placeholder</a:t>
            </a:r>
            <a:r>
              <a:rPr lang="en-US" altLang="ko-KR" spc="-5" dirty="0">
                <a:solidFill>
                  <a:srgbClr val="231F20"/>
                </a:solidFill>
                <a:latin typeface="+mn-ea"/>
                <a:cs typeface="나눔고딕코딩"/>
              </a:rPr>
              <a:t>(tf.int32,</a:t>
            </a:r>
            <a:r>
              <a:rPr lang="en-US" altLang="ko-KR" spc="-85" dirty="0">
                <a:solidFill>
                  <a:srgbClr val="231F20"/>
                </a:solidFill>
                <a:latin typeface="+mn-ea"/>
                <a:cs typeface="나눔고딕코딩"/>
              </a:rPr>
              <a:t> </a:t>
            </a:r>
            <a:r>
              <a:rPr lang="en-US" altLang="ko-KR" spc="-15" dirty="0">
                <a:solidFill>
                  <a:srgbClr val="231F20"/>
                </a:solidFill>
                <a:latin typeface="+mn-ea"/>
                <a:cs typeface="나눔고딕코딩"/>
              </a:rPr>
              <a:t>[None</a:t>
            </a:r>
            <a:r>
              <a:rPr lang="en-US" altLang="ko-KR" spc="-15" dirty="0" smtClean="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dirty="0" smtClean="0">
                <a:solidFill>
                  <a:srgbClr val="231F20"/>
                </a:solidFill>
                <a:latin typeface="+mn-ea"/>
                <a:cs typeface="나눔고딕코딩"/>
              </a:rPr>
              <a:t>#</a:t>
            </a:r>
            <a:r>
              <a:rPr lang="en-US" altLang="ko-KR" spc="-85" dirty="0" smtClean="0">
                <a:solidFill>
                  <a:srgbClr val="231F20"/>
                </a:solidFill>
                <a:latin typeface="+mn-ea"/>
                <a:cs typeface="나눔고딕코딩"/>
              </a:rPr>
              <a:t> </a:t>
            </a:r>
            <a:r>
              <a:rPr lang="ko-KR" altLang="en-US" spc="-30" dirty="0">
                <a:solidFill>
                  <a:srgbClr val="231F20"/>
                </a:solidFill>
                <a:latin typeface="+mn-ea"/>
                <a:cs typeface="나눔고딕코딩"/>
              </a:rPr>
              <a:t>배열의</a:t>
            </a:r>
            <a:r>
              <a:rPr lang="ko-KR" altLang="en-US" spc="-85" dirty="0">
                <a:solidFill>
                  <a:srgbClr val="231F20"/>
                </a:solidFill>
                <a:latin typeface="+mn-ea"/>
                <a:cs typeface="나눔고딕코딩"/>
              </a:rPr>
              <a:t> </a:t>
            </a:r>
            <a:r>
              <a:rPr lang="ko-KR" altLang="en-US" spc="-30" dirty="0">
                <a:solidFill>
                  <a:srgbClr val="231F20"/>
                </a:solidFill>
                <a:latin typeface="+mn-ea"/>
                <a:cs typeface="나눔고딕코딩"/>
              </a:rPr>
              <a:t>크기를</a:t>
            </a:r>
            <a:r>
              <a:rPr lang="ko-KR" altLang="en-US" spc="-85" dirty="0">
                <a:solidFill>
                  <a:srgbClr val="231F20"/>
                </a:solidFill>
                <a:latin typeface="+mn-ea"/>
                <a:cs typeface="나눔고딕코딩"/>
              </a:rPr>
              <a:t> </a:t>
            </a:r>
            <a:r>
              <a:rPr lang="en-US" altLang="ko-KR" spc="-10" dirty="0">
                <a:solidFill>
                  <a:srgbClr val="231F20"/>
                </a:solidFill>
                <a:latin typeface="+mn-ea"/>
                <a:cs typeface="나눔고딕코딩"/>
              </a:rPr>
              <a:t>None</a:t>
            </a:r>
            <a:r>
              <a:rPr lang="ko-KR" altLang="en-US" spc="-10" dirty="0" err="1">
                <a:solidFill>
                  <a:srgbClr val="231F20"/>
                </a:solidFill>
                <a:latin typeface="+mn-ea"/>
                <a:cs typeface="나눔고딕코딩"/>
              </a:rPr>
              <a:t>으로</a:t>
            </a:r>
            <a:r>
              <a:rPr lang="ko-KR" altLang="en-US" spc="-85" dirty="0">
                <a:solidFill>
                  <a:srgbClr val="231F20"/>
                </a:solidFill>
                <a:latin typeface="+mn-ea"/>
                <a:cs typeface="나눔고딕코딩"/>
              </a:rPr>
              <a:t> </a:t>
            </a:r>
            <a:r>
              <a:rPr lang="ko-KR" altLang="en-US" spc="-20" dirty="0">
                <a:solidFill>
                  <a:srgbClr val="231F20"/>
                </a:solidFill>
                <a:latin typeface="+mn-ea"/>
                <a:cs typeface="나눔고딕코딩"/>
              </a:rPr>
              <a:t>지정</a:t>
            </a:r>
            <a:endParaRPr lang="ko-KR" altLang="en-US" dirty="0">
              <a:latin typeface="+mn-ea"/>
              <a:cs typeface="나눔고딕코딩"/>
            </a:endParaRPr>
          </a:p>
          <a:p>
            <a:pPr>
              <a:spcBef>
                <a:spcPts val="35"/>
              </a:spcBef>
            </a:pPr>
            <a:endParaRPr lang="ko-KR" altLang="en-US" dirty="0">
              <a:latin typeface="+mn-ea"/>
              <a:cs typeface="Times New Roman"/>
            </a:endParaRPr>
          </a:p>
          <a:p>
            <a:pPr marL="84455" marR="2935605"/>
            <a:r>
              <a:rPr lang="en-US" altLang="ko-KR" dirty="0">
                <a:solidFill>
                  <a:srgbClr val="231F20"/>
                </a:solidFill>
                <a:latin typeface="+mn-ea"/>
                <a:cs typeface="나눔고딕코딩"/>
              </a:rPr>
              <a:t>#</a:t>
            </a:r>
            <a:r>
              <a:rPr lang="ko-KR" altLang="en-US" spc="-95" dirty="0">
                <a:solidFill>
                  <a:srgbClr val="231F20"/>
                </a:solidFill>
                <a:latin typeface="+mn-ea"/>
                <a:cs typeface="나눔고딕코딩"/>
              </a:rPr>
              <a:t> </a:t>
            </a:r>
            <a:r>
              <a:rPr lang="ko-KR" altLang="en-US" spc="-30" dirty="0">
                <a:solidFill>
                  <a:srgbClr val="231F20"/>
                </a:solidFill>
                <a:latin typeface="+mn-ea"/>
                <a:cs typeface="나눔고딕코딩"/>
              </a:rPr>
              <a:t>배열의</a:t>
            </a:r>
            <a:r>
              <a:rPr lang="ko-KR" altLang="en-US" spc="-95" dirty="0">
                <a:solidFill>
                  <a:srgbClr val="231F20"/>
                </a:solidFill>
                <a:latin typeface="+mn-ea"/>
                <a:cs typeface="나눔고딕코딩"/>
              </a:rPr>
              <a:t> </a:t>
            </a:r>
            <a:r>
              <a:rPr lang="ko-KR" altLang="en-US" spc="-20" dirty="0">
                <a:solidFill>
                  <a:srgbClr val="231F20"/>
                </a:solidFill>
                <a:latin typeface="+mn-ea"/>
                <a:cs typeface="나눔고딕코딩"/>
              </a:rPr>
              <a:t>모든</a:t>
            </a:r>
            <a:r>
              <a:rPr lang="ko-KR" altLang="en-US" spc="-95" dirty="0">
                <a:solidFill>
                  <a:srgbClr val="231F20"/>
                </a:solidFill>
                <a:latin typeface="+mn-ea"/>
                <a:cs typeface="나눔고딕코딩"/>
              </a:rPr>
              <a:t> </a:t>
            </a:r>
            <a:r>
              <a:rPr lang="ko-KR" altLang="en-US" spc="-20" dirty="0">
                <a:solidFill>
                  <a:srgbClr val="231F20"/>
                </a:solidFill>
                <a:latin typeface="+mn-ea"/>
                <a:cs typeface="나눔고딕코딩"/>
              </a:rPr>
              <a:t>값을</a:t>
            </a:r>
            <a:r>
              <a:rPr lang="ko-KR" altLang="en-US" spc="-95" dirty="0">
                <a:solidFill>
                  <a:srgbClr val="231F20"/>
                </a:solidFill>
                <a:latin typeface="+mn-ea"/>
                <a:cs typeface="나눔고딕코딩"/>
              </a:rPr>
              <a:t> </a:t>
            </a:r>
            <a:r>
              <a:rPr lang="en-US" altLang="ko-KR" spc="-20" dirty="0">
                <a:solidFill>
                  <a:srgbClr val="231F20"/>
                </a:solidFill>
                <a:latin typeface="+mn-ea"/>
                <a:cs typeface="나눔고딕코딩"/>
              </a:rPr>
              <a:t>10</a:t>
            </a:r>
            <a:r>
              <a:rPr lang="ko-KR" altLang="en-US" spc="-20" dirty="0" smtClean="0">
                <a:solidFill>
                  <a:srgbClr val="231F20"/>
                </a:solidFill>
                <a:latin typeface="+mn-ea"/>
                <a:cs typeface="나눔고딕코딩"/>
              </a:rPr>
              <a:t>배로 만드는</a:t>
            </a:r>
            <a:r>
              <a:rPr lang="ko-KR" altLang="en-US" spc="-95" dirty="0" smtClean="0">
                <a:solidFill>
                  <a:srgbClr val="231F20"/>
                </a:solidFill>
                <a:latin typeface="+mn-ea"/>
                <a:cs typeface="나눔고딕코딩"/>
              </a:rPr>
              <a:t> </a:t>
            </a:r>
            <a:r>
              <a:rPr lang="ko-KR" altLang="en-US" spc="-20" dirty="0">
                <a:solidFill>
                  <a:srgbClr val="231F20"/>
                </a:solidFill>
                <a:latin typeface="+mn-ea"/>
                <a:cs typeface="나눔고딕코딩"/>
              </a:rPr>
              <a:t>연산</a:t>
            </a:r>
            <a:r>
              <a:rPr lang="ko-KR" altLang="en-US" spc="-95" dirty="0">
                <a:solidFill>
                  <a:srgbClr val="231F20"/>
                </a:solidFill>
                <a:latin typeface="+mn-ea"/>
                <a:cs typeface="나눔고딕코딩"/>
              </a:rPr>
              <a:t> </a:t>
            </a:r>
            <a:r>
              <a:rPr lang="ko-KR" altLang="en-US" spc="-40" dirty="0">
                <a:solidFill>
                  <a:srgbClr val="231F20"/>
                </a:solidFill>
                <a:latin typeface="+mn-ea"/>
                <a:cs typeface="나눔고딕코딩"/>
              </a:rPr>
              <a:t>정의하기 </a:t>
            </a:r>
            <a:endParaRPr lang="en-US" altLang="ko-KR" spc="-40" dirty="0">
              <a:solidFill>
                <a:srgbClr val="231F20"/>
              </a:solidFill>
              <a:latin typeface="+mn-ea"/>
              <a:cs typeface="나눔고딕코딩"/>
            </a:endParaRPr>
          </a:p>
          <a:p>
            <a:pPr marL="84455" marR="2935605"/>
            <a:r>
              <a:rPr lang="en-US" altLang="ko-KR" dirty="0">
                <a:solidFill>
                  <a:srgbClr val="231F20"/>
                </a:solidFill>
                <a:latin typeface="+mn-ea"/>
                <a:cs typeface="나눔고딕코딩"/>
              </a:rPr>
              <a:t>b =</a:t>
            </a:r>
            <a:r>
              <a:rPr lang="en-US" altLang="ko-KR" spc="-180" dirty="0">
                <a:solidFill>
                  <a:srgbClr val="231F20"/>
                </a:solidFill>
                <a:latin typeface="+mn-ea"/>
                <a:cs typeface="나눔고딕코딩"/>
              </a:rPr>
              <a:t> </a:t>
            </a:r>
            <a:r>
              <a:rPr lang="en-US" altLang="ko-KR" spc="-10" dirty="0" err="1">
                <a:solidFill>
                  <a:srgbClr val="231F20"/>
                </a:solidFill>
                <a:latin typeface="+mn-ea"/>
                <a:cs typeface="나눔고딕코딩"/>
              </a:rPr>
              <a:t>tf.constant</a:t>
            </a:r>
            <a:r>
              <a:rPr lang="en-US" altLang="ko-KR" spc="-10" dirty="0">
                <a:solidFill>
                  <a:srgbClr val="231F20"/>
                </a:solidFill>
                <a:latin typeface="+mn-ea"/>
                <a:cs typeface="나눔고딕코딩"/>
              </a:rPr>
              <a:t>(10</a:t>
            </a:r>
            <a:r>
              <a:rPr lang="en-US" altLang="ko-KR" spc="-10" dirty="0" smtClean="0">
                <a:solidFill>
                  <a:srgbClr val="231F20"/>
                </a:solidFill>
                <a:latin typeface="+mn-ea"/>
                <a:cs typeface="나눔고딕코딩"/>
              </a:rPr>
              <a:t>)</a:t>
            </a:r>
            <a:endParaRPr lang="en-US" altLang="ko-KR" dirty="0">
              <a:latin typeface="+mn-ea"/>
              <a:cs typeface="나눔고딕코딩"/>
            </a:endParaRPr>
          </a:p>
          <a:p>
            <a:pPr marL="84455">
              <a:spcBef>
                <a:spcPts val="340"/>
              </a:spcBef>
            </a:pPr>
            <a:r>
              <a:rPr lang="en-US" altLang="ko-KR" spc="-10" dirty="0">
                <a:solidFill>
                  <a:srgbClr val="231F20"/>
                </a:solidFill>
                <a:latin typeface="+mn-ea"/>
                <a:cs typeface="나눔고딕코딩"/>
              </a:rPr>
              <a:t>x10_op</a:t>
            </a:r>
            <a:r>
              <a:rPr lang="en-US" altLang="ko-KR" spc="-6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100" dirty="0">
                <a:solidFill>
                  <a:srgbClr val="231F20"/>
                </a:solidFill>
                <a:latin typeface="+mn-ea"/>
                <a:cs typeface="나눔고딕코딩"/>
              </a:rPr>
              <a:t> </a:t>
            </a:r>
            <a:r>
              <a:rPr lang="en-US" altLang="ko-KR" dirty="0">
                <a:solidFill>
                  <a:srgbClr val="231F20"/>
                </a:solidFill>
                <a:latin typeface="+mn-ea"/>
                <a:cs typeface="나눔고딕코딩"/>
              </a:rPr>
              <a:t>a</a:t>
            </a:r>
            <a:r>
              <a:rPr lang="en-US" altLang="ko-KR" spc="-6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100" dirty="0">
                <a:solidFill>
                  <a:srgbClr val="231F20"/>
                </a:solidFill>
                <a:latin typeface="+mn-ea"/>
                <a:cs typeface="나눔고딕코딩"/>
              </a:rPr>
              <a:t> </a:t>
            </a:r>
            <a:r>
              <a:rPr lang="en-US" altLang="ko-KR" dirty="0" smtClean="0">
                <a:solidFill>
                  <a:srgbClr val="231F20"/>
                </a:solidFill>
                <a:latin typeface="+mn-ea"/>
                <a:cs typeface="나눔고딕코딩"/>
              </a:rPr>
              <a:t>b</a:t>
            </a:r>
            <a:endParaRPr lang="en-US" altLang="ko-KR" dirty="0">
              <a:latin typeface="+mn-ea"/>
              <a:cs typeface="나눔고딕코딩"/>
            </a:endParaRPr>
          </a:p>
          <a:p>
            <a:pPr>
              <a:spcBef>
                <a:spcPts val="35"/>
              </a:spcBef>
            </a:pPr>
            <a:endParaRPr lang="en-US" altLang="ko-KR" dirty="0">
              <a:latin typeface="+mn-ea"/>
              <a:cs typeface="Times New Roman"/>
            </a:endParaRPr>
          </a:p>
          <a:p>
            <a:pPr marL="84455" marR="3961765"/>
            <a:r>
              <a:rPr lang="en-US" altLang="ko-KR" dirty="0">
                <a:solidFill>
                  <a:srgbClr val="231F20"/>
                </a:solidFill>
                <a:latin typeface="+mn-ea"/>
                <a:cs typeface="나눔고딕코딩"/>
              </a:rPr>
              <a:t># </a:t>
            </a:r>
            <a:r>
              <a:rPr lang="ko-KR" altLang="en-US" spc="-20" dirty="0">
                <a:solidFill>
                  <a:srgbClr val="231F20"/>
                </a:solidFill>
                <a:latin typeface="+mn-ea"/>
                <a:cs typeface="나눔고딕코딩"/>
              </a:rPr>
              <a:t>세션 </a:t>
            </a:r>
            <a:r>
              <a:rPr lang="ko-KR" altLang="en-US" spc="-40" dirty="0">
                <a:solidFill>
                  <a:srgbClr val="231F20"/>
                </a:solidFill>
                <a:latin typeface="+mn-ea"/>
                <a:cs typeface="나눔고딕코딩"/>
              </a:rPr>
              <a:t>시작하기 </a:t>
            </a:r>
            <a:endParaRPr lang="en-US" altLang="ko-KR" spc="-40" dirty="0">
              <a:solidFill>
                <a:srgbClr val="231F20"/>
              </a:solidFill>
              <a:latin typeface="+mn-ea"/>
              <a:cs typeface="나눔고딕코딩"/>
            </a:endParaRPr>
          </a:p>
          <a:p>
            <a:pPr marL="84455" marR="3961765"/>
            <a:r>
              <a:rPr lang="en-US" altLang="ko-KR" dirty="0" err="1">
                <a:solidFill>
                  <a:srgbClr val="231F20"/>
                </a:solidFill>
                <a:latin typeface="+mn-ea"/>
                <a:cs typeface="나눔고딕코딩"/>
              </a:rPr>
              <a:t>sess</a:t>
            </a:r>
            <a:r>
              <a:rPr lang="en-US" altLang="ko-KR" dirty="0">
                <a:solidFill>
                  <a:srgbClr val="231F20"/>
                </a:solidFill>
                <a:latin typeface="+mn-ea"/>
                <a:cs typeface="나눔고딕코딩"/>
              </a:rPr>
              <a:t> =</a:t>
            </a:r>
            <a:r>
              <a:rPr lang="en-US" altLang="ko-KR" spc="-180" dirty="0">
                <a:solidFill>
                  <a:srgbClr val="231F20"/>
                </a:solidFill>
                <a:latin typeface="+mn-ea"/>
                <a:cs typeface="나눔고딕코딩"/>
              </a:rPr>
              <a:t> </a:t>
            </a:r>
            <a:r>
              <a:rPr lang="en-US" altLang="ko-KR" spc="-10" dirty="0" err="1">
                <a:solidFill>
                  <a:srgbClr val="231F20"/>
                </a:solidFill>
                <a:latin typeface="+mn-ea"/>
                <a:cs typeface="나눔고딕코딩"/>
              </a:rPr>
              <a:t>tf.Session</a:t>
            </a:r>
            <a:r>
              <a:rPr lang="en-US" altLang="ko-KR" spc="-10" dirty="0">
                <a:solidFill>
                  <a:srgbClr val="231F20"/>
                </a:solidFill>
                <a:latin typeface="+mn-ea"/>
                <a:cs typeface="나눔고딕코딩"/>
              </a:rPr>
              <a:t>()</a:t>
            </a:r>
            <a:endParaRPr lang="en-US" altLang="ko-KR" dirty="0">
              <a:latin typeface="+mn-ea"/>
              <a:cs typeface="나눔고딕코딩"/>
            </a:endParaRPr>
          </a:p>
          <a:p>
            <a:pPr>
              <a:spcBef>
                <a:spcPts val="30"/>
              </a:spcBef>
            </a:pPr>
            <a:endParaRPr lang="en-US" altLang="ko-KR" dirty="0">
              <a:latin typeface="+mn-ea"/>
              <a:cs typeface="Times New Roman"/>
            </a:endParaRPr>
          </a:p>
          <a:p>
            <a:pPr marL="84455"/>
            <a:r>
              <a:rPr lang="en-US" altLang="ko-KR" dirty="0">
                <a:solidFill>
                  <a:srgbClr val="231F20"/>
                </a:solidFill>
                <a:latin typeface="+mn-ea"/>
                <a:cs typeface="나눔고딕코딩"/>
              </a:rPr>
              <a:t>#</a:t>
            </a:r>
            <a:r>
              <a:rPr lang="en-US" altLang="ko-KR" spc="-95" dirty="0">
                <a:solidFill>
                  <a:srgbClr val="231F20"/>
                </a:solidFill>
                <a:latin typeface="+mn-ea"/>
                <a:cs typeface="나눔고딕코딩"/>
              </a:rPr>
              <a:t> </a:t>
            </a:r>
            <a:r>
              <a:rPr lang="ko-KR" altLang="en-US" spc="-35" dirty="0" err="1">
                <a:solidFill>
                  <a:srgbClr val="231F20"/>
                </a:solidFill>
                <a:latin typeface="+mn-ea"/>
                <a:cs typeface="나눔고딕코딩"/>
              </a:rPr>
              <a:t>플레이스홀더에</a:t>
            </a:r>
            <a:r>
              <a:rPr lang="ko-KR" altLang="en-US" spc="-95" dirty="0">
                <a:solidFill>
                  <a:srgbClr val="231F20"/>
                </a:solidFill>
                <a:latin typeface="+mn-ea"/>
                <a:cs typeface="나눔고딕코딩"/>
              </a:rPr>
              <a:t> </a:t>
            </a:r>
            <a:r>
              <a:rPr lang="ko-KR" altLang="en-US" spc="-20" dirty="0">
                <a:solidFill>
                  <a:srgbClr val="231F20"/>
                </a:solidFill>
                <a:latin typeface="+mn-ea"/>
                <a:cs typeface="나눔고딕코딩"/>
              </a:rPr>
              <a:t>값을</a:t>
            </a:r>
            <a:r>
              <a:rPr lang="ko-KR" altLang="en-US" spc="-95" dirty="0">
                <a:solidFill>
                  <a:srgbClr val="231F20"/>
                </a:solidFill>
                <a:latin typeface="+mn-ea"/>
                <a:cs typeface="나눔고딕코딩"/>
              </a:rPr>
              <a:t> </a:t>
            </a:r>
            <a:r>
              <a:rPr lang="ko-KR" altLang="en-US" spc="-20" dirty="0">
                <a:solidFill>
                  <a:srgbClr val="231F20"/>
                </a:solidFill>
                <a:latin typeface="+mn-ea"/>
                <a:cs typeface="나눔고딕코딩"/>
              </a:rPr>
              <a:t>넣어</a:t>
            </a:r>
            <a:r>
              <a:rPr lang="ko-KR" altLang="en-US" spc="-95" dirty="0">
                <a:solidFill>
                  <a:srgbClr val="231F20"/>
                </a:solidFill>
                <a:latin typeface="+mn-ea"/>
                <a:cs typeface="나눔고딕코딩"/>
              </a:rPr>
              <a:t> </a:t>
            </a:r>
            <a:r>
              <a:rPr lang="ko-KR" altLang="en-US" spc="-30" dirty="0">
                <a:solidFill>
                  <a:srgbClr val="231F20"/>
                </a:solidFill>
                <a:latin typeface="+mn-ea"/>
                <a:cs typeface="나눔고딕코딩"/>
              </a:rPr>
              <a:t>실행하기</a:t>
            </a:r>
            <a:r>
              <a:rPr lang="ko-KR" altLang="en-US" spc="-95" dirty="0">
                <a:solidFill>
                  <a:srgbClr val="231F20"/>
                </a:solidFill>
                <a:latin typeface="+mn-ea"/>
                <a:cs typeface="나눔고딕코딩"/>
              </a:rPr>
              <a:t> </a:t>
            </a:r>
            <a:r>
              <a:rPr lang="en-US" altLang="ko-KR" spc="-30" dirty="0">
                <a:solidFill>
                  <a:srgbClr val="231F20"/>
                </a:solidFill>
                <a:latin typeface="+mn-ea"/>
                <a:cs typeface="나눔고딕코딩"/>
              </a:rPr>
              <a:t>---</a:t>
            </a:r>
            <a:r>
              <a:rPr lang="ko-KR" altLang="en-US" spc="-95" dirty="0">
                <a:solidFill>
                  <a:srgbClr val="231F20"/>
                </a:solidFill>
                <a:latin typeface="+mn-ea"/>
                <a:cs typeface="나눔고딕코딩"/>
              </a:rPr>
              <a:t> </a:t>
            </a:r>
            <a:r>
              <a:rPr lang="en-US" altLang="ko-KR" spc="-20" dirty="0">
                <a:solidFill>
                  <a:srgbClr val="231F20"/>
                </a:solidFill>
                <a:latin typeface="+mn-ea"/>
                <a:cs typeface="나눔고딕코딩"/>
              </a:rPr>
              <a:t>(※2)</a:t>
            </a:r>
            <a:endParaRPr lang="ko-KR" altLang="en-US" dirty="0">
              <a:latin typeface="+mn-ea"/>
              <a:cs typeface="나눔고딕코딩"/>
            </a:endParaRPr>
          </a:p>
          <a:p>
            <a:pPr marL="84455" marR="2513965"/>
            <a:r>
              <a:rPr lang="en-US" altLang="ko-KR" dirty="0">
                <a:solidFill>
                  <a:srgbClr val="231F20"/>
                </a:solidFill>
                <a:latin typeface="+mn-ea"/>
                <a:cs typeface="나눔고딕코딩"/>
              </a:rPr>
              <a:t>r1 = </a:t>
            </a:r>
            <a:r>
              <a:rPr lang="en-US" altLang="ko-KR" spc="-10" dirty="0" err="1">
                <a:solidFill>
                  <a:srgbClr val="231F20"/>
                </a:solidFill>
                <a:latin typeface="+mn-ea"/>
                <a:cs typeface="나눔고딕코딩"/>
              </a:rPr>
              <a:t>sess.run</a:t>
            </a:r>
            <a:r>
              <a:rPr lang="en-US" altLang="ko-KR" spc="-10" dirty="0">
                <a:solidFill>
                  <a:srgbClr val="231F20"/>
                </a:solidFill>
                <a:latin typeface="+mn-ea"/>
                <a:cs typeface="나눔고딕코딩"/>
              </a:rPr>
              <a:t>(x10_op, </a:t>
            </a:r>
            <a:r>
              <a:rPr lang="en-US" altLang="ko-KR" spc="-10" dirty="0" err="1">
                <a:solidFill>
                  <a:srgbClr val="231F20"/>
                </a:solidFill>
                <a:latin typeface="+mn-ea"/>
                <a:cs typeface="나눔고딕코딩"/>
              </a:rPr>
              <a:t>feed_dict</a:t>
            </a:r>
            <a:r>
              <a:rPr lang="en-US" altLang="ko-KR" spc="-10" dirty="0">
                <a:solidFill>
                  <a:srgbClr val="231F20"/>
                </a:solidFill>
                <a:latin typeface="+mn-ea"/>
                <a:cs typeface="나눔고딕코딩"/>
              </a:rPr>
              <a:t>={a:</a:t>
            </a:r>
            <a:r>
              <a:rPr lang="en-US" altLang="ko-KR" spc="-275" dirty="0">
                <a:solidFill>
                  <a:srgbClr val="231F20"/>
                </a:solidFill>
                <a:latin typeface="+mn-ea"/>
                <a:cs typeface="나눔고딕코딩"/>
              </a:rPr>
              <a:t> </a:t>
            </a:r>
            <a:r>
              <a:rPr lang="en-US" altLang="ko-KR" spc="-25" dirty="0">
                <a:solidFill>
                  <a:srgbClr val="231F20"/>
                </a:solidFill>
                <a:latin typeface="+mn-ea"/>
                <a:cs typeface="나눔고딕코딩"/>
              </a:rPr>
              <a:t>[1,2,3,4,5]})  </a:t>
            </a:r>
          </a:p>
          <a:p>
            <a:pPr marL="84455" marR="2513965"/>
            <a:r>
              <a:rPr lang="en-US" altLang="ko-KR" spc="-5" dirty="0">
                <a:solidFill>
                  <a:srgbClr val="231F20"/>
                </a:solidFill>
                <a:latin typeface="+mn-ea"/>
                <a:cs typeface="나눔고딕코딩"/>
              </a:rPr>
              <a:t>print(r1)</a:t>
            </a:r>
            <a:endParaRPr lang="en-US" altLang="ko-KR" dirty="0">
              <a:latin typeface="+mn-ea"/>
              <a:cs typeface="나눔고딕코딩"/>
            </a:endParaRPr>
          </a:p>
          <a:p>
            <a:pPr marL="84455" marR="2701925"/>
            <a:r>
              <a:rPr lang="en-US" altLang="ko-KR" dirty="0">
                <a:solidFill>
                  <a:srgbClr val="231F20"/>
                </a:solidFill>
                <a:latin typeface="+mn-ea"/>
                <a:cs typeface="나눔고딕코딩"/>
              </a:rPr>
              <a:t>r2 =</a:t>
            </a:r>
            <a:r>
              <a:rPr lang="en-US" altLang="ko-KR" spc="-290" dirty="0">
                <a:solidFill>
                  <a:srgbClr val="231F20"/>
                </a:solidFill>
                <a:latin typeface="+mn-ea"/>
                <a:cs typeface="나눔고딕코딩"/>
              </a:rPr>
              <a:t> </a:t>
            </a:r>
            <a:r>
              <a:rPr lang="en-US" altLang="ko-KR" spc="-10" dirty="0" err="1">
                <a:solidFill>
                  <a:srgbClr val="231F20"/>
                </a:solidFill>
                <a:latin typeface="+mn-ea"/>
                <a:cs typeface="나눔고딕코딩"/>
              </a:rPr>
              <a:t>sess.run</a:t>
            </a:r>
            <a:r>
              <a:rPr lang="en-US" altLang="ko-KR" spc="-10" dirty="0">
                <a:solidFill>
                  <a:srgbClr val="231F20"/>
                </a:solidFill>
                <a:latin typeface="+mn-ea"/>
                <a:cs typeface="나눔고딕코딩"/>
              </a:rPr>
              <a:t>(x10_op, </a:t>
            </a:r>
            <a:r>
              <a:rPr lang="en-US" altLang="ko-KR" spc="-10" dirty="0" err="1">
                <a:solidFill>
                  <a:srgbClr val="231F20"/>
                </a:solidFill>
                <a:latin typeface="+mn-ea"/>
                <a:cs typeface="나눔고딕코딩"/>
              </a:rPr>
              <a:t>feed_dict</a:t>
            </a:r>
            <a:r>
              <a:rPr lang="en-US" altLang="ko-KR" spc="-10" dirty="0">
                <a:solidFill>
                  <a:srgbClr val="231F20"/>
                </a:solidFill>
                <a:latin typeface="+mn-ea"/>
                <a:cs typeface="나눔고딕코딩"/>
              </a:rPr>
              <a:t>={a: </a:t>
            </a:r>
            <a:r>
              <a:rPr lang="en-US" altLang="ko-KR" spc="-20" dirty="0">
                <a:solidFill>
                  <a:srgbClr val="231F20"/>
                </a:solidFill>
                <a:latin typeface="+mn-ea"/>
                <a:cs typeface="나눔고딕코딩"/>
              </a:rPr>
              <a:t>[10,20]})  </a:t>
            </a:r>
          </a:p>
          <a:p>
            <a:pPr marL="84455" marR="2701925"/>
            <a:r>
              <a:rPr lang="en-US" altLang="ko-KR" spc="-5" dirty="0">
                <a:solidFill>
                  <a:srgbClr val="231F20"/>
                </a:solidFill>
                <a:latin typeface="+mn-ea"/>
                <a:cs typeface="나눔고딕코딩"/>
              </a:rPr>
              <a:t>print(r2)</a:t>
            </a:r>
            <a:endParaRPr lang="en-US" altLang="ko-KR" dirty="0">
              <a:latin typeface="+mn-ea"/>
              <a:cs typeface="나눔고딕코딩"/>
            </a:endParaRPr>
          </a:p>
        </p:txBody>
      </p:sp>
      <p:sp>
        <p:nvSpPr>
          <p:cNvPr id="14" name="object 2">
            <a:extLst>
              <a:ext uri="{FF2B5EF4-FFF2-40B4-BE49-F238E27FC236}">
                <a16:creationId xmlns:a16="http://schemas.microsoft.com/office/drawing/2014/main" id="{6DFCA483-D67B-784E-BAE8-EED858F1B848}"/>
              </a:ext>
            </a:extLst>
          </p:cNvPr>
          <p:cNvSpPr/>
          <p:nvPr/>
        </p:nvSpPr>
        <p:spPr>
          <a:xfrm flipV="1">
            <a:off x="232569" y="528956"/>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
        <p:nvSpPr>
          <p:cNvPr id="4" name="object 2">
            <a:extLst>
              <a:ext uri="{FF2B5EF4-FFF2-40B4-BE49-F238E27FC236}">
                <a16:creationId xmlns:a16="http://schemas.microsoft.com/office/drawing/2014/main" id="{9817392C-2463-A84A-8E85-142EEAA30DAF}"/>
              </a:ext>
            </a:extLst>
          </p:cNvPr>
          <p:cNvSpPr/>
          <p:nvPr/>
        </p:nvSpPr>
        <p:spPr>
          <a:xfrm flipV="1">
            <a:off x="233363" y="5680075"/>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
        <p:nvSpPr>
          <p:cNvPr id="5" name="object 6">
            <a:extLst>
              <a:ext uri="{FF2B5EF4-FFF2-40B4-BE49-F238E27FC236}">
                <a16:creationId xmlns:a16="http://schemas.microsoft.com/office/drawing/2014/main" id="{1472A9D3-CD05-E340-9281-DE0B018F4F7A}"/>
              </a:ext>
            </a:extLst>
          </p:cNvPr>
          <p:cNvSpPr txBox="1"/>
          <p:nvPr/>
        </p:nvSpPr>
        <p:spPr>
          <a:xfrm>
            <a:off x="233362" y="6061075"/>
            <a:ext cx="9601201" cy="1106265"/>
          </a:xfrm>
          <a:prstGeom prst="rect">
            <a:avLst/>
          </a:prstGeom>
          <a:solidFill>
            <a:schemeClr val="bg1">
              <a:lumMod val="85000"/>
            </a:schemeClr>
          </a:solidFill>
        </p:spPr>
        <p:txBody>
          <a:bodyPr vert="horz" wrap="square" lIns="0" tIns="0" rIns="0" bIns="0" rtlCol="0">
            <a:spAutoFit/>
          </a:bodyPr>
          <a:lstStyle/>
          <a:p>
            <a:pPr marL="143510" marR="86360">
              <a:lnSpc>
                <a:spcPct val="135400"/>
              </a:lnSpc>
              <a:spcBef>
                <a:spcPts val="65"/>
              </a:spcBef>
            </a:pPr>
            <a:r>
              <a:rPr lang="en-US" altLang="ko-KR" dirty="0">
                <a:solidFill>
                  <a:srgbClr val="231F20"/>
                </a:solidFill>
                <a:latin typeface="+mn-ea"/>
                <a:cs typeface="나눔고딕코딩"/>
              </a:rPr>
              <a:t>$ python3 placeholder2.py  </a:t>
            </a:r>
          </a:p>
          <a:p>
            <a:pPr marL="143510" marR="86360">
              <a:lnSpc>
                <a:spcPct val="135400"/>
              </a:lnSpc>
              <a:spcBef>
                <a:spcPts val="65"/>
              </a:spcBef>
            </a:pPr>
            <a:r>
              <a:rPr lang="en-US" altLang="ko-KR" dirty="0">
                <a:solidFill>
                  <a:srgbClr val="231F20"/>
                </a:solidFill>
                <a:latin typeface="+mn-ea"/>
                <a:cs typeface="나눔고딕코딩"/>
              </a:rPr>
              <a:t>[10 20 30 40 50]</a:t>
            </a:r>
          </a:p>
          <a:p>
            <a:pPr marL="143510" marR="86360">
              <a:lnSpc>
                <a:spcPct val="135400"/>
              </a:lnSpc>
              <a:spcBef>
                <a:spcPts val="65"/>
              </a:spcBef>
            </a:pPr>
            <a:r>
              <a:rPr lang="en-US" altLang="ko-KR" dirty="0">
                <a:solidFill>
                  <a:srgbClr val="231F20"/>
                </a:solidFill>
                <a:latin typeface="+mn-ea"/>
                <a:cs typeface="나눔고딕코딩"/>
              </a:rPr>
              <a:t>[100 200]</a:t>
            </a:r>
          </a:p>
        </p:txBody>
      </p:sp>
    </p:spTree>
    <p:extLst>
      <p:ext uri="{BB962C8B-B14F-4D97-AF65-F5344CB8AC3E}">
        <p14:creationId xmlns:p14="http://schemas.microsoft.com/office/powerpoint/2010/main" val="40031397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482633"/>
          </a:xfrm>
          <a:prstGeom prst="rect">
            <a:avLst/>
          </a:prstGeom>
        </p:spPr>
        <p:txBody>
          <a:bodyPr vert="horz" wrap="square" lIns="0" tIns="0" rIns="0" bIns="0" rtlCol="0">
            <a:spAutoFit/>
          </a:bodyPr>
          <a:lstStyle/>
          <a:p>
            <a:pPr marL="12700" algn="just">
              <a:lnSpc>
                <a:spcPct val="150000"/>
              </a:lnSpc>
            </a:pPr>
            <a:r>
              <a:rPr lang="ko-KR" altLang="en-US" sz="2400" dirty="0" smtClean="0">
                <a:latin typeface="+mn-ea"/>
                <a:cs typeface="Arial Unicode MS"/>
              </a:rPr>
              <a:t>머신 러닝 </a:t>
            </a:r>
            <a:r>
              <a:rPr lang="ko-KR" altLang="en-US" sz="2400" dirty="0">
                <a:latin typeface="+mn-ea"/>
                <a:cs typeface="Arial Unicode MS"/>
              </a:rPr>
              <a:t>해보기</a:t>
            </a:r>
          </a:p>
        </p:txBody>
      </p:sp>
      <p:sp>
        <p:nvSpPr>
          <p:cNvPr id="5" name="object 6">
            <a:extLst>
              <a:ext uri="{FF2B5EF4-FFF2-40B4-BE49-F238E27FC236}">
                <a16:creationId xmlns:a16="http://schemas.microsoft.com/office/drawing/2014/main" id="{B3D8ED48-61B1-7149-A15F-D3EEB8728B9E}"/>
              </a:ext>
            </a:extLst>
          </p:cNvPr>
          <p:cNvSpPr txBox="1"/>
          <p:nvPr/>
        </p:nvSpPr>
        <p:spPr>
          <a:xfrm>
            <a:off x="232570" y="803275"/>
            <a:ext cx="9601199" cy="6401753"/>
          </a:xfrm>
          <a:prstGeom prst="rect">
            <a:avLst/>
          </a:prstGeom>
        </p:spPr>
        <p:txBody>
          <a:bodyPr vert="horz" wrap="square" lIns="0" tIns="0" rIns="0" bIns="0" rtlCol="0">
            <a:spAutoFit/>
          </a:bodyPr>
          <a:lstStyle/>
          <a:p>
            <a:pPr marL="14288"/>
            <a:r>
              <a:rPr lang="en-US" altLang="ko-KR" spc="15" dirty="0">
                <a:solidFill>
                  <a:srgbClr val="58595B"/>
                </a:solidFill>
                <a:latin typeface="+mn-ea"/>
                <a:cs typeface="Arial Unicode MS"/>
              </a:rPr>
              <a:t>file:</a:t>
            </a:r>
            <a:r>
              <a:rPr lang="en-US" altLang="ko-KR" spc="-15" dirty="0">
                <a:solidFill>
                  <a:srgbClr val="58595B"/>
                </a:solidFill>
                <a:latin typeface="+mn-ea"/>
                <a:cs typeface="Arial Unicode MS"/>
              </a:rPr>
              <a:t> </a:t>
            </a:r>
            <a:r>
              <a:rPr lang="en-US" altLang="ko-KR" spc="10" dirty="0" smtClean="0">
                <a:solidFill>
                  <a:srgbClr val="58595B"/>
                </a:solidFill>
                <a:latin typeface="+mn-ea"/>
                <a:cs typeface="Arial Unicode MS"/>
              </a:rPr>
              <a:t>src/ch5/bmi.py</a:t>
            </a:r>
          </a:p>
          <a:p>
            <a:pPr marL="14288"/>
            <a:endParaRPr lang="en-US" altLang="ko-KR" dirty="0">
              <a:latin typeface="+mn-ea"/>
              <a:cs typeface="Arial Unicode MS"/>
            </a:endParaRPr>
          </a:p>
          <a:p>
            <a:pPr marL="14288" marR="3742690">
              <a:spcBef>
                <a:spcPts val="550"/>
              </a:spcBef>
            </a:pPr>
            <a:r>
              <a:rPr lang="en-US" altLang="ko-KR" dirty="0">
                <a:solidFill>
                  <a:srgbClr val="231F20"/>
                </a:solidFill>
                <a:latin typeface="+mn-ea"/>
                <a:cs typeface="나눔고딕코딩"/>
              </a:rPr>
              <a:t>import pandas as </a:t>
            </a:r>
            <a:r>
              <a:rPr lang="en-US" altLang="ko-KR" dirty="0" err="1" smtClean="0">
                <a:solidFill>
                  <a:srgbClr val="231F20"/>
                </a:solidFill>
                <a:latin typeface="+mn-ea"/>
                <a:cs typeface="나눔고딕코딩"/>
              </a:rPr>
              <a:t>pd</a:t>
            </a:r>
            <a:endParaRPr lang="en-US" altLang="ko-KR" dirty="0">
              <a:solidFill>
                <a:srgbClr val="231F20"/>
              </a:solidFill>
              <a:latin typeface="+mn-ea"/>
              <a:cs typeface="나눔고딕코딩"/>
            </a:endParaRPr>
          </a:p>
          <a:p>
            <a:pPr marL="14288" marR="3742690">
              <a:spcBef>
                <a:spcPts val="550"/>
              </a:spcBef>
            </a:pPr>
            <a:r>
              <a:rPr lang="en-US" altLang="ko-KR" dirty="0">
                <a:solidFill>
                  <a:srgbClr val="231F20"/>
                </a:solidFill>
                <a:latin typeface="+mn-ea"/>
                <a:cs typeface="나눔고딕코딩"/>
              </a:rPr>
              <a:t>import </a:t>
            </a:r>
            <a:r>
              <a:rPr lang="en-US" altLang="ko-KR" dirty="0" err="1">
                <a:solidFill>
                  <a:srgbClr val="231F20"/>
                </a:solidFill>
                <a:latin typeface="+mn-ea"/>
                <a:cs typeface="나눔고딕코딩"/>
              </a:rPr>
              <a:t>numpy</a:t>
            </a:r>
            <a:r>
              <a:rPr lang="en-US" altLang="ko-KR" dirty="0">
                <a:solidFill>
                  <a:srgbClr val="231F20"/>
                </a:solidFill>
                <a:latin typeface="+mn-ea"/>
                <a:cs typeface="나눔고딕코딩"/>
              </a:rPr>
              <a:t> as </a:t>
            </a:r>
            <a:r>
              <a:rPr lang="en-US" altLang="ko-KR" dirty="0" smtClean="0">
                <a:solidFill>
                  <a:srgbClr val="231F20"/>
                </a:solidFill>
                <a:latin typeface="+mn-ea"/>
                <a:cs typeface="나눔고딕코딩"/>
              </a:rPr>
              <a:t>np</a:t>
            </a:r>
          </a:p>
          <a:p>
            <a:pPr marL="14288" marR="3742690">
              <a:spcBef>
                <a:spcPts val="550"/>
              </a:spcBef>
            </a:pPr>
            <a:r>
              <a:rPr lang="en-US" altLang="ko-KR" dirty="0" smtClean="0">
                <a:solidFill>
                  <a:srgbClr val="231F20"/>
                </a:solidFill>
                <a:latin typeface="+mn-ea"/>
                <a:cs typeface="나눔고딕코딩"/>
              </a:rPr>
              <a:t>import </a:t>
            </a:r>
            <a:r>
              <a:rPr lang="en-US" altLang="ko-KR" dirty="0" err="1">
                <a:solidFill>
                  <a:srgbClr val="231F20"/>
                </a:solidFill>
                <a:latin typeface="+mn-ea"/>
                <a:cs typeface="나눔고딕코딩"/>
              </a:rPr>
              <a:t>tensorflow</a:t>
            </a:r>
            <a:r>
              <a:rPr lang="en-US" altLang="ko-KR" dirty="0">
                <a:solidFill>
                  <a:srgbClr val="231F20"/>
                </a:solidFill>
                <a:latin typeface="+mn-ea"/>
                <a:cs typeface="나눔고딕코딩"/>
              </a:rPr>
              <a:t> as</a:t>
            </a:r>
            <a:r>
              <a:rPr lang="en-US" altLang="ko-KR" spc="-220" dirty="0">
                <a:solidFill>
                  <a:srgbClr val="231F20"/>
                </a:solidFill>
                <a:latin typeface="+mn-ea"/>
                <a:cs typeface="나눔고딕코딩"/>
              </a:rPr>
              <a:t> </a:t>
            </a:r>
            <a:r>
              <a:rPr lang="en-US" altLang="ko-KR" dirty="0" err="1">
                <a:solidFill>
                  <a:srgbClr val="231F20"/>
                </a:solidFill>
                <a:latin typeface="+mn-ea"/>
                <a:cs typeface="나눔고딕코딩"/>
              </a:rPr>
              <a:t>tf</a:t>
            </a:r>
            <a:endParaRPr lang="en-US" altLang="ko-KR" dirty="0">
              <a:latin typeface="+mn-ea"/>
              <a:cs typeface="나눔고딕코딩"/>
            </a:endParaRPr>
          </a:p>
          <a:p>
            <a:pPr marL="14288">
              <a:spcBef>
                <a:spcPts val="35"/>
              </a:spcBef>
            </a:pPr>
            <a:endParaRPr lang="en-US" altLang="ko-KR" dirty="0">
              <a:latin typeface="+mn-ea"/>
              <a:cs typeface="Times New Roman"/>
            </a:endParaRPr>
          </a:p>
          <a:p>
            <a:pPr marL="14288" marR="2127250"/>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ko-KR" altLang="en-US" spc="-20" dirty="0">
                <a:solidFill>
                  <a:srgbClr val="231F20"/>
                </a:solidFill>
                <a:latin typeface="+mn-ea"/>
                <a:cs typeface="나눔고딕코딩"/>
              </a:rPr>
              <a:t>키</a:t>
            </a:r>
            <a:r>
              <a:rPr lang="en-US" altLang="ko-KR" spc="-20" dirty="0">
                <a:solidFill>
                  <a:srgbClr val="231F20"/>
                </a:solidFill>
                <a:latin typeface="+mn-ea"/>
                <a:cs typeface="나눔고딕코딩"/>
              </a:rPr>
              <a:t>,</a:t>
            </a:r>
            <a:r>
              <a:rPr lang="ko-KR" altLang="en-US" spc="-90" dirty="0">
                <a:solidFill>
                  <a:srgbClr val="231F20"/>
                </a:solidFill>
                <a:latin typeface="+mn-ea"/>
                <a:cs typeface="나눔고딕코딩"/>
              </a:rPr>
              <a:t> </a:t>
            </a:r>
            <a:r>
              <a:rPr lang="ko-KR" altLang="en-US" spc="-30" dirty="0">
                <a:solidFill>
                  <a:srgbClr val="231F20"/>
                </a:solidFill>
                <a:latin typeface="+mn-ea"/>
                <a:cs typeface="나눔고딕코딩"/>
              </a:rPr>
              <a:t>몸무게</a:t>
            </a:r>
            <a:r>
              <a:rPr lang="en-US" altLang="ko-KR" spc="-30" dirty="0">
                <a:solidFill>
                  <a:srgbClr val="231F20"/>
                </a:solidFill>
                <a:latin typeface="+mn-ea"/>
                <a:cs typeface="나눔고딕코딩"/>
              </a:rPr>
              <a:t>,</a:t>
            </a:r>
            <a:r>
              <a:rPr lang="ko-KR" altLang="en-US" spc="-90" dirty="0">
                <a:solidFill>
                  <a:srgbClr val="231F20"/>
                </a:solidFill>
                <a:latin typeface="+mn-ea"/>
                <a:cs typeface="나눔고딕코딩"/>
              </a:rPr>
              <a:t> </a:t>
            </a:r>
            <a:r>
              <a:rPr lang="ko-KR" altLang="en-US" spc="-30" dirty="0">
                <a:solidFill>
                  <a:srgbClr val="231F20"/>
                </a:solidFill>
                <a:latin typeface="+mn-ea"/>
                <a:cs typeface="나눔고딕코딩"/>
              </a:rPr>
              <a:t>레이블이</a:t>
            </a:r>
            <a:r>
              <a:rPr lang="ko-KR" altLang="en-US" spc="-90" dirty="0">
                <a:solidFill>
                  <a:srgbClr val="231F20"/>
                </a:solidFill>
                <a:latin typeface="+mn-ea"/>
                <a:cs typeface="나눔고딕코딩"/>
              </a:rPr>
              <a:t> </a:t>
            </a:r>
            <a:r>
              <a:rPr lang="ko-KR" altLang="en-US" spc="-20" dirty="0">
                <a:solidFill>
                  <a:srgbClr val="231F20"/>
                </a:solidFill>
                <a:latin typeface="+mn-ea"/>
                <a:cs typeface="나눔고딕코딩"/>
              </a:rPr>
              <a:t>적힌</a:t>
            </a:r>
            <a:r>
              <a:rPr lang="ko-KR" altLang="en-US" spc="-90" dirty="0">
                <a:solidFill>
                  <a:srgbClr val="231F20"/>
                </a:solidFill>
                <a:latin typeface="+mn-ea"/>
                <a:cs typeface="나눔고딕코딩"/>
              </a:rPr>
              <a:t> </a:t>
            </a:r>
            <a:r>
              <a:rPr lang="en-US" altLang="ko-KR" dirty="0">
                <a:solidFill>
                  <a:srgbClr val="231F20"/>
                </a:solidFill>
                <a:latin typeface="+mn-ea"/>
                <a:cs typeface="나눔고딕코딩"/>
              </a:rPr>
              <a:t>CSV</a:t>
            </a:r>
            <a:r>
              <a:rPr lang="en-US" altLang="ko-KR" spc="-50" dirty="0">
                <a:solidFill>
                  <a:srgbClr val="231F20"/>
                </a:solidFill>
                <a:latin typeface="+mn-ea"/>
                <a:cs typeface="나눔고딕코딩"/>
              </a:rPr>
              <a:t> </a:t>
            </a:r>
            <a:r>
              <a:rPr lang="ko-KR" altLang="en-US" spc="-20" dirty="0">
                <a:solidFill>
                  <a:srgbClr val="231F20"/>
                </a:solidFill>
                <a:latin typeface="+mn-ea"/>
                <a:cs typeface="나눔고딕코딩"/>
              </a:rPr>
              <a:t>파일</a:t>
            </a:r>
            <a:r>
              <a:rPr lang="ko-KR" altLang="en-US" spc="-90" dirty="0">
                <a:solidFill>
                  <a:srgbClr val="231F20"/>
                </a:solidFill>
                <a:latin typeface="+mn-ea"/>
                <a:cs typeface="나눔고딕코딩"/>
              </a:rPr>
              <a:t> </a:t>
            </a:r>
            <a:r>
              <a:rPr lang="ko-KR" altLang="en-US" spc="-20" dirty="0">
                <a:solidFill>
                  <a:srgbClr val="231F20"/>
                </a:solidFill>
                <a:latin typeface="+mn-ea"/>
                <a:cs typeface="나눔고딕코딩"/>
              </a:rPr>
              <a:t>읽어</a:t>
            </a:r>
            <a:r>
              <a:rPr lang="ko-KR" altLang="en-US" spc="-90" dirty="0">
                <a:solidFill>
                  <a:srgbClr val="231F20"/>
                </a:solidFill>
                <a:latin typeface="+mn-ea"/>
                <a:cs typeface="나눔고딕코딩"/>
              </a:rPr>
              <a:t> </a:t>
            </a:r>
            <a:r>
              <a:rPr lang="ko-KR" altLang="en-US" spc="-30" dirty="0">
                <a:solidFill>
                  <a:srgbClr val="231F20"/>
                </a:solidFill>
                <a:latin typeface="+mn-ea"/>
                <a:cs typeface="나눔고딕코딩"/>
              </a:rPr>
              <a:t>들이기</a:t>
            </a:r>
            <a:r>
              <a:rPr lang="ko-KR" altLang="en-US" spc="-90" dirty="0">
                <a:solidFill>
                  <a:srgbClr val="231F20"/>
                </a:solidFill>
                <a:latin typeface="+mn-ea"/>
                <a:cs typeface="나눔고딕코딩"/>
              </a:rPr>
              <a:t> </a:t>
            </a:r>
            <a:r>
              <a:rPr lang="en-US" altLang="ko-KR" spc="-30" dirty="0">
                <a:solidFill>
                  <a:srgbClr val="231F20"/>
                </a:solidFill>
                <a:latin typeface="+mn-ea"/>
                <a:cs typeface="나눔고딕코딩"/>
              </a:rPr>
              <a:t>---</a:t>
            </a:r>
            <a:r>
              <a:rPr lang="ko-KR" altLang="en-US" spc="-90" dirty="0">
                <a:solidFill>
                  <a:srgbClr val="231F20"/>
                </a:solidFill>
                <a:latin typeface="+mn-ea"/>
                <a:cs typeface="나눔고딕코딩"/>
              </a:rPr>
              <a:t> </a:t>
            </a:r>
            <a:r>
              <a:rPr lang="en-US" altLang="ko-KR" spc="-20" dirty="0">
                <a:solidFill>
                  <a:srgbClr val="231F20"/>
                </a:solidFill>
                <a:latin typeface="+mn-ea"/>
                <a:cs typeface="나눔고딕코딩"/>
              </a:rPr>
              <a:t>(※1)  </a:t>
            </a:r>
          </a:p>
          <a:p>
            <a:pPr marL="14288" marR="2127250"/>
            <a:r>
              <a:rPr lang="en-US" altLang="ko-KR" dirty="0">
                <a:solidFill>
                  <a:srgbClr val="231F20"/>
                </a:solidFill>
                <a:latin typeface="+mn-ea"/>
                <a:cs typeface="나눔고딕코딩"/>
              </a:rPr>
              <a:t>csv =</a:t>
            </a:r>
            <a:r>
              <a:rPr lang="en-US" altLang="ko-KR" spc="-130" dirty="0">
                <a:solidFill>
                  <a:srgbClr val="231F20"/>
                </a:solidFill>
                <a:latin typeface="+mn-ea"/>
                <a:cs typeface="나눔고딕코딩"/>
              </a:rPr>
              <a:t> </a:t>
            </a:r>
            <a:r>
              <a:rPr lang="en-US" altLang="ko-KR" spc="-15" dirty="0" err="1">
                <a:solidFill>
                  <a:srgbClr val="231F20"/>
                </a:solidFill>
                <a:latin typeface="+mn-ea"/>
                <a:cs typeface="나눔고딕코딩"/>
              </a:rPr>
              <a:t>pd.read_csv</a:t>
            </a:r>
            <a:r>
              <a:rPr lang="en-US" altLang="ko-KR" spc="-15" dirty="0">
                <a:solidFill>
                  <a:srgbClr val="231F20"/>
                </a:solidFill>
                <a:latin typeface="+mn-ea"/>
                <a:cs typeface="나눔고딕코딩"/>
              </a:rPr>
              <a:t>("bmi.csv</a:t>
            </a:r>
            <a:r>
              <a:rPr lang="en-US" altLang="ko-KR" spc="-15" dirty="0" smtClean="0">
                <a:solidFill>
                  <a:srgbClr val="231F20"/>
                </a:solidFill>
                <a:latin typeface="+mn-ea"/>
                <a:cs typeface="나눔고딕코딩"/>
              </a:rPr>
              <a:t>")</a:t>
            </a:r>
          </a:p>
          <a:p>
            <a:pPr marL="14288" marR="2127250"/>
            <a:endParaRPr lang="en-US" altLang="ko-KR" dirty="0">
              <a:latin typeface="+mn-ea"/>
              <a:cs typeface="나눔고딕코딩"/>
            </a:endParaRPr>
          </a:p>
          <a:p>
            <a:pPr marL="14288" marR="3188970"/>
            <a:r>
              <a:rPr lang="en-US" altLang="ko-KR" dirty="0">
                <a:solidFill>
                  <a:srgbClr val="231F20"/>
                </a:solidFill>
                <a:latin typeface="+mn-ea"/>
                <a:cs typeface="나눔고딕코딩"/>
              </a:rPr>
              <a:t># </a:t>
            </a:r>
            <a:r>
              <a:rPr lang="ko-KR" altLang="en-US" spc="-30" dirty="0">
                <a:solidFill>
                  <a:srgbClr val="231F20"/>
                </a:solidFill>
                <a:latin typeface="+mn-ea"/>
                <a:cs typeface="나눔고딕코딩"/>
              </a:rPr>
              <a:t>데이터 정규화 </a:t>
            </a:r>
            <a:r>
              <a:rPr lang="en-US" altLang="ko-KR" spc="-30" dirty="0">
                <a:solidFill>
                  <a:srgbClr val="231F20"/>
                </a:solidFill>
                <a:latin typeface="+mn-ea"/>
                <a:cs typeface="나눔고딕코딩"/>
              </a:rPr>
              <a:t>--- </a:t>
            </a:r>
            <a:r>
              <a:rPr lang="en-US" altLang="ko-KR" spc="-20" dirty="0">
                <a:solidFill>
                  <a:srgbClr val="231F20"/>
                </a:solidFill>
                <a:latin typeface="+mn-ea"/>
                <a:cs typeface="나눔고딕코딩"/>
              </a:rPr>
              <a:t>(※2)  </a:t>
            </a:r>
          </a:p>
          <a:p>
            <a:pPr marL="14288" marR="3188970"/>
            <a:r>
              <a:rPr lang="en-US" altLang="ko-KR" spc="-10" dirty="0">
                <a:solidFill>
                  <a:srgbClr val="231F20"/>
                </a:solidFill>
                <a:latin typeface="+mn-ea"/>
                <a:cs typeface="나눔고딕코딩"/>
              </a:rPr>
              <a:t>csv["height"]</a:t>
            </a:r>
            <a:r>
              <a:rPr lang="en-US" altLang="ko-KR" spc="-10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100" dirty="0">
                <a:solidFill>
                  <a:srgbClr val="231F20"/>
                </a:solidFill>
                <a:latin typeface="+mn-ea"/>
                <a:cs typeface="나눔고딕코딩"/>
              </a:rPr>
              <a:t> </a:t>
            </a:r>
            <a:r>
              <a:rPr lang="en-US" altLang="ko-KR" spc="-10" dirty="0">
                <a:solidFill>
                  <a:srgbClr val="231F20"/>
                </a:solidFill>
                <a:latin typeface="+mn-ea"/>
                <a:cs typeface="나눔고딕코딩"/>
              </a:rPr>
              <a:t>csv["height"]</a:t>
            </a:r>
            <a:r>
              <a:rPr lang="en-US" altLang="ko-KR" spc="-10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100" dirty="0">
                <a:solidFill>
                  <a:srgbClr val="231F20"/>
                </a:solidFill>
                <a:latin typeface="+mn-ea"/>
                <a:cs typeface="나눔고딕코딩"/>
              </a:rPr>
              <a:t> </a:t>
            </a:r>
            <a:r>
              <a:rPr lang="en-US" altLang="ko-KR" dirty="0">
                <a:solidFill>
                  <a:srgbClr val="231F20"/>
                </a:solidFill>
                <a:latin typeface="+mn-ea"/>
                <a:cs typeface="나눔고딕코딩"/>
              </a:rPr>
              <a:t>200  </a:t>
            </a:r>
          </a:p>
          <a:p>
            <a:pPr marL="14288" marR="3188970"/>
            <a:r>
              <a:rPr lang="en-US" altLang="ko-KR" spc="-10" dirty="0">
                <a:solidFill>
                  <a:srgbClr val="231F20"/>
                </a:solidFill>
                <a:latin typeface="+mn-ea"/>
                <a:cs typeface="나눔고딕코딩"/>
              </a:rPr>
              <a:t>csv["weight"]</a:t>
            </a:r>
            <a:r>
              <a:rPr lang="en-US" altLang="ko-KR" spc="-10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100" dirty="0">
                <a:solidFill>
                  <a:srgbClr val="231F20"/>
                </a:solidFill>
                <a:latin typeface="+mn-ea"/>
                <a:cs typeface="나눔고딕코딩"/>
              </a:rPr>
              <a:t> </a:t>
            </a:r>
            <a:r>
              <a:rPr lang="en-US" altLang="ko-KR" spc="-10" dirty="0">
                <a:solidFill>
                  <a:srgbClr val="231F20"/>
                </a:solidFill>
                <a:latin typeface="+mn-ea"/>
                <a:cs typeface="나눔고딕코딩"/>
              </a:rPr>
              <a:t>csv["weight"]</a:t>
            </a:r>
            <a:r>
              <a:rPr lang="en-US" altLang="ko-KR" spc="-10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100" dirty="0">
                <a:solidFill>
                  <a:srgbClr val="231F20"/>
                </a:solidFill>
                <a:latin typeface="+mn-ea"/>
                <a:cs typeface="나눔고딕코딩"/>
              </a:rPr>
              <a:t> </a:t>
            </a:r>
            <a:r>
              <a:rPr lang="en-US" altLang="ko-KR" dirty="0" smtClean="0">
                <a:solidFill>
                  <a:srgbClr val="231F20"/>
                </a:solidFill>
                <a:latin typeface="+mn-ea"/>
                <a:cs typeface="나눔고딕코딩"/>
              </a:rPr>
              <a:t>100</a:t>
            </a:r>
          </a:p>
          <a:p>
            <a:pPr marL="14288" marR="3188970"/>
            <a:endParaRPr lang="en-US" altLang="ko-KR" dirty="0">
              <a:latin typeface="+mn-ea"/>
              <a:cs typeface="나눔고딕코딩"/>
            </a:endParaRPr>
          </a:p>
          <a:p>
            <a:pPr marL="14288">
              <a:spcBef>
                <a:spcPts val="340"/>
              </a:spcBef>
            </a:pPr>
            <a:r>
              <a:rPr lang="en-US" altLang="ko-KR" dirty="0">
                <a:solidFill>
                  <a:srgbClr val="231F20"/>
                </a:solidFill>
                <a:latin typeface="+mn-ea"/>
                <a:cs typeface="나눔고딕코딩"/>
              </a:rPr>
              <a:t>#</a:t>
            </a:r>
            <a:r>
              <a:rPr lang="en-US" altLang="ko-KR" spc="-100" dirty="0">
                <a:solidFill>
                  <a:srgbClr val="231F20"/>
                </a:solidFill>
                <a:latin typeface="+mn-ea"/>
                <a:cs typeface="나눔고딕코딩"/>
              </a:rPr>
              <a:t> </a:t>
            </a:r>
            <a:r>
              <a:rPr lang="ko-KR" altLang="en-US" spc="-30" dirty="0">
                <a:solidFill>
                  <a:srgbClr val="231F20"/>
                </a:solidFill>
                <a:latin typeface="+mn-ea"/>
                <a:cs typeface="나눔고딕코딩"/>
              </a:rPr>
              <a:t>레이블을</a:t>
            </a:r>
            <a:r>
              <a:rPr lang="ko-KR" altLang="en-US" spc="-100" dirty="0">
                <a:solidFill>
                  <a:srgbClr val="231F20"/>
                </a:solidFill>
                <a:latin typeface="+mn-ea"/>
                <a:cs typeface="나눔고딕코딩"/>
              </a:rPr>
              <a:t> </a:t>
            </a:r>
            <a:r>
              <a:rPr lang="ko-KR" altLang="en-US" spc="-30" dirty="0">
                <a:solidFill>
                  <a:srgbClr val="231F20"/>
                </a:solidFill>
                <a:latin typeface="+mn-ea"/>
                <a:cs typeface="나눔고딕코딩"/>
              </a:rPr>
              <a:t>배열로</a:t>
            </a:r>
            <a:r>
              <a:rPr lang="ko-KR" altLang="en-US" spc="-100" dirty="0">
                <a:solidFill>
                  <a:srgbClr val="231F20"/>
                </a:solidFill>
                <a:latin typeface="+mn-ea"/>
                <a:cs typeface="나눔고딕코딩"/>
              </a:rPr>
              <a:t> </a:t>
            </a:r>
            <a:r>
              <a:rPr lang="ko-KR" altLang="en-US" spc="-30" dirty="0">
                <a:solidFill>
                  <a:srgbClr val="231F20"/>
                </a:solidFill>
                <a:latin typeface="+mn-ea"/>
                <a:cs typeface="나눔고딕코딩"/>
              </a:rPr>
              <a:t>변환하기</a:t>
            </a:r>
            <a:r>
              <a:rPr lang="ko-KR" altLang="en-US" spc="-100" dirty="0">
                <a:solidFill>
                  <a:srgbClr val="231F20"/>
                </a:solidFill>
                <a:latin typeface="+mn-ea"/>
                <a:cs typeface="나눔고딕코딩"/>
              </a:rPr>
              <a:t> </a:t>
            </a:r>
            <a:r>
              <a:rPr lang="en-US" altLang="ko-KR" spc="-30" dirty="0">
                <a:solidFill>
                  <a:srgbClr val="231F20"/>
                </a:solidFill>
                <a:latin typeface="+mn-ea"/>
                <a:cs typeface="나눔고딕코딩"/>
              </a:rPr>
              <a:t>---</a:t>
            </a:r>
            <a:r>
              <a:rPr lang="ko-KR" altLang="en-US" spc="-100" dirty="0">
                <a:solidFill>
                  <a:srgbClr val="231F20"/>
                </a:solidFill>
                <a:latin typeface="+mn-ea"/>
                <a:cs typeface="나눔고딕코딩"/>
              </a:rPr>
              <a:t> </a:t>
            </a:r>
            <a:r>
              <a:rPr lang="en-US" altLang="ko-KR" spc="-20" dirty="0">
                <a:solidFill>
                  <a:srgbClr val="231F20"/>
                </a:solidFill>
                <a:latin typeface="+mn-ea"/>
                <a:cs typeface="나눔고딕코딩"/>
              </a:rPr>
              <a:t>(※3)</a:t>
            </a:r>
            <a:endParaRPr lang="ko-KR" altLang="en-US" dirty="0">
              <a:latin typeface="+mn-ea"/>
              <a:cs typeface="나눔고딕코딩"/>
            </a:endParaRPr>
          </a:p>
          <a:p>
            <a:pPr marL="14288">
              <a:spcBef>
                <a:spcPts val="340"/>
              </a:spcBef>
            </a:pPr>
            <a:r>
              <a:rPr lang="en-US" altLang="ko-KR" dirty="0">
                <a:solidFill>
                  <a:srgbClr val="231F20"/>
                </a:solidFill>
                <a:latin typeface="+mn-ea"/>
                <a:cs typeface="나눔고딕코딩"/>
              </a:rPr>
              <a:t>#</a:t>
            </a:r>
            <a:r>
              <a:rPr lang="ko-KR" altLang="en-US" spc="-85" dirty="0">
                <a:solidFill>
                  <a:srgbClr val="231F20"/>
                </a:solidFill>
                <a:latin typeface="+mn-ea"/>
                <a:cs typeface="나눔고딕코딩"/>
              </a:rPr>
              <a:t> </a:t>
            </a:r>
            <a:r>
              <a:rPr lang="en-US" altLang="ko-KR" dirty="0">
                <a:solidFill>
                  <a:srgbClr val="231F20"/>
                </a:solidFill>
                <a:latin typeface="+mn-ea"/>
                <a:cs typeface="나눔고딕코딩"/>
              </a:rPr>
              <a:t>-</a:t>
            </a:r>
            <a:r>
              <a:rPr lang="ko-KR" altLang="en-US" spc="-85" dirty="0">
                <a:solidFill>
                  <a:srgbClr val="231F20"/>
                </a:solidFill>
                <a:latin typeface="+mn-ea"/>
                <a:cs typeface="나눔고딕코딩"/>
              </a:rPr>
              <a:t> </a:t>
            </a:r>
            <a:r>
              <a:rPr lang="en-US" altLang="ko-KR" spc="-15" dirty="0">
                <a:solidFill>
                  <a:srgbClr val="231F20"/>
                </a:solidFill>
                <a:latin typeface="+mn-ea"/>
                <a:cs typeface="나눔고딕코딩"/>
              </a:rPr>
              <a:t>thin=(1,0,0)</a:t>
            </a:r>
            <a:r>
              <a:rPr lang="en-US" altLang="ko-KR" spc="-8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spc="-15" dirty="0">
                <a:solidFill>
                  <a:srgbClr val="231F20"/>
                </a:solidFill>
                <a:latin typeface="+mn-ea"/>
                <a:cs typeface="나눔고딕코딩"/>
              </a:rPr>
              <a:t>normal=(0,1,0)</a:t>
            </a:r>
            <a:r>
              <a:rPr lang="en-US" altLang="ko-KR" spc="-8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spc="-15" dirty="0">
                <a:solidFill>
                  <a:srgbClr val="231F20"/>
                </a:solidFill>
                <a:latin typeface="+mn-ea"/>
                <a:cs typeface="나눔고딕코딩"/>
              </a:rPr>
              <a:t>fat=(0,0,1)</a:t>
            </a:r>
            <a:endParaRPr lang="en-US" altLang="ko-KR" dirty="0">
              <a:latin typeface="+mn-ea"/>
              <a:cs typeface="나눔고딕코딩"/>
            </a:endParaRPr>
          </a:p>
          <a:p>
            <a:pPr marL="14288" marR="1507490"/>
            <a:r>
              <a:rPr lang="en-US" altLang="ko-KR" dirty="0" err="1">
                <a:solidFill>
                  <a:srgbClr val="231F20"/>
                </a:solidFill>
                <a:latin typeface="+mn-ea"/>
                <a:cs typeface="나눔고딕코딩"/>
              </a:rPr>
              <a:t>bclass</a:t>
            </a:r>
            <a:r>
              <a:rPr lang="en-US" altLang="ko-KR" dirty="0">
                <a:solidFill>
                  <a:srgbClr val="231F20"/>
                </a:solidFill>
                <a:latin typeface="+mn-ea"/>
                <a:cs typeface="나눔고딕코딩"/>
              </a:rPr>
              <a:t> = </a:t>
            </a:r>
            <a:r>
              <a:rPr lang="en-US" altLang="ko-KR" spc="-15" dirty="0">
                <a:solidFill>
                  <a:srgbClr val="231F20"/>
                </a:solidFill>
                <a:latin typeface="+mn-ea"/>
                <a:cs typeface="나눔고딕코딩"/>
              </a:rPr>
              <a:t>{"thin": </a:t>
            </a:r>
            <a:r>
              <a:rPr lang="en-US" altLang="ko-KR" spc="-20" dirty="0">
                <a:solidFill>
                  <a:srgbClr val="231F20"/>
                </a:solidFill>
                <a:latin typeface="+mn-ea"/>
                <a:cs typeface="나눔고딕코딩"/>
              </a:rPr>
              <a:t>[1,0,0], </a:t>
            </a:r>
            <a:r>
              <a:rPr lang="en-US" altLang="ko-KR" spc="-10" dirty="0">
                <a:solidFill>
                  <a:srgbClr val="231F20"/>
                </a:solidFill>
                <a:latin typeface="+mn-ea"/>
                <a:cs typeface="나눔고딕코딩"/>
              </a:rPr>
              <a:t>"normal": </a:t>
            </a:r>
            <a:r>
              <a:rPr lang="en-US" altLang="ko-KR" spc="-20" dirty="0">
                <a:solidFill>
                  <a:srgbClr val="231F20"/>
                </a:solidFill>
                <a:latin typeface="+mn-ea"/>
                <a:cs typeface="나눔고딕코딩"/>
              </a:rPr>
              <a:t>[0,1,0], </a:t>
            </a:r>
            <a:r>
              <a:rPr lang="en-US" altLang="ko-KR" spc="-15" dirty="0">
                <a:solidFill>
                  <a:srgbClr val="231F20"/>
                </a:solidFill>
                <a:latin typeface="+mn-ea"/>
                <a:cs typeface="나눔고딕코딩"/>
              </a:rPr>
              <a:t>"fat": </a:t>
            </a:r>
            <a:r>
              <a:rPr lang="en-US" altLang="ko-KR" spc="-25" dirty="0">
                <a:solidFill>
                  <a:srgbClr val="231F20"/>
                </a:solidFill>
                <a:latin typeface="+mn-ea"/>
                <a:cs typeface="나눔고딕코딩"/>
              </a:rPr>
              <a:t>[0,0,1]}  </a:t>
            </a:r>
          </a:p>
          <a:p>
            <a:pPr marL="14288" marR="1507490"/>
            <a:r>
              <a:rPr lang="en-US" altLang="ko-KR" spc="-10" dirty="0">
                <a:solidFill>
                  <a:srgbClr val="231F20"/>
                </a:solidFill>
                <a:latin typeface="+mn-ea"/>
                <a:cs typeface="나눔고딕코딩"/>
              </a:rPr>
              <a:t>csv["</a:t>
            </a:r>
            <a:r>
              <a:rPr lang="en-US" altLang="ko-KR" spc="-10" dirty="0" err="1">
                <a:solidFill>
                  <a:srgbClr val="231F20"/>
                </a:solidFill>
                <a:latin typeface="+mn-ea"/>
                <a:cs typeface="나눔고딕코딩"/>
              </a:rPr>
              <a:t>label_pat</a:t>
            </a:r>
            <a:r>
              <a:rPr lang="en-US" altLang="ko-KR" spc="-10" dirty="0">
                <a:solidFill>
                  <a:srgbClr val="231F20"/>
                </a:solidFill>
                <a:latin typeface="+mn-ea"/>
                <a:cs typeface="나눔고딕코딩"/>
              </a:rPr>
              <a:t>"]</a:t>
            </a:r>
            <a:r>
              <a:rPr lang="en-US" altLang="ko-KR" spc="-10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100" dirty="0">
                <a:solidFill>
                  <a:srgbClr val="231F20"/>
                </a:solidFill>
                <a:latin typeface="+mn-ea"/>
                <a:cs typeface="나눔고딕코딩"/>
              </a:rPr>
              <a:t> </a:t>
            </a:r>
            <a:r>
              <a:rPr lang="en-US" altLang="ko-KR" spc="-10" dirty="0">
                <a:solidFill>
                  <a:srgbClr val="231F20"/>
                </a:solidFill>
                <a:latin typeface="+mn-ea"/>
                <a:cs typeface="나눔고딕코딩"/>
              </a:rPr>
              <a:t>csv["label"].apply(lambda</a:t>
            </a:r>
            <a:r>
              <a:rPr lang="en-US" altLang="ko-KR" spc="-60" dirty="0">
                <a:solidFill>
                  <a:srgbClr val="231F20"/>
                </a:solidFill>
                <a:latin typeface="+mn-ea"/>
                <a:cs typeface="나눔고딕코딩"/>
              </a:rPr>
              <a:t> </a:t>
            </a:r>
            <a:r>
              <a:rPr lang="en-US" altLang="ko-KR" dirty="0">
                <a:solidFill>
                  <a:srgbClr val="231F20"/>
                </a:solidFill>
                <a:latin typeface="+mn-ea"/>
                <a:cs typeface="나눔고딕코딩"/>
              </a:rPr>
              <a:t>x</a:t>
            </a:r>
            <a:r>
              <a:rPr lang="en-US" altLang="ko-KR" spc="-6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100" dirty="0">
                <a:solidFill>
                  <a:srgbClr val="231F20"/>
                </a:solidFill>
                <a:latin typeface="+mn-ea"/>
                <a:cs typeface="나눔고딕코딩"/>
              </a:rPr>
              <a:t> </a:t>
            </a:r>
            <a:r>
              <a:rPr lang="en-US" altLang="ko-KR" spc="-10" dirty="0" err="1">
                <a:solidFill>
                  <a:srgbClr val="231F20"/>
                </a:solidFill>
                <a:latin typeface="+mn-ea"/>
                <a:cs typeface="나눔고딕코딩"/>
              </a:rPr>
              <a:t>np.array</a:t>
            </a:r>
            <a:r>
              <a:rPr lang="en-US" altLang="ko-KR" spc="-10" dirty="0">
                <a:solidFill>
                  <a:srgbClr val="231F20"/>
                </a:solidFill>
                <a:latin typeface="+mn-ea"/>
                <a:cs typeface="나눔고딕코딩"/>
              </a:rPr>
              <a:t>(</a:t>
            </a:r>
            <a:r>
              <a:rPr lang="en-US" altLang="ko-KR" spc="-10" dirty="0" err="1">
                <a:solidFill>
                  <a:srgbClr val="231F20"/>
                </a:solidFill>
                <a:latin typeface="+mn-ea"/>
                <a:cs typeface="나눔고딕코딩"/>
              </a:rPr>
              <a:t>bclass</a:t>
            </a:r>
            <a:r>
              <a:rPr lang="en-US" altLang="ko-KR" spc="-10" dirty="0">
                <a:solidFill>
                  <a:srgbClr val="231F20"/>
                </a:solidFill>
                <a:latin typeface="+mn-ea"/>
                <a:cs typeface="나눔고딕코딩"/>
              </a:rPr>
              <a:t>[x]))</a:t>
            </a:r>
            <a:endParaRPr lang="en-US" altLang="ko-KR" dirty="0">
              <a:latin typeface="+mn-ea"/>
              <a:cs typeface="나눔고딕코딩"/>
            </a:endParaRPr>
          </a:p>
          <a:p>
            <a:pPr marL="14288">
              <a:spcBef>
                <a:spcPts val="35"/>
              </a:spcBef>
            </a:pPr>
            <a:endParaRPr lang="en-US" altLang="ko-KR" dirty="0">
              <a:latin typeface="+mn-ea"/>
              <a:cs typeface="Times New Roman"/>
            </a:endParaRPr>
          </a:p>
          <a:p>
            <a:pPr marL="14288" marR="3133090"/>
            <a:r>
              <a:rPr lang="en-US" altLang="ko-KR" dirty="0">
                <a:solidFill>
                  <a:srgbClr val="231F20"/>
                </a:solidFill>
                <a:latin typeface="+mn-ea"/>
                <a:cs typeface="나눔고딕코딩"/>
              </a:rPr>
              <a:t>#</a:t>
            </a:r>
            <a:r>
              <a:rPr lang="en-US" altLang="ko-KR" spc="-95" dirty="0">
                <a:solidFill>
                  <a:srgbClr val="231F20"/>
                </a:solidFill>
                <a:latin typeface="+mn-ea"/>
                <a:cs typeface="나눔고딕코딩"/>
              </a:rPr>
              <a:t> </a:t>
            </a:r>
            <a:r>
              <a:rPr lang="ko-KR" altLang="en-US" spc="-30" dirty="0">
                <a:solidFill>
                  <a:srgbClr val="231F20"/>
                </a:solidFill>
                <a:latin typeface="+mn-ea"/>
                <a:cs typeface="나눔고딕코딩"/>
              </a:rPr>
              <a:t>테스트를</a:t>
            </a:r>
            <a:r>
              <a:rPr lang="ko-KR" altLang="en-US" spc="-95" dirty="0">
                <a:solidFill>
                  <a:srgbClr val="231F20"/>
                </a:solidFill>
                <a:latin typeface="+mn-ea"/>
                <a:cs typeface="나눔고딕코딩"/>
              </a:rPr>
              <a:t> </a:t>
            </a:r>
            <a:r>
              <a:rPr lang="ko-KR" altLang="en-US" spc="-20" dirty="0">
                <a:solidFill>
                  <a:srgbClr val="231F20"/>
                </a:solidFill>
                <a:latin typeface="+mn-ea"/>
                <a:cs typeface="나눔고딕코딩"/>
              </a:rPr>
              <a:t>위한</a:t>
            </a:r>
            <a:r>
              <a:rPr lang="ko-KR" altLang="en-US" spc="-95" dirty="0">
                <a:solidFill>
                  <a:srgbClr val="231F20"/>
                </a:solidFill>
                <a:latin typeface="+mn-ea"/>
                <a:cs typeface="나눔고딕코딩"/>
              </a:rPr>
              <a:t> </a:t>
            </a:r>
            <a:r>
              <a:rPr lang="ko-KR" altLang="en-US" spc="-30" dirty="0">
                <a:solidFill>
                  <a:srgbClr val="231F20"/>
                </a:solidFill>
                <a:latin typeface="+mn-ea"/>
                <a:cs typeface="나눔고딕코딩"/>
              </a:rPr>
              <a:t>데이터</a:t>
            </a:r>
            <a:r>
              <a:rPr lang="ko-KR" altLang="en-US" spc="-95" dirty="0">
                <a:solidFill>
                  <a:srgbClr val="231F20"/>
                </a:solidFill>
                <a:latin typeface="+mn-ea"/>
                <a:cs typeface="나눔고딕코딩"/>
              </a:rPr>
              <a:t> </a:t>
            </a:r>
            <a:r>
              <a:rPr lang="ko-KR" altLang="en-US" spc="-20" dirty="0">
                <a:solidFill>
                  <a:srgbClr val="231F20"/>
                </a:solidFill>
                <a:latin typeface="+mn-ea"/>
                <a:cs typeface="나눔고딕코딩"/>
              </a:rPr>
              <a:t>분류</a:t>
            </a:r>
            <a:r>
              <a:rPr lang="ko-KR" altLang="en-US" spc="-95" dirty="0">
                <a:solidFill>
                  <a:srgbClr val="231F20"/>
                </a:solidFill>
                <a:latin typeface="+mn-ea"/>
                <a:cs typeface="나눔고딕코딩"/>
              </a:rPr>
              <a:t> </a:t>
            </a:r>
            <a:r>
              <a:rPr lang="en-US" altLang="ko-KR" spc="-30" dirty="0">
                <a:solidFill>
                  <a:srgbClr val="231F20"/>
                </a:solidFill>
                <a:latin typeface="+mn-ea"/>
                <a:cs typeface="나눔고딕코딩"/>
              </a:rPr>
              <a:t>---</a:t>
            </a:r>
            <a:r>
              <a:rPr lang="ko-KR" altLang="en-US" spc="-95" dirty="0">
                <a:solidFill>
                  <a:srgbClr val="231F20"/>
                </a:solidFill>
                <a:latin typeface="+mn-ea"/>
                <a:cs typeface="나눔고딕코딩"/>
              </a:rPr>
              <a:t> </a:t>
            </a:r>
            <a:r>
              <a:rPr lang="en-US" altLang="ko-KR" spc="-20" dirty="0">
                <a:solidFill>
                  <a:srgbClr val="231F20"/>
                </a:solidFill>
                <a:latin typeface="+mn-ea"/>
                <a:cs typeface="나눔고딕코딩"/>
              </a:rPr>
              <a:t>(※4)  </a:t>
            </a:r>
          </a:p>
          <a:p>
            <a:pPr marL="14288" marR="3133090"/>
            <a:r>
              <a:rPr lang="en-US" altLang="ko-KR" spc="-5" dirty="0" err="1">
                <a:solidFill>
                  <a:srgbClr val="231F20"/>
                </a:solidFill>
                <a:latin typeface="+mn-ea"/>
                <a:cs typeface="나눔고딕코딩"/>
              </a:rPr>
              <a:t>test_csv</a:t>
            </a:r>
            <a:r>
              <a:rPr lang="en-US" altLang="ko-KR" spc="-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215" dirty="0">
                <a:solidFill>
                  <a:srgbClr val="231F20"/>
                </a:solidFill>
                <a:latin typeface="+mn-ea"/>
                <a:cs typeface="나눔고딕코딩"/>
              </a:rPr>
              <a:t> </a:t>
            </a:r>
            <a:r>
              <a:rPr lang="en-US" altLang="ko-KR" spc="-5" dirty="0">
                <a:solidFill>
                  <a:srgbClr val="231F20"/>
                </a:solidFill>
                <a:latin typeface="+mn-ea"/>
                <a:cs typeface="나눔고딕코딩"/>
              </a:rPr>
              <a:t>csv[15000:20000]</a:t>
            </a:r>
            <a:endParaRPr lang="en-US" altLang="ko-KR" dirty="0">
              <a:latin typeface="+mn-ea"/>
              <a:cs typeface="나눔고딕코딩"/>
            </a:endParaRPr>
          </a:p>
          <a:p>
            <a:pPr marL="14288" marR="2929890"/>
            <a:r>
              <a:rPr lang="en-US" altLang="ko-KR" spc="-5" dirty="0" err="1">
                <a:solidFill>
                  <a:srgbClr val="231F20"/>
                </a:solidFill>
                <a:latin typeface="+mn-ea"/>
                <a:cs typeface="나눔고딕코딩"/>
              </a:rPr>
              <a:t>test_pat</a:t>
            </a:r>
            <a:r>
              <a:rPr lang="en-US" altLang="ko-KR" spc="-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140" dirty="0">
                <a:solidFill>
                  <a:srgbClr val="231F20"/>
                </a:solidFill>
                <a:latin typeface="+mn-ea"/>
                <a:cs typeface="나눔고딕코딩"/>
              </a:rPr>
              <a:t> </a:t>
            </a:r>
            <a:r>
              <a:rPr lang="en-US" altLang="ko-KR" spc="-15" dirty="0" err="1">
                <a:solidFill>
                  <a:srgbClr val="231F20"/>
                </a:solidFill>
                <a:latin typeface="+mn-ea"/>
                <a:cs typeface="나눔고딕코딩"/>
              </a:rPr>
              <a:t>test_csv</a:t>
            </a:r>
            <a:r>
              <a:rPr lang="en-US" altLang="ko-KR" spc="-15" dirty="0">
                <a:solidFill>
                  <a:srgbClr val="231F20"/>
                </a:solidFill>
                <a:latin typeface="+mn-ea"/>
                <a:cs typeface="나눔고딕코딩"/>
              </a:rPr>
              <a:t>[["</a:t>
            </a:r>
            <a:r>
              <a:rPr lang="en-US" altLang="ko-KR" spc="-15" dirty="0" err="1">
                <a:solidFill>
                  <a:srgbClr val="231F20"/>
                </a:solidFill>
                <a:latin typeface="+mn-ea"/>
                <a:cs typeface="나눔고딕코딩"/>
              </a:rPr>
              <a:t>weight","height</a:t>
            </a:r>
            <a:r>
              <a:rPr lang="en-US" altLang="ko-KR" spc="-15" dirty="0">
                <a:solidFill>
                  <a:srgbClr val="231F20"/>
                </a:solidFill>
                <a:latin typeface="+mn-ea"/>
                <a:cs typeface="나눔고딕코딩"/>
              </a:rPr>
              <a:t>"]]  </a:t>
            </a:r>
          </a:p>
          <a:p>
            <a:pPr marL="14288" marR="2929890"/>
            <a:r>
              <a:rPr lang="en-US" altLang="ko-KR" spc="-5" dirty="0" err="1">
                <a:solidFill>
                  <a:srgbClr val="231F20"/>
                </a:solidFill>
                <a:latin typeface="+mn-ea"/>
                <a:cs typeface="나눔고딕코딩"/>
              </a:rPr>
              <a:t>test_ans</a:t>
            </a:r>
            <a:r>
              <a:rPr lang="en-US" altLang="ko-KR" spc="-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spc="-15" dirty="0">
                <a:solidFill>
                  <a:srgbClr val="231F20"/>
                </a:solidFill>
                <a:latin typeface="+mn-ea"/>
                <a:cs typeface="나눔고딕코딩"/>
              </a:rPr>
              <a:t>list(</a:t>
            </a:r>
            <a:r>
              <a:rPr lang="en-US" altLang="ko-KR" spc="-15" dirty="0" err="1">
                <a:solidFill>
                  <a:srgbClr val="231F20"/>
                </a:solidFill>
                <a:latin typeface="+mn-ea"/>
                <a:cs typeface="나눔고딕코딩"/>
              </a:rPr>
              <a:t>test_csv</a:t>
            </a:r>
            <a:r>
              <a:rPr lang="en-US" altLang="ko-KR" spc="-15" dirty="0">
                <a:solidFill>
                  <a:srgbClr val="231F20"/>
                </a:solidFill>
                <a:latin typeface="+mn-ea"/>
                <a:cs typeface="나눔고딕코딩"/>
              </a:rPr>
              <a:t>["</a:t>
            </a:r>
            <a:r>
              <a:rPr lang="en-US" altLang="ko-KR" spc="-15" dirty="0" err="1">
                <a:solidFill>
                  <a:srgbClr val="231F20"/>
                </a:solidFill>
                <a:latin typeface="+mn-ea"/>
                <a:cs typeface="나눔고딕코딩"/>
              </a:rPr>
              <a:t>label_pat</a:t>
            </a:r>
            <a:r>
              <a:rPr lang="en-US" altLang="ko-KR" spc="-15" dirty="0">
                <a:solidFill>
                  <a:srgbClr val="231F20"/>
                </a:solidFill>
                <a:latin typeface="+mn-ea"/>
                <a:cs typeface="나눔고딕코딩"/>
              </a:rPr>
              <a:t>"])</a:t>
            </a:r>
            <a:endParaRPr lang="en-US" altLang="ko-KR" dirty="0">
              <a:latin typeface="+mn-ea"/>
              <a:cs typeface="나눔고딕코딩"/>
            </a:endParaRPr>
          </a:p>
        </p:txBody>
      </p:sp>
      <p:sp>
        <p:nvSpPr>
          <p:cNvPr id="6" name="object 2">
            <a:extLst>
              <a:ext uri="{FF2B5EF4-FFF2-40B4-BE49-F238E27FC236}">
                <a16:creationId xmlns:a16="http://schemas.microsoft.com/office/drawing/2014/main" id="{9B96CFC1-84B6-D24E-BDDE-B513641CB923}"/>
              </a:ext>
            </a:extLst>
          </p:cNvPr>
          <p:cNvSpPr/>
          <p:nvPr/>
        </p:nvSpPr>
        <p:spPr>
          <a:xfrm flipV="1">
            <a:off x="232569" y="1106878"/>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Tree>
    <p:extLst>
      <p:ext uri="{BB962C8B-B14F-4D97-AF65-F5344CB8AC3E}">
        <p14:creationId xmlns:p14="http://schemas.microsoft.com/office/powerpoint/2010/main" val="30293223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6">
            <a:extLst>
              <a:ext uri="{FF2B5EF4-FFF2-40B4-BE49-F238E27FC236}">
                <a16:creationId xmlns:a16="http://schemas.microsoft.com/office/drawing/2014/main" id="{B3D8ED48-61B1-7149-A15F-D3EEB8728B9E}"/>
              </a:ext>
            </a:extLst>
          </p:cNvPr>
          <p:cNvSpPr txBox="1"/>
          <p:nvPr/>
        </p:nvSpPr>
        <p:spPr>
          <a:xfrm>
            <a:off x="232570" y="269875"/>
            <a:ext cx="9601199" cy="6801862"/>
          </a:xfrm>
          <a:prstGeom prst="rect">
            <a:avLst/>
          </a:prstGeom>
        </p:spPr>
        <p:txBody>
          <a:bodyPr vert="horz" wrap="square" lIns="0" tIns="0" rIns="0" bIns="0" rtlCol="0">
            <a:spAutoFit/>
          </a:bodyPr>
          <a:lstStyle/>
          <a:p>
            <a:pPr marL="14288"/>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ko-KR" altLang="en-US" spc="-30" dirty="0">
                <a:solidFill>
                  <a:srgbClr val="231F20"/>
                </a:solidFill>
                <a:latin typeface="+mn-ea"/>
                <a:cs typeface="나눔고딕코딩"/>
              </a:rPr>
              <a:t>데이터</a:t>
            </a:r>
            <a:r>
              <a:rPr lang="ko-KR" altLang="en-US" spc="-90" dirty="0">
                <a:solidFill>
                  <a:srgbClr val="231F20"/>
                </a:solidFill>
                <a:latin typeface="+mn-ea"/>
                <a:cs typeface="나눔고딕코딩"/>
              </a:rPr>
              <a:t> </a:t>
            </a:r>
            <a:r>
              <a:rPr lang="ko-KR" altLang="en-US" spc="-30" dirty="0" err="1">
                <a:solidFill>
                  <a:srgbClr val="231F20"/>
                </a:solidFill>
                <a:latin typeface="+mn-ea"/>
                <a:cs typeface="나눔고딕코딩"/>
              </a:rPr>
              <a:t>플로우</a:t>
            </a:r>
            <a:r>
              <a:rPr lang="ko-KR" altLang="en-US" spc="-90" dirty="0">
                <a:solidFill>
                  <a:srgbClr val="231F20"/>
                </a:solidFill>
                <a:latin typeface="+mn-ea"/>
                <a:cs typeface="나눔고딕코딩"/>
              </a:rPr>
              <a:t> </a:t>
            </a:r>
            <a:r>
              <a:rPr lang="ko-KR" altLang="en-US" spc="-30" dirty="0">
                <a:solidFill>
                  <a:srgbClr val="231F20"/>
                </a:solidFill>
                <a:latin typeface="+mn-ea"/>
                <a:cs typeface="나눔고딕코딩"/>
              </a:rPr>
              <a:t>그래프</a:t>
            </a:r>
            <a:r>
              <a:rPr lang="ko-KR" altLang="en-US" spc="-90" dirty="0">
                <a:solidFill>
                  <a:srgbClr val="231F20"/>
                </a:solidFill>
                <a:latin typeface="+mn-ea"/>
                <a:cs typeface="나눔고딕코딩"/>
              </a:rPr>
              <a:t> </a:t>
            </a:r>
            <a:r>
              <a:rPr lang="ko-KR" altLang="en-US" spc="-30" dirty="0">
                <a:solidFill>
                  <a:srgbClr val="231F20"/>
                </a:solidFill>
                <a:latin typeface="+mn-ea"/>
                <a:cs typeface="나눔고딕코딩"/>
              </a:rPr>
              <a:t>구축하기</a:t>
            </a:r>
            <a:r>
              <a:rPr lang="ko-KR" altLang="en-US" spc="-90" dirty="0">
                <a:solidFill>
                  <a:srgbClr val="231F20"/>
                </a:solidFill>
                <a:latin typeface="+mn-ea"/>
                <a:cs typeface="나눔고딕코딩"/>
              </a:rPr>
              <a:t> </a:t>
            </a:r>
            <a:r>
              <a:rPr lang="en-US" altLang="ko-KR" spc="-30" dirty="0">
                <a:solidFill>
                  <a:srgbClr val="231F20"/>
                </a:solidFill>
                <a:latin typeface="+mn-ea"/>
                <a:cs typeface="나눔고딕코딩"/>
              </a:rPr>
              <a:t>---</a:t>
            </a:r>
            <a:r>
              <a:rPr lang="ko-KR" altLang="en-US" spc="-90" dirty="0">
                <a:solidFill>
                  <a:srgbClr val="231F20"/>
                </a:solidFill>
                <a:latin typeface="+mn-ea"/>
                <a:cs typeface="나눔고딕코딩"/>
              </a:rPr>
              <a:t> </a:t>
            </a:r>
            <a:r>
              <a:rPr lang="en-US" altLang="ko-KR" spc="-20" dirty="0">
                <a:solidFill>
                  <a:srgbClr val="231F20"/>
                </a:solidFill>
                <a:latin typeface="+mn-ea"/>
                <a:cs typeface="나눔고딕코딩"/>
              </a:rPr>
              <a:t>(※5)</a:t>
            </a:r>
            <a:endParaRPr lang="ko-KR" altLang="en-US" dirty="0">
              <a:latin typeface="+mn-ea"/>
              <a:cs typeface="나눔고딕코딩"/>
            </a:endParaRPr>
          </a:p>
          <a:p>
            <a:pPr marL="14288">
              <a:spcBef>
                <a:spcPts val="340"/>
              </a:spcBef>
            </a:pPr>
            <a:r>
              <a:rPr lang="en-US" altLang="ko-KR" dirty="0">
                <a:solidFill>
                  <a:srgbClr val="231F20"/>
                </a:solidFill>
                <a:latin typeface="+mn-ea"/>
                <a:cs typeface="나눔고딕코딩"/>
              </a:rPr>
              <a:t># </a:t>
            </a:r>
            <a:r>
              <a:rPr lang="ko-KR" altLang="en-US" spc="-35" dirty="0" err="1">
                <a:solidFill>
                  <a:srgbClr val="231F20"/>
                </a:solidFill>
                <a:latin typeface="+mn-ea"/>
                <a:cs typeface="나눔고딕코딩"/>
              </a:rPr>
              <a:t>플레이스홀더</a:t>
            </a:r>
            <a:r>
              <a:rPr lang="ko-KR" altLang="en-US" spc="-250" dirty="0">
                <a:solidFill>
                  <a:srgbClr val="231F20"/>
                </a:solidFill>
                <a:latin typeface="+mn-ea"/>
                <a:cs typeface="나눔고딕코딩"/>
              </a:rPr>
              <a:t> </a:t>
            </a:r>
            <a:r>
              <a:rPr lang="ko-KR" altLang="en-US" spc="-40" dirty="0">
                <a:solidFill>
                  <a:srgbClr val="231F20"/>
                </a:solidFill>
                <a:latin typeface="+mn-ea"/>
                <a:cs typeface="나눔고딕코딩"/>
              </a:rPr>
              <a:t>선언하기</a:t>
            </a:r>
            <a:endParaRPr lang="ko-KR" altLang="en-US" dirty="0">
              <a:latin typeface="+mn-ea"/>
              <a:cs typeface="나눔고딕코딩"/>
            </a:endParaRPr>
          </a:p>
          <a:p>
            <a:pPr marL="14288" marR="1593850"/>
            <a:r>
              <a:rPr lang="en-US" altLang="ko-KR" dirty="0">
                <a:solidFill>
                  <a:srgbClr val="231F20"/>
                </a:solidFill>
                <a:latin typeface="+mn-ea"/>
                <a:cs typeface="나눔고딕코딩"/>
              </a:rPr>
              <a:t>x = </a:t>
            </a:r>
            <a:r>
              <a:rPr lang="en-US" altLang="ko-KR" spc="-5" dirty="0" err="1">
                <a:solidFill>
                  <a:srgbClr val="231F20"/>
                </a:solidFill>
                <a:latin typeface="+mn-ea"/>
                <a:cs typeface="나눔고딕코딩"/>
              </a:rPr>
              <a:t>tf.placeholder</a:t>
            </a:r>
            <a:r>
              <a:rPr lang="en-US" altLang="ko-KR" spc="-5" dirty="0">
                <a:solidFill>
                  <a:srgbClr val="231F20"/>
                </a:solidFill>
                <a:latin typeface="+mn-ea"/>
                <a:cs typeface="나눔고딕코딩"/>
              </a:rPr>
              <a:t>(tf.float32, </a:t>
            </a:r>
            <a:r>
              <a:rPr lang="en-US" altLang="ko-KR" spc="-10" dirty="0">
                <a:solidFill>
                  <a:srgbClr val="231F20"/>
                </a:solidFill>
                <a:latin typeface="+mn-ea"/>
                <a:cs typeface="나눔고딕코딩"/>
              </a:rPr>
              <a:t>[None, </a:t>
            </a:r>
            <a:r>
              <a:rPr lang="en-US" altLang="ko-KR" spc="-15" dirty="0">
                <a:solidFill>
                  <a:srgbClr val="231F20"/>
                </a:solidFill>
                <a:latin typeface="+mn-ea"/>
                <a:cs typeface="나눔고딕코딩"/>
              </a:rPr>
              <a:t>2]) </a:t>
            </a:r>
            <a:r>
              <a:rPr lang="en-US" altLang="ko-KR" dirty="0">
                <a:solidFill>
                  <a:srgbClr val="231F20"/>
                </a:solidFill>
                <a:latin typeface="+mn-ea"/>
                <a:cs typeface="나눔고딕코딩"/>
              </a:rPr>
              <a:t># </a:t>
            </a:r>
            <a:r>
              <a:rPr lang="ko-KR" altLang="en-US" spc="-20" dirty="0">
                <a:solidFill>
                  <a:srgbClr val="231F20"/>
                </a:solidFill>
                <a:latin typeface="+mn-ea"/>
                <a:cs typeface="나눔고딕코딩"/>
              </a:rPr>
              <a:t>키와 </a:t>
            </a:r>
            <a:r>
              <a:rPr lang="ko-KR" altLang="en-US" spc="-30" dirty="0">
                <a:solidFill>
                  <a:srgbClr val="231F20"/>
                </a:solidFill>
                <a:latin typeface="+mn-ea"/>
                <a:cs typeface="나눔고딕코딩"/>
              </a:rPr>
              <a:t>몸무게 데이터</a:t>
            </a:r>
            <a:r>
              <a:rPr lang="ko-KR" altLang="en-US" spc="-285" dirty="0">
                <a:solidFill>
                  <a:srgbClr val="231F20"/>
                </a:solidFill>
                <a:latin typeface="+mn-ea"/>
                <a:cs typeface="나눔고딕코딩"/>
              </a:rPr>
              <a:t> </a:t>
            </a:r>
            <a:r>
              <a:rPr lang="ko-KR" altLang="en-US" spc="-40" dirty="0">
                <a:solidFill>
                  <a:srgbClr val="231F20"/>
                </a:solidFill>
                <a:latin typeface="+mn-ea"/>
                <a:cs typeface="나눔고딕코딩"/>
              </a:rPr>
              <a:t>넣기  </a:t>
            </a:r>
            <a:endParaRPr lang="en-US" altLang="ko-KR" spc="-40" dirty="0">
              <a:solidFill>
                <a:srgbClr val="231F20"/>
              </a:solidFill>
              <a:latin typeface="+mn-ea"/>
              <a:cs typeface="나눔고딕코딩"/>
            </a:endParaRPr>
          </a:p>
          <a:p>
            <a:pPr marL="14288" marR="1593850"/>
            <a:r>
              <a:rPr lang="en-US" altLang="ko-KR" dirty="0">
                <a:solidFill>
                  <a:srgbClr val="231F20"/>
                </a:solidFill>
                <a:latin typeface="+mn-ea"/>
                <a:cs typeface="나눔고딕코딩"/>
              </a:rPr>
              <a:t>y_</a:t>
            </a:r>
            <a:r>
              <a:rPr lang="en-US" altLang="ko-KR" spc="-9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spc="-5" dirty="0" err="1">
                <a:solidFill>
                  <a:srgbClr val="231F20"/>
                </a:solidFill>
                <a:latin typeface="+mn-ea"/>
                <a:cs typeface="나눔고딕코딩"/>
              </a:rPr>
              <a:t>tf.placeholder</a:t>
            </a:r>
            <a:r>
              <a:rPr lang="en-US" altLang="ko-KR" spc="-5" dirty="0">
                <a:solidFill>
                  <a:srgbClr val="231F20"/>
                </a:solidFill>
                <a:latin typeface="+mn-ea"/>
                <a:cs typeface="나눔고딕코딩"/>
              </a:rPr>
              <a:t>(tf.float32,</a:t>
            </a:r>
            <a:r>
              <a:rPr lang="en-US" altLang="ko-KR" spc="-90" dirty="0">
                <a:solidFill>
                  <a:srgbClr val="231F20"/>
                </a:solidFill>
                <a:latin typeface="+mn-ea"/>
                <a:cs typeface="나눔고딕코딩"/>
              </a:rPr>
              <a:t> </a:t>
            </a:r>
            <a:r>
              <a:rPr lang="en-US" altLang="ko-KR" spc="-10" dirty="0">
                <a:solidFill>
                  <a:srgbClr val="231F20"/>
                </a:solidFill>
                <a:latin typeface="+mn-ea"/>
                <a:cs typeface="나눔고딕코딩"/>
              </a:rPr>
              <a:t>[None,</a:t>
            </a:r>
            <a:r>
              <a:rPr lang="en-US" altLang="ko-KR" spc="-90" dirty="0">
                <a:solidFill>
                  <a:srgbClr val="231F20"/>
                </a:solidFill>
                <a:latin typeface="+mn-ea"/>
                <a:cs typeface="나눔고딕코딩"/>
              </a:rPr>
              <a:t> </a:t>
            </a:r>
            <a:r>
              <a:rPr lang="en-US" altLang="ko-KR" spc="-15" dirty="0">
                <a:solidFill>
                  <a:srgbClr val="231F20"/>
                </a:solidFill>
                <a:latin typeface="+mn-ea"/>
                <a:cs typeface="나눔고딕코딩"/>
              </a:rPr>
              <a:t>3])</a:t>
            </a:r>
            <a:r>
              <a:rPr lang="en-US" altLang="ko-KR" spc="-9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ko-KR" altLang="en-US" spc="-20" dirty="0">
                <a:solidFill>
                  <a:srgbClr val="231F20"/>
                </a:solidFill>
                <a:latin typeface="+mn-ea"/>
                <a:cs typeface="나눔고딕코딩"/>
              </a:rPr>
              <a:t>정답</a:t>
            </a:r>
            <a:r>
              <a:rPr lang="ko-KR" altLang="en-US" spc="-90" dirty="0">
                <a:solidFill>
                  <a:srgbClr val="231F20"/>
                </a:solidFill>
                <a:latin typeface="+mn-ea"/>
                <a:cs typeface="나눔고딕코딩"/>
              </a:rPr>
              <a:t> </a:t>
            </a:r>
            <a:r>
              <a:rPr lang="ko-KR" altLang="en-US" spc="-30" dirty="0">
                <a:solidFill>
                  <a:srgbClr val="231F20"/>
                </a:solidFill>
                <a:latin typeface="+mn-ea"/>
                <a:cs typeface="나눔고딕코딩"/>
              </a:rPr>
              <a:t>레이블</a:t>
            </a:r>
            <a:r>
              <a:rPr lang="ko-KR" altLang="en-US" spc="-90" dirty="0">
                <a:solidFill>
                  <a:srgbClr val="231F20"/>
                </a:solidFill>
                <a:latin typeface="+mn-ea"/>
                <a:cs typeface="나눔고딕코딩"/>
              </a:rPr>
              <a:t> </a:t>
            </a:r>
            <a:r>
              <a:rPr lang="ko-KR" altLang="en-US" spc="-20" dirty="0">
                <a:solidFill>
                  <a:srgbClr val="231F20"/>
                </a:solidFill>
                <a:latin typeface="+mn-ea"/>
                <a:cs typeface="나눔고딕코딩"/>
              </a:rPr>
              <a:t>넣기</a:t>
            </a:r>
            <a:endParaRPr lang="ko-KR" altLang="en-US" dirty="0">
              <a:latin typeface="+mn-ea"/>
              <a:cs typeface="Times New Roman"/>
            </a:endParaRPr>
          </a:p>
          <a:p>
            <a:pPr marL="14288">
              <a:spcBef>
                <a:spcPts val="30"/>
              </a:spcBef>
            </a:pPr>
            <a:endParaRPr lang="ko-KR" altLang="en-US" dirty="0">
              <a:latin typeface="+mn-ea"/>
              <a:cs typeface="Times New Roman"/>
            </a:endParaRPr>
          </a:p>
          <a:p>
            <a:pPr marL="14288"/>
            <a:r>
              <a:rPr lang="en-US" altLang="ko-KR" dirty="0">
                <a:solidFill>
                  <a:srgbClr val="231F20"/>
                </a:solidFill>
                <a:latin typeface="+mn-ea"/>
                <a:cs typeface="나눔고딕코딩"/>
              </a:rPr>
              <a:t>#</a:t>
            </a:r>
            <a:r>
              <a:rPr lang="ko-KR" altLang="en-US" spc="-105" dirty="0">
                <a:solidFill>
                  <a:srgbClr val="231F20"/>
                </a:solidFill>
                <a:latin typeface="+mn-ea"/>
                <a:cs typeface="나눔고딕코딩"/>
              </a:rPr>
              <a:t> </a:t>
            </a:r>
            <a:r>
              <a:rPr lang="ko-KR" altLang="en-US" spc="-20" dirty="0">
                <a:solidFill>
                  <a:srgbClr val="231F20"/>
                </a:solidFill>
                <a:latin typeface="+mn-ea"/>
                <a:cs typeface="나눔고딕코딩"/>
              </a:rPr>
              <a:t>변수</a:t>
            </a:r>
            <a:r>
              <a:rPr lang="ko-KR" altLang="en-US" spc="-105" dirty="0">
                <a:solidFill>
                  <a:srgbClr val="231F20"/>
                </a:solidFill>
                <a:latin typeface="+mn-ea"/>
                <a:cs typeface="나눔고딕코딩"/>
              </a:rPr>
              <a:t> </a:t>
            </a:r>
            <a:r>
              <a:rPr lang="ko-KR" altLang="en-US" spc="-30" dirty="0">
                <a:solidFill>
                  <a:srgbClr val="231F20"/>
                </a:solidFill>
                <a:latin typeface="+mn-ea"/>
                <a:cs typeface="나눔고딕코딩"/>
              </a:rPr>
              <a:t>선언하기</a:t>
            </a:r>
            <a:r>
              <a:rPr lang="ko-KR" altLang="en-US" spc="-105" dirty="0">
                <a:solidFill>
                  <a:srgbClr val="231F20"/>
                </a:solidFill>
                <a:latin typeface="+mn-ea"/>
                <a:cs typeface="나눔고딕코딩"/>
              </a:rPr>
              <a:t> </a:t>
            </a:r>
            <a:r>
              <a:rPr lang="en-US" altLang="ko-KR" spc="-30" dirty="0">
                <a:solidFill>
                  <a:srgbClr val="231F20"/>
                </a:solidFill>
                <a:latin typeface="+mn-ea"/>
                <a:cs typeface="나눔고딕코딩"/>
              </a:rPr>
              <a:t>---</a:t>
            </a:r>
            <a:r>
              <a:rPr lang="ko-KR" altLang="en-US" spc="-105" dirty="0">
                <a:solidFill>
                  <a:srgbClr val="231F20"/>
                </a:solidFill>
                <a:latin typeface="+mn-ea"/>
                <a:cs typeface="나눔고딕코딩"/>
              </a:rPr>
              <a:t> </a:t>
            </a:r>
            <a:r>
              <a:rPr lang="en-US" altLang="ko-KR" spc="-20" dirty="0">
                <a:solidFill>
                  <a:srgbClr val="231F20"/>
                </a:solidFill>
                <a:latin typeface="+mn-ea"/>
                <a:cs typeface="나눔고딕코딩"/>
              </a:rPr>
              <a:t>(※6)</a:t>
            </a:r>
            <a:endParaRPr lang="ko-KR" altLang="en-US" dirty="0">
              <a:latin typeface="+mn-ea"/>
              <a:cs typeface="나눔고딕코딩"/>
            </a:endParaRPr>
          </a:p>
          <a:p>
            <a:pPr marL="14288" marR="2807970"/>
            <a:r>
              <a:rPr lang="en-US" altLang="ko-KR" dirty="0">
                <a:solidFill>
                  <a:srgbClr val="231F20"/>
                </a:solidFill>
                <a:latin typeface="+mn-ea"/>
                <a:cs typeface="나눔고딕코딩"/>
              </a:rPr>
              <a:t>W</a:t>
            </a:r>
            <a:r>
              <a:rPr lang="en-US" altLang="ko-KR" spc="-5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spc="-10" dirty="0" err="1">
                <a:solidFill>
                  <a:srgbClr val="231F20"/>
                </a:solidFill>
                <a:latin typeface="+mn-ea"/>
                <a:cs typeface="나눔고딕코딩"/>
              </a:rPr>
              <a:t>tf.Variable</a:t>
            </a:r>
            <a:r>
              <a:rPr lang="en-US" altLang="ko-KR" spc="-10" dirty="0">
                <a:solidFill>
                  <a:srgbClr val="231F20"/>
                </a:solidFill>
                <a:latin typeface="+mn-ea"/>
                <a:cs typeface="나눔고딕코딩"/>
              </a:rPr>
              <a:t>(</a:t>
            </a:r>
            <a:r>
              <a:rPr lang="en-US" altLang="ko-KR" spc="-10" dirty="0" err="1">
                <a:solidFill>
                  <a:srgbClr val="231F20"/>
                </a:solidFill>
                <a:latin typeface="+mn-ea"/>
                <a:cs typeface="나눔고딕코딩"/>
              </a:rPr>
              <a:t>tf.zeros</a:t>
            </a:r>
            <a:r>
              <a:rPr lang="en-US" altLang="ko-KR" spc="-10" dirty="0">
                <a:solidFill>
                  <a:srgbClr val="231F20"/>
                </a:solidFill>
                <a:latin typeface="+mn-ea"/>
                <a:cs typeface="나눔고딕코딩"/>
              </a:rPr>
              <a:t>([2,</a:t>
            </a:r>
            <a:r>
              <a:rPr lang="en-US" altLang="ko-KR" spc="-90" dirty="0">
                <a:solidFill>
                  <a:srgbClr val="231F20"/>
                </a:solidFill>
                <a:latin typeface="+mn-ea"/>
                <a:cs typeface="나눔고딕코딩"/>
              </a:rPr>
              <a:t> </a:t>
            </a:r>
            <a:r>
              <a:rPr lang="en-US" altLang="ko-KR" spc="-25" dirty="0">
                <a:solidFill>
                  <a:srgbClr val="231F20"/>
                </a:solidFill>
                <a:latin typeface="+mn-ea"/>
                <a:cs typeface="나눔고딕코딩"/>
              </a:rPr>
              <a:t>3]));</a:t>
            </a:r>
            <a:r>
              <a:rPr lang="en-US" altLang="ko-KR" spc="-9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ko-KR" altLang="en-US" spc="-30" dirty="0">
                <a:solidFill>
                  <a:srgbClr val="231F20"/>
                </a:solidFill>
                <a:latin typeface="+mn-ea"/>
                <a:cs typeface="나눔고딕코딩"/>
              </a:rPr>
              <a:t>가중치  </a:t>
            </a:r>
            <a:endParaRPr lang="en-US" altLang="ko-KR" spc="-30" dirty="0">
              <a:solidFill>
                <a:srgbClr val="231F20"/>
              </a:solidFill>
              <a:latin typeface="+mn-ea"/>
              <a:cs typeface="나눔고딕코딩"/>
            </a:endParaRPr>
          </a:p>
          <a:p>
            <a:pPr marL="14288" marR="2807970"/>
            <a:r>
              <a:rPr lang="en-US" altLang="ko-KR" dirty="0">
                <a:solidFill>
                  <a:srgbClr val="231F20"/>
                </a:solidFill>
                <a:latin typeface="+mn-ea"/>
                <a:cs typeface="나눔고딕코딩"/>
              </a:rPr>
              <a:t>b = </a:t>
            </a:r>
            <a:r>
              <a:rPr lang="en-US" altLang="ko-KR" spc="-15" dirty="0" err="1">
                <a:solidFill>
                  <a:srgbClr val="231F20"/>
                </a:solidFill>
                <a:latin typeface="+mn-ea"/>
                <a:cs typeface="나눔고딕코딩"/>
              </a:rPr>
              <a:t>tf.Variable</a:t>
            </a:r>
            <a:r>
              <a:rPr lang="en-US" altLang="ko-KR" spc="-15" dirty="0">
                <a:solidFill>
                  <a:srgbClr val="231F20"/>
                </a:solidFill>
                <a:latin typeface="+mn-ea"/>
                <a:cs typeface="나눔고딕코딩"/>
              </a:rPr>
              <a:t>(</a:t>
            </a:r>
            <a:r>
              <a:rPr lang="en-US" altLang="ko-KR" spc="-15" dirty="0" err="1">
                <a:solidFill>
                  <a:srgbClr val="231F20"/>
                </a:solidFill>
                <a:latin typeface="+mn-ea"/>
                <a:cs typeface="나눔고딕코딩"/>
              </a:rPr>
              <a:t>tf.zeros</a:t>
            </a:r>
            <a:r>
              <a:rPr lang="en-US" altLang="ko-KR" spc="-15" dirty="0">
                <a:solidFill>
                  <a:srgbClr val="231F20"/>
                </a:solidFill>
                <a:latin typeface="+mn-ea"/>
                <a:cs typeface="나눔고딕코딩"/>
              </a:rPr>
              <a:t>([3])); </a:t>
            </a:r>
            <a:r>
              <a:rPr lang="en-US" altLang="ko-KR" dirty="0">
                <a:solidFill>
                  <a:srgbClr val="231F20"/>
                </a:solidFill>
                <a:latin typeface="+mn-ea"/>
                <a:cs typeface="나눔고딕코딩"/>
              </a:rPr>
              <a:t>#</a:t>
            </a:r>
            <a:r>
              <a:rPr lang="en-US" altLang="ko-KR" spc="-280" dirty="0">
                <a:solidFill>
                  <a:srgbClr val="231F20"/>
                </a:solidFill>
                <a:latin typeface="+mn-ea"/>
                <a:cs typeface="나눔고딕코딩"/>
              </a:rPr>
              <a:t> </a:t>
            </a:r>
            <a:r>
              <a:rPr lang="ko-KR" altLang="en-US" spc="-30" dirty="0" smtClean="0">
                <a:solidFill>
                  <a:srgbClr val="231F20"/>
                </a:solidFill>
                <a:latin typeface="+mn-ea"/>
                <a:cs typeface="나눔고딕코딩"/>
              </a:rPr>
              <a:t>바이어스</a:t>
            </a:r>
            <a:endParaRPr lang="en-US" altLang="ko-KR" spc="-30" dirty="0" smtClean="0">
              <a:solidFill>
                <a:srgbClr val="231F20"/>
              </a:solidFill>
              <a:latin typeface="+mn-ea"/>
              <a:cs typeface="나눔고딕코딩"/>
            </a:endParaRPr>
          </a:p>
          <a:p>
            <a:pPr marL="14288" marR="2807970"/>
            <a:endParaRPr lang="ko-KR" altLang="en-US" dirty="0">
              <a:latin typeface="+mn-ea"/>
              <a:cs typeface="나눔고딕코딩"/>
            </a:endParaRPr>
          </a:p>
          <a:p>
            <a:pPr marL="14288">
              <a:spcBef>
                <a:spcPts val="340"/>
              </a:spcBef>
            </a:pPr>
            <a:r>
              <a:rPr lang="en-US" altLang="ko-KR" dirty="0">
                <a:solidFill>
                  <a:srgbClr val="231F20"/>
                </a:solidFill>
                <a:latin typeface="+mn-ea"/>
                <a:cs typeface="나눔고딕코딩"/>
              </a:rPr>
              <a:t>#</a:t>
            </a:r>
            <a:r>
              <a:rPr lang="ko-KR" altLang="en-US" spc="-95" dirty="0">
                <a:solidFill>
                  <a:srgbClr val="231F20"/>
                </a:solidFill>
                <a:latin typeface="+mn-ea"/>
                <a:cs typeface="나눔고딕코딩"/>
              </a:rPr>
              <a:t> </a:t>
            </a:r>
            <a:r>
              <a:rPr lang="ko-KR" altLang="en-US" spc="-35" dirty="0" err="1">
                <a:solidFill>
                  <a:srgbClr val="231F20"/>
                </a:solidFill>
                <a:latin typeface="+mn-ea"/>
                <a:cs typeface="나눔고딕코딩"/>
              </a:rPr>
              <a:t>소프트맥스</a:t>
            </a:r>
            <a:r>
              <a:rPr lang="ko-KR" altLang="en-US" spc="-95" dirty="0">
                <a:solidFill>
                  <a:srgbClr val="231F20"/>
                </a:solidFill>
                <a:latin typeface="+mn-ea"/>
                <a:cs typeface="나눔고딕코딩"/>
              </a:rPr>
              <a:t> </a:t>
            </a:r>
            <a:r>
              <a:rPr lang="ko-KR" altLang="en-US" spc="-20" dirty="0">
                <a:solidFill>
                  <a:srgbClr val="231F20"/>
                </a:solidFill>
                <a:latin typeface="+mn-ea"/>
                <a:cs typeface="나눔고딕코딩"/>
              </a:rPr>
              <a:t>회귀</a:t>
            </a:r>
            <a:r>
              <a:rPr lang="ko-KR" altLang="en-US" spc="-95" dirty="0">
                <a:solidFill>
                  <a:srgbClr val="231F20"/>
                </a:solidFill>
                <a:latin typeface="+mn-ea"/>
                <a:cs typeface="나눔고딕코딩"/>
              </a:rPr>
              <a:t> </a:t>
            </a:r>
            <a:r>
              <a:rPr lang="ko-KR" altLang="en-US" spc="-30" dirty="0">
                <a:solidFill>
                  <a:srgbClr val="231F20"/>
                </a:solidFill>
                <a:latin typeface="+mn-ea"/>
                <a:cs typeface="나눔고딕코딩"/>
              </a:rPr>
              <a:t>정의하기</a:t>
            </a:r>
            <a:r>
              <a:rPr lang="ko-KR" altLang="en-US" spc="-95" dirty="0">
                <a:solidFill>
                  <a:srgbClr val="231F20"/>
                </a:solidFill>
                <a:latin typeface="+mn-ea"/>
                <a:cs typeface="나눔고딕코딩"/>
              </a:rPr>
              <a:t> </a:t>
            </a:r>
            <a:r>
              <a:rPr lang="en-US" altLang="ko-KR" spc="-30" dirty="0">
                <a:solidFill>
                  <a:srgbClr val="231F20"/>
                </a:solidFill>
                <a:latin typeface="+mn-ea"/>
                <a:cs typeface="나눔고딕코딩"/>
              </a:rPr>
              <a:t>---</a:t>
            </a:r>
            <a:r>
              <a:rPr lang="ko-KR" altLang="en-US" spc="-95" dirty="0">
                <a:solidFill>
                  <a:srgbClr val="231F20"/>
                </a:solidFill>
                <a:latin typeface="+mn-ea"/>
                <a:cs typeface="나눔고딕코딩"/>
              </a:rPr>
              <a:t> </a:t>
            </a:r>
            <a:r>
              <a:rPr lang="en-US" altLang="ko-KR" spc="-20" dirty="0">
                <a:solidFill>
                  <a:srgbClr val="231F20"/>
                </a:solidFill>
                <a:latin typeface="+mn-ea"/>
                <a:cs typeface="나눔고딕코딩"/>
              </a:rPr>
              <a:t>(※7)</a:t>
            </a:r>
            <a:endParaRPr lang="ko-KR" altLang="en-US" dirty="0">
              <a:latin typeface="+mn-ea"/>
              <a:cs typeface="나눔고딕코딩"/>
            </a:endParaRPr>
          </a:p>
          <a:p>
            <a:pPr marL="14288">
              <a:spcBef>
                <a:spcPts val="340"/>
              </a:spcBef>
            </a:pPr>
            <a:r>
              <a:rPr lang="en-US" altLang="ko-KR" dirty="0">
                <a:solidFill>
                  <a:srgbClr val="231F20"/>
                </a:solidFill>
                <a:latin typeface="+mn-ea"/>
                <a:cs typeface="나눔고딕코딩"/>
              </a:rPr>
              <a:t>y</a:t>
            </a:r>
            <a:r>
              <a:rPr lang="en-US" altLang="ko-KR" spc="-5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spc="-10" dirty="0" err="1">
                <a:solidFill>
                  <a:srgbClr val="231F20"/>
                </a:solidFill>
                <a:latin typeface="+mn-ea"/>
                <a:cs typeface="나눔고딕코딩"/>
              </a:rPr>
              <a:t>tf.nn.softmax</a:t>
            </a:r>
            <a:r>
              <a:rPr lang="en-US" altLang="ko-KR" spc="-10" dirty="0">
                <a:solidFill>
                  <a:srgbClr val="231F20"/>
                </a:solidFill>
                <a:latin typeface="+mn-ea"/>
                <a:cs typeface="나눔고딕코딩"/>
              </a:rPr>
              <a:t>(</a:t>
            </a:r>
            <a:r>
              <a:rPr lang="en-US" altLang="ko-KR" spc="-10" dirty="0" err="1">
                <a:solidFill>
                  <a:srgbClr val="231F20"/>
                </a:solidFill>
                <a:latin typeface="+mn-ea"/>
                <a:cs typeface="나눔고딕코딩"/>
              </a:rPr>
              <a:t>tf.matmul</a:t>
            </a:r>
            <a:r>
              <a:rPr lang="en-US" altLang="ko-KR" spc="-10" dirty="0">
                <a:solidFill>
                  <a:srgbClr val="231F20"/>
                </a:solidFill>
                <a:latin typeface="+mn-ea"/>
                <a:cs typeface="나눔고딕코딩"/>
              </a:rPr>
              <a:t>(x,</a:t>
            </a:r>
            <a:r>
              <a:rPr lang="en-US" altLang="ko-KR" spc="-90" dirty="0">
                <a:solidFill>
                  <a:srgbClr val="231F20"/>
                </a:solidFill>
                <a:latin typeface="+mn-ea"/>
                <a:cs typeface="나눔고딕코딩"/>
              </a:rPr>
              <a:t> </a:t>
            </a:r>
            <a:r>
              <a:rPr lang="en-US" altLang="ko-KR" dirty="0">
                <a:solidFill>
                  <a:srgbClr val="231F20"/>
                </a:solidFill>
                <a:latin typeface="+mn-ea"/>
                <a:cs typeface="나눔고딕코딩"/>
              </a:rPr>
              <a:t>W)</a:t>
            </a:r>
            <a:r>
              <a:rPr lang="en-US" altLang="ko-KR" spc="-9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dirty="0">
                <a:solidFill>
                  <a:srgbClr val="231F20"/>
                </a:solidFill>
                <a:latin typeface="+mn-ea"/>
                <a:cs typeface="나눔고딕코딩"/>
              </a:rPr>
              <a:t>b)</a:t>
            </a:r>
            <a:endParaRPr lang="en-US" altLang="ko-KR" dirty="0">
              <a:latin typeface="+mn-ea"/>
              <a:cs typeface="나눔고딕코딩"/>
            </a:endParaRPr>
          </a:p>
          <a:p>
            <a:pPr marL="14288">
              <a:spcBef>
                <a:spcPts val="30"/>
              </a:spcBef>
            </a:pPr>
            <a:endParaRPr lang="en-US" altLang="ko-KR" dirty="0">
              <a:latin typeface="+mn-ea"/>
              <a:cs typeface="Times New Roman"/>
            </a:endParaRPr>
          </a:p>
          <a:p>
            <a:pPr marL="14288"/>
            <a:r>
              <a:rPr lang="en-US" altLang="ko-KR" dirty="0">
                <a:solidFill>
                  <a:srgbClr val="231F20"/>
                </a:solidFill>
                <a:latin typeface="+mn-ea"/>
                <a:cs typeface="나눔고딕코딩"/>
              </a:rPr>
              <a:t>#</a:t>
            </a:r>
            <a:r>
              <a:rPr lang="en-US" altLang="ko-KR" spc="-105" dirty="0">
                <a:solidFill>
                  <a:srgbClr val="231F20"/>
                </a:solidFill>
                <a:latin typeface="+mn-ea"/>
                <a:cs typeface="나눔고딕코딩"/>
              </a:rPr>
              <a:t> </a:t>
            </a:r>
            <a:r>
              <a:rPr lang="ko-KR" altLang="en-US" spc="-20" dirty="0">
                <a:solidFill>
                  <a:srgbClr val="231F20"/>
                </a:solidFill>
                <a:latin typeface="+mn-ea"/>
                <a:cs typeface="나눔고딕코딩"/>
              </a:rPr>
              <a:t>모델</a:t>
            </a:r>
            <a:r>
              <a:rPr lang="ko-KR" altLang="en-US" spc="-105" dirty="0">
                <a:solidFill>
                  <a:srgbClr val="231F20"/>
                </a:solidFill>
                <a:latin typeface="+mn-ea"/>
                <a:cs typeface="나눔고딕코딩"/>
              </a:rPr>
              <a:t> </a:t>
            </a:r>
            <a:r>
              <a:rPr lang="ko-KR" altLang="en-US" spc="-30" dirty="0">
                <a:solidFill>
                  <a:srgbClr val="231F20"/>
                </a:solidFill>
                <a:latin typeface="+mn-ea"/>
                <a:cs typeface="나눔고딕코딩"/>
              </a:rPr>
              <a:t>훈련하기</a:t>
            </a:r>
            <a:r>
              <a:rPr lang="ko-KR" altLang="en-US" spc="-105" dirty="0">
                <a:solidFill>
                  <a:srgbClr val="231F20"/>
                </a:solidFill>
                <a:latin typeface="+mn-ea"/>
                <a:cs typeface="나눔고딕코딩"/>
              </a:rPr>
              <a:t> </a:t>
            </a:r>
            <a:r>
              <a:rPr lang="en-US" altLang="ko-KR" spc="-30" dirty="0">
                <a:solidFill>
                  <a:srgbClr val="231F20"/>
                </a:solidFill>
                <a:latin typeface="+mn-ea"/>
                <a:cs typeface="나눔고딕코딩"/>
              </a:rPr>
              <a:t>---</a:t>
            </a:r>
            <a:r>
              <a:rPr lang="ko-KR" altLang="en-US" spc="-105" dirty="0">
                <a:solidFill>
                  <a:srgbClr val="231F20"/>
                </a:solidFill>
                <a:latin typeface="+mn-ea"/>
                <a:cs typeface="나눔고딕코딩"/>
              </a:rPr>
              <a:t> </a:t>
            </a:r>
            <a:r>
              <a:rPr lang="en-US" altLang="ko-KR" spc="-20" dirty="0">
                <a:solidFill>
                  <a:srgbClr val="231F20"/>
                </a:solidFill>
                <a:latin typeface="+mn-ea"/>
                <a:cs typeface="나눔고딕코딩"/>
              </a:rPr>
              <a:t>(※8)</a:t>
            </a:r>
            <a:endParaRPr lang="ko-KR" altLang="en-US" dirty="0">
              <a:latin typeface="+mn-ea"/>
              <a:cs typeface="나눔고딕코딩"/>
            </a:endParaRPr>
          </a:p>
          <a:p>
            <a:pPr marL="14288" marR="2340610"/>
            <a:r>
              <a:rPr lang="en-US" altLang="ko-KR" spc="-5" dirty="0" err="1">
                <a:solidFill>
                  <a:srgbClr val="231F20"/>
                </a:solidFill>
                <a:latin typeface="+mn-ea"/>
                <a:cs typeface="나눔고딕코딩"/>
              </a:rPr>
              <a:t>cross_entropy</a:t>
            </a:r>
            <a:r>
              <a:rPr lang="en-US" altLang="ko-KR" spc="-5" dirty="0">
                <a:solidFill>
                  <a:srgbClr val="231F20"/>
                </a:solidFill>
                <a:latin typeface="+mn-ea"/>
                <a:cs typeface="나눔고딕코딩"/>
              </a:rPr>
              <a:t> </a:t>
            </a:r>
            <a:r>
              <a:rPr lang="en-US" altLang="ko-KR" dirty="0">
                <a:solidFill>
                  <a:srgbClr val="231F20"/>
                </a:solidFill>
                <a:latin typeface="+mn-ea"/>
                <a:cs typeface="나눔고딕코딩"/>
              </a:rPr>
              <a:t>= </a:t>
            </a:r>
            <a:r>
              <a:rPr lang="en-US" altLang="ko-KR" spc="-10" dirty="0">
                <a:solidFill>
                  <a:srgbClr val="231F20"/>
                </a:solidFill>
                <a:latin typeface="+mn-ea"/>
                <a:cs typeface="나눔고딕코딩"/>
              </a:rPr>
              <a:t>-</a:t>
            </a:r>
            <a:r>
              <a:rPr lang="en-US" altLang="ko-KR" spc="-10" dirty="0" err="1">
                <a:solidFill>
                  <a:srgbClr val="231F20"/>
                </a:solidFill>
                <a:latin typeface="+mn-ea"/>
                <a:cs typeface="나눔고딕코딩"/>
              </a:rPr>
              <a:t>tf.reduce_sum</a:t>
            </a:r>
            <a:r>
              <a:rPr lang="en-US" altLang="ko-KR" spc="-10" dirty="0">
                <a:solidFill>
                  <a:srgbClr val="231F20"/>
                </a:solidFill>
                <a:latin typeface="+mn-ea"/>
                <a:cs typeface="나눔고딕코딩"/>
              </a:rPr>
              <a:t>(y_ </a:t>
            </a:r>
            <a:r>
              <a:rPr lang="en-US" altLang="ko-KR" dirty="0">
                <a:solidFill>
                  <a:srgbClr val="231F20"/>
                </a:solidFill>
                <a:latin typeface="+mn-ea"/>
                <a:cs typeface="나눔고딕코딩"/>
              </a:rPr>
              <a:t>* </a:t>
            </a:r>
            <a:r>
              <a:rPr lang="en-US" altLang="ko-KR" spc="-15" dirty="0" err="1">
                <a:solidFill>
                  <a:srgbClr val="231F20"/>
                </a:solidFill>
                <a:latin typeface="+mn-ea"/>
                <a:cs typeface="나눔고딕코딩"/>
              </a:rPr>
              <a:t>tf.log</a:t>
            </a:r>
            <a:r>
              <a:rPr lang="en-US" altLang="ko-KR" spc="-15" dirty="0">
                <a:solidFill>
                  <a:srgbClr val="231F20"/>
                </a:solidFill>
                <a:latin typeface="+mn-ea"/>
                <a:cs typeface="나눔고딕코딩"/>
              </a:rPr>
              <a:t>(y))  </a:t>
            </a:r>
          </a:p>
          <a:p>
            <a:pPr marL="14288" marR="2340610"/>
            <a:r>
              <a:rPr lang="en-US" altLang="ko-KR" dirty="0">
                <a:solidFill>
                  <a:srgbClr val="231F20"/>
                </a:solidFill>
                <a:latin typeface="+mn-ea"/>
                <a:cs typeface="나눔고딕코딩"/>
              </a:rPr>
              <a:t>optimizer =</a:t>
            </a:r>
            <a:r>
              <a:rPr lang="en-US" altLang="ko-KR" spc="-185" dirty="0">
                <a:solidFill>
                  <a:srgbClr val="231F20"/>
                </a:solidFill>
                <a:latin typeface="+mn-ea"/>
                <a:cs typeface="나눔고딕코딩"/>
              </a:rPr>
              <a:t> </a:t>
            </a:r>
            <a:r>
              <a:rPr lang="en-US" altLang="ko-KR" spc="-5" dirty="0" err="1">
                <a:solidFill>
                  <a:srgbClr val="231F20"/>
                </a:solidFill>
                <a:latin typeface="+mn-ea"/>
                <a:cs typeface="나눔고딕코딩"/>
              </a:rPr>
              <a:t>tf.train.GradientDescentOptimizer</a:t>
            </a:r>
            <a:r>
              <a:rPr lang="en-US" altLang="ko-KR" spc="-5" dirty="0">
                <a:solidFill>
                  <a:srgbClr val="231F20"/>
                </a:solidFill>
                <a:latin typeface="+mn-ea"/>
                <a:cs typeface="나눔고딕코딩"/>
              </a:rPr>
              <a:t>(0.01)  </a:t>
            </a:r>
          </a:p>
          <a:p>
            <a:pPr marL="14288" marR="2340610"/>
            <a:r>
              <a:rPr lang="en-US" altLang="ko-KR" dirty="0">
                <a:solidFill>
                  <a:srgbClr val="231F20"/>
                </a:solidFill>
                <a:latin typeface="+mn-ea"/>
                <a:cs typeface="나눔고딕코딩"/>
              </a:rPr>
              <a:t>train =</a:t>
            </a:r>
            <a:r>
              <a:rPr lang="en-US" altLang="ko-KR" spc="-175" dirty="0">
                <a:solidFill>
                  <a:srgbClr val="231F20"/>
                </a:solidFill>
                <a:latin typeface="+mn-ea"/>
                <a:cs typeface="나눔고딕코딩"/>
              </a:rPr>
              <a:t> </a:t>
            </a:r>
            <a:r>
              <a:rPr lang="en-US" altLang="ko-KR" spc="-5" dirty="0" err="1">
                <a:solidFill>
                  <a:srgbClr val="231F20"/>
                </a:solidFill>
                <a:latin typeface="+mn-ea"/>
                <a:cs typeface="나눔고딕코딩"/>
              </a:rPr>
              <a:t>optimizer.minimize</a:t>
            </a:r>
            <a:r>
              <a:rPr lang="en-US" altLang="ko-KR" spc="-5" dirty="0">
                <a:solidFill>
                  <a:srgbClr val="231F20"/>
                </a:solidFill>
                <a:latin typeface="+mn-ea"/>
                <a:cs typeface="나눔고딕코딩"/>
              </a:rPr>
              <a:t>(</a:t>
            </a:r>
            <a:r>
              <a:rPr lang="en-US" altLang="ko-KR" spc="-5" dirty="0" err="1">
                <a:solidFill>
                  <a:srgbClr val="231F20"/>
                </a:solidFill>
                <a:latin typeface="+mn-ea"/>
                <a:cs typeface="나눔고딕코딩"/>
              </a:rPr>
              <a:t>cross_entropy</a:t>
            </a:r>
            <a:r>
              <a:rPr lang="en-US" altLang="ko-KR" spc="-5" dirty="0">
                <a:solidFill>
                  <a:srgbClr val="231F20"/>
                </a:solidFill>
                <a:latin typeface="+mn-ea"/>
                <a:cs typeface="나눔고딕코딩"/>
              </a:rPr>
              <a:t>)</a:t>
            </a:r>
          </a:p>
          <a:p>
            <a:pPr marL="14288" marR="2340610"/>
            <a:endParaRPr lang="en-US" altLang="ko-KR" spc="-5" dirty="0">
              <a:solidFill>
                <a:srgbClr val="231F20"/>
              </a:solidFill>
              <a:latin typeface="+mn-ea"/>
              <a:cs typeface="나눔고딕코딩"/>
            </a:endParaRPr>
          </a:p>
          <a:p>
            <a:pPr marL="14288"/>
            <a:r>
              <a:rPr lang="en-US" altLang="ko-KR" dirty="0">
                <a:solidFill>
                  <a:srgbClr val="231F20"/>
                </a:solidFill>
                <a:latin typeface="+mn-ea"/>
                <a:cs typeface="나눔고딕코딩"/>
              </a:rPr>
              <a:t># </a:t>
            </a:r>
            <a:r>
              <a:rPr lang="ko-KR" altLang="en-US" spc="-30" dirty="0" err="1">
                <a:solidFill>
                  <a:srgbClr val="231F20"/>
                </a:solidFill>
                <a:latin typeface="+mn-ea"/>
                <a:cs typeface="나눔고딕코딩"/>
              </a:rPr>
              <a:t>정답률</a:t>
            </a:r>
            <a:r>
              <a:rPr lang="ko-KR" altLang="en-US" spc="-250" dirty="0">
                <a:solidFill>
                  <a:srgbClr val="231F20"/>
                </a:solidFill>
                <a:latin typeface="+mn-ea"/>
                <a:cs typeface="나눔고딕코딩"/>
              </a:rPr>
              <a:t> </a:t>
            </a:r>
            <a:r>
              <a:rPr lang="ko-KR" altLang="en-US" spc="-40" dirty="0">
                <a:solidFill>
                  <a:srgbClr val="231F20"/>
                </a:solidFill>
                <a:latin typeface="+mn-ea"/>
                <a:cs typeface="나눔고딕코딩"/>
              </a:rPr>
              <a:t>구하기</a:t>
            </a:r>
            <a:endParaRPr lang="ko-KR" altLang="en-US" dirty="0">
              <a:latin typeface="+mn-ea"/>
              <a:cs typeface="나눔고딕코딩"/>
            </a:endParaRPr>
          </a:p>
          <a:p>
            <a:pPr marL="14288" marR="2167890"/>
            <a:r>
              <a:rPr lang="en-US" altLang="ko-KR" dirty="0">
                <a:solidFill>
                  <a:srgbClr val="231F20"/>
                </a:solidFill>
                <a:latin typeface="+mn-ea"/>
                <a:cs typeface="나눔고딕코딩"/>
              </a:rPr>
              <a:t>predict = </a:t>
            </a:r>
            <a:r>
              <a:rPr lang="en-US" altLang="ko-KR" spc="-10" dirty="0" err="1">
                <a:solidFill>
                  <a:srgbClr val="231F20"/>
                </a:solidFill>
                <a:latin typeface="+mn-ea"/>
                <a:cs typeface="나눔고딕코딩"/>
              </a:rPr>
              <a:t>tf.equal</a:t>
            </a:r>
            <a:r>
              <a:rPr lang="en-US" altLang="ko-KR" spc="-10" dirty="0">
                <a:solidFill>
                  <a:srgbClr val="231F20"/>
                </a:solidFill>
                <a:latin typeface="+mn-ea"/>
                <a:cs typeface="나눔고딕코딩"/>
              </a:rPr>
              <a:t>(</a:t>
            </a:r>
            <a:r>
              <a:rPr lang="en-US" altLang="ko-KR" spc="-10" dirty="0" err="1">
                <a:solidFill>
                  <a:srgbClr val="231F20"/>
                </a:solidFill>
                <a:latin typeface="+mn-ea"/>
                <a:cs typeface="나눔고딕코딩"/>
              </a:rPr>
              <a:t>tf.argmax</a:t>
            </a:r>
            <a:r>
              <a:rPr lang="en-US" altLang="ko-KR" spc="-10" dirty="0">
                <a:solidFill>
                  <a:srgbClr val="231F20"/>
                </a:solidFill>
                <a:latin typeface="+mn-ea"/>
                <a:cs typeface="나눔고딕코딩"/>
              </a:rPr>
              <a:t>(y, </a:t>
            </a:r>
            <a:r>
              <a:rPr lang="en-US" altLang="ko-KR" spc="-15" dirty="0">
                <a:solidFill>
                  <a:srgbClr val="231F20"/>
                </a:solidFill>
                <a:latin typeface="+mn-ea"/>
                <a:cs typeface="나눔고딕코딩"/>
              </a:rPr>
              <a:t>1), </a:t>
            </a:r>
            <a:r>
              <a:rPr lang="en-US" altLang="ko-KR" spc="-15" dirty="0" err="1">
                <a:solidFill>
                  <a:srgbClr val="231F20"/>
                </a:solidFill>
                <a:latin typeface="+mn-ea"/>
                <a:cs typeface="나눔고딕코딩"/>
              </a:rPr>
              <a:t>tf.argmax</a:t>
            </a:r>
            <a:r>
              <a:rPr lang="en-US" altLang="ko-KR" spc="-15" dirty="0">
                <a:solidFill>
                  <a:srgbClr val="231F20"/>
                </a:solidFill>
                <a:latin typeface="+mn-ea"/>
                <a:cs typeface="나눔고딕코딩"/>
              </a:rPr>
              <a:t>(y_,1))  </a:t>
            </a:r>
          </a:p>
          <a:p>
            <a:pPr marL="14288" marR="2167890"/>
            <a:r>
              <a:rPr lang="en-US" altLang="ko-KR" dirty="0">
                <a:solidFill>
                  <a:srgbClr val="231F20"/>
                </a:solidFill>
                <a:latin typeface="+mn-ea"/>
                <a:cs typeface="나눔고딕코딩"/>
              </a:rPr>
              <a:t>accuracy = </a:t>
            </a:r>
            <a:r>
              <a:rPr lang="en-US" altLang="ko-KR" spc="-10" dirty="0" err="1">
                <a:solidFill>
                  <a:srgbClr val="231F20"/>
                </a:solidFill>
                <a:latin typeface="+mn-ea"/>
                <a:cs typeface="나눔고딕코딩"/>
              </a:rPr>
              <a:t>tf.reduce_mean</a:t>
            </a:r>
            <a:r>
              <a:rPr lang="en-US" altLang="ko-KR" spc="-10" dirty="0">
                <a:solidFill>
                  <a:srgbClr val="231F20"/>
                </a:solidFill>
                <a:latin typeface="+mn-ea"/>
                <a:cs typeface="나눔고딕코딩"/>
              </a:rPr>
              <a:t>(</a:t>
            </a:r>
            <a:r>
              <a:rPr lang="en-US" altLang="ko-KR" spc="-10" dirty="0" err="1">
                <a:solidFill>
                  <a:srgbClr val="231F20"/>
                </a:solidFill>
                <a:latin typeface="+mn-ea"/>
                <a:cs typeface="나눔고딕코딩"/>
              </a:rPr>
              <a:t>tf.cast</a:t>
            </a:r>
            <a:r>
              <a:rPr lang="en-US" altLang="ko-KR" spc="-10" dirty="0">
                <a:solidFill>
                  <a:srgbClr val="231F20"/>
                </a:solidFill>
                <a:latin typeface="+mn-ea"/>
                <a:cs typeface="나눔고딕코딩"/>
              </a:rPr>
              <a:t>(predict,</a:t>
            </a:r>
            <a:r>
              <a:rPr lang="en-US" altLang="ko-KR" spc="-150" dirty="0">
                <a:solidFill>
                  <a:srgbClr val="231F20"/>
                </a:solidFill>
                <a:latin typeface="+mn-ea"/>
                <a:cs typeface="나눔고딕코딩"/>
              </a:rPr>
              <a:t> </a:t>
            </a:r>
            <a:r>
              <a:rPr lang="en-US" altLang="ko-KR" spc="-10" dirty="0">
                <a:solidFill>
                  <a:srgbClr val="231F20"/>
                </a:solidFill>
                <a:latin typeface="+mn-ea"/>
                <a:cs typeface="나눔고딕코딩"/>
              </a:rPr>
              <a:t>tf.float32</a:t>
            </a:r>
            <a:r>
              <a:rPr lang="en-US" altLang="ko-KR" spc="-10" dirty="0" smtClean="0">
                <a:solidFill>
                  <a:srgbClr val="231F20"/>
                </a:solidFill>
                <a:latin typeface="+mn-ea"/>
                <a:cs typeface="나눔고딕코딩"/>
              </a:rPr>
              <a:t>))</a:t>
            </a:r>
          </a:p>
          <a:p>
            <a:pPr marL="14288" marR="2167890"/>
            <a:endParaRPr lang="en-US" altLang="ko-KR" spc="-10" dirty="0">
              <a:solidFill>
                <a:srgbClr val="231F20"/>
              </a:solidFill>
              <a:latin typeface="+mn-ea"/>
              <a:cs typeface="나눔고딕코딩"/>
            </a:endParaRPr>
          </a:p>
          <a:p>
            <a:pPr marL="14288" marR="3961129"/>
            <a:r>
              <a:rPr lang="en-US" altLang="ko-KR" dirty="0">
                <a:solidFill>
                  <a:srgbClr val="231F20"/>
                </a:solidFill>
                <a:latin typeface="+mn-ea"/>
                <a:cs typeface="나눔고딕코딩"/>
              </a:rPr>
              <a:t># </a:t>
            </a:r>
            <a:r>
              <a:rPr lang="ko-KR" altLang="en-US" spc="-20" dirty="0">
                <a:solidFill>
                  <a:srgbClr val="231F20"/>
                </a:solidFill>
                <a:latin typeface="+mn-ea"/>
                <a:cs typeface="나눔고딕코딩"/>
              </a:rPr>
              <a:t>세션 </a:t>
            </a:r>
            <a:r>
              <a:rPr lang="ko-KR" altLang="en-US" spc="-40" dirty="0">
                <a:solidFill>
                  <a:srgbClr val="231F20"/>
                </a:solidFill>
                <a:latin typeface="+mn-ea"/>
                <a:cs typeface="나눔고딕코딩"/>
              </a:rPr>
              <a:t>시작하기</a:t>
            </a:r>
            <a:endParaRPr lang="en-US" altLang="ko-KR" spc="-40" dirty="0">
              <a:solidFill>
                <a:srgbClr val="231F20"/>
              </a:solidFill>
              <a:latin typeface="+mn-ea"/>
              <a:cs typeface="나눔고딕코딩"/>
            </a:endParaRPr>
          </a:p>
          <a:p>
            <a:pPr marL="14288" marR="3961129"/>
            <a:r>
              <a:rPr lang="en-US" altLang="ko-KR" dirty="0" err="1">
                <a:solidFill>
                  <a:srgbClr val="231F20"/>
                </a:solidFill>
                <a:latin typeface="+mn-ea"/>
                <a:cs typeface="나눔고딕코딩"/>
              </a:rPr>
              <a:t>sess</a:t>
            </a:r>
            <a:r>
              <a:rPr lang="en-US" altLang="ko-KR" dirty="0">
                <a:solidFill>
                  <a:srgbClr val="231F20"/>
                </a:solidFill>
                <a:latin typeface="+mn-ea"/>
                <a:cs typeface="나눔고딕코딩"/>
              </a:rPr>
              <a:t> =</a:t>
            </a:r>
            <a:r>
              <a:rPr lang="en-US" altLang="ko-KR" spc="-180" dirty="0">
                <a:solidFill>
                  <a:srgbClr val="231F20"/>
                </a:solidFill>
                <a:latin typeface="+mn-ea"/>
                <a:cs typeface="나눔고딕코딩"/>
              </a:rPr>
              <a:t> </a:t>
            </a:r>
            <a:r>
              <a:rPr lang="en-US" altLang="ko-KR" spc="-10" dirty="0" err="1">
                <a:solidFill>
                  <a:srgbClr val="231F20"/>
                </a:solidFill>
                <a:latin typeface="+mn-ea"/>
                <a:cs typeface="나눔고딕코딩"/>
              </a:rPr>
              <a:t>tf.Session</a:t>
            </a:r>
            <a:r>
              <a:rPr lang="en-US" altLang="ko-KR" spc="-10" dirty="0">
                <a:solidFill>
                  <a:srgbClr val="231F20"/>
                </a:solidFill>
                <a:latin typeface="+mn-ea"/>
                <a:cs typeface="나눔고딕코딩"/>
              </a:rPr>
              <a:t>()</a:t>
            </a:r>
            <a:endParaRPr lang="en-US" altLang="ko-KR" dirty="0">
              <a:latin typeface="+mn-ea"/>
              <a:cs typeface="나눔고딕코딩"/>
            </a:endParaRPr>
          </a:p>
          <a:p>
            <a:pPr marL="14288">
              <a:spcBef>
                <a:spcPts val="340"/>
              </a:spcBef>
            </a:pPr>
            <a:r>
              <a:rPr lang="en-US" altLang="ko-KR" spc="-10" dirty="0" err="1" smtClean="0">
                <a:solidFill>
                  <a:srgbClr val="231F20"/>
                </a:solidFill>
                <a:latin typeface="+mn-ea"/>
                <a:cs typeface="나눔고딕코딩"/>
              </a:rPr>
              <a:t>sess.run</a:t>
            </a:r>
            <a:r>
              <a:rPr lang="en-US" altLang="ko-KR" spc="-10" dirty="0" smtClean="0">
                <a:solidFill>
                  <a:srgbClr val="231F20"/>
                </a:solidFill>
                <a:latin typeface="+mn-ea"/>
                <a:cs typeface="나눔고딕코딩"/>
              </a:rPr>
              <a:t>(</a:t>
            </a:r>
            <a:r>
              <a:rPr lang="en-US" altLang="ko-KR" spc="-10" dirty="0" err="1" smtClean="0">
                <a:solidFill>
                  <a:srgbClr val="231F20"/>
                </a:solidFill>
                <a:latin typeface="+mn-ea"/>
                <a:cs typeface="나눔고딕코딩"/>
              </a:rPr>
              <a:t>tf.global_variables_initializer</a:t>
            </a:r>
            <a:r>
              <a:rPr lang="en-US" altLang="ko-KR" spc="-10" dirty="0">
                <a:solidFill>
                  <a:srgbClr val="231F20"/>
                </a:solidFill>
                <a:latin typeface="+mn-ea"/>
                <a:cs typeface="나눔고딕코딩"/>
              </a:rPr>
              <a:t>()) </a:t>
            </a:r>
            <a:r>
              <a:rPr lang="en-US" altLang="ko-KR" dirty="0">
                <a:solidFill>
                  <a:srgbClr val="231F20"/>
                </a:solidFill>
                <a:latin typeface="+mn-ea"/>
                <a:cs typeface="나눔고딕코딩"/>
              </a:rPr>
              <a:t># </a:t>
            </a:r>
            <a:r>
              <a:rPr lang="ko-KR" altLang="en-US" spc="-20" dirty="0">
                <a:solidFill>
                  <a:srgbClr val="231F20"/>
                </a:solidFill>
                <a:latin typeface="+mn-ea"/>
                <a:cs typeface="나눔고딕코딩"/>
              </a:rPr>
              <a:t>변수</a:t>
            </a:r>
            <a:r>
              <a:rPr lang="ko-KR" altLang="en-US" spc="-175" dirty="0">
                <a:solidFill>
                  <a:srgbClr val="231F20"/>
                </a:solidFill>
                <a:latin typeface="+mn-ea"/>
                <a:cs typeface="나눔고딕코딩"/>
              </a:rPr>
              <a:t> </a:t>
            </a:r>
            <a:r>
              <a:rPr lang="ko-KR" altLang="en-US" spc="-35" dirty="0" smtClean="0">
                <a:solidFill>
                  <a:srgbClr val="231F20"/>
                </a:solidFill>
                <a:latin typeface="+mn-ea"/>
                <a:cs typeface="나눔고딕코딩"/>
              </a:rPr>
              <a:t>초기화하기</a:t>
            </a:r>
            <a:endParaRPr lang="en-US" altLang="ko-KR" spc="-35" dirty="0">
              <a:solidFill>
                <a:srgbClr val="231F20"/>
              </a:solidFill>
              <a:latin typeface="+mn-ea"/>
              <a:cs typeface="나눔고딕코딩"/>
            </a:endParaRPr>
          </a:p>
        </p:txBody>
      </p:sp>
    </p:spTree>
    <p:extLst>
      <p:ext uri="{BB962C8B-B14F-4D97-AF65-F5344CB8AC3E}">
        <p14:creationId xmlns:p14="http://schemas.microsoft.com/office/powerpoint/2010/main" val="12585439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6">
            <a:extLst>
              <a:ext uri="{FF2B5EF4-FFF2-40B4-BE49-F238E27FC236}">
                <a16:creationId xmlns:a16="http://schemas.microsoft.com/office/drawing/2014/main" id="{B3D8ED48-61B1-7149-A15F-D3EEB8728B9E}"/>
              </a:ext>
            </a:extLst>
          </p:cNvPr>
          <p:cNvSpPr txBox="1"/>
          <p:nvPr/>
        </p:nvSpPr>
        <p:spPr>
          <a:xfrm>
            <a:off x="232570" y="269875"/>
            <a:ext cx="9753599" cy="4855175"/>
          </a:xfrm>
          <a:prstGeom prst="rect">
            <a:avLst/>
          </a:prstGeom>
        </p:spPr>
        <p:txBody>
          <a:bodyPr vert="horz" wrap="square" lIns="0" tIns="0" rIns="0" bIns="0" rtlCol="0">
            <a:spAutoFit/>
          </a:bodyPr>
          <a:lstStyle/>
          <a:p>
            <a:pPr marL="14288">
              <a:spcBef>
                <a:spcPts val="340"/>
              </a:spcBef>
            </a:pPr>
            <a:r>
              <a:rPr lang="en-US" altLang="ko-KR" dirty="0" smtClean="0">
                <a:solidFill>
                  <a:srgbClr val="231F20"/>
                </a:solidFill>
                <a:latin typeface="+mn-ea"/>
                <a:cs typeface="나눔고딕코딩"/>
              </a:rPr>
              <a:t>#</a:t>
            </a:r>
            <a:r>
              <a:rPr lang="ko-KR" altLang="en-US" spc="-180" dirty="0" smtClean="0">
                <a:solidFill>
                  <a:srgbClr val="231F20"/>
                </a:solidFill>
                <a:latin typeface="+mn-ea"/>
                <a:cs typeface="나눔고딕코딩"/>
              </a:rPr>
              <a:t> </a:t>
            </a:r>
            <a:r>
              <a:rPr lang="ko-KR" altLang="en-US" spc="-40" dirty="0">
                <a:solidFill>
                  <a:srgbClr val="231F20"/>
                </a:solidFill>
                <a:latin typeface="+mn-ea"/>
                <a:cs typeface="나눔고딕코딩"/>
              </a:rPr>
              <a:t>학습시키기</a:t>
            </a:r>
            <a:endParaRPr lang="ko-KR" altLang="en-US" dirty="0">
              <a:latin typeface="+mn-ea"/>
              <a:cs typeface="나눔고딕코딩"/>
            </a:endParaRPr>
          </a:p>
          <a:p>
            <a:pPr marL="14288">
              <a:spcBef>
                <a:spcPts val="340"/>
              </a:spcBef>
            </a:pPr>
            <a:r>
              <a:rPr lang="en-US" altLang="ko-KR" dirty="0">
                <a:solidFill>
                  <a:srgbClr val="231F20"/>
                </a:solidFill>
                <a:latin typeface="+mn-ea"/>
                <a:cs typeface="나눔고딕코딩"/>
              </a:rPr>
              <a:t>for step in</a:t>
            </a:r>
            <a:r>
              <a:rPr lang="en-US" altLang="ko-KR" spc="-180" dirty="0">
                <a:solidFill>
                  <a:srgbClr val="231F20"/>
                </a:solidFill>
                <a:latin typeface="+mn-ea"/>
                <a:cs typeface="나눔고딕코딩"/>
              </a:rPr>
              <a:t> </a:t>
            </a:r>
            <a:r>
              <a:rPr lang="en-US" altLang="ko-KR" spc="-10" dirty="0">
                <a:solidFill>
                  <a:srgbClr val="231F20"/>
                </a:solidFill>
                <a:latin typeface="+mn-ea"/>
                <a:cs typeface="나눔고딕코딩"/>
              </a:rPr>
              <a:t>range(3500</a:t>
            </a:r>
            <a:r>
              <a:rPr lang="en-US" altLang="ko-KR" spc="-10" dirty="0" smtClean="0">
                <a:solidFill>
                  <a:srgbClr val="231F20"/>
                </a:solidFill>
                <a:latin typeface="+mn-ea"/>
                <a:cs typeface="나눔고딕코딩"/>
              </a:rPr>
              <a:t>):</a:t>
            </a:r>
          </a:p>
          <a:p>
            <a:pPr marL="14288">
              <a:spcBef>
                <a:spcPts val="340"/>
              </a:spcBef>
            </a:pPr>
            <a:r>
              <a:rPr lang="en-US" altLang="ko-KR" spc="-10" dirty="0">
                <a:solidFill>
                  <a:srgbClr val="231F20"/>
                </a:solidFill>
                <a:latin typeface="+mn-ea"/>
                <a:cs typeface="나눔고딕코딩"/>
              </a:rPr>
              <a:t>	</a:t>
            </a:r>
            <a:r>
              <a:rPr lang="en-US" altLang="ko-KR" dirty="0" err="1" smtClean="0">
                <a:solidFill>
                  <a:srgbClr val="231F20"/>
                </a:solidFill>
                <a:latin typeface="+mn-ea"/>
                <a:cs typeface="나눔고딕코딩"/>
              </a:rPr>
              <a:t>i</a:t>
            </a:r>
            <a:r>
              <a:rPr lang="en-US" altLang="ko-KR" spc="-60" dirty="0" smtClean="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5" dirty="0">
                <a:solidFill>
                  <a:srgbClr val="231F20"/>
                </a:solidFill>
                <a:latin typeface="+mn-ea"/>
                <a:cs typeface="나눔고딕코딩"/>
              </a:rPr>
              <a:t> </a:t>
            </a:r>
            <a:r>
              <a:rPr lang="en-US" altLang="ko-KR" spc="-10" dirty="0">
                <a:solidFill>
                  <a:srgbClr val="231F20"/>
                </a:solidFill>
                <a:latin typeface="+mn-ea"/>
                <a:cs typeface="나눔고딕코딩"/>
              </a:rPr>
              <a:t>(step</a:t>
            </a:r>
            <a:r>
              <a:rPr lang="en-US" altLang="ko-KR" spc="-6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5" dirty="0">
                <a:solidFill>
                  <a:srgbClr val="231F20"/>
                </a:solidFill>
                <a:latin typeface="+mn-ea"/>
                <a:cs typeface="나눔고딕코딩"/>
              </a:rPr>
              <a:t> </a:t>
            </a:r>
            <a:r>
              <a:rPr lang="en-US" altLang="ko-KR" dirty="0">
                <a:solidFill>
                  <a:srgbClr val="231F20"/>
                </a:solidFill>
                <a:latin typeface="+mn-ea"/>
                <a:cs typeface="나눔고딕코딩"/>
              </a:rPr>
              <a:t>100)</a:t>
            </a:r>
            <a:r>
              <a:rPr lang="en-US" altLang="ko-KR" spc="-9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5" dirty="0">
                <a:solidFill>
                  <a:srgbClr val="231F20"/>
                </a:solidFill>
                <a:latin typeface="+mn-ea"/>
                <a:cs typeface="나눔고딕코딩"/>
              </a:rPr>
              <a:t> </a:t>
            </a:r>
            <a:r>
              <a:rPr lang="en-US" altLang="ko-KR" dirty="0" smtClean="0">
                <a:solidFill>
                  <a:srgbClr val="231F20"/>
                </a:solidFill>
                <a:latin typeface="+mn-ea"/>
                <a:cs typeface="나눔고딕코딩"/>
              </a:rPr>
              <a:t>14000</a:t>
            </a:r>
          </a:p>
          <a:p>
            <a:pPr marL="14288">
              <a:spcBef>
                <a:spcPts val="340"/>
              </a:spcBef>
            </a:pPr>
            <a:r>
              <a:rPr lang="en-US" altLang="ko-KR" dirty="0">
                <a:solidFill>
                  <a:srgbClr val="231F20"/>
                </a:solidFill>
                <a:latin typeface="+mn-ea"/>
                <a:cs typeface="나눔고딕코딩"/>
              </a:rPr>
              <a:t>	</a:t>
            </a:r>
            <a:r>
              <a:rPr lang="en-US" altLang="ko-KR" dirty="0" smtClean="0">
                <a:solidFill>
                  <a:srgbClr val="231F20"/>
                </a:solidFill>
                <a:latin typeface="+mn-ea"/>
                <a:cs typeface="나눔고딕코딩"/>
              </a:rPr>
              <a:t>rows </a:t>
            </a:r>
            <a:r>
              <a:rPr lang="en-US" altLang="ko-KR" dirty="0">
                <a:solidFill>
                  <a:srgbClr val="231F20"/>
                </a:solidFill>
                <a:latin typeface="+mn-ea"/>
                <a:cs typeface="나눔고딕코딩"/>
              </a:rPr>
              <a:t>= </a:t>
            </a:r>
            <a:r>
              <a:rPr lang="en-US" altLang="ko-KR" spc="-10" dirty="0">
                <a:solidFill>
                  <a:srgbClr val="231F20"/>
                </a:solidFill>
                <a:latin typeface="+mn-ea"/>
                <a:cs typeface="나눔고딕코딩"/>
              </a:rPr>
              <a:t>csv[1 </a:t>
            </a: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i</a:t>
            </a:r>
            <a:r>
              <a:rPr lang="en-US" altLang="ko-KR" dirty="0">
                <a:solidFill>
                  <a:srgbClr val="231F20"/>
                </a:solidFill>
                <a:latin typeface="+mn-ea"/>
                <a:cs typeface="나눔고딕코딩"/>
              </a:rPr>
              <a:t> : 1 + </a:t>
            </a:r>
            <a:r>
              <a:rPr lang="en-US" altLang="ko-KR" dirty="0" err="1">
                <a:solidFill>
                  <a:srgbClr val="231F20"/>
                </a:solidFill>
                <a:latin typeface="+mn-ea"/>
                <a:cs typeface="나눔고딕코딩"/>
              </a:rPr>
              <a:t>i</a:t>
            </a:r>
            <a:r>
              <a:rPr lang="en-US" altLang="ko-KR" dirty="0">
                <a:solidFill>
                  <a:srgbClr val="231F20"/>
                </a:solidFill>
                <a:latin typeface="+mn-ea"/>
                <a:cs typeface="나눔고딕코딩"/>
              </a:rPr>
              <a:t> + </a:t>
            </a:r>
            <a:r>
              <a:rPr lang="en-US" altLang="ko-KR" dirty="0" smtClean="0">
                <a:solidFill>
                  <a:srgbClr val="231F20"/>
                </a:solidFill>
                <a:latin typeface="+mn-ea"/>
                <a:cs typeface="나눔고딕코딩"/>
              </a:rPr>
              <a:t>100]</a:t>
            </a:r>
          </a:p>
          <a:p>
            <a:pPr marL="14288">
              <a:spcBef>
                <a:spcPts val="340"/>
              </a:spcBef>
            </a:pPr>
            <a:r>
              <a:rPr lang="en-US" altLang="ko-KR" spc="-10" dirty="0">
                <a:solidFill>
                  <a:srgbClr val="231F20"/>
                </a:solidFill>
                <a:latin typeface="+mn-ea"/>
                <a:cs typeface="나눔고딕코딩"/>
              </a:rPr>
              <a:t>	</a:t>
            </a:r>
            <a:r>
              <a:rPr lang="en-US" altLang="ko-KR" spc="-10" dirty="0" err="1" smtClean="0">
                <a:solidFill>
                  <a:srgbClr val="231F20"/>
                </a:solidFill>
                <a:latin typeface="+mn-ea"/>
                <a:cs typeface="나눔고딕코딩"/>
              </a:rPr>
              <a:t>x_pat</a:t>
            </a:r>
            <a:r>
              <a:rPr lang="en-US" altLang="ko-KR" spc="-10" dirty="0" smtClean="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145" dirty="0">
                <a:solidFill>
                  <a:srgbClr val="231F20"/>
                </a:solidFill>
                <a:latin typeface="+mn-ea"/>
                <a:cs typeface="나눔고딕코딩"/>
              </a:rPr>
              <a:t> </a:t>
            </a:r>
            <a:r>
              <a:rPr lang="en-US" altLang="ko-KR" spc="-15" dirty="0">
                <a:solidFill>
                  <a:srgbClr val="231F20"/>
                </a:solidFill>
                <a:latin typeface="+mn-ea"/>
                <a:cs typeface="나눔고딕코딩"/>
              </a:rPr>
              <a:t>rows[["</a:t>
            </a:r>
            <a:r>
              <a:rPr lang="en-US" altLang="ko-KR" spc="-15" dirty="0" err="1">
                <a:solidFill>
                  <a:srgbClr val="231F20"/>
                </a:solidFill>
                <a:latin typeface="+mn-ea"/>
                <a:cs typeface="나눔고딕코딩"/>
              </a:rPr>
              <a:t>weight","height</a:t>
            </a:r>
            <a:r>
              <a:rPr lang="en-US" altLang="ko-KR" spc="-15" dirty="0" smtClean="0">
                <a:solidFill>
                  <a:srgbClr val="231F20"/>
                </a:solidFill>
                <a:latin typeface="+mn-ea"/>
                <a:cs typeface="나눔고딕코딩"/>
              </a:rPr>
              <a:t>"]]</a:t>
            </a:r>
          </a:p>
          <a:p>
            <a:pPr marL="14288">
              <a:spcBef>
                <a:spcPts val="340"/>
              </a:spcBef>
            </a:pPr>
            <a:r>
              <a:rPr lang="en-US" altLang="ko-KR" spc="-15" dirty="0">
                <a:solidFill>
                  <a:srgbClr val="231F20"/>
                </a:solidFill>
                <a:latin typeface="+mn-ea"/>
                <a:cs typeface="나눔고딕코딩"/>
              </a:rPr>
              <a:t>	</a:t>
            </a:r>
            <a:r>
              <a:rPr lang="en-US" altLang="ko-KR" spc="-10" dirty="0" err="1" smtClean="0">
                <a:solidFill>
                  <a:srgbClr val="231F20"/>
                </a:solidFill>
                <a:latin typeface="+mn-ea"/>
                <a:cs typeface="나눔고딕코딩"/>
              </a:rPr>
              <a:t>y_ans</a:t>
            </a:r>
            <a:r>
              <a:rPr lang="en-US" altLang="ko-KR" spc="-10" dirty="0" smtClean="0">
                <a:solidFill>
                  <a:srgbClr val="231F20"/>
                </a:solidFill>
                <a:latin typeface="+mn-ea"/>
                <a:cs typeface="나눔고딕코딩"/>
              </a:rPr>
              <a:t> </a:t>
            </a:r>
            <a:r>
              <a:rPr lang="en-US" altLang="ko-KR" dirty="0">
                <a:solidFill>
                  <a:srgbClr val="231F20"/>
                </a:solidFill>
                <a:latin typeface="+mn-ea"/>
                <a:cs typeface="나눔고딕코딩"/>
              </a:rPr>
              <a:t>= </a:t>
            </a:r>
            <a:r>
              <a:rPr lang="en-US" altLang="ko-KR" spc="-15" dirty="0">
                <a:solidFill>
                  <a:srgbClr val="231F20"/>
                </a:solidFill>
                <a:latin typeface="+mn-ea"/>
                <a:cs typeface="나눔고딕코딩"/>
              </a:rPr>
              <a:t>list(rows["</a:t>
            </a:r>
            <a:r>
              <a:rPr lang="en-US" altLang="ko-KR" spc="-15" dirty="0" err="1">
                <a:solidFill>
                  <a:srgbClr val="231F20"/>
                </a:solidFill>
                <a:latin typeface="+mn-ea"/>
                <a:cs typeface="나눔고딕코딩"/>
              </a:rPr>
              <a:t>label_pat</a:t>
            </a:r>
            <a:r>
              <a:rPr lang="en-US" altLang="ko-KR" spc="-15" dirty="0" smtClean="0">
                <a:solidFill>
                  <a:srgbClr val="231F20"/>
                </a:solidFill>
                <a:latin typeface="+mn-ea"/>
                <a:cs typeface="나눔고딕코딩"/>
              </a:rPr>
              <a:t>"])</a:t>
            </a:r>
          </a:p>
          <a:p>
            <a:pPr marL="14288">
              <a:spcBef>
                <a:spcPts val="340"/>
              </a:spcBef>
            </a:pPr>
            <a:r>
              <a:rPr lang="en-US" altLang="ko-KR" spc="-15" dirty="0">
                <a:solidFill>
                  <a:srgbClr val="231F20"/>
                </a:solidFill>
                <a:latin typeface="+mn-ea"/>
                <a:cs typeface="나눔고딕코딩"/>
              </a:rPr>
              <a:t>	</a:t>
            </a:r>
            <a:r>
              <a:rPr lang="en-US" altLang="ko-KR" dirty="0" err="1" smtClean="0">
                <a:solidFill>
                  <a:srgbClr val="231F20"/>
                </a:solidFill>
                <a:latin typeface="+mn-ea"/>
                <a:cs typeface="나눔고딕코딩"/>
              </a:rPr>
              <a:t>fd</a:t>
            </a:r>
            <a:r>
              <a:rPr lang="en-US" altLang="ko-KR" dirty="0" smtClean="0">
                <a:solidFill>
                  <a:srgbClr val="231F20"/>
                </a:solidFill>
                <a:latin typeface="+mn-ea"/>
                <a:cs typeface="나눔고딕코딩"/>
              </a:rPr>
              <a:t> </a:t>
            </a:r>
            <a:r>
              <a:rPr lang="en-US" altLang="ko-KR" dirty="0">
                <a:solidFill>
                  <a:srgbClr val="231F20"/>
                </a:solidFill>
                <a:latin typeface="+mn-ea"/>
                <a:cs typeface="나눔고딕코딩"/>
              </a:rPr>
              <a:t>= </a:t>
            </a:r>
            <a:r>
              <a:rPr lang="en-US" altLang="ko-KR" spc="-15" dirty="0">
                <a:solidFill>
                  <a:srgbClr val="231F20"/>
                </a:solidFill>
                <a:latin typeface="+mn-ea"/>
                <a:cs typeface="나눔고딕코딩"/>
              </a:rPr>
              <a:t>{x: </a:t>
            </a:r>
            <a:r>
              <a:rPr lang="en-US" altLang="ko-KR" spc="-10" dirty="0" err="1">
                <a:solidFill>
                  <a:srgbClr val="231F20"/>
                </a:solidFill>
                <a:latin typeface="+mn-ea"/>
                <a:cs typeface="나눔고딕코딩"/>
              </a:rPr>
              <a:t>x_pat</a:t>
            </a:r>
            <a:r>
              <a:rPr lang="en-US" altLang="ko-KR" spc="-10" dirty="0">
                <a:solidFill>
                  <a:srgbClr val="231F20"/>
                </a:solidFill>
                <a:latin typeface="+mn-ea"/>
                <a:cs typeface="나눔고딕코딩"/>
              </a:rPr>
              <a:t>, </a:t>
            </a:r>
            <a:r>
              <a:rPr lang="en-US" altLang="ko-KR" spc="-15" dirty="0">
                <a:solidFill>
                  <a:srgbClr val="231F20"/>
                </a:solidFill>
                <a:latin typeface="+mn-ea"/>
                <a:cs typeface="나눔고딕코딩"/>
              </a:rPr>
              <a:t>y_: </a:t>
            </a:r>
            <a:r>
              <a:rPr lang="en-US" altLang="ko-KR" spc="-10" dirty="0" err="1" smtClean="0">
                <a:solidFill>
                  <a:srgbClr val="231F20"/>
                </a:solidFill>
                <a:latin typeface="+mn-ea"/>
                <a:cs typeface="나눔고딕코딩"/>
              </a:rPr>
              <a:t>y_ans</a:t>
            </a:r>
            <a:r>
              <a:rPr lang="en-US" altLang="ko-KR" spc="-10" dirty="0" smtClean="0">
                <a:solidFill>
                  <a:srgbClr val="231F20"/>
                </a:solidFill>
                <a:latin typeface="+mn-ea"/>
                <a:cs typeface="나눔고딕코딩"/>
              </a:rPr>
              <a:t>}</a:t>
            </a:r>
          </a:p>
          <a:p>
            <a:pPr marL="14288">
              <a:spcBef>
                <a:spcPts val="340"/>
              </a:spcBef>
            </a:pPr>
            <a:r>
              <a:rPr lang="en-US" altLang="ko-KR" spc="-10" dirty="0">
                <a:solidFill>
                  <a:srgbClr val="231F20"/>
                </a:solidFill>
                <a:latin typeface="+mn-ea"/>
                <a:cs typeface="나눔고딕코딩"/>
              </a:rPr>
              <a:t>	</a:t>
            </a:r>
            <a:r>
              <a:rPr lang="en-US" altLang="ko-KR" spc="-10" dirty="0" err="1" smtClean="0">
                <a:solidFill>
                  <a:srgbClr val="231F20"/>
                </a:solidFill>
                <a:latin typeface="+mn-ea"/>
                <a:cs typeface="나눔고딕코딩"/>
              </a:rPr>
              <a:t>sess.run</a:t>
            </a:r>
            <a:r>
              <a:rPr lang="en-US" altLang="ko-KR" spc="-10" dirty="0" smtClean="0">
                <a:solidFill>
                  <a:srgbClr val="231F20"/>
                </a:solidFill>
                <a:latin typeface="+mn-ea"/>
                <a:cs typeface="나눔고딕코딩"/>
              </a:rPr>
              <a:t>(train</a:t>
            </a:r>
            <a:r>
              <a:rPr lang="en-US" altLang="ko-KR" spc="-10" dirty="0">
                <a:solidFill>
                  <a:srgbClr val="231F20"/>
                </a:solidFill>
                <a:latin typeface="+mn-ea"/>
                <a:cs typeface="나눔고딕코딩"/>
              </a:rPr>
              <a:t>,</a:t>
            </a:r>
            <a:r>
              <a:rPr lang="en-US" altLang="ko-KR" spc="-60" dirty="0">
                <a:solidFill>
                  <a:srgbClr val="231F20"/>
                </a:solidFill>
                <a:latin typeface="+mn-ea"/>
                <a:cs typeface="나눔고딕코딩"/>
              </a:rPr>
              <a:t> </a:t>
            </a:r>
            <a:r>
              <a:rPr lang="en-US" altLang="ko-KR" spc="-10" dirty="0" err="1" smtClean="0">
                <a:solidFill>
                  <a:srgbClr val="231F20"/>
                </a:solidFill>
                <a:latin typeface="+mn-ea"/>
                <a:cs typeface="나눔고딕코딩"/>
              </a:rPr>
              <a:t>feed_dict</a:t>
            </a:r>
            <a:r>
              <a:rPr lang="en-US" altLang="ko-KR" spc="-10" dirty="0" smtClean="0">
                <a:solidFill>
                  <a:srgbClr val="231F20"/>
                </a:solidFill>
                <a:latin typeface="+mn-ea"/>
                <a:cs typeface="나눔고딕코딩"/>
              </a:rPr>
              <a:t>=</a:t>
            </a:r>
            <a:r>
              <a:rPr lang="en-US" altLang="ko-KR" spc="-10" dirty="0" err="1" smtClean="0">
                <a:solidFill>
                  <a:srgbClr val="231F20"/>
                </a:solidFill>
                <a:latin typeface="+mn-ea"/>
                <a:cs typeface="나눔고딕코딩"/>
              </a:rPr>
              <a:t>fd</a:t>
            </a:r>
            <a:r>
              <a:rPr lang="en-US" altLang="ko-KR" spc="-10" dirty="0" smtClean="0">
                <a:solidFill>
                  <a:srgbClr val="231F20"/>
                </a:solidFill>
                <a:latin typeface="+mn-ea"/>
                <a:cs typeface="나눔고딕코딩"/>
              </a:rPr>
              <a:t>)</a:t>
            </a:r>
          </a:p>
          <a:p>
            <a:pPr marL="14288">
              <a:spcBef>
                <a:spcPts val="340"/>
              </a:spcBef>
            </a:pPr>
            <a:r>
              <a:rPr lang="en-US" altLang="ko-KR" spc="-10" dirty="0">
                <a:solidFill>
                  <a:srgbClr val="231F20"/>
                </a:solidFill>
                <a:latin typeface="+mn-ea"/>
                <a:cs typeface="나눔고딕코딩"/>
              </a:rPr>
              <a:t>	</a:t>
            </a:r>
            <a:r>
              <a:rPr lang="en-US" altLang="ko-KR" dirty="0" smtClean="0">
                <a:solidFill>
                  <a:srgbClr val="231F20"/>
                </a:solidFill>
                <a:latin typeface="+mn-ea"/>
                <a:cs typeface="나눔고딕코딩"/>
              </a:rPr>
              <a:t>if</a:t>
            </a:r>
            <a:r>
              <a:rPr lang="en-US" altLang="ko-KR" spc="-65" dirty="0" smtClean="0">
                <a:solidFill>
                  <a:srgbClr val="231F20"/>
                </a:solidFill>
                <a:latin typeface="+mn-ea"/>
                <a:cs typeface="나눔고딕코딩"/>
              </a:rPr>
              <a:t> </a:t>
            </a:r>
            <a:r>
              <a:rPr lang="en-US" altLang="ko-KR" dirty="0">
                <a:solidFill>
                  <a:srgbClr val="231F20"/>
                </a:solidFill>
                <a:latin typeface="+mn-ea"/>
                <a:cs typeface="나눔고딕코딩"/>
              </a:rPr>
              <a:t>step</a:t>
            </a:r>
            <a:r>
              <a:rPr lang="en-US" altLang="ko-KR" spc="-6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100" dirty="0">
                <a:solidFill>
                  <a:srgbClr val="231F20"/>
                </a:solidFill>
                <a:latin typeface="+mn-ea"/>
                <a:cs typeface="나눔고딕코딩"/>
              </a:rPr>
              <a:t> </a:t>
            </a:r>
            <a:r>
              <a:rPr lang="en-US" altLang="ko-KR" dirty="0">
                <a:solidFill>
                  <a:srgbClr val="231F20"/>
                </a:solidFill>
                <a:latin typeface="+mn-ea"/>
                <a:cs typeface="나눔고딕코딩"/>
              </a:rPr>
              <a:t>500</a:t>
            </a:r>
            <a:r>
              <a:rPr lang="en-US" altLang="ko-KR" spc="-65" dirty="0">
                <a:solidFill>
                  <a:srgbClr val="231F20"/>
                </a:solidFill>
                <a:latin typeface="+mn-ea"/>
                <a:cs typeface="나눔고딕코딩"/>
              </a:rPr>
              <a:t> </a:t>
            </a:r>
            <a:r>
              <a:rPr lang="en-US" altLang="ko-KR" spc="-20" dirty="0">
                <a:solidFill>
                  <a:srgbClr val="231F20"/>
                </a:solidFill>
                <a:latin typeface="+mn-ea"/>
                <a:cs typeface="나눔고딕코딩"/>
              </a:rPr>
              <a:t>==</a:t>
            </a:r>
            <a:r>
              <a:rPr lang="en-US" altLang="ko-KR" spc="-100" dirty="0">
                <a:solidFill>
                  <a:srgbClr val="231F20"/>
                </a:solidFill>
                <a:latin typeface="+mn-ea"/>
                <a:cs typeface="나눔고딕코딩"/>
              </a:rPr>
              <a:t> </a:t>
            </a:r>
            <a:r>
              <a:rPr lang="en-US" altLang="ko-KR" dirty="0" smtClean="0">
                <a:solidFill>
                  <a:srgbClr val="231F20"/>
                </a:solidFill>
                <a:latin typeface="+mn-ea"/>
                <a:cs typeface="나눔고딕코딩"/>
              </a:rPr>
              <a:t>0:</a:t>
            </a:r>
          </a:p>
          <a:p>
            <a:pPr marL="14288">
              <a:spcBef>
                <a:spcPts val="340"/>
              </a:spcBef>
            </a:pPr>
            <a:r>
              <a:rPr lang="en-US" altLang="ko-KR" dirty="0">
                <a:solidFill>
                  <a:srgbClr val="231F20"/>
                </a:solidFill>
                <a:latin typeface="+mn-ea"/>
                <a:cs typeface="나눔고딕코딩"/>
              </a:rPr>
              <a:t>	</a:t>
            </a:r>
            <a:r>
              <a:rPr lang="en-US" altLang="ko-KR" dirty="0" smtClean="0">
                <a:solidFill>
                  <a:srgbClr val="231F20"/>
                </a:solidFill>
                <a:latin typeface="+mn-ea"/>
                <a:cs typeface="나눔고딕코딩"/>
              </a:rPr>
              <a:t>	</a:t>
            </a:r>
            <a:r>
              <a:rPr lang="en-US" altLang="ko-KR" dirty="0" err="1" smtClean="0">
                <a:solidFill>
                  <a:srgbClr val="231F20"/>
                </a:solidFill>
                <a:latin typeface="+mn-ea"/>
                <a:cs typeface="나눔고딕코딩"/>
              </a:rPr>
              <a:t>cre</a:t>
            </a:r>
            <a:r>
              <a:rPr lang="en-US" altLang="ko-KR" dirty="0" smtClean="0">
                <a:solidFill>
                  <a:srgbClr val="231F20"/>
                </a:solidFill>
                <a:latin typeface="+mn-ea"/>
                <a:cs typeface="나눔고딕코딩"/>
              </a:rPr>
              <a:t> </a:t>
            </a:r>
            <a:r>
              <a:rPr lang="en-US" altLang="ko-KR" dirty="0">
                <a:solidFill>
                  <a:srgbClr val="231F20"/>
                </a:solidFill>
                <a:latin typeface="+mn-ea"/>
                <a:cs typeface="나눔고딕코딩"/>
              </a:rPr>
              <a:t>= </a:t>
            </a:r>
            <a:r>
              <a:rPr lang="en-US" altLang="ko-KR" spc="-10" dirty="0" err="1">
                <a:solidFill>
                  <a:srgbClr val="231F20"/>
                </a:solidFill>
                <a:latin typeface="+mn-ea"/>
                <a:cs typeface="나눔고딕코딩"/>
              </a:rPr>
              <a:t>sess.run</a:t>
            </a:r>
            <a:r>
              <a:rPr lang="en-US" altLang="ko-KR" spc="-10" dirty="0">
                <a:solidFill>
                  <a:srgbClr val="231F20"/>
                </a:solidFill>
                <a:latin typeface="+mn-ea"/>
                <a:cs typeface="나눔고딕코딩"/>
              </a:rPr>
              <a:t>(</a:t>
            </a:r>
            <a:r>
              <a:rPr lang="en-US" altLang="ko-KR" spc="-10" dirty="0" err="1">
                <a:solidFill>
                  <a:srgbClr val="231F20"/>
                </a:solidFill>
                <a:latin typeface="+mn-ea"/>
                <a:cs typeface="나눔고딕코딩"/>
              </a:rPr>
              <a:t>cross_entropy</a:t>
            </a:r>
            <a:r>
              <a:rPr lang="en-US" altLang="ko-KR" spc="-10" dirty="0">
                <a:solidFill>
                  <a:srgbClr val="231F20"/>
                </a:solidFill>
                <a:latin typeface="+mn-ea"/>
                <a:cs typeface="나눔고딕코딩"/>
              </a:rPr>
              <a:t>,</a:t>
            </a:r>
            <a:r>
              <a:rPr lang="en-US" altLang="ko-KR" spc="-140" dirty="0">
                <a:solidFill>
                  <a:srgbClr val="231F20"/>
                </a:solidFill>
                <a:latin typeface="+mn-ea"/>
                <a:cs typeface="나눔고딕코딩"/>
              </a:rPr>
              <a:t> </a:t>
            </a:r>
            <a:r>
              <a:rPr lang="en-US" altLang="ko-KR" spc="-10" dirty="0" err="1" smtClean="0">
                <a:solidFill>
                  <a:srgbClr val="231F20"/>
                </a:solidFill>
                <a:latin typeface="+mn-ea"/>
                <a:cs typeface="나눔고딕코딩"/>
              </a:rPr>
              <a:t>feed_dict</a:t>
            </a:r>
            <a:r>
              <a:rPr lang="en-US" altLang="ko-KR" spc="-10" dirty="0" smtClean="0">
                <a:solidFill>
                  <a:srgbClr val="231F20"/>
                </a:solidFill>
                <a:latin typeface="+mn-ea"/>
                <a:cs typeface="나눔고딕코딩"/>
              </a:rPr>
              <a:t>=</a:t>
            </a:r>
            <a:r>
              <a:rPr lang="en-US" altLang="ko-KR" spc="-10" dirty="0" err="1" smtClean="0">
                <a:solidFill>
                  <a:srgbClr val="231F20"/>
                </a:solidFill>
                <a:latin typeface="+mn-ea"/>
                <a:cs typeface="나눔고딕코딩"/>
              </a:rPr>
              <a:t>fd</a:t>
            </a:r>
            <a:r>
              <a:rPr lang="en-US" altLang="ko-KR" spc="-10" dirty="0" smtClean="0">
                <a:solidFill>
                  <a:srgbClr val="231F20"/>
                </a:solidFill>
                <a:latin typeface="+mn-ea"/>
                <a:cs typeface="나눔고딕코딩"/>
              </a:rPr>
              <a:t>)</a:t>
            </a:r>
          </a:p>
          <a:p>
            <a:pPr marL="14288">
              <a:spcBef>
                <a:spcPts val="340"/>
              </a:spcBef>
            </a:pPr>
            <a:r>
              <a:rPr lang="en-US" altLang="ko-KR" spc="-10" dirty="0">
                <a:solidFill>
                  <a:srgbClr val="231F20"/>
                </a:solidFill>
                <a:latin typeface="+mn-ea"/>
                <a:cs typeface="나눔고딕코딩"/>
              </a:rPr>
              <a:t>	</a:t>
            </a:r>
            <a:r>
              <a:rPr lang="en-US" altLang="ko-KR" spc="-10" dirty="0" smtClean="0">
                <a:solidFill>
                  <a:srgbClr val="231F20"/>
                </a:solidFill>
                <a:latin typeface="+mn-ea"/>
                <a:cs typeface="나눔고딕코딩"/>
              </a:rPr>
              <a:t>	</a:t>
            </a:r>
            <a:r>
              <a:rPr lang="en-US" altLang="ko-KR" dirty="0" err="1" smtClean="0">
                <a:solidFill>
                  <a:srgbClr val="231F20"/>
                </a:solidFill>
                <a:latin typeface="+mn-ea"/>
                <a:cs typeface="나눔고딕코딩"/>
              </a:rPr>
              <a:t>acc</a:t>
            </a:r>
            <a:r>
              <a:rPr lang="en-US" altLang="ko-KR" spc="-50" dirty="0" smtClean="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spc="-5" dirty="0" err="1">
                <a:solidFill>
                  <a:srgbClr val="231F20"/>
                </a:solidFill>
                <a:latin typeface="+mn-ea"/>
                <a:cs typeface="나눔고딕코딩"/>
              </a:rPr>
              <a:t>sess.run</a:t>
            </a:r>
            <a:r>
              <a:rPr lang="en-US" altLang="ko-KR" spc="-5" dirty="0">
                <a:solidFill>
                  <a:srgbClr val="231F20"/>
                </a:solidFill>
                <a:latin typeface="+mn-ea"/>
                <a:cs typeface="나눔고딕코딩"/>
              </a:rPr>
              <a:t>(accuracy,</a:t>
            </a:r>
            <a:r>
              <a:rPr lang="en-US" altLang="ko-KR" spc="-90" dirty="0">
                <a:solidFill>
                  <a:srgbClr val="231F20"/>
                </a:solidFill>
                <a:latin typeface="+mn-ea"/>
                <a:cs typeface="나눔고딕코딩"/>
              </a:rPr>
              <a:t> </a:t>
            </a:r>
            <a:r>
              <a:rPr lang="en-US" altLang="ko-KR" spc="-10" dirty="0" err="1">
                <a:solidFill>
                  <a:srgbClr val="231F20"/>
                </a:solidFill>
                <a:latin typeface="+mn-ea"/>
                <a:cs typeface="나눔고딕코딩"/>
              </a:rPr>
              <a:t>feed_dict</a:t>
            </a:r>
            <a:r>
              <a:rPr lang="en-US" altLang="ko-KR" spc="-10" dirty="0">
                <a:solidFill>
                  <a:srgbClr val="231F20"/>
                </a:solidFill>
                <a:latin typeface="+mn-ea"/>
                <a:cs typeface="나눔고딕코딩"/>
              </a:rPr>
              <a:t>={x:</a:t>
            </a:r>
            <a:r>
              <a:rPr lang="en-US" altLang="ko-KR" spc="-90" dirty="0">
                <a:solidFill>
                  <a:srgbClr val="231F20"/>
                </a:solidFill>
                <a:latin typeface="+mn-ea"/>
                <a:cs typeface="나눔고딕코딩"/>
              </a:rPr>
              <a:t> </a:t>
            </a:r>
            <a:r>
              <a:rPr lang="en-US" altLang="ko-KR" spc="-5" dirty="0" err="1">
                <a:solidFill>
                  <a:srgbClr val="231F20"/>
                </a:solidFill>
                <a:latin typeface="+mn-ea"/>
                <a:cs typeface="나눔고딕코딩"/>
              </a:rPr>
              <a:t>test_pat</a:t>
            </a:r>
            <a:r>
              <a:rPr lang="en-US" altLang="ko-KR" spc="-5"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spc="-15" dirty="0">
                <a:solidFill>
                  <a:srgbClr val="231F20"/>
                </a:solidFill>
                <a:latin typeface="+mn-ea"/>
                <a:cs typeface="나눔고딕코딩"/>
              </a:rPr>
              <a:t>y_:</a:t>
            </a:r>
            <a:r>
              <a:rPr lang="en-US" altLang="ko-KR" spc="-90" dirty="0">
                <a:solidFill>
                  <a:srgbClr val="231F20"/>
                </a:solidFill>
                <a:latin typeface="+mn-ea"/>
                <a:cs typeface="나눔고딕코딩"/>
              </a:rPr>
              <a:t> </a:t>
            </a:r>
            <a:r>
              <a:rPr lang="en-US" altLang="ko-KR" spc="-10" dirty="0" err="1">
                <a:solidFill>
                  <a:srgbClr val="231F20"/>
                </a:solidFill>
                <a:latin typeface="+mn-ea"/>
                <a:cs typeface="나눔고딕코딩"/>
              </a:rPr>
              <a:t>test_ans</a:t>
            </a:r>
            <a:r>
              <a:rPr lang="en-US" altLang="ko-KR" spc="-10" dirty="0" smtClean="0">
                <a:solidFill>
                  <a:srgbClr val="231F20"/>
                </a:solidFill>
                <a:latin typeface="+mn-ea"/>
                <a:cs typeface="나눔고딕코딩"/>
              </a:rPr>
              <a:t>})</a:t>
            </a:r>
          </a:p>
          <a:p>
            <a:pPr marL="14288">
              <a:spcBef>
                <a:spcPts val="340"/>
              </a:spcBef>
            </a:pPr>
            <a:r>
              <a:rPr lang="en-US" altLang="ko-KR" spc="-10" dirty="0">
                <a:solidFill>
                  <a:srgbClr val="231F20"/>
                </a:solidFill>
                <a:latin typeface="+mn-ea"/>
                <a:cs typeface="나눔고딕코딩"/>
              </a:rPr>
              <a:t>	</a:t>
            </a:r>
            <a:r>
              <a:rPr lang="en-US" altLang="ko-KR" spc="-10" dirty="0" smtClean="0">
                <a:solidFill>
                  <a:srgbClr val="231F20"/>
                </a:solidFill>
                <a:latin typeface="+mn-ea"/>
                <a:cs typeface="나눔고딕코딩"/>
              </a:rPr>
              <a:t>	</a:t>
            </a:r>
            <a:r>
              <a:rPr lang="en-US" altLang="ko-KR" spc="-15" dirty="0" smtClean="0">
                <a:solidFill>
                  <a:srgbClr val="231F20"/>
                </a:solidFill>
                <a:latin typeface="+mn-ea"/>
                <a:cs typeface="나눔고딕코딩"/>
              </a:rPr>
              <a:t>print</a:t>
            </a:r>
            <a:r>
              <a:rPr lang="en-US" altLang="ko-KR" spc="-15" dirty="0">
                <a:solidFill>
                  <a:srgbClr val="231F20"/>
                </a:solidFill>
                <a:latin typeface="+mn-ea"/>
                <a:cs typeface="나눔고딕코딩"/>
              </a:rPr>
              <a:t>("step=",</a:t>
            </a:r>
            <a:r>
              <a:rPr lang="en-US" altLang="ko-KR" spc="-85" dirty="0">
                <a:solidFill>
                  <a:srgbClr val="231F20"/>
                </a:solidFill>
                <a:latin typeface="+mn-ea"/>
                <a:cs typeface="나눔고딕코딩"/>
              </a:rPr>
              <a:t> </a:t>
            </a:r>
            <a:r>
              <a:rPr lang="en-US" altLang="ko-KR" dirty="0">
                <a:solidFill>
                  <a:srgbClr val="231F20"/>
                </a:solidFill>
                <a:latin typeface="+mn-ea"/>
                <a:cs typeface="나눔고딕코딩"/>
              </a:rPr>
              <a:t>step,</a:t>
            </a:r>
            <a:r>
              <a:rPr lang="en-US" altLang="ko-KR" spc="-85" dirty="0">
                <a:solidFill>
                  <a:srgbClr val="231F20"/>
                </a:solidFill>
                <a:latin typeface="+mn-ea"/>
                <a:cs typeface="나눔고딕코딩"/>
              </a:rPr>
              <a:t> </a:t>
            </a:r>
            <a:r>
              <a:rPr lang="en-US" altLang="ko-KR" spc="-20" dirty="0">
                <a:solidFill>
                  <a:srgbClr val="231F20"/>
                </a:solidFill>
                <a:latin typeface="+mn-ea"/>
                <a:cs typeface="나눔고딕코딩"/>
              </a:rPr>
              <a:t>"</a:t>
            </a:r>
            <a:r>
              <a:rPr lang="en-US" altLang="ko-KR" spc="-20" dirty="0" err="1">
                <a:solidFill>
                  <a:srgbClr val="231F20"/>
                </a:solidFill>
                <a:latin typeface="+mn-ea"/>
                <a:cs typeface="나눔고딕코딩"/>
              </a:rPr>
              <a:t>cre</a:t>
            </a:r>
            <a:r>
              <a:rPr lang="en-US" altLang="ko-KR" spc="-20"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dirty="0" err="1">
                <a:solidFill>
                  <a:srgbClr val="231F20"/>
                </a:solidFill>
                <a:latin typeface="+mn-ea"/>
                <a:cs typeface="나눔고딕코딩"/>
              </a:rPr>
              <a:t>cre</a:t>
            </a:r>
            <a:r>
              <a:rPr lang="en-US" altLang="ko-KR"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spc="-20" dirty="0">
                <a:solidFill>
                  <a:srgbClr val="231F20"/>
                </a:solidFill>
                <a:latin typeface="+mn-ea"/>
                <a:cs typeface="나눔고딕코딩"/>
              </a:rPr>
              <a:t>"</a:t>
            </a:r>
            <a:r>
              <a:rPr lang="en-US" altLang="ko-KR" spc="-20" dirty="0" err="1">
                <a:solidFill>
                  <a:srgbClr val="231F20"/>
                </a:solidFill>
                <a:latin typeface="+mn-ea"/>
                <a:cs typeface="나눔고딕코딩"/>
              </a:rPr>
              <a:t>acc</a:t>
            </a:r>
            <a:r>
              <a:rPr lang="en-US" altLang="ko-KR" spc="-20"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dirty="0" err="1">
                <a:solidFill>
                  <a:srgbClr val="231F20"/>
                </a:solidFill>
                <a:latin typeface="+mn-ea"/>
                <a:cs typeface="나눔고딕코딩"/>
              </a:rPr>
              <a:t>acc</a:t>
            </a:r>
            <a:r>
              <a:rPr lang="en-US" altLang="ko-KR" dirty="0">
                <a:solidFill>
                  <a:srgbClr val="231F20"/>
                </a:solidFill>
                <a:latin typeface="+mn-ea"/>
                <a:cs typeface="나눔고딕코딩"/>
              </a:rPr>
              <a:t>)</a:t>
            </a:r>
            <a:endParaRPr lang="en-US" altLang="ko-KR" dirty="0">
              <a:latin typeface="+mn-ea"/>
              <a:cs typeface="Times New Roman"/>
            </a:endParaRPr>
          </a:p>
          <a:p>
            <a:pPr marL="14288">
              <a:spcBef>
                <a:spcPts val="30"/>
              </a:spcBef>
            </a:pPr>
            <a:endParaRPr lang="en-US" altLang="ko-KR" dirty="0">
              <a:latin typeface="+mn-ea"/>
              <a:cs typeface="Times New Roman"/>
            </a:endParaRPr>
          </a:p>
          <a:p>
            <a:pPr marL="14288"/>
            <a:r>
              <a:rPr lang="en-US" altLang="ko-KR" dirty="0">
                <a:solidFill>
                  <a:srgbClr val="231F20"/>
                </a:solidFill>
                <a:latin typeface="+mn-ea"/>
                <a:cs typeface="나눔고딕코딩"/>
              </a:rPr>
              <a:t># </a:t>
            </a:r>
            <a:r>
              <a:rPr lang="ko-KR" altLang="en-US" spc="-30" dirty="0">
                <a:solidFill>
                  <a:srgbClr val="231F20"/>
                </a:solidFill>
                <a:latin typeface="+mn-ea"/>
                <a:cs typeface="나눔고딕코딩"/>
              </a:rPr>
              <a:t>최종적인 </a:t>
            </a:r>
            <a:r>
              <a:rPr lang="ko-KR" altLang="en-US" spc="-30" dirty="0" err="1">
                <a:solidFill>
                  <a:srgbClr val="231F20"/>
                </a:solidFill>
                <a:latin typeface="+mn-ea"/>
                <a:cs typeface="나눔고딕코딩"/>
              </a:rPr>
              <a:t>정답률</a:t>
            </a:r>
            <a:r>
              <a:rPr lang="ko-KR" altLang="en-US" spc="-300" dirty="0">
                <a:solidFill>
                  <a:srgbClr val="231F20"/>
                </a:solidFill>
                <a:latin typeface="+mn-ea"/>
                <a:cs typeface="나눔고딕코딩"/>
              </a:rPr>
              <a:t> </a:t>
            </a:r>
            <a:r>
              <a:rPr lang="ko-KR" altLang="en-US" spc="-40" dirty="0">
                <a:solidFill>
                  <a:srgbClr val="231F20"/>
                </a:solidFill>
                <a:latin typeface="+mn-ea"/>
                <a:cs typeface="나눔고딕코딩"/>
              </a:rPr>
              <a:t>구하기</a:t>
            </a:r>
            <a:endParaRPr lang="ko-KR" altLang="en-US" dirty="0">
              <a:latin typeface="+mn-ea"/>
              <a:cs typeface="나눔고딕코딩"/>
            </a:endParaRPr>
          </a:p>
          <a:p>
            <a:pPr marL="14288" marR="1802130"/>
            <a:r>
              <a:rPr lang="en-US" altLang="ko-KR" dirty="0" err="1">
                <a:solidFill>
                  <a:srgbClr val="231F20"/>
                </a:solidFill>
                <a:latin typeface="+mn-ea"/>
                <a:cs typeface="나눔고딕코딩"/>
              </a:rPr>
              <a:t>acc</a:t>
            </a:r>
            <a:r>
              <a:rPr lang="en-US" altLang="ko-KR" spc="-5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spc="-5" dirty="0" err="1">
                <a:solidFill>
                  <a:srgbClr val="231F20"/>
                </a:solidFill>
                <a:latin typeface="+mn-ea"/>
                <a:cs typeface="나눔고딕코딩"/>
              </a:rPr>
              <a:t>sess.run</a:t>
            </a:r>
            <a:r>
              <a:rPr lang="en-US" altLang="ko-KR" spc="-5" dirty="0">
                <a:solidFill>
                  <a:srgbClr val="231F20"/>
                </a:solidFill>
                <a:latin typeface="+mn-ea"/>
                <a:cs typeface="나눔고딕코딩"/>
              </a:rPr>
              <a:t>(accuracy,</a:t>
            </a:r>
            <a:r>
              <a:rPr lang="en-US" altLang="ko-KR" spc="-90" dirty="0">
                <a:solidFill>
                  <a:srgbClr val="231F20"/>
                </a:solidFill>
                <a:latin typeface="+mn-ea"/>
                <a:cs typeface="나눔고딕코딩"/>
              </a:rPr>
              <a:t> </a:t>
            </a:r>
            <a:r>
              <a:rPr lang="en-US" altLang="ko-KR" spc="-10" dirty="0" err="1">
                <a:solidFill>
                  <a:srgbClr val="231F20"/>
                </a:solidFill>
                <a:latin typeface="+mn-ea"/>
                <a:cs typeface="나눔고딕코딩"/>
              </a:rPr>
              <a:t>feed_dict</a:t>
            </a:r>
            <a:r>
              <a:rPr lang="en-US" altLang="ko-KR" spc="-10" dirty="0">
                <a:solidFill>
                  <a:srgbClr val="231F20"/>
                </a:solidFill>
                <a:latin typeface="+mn-ea"/>
                <a:cs typeface="나눔고딕코딩"/>
              </a:rPr>
              <a:t>={x:</a:t>
            </a:r>
            <a:r>
              <a:rPr lang="en-US" altLang="ko-KR" spc="-90" dirty="0">
                <a:solidFill>
                  <a:srgbClr val="231F20"/>
                </a:solidFill>
                <a:latin typeface="+mn-ea"/>
                <a:cs typeface="나눔고딕코딩"/>
              </a:rPr>
              <a:t> </a:t>
            </a:r>
            <a:r>
              <a:rPr lang="en-US" altLang="ko-KR" spc="-5" dirty="0" err="1">
                <a:solidFill>
                  <a:srgbClr val="231F20"/>
                </a:solidFill>
                <a:latin typeface="+mn-ea"/>
                <a:cs typeface="나눔고딕코딩"/>
              </a:rPr>
              <a:t>test_pat</a:t>
            </a:r>
            <a:r>
              <a:rPr lang="en-US" altLang="ko-KR" spc="-5"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spc="-15" dirty="0">
                <a:solidFill>
                  <a:srgbClr val="231F20"/>
                </a:solidFill>
                <a:latin typeface="+mn-ea"/>
                <a:cs typeface="나눔고딕코딩"/>
              </a:rPr>
              <a:t>y_:</a:t>
            </a:r>
            <a:r>
              <a:rPr lang="en-US" altLang="ko-KR" spc="-90" dirty="0">
                <a:solidFill>
                  <a:srgbClr val="231F20"/>
                </a:solidFill>
                <a:latin typeface="+mn-ea"/>
                <a:cs typeface="나눔고딕코딩"/>
              </a:rPr>
              <a:t> </a:t>
            </a:r>
            <a:r>
              <a:rPr lang="en-US" altLang="ko-KR" spc="-10" dirty="0" err="1">
                <a:solidFill>
                  <a:srgbClr val="231F20"/>
                </a:solidFill>
                <a:latin typeface="+mn-ea"/>
                <a:cs typeface="나눔고딕코딩"/>
              </a:rPr>
              <a:t>test_ans</a:t>
            </a:r>
            <a:r>
              <a:rPr lang="en-US" altLang="ko-KR" spc="-10" dirty="0">
                <a:solidFill>
                  <a:srgbClr val="231F20"/>
                </a:solidFill>
                <a:latin typeface="+mn-ea"/>
                <a:cs typeface="나눔고딕코딩"/>
              </a:rPr>
              <a:t>})  </a:t>
            </a:r>
          </a:p>
          <a:p>
            <a:pPr marL="14288" marR="1802130"/>
            <a:r>
              <a:rPr lang="en-US" altLang="ko-KR" spc="-20" dirty="0">
                <a:solidFill>
                  <a:srgbClr val="231F20"/>
                </a:solidFill>
                <a:latin typeface="+mn-ea"/>
                <a:cs typeface="나눔고딕코딩"/>
              </a:rPr>
              <a:t>print("</a:t>
            </a:r>
            <a:r>
              <a:rPr lang="ko-KR" altLang="en-US" spc="-20" dirty="0" err="1">
                <a:solidFill>
                  <a:srgbClr val="231F20"/>
                </a:solidFill>
                <a:latin typeface="+mn-ea"/>
                <a:cs typeface="나눔고딕코딩"/>
              </a:rPr>
              <a:t>정답률</a:t>
            </a:r>
            <a:r>
              <a:rPr lang="ko-KR" altLang="en-US" spc="-20" dirty="0">
                <a:solidFill>
                  <a:srgbClr val="231F20"/>
                </a:solidFill>
                <a:latin typeface="+mn-ea"/>
                <a:cs typeface="나눔고딕코딩"/>
              </a:rPr>
              <a:t> </a:t>
            </a:r>
            <a:r>
              <a:rPr lang="en-US" altLang="ko-KR" spc="-30" dirty="0">
                <a:solidFill>
                  <a:srgbClr val="231F20"/>
                </a:solidFill>
                <a:latin typeface="+mn-ea"/>
                <a:cs typeface="나눔고딕코딩"/>
              </a:rPr>
              <a:t>=",</a:t>
            </a:r>
            <a:r>
              <a:rPr lang="ko-KR" altLang="en-US" spc="-190" dirty="0">
                <a:solidFill>
                  <a:srgbClr val="231F20"/>
                </a:solidFill>
                <a:latin typeface="+mn-ea"/>
                <a:cs typeface="나눔고딕코딩"/>
              </a:rPr>
              <a:t> </a:t>
            </a:r>
            <a:r>
              <a:rPr lang="en-US" altLang="ko-KR" dirty="0" err="1">
                <a:solidFill>
                  <a:srgbClr val="231F20"/>
                </a:solidFill>
                <a:latin typeface="+mn-ea"/>
                <a:cs typeface="나눔고딕코딩"/>
              </a:rPr>
              <a:t>acc</a:t>
            </a:r>
            <a:r>
              <a:rPr lang="en-US" altLang="ko-KR" dirty="0" smtClean="0">
                <a:solidFill>
                  <a:srgbClr val="231F20"/>
                </a:solidFill>
                <a:latin typeface="+mn-ea"/>
                <a:cs typeface="나눔고딕코딩"/>
              </a:rPr>
              <a:t>)</a:t>
            </a:r>
            <a:endParaRPr lang="en-US" altLang="ko-KR" dirty="0">
              <a:latin typeface="나눔고딕코딩"/>
              <a:cs typeface="나눔고딕코딩"/>
            </a:endParaRPr>
          </a:p>
        </p:txBody>
      </p:sp>
      <p:sp>
        <p:nvSpPr>
          <p:cNvPr id="6" name="object 2">
            <a:extLst>
              <a:ext uri="{FF2B5EF4-FFF2-40B4-BE49-F238E27FC236}">
                <a16:creationId xmlns:a16="http://schemas.microsoft.com/office/drawing/2014/main" id="{9B96CFC1-84B6-D24E-BDDE-B513641CB923}"/>
              </a:ext>
            </a:extLst>
          </p:cNvPr>
          <p:cNvSpPr/>
          <p:nvPr/>
        </p:nvSpPr>
        <p:spPr>
          <a:xfrm flipV="1">
            <a:off x="232569" y="5222875"/>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Tree>
    <p:extLst>
      <p:ext uri="{BB962C8B-B14F-4D97-AF65-F5344CB8AC3E}">
        <p14:creationId xmlns:p14="http://schemas.microsoft.com/office/powerpoint/2010/main" val="13047454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1472A9D3-CD05-E340-9281-DE0B018F4F7A}"/>
              </a:ext>
            </a:extLst>
          </p:cNvPr>
          <p:cNvSpPr txBox="1"/>
          <p:nvPr/>
        </p:nvSpPr>
        <p:spPr>
          <a:xfrm>
            <a:off x="233362" y="269875"/>
            <a:ext cx="9601201" cy="3426515"/>
          </a:xfrm>
          <a:prstGeom prst="rect">
            <a:avLst/>
          </a:prstGeom>
          <a:solidFill>
            <a:schemeClr val="bg1">
              <a:lumMod val="85000"/>
            </a:schemeClr>
          </a:solidFill>
        </p:spPr>
        <p:txBody>
          <a:bodyPr vert="horz" wrap="square" lIns="0" tIns="0" rIns="0" bIns="0" rtlCol="0">
            <a:spAutoFit/>
          </a:bodyPr>
          <a:lstStyle/>
          <a:p>
            <a:pPr marL="143510" marR="86360">
              <a:lnSpc>
                <a:spcPct val="135400"/>
              </a:lnSpc>
              <a:spcBef>
                <a:spcPts val="65"/>
              </a:spcBef>
            </a:pPr>
            <a:r>
              <a:rPr lang="en-US" altLang="ko-KR" dirty="0">
                <a:solidFill>
                  <a:srgbClr val="231F20"/>
                </a:solidFill>
                <a:latin typeface="+mn-ea"/>
                <a:cs typeface="나눔고딕코딩"/>
              </a:rPr>
              <a:t>$ python3 </a:t>
            </a:r>
            <a:r>
              <a:rPr lang="en-US" altLang="ko-KR" dirty="0" err="1">
                <a:solidFill>
                  <a:srgbClr val="231F20"/>
                </a:solidFill>
                <a:latin typeface="+mn-ea"/>
                <a:cs typeface="나눔고딕코딩"/>
              </a:rPr>
              <a:t>bmi.py</a:t>
            </a:r>
            <a:endParaRPr lang="en-US" altLang="ko-KR" dirty="0">
              <a:solidFill>
                <a:srgbClr val="231F20"/>
              </a:solidFill>
              <a:latin typeface="+mn-ea"/>
              <a:cs typeface="나눔고딕코딩"/>
            </a:endParaRPr>
          </a:p>
          <a:p>
            <a:pPr marL="143510" marR="86360">
              <a:lnSpc>
                <a:spcPct val="135400"/>
              </a:lnSpc>
              <a:spcBef>
                <a:spcPts val="65"/>
              </a:spcBef>
            </a:pPr>
            <a:r>
              <a:rPr lang="en-US" altLang="ko-KR" dirty="0">
                <a:solidFill>
                  <a:srgbClr val="231F20"/>
                </a:solidFill>
                <a:latin typeface="+mn-ea"/>
                <a:cs typeface="나눔고딕코딩"/>
              </a:rPr>
              <a:t>step= 0 </a:t>
            </a:r>
            <a:r>
              <a:rPr lang="en-US" altLang="ko-KR" dirty="0" err="1">
                <a:solidFill>
                  <a:srgbClr val="231F20"/>
                </a:solidFill>
                <a:latin typeface="+mn-ea"/>
                <a:cs typeface="나눔고딕코딩"/>
              </a:rPr>
              <a:t>cre</a:t>
            </a:r>
            <a:r>
              <a:rPr lang="en-US" altLang="ko-KR" dirty="0">
                <a:solidFill>
                  <a:srgbClr val="231F20"/>
                </a:solidFill>
                <a:latin typeface="+mn-ea"/>
                <a:cs typeface="나눔고딕코딩"/>
              </a:rPr>
              <a:t>= 108.663 </a:t>
            </a:r>
            <a:r>
              <a:rPr lang="en-US" altLang="ko-KR" dirty="0" err="1">
                <a:solidFill>
                  <a:srgbClr val="231F20"/>
                </a:solidFill>
                <a:latin typeface="+mn-ea"/>
                <a:cs typeface="나눔고딕코딩"/>
              </a:rPr>
              <a:t>acc</a:t>
            </a:r>
            <a:r>
              <a:rPr lang="en-US" altLang="ko-KR" dirty="0">
                <a:solidFill>
                  <a:srgbClr val="231F20"/>
                </a:solidFill>
                <a:latin typeface="+mn-ea"/>
                <a:cs typeface="나눔고딕코딩"/>
              </a:rPr>
              <a:t>= 0.3242</a:t>
            </a:r>
          </a:p>
          <a:p>
            <a:pPr marL="143510" marR="86360">
              <a:lnSpc>
                <a:spcPct val="135400"/>
              </a:lnSpc>
              <a:spcBef>
                <a:spcPts val="65"/>
              </a:spcBef>
            </a:pPr>
            <a:r>
              <a:rPr lang="en-US" altLang="ko-KR" dirty="0">
                <a:solidFill>
                  <a:srgbClr val="231F20"/>
                </a:solidFill>
                <a:latin typeface="+mn-ea"/>
                <a:cs typeface="나눔고딕코딩"/>
              </a:rPr>
              <a:t>step= 500 </a:t>
            </a:r>
            <a:r>
              <a:rPr lang="en-US" altLang="ko-KR" dirty="0" err="1">
                <a:solidFill>
                  <a:srgbClr val="231F20"/>
                </a:solidFill>
                <a:latin typeface="+mn-ea"/>
                <a:cs typeface="나눔고딕코딩"/>
              </a:rPr>
              <a:t>cre</a:t>
            </a:r>
            <a:r>
              <a:rPr lang="en-US" altLang="ko-KR" dirty="0">
                <a:solidFill>
                  <a:srgbClr val="231F20"/>
                </a:solidFill>
                <a:latin typeface="+mn-ea"/>
                <a:cs typeface="나눔고딕코딩"/>
              </a:rPr>
              <a:t>= 57.5887 </a:t>
            </a:r>
            <a:r>
              <a:rPr lang="en-US" altLang="ko-KR" dirty="0" err="1">
                <a:solidFill>
                  <a:srgbClr val="231F20"/>
                </a:solidFill>
                <a:latin typeface="+mn-ea"/>
                <a:cs typeface="나눔고딕코딩"/>
              </a:rPr>
              <a:t>acc</a:t>
            </a:r>
            <a:r>
              <a:rPr lang="en-US" altLang="ko-KR" dirty="0">
                <a:solidFill>
                  <a:srgbClr val="231F20"/>
                </a:solidFill>
                <a:latin typeface="+mn-ea"/>
                <a:cs typeface="나눔고딕코딩"/>
              </a:rPr>
              <a:t>= 0.8904</a:t>
            </a:r>
          </a:p>
          <a:p>
            <a:pPr marL="143510" marR="86360">
              <a:lnSpc>
                <a:spcPct val="135400"/>
              </a:lnSpc>
              <a:spcBef>
                <a:spcPts val="65"/>
              </a:spcBef>
            </a:pPr>
            <a:r>
              <a:rPr lang="en-US" altLang="ko-KR" dirty="0">
                <a:solidFill>
                  <a:srgbClr val="231F20"/>
                </a:solidFill>
                <a:latin typeface="+mn-ea"/>
                <a:cs typeface="나눔고딕코딩"/>
              </a:rPr>
              <a:t>step= 1000 </a:t>
            </a:r>
            <a:r>
              <a:rPr lang="en-US" altLang="ko-KR" dirty="0" err="1">
                <a:solidFill>
                  <a:srgbClr val="231F20"/>
                </a:solidFill>
                <a:latin typeface="+mn-ea"/>
                <a:cs typeface="나눔고딕코딩"/>
              </a:rPr>
              <a:t>cre</a:t>
            </a:r>
            <a:r>
              <a:rPr lang="en-US" altLang="ko-KR" dirty="0">
                <a:solidFill>
                  <a:srgbClr val="231F20"/>
                </a:solidFill>
                <a:latin typeface="+mn-ea"/>
                <a:cs typeface="나눔고딕코딩"/>
              </a:rPr>
              <a:t>= 45.0209 </a:t>
            </a:r>
            <a:r>
              <a:rPr lang="en-US" altLang="ko-KR" dirty="0" err="1">
                <a:solidFill>
                  <a:srgbClr val="231F20"/>
                </a:solidFill>
                <a:latin typeface="+mn-ea"/>
                <a:cs typeface="나눔고딕코딩"/>
              </a:rPr>
              <a:t>acc</a:t>
            </a:r>
            <a:r>
              <a:rPr lang="en-US" altLang="ko-KR" dirty="0">
                <a:solidFill>
                  <a:srgbClr val="231F20"/>
                </a:solidFill>
                <a:latin typeface="+mn-ea"/>
                <a:cs typeface="나눔고딕코딩"/>
              </a:rPr>
              <a:t>= 0.898</a:t>
            </a:r>
          </a:p>
          <a:p>
            <a:pPr marL="143510" marR="86360">
              <a:lnSpc>
                <a:spcPct val="135400"/>
              </a:lnSpc>
              <a:spcBef>
                <a:spcPts val="65"/>
              </a:spcBef>
            </a:pPr>
            <a:r>
              <a:rPr lang="en-US" altLang="ko-KR" dirty="0">
                <a:solidFill>
                  <a:srgbClr val="231F20"/>
                </a:solidFill>
                <a:latin typeface="+mn-ea"/>
                <a:cs typeface="나눔고딕코딩"/>
              </a:rPr>
              <a:t>step= 1500 </a:t>
            </a:r>
            <a:r>
              <a:rPr lang="en-US" altLang="ko-KR" dirty="0" err="1">
                <a:solidFill>
                  <a:srgbClr val="231F20"/>
                </a:solidFill>
                <a:latin typeface="+mn-ea"/>
                <a:cs typeface="나눔고딕코딩"/>
              </a:rPr>
              <a:t>cre</a:t>
            </a:r>
            <a:r>
              <a:rPr lang="en-US" altLang="ko-KR" dirty="0">
                <a:solidFill>
                  <a:srgbClr val="231F20"/>
                </a:solidFill>
                <a:latin typeface="+mn-ea"/>
                <a:cs typeface="나눔고딕코딩"/>
              </a:rPr>
              <a:t>= 41.6543 </a:t>
            </a:r>
            <a:r>
              <a:rPr lang="en-US" altLang="ko-KR" dirty="0" err="1">
                <a:solidFill>
                  <a:srgbClr val="231F20"/>
                </a:solidFill>
                <a:latin typeface="+mn-ea"/>
                <a:cs typeface="나눔고딕코딩"/>
              </a:rPr>
              <a:t>acc</a:t>
            </a:r>
            <a:r>
              <a:rPr lang="en-US" altLang="ko-KR" dirty="0">
                <a:solidFill>
                  <a:srgbClr val="231F20"/>
                </a:solidFill>
                <a:latin typeface="+mn-ea"/>
                <a:cs typeface="나눔고딕코딩"/>
              </a:rPr>
              <a:t>= 0.9566</a:t>
            </a:r>
          </a:p>
          <a:p>
            <a:pPr marL="143510" marR="86360">
              <a:lnSpc>
                <a:spcPct val="135400"/>
              </a:lnSpc>
              <a:spcBef>
                <a:spcPts val="65"/>
              </a:spcBef>
            </a:pPr>
            <a:r>
              <a:rPr lang="en-US" altLang="ko-KR" dirty="0">
                <a:solidFill>
                  <a:srgbClr val="231F20"/>
                </a:solidFill>
                <a:latin typeface="+mn-ea"/>
                <a:cs typeface="나눔고딕코딩"/>
              </a:rPr>
              <a:t>step= 2000 </a:t>
            </a:r>
            <a:r>
              <a:rPr lang="en-US" altLang="ko-KR" dirty="0" err="1">
                <a:solidFill>
                  <a:srgbClr val="231F20"/>
                </a:solidFill>
                <a:latin typeface="+mn-ea"/>
                <a:cs typeface="나눔고딕코딩"/>
              </a:rPr>
              <a:t>cre</a:t>
            </a:r>
            <a:r>
              <a:rPr lang="en-US" altLang="ko-KR" dirty="0">
                <a:solidFill>
                  <a:srgbClr val="231F20"/>
                </a:solidFill>
                <a:latin typeface="+mn-ea"/>
                <a:cs typeface="나눔고딕코딩"/>
              </a:rPr>
              <a:t>= 34.664 </a:t>
            </a:r>
            <a:r>
              <a:rPr lang="en-US" altLang="ko-KR" dirty="0" err="1">
                <a:solidFill>
                  <a:srgbClr val="231F20"/>
                </a:solidFill>
                <a:latin typeface="+mn-ea"/>
                <a:cs typeface="나눔고딕코딩"/>
              </a:rPr>
              <a:t>acc</a:t>
            </a:r>
            <a:r>
              <a:rPr lang="en-US" altLang="ko-KR" dirty="0">
                <a:solidFill>
                  <a:srgbClr val="231F20"/>
                </a:solidFill>
                <a:latin typeface="+mn-ea"/>
                <a:cs typeface="나눔고딕코딩"/>
              </a:rPr>
              <a:t>= 0.943</a:t>
            </a:r>
          </a:p>
          <a:p>
            <a:pPr marL="143510" marR="86360">
              <a:lnSpc>
                <a:spcPct val="135400"/>
              </a:lnSpc>
              <a:spcBef>
                <a:spcPts val="65"/>
              </a:spcBef>
            </a:pPr>
            <a:r>
              <a:rPr lang="en-US" altLang="ko-KR" dirty="0">
                <a:solidFill>
                  <a:srgbClr val="231F20"/>
                </a:solidFill>
                <a:latin typeface="+mn-ea"/>
                <a:cs typeface="나눔고딕코딩"/>
              </a:rPr>
              <a:t>step= 2500 </a:t>
            </a:r>
            <a:r>
              <a:rPr lang="en-US" altLang="ko-KR" dirty="0" err="1">
                <a:solidFill>
                  <a:srgbClr val="231F20"/>
                </a:solidFill>
                <a:latin typeface="+mn-ea"/>
                <a:cs typeface="나눔고딕코딩"/>
              </a:rPr>
              <a:t>cre</a:t>
            </a:r>
            <a:r>
              <a:rPr lang="en-US" altLang="ko-KR" dirty="0">
                <a:solidFill>
                  <a:srgbClr val="231F20"/>
                </a:solidFill>
                <a:latin typeface="+mn-ea"/>
                <a:cs typeface="나눔고딕코딩"/>
              </a:rPr>
              <a:t>= 34.287 </a:t>
            </a:r>
            <a:r>
              <a:rPr lang="en-US" altLang="ko-KR" dirty="0" err="1">
                <a:solidFill>
                  <a:srgbClr val="231F20"/>
                </a:solidFill>
                <a:latin typeface="+mn-ea"/>
                <a:cs typeface="나눔고딕코딩"/>
              </a:rPr>
              <a:t>acc</a:t>
            </a:r>
            <a:r>
              <a:rPr lang="en-US" altLang="ko-KR" dirty="0">
                <a:solidFill>
                  <a:srgbClr val="231F20"/>
                </a:solidFill>
                <a:latin typeface="+mn-ea"/>
                <a:cs typeface="나눔고딕코딩"/>
              </a:rPr>
              <a:t>= 0.9674</a:t>
            </a:r>
          </a:p>
          <a:p>
            <a:pPr marL="143510" marR="86360">
              <a:lnSpc>
                <a:spcPct val="135400"/>
              </a:lnSpc>
              <a:spcBef>
                <a:spcPts val="65"/>
              </a:spcBef>
            </a:pPr>
            <a:r>
              <a:rPr lang="en-US" altLang="ko-KR" dirty="0">
                <a:solidFill>
                  <a:srgbClr val="231F20"/>
                </a:solidFill>
                <a:latin typeface="+mn-ea"/>
                <a:cs typeface="나눔고딕코딩"/>
              </a:rPr>
              <a:t>step= 3000 </a:t>
            </a:r>
            <a:r>
              <a:rPr lang="en-US" altLang="ko-KR" dirty="0" err="1">
                <a:solidFill>
                  <a:srgbClr val="231F20"/>
                </a:solidFill>
                <a:latin typeface="+mn-ea"/>
                <a:cs typeface="나눔고딕코딩"/>
              </a:rPr>
              <a:t>cre</a:t>
            </a:r>
            <a:r>
              <a:rPr lang="en-US" altLang="ko-KR" dirty="0">
                <a:solidFill>
                  <a:srgbClr val="231F20"/>
                </a:solidFill>
                <a:latin typeface="+mn-ea"/>
                <a:cs typeface="나눔고딕코딩"/>
              </a:rPr>
              <a:t>= 26.8808 </a:t>
            </a:r>
            <a:r>
              <a:rPr lang="en-US" altLang="ko-KR" dirty="0" err="1">
                <a:solidFill>
                  <a:srgbClr val="231F20"/>
                </a:solidFill>
                <a:latin typeface="+mn-ea"/>
                <a:cs typeface="나눔고딕코딩"/>
              </a:rPr>
              <a:t>acc</a:t>
            </a:r>
            <a:r>
              <a:rPr lang="en-US" altLang="ko-KR" dirty="0">
                <a:solidFill>
                  <a:srgbClr val="231F20"/>
                </a:solidFill>
                <a:latin typeface="+mn-ea"/>
                <a:cs typeface="나눔고딕코딩"/>
              </a:rPr>
              <a:t>= 0.9726</a:t>
            </a:r>
          </a:p>
          <a:p>
            <a:pPr marL="143510" marR="86360">
              <a:lnSpc>
                <a:spcPct val="135400"/>
              </a:lnSpc>
              <a:spcBef>
                <a:spcPts val="65"/>
              </a:spcBef>
            </a:pPr>
            <a:r>
              <a:rPr lang="ko-KR" altLang="en-US" dirty="0" err="1">
                <a:solidFill>
                  <a:srgbClr val="231F20"/>
                </a:solidFill>
                <a:latin typeface="+mn-ea"/>
                <a:cs typeface="나눔고딕코딩"/>
              </a:rPr>
              <a:t>정답률</a:t>
            </a:r>
            <a:r>
              <a:rPr lang="ko-KR" altLang="en-US" dirty="0">
                <a:solidFill>
                  <a:srgbClr val="231F20"/>
                </a:solidFill>
                <a:latin typeface="+mn-ea"/>
                <a:cs typeface="나눔고딕코딩"/>
              </a:rPr>
              <a:t> </a:t>
            </a:r>
            <a:r>
              <a:rPr lang="en-US" altLang="ko-KR" dirty="0">
                <a:solidFill>
                  <a:srgbClr val="231F20"/>
                </a:solidFill>
                <a:latin typeface="+mn-ea"/>
                <a:cs typeface="나눔고딕코딩"/>
              </a:rPr>
              <a:t>= 0.9712</a:t>
            </a:r>
          </a:p>
        </p:txBody>
      </p:sp>
    </p:spTree>
    <p:extLst>
      <p:ext uri="{BB962C8B-B14F-4D97-AF65-F5344CB8AC3E}">
        <p14:creationId xmlns:p14="http://schemas.microsoft.com/office/powerpoint/2010/main" val="29699724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D4A63CD0-A87C-6C40-B5E7-2957C1E57B59}"/>
              </a:ext>
            </a:extLst>
          </p:cNvPr>
          <p:cNvGrpSpPr/>
          <p:nvPr/>
        </p:nvGrpSpPr>
        <p:grpSpPr>
          <a:xfrm>
            <a:off x="271463" y="1108075"/>
            <a:ext cx="2519593" cy="990600"/>
            <a:chOff x="308769" y="4079875"/>
            <a:chExt cx="2519593" cy="990600"/>
          </a:xfrm>
        </p:grpSpPr>
        <p:sp>
          <p:nvSpPr>
            <p:cNvPr id="7" name="object 3">
              <a:extLst>
                <a:ext uri="{FF2B5EF4-FFF2-40B4-BE49-F238E27FC236}">
                  <a16:creationId xmlns:a16="http://schemas.microsoft.com/office/drawing/2014/main" id="{060F3FE1-B7D3-FC44-9389-09AA00E87ECA}"/>
                </a:ext>
              </a:extLst>
            </p:cNvPr>
            <p:cNvSpPr/>
            <p:nvPr/>
          </p:nvSpPr>
          <p:spPr>
            <a:xfrm>
              <a:off x="308769" y="4146397"/>
              <a:ext cx="1436280" cy="238602"/>
            </a:xfrm>
            <a:prstGeom prst="rect">
              <a:avLst/>
            </a:prstGeom>
            <a:blipFill>
              <a:blip r:embed="rId2" cstate="print"/>
              <a:stretch>
                <a:fillRect/>
              </a:stretch>
            </a:blipFill>
          </p:spPr>
          <p:txBody>
            <a:bodyPr wrap="square" lIns="0" tIns="0" rIns="0" bIns="0" rtlCol="0"/>
            <a:lstStyle/>
            <a:p>
              <a:endParaRPr/>
            </a:p>
          </p:txBody>
        </p:sp>
        <p:sp>
          <p:nvSpPr>
            <p:cNvPr id="8" name="object 4">
              <a:extLst>
                <a:ext uri="{FF2B5EF4-FFF2-40B4-BE49-F238E27FC236}">
                  <a16:creationId xmlns:a16="http://schemas.microsoft.com/office/drawing/2014/main" id="{9478307B-150E-6940-84F1-78BE1E503575}"/>
                </a:ext>
              </a:extLst>
            </p:cNvPr>
            <p:cNvSpPr/>
            <p:nvPr/>
          </p:nvSpPr>
          <p:spPr>
            <a:xfrm>
              <a:off x="379928" y="4079875"/>
              <a:ext cx="2448434" cy="990600"/>
            </a:xfrm>
            <a:prstGeom prst="rect">
              <a:avLst/>
            </a:prstGeom>
            <a:blipFill>
              <a:blip r:embed="rId3" cstate="print"/>
              <a:stretch>
                <a:fillRect/>
              </a:stretch>
            </a:blipFill>
          </p:spPr>
          <p:txBody>
            <a:bodyPr wrap="square" lIns="0" tIns="0" rIns="0" bIns="0" rtlCol="0"/>
            <a:lstStyle/>
            <a:p>
              <a:endParaRPr/>
            </a:p>
          </p:txBody>
        </p:sp>
      </p:grpSp>
      <p:sp>
        <p:nvSpPr>
          <p:cNvPr id="9" name="object 2">
            <a:extLst>
              <a:ext uri="{FF2B5EF4-FFF2-40B4-BE49-F238E27FC236}">
                <a16:creationId xmlns:a16="http://schemas.microsoft.com/office/drawing/2014/main" id="{D1C0221E-A91F-E64C-A910-392AD41E374C}"/>
              </a:ext>
            </a:extLst>
          </p:cNvPr>
          <p:cNvSpPr txBox="1"/>
          <p:nvPr/>
        </p:nvSpPr>
        <p:spPr>
          <a:xfrm>
            <a:off x="271463" y="346075"/>
            <a:ext cx="9525000" cy="6600077"/>
          </a:xfrm>
          <a:prstGeom prst="rect">
            <a:avLst/>
          </a:prstGeom>
        </p:spPr>
        <p:txBody>
          <a:bodyPr vert="horz" wrap="square" lIns="0" tIns="0" rIns="0" bIns="0" rtlCol="0">
            <a:spAutoFit/>
          </a:bodyPr>
          <a:lstStyle/>
          <a:p>
            <a:pPr marL="298450" indent="-285750" algn="just">
              <a:lnSpc>
                <a:spcPct val="150000"/>
              </a:lnSpc>
              <a:buFontTx/>
              <a:buChar char="-"/>
            </a:pPr>
            <a:r>
              <a:rPr lang="ko-KR" altLang="en-US" dirty="0">
                <a:latin typeface="+mn-ea"/>
                <a:cs typeface="Arial Unicode MS"/>
              </a:rPr>
              <a:t>입력 </a:t>
            </a:r>
            <a:r>
              <a:rPr lang="en-US" altLang="ko-KR" dirty="0">
                <a:latin typeface="+mn-ea"/>
                <a:cs typeface="Arial Unicode MS"/>
              </a:rPr>
              <a:t>x</a:t>
            </a:r>
            <a:r>
              <a:rPr lang="ko-KR" altLang="en-US" dirty="0">
                <a:latin typeface="+mn-ea"/>
                <a:cs typeface="Arial Unicode MS"/>
              </a:rPr>
              <a:t>가 있을 때 어떻게 분류하는 것이 좋을지 나타내는 계산</a:t>
            </a:r>
            <a:endParaRPr lang="en-US" altLang="ko-KR" dirty="0">
              <a:latin typeface="+mn-ea"/>
              <a:cs typeface="Arial Unicode MS"/>
            </a:endParaRPr>
          </a:p>
          <a:p>
            <a:pPr marL="298450" indent="-285750" algn="just">
              <a:lnSpc>
                <a:spcPct val="150000"/>
              </a:lnSpc>
              <a:buFontTx/>
              <a:buChar char="-"/>
            </a:pPr>
            <a:endParaRPr lang="en-US" altLang="ko-KR" dirty="0">
              <a:latin typeface="+mn-ea"/>
              <a:cs typeface="Arial Unicode MS"/>
            </a:endParaRPr>
          </a:p>
          <a:p>
            <a:pPr marL="298450" indent="-285750" algn="just">
              <a:lnSpc>
                <a:spcPct val="150000"/>
              </a:lnSpc>
              <a:buFontTx/>
              <a:buChar char="-"/>
            </a:pPr>
            <a:endParaRPr lang="en-US" altLang="ko-KR" dirty="0">
              <a:latin typeface="+mn-ea"/>
              <a:cs typeface="Arial Unicode MS"/>
            </a:endParaRPr>
          </a:p>
          <a:p>
            <a:pPr marL="298450" indent="-285750" algn="just">
              <a:lnSpc>
                <a:spcPct val="150000"/>
              </a:lnSpc>
              <a:buFontTx/>
              <a:buChar char="-"/>
            </a:pPr>
            <a:endParaRPr lang="en-US" altLang="ko-KR" dirty="0">
              <a:latin typeface="+mn-ea"/>
              <a:cs typeface="Arial Unicode MS"/>
            </a:endParaRPr>
          </a:p>
          <a:p>
            <a:pPr marL="298450" indent="-285750" algn="just">
              <a:lnSpc>
                <a:spcPct val="150000"/>
              </a:lnSpc>
              <a:buFontTx/>
              <a:buChar char="-"/>
            </a:pPr>
            <a:endParaRPr lang="en-US" altLang="ko-KR" dirty="0">
              <a:latin typeface="+mn-ea"/>
              <a:cs typeface="Arial Unicode MS"/>
            </a:endParaRPr>
          </a:p>
          <a:p>
            <a:pPr marL="298450" indent="-285750" algn="just">
              <a:lnSpc>
                <a:spcPct val="150000"/>
              </a:lnSpc>
              <a:buFontTx/>
              <a:buChar char="-"/>
            </a:pPr>
            <a:r>
              <a:rPr lang="en-US" altLang="ko-KR" dirty="0">
                <a:latin typeface="+mn-ea"/>
                <a:cs typeface="Arial Unicode MS"/>
              </a:rPr>
              <a:t>TensorFlow</a:t>
            </a:r>
            <a:r>
              <a:rPr lang="ko-KR" altLang="en-US" dirty="0">
                <a:latin typeface="+mn-ea"/>
                <a:cs typeface="Arial Unicode MS"/>
              </a:rPr>
              <a:t>에서는 다음과 같이 표현</a:t>
            </a:r>
            <a:endParaRPr lang="en-US" altLang="ko-KR" dirty="0">
              <a:latin typeface="+mn-ea"/>
              <a:cs typeface="Arial Unicode MS"/>
            </a:endParaRPr>
          </a:p>
          <a:p>
            <a:pPr marL="298450" indent="-285750" algn="just">
              <a:lnSpc>
                <a:spcPct val="150000"/>
              </a:lnSpc>
              <a:buFontTx/>
              <a:buChar char="-"/>
            </a:pPr>
            <a:endParaRPr lang="en-US" altLang="ko-KR" dirty="0">
              <a:latin typeface="+mn-ea"/>
              <a:cs typeface="Arial Unicode MS"/>
            </a:endParaRPr>
          </a:p>
          <a:p>
            <a:pPr marL="298450" indent="-285750" algn="just">
              <a:lnSpc>
                <a:spcPct val="150000"/>
              </a:lnSpc>
              <a:buFontTx/>
              <a:buChar char="-"/>
            </a:pPr>
            <a:endParaRPr lang="en-US" altLang="ko-KR" dirty="0">
              <a:latin typeface="+mn-ea"/>
              <a:cs typeface="Arial Unicode MS"/>
            </a:endParaRPr>
          </a:p>
          <a:p>
            <a:pPr marL="298450" indent="-285750" algn="just">
              <a:lnSpc>
                <a:spcPct val="150000"/>
              </a:lnSpc>
              <a:buFontTx/>
              <a:buChar char="-"/>
            </a:pPr>
            <a:endParaRPr lang="en-US" altLang="ko-KR" dirty="0">
              <a:latin typeface="+mn-ea"/>
              <a:cs typeface="Arial Unicode MS"/>
            </a:endParaRPr>
          </a:p>
          <a:p>
            <a:pPr marL="298450" indent="-285750" algn="just">
              <a:lnSpc>
                <a:spcPct val="150000"/>
              </a:lnSpc>
              <a:buFontTx/>
              <a:buChar char="-"/>
            </a:pPr>
            <a:r>
              <a:rPr lang="ko-KR" altLang="en-US" dirty="0">
                <a:latin typeface="+mn-ea"/>
                <a:cs typeface="Arial Unicode MS"/>
              </a:rPr>
              <a:t>오차 함수는 교차 엔트로피</a:t>
            </a:r>
            <a:r>
              <a:rPr lang="en-US" altLang="ko-KR" dirty="0">
                <a:latin typeface="+mn-ea"/>
                <a:cs typeface="Arial Unicode MS"/>
              </a:rPr>
              <a:t>(cross entropy)</a:t>
            </a:r>
            <a:r>
              <a:rPr lang="ko-KR" altLang="en-US" dirty="0" err="1">
                <a:latin typeface="+mn-ea"/>
                <a:cs typeface="Arial Unicode MS"/>
              </a:rPr>
              <a:t>를</a:t>
            </a:r>
            <a:r>
              <a:rPr lang="ko-KR" altLang="en-US" dirty="0">
                <a:latin typeface="+mn-ea"/>
                <a:cs typeface="Arial Unicode MS"/>
              </a:rPr>
              <a:t> 사용</a:t>
            </a:r>
            <a:endParaRPr lang="en-US" altLang="ko-KR" dirty="0">
              <a:latin typeface="+mn-ea"/>
              <a:cs typeface="Arial Unicode MS"/>
            </a:endParaRPr>
          </a:p>
          <a:p>
            <a:pPr marL="298450" indent="-285750" algn="just">
              <a:lnSpc>
                <a:spcPct val="150000"/>
              </a:lnSpc>
              <a:buFontTx/>
              <a:buChar char="-"/>
            </a:pPr>
            <a:r>
              <a:rPr lang="ko-KR" altLang="en-US" dirty="0">
                <a:latin typeface="+mn-ea"/>
                <a:cs typeface="Arial Unicode MS"/>
              </a:rPr>
              <a:t>예상 레이블 </a:t>
            </a:r>
            <a:r>
              <a:rPr lang="en-US" altLang="ko-KR" dirty="0">
                <a:latin typeface="+mn-ea"/>
                <a:cs typeface="Arial Unicode MS"/>
              </a:rPr>
              <a:t>y, </a:t>
            </a:r>
            <a:r>
              <a:rPr lang="ko-KR" altLang="en-US" dirty="0">
                <a:latin typeface="+mn-ea"/>
                <a:cs typeface="Arial Unicode MS"/>
              </a:rPr>
              <a:t>정답 레이블 </a:t>
            </a:r>
            <a:r>
              <a:rPr lang="en-US" altLang="ko-KR" dirty="0">
                <a:latin typeface="+mn-ea"/>
                <a:cs typeface="Arial Unicode MS"/>
              </a:rPr>
              <a:t>y’</a:t>
            </a:r>
          </a:p>
          <a:p>
            <a:pPr marL="298450" indent="-285750" algn="just">
              <a:lnSpc>
                <a:spcPct val="150000"/>
              </a:lnSpc>
              <a:buFontTx/>
              <a:buChar char="-"/>
            </a:pPr>
            <a:endParaRPr lang="en-US" altLang="ko-KR" dirty="0">
              <a:latin typeface="+mn-ea"/>
              <a:cs typeface="Arial Unicode MS"/>
            </a:endParaRPr>
          </a:p>
          <a:p>
            <a:pPr marL="298450" indent="-285750" algn="just">
              <a:lnSpc>
                <a:spcPct val="150000"/>
              </a:lnSpc>
              <a:buFontTx/>
              <a:buChar char="-"/>
            </a:pPr>
            <a:endParaRPr lang="en-US" altLang="ko-KR" dirty="0">
              <a:latin typeface="+mn-ea"/>
              <a:cs typeface="Arial Unicode MS"/>
            </a:endParaRPr>
          </a:p>
          <a:p>
            <a:pPr marL="298450" indent="-285750" algn="just">
              <a:lnSpc>
                <a:spcPct val="150000"/>
              </a:lnSpc>
              <a:buFontTx/>
              <a:buChar char="-"/>
            </a:pPr>
            <a:endParaRPr lang="en-US" altLang="ko-KR" dirty="0">
              <a:latin typeface="+mn-ea"/>
              <a:cs typeface="Arial Unicode MS"/>
            </a:endParaRPr>
          </a:p>
          <a:p>
            <a:pPr marL="298450" indent="-285750" algn="just">
              <a:lnSpc>
                <a:spcPct val="150000"/>
              </a:lnSpc>
              <a:buFontTx/>
              <a:buChar char="-"/>
            </a:pPr>
            <a:r>
              <a:rPr lang="en-US" altLang="ko-KR" dirty="0">
                <a:latin typeface="+mn-ea"/>
                <a:cs typeface="Arial Unicode MS"/>
              </a:rPr>
              <a:t>TensorFlow</a:t>
            </a:r>
            <a:r>
              <a:rPr lang="ko-KR" altLang="en-US" dirty="0">
                <a:latin typeface="+mn-ea"/>
                <a:cs typeface="Arial Unicode MS"/>
              </a:rPr>
              <a:t>에서는 다음과 같이 표현</a:t>
            </a:r>
            <a:endParaRPr lang="en-US" altLang="ko-KR" dirty="0">
              <a:latin typeface="+mn-ea"/>
              <a:cs typeface="Arial Unicode MS"/>
            </a:endParaRPr>
          </a:p>
          <a:p>
            <a:pPr marL="298450" indent="-285750" algn="just">
              <a:lnSpc>
                <a:spcPct val="150000"/>
              </a:lnSpc>
              <a:buFontTx/>
              <a:buChar char="-"/>
            </a:pPr>
            <a:endParaRPr lang="en-US" altLang="ko-KR" dirty="0">
              <a:latin typeface="Arial Unicode MS"/>
              <a:cs typeface="Arial Unicode MS"/>
            </a:endParaRPr>
          </a:p>
        </p:txBody>
      </p:sp>
      <p:sp>
        <p:nvSpPr>
          <p:cNvPr id="10" name="object 6">
            <a:extLst>
              <a:ext uri="{FF2B5EF4-FFF2-40B4-BE49-F238E27FC236}">
                <a16:creationId xmlns:a16="http://schemas.microsoft.com/office/drawing/2014/main" id="{51A40C37-3BE3-CB4D-B524-EAA8A2FF9FB1}"/>
              </a:ext>
            </a:extLst>
          </p:cNvPr>
          <p:cNvSpPr txBox="1"/>
          <p:nvPr/>
        </p:nvSpPr>
        <p:spPr>
          <a:xfrm>
            <a:off x="271463" y="2908955"/>
            <a:ext cx="9601201" cy="332720"/>
          </a:xfrm>
          <a:prstGeom prst="rect">
            <a:avLst/>
          </a:prstGeom>
          <a:solidFill>
            <a:schemeClr val="bg1">
              <a:lumMod val="85000"/>
            </a:schemeClr>
          </a:solidFill>
        </p:spPr>
        <p:txBody>
          <a:bodyPr vert="horz" wrap="square" lIns="0" tIns="0" rIns="0" bIns="0" rtlCol="0">
            <a:spAutoFit/>
          </a:bodyPr>
          <a:lstStyle/>
          <a:p>
            <a:pPr marL="143510" marR="86360">
              <a:lnSpc>
                <a:spcPct val="135400"/>
              </a:lnSpc>
              <a:spcBef>
                <a:spcPts val="65"/>
              </a:spcBef>
            </a:pPr>
            <a:r>
              <a:rPr lang="en-US" altLang="ko-KR" dirty="0">
                <a:solidFill>
                  <a:srgbClr val="231F20"/>
                </a:solidFill>
                <a:latin typeface="+mn-ea"/>
                <a:cs typeface="나눔고딕코딩"/>
              </a:rPr>
              <a:t>y = </a:t>
            </a:r>
            <a:r>
              <a:rPr lang="en-US" altLang="ko-KR" dirty="0" err="1">
                <a:solidFill>
                  <a:srgbClr val="231F20"/>
                </a:solidFill>
                <a:latin typeface="+mn-ea"/>
                <a:cs typeface="나눔고딕코딩"/>
              </a:rPr>
              <a:t>tf.nn.softmax</a:t>
            </a:r>
            <a:r>
              <a:rPr lang="en-US" altLang="ko-KR" dirty="0">
                <a:solidFill>
                  <a:srgbClr val="231F20"/>
                </a:solidFill>
                <a:latin typeface="+mn-ea"/>
                <a:cs typeface="나눔고딕코딩"/>
              </a:rPr>
              <a:t>(</a:t>
            </a:r>
            <a:r>
              <a:rPr lang="en-US" altLang="ko-KR" dirty="0" err="1">
                <a:solidFill>
                  <a:srgbClr val="231F20"/>
                </a:solidFill>
                <a:latin typeface="+mn-ea"/>
                <a:cs typeface="나눔고딕코딩"/>
              </a:rPr>
              <a:t>tf.matmul</a:t>
            </a:r>
            <a:r>
              <a:rPr lang="en-US" altLang="ko-KR" dirty="0">
                <a:solidFill>
                  <a:srgbClr val="231F20"/>
                </a:solidFill>
                <a:latin typeface="+mn-ea"/>
                <a:cs typeface="나눔고딕코딩"/>
              </a:rPr>
              <a:t>(x, W) + b) </a:t>
            </a:r>
          </a:p>
        </p:txBody>
      </p:sp>
      <p:grpSp>
        <p:nvGrpSpPr>
          <p:cNvPr id="3" name="그룹 2">
            <a:extLst>
              <a:ext uri="{FF2B5EF4-FFF2-40B4-BE49-F238E27FC236}">
                <a16:creationId xmlns:a16="http://schemas.microsoft.com/office/drawing/2014/main" id="{9772F457-148E-6D4C-A049-8BEB5941D6F3}"/>
              </a:ext>
            </a:extLst>
          </p:cNvPr>
          <p:cNvGrpSpPr/>
          <p:nvPr/>
        </p:nvGrpSpPr>
        <p:grpSpPr>
          <a:xfrm>
            <a:off x="271463" y="5077777"/>
            <a:ext cx="3700681" cy="602298"/>
            <a:chOff x="271463" y="4772977"/>
            <a:chExt cx="1768087" cy="287762"/>
          </a:xfrm>
        </p:grpSpPr>
        <p:sp>
          <p:nvSpPr>
            <p:cNvPr id="11" name="object 21">
              <a:extLst>
                <a:ext uri="{FF2B5EF4-FFF2-40B4-BE49-F238E27FC236}">
                  <a16:creationId xmlns:a16="http://schemas.microsoft.com/office/drawing/2014/main" id="{4382327F-C8C6-FA47-B54E-1E038592624D}"/>
                </a:ext>
              </a:extLst>
            </p:cNvPr>
            <p:cNvSpPr/>
            <p:nvPr/>
          </p:nvSpPr>
          <p:spPr>
            <a:xfrm>
              <a:off x="271463" y="4813694"/>
              <a:ext cx="1001198" cy="121488"/>
            </a:xfrm>
            <a:prstGeom prst="rect">
              <a:avLst/>
            </a:prstGeom>
            <a:blipFill>
              <a:blip r:embed="rId4" cstate="print"/>
              <a:stretch>
                <a:fillRect/>
              </a:stretch>
            </a:blipFill>
          </p:spPr>
          <p:txBody>
            <a:bodyPr wrap="square" lIns="0" tIns="0" rIns="0" bIns="0" rtlCol="0"/>
            <a:lstStyle/>
            <a:p>
              <a:endParaRPr/>
            </a:p>
          </p:txBody>
        </p:sp>
        <p:sp>
          <p:nvSpPr>
            <p:cNvPr id="12" name="object 22">
              <a:extLst>
                <a:ext uri="{FF2B5EF4-FFF2-40B4-BE49-F238E27FC236}">
                  <a16:creationId xmlns:a16="http://schemas.microsoft.com/office/drawing/2014/main" id="{FD902B4C-596B-144E-BBE5-7096E7DB7C0F}"/>
                </a:ext>
              </a:extLst>
            </p:cNvPr>
            <p:cNvSpPr/>
            <p:nvPr/>
          </p:nvSpPr>
          <p:spPr>
            <a:xfrm>
              <a:off x="1314762" y="4772977"/>
              <a:ext cx="724788" cy="287762"/>
            </a:xfrm>
            <a:prstGeom prst="rect">
              <a:avLst/>
            </a:prstGeom>
            <a:blipFill>
              <a:blip r:embed="rId5" cstate="print"/>
              <a:stretch>
                <a:fillRect/>
              </a:stretch>
            </a:blipFill>
          </p:spPr>
          <p:txBody>
            <a:bodyPr wrap="square" lIns="0" tIns="0" rIns="0" bIns="0" rtlCol="0"/>
            <a:lstStyle/>
            <a:p>
              <a:endParaRPr/>
            </a:p>
          </p:txBody>
        </p:sp>
      </p:grpSp>
      <p:sp>
        <p:nvSpPr>
          <p:cNvPr id="13" name="object 6">
            <a:extLst>
              <a:ext uri="{FF2B5EF4-FFF2-40B4-BE49-F238E27FC236}">
                <a16:creationId xmlns:a16="http://schemas.microsoft.com/office/drawing/2014/main" id="{04FC271C-E391-234A-A0A8-B813B289C34C}"/>
              </a:ext>
            </a:extLst>
          </p:cNvPr>
          <p:cNvSpPr txBox="1"/>
          <p:nvPr/>
        </p:nvSpPr>
        <p:spPr>
          <a:xfrm>
            <a:off x="271463" y="6613432"/>
            <a:ext cx="9601201" cy="332720"/>
          </a:xfrm>
          <a:prstGeom prst="rect">
            <a:avLst/>
          </a:prstGeom>
          <a:solidFill>
            <a:schemeClr val="bg1">
              <a:lumMod val="85000"/>
            </a:schemeClr>
          </a:solidFill>
        </p:spPr>
        <p:txBody>
          <a:bodyPr vert="horz" wrap="square" lIns="0" tIns="0" rIns="0" bIns="0" rtlCol="0">
            <a:spAutoFit/>
          </a:bodyPr>
          <a:lstStyle/>
          <a:p>
            <a:pPr marL="143510" marR="86360">
              <a:lnSpc>
                <a:spcPct val="135400"/>
              </a:lnSpc>
              <a:spcBef>
                <a:spcPts val="65"/>
              </a:spcBef>
            </a:pPr>
            <a:r>
              <a:rPr lang="en-US" altLang="ko-KR" dirty="0" err="1">
                <a:solidFill>
                  <a:srgbClr val="231F20"/>
                </a:solidFill>
                <a:latin typeface="+mn-ea"/>
                <a:cs typeface="나눔고딕코딩"/>
              </a:rPr>
              <a:t>cross_entropy</a:t>
            </a:r>
            <a:r>
              <a:rPr lang="en-US" altLang="ko-KR" dirty="0">
                <a:solidFill>
                  <a:srgbClr val="231F20"/>
                </a:solidFill>
                <a:latin typeface="+mn-ea"/>
                <a:cs typeface="나눔고딕코딩"/>
              </a:rPr>
              <a:t> = -</a:t>
            </a:r>
            <a:r>
              <a:rPr lang="en-US" altLang="ko-KR" dirty="0" err="1">
                <a:solidFill>
                  <a:srgbClr val="231F20"/>
                </a:solidFill>
                <a:latin typeface="+mn-ea"/>
                <a:cs typeface="나눔고딕코딩"/>
              </a:rPr>
              <a:t>tf.reduce_sum</a:t>
            </a:r>
            <a:r>
              <a:rPr lang="en-US" altLang="ko-KR" dirty="0">
                <a:solidFill>
                  <a:srgbClr val="231F20"/>
                </a:solidFill>
                <a:latin typeface="+mn-ea"/>
                <a:cs typeface="나눔고딕코딩"/>
              </a:rPr>
              <a:t>( y_ * </a:t>
            </a:r>
            <a:r>
              <a:rPr lang="en-US" altLang="ko-KR" dirty="0" err="1">
                <a:solidFill>
                  <a:srgbClr val="231F20"/>
                </a:solidFill>
                <a:latin typeface="+mn-ea"/>
                <a:cs typeface="나눔고딕코딩"/>
              </a:rPr>
              <a:t>tf.log</a:t>
            </a:r>
            <a:r>
              <a:rPr lang="en-US" altLang="ko-KR" dirty="0">
                <a:solidFill>
                  <a:srgbClr val="231F20"/>
                </a:solidFill>
                <a:latin typeface="+mn-ea"/>
                <a:cs typeface="나눔고딕코딩"/>
              </a:rPr>
              <a:t>(y) )</a:t>
            </a:r>
          </a:p>
        </p:txBody>
      </p:sp>
    </p:spTree>
    <p:extLst>
      <p:ext uri="{BB962C8B-B14F-4D97-AF65-F5344CB8AC3E}">
        <p14:creationId xmlns:p14="http://schemas.microsoft.com/office/powerpoint/2010/main" val="1523087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1197507"/>
          </a:xfrm>
          <a:prstGeom prst="rect">
            <a:avLst/>
          </a:prstGeom>
        </p:spPr>
        <p:txBody>
          <a:bodyPr vert="horz" wrap="square" lIns="0" tIns="0" rIns="0" bIns="0" rtlCol="0">
            <a:spAutoFit/>
          </a:bodyPr>
          <a:lstStyle/>
          <a:p>
            <a:pPr marL="298450" indent="-285750" algn="just">
              <a:lnSpc>
                <a:spcPct val="150000"/>
              </a:lnSpc>
              <a:buFontTx/>
              <a:buChar char="-"/>
            </a:pPr>
            <a:r>
              <a:rPr lang="ko-KR" altLang="en-US" dirty="0">
                <a:latin typeface="+mn-ea"/>
                <a:cs typeface="Arial Unicode MS"/>
              </a:rPr>
              <a:t>오차 함수가 최소가 되게 학습하는 프로그램</a:t>
            </a:r>
            <a:endParaRPr lang="en-US" altLang="ko-KR" dirty="0">
              <a:latin typeface="+mn-ea"/>
              <a:cs typeface="Arial Unicode MS"/>
            </a:endParaRPr>
          </a:p>
          <a:p>
            <a:pPr marL="298450" indent="-285750" algn="just">
              <a:lnSpc>
                <a:spcPct val="150000"/>
              </a:lnSpc>
              <a:buFontTx/>
              <a:buChar char="-"/>
            </a:pPr>
            <a:r>
              <a:rPr lang="en-US" altLang="ko-KR" dirty="0">
                <a:latin typeface="+mn-ea"/>
                <a:cs typeface="Arial Unicode MS"/>
              </a:rPr>
              <a:t>0.01</a:t>
            </a:r>
            <a:r>
              <a:rPr lang="ko-KR" altLang="en-US" dirty="0">
                <a:latin typeface="+mn-ea"/>
                <a:cs typeface="Arial Unicode MS"/>
              </a:rPr>
              <a:t>은 학습 계수인데</a:t>
            </a:r>
            <a:r>
              <a:rPr lang="en-US" altLang="ko-KR" dirty="0">
                <a:latin typeface="+mn-ea"/>
                <a:cs typeface="Arial Unicode MS"/>
              </a:rPr>
              <a:t>, </a:t>
            </a:r>
            <a:r>
              <a:rPr lang="ko-KR" altLang="en-US" dirty="0" err="1">
                <a:latin typeface="+mn-ea"/>
                <a:cs typeface="Arial Unicode MS"/>
              </a:rPr>
              <a:t>경사하강법</a:t>
            </a:r>
            <a:r>
              <a:rPr lang="en-US" altLang="ko-KR" dirty="0">
                <a:latin typeface="+mn-ea"/>
                <a:cs typeface="Arial Unicode MS"/>
              </a:rPr>
              <a:t>(Steepest descent method)</a:t>
            </a:r>
            <a:r>
              <a:rPr lang="ko-KR" altLang="en-US" dirty="0">
                <a:latin typeface="+mn-ea"/>
                <a:cs typeface="Arial Unicode MS"/>
              </a:rPr>
              <a:t>을 사용</a:t>
            </a:r>
            <a:endParaRPr lang="en-US" altLang="ko-KR" dirty="0">
              <a:latin typeface="+mn-ea"/>
              <a:cs typeface="Arial Unicode MS"/>
            </a:endParaRPr>
          </a:p>
          <a:p>
            <a:pPr marL="298450" indent="-285750" algn="just">
              <a:lnSpc>
                <a:spcPct val="150000"/>
              </a:lnSpc>
              <a:buFontTx/>
              <a:buChar char="-"/>
            </a:pPr>
            <a:r>
              <a:rPr lang="en-US" altLang="ko-KR" dirty="0">
                <a:latin typeface="+mn-ea"/>
                <a:cs typeface="Arial Unicode MS"/>
              </a:rPr>
              <a:t>TensorFlow</a:t>
            </a:r>
            <a:r>
              <a:rPr lang="ko-KR" altLang="en-US" dirty="0">
                <a:latin typeface="+mn-ea"/>
                <a:cs typeface="Arial Unicode MS"/>
              </a:rPr>
              <a:t>가</a:t>
            </a:r>
            <a:r>
              <a:rPr lang="en-US" altLang="ko-KR" dirty="0">
                <a:latin typeface="+mn-ea"/>
                <a:cs typeface="Arial Unicode MS"/>
              </a:rPr>
              <a:t> </a:t>
            </a:r>
            <a:r>
              <a:rPr lang="ko-KR" altLang="en-US" dirty="0">
                <a:latin typeface="+mn-ea"/>
                <a:cs typeface="Arial Unicode MS"/>
              </a:rPr>
              <a:t>가중치 </a:t>
            </a:r>
            <a:r>
              <a:rPr lang="en-US" altLang="ko-KR" dirty="0">
                <a:latin typeface="+mn-ea"/>
                <a:cs typeface="Arial Unicode MS"/>
              </a:rPr>
              <a:t>W</a:t>
            </a:r>
            <a:r>
              <a:rPr lang="ko-KR" altLang="en-US" dirty="0">
                <a:latin typeface="+mn-ea"/>
                <a:cs typeface="Arial Unicode MS"/>
              </a:rPr>
              <a:t>와 바이어스 </a:t>
            </a:r>
            <a:r>
              <a:rPr lang="en-US" altLang="ko-KR" dirty="0">
                <a:latin typeface="+mn-ea"/>
                <a:cs typeface="Arial Unicode MS"/>
              </a:rPr>
              <a:t>b</a:t>
            </a:r>
            <a:r>
              <a:rPr lang="ko-KR" altLang="en-US" dirty="0">
                <a:latin typeface="+mn-ea"/>
                <a:cs typeface="Arial Unicode MS"/>
              </a:rPr>
              <a:t>의 값을 자동으로 변경</a:t>
            </a:r>
            <a:endParaRPr lang="en-US" altLang="ko-KR" dirty="0">
              <a:latin typeface="+mn-ea"/>
              <a:cs typeface="Arial Unicode MS"/>
            </a:endParaRPr>
          </a:p>
        </p:txBody>
      </p:sp>
      <p:sp>
        <p:nvSpPr>
          <p:cNvPr id="3" name="object 6">
            <a:extLst>
              <a:ext uri="{FF2B5EF4-FFF2-40B4-BE49-F238E27FC236}">
                <a16:creationId xmlns:a16="http://schemas.microsoft.com/office/drawing/2014/main" id="{AD06E3B4-055A-1046-8515-DF8DC868CE0E}"/>
              </a:ext>
            </a:extLst>
          </p:cNvPr>
          <p:cNvSpPr txBox="1"/>
          <p:nvPr/>
        </p:nvSpPr>
        <p:spPr>
          <a:xfrm>
            <a:off x="271463" y="1565275"/>
            <a:ext cx="9601201" cy="706668"/>
          </a:xfrm>
          <a:prstGeom prst="rect">
            <a:avLst/>
          </a:prstGeom>
          <a:solidFill>
            <a:schemeClr val="bg1">
              <a:lumMod val="85000"/>
            </a:schemeClr>
          </a:solidFill>
        </p:spPr>
        <p:txBody>
          <a:bodyPr vert="horz" wrap="square" lIns="0" tIns="0" rIns="0" bIns="0" rtlCol="0">
            <a:spAutoFit/>
          </a:bodyPr>
          <a:lstStyle/>
          <a:p>
            <a:pPr marL="157480" marR="2272030">
              <a:lnSpc>
                <a:spcPct val="135400"/>
              </a:lnSpc>
            </a:pPr>
            <a:r>
              <a:rPr lang="en-US" altLang="ko-KR" dirty="0">
                <a:solidFill>
                  <a:srgbClr val="231F20"/>
                </a:solidFill>
                <a:latin typeface="+mn-ea"/>
                <a:cs typeface="나눔고딕코딩"/>
              </a:rPr>
              <a:t>optimizer =</a:t>
            </a:r>
            <a:r>
              <a:rPr lang="en-US" altLang="ko-KR" spc="-185" dirty="0">
                <a:solidFill>
                  <a:srgbClr val="231F20"/>
                </a:solidFill>
                <a:latin typeface="+mn-ea"/>
                <a:cs typeface="나눔고딕코딩"/>
              </a:rPr>
              <a:t> </a:t>
            </a:r>
            <a:r>
              <a:rPr lang="en-US" altLang="ko-KR" spc="-5" dirty="0" err="1" smtClean="0">
                <a:solidFill>
                  <a:srgbClr val="231F20"/>
                </a:solidFill>
                <a:latin typeface="+mn-ea"/>
                <a:cs typeface="나눔고딕코딩"/>
              </a:rPr>
              <a:t>tf.train.GradientDescentOptimizer</a:t>
            </a:r>
            <a:r>
              <a:rPr lang="en-US" altLang="ko-KR" spc="-5" dirty="0" smtClean="0">
                <a:solidFill>
                  <a:srgbClr val="231F20"/>
                </a:solidFill>
                <a:latin typeface="+mn-ea"/>
                <a:cs typeface="나눔고딕코딩"/>
              </a:rPr>
              <a:t>(0.01)</a:t>
            </a:r>
          </a:p>
          <a:p>
            <a:pPr marL="157480" marR="2272030">
              <a:lnSpc>
                <a:spcPct val="135400"/>
              </a:lnSpc>
            </a:pPr>
            <a:r>
              <a:rPr lang="en-US" altLang="ko-KR" dirty="0" smtClean="0">
                <a:solidFill>
                  <a:srgbClr val="231F20"/>
                </a:solidFill>
                <a:latin typeface="+mn-ea"/>
                <a:cs typeface="나눔고딕코딩"/>
              </a:rPr>
              <a:t>train </a:t>
            </a:r>
            <a:r>
              <a:rPr lang="en-US" altLang="ko-KR" dirty="0">
                <a:solidFill>
                  <a:srgbClr val="231F20"/>
                </a:solidFill>
                <a:latin typeface="+mn-ea"/>
                <a:cs typeface="나눔고딕코딩"/>
              </a:rPr>
              <a:t>=</a:t>
            </a:r>
            <a:r>
              <a:rPr lang="en-US" altLang="ko-KR" spc="-175" dirty="0">
                <a:solidFill>
                  <a:srgbClr val="231F20"/>
                </a:solidFill>
                <a:latin typeface="+mn-ea"/>
                <a:cs typeface="나눔고딕코딩"/>
              </a:rPr>
              <a:t> </a:t>
            </a:r>
            <a:r>
              <a:rPr lang="en-US" altLang="ko-KR" spc="-5" dirty="0" err="1">
                <a:solidFill>
                  <a:srgbClr val="231F20"/>
                </a:solidFill>
                <a:latin typeface="+mn-ea"/>
                <a:cs typeface="나눔고딕코딩"/>
              </a:rPr>
              <a:t>optimizer.minimize</a:t>
            </a:r>
            <a:r>
              <a:rPr lang="en-US" altLang="ko-KR" spc="-5" dirty="0">
                <a:solidFill>
                  <a:srgbClr val="231F20"/>
                </a:solidFill>
                <a:latin typeface="+mn-ea"/>
                <a:cs typeface="나눔고딕코딩"/>
              </a:rPr>
              <a:t>(</a:t>
            </a:r>
            <a:r>
              <a:rPr lang="en-US" altLang="ko-KR" spc="-5" dirty="0" err="1">
                <a:solidFill>
                  <a:srgbClr val="231F20"/>
                </a:solidFill>
                <a:latin typeface="+mn-ea"/>
                <a:cs typeface="나눔고딕코딩"/>
              </a:rPr>
              <a:t>cross_entropy</a:t>
            </a:r>
            <a:r>
              <a:rPr lang="en-US" altLang="ko-KR" spc="-5" dirty="0">
                <a:solidFill>
                  <a:srgbClr val="231F20"/>
                </a:solidFill>
                <a:latin typeface="+mn-ea"/>
                <a:cs typeface="나눔고딕코딩"/>
              </a:rPr>
              <a:t>)</a:t>
            </a:r>
            <a:endParaRPr lang="en-US" altLang="ko-KR" dirty="0">
              <a:latin typeface="+mn-ea"/>
              <a:cs typeface="나눔고딕코딩"/>
            </a:endParaRPr>
          </a:p>
        </p:txBody>
      </p:sp>
    </p:spTree>
    <p:extLst>
      <p:ext uri="{BB962C8B-B14F-4D97-AF65-F5344CB8AC3E}">
        <p14:creationId xmlns:p14="http://schemas.microsoft.com/office/powerpoint/2010/main" val="1216993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2031325"/>
          </a:xfrm>
          <a:prstGeom prst="rect">
            <a:avLst/>
          </a:prstGeom>
        </p:spPr>
        <p:txBody>
          <a:bodyPr vert="horz" wrap="square" lIns="0" tIns="0" rIns="0" bIns="0" rtlCol="0">
            <a:spAutoFit/>
          </a:bodyPr>
          <a:lstStyle/>
          <a:p>
            <a:pPr marL="12700" marR="12065" algn="just">
              <a:lnSpc>
                <a:spcPct val="150000"/>
              </a:lnSpc>
              <a:spcBef>
                <a:spcPts val="580"/>
              </a:spcBef>
            </a:pPr>
            <a:r>
              <a:rPr lang="ko-KR" altLang="en-US" sz="2400" spc="-120" dirty="0" err="1" smtClean="0">
                <a:solidFill>
                  <a:srgbClr val="231F20"/>
                </a:solidFill>
                <a:latin typeface="+mn-ea"/>
                <a:cs typeface="Arial Unicode MS"/>
              </a:rPr>
              <a:t>퍼셉트론</a:t>
            </a:r>
            <a:r>
              <a:rPr lang="en-US" altLang="ko-KR" sz="2400" spc="-120" dirty="0" smtClean="0">
                <a:solidFill>
                  <a:srgbClr val="231F20"/>
                </a:solidFill>
                <a:latin typeface="+mn-ea"/>
                <a:cs typeface="Arial Unicode MS"/>
              </a:rPr>
              <a:t>(Perceptron)</a:t>
            </a:r>
            <a:endParaRPr lang="ko-KR" altLang="en-US" sz="2400" spc="-120" dirty="0">
              <a:solidFill>
                <a:srgbClr val="231F20"/>
              </a:solidFill>
              <a:latin typeface="+mn-ea"/>
              <a:cs typeface="Arial Unicode MS"/>
            </a:endParaRPr>
          </a:p>
          <a:p>
            <a:pPr marL="298450" marR="12065" indent="-285750" algn="just">
              <a:lnSpc>
                <a:spcPct val="150000"/>
              </a:lnSpc>
              <a:spcBef>
                <a:spcPts val="580"/>
              </a:spcBef>
              <a:buFontTx/>
              <a:buChar char="-"/>
            </a:pPr>
            <a:r>
              <a:rPr lang="ko-KR" altLang="en-US" spc="-120" dirty="0" err="1">
                <a:solidFill>
                  <a:srgbClr val="231F20"/>
                </a:solidFill>
                <a:latin typeface="+mn-ea"/>
                <a:cs typeface="Arial Unicode MS"/>
              </a:rPr>
              <a:t>퍼셉트론은</a:t>
            </a:r>
            <a:r>
              <a:rPr lang="ko-KR" altLang="en-US" spc="-120" dirty="0">
                <a:solidFill>
                  <a:srgbClr val="231F20"/>
                </a:solidFill>
                <a:latin typeface="+mn-ea"/>
                <a:cs typeface="Arial Unicode MS"/>
              </a:rPr>
              <a:t> 프랑크 </a:t>
            </a:r>
            <a:r>
              <a:rPr lang="ko-KR" altLang="en-US" spc="-120" dirty="0" err="1">
                <a:solidFill>
                  <a:srgbClr val="231F20"/>
                </a:solidFill>
                <a:latin typeface="+mn-ea"/>
                <a:cs typeface="Arial Unicode MS"/>
              </a:rPr>
              <a:t>로젠블라트</a:t>
            </a:r>
            <a:r>
              <a:rPr lang="en-US" altLang="ko-KR" spc="-120" dirty="0">
                <a:solidFill>
                  <a:srgbClr val="231F20"/>
                </a:solidFill>
                <a:latin typeface="+mn-ea"/>
                <a:cs typeface="Arial Unicode MS"/>
              </a:rPr>
              <a:t>(Frank Rosenblatt)</a:t>
            </a:r>
            <a:r>
              <a:rPr lang="ko-KR" altLang="en-US" spc="-120" dirty="0">
                <a:solidFill>
                  <a:srgbClr val="231F20"/>
                </a:solidFill>
                <a:latin typeface="+mn-ea"/>
                <a:cs typeface="Arial Unicode MS"/>
              </a:rPr>
              <a:t>가 </a:t>
            </a:r>
            <a:r>
              <a:rPr lang="en-US" altLang="ko-KR" spc="-120" dirty="0">
                <a:solidFill>
                  <a:srgbClr val="231F20"/>
                </a:solidFill>
                <a:latin typeface="+mn-ea"/>
                <a:cs typeface="Arial Unicode MS"/>
              </a:rPr>
              <a:t>1957</a:t>
            </a:r>
            <a:r>
              <a:rPr lang="ko-KR" altLang="en-US" spc="-120" dirty="0">
                <a:solidFill>
                  <a:srgbClr val="231F20"/>
                </a:solidFill>
                <a:latin typeface="+mn-ea"/>
                <a:cs typeface="Arial Unicode MS"/>
              </a:rPr>
              <a:t>년에 고안</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비교적 단순한 구조를 가지고 있지만  현재 </a:t>
            </a:r>
            <a:r>
              <a:rPr lang="ko-KR" altLang="en-US" spc="-120" dirty="0" smtClean="0">
                <a:solidFill>
                  <a:srgbClr val="231F20"/>
                </a:solidFill>
                <a:latin typeface="+mn-ea"/>
                <a:cs typeface="Arial Unicode MS"/>
              </a:rPr>
              <a:t>기계 </a:t>
            </a:r>
            <a:r>
              <a:rPr lang="ko-KR" altLang="en-US" spc="-120" dirty="0">
                <a:solidFill>
                  <a:srgbClr val="231F20"/>
                </a:solidFill>
                <a:latin typeface="+mn-ea"/>
                <a:cs typeface="Arial Unicode MS"/>
              </a:rPr>
              <a:t>학습의 기초가 되는 중요한  개념</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ko-KR" altLang="en-US" spc="-120" dirty="0" err="1">
                <a:solidFill>
                  <a:srgbClr val="231F20"/>
                </a:solidFill>
                <a:latin typeface="+mn-ea"/>
                <a:cs typeface="Arial Unicode MS"/>
              </a:rPr>
              <a:t>입력층과</a:t>
            </a:r>
            <a:r>
              <a:rPr lang="en-US" altLang="ko-KR" spc="-120" dirty="0">
                <a:solidFill>
                  <a:srgbClr val="231F20"/>
                </a:solidFill>
                <a:latin typeface="+mn-ea"/>
                <a:cs typeface="Arial Unicode MS"/>
              </a:rPr>
              <a:t> </a:t>
            </a:r>
            <a:r>
              <a:rPr lang="ko-KR" altLang="en-US" spc="-120" dirty="0">
                <a:solidFill>
                  <a:srgbClr val="231F20"/>
                </a:solidFill>
                <a:latin typeface="+mn-ea"/>
                <a:cs typeface="Arial Unicode MS"/>
              </a:rPr>
              <a:t>출력층만으로</a:t>
            </a:r>
            <a:r>
              <a:rPr lang="en-US" altLang="ko-KR" spc="-120" dirty="0">
                <a:solidFill>
                  <a:srgbClr val="231F20"/>
                </a:solidFill>
                <a:latin typeface="+mn-ea"/>
                <a:cs typeface="Arial Unicode MS"/>
              </a:rPr>
              <a:t> </a:t>
            </a:r>
            <a:r>
              <a:rPr lang="ko-KR" altLang="en-US" spc="-120" dirty="0">
                <a:solidFill>
                  <a:srgbClr val="231F20"/>
                </a:solidFill>
                <a:latin typeface="+mn-ea"/>
                <a:cs typeface="Arial Unicode MS"/>
              </a:rPr>
              <a:t>구성된</a:t>
            </a:r>
            <a:r>
              <a:rPr lang="en-US" altLang="ko-KR" spc="-120" dirty="0">
                <a:solidFill>
                  <a:srgbClr val="231F20"/>
                </a:solidFill>
                <a:latin typeface="+mn-ea"/>
                <a:cs typeface="Arial Unicode MS"/>
              </a:rPr>
              <a:t> </a:t>
            </a:r>
            <a:r>
              <a:rPr lang="ko-KR" altLang="en-US" spc="-120" dirty="0">
                <a:solidFill>
                  <a:srgbClr val="231F20"/>
                </a:solidFill>
                <a:latin typeface="+mn-ea"/>
                <a:cs typeface="Arial Unicode MS"/>
              </a:rPr>
              <a:t>단순</a:t>
            </a:r>
            <a:r>
              <a:rPr lang="en-US" altLang="ko-KR" spc="-120" dirty="0">
                <a:solidFill>
                  <a:srgbClr val="231F20"/>
                </a:solidFill>
                <a:latin typeface="+mn-ea"/>
                <a:cs typeface="Arial Unicode MS"/>
              </a:rPr>
              <a:t> </a:t>
            </a:r>
            <a:r>
              <a:rPr lang="ko-KR" altLang="en-US" spc="-120" dirty="0" err="1">
                <a:solidFill>
                  <a:srgbClr val="231F20"/>
                </a:solidFill>
                <a:latin typeface="+mn-ea"/>
                <a:cs typeface="Arial Unicode MS"/>
              </a:rPr>
              <a:t>퍼셉트론</a:t>
            </a:r>
            <a:r>
              <a:rPr lang="en-US" altLang="ko-KR" spc="-120" dirty="0">
                <a:solidFill>
                  <a:srgbClr val="231F20"/>
                </a:solidFill>
                <a:latin typeface="+mn-ea"/>
                <a:cs typeface="Arial Unicode MS"/>
              </a:rPr>
              <a:t>(Simple  Perceptron)</a:t>
            </a:r>
          </a:p>
        </p:txBody>
      </p:sp>
      <p:sp>
        <p:nvSpPr>
          <p:cNvPr id="3" name="object 2">
            <a:extLst>
              <a:ext uri="{FF2B5EF4-FFF2-40B4-BE49-F238E27FC236}">
                <a16:creationId xmlns:a16="http://schemas.microsoft.com/office/drawing/2014/main" id="{582BA6F7-76BB-A644-9DC0-B105CBA20A75}"/>
              </a:ext>
            </a:extLst>
          </p:cNvPr>
          <p:cNvSpPr/>
          <p:nvPr/>
        </p:nvSpPr>
        <p:spPr>
          <a:xfrm>
            <a:off x="1832769" y="2403475"/>
            <a:ext cx="6172200" cy="48768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9061008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82225" y="-54244"/>
            <a:ext cx="10296993" cy="7639319"/>
          </a:xfrm>
          <a:custGeom>
            <a:avLst/>
            <a:gdLst/>
            <a:ahLst/>
            <a:cxnLst/>
            <a:rect l="l" t="t" r="r" b="b"/>
            <a:pathLst>
              <a:path w="5549900" h="3226435">
                <a:moveTo>
                  <a:pt x="0" y="3225901"/>
                </a:moveTo>
                <a:lnTo>
                  <a:pt x="5549392" y="3225901"/>
                </a:lnTo>
                <a:lnTo>
                  <a:pt x="5549392" y="0"/>
                </a:lnTo>
                <a:lnTo>
                  <a:pt x="0" y="0"/>
                </a:lnTo>
                <a:lnTo>
                  <a:pt x="0" y="3225901"/>
                </a:lnTo>
                <a:close/>
              </a:path>
            </a:pathLst>
          </a:custGeom>
          <a:solidFill>
            <a:srgbClr val="E6E7E8"/>
          </a:solidFill>
        </p:spPr>
        <p:txBody>
          <a:bodyPr wrap="square" lIns="0" tIns="0" rIns="0" bIns="0" rtlCol="0"/>
          <a:lstStyle/>
          <a:p>
            <a:endParaRPr dirty="0"/>
          </a:p>
        </p:txBody>
      </p:sp>
      <p:sp>
        <p:nvSpPr>
          <p:cNvPr id="5" name="object 5"/>
          <p:cNvSpPr/>
          <p:nvPr/>
        </p:nvSpPr>
        <p:spPr>
          <a:xfrm>
            <a:off x="3890766" y="2241766"/>
            <a:ext cx="2339975" cy="69215"/>
          </a:xfrm>
          <a:custGeom>
            <a:avLst/>
            <a:gdLst/>
            <a:ahLst/>
            <a:cxnLst/>
            <a:rect l="l" t="t" r="r" b="b"/>
            <a:pathLst>
              <a:path w="2339975" h="69215">
                <a:moveTo>
                  <a:pt x="2339425" y="0"/>
                </a:moveTo>
                <a:lnTo>
                  <a:pt x="0" y="0"/>
                </a:lnTo>
                <a:lnTo>
                  <a:pt x="794" y="7947"/>
                </a:lnTo>
                <a:lnTo>
                  <a:pt x="8669" y="32696"/>
                </a:lnTo>
                <a:lnTo>
                  <a:pt x="30043" y="57445"/>
                </a:lnTo>
                <a:lnTo>
                  <a:pt x="71666" y="68694"/>
                </a:lnTo>
                <a:lnTo>
                  <a:pt x="2268321" y="68694"/>
                </a:lnTo>
                <a:lnTo>
                  <a:pt x="2279571" y="67569"/>
                </a:lnTo>
                <a:lnTo>
                  <a:pt x="2304319" y="59695"/>
                </a:lnTo>
                <a:lnTo>
                  <a:pt x="2329068" y="38321"/>
                </a:lnTo>
                <a:lnTo>
                  <a:pt x="2339425" y="0"/>
                </a:lnTo>
                <a:close/>
              </a:path>
            </a:pathLst>
          </a:custGeom>
          <a:solidFill>
            <a:srgbClr val="6D6E71"/>
          </a:solidFill>
        </p:spPr>
        <p:txBody>
          <a:bodyPr wrap="square" lIns="0" tIns="0" rIns="0" bIns="0" rtlCol="0"/>
          <a:lstStyle/>
          <a:p>
            <a:endParaRPr/>
          </a:p>
        </p:txBody>
      </p:sp>
      <p:sp>
        <p:nvSpPr>
          <p:cNvPr id="6" name="object 6"/>
          <p:cNvSpPr/>
          <p:nvPr/>
        </p:nvSpPr>
        <p:spPr>
          <a:xfrm>
            <a:off x="462429" y="1175373"/>
            <a:ext cx="9066540" cy="5419102"/>
          </a:xfrm>
          <a:custGeom>
            <a:avLst/>
            <a:gdLst/>
            <a:ahLst/>
            <a:cxnLst/>
            <a:rect l="l" t="t" r="r" b="b"/>
            <a:pathLst>
              <a:path w="4932045" h="3015615">
                <a:moveTo>
                  <a:pt x="4751997" y="0"/>
                </a:moveTo>
                <a:lnTo>
                  <a:pt x="179997" y="0"/>
                </a:lnTo>
                <a:lnTo>
                  <a:pt x="151872" y="2812"/>
                </a:lnTo>
                <a:lnTo>
                  <a:pt x="89998" y="22499"/>
                </a:lnTo>
                <a:lnTo>
                  <a:pt x="28124" y="75936"/>
                </a:lnTo>
                <a:lnTo>
                  <a:pt x="0" y="179997"/>
                </a:lnTo>
                <a:lnTo>
                  <a:pt x="0" y="2834995"/>
                </a:lnTo>
                <a:lnTo>
                  <a:pt x="2812" y="2863122"/>
                </a:lnTo>
                <a:lnTo>
                  <a:pt x="22499" y="2925000"/>
                </a:lnTo>
                <a:lnTo>
                  <a:pt x="75936" y="2986878"/>
                </a:lnTo>
                <a:lnTo>
                  <a:pt x="179997" y="3015005"/>
                </a:lnTo>
                <a:lnTo>
                  <a:pt x="4751997" y="3015005"/>
                </a:lnTo>
                <a:lnTo>
                  <a:pt x="4780121" y="3012192"/>
                </a:lnTo>
                <a:lnTo>
                  <a:pt x="4841995" y="2992504"/>
                </a:lnTo>
                <a:lnTo>
                  <a:pt x="4903869" y="2939063"/>
                </a:lnTo>
                <a:lnTo>
                  <a:pt x="4931994" y="2834995"/>
                </a:lnTo>
                <a:lnTo>
                  <a:pt x="4931994" y="179997"/>
                </a:lnTo>
                <a:lnTo>
                  <a:pt x="4929181" y="151872"/>
                </a:lnTo>
                <a:lnTo>
                  <a:pt x="4909494" y="89998"/>
                </a:lnTo>
                <a:lnTo>
                  <a:pt x="4856057" y="28124"/>
                </a:lnTo>
                <a:lnTo>
                  <a:pt x="4751997" y="0"/>
                </a:lnTo>
                <a:close/>
              </a:path>
            </a:pathLst>
          </a:custGeom>
          <a:solidFill>
            <a:srgbClr val="FFFFFF"/>
          </a:solidFill>
        </p:spPr>
        <p:txBody>
          <a:bodyPr wrap="square" lIns="0" tIns="0" rIns="0" bIns="0" rtlCol="0"/>
          <a:lstStyle/>
          <a:p>
            <a:r>
              <a:rPr lang="en-US" dirty="0" smtClean="0"/>
              <a:t> </a:t>
            </a:r>
            <a:endParaRPr dirty="0"/>
          </a:p>
        </p:txBody>
      </p:sp>
      <p:sp>
        <p:nvSpPr>
          <p:cNvPr id="7" name="object 7"/>
          <p:cNvSpPr/>
          <p:nvPr/>
        </p:nvSpPr>
        <p:spPr>
          <a:xfrm>
            <a:off x="462429" y="1175373"/>
            <a:ext cx="9066540" cy="5419102"/>
          </a:xfrm>
          <a:custGeom>
            <a:avLst/>
            <a:gdLst/>
            <a:ahLst/>
            <a:cxnLst/>
            <a:rect l="l" t="t" r="r" b="b"/>
            <a:pathLst>
              <a:path w="4932045" h="3015615">
                <a:moveTo>
                  <a:pt x="179997" y="0"/>
                </a:moveTo>
                <a:lnTo>
                  <a:pt x="151872" y="2812"/>
                </a:lnTo>
                <a:lnTo>
                  <a:pt x="89998" y="22499"/>
                </a:lnTo>
                <a:lnTo>
                  <a:pt x="28124" y="75936"/>
                </a:lnTo>
                <a:lnTo>
                  <a:pt x="0" y="179997"/>
                </a:lnTo>
                <a:lnTo>
                  <a:pt x="0" y="2834995"/>
                </a:lnTo>
                <a:lnTo>
                  <a:pt x="2812" y="2863122"/>
                </a:lnTo>
                <a:lnTo>
                  <a:pt x="22499" y="2925000"/>
                </a:lnTo>
                <a:lnTo>
                  <a:pt x="75936" y="2986878"/>
                </a:lnTo>
                <a:lnTo>
                  <a:pt x="179997" y="3015005"/>
                </a:lnTo>
                <a:lnTo>
                  <a:pt x="4751997" y="3015005"/>
                </a:lnTo>
                <a:lnTo>
                  <a:pt x="4780121" y="3012192"/>
                </a:lnTo>
                <a:lnTo>
                  <a:pt x="4841995" y="2992504"/>
                </a:lnTo>
                <a:lnTo>
                  <a:pt x="4903869" y="2939063"/>
                </a:lnTo>
                <a:lnTo>
                  <a:pt x="4931994" y="2834995"/>
                </a:lnTo>
                <a:lnTo>
                  <a:pt x="4931994" y="179997"/>
                </a:lnTo>
                <a:lnTo>
                  <a:pt x="4929181" y="151872"/>
                </a:lnTo>
                <a:lnTo>
                  <a:pt x="4909494" y="89998"/>
                </a:lnTo>
                <a:lnTo>
                  <a:pt x="4856057" y="28124"/>
                </a:lnTo>
                <a:lnTo>
                  <a:pt x="4751997" y="0"/>
                </a:lnTo>
                <a:lnTo>
                  <a:pt x="179997" y="0"/>
                </a:lnTo>
                <a:close/>
              </a:path>
            </a:pathLst>
          </a:custGeom>
          <a:ln w="36004">
            <a:solidFill>
              <a:srgbClr val="6D6E71"/>
            </a:solidFill>
          </a:ln>
        </p:spPr>
        <p:txBody>
          <a:bodyPr wrap="square" lIns="0" tIns="0" rIns="0" bIns="0" rtlCol="0"/>
          <a:lstStyle/>
          <a:p>
            <a:endParaRPr/>
          </a:p>
        </p:txBody>
      </p:sp>
      <p:sp>
        <p:nvSpPr>
          <p:cNvPr id="8" name="object 8"/>
          <p:cNvSpPr/>
          <p:nvPr/>
        </p:nvSpPr>
        <p:spPr>
          <a:xfrm>
            <a:off x="4423569" y="1496597"/>
            <a:ext cx="0" cy="462915"/>
          </a:xfrm>
          <a:custGeom>
            <a:avLst/>
            <a:gdLst/>
            <a:ahLst/>
            <a:cxnLst/>
            <a:rect l="l" t="t" r="r" b="b"/>
            <a:pathLst>
              <a:path h="462915">
                <a:moveTo>
                  <a:pt x="0" y="462699"/>
                </a:moveTo>
                <a:lnTo>
                  <a:pt x="0" y="0"/>
                </a:lnTo>
              </a:path>
            </a:pathLst>
          </a:custGeom>
          <a:ln w="6350">
            <a:solidFill>
              <a:srgbClr val="939598"/>
            </a:solidFill>
          </a:ln>
        </p:spPr>
        <p:txBody>
          <a:bodyPr wrap="square" lIns="0" tIns="0" rIns="0" bIns="0" rtlCol="0"/>
          <a:lstStyle/>
          <a:p>
            <a:endParaRPr/>
          </a:p>
        </p:txBody>
      </p:sp>
      <p:sp>
        <p:nvSpPr>
          <p:cNvPr id="9" name="object 9"/>
          <p:cNvSpPr/>
          <p:nvPr/>
        </p:nvSpPr>
        <p:spPr>
          <a:xfrm>
            <a:off x="5490369" y="1489075"/>
            <a:ext cx="0" cy="462915"/>
          </a:xfrm>
          <a:custGeom>
            <a:avLst/>
            <a:gdLst/>
            <a:ahLst/>
            <a:cxnLst/>
            <a:rect l="l" t="t" r="r" b="b"/>
            <a:pathLst>
              <a:path h="462915">
                <a:moveTo>
                  <a:pt x="0" y="462699"/>
                </a:moveTo>
                <a:lnTo>
                  <a:pt x="0" y="0"/>
                </a:lnTo>
              </a:path>
            </a:pathLst>
          </a:custGeom>
          <a:ln w="6350">
            <a:solidFill>
              <a:srgbClr val="939598"/>
            </a:solidFill>
          </a:ln>
        </p:spPr>
        <p:txBody>
          <a:bodyPr wrap="square" lIns="0" tIns="0" rIns="0" bIns="0" rtlCol="0"/>
          <a:lstStyle/>
          <a:p>
            <a:endParaRPr/>
          </a:p>
        </p:txBody>
      </p:sp>
      <p:sp>
        <p:nvSpPr>
          <p:cNvPr id="10" name="object 10"/>
          <p:cNvSpPr txBox="1"/>
          <p:nvPr/>
        </p:nvSpPr>
        <p:spPr>
          <a:xfrm>
            <a:off x="4559077" y="1415318"/>
            <a:ext cx="947200" cy="615553"/>
          </a:xfrm>
          <a:prstGeom prst="rect">
            <a:avLst/>
          </a:prstGeom>
        </p:spPr>
        <p:txBody>
          <a:bodyPr vert="horz" wrap="square" lIns="0" tIns="0" rIns="0" bIns="0" rtlCol="0">
            <a:spAutoFit/>
          </a:bodyPr>
          <a:lstStyle/>
          <a:p>
            <a:pPr marL="12700"/>
            <a:r>
              <a:rPr lang="en-US" sz="4000" b="1" spc="-40" dirty="0" smtClean="0">
                <a:solidFill>
                  <a:srgbClr val="414042"/>
                </a:solidFill>
                <a:latin typeface="Century Gothic"/>
                <a:cs typeface="Century Gothic"/>
              </a:rPr>
              <a:t>5</a:t>
            </a:r>
            <a:r>
              <a:rPr sz="4000" b="1" spc="-40" dirty="0" smtClean="0">
                <a:solidFill>
                  <a:srgbClr val="414042"/>
                </a:solidFill>
                <a:latin typeface="Century Gothic"/>
                <a:cs typeface="Century Gothic"/>
              </a:rPr>
              <a:t>-</a:t>
            </a:r>
            <a:r>
              <a:rPr lang="en-US" sz="4000" b="1" spc="-40" dirty="0" smtClean="0">
                <a:solidFill>
                  <a:srgbClr val="414042"/>
                </a:solidFill>
                <a:latin typeface="Century Gothic"/>
                <a:cs typeface="Century Gothic"/>
              </a:rPr>
              <a:t>5</a:t>
            </a:r>
            <a:endParaRPr sz="4000" dirty="0">
              <a:latin typeface="Century Gothic"/>
              <a:cs typeface="Century Gothic"/>
            </a:endParaRPr>
          </a:p>
        </p:txBody>
      </p:sp>
      <p:sp>
        <p:nvSpPr>
          <p:cNvPr id="11" name="object 11"/>
          <p:cNvSpPr txBox="1">
            <a:spLocks noGrp="1"/>
          </p:cNvSpPr>
          <p:nvPr>
            <p:ph type="title"/>
          </p:nvPr>
        </p:nvSpPr>
        <p:spPr>
          <a:xfrm>
            <a:off x="3356769" y="2225847"/>
            <a:ext cx="3352800" cy="369332"/>
          </a:xfrm>
          <a:prstGeom prst="rect">
            <a:avLst/>
          </a:prstGeom>
        </p:spPr>
        <p:txBody>
          <a:bodyPr vert="horz" wrap="square" lIns="0" tIns="0" rIns="0" bIns="0" rtlCol="0">
            <a:spAutoFit/>
          </a:bodyPr>
          <a:lstStyle/>
          <a:p>
            <a:pPr marL="12700"/>
            <a:r>
              <a:rPr lang="en-US" altLang="ko-KR" sz="2400" spc="-200" dirty="0" err="1">
                <a:latin typeface="+mn-ea"/>
                <a:ea typeface="+mn-ea"/>
              </a:rPr>
              <a:t>TensorBoard</a:t>
            </a:r>
            <a:r>
              <a:rPr lang="ko-KR" altLang="en-US" sz="2400" spc="-200" dirty="0">
                <a:latin typeface="+mn-ea"/>
                <a:ea typeface="+mn-ea"/>
              </a:rPr>
              <a:t>로 시각화하기</a:t>
            </a:r>
          </a:p>
        </p:txBody>
      </p:sp>
      <p:sp>
        <p:nvSpPr>
          <p:cNvPr id="12" name="object 12"/>
          <p:cNvSpPr/>
          <p:nvPr/>
        </p:nvSpPr>
        <p:spPr>
          <a:xfrm>
            <a:off x="1061603" y="4398524"/>
            <a:ext cx="3978310" cy="539607"/>
          </a:xfrm>
          <a:custGeom>
            <a:avLst/>
            <a:gdLst/>
            <a:ahLst/>
            <a:cxnLst/>
            <a:rect l="l" t="t" r="r" b="b"/>
            <a:pathLst>
              <a:path w="2115185" h="260985">
                <a:moveTo>
                  <a:pt x="2042934" y="0"/>
                </a:moveTo>
                <a:lnTo>
                  <a:pt x="71996" y="0"/>
                </a:lnTo>
                <a:lnTo>
                  <a:pt x="60746" y="1124"/>
                </a:lnTo>
                <a:lnTo>
                  <a:pt x="35998" y="8999"/>
                </a:lnTo>
                <a:lnTo>
                  <a:pt x="11249" y="30373"/>
                </a:lnTo>
                <a:lnTo>
                  <a:pt x="0" y="71996"/>
                </a:lnTo>
                <a:lnTo>
                  <a:pt x="0" y="189001"/>
                </a:lnTo>
                <a:lnTo>
                  <a:pt x="1124" y="200250"/>
                </a:lnTo>
                <a:lnTo>
                  <a:pt x="8999" y="224999"/>
                </a:lnTo>
                <a:lnTo>
                  <a:pt x="30373" y="249748"/>
                </a:lnTo>
                <a:lnTo>
                  <a:pt x="71996" y="260997"/>
                </a:lnTo>
                <a:lnTo>
                  <a:pt x="2042934" y="260997"/>
                </a:lnTo>
                <a:lnTo>
                  <a:pt x="2054186" y="259872"/>
                </a:lnTo>
                <a:lnTo>
                  <a:pt x="2078939" y="251998"/>
                </a:lnTo>
                <a:lnTo>
                  <a:pt x="2103692" y="230624"/>
                </a:lnTo>
                <a:lnTo>
                  <a:pt x="2114943" y="189001"/>
                </a:lnTo>
                <a:lnTo>
                  <a:pt x="2114943" y="71996"/>
                </a:lnTo>
                <a:lnTo>
                  <a:pt x="2113818" y="60746"/>
                </a:lnTo>
                <a:lnTo>
                  <a:pt x="2105942" y="35998"/>
                </a:lnTo>
                <a:lnTo>
                  <a:pt x="2084564" y="11249"/>
                </a:lnTo>
                <a:lnTo>
                  <a:pt x="2042934" y="0"/>
                </a:lnTo>
                <a:close/>
              </a:path>
            </a:pathLst>
          </a:custGeom>
          <a:solidFill>
            <a:srgbClr val="6D6E71"/>
          </a:solidFill>
        </p:spPr>
        <p:txBody>
          <a:bodyPr wrap="square" lIns="0" tIns="0" rIns="0" bIns="0" rtlCol="0" anchor="ctr"/>
          <a:lstStyle/>
          <a:p>
            <a:pPr algn="ctr"/>
            <a:r>
              <a:rPr lang="ko-KR" altLang="en-US" spc="-65" dirty="0" smtClean="0">
                <a:solidFill>
                  <a:schemeClr val="bg1"/>
                </a:solidFill>
                <a:latin typeface="Arial Unicode MS"/>
                <a:cs typeface="Arial Unicode MS"/>
              </a:rPr>
              <a:t>이번  </a:t>
            </a:r>
            <a:r>
              <a:rPr lang="ko-KR" altLang="en-US" spc="-65" dirty="0">
                <a:solidFill>
                  <a:schemeClr val="bg1"/>
                </a:solidFill>
                <a:latin typeface="Arial Unicode MS"/>
                <a:cs typeface="Arial Unicode MS"/>
              </a:rPr>
              <a:t>절에서  배울</a:t>
            </a:r>
            <a:r>
              <a:rPr lang="ko-KR" altLang="en-US" spc="-114" dirty="0">
                <a:solidFill>
                  <a:schemeClr val="bg1"/>
                </a:solidFill>
                <a:latin typeface="Arial Unicode MS"/>
                <a:cs typeface="Arial Unicode MS"/>
              </a:rPr>
              <a:t> </a:t>
            </a:r>
            <a:r>
              <a:rPr lang="ko-KR" altLang="en-US" spc="-65" dirty="0" smtClean="0">
                <a:solidFill>
                  <a:schemeClr val="bg1"/>
                </a:solidFill>
                <a:latin typeface="Arial Unicode MS"/>
                <a:cs typeface="Arial Unicode MS"/>
              </a:rPr>
              <a:t>내용</a:t>
            </a:r>
            <a:endParaRPr dirty="0">
              <a:solidFill>
                <a:schemeClr val="bg1"/>
              </a:solidFill>
            </a:endParaRPr>
          </a:p>
        </p:txBody>
      </p:sp>
      <p:sp>
        <p:nvSpPr>
          <p:cNvPr id="13" name="object 13"/>
          <p:cNvSpPr txBox="1"/>
          <p:nvPr/>
        </p:nvSpPr>
        <p:spPr>
          <a:xfrm>
            <a:off x="1097894" y="5461581"/>
            <a:ext cx="3942019" cy="657231"/>
          </a:xfrm>
          <a:prstGeom prst="rect">
            <a:avLst/>
          </a:prstGeom>
          <a:solidFill>
            <a:srgbClr val="E6E7E8"/>
          </a:solidFill>
        </p:spPr>
        <p:txBody>
          <a:bodyPr vert="horz" wrap="square" lIns="0" tIns="51435" rIns="0" bIns="0" rtlCol="0" anchor="ctr">
            <a:spAutoFit/>
          </a:bodyPr>
          <a:lstStyle/>
          <a:p>
            <a:pPr marL="179705" indent="-107950">
              <a:spcBef>
                <a:spcPts val="405"/>
              </a:spcBef>
              <a:buClr>
                <a:srgbClr val="58595B"/>
              </a:buClr>
              <a:buSzPct val="75000"/>
              <a:buChar char="■"/>
              <a:tabLst>
                <a:tab pos="180340" algn="l"/>
              </a:tabLst>
            </a:pPr>
            <a:r>
              <a:rPr lang="en-US" altLang="ko-KR" spc="-120" dirty="0">
                <a:solidFill>
                  <a:srgbClr val="414042"/>
                </a:solidFill>
                <a:latin typeface="+mn-ea"/>
                <a:cs typeface="Arial Unicode MS"/>
              </a:rPr>
              <a:t> </a:t>
            </a:r>
            <a:r>
              <a:rPr lang="en-US" altLang="ko-KR" spc="-120" dirty="0" err="1">
                <a:solidFill>
                  <a:srgbClr val="414042"/>
                </a:solidFill>
                <a:latin typeface="+mn-ea"/>
                <a:cs typeface="Arial Unicode MS"/>
              </a:rPr>
              <a:t>TensorBoard</a:t>
            </a:r>
            <a:endParaRPr lang="en-US" altLang="ko-KR" spc="-120" dirty="0">
              <a:solidFill>
                <a:srgbClr val="414042"/>
              </a:solidFill>
              <a:latin typeface="+mn-ea"/>
              <a:cs typeface="Arial Unicode MS"/>
            </a:endParaRPr>
          </a:p>
          <a:p>
            <a:pPr marL="179705" indent="-107950">
              <a:spcBef>
                <a:spcPts val="405"/>
              </a:spcBef>
              <a:buClr>
                <a:srgbClr val="58595B"/>
              </a:buClr>
              <a:buSzPct val="75000"/>
              <a:buChar char="■"/>
              <a:tabLst>
                <a:tab pos="180340" algn="l"/>
              </a:tabLst>
            </a:pPr>
            <a:r>
              <a:rPr lang="ko-KR" altLang="en-US" spc="-120" dirty="0" smtClean="0">
                <a:solidFill>
                  <a:srgbClr val="414042"/>
                </a:solidFill>
                <a:latin typeface="+mn-ea"/>
                <a:cs typeface="Arial Unicode MS"/>
              </a:rPr>
              <a:t> 알고리즘을 시각화 해보기</a:t>
            </a:r>
            <a:endParaRPr lang="en-US" altLang="ko-KR" spc="-120" dirty="0" smtClean="0">
              <a:solidFill>
                <a:srgbClr val="414042"/>
              </a:solidFill>
              <a:latin typeface="+mn-ea"/>
              <a:cs typeface="Arial Unicode MS"/>
            </a:endParaRPr>
          </a:p>
        </p:txBody>
      </p:sp>
      <p:sp>
        <p:nvSpPr>
          <p:cNvPr id="15" name="object 15"/>
          <p:cNvSpPr/>
          <p:nvPr/>
        </p:nvSpPr>
        <p:spPr>
          <a:xfrm>
            <a:off x="5639087" y="4402194"/>
            <a:ext cx="3260691" cy="536571"/>
          </a:xfrm>
          <a:custGeom>
            <a:avLst/>
            <a:gdLst/>
            <a:ahLst/>
            <a:cxnLst/>
            <a:rect l="l" t="t" r="r" b="b"/>
            <a:pathLst>
              <a:path w="2115185" h="260985">
                <a:moveTo>
                  <a:pt x="2042934" y="0"/>
                </a:moveTo>
                <a:lnTo>
                  <a:pt x="71996" y="0"/>
                </a:lnTo>
                <a:lnTo>
                  <a:pt x="60746" y="1124"/>
                </a:lnTo>
                <a:lnTo>
                  <a:pt x="35998" y="8999"/>
                </a:lnTo>
                <a:lnTo>
                  <a:pt x="11249" y="30373"/>
                </a:lnTo>
                <a:lnTo>
                  <a:pt x="0" y="71996"/>
                </a:lnTo>
                <a:lnTo>
                  <a:pt x="0" y="189001"/>
                </a:lnTo>
                <a:lnTo>
                  <a:pt x="1124" y="200250"/>
                </a:lnTo>
                <a:lnTo>
                  <a:pt x="8999" y="224999"/>
                </a:lnTo>
                <a:lnTo>
                  <a:pt x="30373" y="249748"/>
                </a:lnTo>
                <a:lnTo>
                  <a:pt x="71996" y="260997"/>
                </a:lnTo>
                <a:lnTo>
                  <a:pt x="2042934" y="260997"/>
                </a:lnTo>
                <a:lnTo>
                  <a:pt x="2054186" y="259872"/>
                </a:lnTo>
                <a:lnTo>
                  <a:pt x="2078939" y="251998"/>
                </a:lnTo>
                <a:lnTo>
                  <a:pt x="2103692" y="230624"/>
                </a:lnTo>
                <a:lnTo>
                  <a:pt x="2114943" y="189001"/>
                </a:lnTo>
                <a:lnTo>
                  <a:pt x="2114943" y="71996"/>
                </a:lnTo>
                <a:lnTo>
                  <a:pt x="2113818" y="60746"/>
                </a:lnTo>
                <a:lnTo>
                  <a:pt x="2105942" y="35998"/>
                </a:lnTo>
                <a:lnTo>
                  <a:pt x="2084564" y="11249"/>
                </a:lnTo>
                <a:lnTo>
                  <a:pt x="2042934" y="0"/>
                </a:lnTo>
                <a:close/>
              </a:path>
            </a:pathLst>
          </a:custGeom>
          <a:solidFill>
            <a:srgbClr val="6D6E71"/>
          </a:solidFill>
        </p:spPr>
        <p:txBody>
          <a:bodyPr wrap="square" lIns="0" tIns="0" rIns="0" bIns="0" rtlCol="0" anchor="ctr"/>
          <a:lstStyle/>
          <a:p>
            <a:pPr algn="ctr"/>
            <a:r>
              <a:rPr lang="ko-KR" altLang="en-US" spc="-65" dirty="0">
                <a:solidFill>
                  <a:schemeClr val="bg1"/>
                </a:solidFill>
                <a:latin typeface="Arial Unicode MS"/>
                <a:cs typeface="Arial Unicode MS"/>
              </a:rPr>
              <a:t>알고리즘과</a:t>
            </a:r>
            <a:r>
              <a:rPr lang="ko-KR" altLang="en-US" spc="-40" dirty="0">
                <a:solidFill>
                  <a:schemeClr val="bg1"/>
                </a:solidFill>
                <a:latin typeface="Arial Unicode MS"/>
                <a:cs typeface="Arial Unicode MS"/>
              </a:rPr>
              <a:t> </a:t>
            </a:r>
            <a:r>
              <a:rPr lang="ko-KR" altLang="en-US" spc="-65" dirty="0" smtClean="0">
                <a:solidFill>
                  <a:schemeClr val="bg1"/>
                </a:solidFill>
                <a:latin typeface="Arial Unicode MS"/>
                <a:cs typeface="Arial Unicode MS"/>
              </a:rPr>
              <a:t>툴</a:t>
            </a:r>
            <a:endParaRPr dirty="0">
              <a:solidFill>
                <a:schemeClr val="bg1"/>
              </a:solidFill>
            </a:endParaRPr>
          </a:p>
        </p:txBody>
      </p:sp>
      <p:sp>
        <p:nvSpPr>
          <p:cNvPr id="16" name="object 16"/>
          <p:cNvSpPr txBox="1"/>
          <p:nvPr/>
        </p:nvSpPr>
        <p:spPr>
          <a:xfrm>
            <a:off x="5675378" y="5401306"/>
            <a:ext cx="3224400" cy="670055"/>
          </a:xfrm>
          <a:prstGeom prst="rect">
            <a:avLst/>
          </a:prstGeom>
          <a:solidFill>
            <a:srgbClr val="E6E7E8"/>
          </a:solidFill>
        </p:spPr>
        <p:txBody>
          <a:bodyPr vert="horz" wrap="square" lIns="0" tIns="51435" rIns="0" bIns="0" rtlCol="0" anchor="ctr">
            <a:spAutoFit/>
          </a:bodyPr>
          <a:lstStyle/>
          <a:p>
            <a:pPr marL="179705" indent="-107950">
              <a:spcBef>
                <a:spcPts val="405"/>
              </a:spcBef>
              <a:buClr>
                <a:srgbClr val="58595B"/>
              </a:buClr>
              <a:buSzPct val="75000"/>
              <a:buChar char="■"/>
              <a:tabLst>
                <a:tab pos="180340" algn="l"/>
              </a:tabLst>
            </a:pPr>
            <a:r>
              <a:rPr lang="ko-KR" altLang="en-US" spc="-130" dirty="0" smtClean="0">
                <a:solidFill>
                  <a:srgbClr val="414042"/>
                </a:solidFill>
                <a:latin typeface="+mn-ea"/>
                <a:cs typeface="Arial Unicode MS"/>
              </a:rPr>
              <a:t> </a:t>
            </a:r>
            <a:r>
              <a:rPr lang="en-US" altLang="ko-KR" spc="-30" dirty="0" err="1">
                <a:solidFill>
                  <a:srgbClr val="414042"/>
                </a:solidFill>
                <a:latin typeface="+mn-ea"/>
                <a:cs typeface="Arial Unicode MS"/>
              </a:rPr>
              <a:t>TensorFlow</a:t>
            </a:r>
            <a:endParaRPr lang="en-US" altLang="ko-KR" dirty="0">
              <a:latin typeface="+mn-ea"/>
              <a:cs typeface="Arial Unicode MS"/>
            </a:endParaRPr>
          </a:p>
          <a:p>
            <a:pPr marL="179705" indent="-107950">
              <a:spcBef>
                <a:spcPts val="540"/>
              </a:spcBef>
              <a:buClr>
                <a:srgbClr val="58595B"/>
              </a:buClr>
              <a:buSzPct val="75000"/>
              <a:buChar char="■"/>
              <a:tabLst>
                <a:tab pos="180340" algn="l"/>
              </a:tabLst>
            </a:pPr>
            <a:r>
              <a:rPr lang="en-US" altLang="ko-KR" spc="-25" dirty="0" smtClean="0">
                <a:solidFill>
                  <a:srgbClr val="414042"/>
                </a:solidFill>
                <a:latin typeface="+mn-ea"/>
                <a:cs typeface="Arial Unicode MS"/>
              </a:rPr>
              <a:t> </a:t>
            </a:r>
            <a:r>
              <a:rPr lang="en-US" altLang="ko-KR" spc="-25" dirty="0" err="1" smtClean="0">
                <a:solidFill>
                  <a:srgbClr val="414042"/>
                </a:solidFill>
                <a:latin typeface="+mn-ea"/>
                <a:cs typeface="Arial Unicode MS"/>
              </a:rPr>
              <a:t>TensorBoard</a:t>
            </a:r>
            <a:endParaRPr lang="en-US" altLang="ko-KR" dirty="0">
              <a:latin typeface="+mn-ea"/>
              <a:cs typeface="Arial Unicode MS"/>
            </a:endParaRPr>
          </a:p>
        </p:txBody>
      </p:sp>
      <p:sp>
        <p:nvSpPr>
          <p:cNvPr id="18" name="object 18"/>
          <p:cNvSpPr txBox="1"/>
          <p:nvPr/>
        </p:nvSpPr>
        <p:spPr>
          <a:xfrm>
            <a:off x="918369" y="2860675"/>
            <a:ext cx="8305800" cy="1121846"/>
          </a:xfrm>
          <a:prstGeom prst="rect">
            <a:avLst/>
          </a:prstGeom>
        </p:spPr>
        <p:txBody>
          <a:bodyPr vert="horz" wrap="square" lIns="0" tIns="0" rIns="0" bIns="0" rtlCol="0">
            <a:spAutoFit/>
          </a:bodyPr>
          <a:lstStyle/>
          <a:p>
            <a:pPr marL="12700" marR="5080">
              <a:lnSpc>
                <a:spcPct val="135400"/>
              </a:lnSpc>
            </a:pPr>
            <a:r>
              <a:rPr lang="en-US" altLang="ko-KR" spc="-100" dirty="0" err="1">
                <a:solidFill>
                  <a:srgbClr val="414042"/>
                </a:solidFill>
                <a:latin typeface="+mn-ea"/>
                <a:cs typeface="Arial Unicode MS"/>
              </a:rPr>
              <a:t>TensorFlow</a:t>
            </a:r>
            <a:r>
              <a:rPr lang="ko-KR" altLang="en-US" spc="-100" dirty="0">
                <a:solidFill>
                  <a:srgbClr val="414042"/>
                </a:solidFill>
                <a:latin typeface="+mn-ea"/>
                <a:cs typeface="Arial Unicode MS"/>
              </a:rPr>
              <a:t>의 특징 중 하나는 데이터의 흐름을 시각화할 수 있다는 </a:t>
            </a:r>
            <a:r>
              <a:rPr lang="ko-KR" altLang="en-US" spc="-100" dirty="0" smtClean="0">
                <a:solidFill>
                  <a:srgbClr val="414042"/>
                </a:solidFill>
                <a:latin typeface="+mn-ea"/>
                <a:cs typeface="Arial Unicode MS"/>
              </a:rPr>
              <a:t>것이다</a:t>
            </a:r>
            <a:r>
              <a:rPr lang="en-US" altLang="ko-KR" spc="-100" dirty="0">
                <a:solidFill>
                  <a:srgbClr val="414042"/>
                </a:solidFill>
                <a:latin typeface="+mn-ea"/>
                <a:cs typeface="Arial Unicode MS"/>
              </a:rPr>
              <a:t>. </a:t>
            </a:r>
            <a:r>
              <a:rPr lang="en-US" altLang="ko-KR" spc="-100" dirty="0" err="1">
                <a:solidFill>
                  <a:srgbClr val="414042"/>
                </a:solidFill>
                <a:latin typeface="+mn-ea"/>
                <a:cs typeface="Arial Unicode MS"/>
              </a:rPr>
              <a:t>TensorFlow</a:t>
            </a:r>
            <a:r>
              <a:rPr lang="ko-KR" altLang="en-US" spc="-100" dirty="0">
                <a:solidFill>
                  <a:srgbClr val="414042"/>
                </a:solidFill>
                <a:latin typeface="+mn-ea"/>
                <a:cs typeface="Arial Unicode MS"/>
              </a:rPr>
              <a:t>를 </a:t>
            </a:r>
            <a:r>
              <a:rPr lang="ko-KR" altLang="en-US" spc="-100" dirty="0" smtClean="0">
                <a:solidFill>
                  <a:srgbClr val="414042"/>
                </a:solidFill>
                <a:latin typeface="+mn-ea"/>
                <a:cs typeface="Arial Unicode MS"/>
              </a:rPr>
              <a:t>시각화하는 </a:t>
            </a:r>
            <a:r>
              <a:rPr lang="ko-KR" altLang="en-US" spc="-100" dirty="0">
                <a:solidFill>
                  <a:srgbClr val="414042"/>
                </a:solidFill>
                <a:latin typeface="+mn-ea"/>
                <a:cs typeface="Arial Unicode MS"/>
              </a:rPr>
              <a:t>도구가 이번 절에서 다루는 “</a:t>
            </a:r>
            <a:r>
              <a:rPr lang="en-US" altLang="ko-KR" spc="-100" dirty="0" err="1">
                <a:solidFill>
                  <a:srgbClr val="414042"/>
                </a:solidFill>
                <a:latin typeface="+mn-ea"/>
                <a:cs typeface="Arial Unicode MS"/>
              </a:rPr>
              <a:t>TensorBoard</a:t>
            </a:r>
            <a:r>
              <a:rPr lang="en-US" altLang="ko-KR" spc="-100" dirty="0" smtClean="0">
                <a:solidFill>
                  <a:srgbClr val="414042"/>
                </a:solidFill>
                <a:latin typeface="+mn-ea"/>
                <a:cs typeface="Arial Unicode MS"/>
              </a:rPr>
              <a:t>”</a:t>
            </a:r>
            <a:r>
              <a:rPr lang="ko-KR" altLang="en-US" spc="-100" dirty="0" smtClean="0">
                <a:solidFill>
                  <a:srgbClr val="414042"/>
                </a:solidFill>
                <a:latin typeface="+mn-ea"/>
                <a:cs typeface="Arial Unicode MS"/>
              </a:rPr>
              <a:t>인데</a:t>
            </a:r>
            <a:r>
              <a:rPr lang="en-US" altLang="ko-KR" spc="-100" dirty="0" smtClean="0">
                <a:solidFill>
                  <a:srgbClr val="414042"/>
                </a:solidFill>
                <a:latin typeface="+mn-ea"/>
                <a:cs typeface="Arial Unicode MS"/>
              </a:rPr>
              <a:t>, </a:t>
            </a:r>
            <a:r>
              <a:rPr lang="ko-KR" altLang="en-US" spc="-100" dirty="0" smtClean="0">
                <a:solidFill>
                  <a:srgbClr val="414042"/>
                </a:solidFill>
                <a:latin typeface="+mn-ea"/>
                <a:cs typeface="Arial Unicode MS"/>
              </a:rPr>
              <a:t>이를 </a:t>
            </a:r>
            <a:r>
              <a:rPr lang="ko-KR" altLang="en-US" spc="-100" dirty="0">
                <a:solidFill>
                  <a:srgbClr val="414042"/>
                </a:solidFill>
                <a:latin typeface="+mn-ea"/>
                <a:cs typeface="Arial Unicode MS"/>
              </a:rPr>
              <a:t>이용해  </a:t>
            </a:r>
            <a:r>
              <a:rPr lang="en-US" altLang="ko-KR" spc="-100" dirty="0" err="1">
                <a:solidFill>
                  <a:srgbClr val="414042"/>
                </a:solidFill>
                <a:latin typeface="+mn-ea"/>
                <a:cs typeface="Arial Unicode MS"/>
              </a:rPr>
              <a:t>TensorFlow</a:t>
            </a:r>
            <a:r>
              <a:rPr lang="ko-KR" altLang="en-US" spc="-100" dirty="0" smtClean="0">
                <a:solidFill>
                  <a:srgbClr val="414042"/>
                </a:solidFill>
                <a:latin typeface="+mn-ea"/>
                <a:cs typeface="Arial Unicode MS"/>
              </a:rPr>
              <a:t>의 동작을 </a:t>
            </a:r>
            <a:r>
              <a:rPr lang="ko-KR" altLang="en-US" spc="-100" dirty="0">
                <a:solidFill>
                  <a:srgbClr val="414042"/>
                </a:solidFill>
                <a:latin typeface="+mn-ea"/>
                <a:cs typeface="Arial Unicode MS"/>
              </a:rPr>
              <a:t>시각적으로 </a:t>
            </a:r>
            <a:r>
              <a:rPr lang="ko-KR" altLang="en-US" spc="-100" dirty="0" smtClean="0">
                <a:solidFill>
                  <a:srgbClr val="414042"/>
                </a:solidFill>
                <a:latin typeface="+mn-ea"/>
                <a:cs typeface="Arial Unicode MS"/>
              </a:rPr>
              <a:t>확인하는 방법을 살펴본다</a:t>
            </a:r>
            <a:r>
              <a:rPr lang="en-US" altLang="ko-KR" spc="-100" dirty="0">
                <a:solidFill>
                  <a:srgbClr val="414042"/>
                </a:solidFill>
                <a:latin typeface="+mn-ea"/>
                <a:cs typeface="Arial Unicode MS"/>
              </a:rPr>
              <a:t>.</a:t>
            </a:r>
          </a:p>
        </p:txBody>
      </p:sp>
    </p:spTree>
    <p:extLst>
      <p:ext uri="{BB962C8B-B14F-4D97-AF65-F5344CB8AC3E}">
        <p14:creationId xmlns:p14="http://schemas.microsoft.com/office/powerpoint/2010/main" val="18745994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1538883"/>
          </a:xfrm>
          <a:prstGeom prst="rect">
            <a:avLst/>
          </a:prstGeom>
        </p:spPr>
        <p:txBody>
          <a:bodyPr vert="horz" wrap="square" lIns="0" tIns="0" rIns="0" bIns="0" rtlCol="0">
            <a:spAutoFit/>
          </a:bodyPr>
          <a:lstStyle/>
          <a:p>
            <a:pPr marL="12700" marR="12065" algn="just">
              <a:lnSpc>
                <a:spcPct val="150000"/>
              </a:lnSpc>
              <a:spcBef>
                <a:spcPts val="580"/>
              </a:spcBef>
            </a:pPr>
            <a:r>
              <a:rPr lang="en-US" altLang="ko-KR" sz="2400" spc="-120" dirty="0" err="1">
                <a:solidFill>
                  <a:srgbClr val="231F20"/>
                </a:solidFill>
                <a:latin typeface="+mn-ea"/>
                <a:cs typeface="Arial Unicode MS"/>
              </a:rPr>
              <a:t>TensorBoard</a:t>
            </a:r>
            <a:r>
              <a:rPr lang="ko-KR" altLang="en-US" sz="2400" spc="-120" dirty="0">
                <a:solidFill>
                  <a:srgbClr val="231F20"/>
                </a:solidFill>
                <a:latin typeface="+mn-ea"/>
                <a:cs typeface="Arial Unicode MS"/>
              </a:rPr>
              <a:t>의</a:t>
            </a:r>
            <a:r>
              <a:rPr lang="en-US" altLang="ko-KR" sz="2400" spc="-120" dirty="0">
                <a:solidFill>
                  <a:srgbClr val="231F20"/>
                </a:solidFill>
                <a:latin typeface="+mn-ea"/>
                <a:cs typeface="Arial Unicode MS"/>
              </a:rPr>
              <a:t> </a:t>
            </a:r>
            <a:r>
              <a:rPr lang="ko-KR" altLang="en-US" sz="2400" spc="-120" dirty="0">
                <a:solidFill>
                  <a:srgbClr val="231F20"/>
                </a:solidFill>
                <a:latin typeface="+mn-ea"/>
                <a:cs typeface="Arial Unicode MS"/>
              </a:rPr>
              <a:t>사용법</a:t>
            </a:r>
          </a:p>
          <a:p>
            <a:pPr marL="298450" marR="12065" indent="-285750" algn="just">
              <a:lnSpc>
                <a:spcPct val="150000"/>
              </a:lnSpc>
              <a:spcBef>
                <a:spcPts val="580"/>
              </a:spcBef>
              <a:buFontTx/>
              <a:buChar char="-"/>
            </a:pPr>
            <a:r>
              <a:rPr lang="en-US" altLang="ko-KR" spc="-120" dirty="0">
                <a:solidFill>
                  <a:srgbClr val="231F20"/>
                </a:solidFill>
                <a:latin typeface="+mn-ea"/>
                <a:cs typeface="Arial Unicode MS"/>
              </a:rPr>
              <a:t>TensorFlow</a:t>
            </a:r>
            <a:r>
              <a:rPr lang="ko-KR" altLang="en-US" spc="-120" dirty="0">
                <a:solidFill>
                  <a:srgbClr val="231F20"/>
                </a:solidFill>
                <a:latin typeface="+mn-ea"/>
                <a:cs typeface="Arial Unicode MS"/>
              </a:rPr>
              <a:t>에는 데이터의 흐름을  시각화하는</a:t>
            </a:r>
            <a:r>
              <a:rPr lang="en-US" altLang="ko-KR" spc="-120" dirty="0">
                <a:solidFill>
                  <a:srgbClr val="231F20"/>
                </a:solidFill>
                <a:latin typeface="+mn-ea"/>
                <a:cs typeface="Arial Unicode MS"/>
              </a:rPr>
              <a:t> </a:t>
            </a:r>
            <a:r>
              <a:rPr lang="en-US" altLang="ko-KR" spc="-120" dirty="0" err="1">
                <a:solidFill>
                  <a:srgbClr val="231F20"/>
                </a:solidFill>
                <a:latin typeface="+mn-ea"/>
                <a:cs typeface="Arial Unicode MS"/>
              </a:rPr>
              <a:t>TensorBoard</a:t>
            </a:r>
            <a:r>
              <a:rPr lang="ko-KR" altLang="en-US" spc="-120" dirty="0">
                <a:solidFill>
                  <a:srgbClr val="231F20"/>
                </a:solidFill>
                <a:latin typeface="+mn-ea"/>
                <a:cs typeface="Arial Unicode MS"/>
              </a:rPr>
              <a:t>라는 도구가 있음</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식을 잘 모르는 사람도 시각적으로 쉽게 이해 </a:t>
            </a:r>
            <a:r>
              <a:rPr lang="ko-KR" altLang="en-US" spc="-120" dirty="0" smtClean="0">
                <a:solidFill>
                  <a:srgbClr val="231F20"/>
                </a:solidFill>
                <a:latin typeface="+mn-ea"/>
                <a:cs typeface="Arial Unicode MS"/>
              </a:rPr>
              <a:t>가능</a:t>
            </a:r>
            <a:endParaRPr lang="en-US" altLang="ko-KR" spc="-120" dirty="0">
              <a:solidFill>
                <a:srgbClr val="231F20"/>
              </a:solidFill>
              <a:latin typeface="+mn-ea"/>
              <a:cs typeface="Arial Unicode MS"/>
            </a:endParaRPr>
          </a:p>
        </p:txBody>
      </p:sp>
    </p:spTree>
    <p:extLst>
      <p:ext uri="{BB962C8B-B14F-4D97-AF65-F5344CB8AC3E}">
        <p14:creationId xmlns:p14="http://schemas.microsoft.com/office/powerpoint/2010/main" val="7056889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553998"/>
          </a:xfrm>
          <a:prstGeom prst="rect">
            <a:avLst/>
          </a:prstGeom>
        </p:spPr>
        <p:txBody>
          <a:bodyPr vert="horz" wrap="square" lIns="0" tIns="0" rIns="0" bIns="0" rtlCol="0">
            <a:spAutoFit/>
          </a:bodyPr>
          <a:lstStyle/>
          <a:p>
            <a:pPr marL="12700" marR="12065" algn="just">
              <a:lnSpc>
                <a:spcPct val="150000"/>
              </a:lnSpc>
              <a:spcBef>
                <a:spcPts val="580"/>
              </a:spcBef>
            </a:pPr>
            <a:r>
              <a:rPr lang="ko-KR" altLang="en-US" sz="2400" spc="-120" dirty="0">
                <a:solidFill>
                  <a:srgbClr val="231F20"/>
                </a:solidFill>
                <a:latin typeface="Arial Unicode MS"/>
                <a:cs typeface="Arial Unicode MS"/>
              </a:rPr>
              <a:t>곱셈하는  코드를 </a:t>
            </a:r>
            <a:r>
              <a:rPr lang="ko-KR" altLang="en-US" sz="2400" spc="-120" dirty="0" smtClean="0">
                <a:solidFill>
                  <a:srgbClr val="231F20"/>
                </a:solidFill>
                <a:latin typeface="Arial Unicode MS"/>
                <a:cs typeface="Arial Unicode MS"/>
              </a:rPr>
              <a:t>시각화 해보기</a:t>
            </a:r>
            <a:endParaRPr lang="ko-KR" altLang="en-US" sz="2400" spc="-120" dirty="0">
              <a:solidFill>
                <a:srgbClr val="231F20"/>
              </a:solidFill>
              <a:latin typeface="Arial Unicode MS"/>
              <a:cs typeface="Arial Unicode MS"/>
            </a:endParaRPr>
          </a:p>
        </p:txBody>
      </p:sp>
      <p:sp>
        <p:nvSpPr>
          <p:cNvPr id="5" name="object 6">
            <a:extLst>
              <a:ext uri="{FF2B5EF4-FFF2-40B4-BE49-F238E27FC236}">
                <a16:creationId xmlns:a16="http://schemas.microsoft.com/office/drawing/2014/main" id="{B3D8ED48-61B1-7149-A15F-D3EEB8728B9E}"/>
              </a:ext>
            </a:extLst>
          </p:cNvPr>
          <p:cNvSpPr txBox="1"/>
          <p:nvPr/>
        </p:nvSpPr>
        <p:spPr>
          <a:xfrm>
            <a:off x="232570" y="879475"/>
            <a:ext cx="9753599" cy="4747453"/>
          </a:xfrm>
          <a:prstGeom prst="rect">
            <a:avLst/>
          </a:prstGeom>
        </p:spPr>
        <p:txBody>
          <a:bodyPr vert="horz" wrap="square" lIns="0" tIns="0" rIns="0" bIns="0" rtlCol="0">
            <a:spAutoFit/>
          </a:bodyPr>
          <a:lstStyle/>
          <a:p>
            <a:pPr marL="14288"/>
            <a:r>
              <a:rPr lang="en-US" altLang="ko-KR" spc="15" dirty="0">
                <a:latin typeface="+mn-ea"/>
              </a:rPr>
              <a:t>file:</a:t>
            </a:r>
            <a:r>
              <a:rPr lang="en-US" altLang="ko-KR" spc="25" dirty="0">
                <a:latin typeface="+mn-ea"/>
              </a:rPr>
              <a:t> </a:t>
            </a:r>
            <a:r>
              <a:rPr lang="en-US" altLang="ko-KR" spc="15" dirty="0" err="1">
                <a:latin typeface="+mn-ea"/>
              </a:rPr>
              <a:t>src</a:t>
            </a:r>
            <a:r>
              <a:rPr lang="en-US" altLang="ko-KR" spc="15" dirty="0">
                <a:latin typeface="+mn-ea"/>
              </a:rPr>
              <a:t>/ch5/</a:t>
            </a:r>
            <a:r>
              <a:rPr lang="en-US" altLang="ko-KR" spc="15" dirty="0" err="1">
                <a:latin typeface="+mn-ea"/>
              </a:rPr>
              <a:t>tb-mul.py</a:t>
            </a:r>
            <a:endParaRPr lang="en-US" altLang="ko-KR" dirty="0">
              <a:latin typeface="+mn-ea"/>
            </a:endParaRPr>
          </a:p>
          <a:p>
            <a:pPr marL="14288">
              <a:spcBef>
                <a:spcPts val="25"/>
              </a:spcBef>
            </a:pPr>
            <a:endParaRPr lang="en-US" altLang="ko-KR" dirty="0">
              <a:latin typeface="+mn-ea"/>
              <a:cs typeface="Times New Roman"/>
            </a:endParaRPr>
          </a:p>
          <a:p>
            <a:pPr marL="14288">
              <a:spcBef>
                <a:spcPts val="5"/>
              </a:spcBef>
            </a:pPr>
            <a:r>
              <a:rPr lang="en-US" altLang="ko-KR" dirty="0">
                <a:solidFill>
                  <a:srgbClr val="231F20"/>
                </a:solidFill>
                <a:latin typeface="+mn-ea"/>
                <a:cs typeface="나눔고딕코딩"/>
              </a:rPr>
              <a:t>import </a:t>
            </a:r>
            <a:r>
              <a:rPr lang="en-US" altLang="ko-KR" dirty="0" err="1">
                <a:solidFill>
                  <a:srgbClr val="231F20"/>
                </a:solidFill>
                <a:latin typeface="+mn-ea"/>
                <a:cs typeface="나눔고딕코딩"/>
              </a:rPr>
              <a:t>tensorflow</a:t>
            </a:r>
            <a:r>
              <a:rPr lang="en-US" altLang="ko-KR" dirty="0">
                <a:solidFill>
                  <a:srgbClr val="231F20"/>
                </a:solidFill>
                <a:latin typeface="+mn-ea"/>
                <a:cs typeface="나눔고딕코딩"/>
              </a:rPr>
              <a:t> as</a:t>
            </a:r>
            <a:r>
              <a:rPr lang="en-US" altLang="ko-KR" spc="-220" dirty="0">
                <a:solidFill>
                  <a:srgbClr val="231F20"/>
                </a:solidFill>
                <a:latin typeface="+mn-ea"/>
                <a:cs typeface="나눔고딕코딩"/>
              </a:rPr>
              <a:t> </a:t>
            </a:r>
            <a:r>
              <a:rPr lang="en-US" altLang="ko-KR" dirty="0" err="1">
                <a:solidFill>
                  <a:srgbClr val="231F20"/>
                </a:solidFill>
                <a:latin typeface="+mn-ea"/>
                <a:cs typeface="나눔고딕코딩"/>
              </a:rPr>
              <a:t>tf</a:t>
            </a:r>
            <a:endParaRPr lang="en-US" altLang="ko-KR" dirty="0">
              <a:latin typeface="+mn-ea"/>
              <a:cs typeface="나눔고딕코딩"/>
            </a:endParaRPr>
          </a:p>
          <a:p>
            <a:pPr marL="14288">
              <a:spcBef>
                <a:spcPts val="35"/>
              </a:spcBef>
            </a:pPr>
            <a:endParaRPr lang="en-US" altLang="ko-KR" dirty="0">
              <a:latin typeface="+mn-ea"/>
              <a:cs typeface="Times New Roman"/>
            </a:endParaRPr>
          </a:p>
          <a:p>
            <a:pPr marL="14288" marR="2945130"/>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ko-KR" altLang="en-US" spc="-30" dirty="0">
                <a:solidFill>
                  <a:srgbClr val="231F20"/>
                </a:solidFill>
                <a:latin typeface="+mn-ea"/>
                <a:cs typeface="나눔고딕코딩"/>
              </a:rPr>
              <a:t>데이터</a:t>
            </a:r>
            <a:r>
              <a:rPr lang="ko-KR" altLang="en-US" spc="-90" dirty="0">
                <a:solidFill>
                  <a:srgbClr val="231F20"/>
                </a:solidFill>
                <a:latin typeface="+mn-ea"/>
                <a:cs typeface="나눔고딕코딩"/>
              </a:rPr>
              <a:t> </a:t>
            </a:r>
            <a:r>
              <a:rPr lang="ko-KR" altLang="en-US" spc="-30" dirty="0" err="1">
                <a:solidFill>
                  <a:srgbClr val="231F20"/>
                </a:solidFill>
                <a:latin typeface="+mn-ea"/>
                <a:cs typeface="나눔고딕코딩"/>
              </a:rPr>
              <a:t>플로우</a:t>
            </a:r>
            <a:r>
              <a:rPr lang="ko-KR" altLang="en-US" spc="-90" dirty="0">
                <a:solidFill>
                  <a:srgbClr val="231F20"/>
                </a:solidFill>
                <a:latin typeface="+mn-ea"/>
                <a:cs typeface="나눔고딕코딩"/>
              </a:rPr>
              <a:t> </a:t>
            </a:r>
            <a:r>
              <a:rPr lang="ko-KR" altLang="en-US" spc="-30" dirty="0">
                <a:solidFill>
                  <a:srgbClr val="231F20"/>
                </a:solidFill>
                <a:latin typeface="+mn-ea"/>
                <a:cs typeface="나눔고딕코딩"/>
              </a:rPr>
              <a:t>그래프</a:t>
            </a:r>
            <a:r>
              <a:rPr lang="ko-KR" altLang="en-US" spc="-90" dirty="0">
                <a:solidFill>
                  <a:srgbClr val="231F20"/>
                </a:solidFill>
                <a:latin typeface="+mn-ea"/>
                <a:cs typeface="나눔고딕코딩"/>
              </a:rPr>
              <a:t> </a:t>
            </a:r>
            <a:r>
              <a:rPr lang="ko-KR" altLang="en-US" spc="-30" dirty="0">
                <a:solidFill>
                  <a:srgbClr val="231F20"/>
                </a:solidFill>
                <a:latin typeface="+mn-ea"/>
                <a:cs typeface="나눔고딕코딩"/>
              </a:rPr>
              <a:t>구축하기</a:t>
            </a:r>
            <a:r>
              <a:rPr lang="ko-KR" altLang="en-US" spc="-90" dirty="0">
                <a:solidFill>
                  <a:srgbClr val="231F20"/>
                </a:solidFill>
                <a:latin typeface="+mn-ea"/>
                <a:cs typeface="나눔고딕코딩"/>
              </a:rPr>
              <a:t> </a:t>
            </a:r>
            <a:r>
              <a:rPr lang="en-US" altLang="ko-KR" spc="-30" dirty="0">
                <a:solidFill>
                  <a:srgbClr val="231F20"/>
                </a:solidFill>
                <a:latin typeface="+mn-ea"/>
                <a:cs typeface="나눔고딕코딩"/>
              </a:rPr>
              <a:t>---</a:t>
            </a:r>
            <a:r>
              <a:rPr lang="ko-KR" altLang="en-US" spc="-90" dirty="0">
                <a:solidFill>
                  <a:srgbClr val="231F20"/>
                </a:solidFill>
                <a:latin typeface="+mn-ea"/>
                <a:cs typeface="나눔고딕코딩"/>
              </a:rPr>
              <a:t> </a:t>
            </a:r>
            <a:r>
              <a:rPr lang="en-US" altLang="ko-KR" spc="-20" dirty="0">
                <a:solidFill>
                  <a:srgbClr val="231F20"/>
                </a:solidFill>
                <a:latin typeface="+mn-ea"/>
                <a:cs typeface="나눔고딕코딩"/>
              </a:rPr>
              <a:t>(※1)  </a:t>
            </a:r>
          </a:p>
          <a:p>
            <a:pPr marL="14288" marR="2945130"/>
            <a:r>
              <a:rPr lang="en-US" altLang="ko-KR" dirty="0">
                <a:solidFill>
                  <a:srgbClr val="231F20"/>
                </a:solidFill>
                <a:latin typeface="+mn-ea"/>
                <a:cs typeface="나눔고딕코딩"/>
              </a:rPr>
              <a:t>a = </a:t>
            </a:r>
            <a:r>
              <a:rPr lang="en-US" altLang="ko-KR" spc="-10" dirty="0" err="1">
                <a:solidFill>
                  <a:srgbClr val="231F20"/>
                </a:solidFill>
                <a:latin typeface="+mn-ea"/>
                <a:cs typeface="나눔고딕코딩"/>
              </a:rPr>
              <a:t>tf.constant</a:t>
            </a:r>
            <a:r>
              <a:rPr lang="en-US" altLang="ko-KR" spc="-10" dirty="0">
                <a:solidFill>
                  <a:srgbClr val="231F20"/>
                </a:solidFill>
                <a:latin typeface="+mn-ea"/>
                <a:cs typeface="나눔고딕코딩"/>
              </a:rPr>
              <a:t>(20,</a:t>
            </a:r>
            <a:r>
              <a:rPr lang="en-US" altLang="ko-KR" spc="-215" dirty="0">
                <a:solidFill>
                  <a:srgbClr val="231F20"/>
                </a:solidFill>
                <a:latin typeface="+mn-ea"/>
                <a:cs typeface="나눔고딕코딩"/>
              </a:rPr>
              <a:t> </a:t>
            </a:r>
            <a:r>
              <a:rPr lang="en-US" altLang="ko-KR" spc="-15" dirty="0">
                <a:solidFill>
                  <a:srgbClr val="231F20"/>
                </a:solidFill>
                <a:latin typeface="+mn-ea"/>
                <a:cs typeface="나눔고딕코딩"/>
              </a:rPr>
              <a:t>name="a")</a:t>
            </a:r>
          </a:p>
          <a:p>
            <a:pPr marL="14288" marR="3470910"/>
            <a:r>
              <a:rPr lang="en-US" altLang="ko-KR" dirty="0">
                <a:solidFill>
                  <a:srgbClr val="231F20"/>
                </a:solidFill>
                <a:latin typeface="+mn-ea"/>
                <a:cs typeface="나눔고딕코딩"/>
              </a:rPr>
              <a:t>b = </a:t>
            </a:r>
            <a:r>
              <a:rPr lang="en-US" altLang="ko-KR" spc="-10" dirty="0" err="1">
                <a:solidFill>
                  <a:srgbClr val="231F20"/>
                </a:solidFill>
                <a:latin typeface="+mn-ea"/>
                <a:cs typeface="나눔고딕코딩"/>
              </a:rPr>
              <a:t>tf.constant</a:t>
            </a:r>
            <a:r>
              <a:rPr lang="en-US" altLang="ko-KR" spc="-10" dirty="0">
                <a:solidFill>
                  <a:srgbClr val="231F20"/>
                </a:solidFill>
                <a:latin typeface="+mn-ea"/>
                <a:cs typeface="나눔고딕코딩"/>
              </a:rPr>
              <a:t>(30,</a:t>
            </a:r>
            <a:r>
              <a:rPr lang="en-US" altLang="ko-KR" spc="-215" dirty="0">
                <a:solidFill>
                  <a:srgbClr val="231F20"/>
                </a:solidFill>
                <a:latin typeface="+mn-ea"/>
                <a:cs typeface="나눔고딕코딩"/>
              </a:rPr>
              <a:t> </a:t>
            </a:r>
            <a:r>
              <a:rPr lang="en-US" altLang="ko-KR" spc="-15" dirty="0">
                <a:solidFill>
                  <a:srgbClr val="231F20"/>
                </a:solidFill>
                <a:latin typeface="+mn-ea"/>
                <a:cs typeface="나눔고딕코딩"/>
              </a:rPr>
              <a:t>name="b")  </a:t>
            </a:r>
          </a:p>
          <a:p>
            <a:pPr marL="14288" marR="3470910"/>
            <a:r>
              <a:rPr lang="en-US" altLang="ko-KR" spc="-10" dirty="0" err="1">
                <a:solidFill>
                  <a:srgbClr val="231F20"/>
                </a:solidFill>
                <a:latin typeface="+mn-ea"/>
                <a:cs typeface="나눔고딕코딩"/>
              </a:rPr>
              <a:t>mul_op</a:t>
            </a:r>
            <a:r>
              <a:rPr lang="en-US" altLang="ko-KR" spc="-6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100" dirty="0">
                <a:solidFill>
                  <a:srgbClr val="231F20"/>
                </a:solidFill>
                <a:latin typeface="+mn-ea"/>
                <a:cs typeface="나눔고딕코딩"/>
              </a:rPr>
              <a:t> </a:t>
            </a:r>
            <a:r>
              <a:rPr lang="en-US" altLang="ko-KR" dirty="0">
                <a:solidFill>
                  <a:srgbClr val="231F20"/>
                </a:solidFill>
                <a:latin typeface="+mn-ea"/>
                <a:cs typeface="나눔고딕코딩"/>
              </a:rPr>
              <a:t>a</a:t>
            </a:r>
            <a:r>
              <a:rPr lang="en-US" altLang="ko-KR" spc="-6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100" dirty="0">
                <a:solidFill>
                  <a:srgbClr val="231F20"/>
                </a:solidFill>
                <a:latin typeface="+mn-ea"/>
                <a:cs typeface="나눔고딕코딩"/>
              </a:rPr>
              <a:t> </a:t>
            </a:r>
            <a:r>
              <a:rPr lang="en-US" altLang="ko-KR" dirty="0">
                <a:solidFill>
                  <a:srgbClr val="231F20"/>
                </a:solidFill>
                <a:latin typeface="+mn-ea"/>
                <a:cs typeface="나눔고딕코딩"/>
              </a:rPr>
              <a:t>b</a:t>
            </a:r>
            <a:endParaRPr lang="en-US" altLang="ko-KR" dirty="0">
              <a:latin typeface="+mn-ea"/>
              <a:cs typeface="나눔고딕코딩"/>
            </a:endParaRPr>
          </a:p>
          <a:p>
            <a:pPr marL="14288">
              <a:spcBef>
                <a:spcPts val="35"/>
              </a:spcBef>
            </a:pPr>
            <a:endParaRPr lang="en-US" altLang="ko-KR" dirty="0">
              <a:latin typeface="+mn-ea"/>
              <a:cs typeface="Times New Roman"/>
            </a:endParaRPr>
          </a:p>
          <a:p>
            <a:pPr marL="14288" marR="3704590"/>
            <a:r>
              <a:rPr lang="en-US" altLang="ko-KR" dirty="0">
                <a:solidFill>
                  <a:srgbClr val="231F20"/>
                </a:solidFill>
                <a:latin typeface="+mn-ea"/>
                <a:cs typeface="나눔고딕코딩"/>
              </a:rPr>
              <a:t>#</a:t>
            </a:r>
            <a:r>
              <a:rPr lang="en-US" altLang="ko-KR" spc="-105" dirty="0">
                <a:solidFill>
                  <a:srgbClr val="231F20"/>
                </a:solidFill>
                <a:latin typeface="+mn-ea"/>
                <a:cs typeface="나눔고딕코딩"/>
              </a:rPr>
              <a:t> </a:t>
            </a:r>
            <a:r>
              <a:rPr lang="ko-KR" altLang="en-US" spc="-20" dirty="0">
                <a:solidFill>
                  <a:srgbClr val="231F20"/>
                </a:solidFill>
                <a:latin typeface="+mn-ea"/>
                <a:cs typeface="나눔고딕코딩"/>
              </a:rPr>
              <a:t>세션</a:t>
            </a:r>
            <a:r>
              <a:rPr lang="ko-KR" altLang="en-US" spc="-105" dirty="0">
                <a:solidFill>
                  <a:srgbClr val="231F20"/>
                </a:solidFill>
                <a:latin typeface="+mn-ea"/>
                <a:cs typeface="나눔고딕코딩"/>
              </a:rPr>
              <a:t> </a:t>
            </a:r>
            <a:r>
              <a:rPr lang="ko-KR" altLang="en-US" spc="-30" dirty="0">
                <a:solidFill>
                  <a:srgbClr val="231F20"/>
                </a:solidFill>
                <a:latin typeface="+mn-ea"/>
                <a:cs typeface="나눔고딕코딩"/>
              </a:rPr>
              <a:t>생성하기</a:t>
            </a:r>
            <a:r>
              <a:rPr lang="ko-KR" altLang="en-US" spc="-105" dirty="0">
                <a:solidFill>
                  <a:srgbClr val="231F20"/>
                </a:solidFill>
                <a:latin typeface="+mn-ea"/>
                <a:cs typeface="나눔고딕코딩"/>
              </a:rPr>
              <a:t> </a:t>
            </a:r>
            <a:r>
              <a:rPr lang="en-US" altLang="ko-KR" spc="-30" dirty="0">
                <a:solidFill>
                  <a:srgbClr val="231F20"/>
                </a:solidFill>
                <a:latin typeface="+mn-ea"/>
                <a:cs typeface="나눔고딕코딩"/>
              </a:rPr>
              <a:t>---</a:t>
            </a:r>
            <a:r>
              <a:rPr lang="ko-KR" altLang="en-US" spc="-105" dirty="0">
                <a:solidFill>
                  <a:srgbClr val="231F20"/>
                </a:solidFill>
                <a:latin typeface="+mn-ea"/>
                <a:cs typeface="나눔고딕코딩"/>
              </a:rPr>
              <a:t> </a:t>
            </a:r>
            <a:r>
              <a:rPr lang="en-US" altLang="ko-KR" spc="-20" dirty="0">
                <a:solidFill>
                  <a:srgbClr val="231F20"/>
                </a:solidFill>
                <a:latin typeface="+mn-ea"/>
                <a:cs typeface="나눔고딕코딩"/>
              </a:rPr>
              <a:t>(※2)  </a:t>
            </a:r>
          </a:p>
          <a:p>
            <a:pPr marL="14288" marR="3704590"/>
            <a:r>
              <a:rPr lang="en-US" altLang="ko-KR" dirty="0" err="1">
                <a:solidFill>
                  <a:srgbClr val="231F20"/>
                </a:solidFill>
                <a:latin typeface="+mn-ea"/>
                <a:cs typeface="나눔고딕코딩"/>
              </a:rPr>
              <a:t>sess</a:t>
            </a:r>
            <a:r>
              <a:rPr lang="en-US" altLang="ko-KR" dirty="0">
                <a:solidFill>
                  <a:srgbClr val="231F20"/>
                </a:solidFill>
                <a:latin typeface="+mn-ea"/>
                <a:cs typeface="나눔고딕코딩"/>
              </a:rPr>
              <a:t> =</a:t>
            </a:r>
            <a:r>
              <a:rPr lang="en-US" altLang="ko-KR" spc="-180" dirty="0">
                <a:solidFill>
                  <a:srgbClr val="231F20"/>
                </a:solidFill>
                <a:latin typeface="+mn-ea"/>
                <a:cs typeface="나눔고딕코딩"/>
              </a:rPr>
              <a:t> </a:t>
            </a:r>
            <a:r>
              <a:rPr lang="en-US" altLang="ko-KR" spc="-10" dirty="0" err="1">
                <a:solidFill>
                  <a:srgbClr val="231F20"/>
                </a:solidFill>
                <a:latin typeface="+mn-ea"/>
                <a:cs typeface="나눔고딕코딩"/>
              </a:rPr>
              <a:t>tf.Session</a:t>
            </a:r>
            <a:r>
              <a:rPr lang="en-US" altLang="ko-KR" spc="-10" dirty="0">
                <a:solidFill>
                  <a:srgbClr val="231F20"/>
                </a:solidFill>
                <a:latin typeface="+mn-ea"/>
                <a:cs typeface="나눔고딕코딩"/>
              </a:rPr>
              <a:t>()</a:t>
            </a:r>
            <a:endParaRPr lang="en-US" altLang="ko-KR" dirty="0">
              <a:latin typeface="+mn-ea"/>
              <a:cs typeface="Times New Roman"/>
            </a:endParaRPr>
          </a:p>
          <a:p>
            <a:pPr marL="14288">
              <a:spcBef>
                <a:spcPts val="30"/>
              </a:spcBef>
            </a:pPr>
            <a:endParaRPr lang="en-US" altLang="ko-KR" dirty="0">
              <a:latin typeface="+mn-ea"/>
              <a:cs typeface="Times New Roman"/>
            </a:endParaRPr>
          </a:p>
          <a:p>
            <a:pPr marL="14288"/>
            <a:r>
              <a:rPr lang="en-US" altLang="ko-KR" dirty="0">
                <a:solidFill>
                  <a:srgbClr val="231F20"/>
                </a:solidFill>
                <a:latin typeface="+mn-ea"/>
                <a:cs typeface="나눔고딕코딩"/>
              </a:rPr>
              <a:t>#</a:t>
            </a:r>
            <a:r>
              <a:rPr lang="en-US" altLang="ko-KR" spc="-105" dirty="0">
                <a:solidFill>
                  <a:srgbClr val="231F20"/>
                </a:solidFill>
                <a:latin typeface="+mn-ea"/>
                <a:cs typeface="나눔고딕코딩"/>
              </a:rPr>
              <a:t> </a:t>
            </a:r>
            <a:r>
              <a:rPr lang="en-US" altLang="ko-KR" dirty="0" err="1">
                <a:solidFill>
                  <a:srgbClr val="231F20"/>
                </a:solidFill>
                <a:latin typeface="+mn-ea"/>
                <a:cs typeface="나눔고딕코딩"/>
              </a:rPr>
              <a:t>TensorBoard</a:t>
            </a:r>
            <a:r>
              <a:rPr lang="en-US" altLang="ko-KR" spc="-65" dirty="0">
                <a:solidFill>
                  <a:srgbClr val="231F20"/>
                </a:solidFill>
                <a:latin typeface="+mn-ea"/>
                <a:cs typeface="나눔고딕코딩"/>
              </a:rPr>
              <a:t> </a:t>
            </a:r>
            <a:r>
              <a:rPr lang="ko-KR" altLang="en-US" spc="-30" dirty="0">
                <a:solidFill>
                  <a:srgbClr val="231F20"/>
                </a:solidFill>
                <a:latin typeface="+mn-ea"/>
                <a:cs typeface="나눔고딕코딩"/>
              </a:rPr>
              <a:t>사용하기</a:t>
            </a:r>
            <a:r>
              <a:rPr lang="ko-KR" altLang="en-US" spc="-105" dirty="0">
                <a:solidFill>
                  <a:srgbClr val="231F20"/>
                </a:solidFill>
                <a:latin typeface="+mn-ea"/>
                <a:cs typeface="나눔고딕코딩"/>
              </a:rPr>
              <a:t> </a:t>
            </a:r>
            <a:r>
              <a:rPr lang="en-US" altLang="ko-KR" spc="-30" dirty="0">
                <a:solidFill>
                  <a:srgbClr val="231F20"/>
                </a:solidFill>
                <a:latin typeface="+mn-ea"/>
                <a:cs typeface="나눔고딕코딩"/>
              </a:rPr>
              <a:t>---</a:t>
            </a:r>
            <a:r>
              <a:rPr lang="ko-KR" altLang="en-US" spc="-105" dirty="0">
                <a:solidFill>
                  <a:srgbClr val="231F20"/>
                </a:solidFill>
                <a:latin typeface="+mn-ea"/>
                <a:cs typeface="나눔고딕코딩"/>
              </a:rPr>
              <a:t> </a:t>
            </a:r>
            <a:r>
              <a:rPr lang="en-US" altLang="ko-KR" spc="-20" dirty="0">
                <a:solidFill>
                  <a:srgbClr val="231F20"/>
                </a:solidFill>
                <a:latin typeface="+mn-ea"/>
                <a:cs typeface="나눔고딕코딩"/>
              </a:rPr>
              <a:t>(※3)</a:t>
            </a:r>
            <a:endParaRPr lang="ko-KR" altLang="en-US" dirty="0">
              <a:latin typeface="+mn-ea"/>
              <a:cs typeface="나눔고딕코딩"/>
            </a:endParaRPr>
          </a:p>
          <a:p>
            <a:pPr marL="14288">
              <a:spcBef>
                <a:spcPts val="340"/>
              </a:spcBef>
            </a:pPr>
            <a:r>
              <a:rPr lang="en-US" altLang="ko-KR" dirty="0" err="1">
                <a:solidFill>
                  <a:srgbClr val="231F20"/>
                </a:solidFill>
                <a:latin typeface="+mn-ea"/>
                <a:cs typeface="나눔고딕코딩"/>
              </a:rPr>
              <a:t>tw</a:t>
            </a:r>
            <a:r>
              <a:rPr lang="en-US" altLang="ko-KR" dirty="0">
                <a:solidFill>
                  <a:srgbClr val="231F20"/>
                </a:solidFill>
                <a:latin typeface="+mn-ea"/>
                <a:cs typeface="나눔고딕코딩"/>
              </a:rPr>
              <a:t> = </a:t>
            </a:r>
            <a:r>
              <a:rPr lang="en-US" altLang="ko-KR" spc="-10" dirty="0" err="1">
                <a:solidFill>
                  <a:srgbClr val="231F20"/>
                </a:solidFill>
                <a:latin typeface="+mn-ea"/>
                <a:cs typeface="나눔고딕코딩"/>
              </a:rPr>
              <a:t>tf.summary.FileWriter</a:t>
            </a:r>
            <a:r>
              <a:rPr lang="en-US" altLang="ko-KR" spc="-10" dirty="0">
                <a:solidFill>
                  <a:srgbClr val="231F20"/>
                </a:solidFill>
                <a:latin typeface="+mn-ea"/>
                <a:cs typeface="나눔고딕코딩"/>
              </a:rPr>
              <a:t>("</a:t>
            </a:r>
            <a:r>
              <a:rPr lang="en-US" altLang="ko-KR" spc="-10" dirty="0" err="1">
                <a:solidFill>
                  <a:srgbClr val="231F20"/>
                </a:solidFill>
                <a:latin typeface="+mn-ea"/>
                <a:cs typeface="나눔고딕코딩"/>
              </a:rPr>
              <a:t>log_dir</a:t>
            </a:r>
            <a:r>
              <a:rPr lang="en-US" altLang="ko-KR" spc="-10" dirty="0">
                <a:solidFill>
                  <a:srgbClr val="231F20"/>
                </a:solidFill>
                <a:latin typeface="+mn-ea"/>
                <a:cs typeface="나눔고딕코딩"/>
              </a:rPr>
              <a:t>",</a:t>
            </a:r>
            <a:r>
              <a:rPr lang="en-US" altLang="ko-KR" spc="-215" dirty="0">
                <a:solidFill>
                  <a:srgbClr val="231F20"/>
                </a:solidFill>
                <a:latin typeface="+mn-ea"/>
                <a:cs typeface="나눔고딕코딩"/>
              </a:rPr>
              <a:t> </a:t>
            </a:r>
            <a:r>
              <a:rPr lang="en-US" altLang="ko-KR" spc="-5" dirty="0">
                <a:solidFill>
                  <a:srgbClr val="231F20"/>
                </a:solidFill>
                <a:latin typeface="+mn-ea"/>
                <a:cs typeface="나눔고딕코딩"/>
              </a:rPr>
              <a:t>graph=</a:t>
            </a:r>
            <a:r>
              <a:rPr lang="en-US" altLang="ko-KR" spc="-5" dirty="0" err="1">
                <a:solidFill>
                  <a:srgbClr val="231F20"/>
                </a:solidFill>
                <a:latin typeface="+mn-ea"/>
                <a:cs typeface="나눔고딕코딩"/>
              </a:rPr>
              <a:t>sess.graph</a:t>
            </a:r>
            <a:r>
              <a:rPr lang="en-US" altLang="ko-KR" spc="-5" dirty="0">
                <a:solidFill>
                  <a:srgbClr val="231F20"/>
                </a:solidFill>
                <a:latin typeface="+mn-ea"/>
                <a:cs typeface="나눔고딕코딩"/>
              </a:rPr>
              <a:t>)</a:t>
            </a:r>
            <a:endParaRPr lang="en-US" altLang="ko-KR" dirty="0">
              <a:latin typeface="+mn-ea"/>
              <a:cs typeface="나눔고딕코딩"/>
            </a:endParaRPr>
          </a:p>
          <a:p>
            <a:pPr marL="14288">
              <a:spcBef>
                <a:spcPts val="35"/>
              </a:spcBef>
            </a:pPr>
            <a:endParaRPr lang="en-US" altLang="ko-KR" dirty="0">
              <a:latin typeface="+mn-ea"/>
              <a:cs typeface="Times New Roman"/>
            </a:endParaRPr>
          </a:p>
          <a:p>
            <a:pPr marL="14288" marR="3704590"/>
            <a:r>
              <a:rPr lang="en-US" altLang="ko-KR" dirty="0">
                <a:solidFill>
                  <a:srgbClr val="231F20"/>
                </a:solidFill>
                <a:latin typeface="+mn-ea"/>
                <a:cs typeface="나눔고딕코딩"/>
              </a:rPr>
              <a:t>#</a:t>
            </a:r>
            <a:r>
              <a:rPr lang="en-US" altLang="ko-KR" spc="-105" dirty="0">
                <a:solidFill>
                  <a:srgbClr val="231F20"/>
                </a:solidFill>
                <a:latin typeface="+mn-ea"/>
                <a:cs typeface="나눔고딕코딩"/>
              </a:rPr>
              <a:t> </a:t>
            </a:r>
            <a:r>
              <a:rPr lang="ko-KR" altLang="en-US" spc="-20" dirty="0">
                <a:solidFill>
                  <a:srgbClr val="231F20"/>
                </a:solidFill>
                <a:latin typeface="+mn-ea"/>
                <a:cs typeface="나눔고딕코딩"/>
              </a:rPr>
              <a:t>세션</a:t>
            </a:r>
            <a:r>
              <a:rPr lang="ko-KR" altLang="en-US" spc="-105" dirty="0">
                <a:solidFill>
                  <a:srgbClr val="231F20"/>
                </a:solidFill>
                <a:latin typeface="+mn-ea"/>
                <a:cs typeface="나눔고딕코딩"/>
              </a:rPr>
              <a:t> </a:t>
            </a:r>
            <a:r>
              <a:rPr lang="ko-KR" altLang="en-US" spc="-30" dirty="0">
                <a:solidFill>
                  <a:srgbClr val="231F20"/>
                </a:solidFill>
                <a:latin typeface="+mn-ea"/>
                <a:cs typeface="나눔고딕코딩"/>
              </a:rPr>
              <a:t>실행하기</a:t>
            </a:r>
            <a:r>
              <a:rPr lang="ko-KR" altLang="en-US" spc="-105" dirty="0">
                <a:solidFill>
                  <a:srgbClr val="231F20"/>
                </a:solidFill>
                <a:latin typeface="+mn-ea"/>
                <a:cs typeface="나눔고딕코딩"/>
              </a:rPr>
              <a:t> </a:t>
            </a:r>
            <a:r>
              <a:rPr lang="en-US" altLang="ko-KR" spc="-30" dirty="0">
                <a:solidFill>
                  <a:srgbClr val="231F20"/>
                </a:solidFill>
                <a:latin typeface="+mn-ea"/>
                <a:cs typeface="나눔고딕코딩"/>
              </a:rPr>
              <a:t>---</a:t>
            </a:r>
            <a:r>
              <a:rPr lang="ko-KR" altLang="en-US" spc="-105" dirty="0">
                <a:solidFill>
                  <a:srgbClr val="231F20"/>
                </a:solidFill>
                <a:latin typeface="+mn-ea"/>
                <a:cs typeface="나눔고딕코딩"/>
              </a:rPr>
              <a:t> </a:t>
            </a:r>
            <a:r>
              <a:rPr lang="en-US" altLang="ko-KR" spc="-20" dirty="0">
                <a:solidFill>
                  <a:srgbClr val="231F20"/>
                </a:solidFill>
                <a:latin typeface="+mn-ea"/>
                <a:cs typeface="나눔고딕코딩"/>
              </a:rPr>
              <a:t>(※4) </a:t>
            </a:r>
          </a:p>
          <a:p>
            <a:pPr marL="14288" marR="3704590"/>
            <a:r>
              <a:rPr lang="en-US" altLang="ko-KR" spc="-10" dirty="0">
                <a:solidFill>
                  <a:srgbClr val="231F20"/>
                </a:solidFill>
                <a:latin typeface="+mn-ea"/>
                <a:cs typeface="나눔고딕코딩"/>
              </a:rPr>
              <a:t>print(</a:t>
            </a:r>
            <a:r>
              <a:rPr lang="en-US" altLang="ko-KR" spc="-10" dirty="0" err="1">
                <a:solidFill>
                  <a:srgbClr val="231F20"/>
                </a:solidFill>
                <a:latin typeface="+mn-ea"/>
                <a:cs typeface="나눔고딕코딩"/>
              </a:rPr>
              <a:t>sess.run</a:t>
            </a:r>
            <a:r>
              <a:rPr lang="en-US" altLang="ko-KR" spc="-10" dirty="0">
                <a:solidFill>
                  <a:srgbClr val="231F20"/>
                </a:solidFill>
                <a:latin typeface="+mn-ea"/>
                <a:cs typeface="나눔고딕코딩"/>
              </a:rPr>
              <a:t>(</a:t>
            </a:r>
            <a:r>
              <a:rPr lang="en-US" altLang="ko-KR" spc="-10" dirty="0" err="1">
                <a:solidFill>
                  <a:srgbClr val="231F20"/>
                </a:solidFill>
                <a:latin typeface="+mn-ea"/>
                <a:cs typeface="나눔고딕코딩"/>
              </a:rPr>
              <a:t>mul_op</a:t>
            </a:r>
            <a:r>
              <a:rPr lang="en-US" altLang="ko-KR" spc="-10" dirty="0" smtClean="0">
                <a:solidFill>
                  <a:srgbClr val="231F20"/>
                </a:solidFill>
                <a:latin typeface="+mn-ea"/>
                <a:cs typeface="나눔고딕코딩"/>
              </a:rPr>
              <a:t>))</a:t>
            </a:r>
            <a:endParaRPr lang="en-US" altLang="ko-KR" dirty="0">
              <a:latin typeface="나눔고딕코딩"/>
              <a:cs typeface="나눔고딕코딩"/>
            </a:endParaRPr>
          </a:p>
        </p:txBody>
      </p:sp>
      <p:sp>
        <p:nvSpPr>
          <p:cNvPr id="6" name="object 2">
            <a:extLst>
              <a:ext uri="{FF2B5EF4-FFF2-40B4-BE49-F238E27FC236}">
                <a16:creationId xmlns:a16="http://schemas.microsoft.com/office/drawing/2014/main" id="{9B96CFC1-84B6-D24E-BDDE-B513641CB923}"/>
              </a:ext>
            </a:extLst>
          </p:cNvPr>
          <p:cNvSpPr/>
          <p:nvPr/>
        </p:nvSpPr>
        <p:spPr>
          <a:xfrm flipV="1">
            <a:off x="232569" y="1183078"/>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
        <p:nvSpPr>
          <p:cNvPr id="7" name="object 2">
            <a:extLst>
              <a:ext uri="{FF2B5EF4-FFF2-40B4-BE49-F238E27FC236}">
                <a16:creationId xmlns:a16="http://schemas.microsoft.com/office/drawing/2014/main" id="{84DF679D-F9FC-AD4A-B127-B3180FE9D4E4}"/>
              </a:ext>
            </a:extLst>
          </p:cNvPr>
          <p:cNvSpPr/>
          <p:nvPr/>
        </p:nvSpPr>
        <p:spPr>
          <a:xfrm flipV="1">
            <a:off x="232569" y="5756275"/>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Tree>
    <p:extLst>
      <p:ext uri="{BB962C8B-B14F-4D97-AF65-F5344CB8AC3E}">
        <p14:creationId xmlns:p14="http://schemas.microsoft.com/office/powerpoint/2010/main" val="15189509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1472A9D3-CD05-E340-9281-DE0B018F4F7A}"/>
              </a:ext>
            </a:extLst>
          </p:cNvPr>
          <p:cNvSpPr txBox="1"/>
          <p:nvPr/>
        </p:nvSpPr>
        <p:spPr>
          <a:xfrm>
            <a:off x="233362" y="269875"/>
            <a:ext cx="9601201" cy="1879810"/>
          </a:xfrm>
          <a:prstGeom prst="rect">
            <a:avLst/>
          </a:prstGeom>
          <a:solidFill>
            <a:schemeClr val="bg1">
              <a:lumMod val="85000"/>
            </a:schemeClr>
          </a:solidFill>
        </p:spPr>
        <p:txBody>
          <a:bodyPr vert="horz" wrap="square" lIns="0" tIns="0" rIns="0" bIns="0" rtlCol="0">
            <a:spAutoFit/>
          </a:bodyPr>
          <a:lstStyle/>
          <a:p>
            <a:pPr marL="143510" marR="86360">
              <a:lnSpc>
                <a:spcPct val="135400"/>
              </a:lnSpc>
              <a:spcBef>
                <a:spcPts val="65"/>
              </a:spcBef>
            </a:pPr>
            <a:r>
              <a:rPr lang="en-US" altLang="ko-KR" dirty="0">
                <a:solidFill>
                  <a:srgbClr val="231F20"/>
                </a:solidFill>
                <a:latin typeface="+mn-ea"/>
                <a:cs typeface="나눔고딕코딩"/>
              </a:rPr>
              <a:t># </a:t>
            </a:r>
            <a:r>
              <a:rPr lang="ko-KR" altLang="en-US" dirty="0">
                <a:solidFill>
                  <a:srgbClr val="231F20"/>
                </a:solidFill>
                <a:latin typeface="+mn-ea"/>
                <a:cs typeface="나눔고딕코딩"/>
              </a:rPr>
              <a:t>폴더 만들기</a:t>
            </a:r>
          </a:p>
          <a:p>
            <a:pPr marL="143510" marR="86360">
              <a:lnSpc>
                <a:spcPct val="135400"/>
              </a:lnSpc>
              <a:spcBef>
                <a:spcPts val="65"/>
              </a:spcBef>
            </a:pP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mkdir</a:t>
            </a: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log_dir</a:t>
            </a:r>
            <a:endParaRPr lang="en-US" altLang="ko-KR" dirty="0">
              <a:solidFill>
                <a:srgbClr val="231F20"/>
              </a:solidFill>
              <a:latin typeface="+mn-ea"/>
              <a:cs typeface="나눔고딕코딩"/>
            </a:endParaRPr>
          </a:p>
          <a:p>
            <a:pPr marL="143510" marR="86360">
              <a:lnSpc>
                <a:spcPct val="135400"/>
              </a:lnSpc>
              <a:spcBef>
                <a:spcPts val="65"/>
              </a:spcBef>
            </a:pPr>
            <a:r>
              <a:rPr lang="en-US" altLang="ko-KR" dirty="0">
                <a:solidFill>
                  <a:srgbClr val="231F20"/>
                </a:solidFill>
                <a:latin typeface="+mn-ea"/>
                <a:cs typeface="나눔고딕코딩"/>
              </a:rPr>
              <a:t># </a:t>
            </a:r>
            <a:r>
              <a:rPr lang="ko-KR" altLang="en-US" dirty="0">
                <a:solidFill>
                  <a:srgbClr val="231F20"/>
                </a:solidFill>
                <a:latin typeface="+mn-ea"/>
                <a:cs typeface="나눔고딕코딩"/>
              </a:rPr>
              <a:t>프로그램 실행하기</a:t>
            </a:r>
          </a:p>
          <a:p>
            <a:pPr marL="143510" marR="86360">
              <a:lnSpc>
                <a:spcPct val="135400"/>
              </a:lnSpc>
              <a:spcBef>
                <a:spcPts val="65"/>
              </a:spcBef>
            </a:pPr>
            <a:r>
              <a:rPr lang="en-US" altLang="ko-KR" dirty="0">
                <a:solidFill>
                  <a:srgbClr val="231F20"/>
                </a:solidFill>
                <a:latin typeface="+mn-ea"/>
                <a:cs typeface="나눔고딕코딩"/>
              </a:rPr>
              <a:t>$ python3 </a:t>
            </a:r>
            <a:r>
              <a:rPr lang="en-US" altLang="ko-KR" dirty="0" err="1">
                <a:solidFill>
                  <a:srgbClr val="231F20"/>
                </a:solidFill>
                <a:latin typeface="+mn-ea"/>
                <a:cs typeface="나눔고딕코딩"/>
              </a:rPr>
              <a:t>tb-mul.py</a:t>
            </a:r>
            <a:r>
              <a:rPr lang="en-US" altLang="ko-KR" dirty="0">
                <a:solidFill>
                  <a:srgbClr val="231F20"/>
                </a:solidFill>
                <a:latin typeface="+mn-ea"/>
                <a:cs typeface="나눔고딕코딩"/>
              </a:rPr>
              <a:t>  </a:t>
            </a:r>
          </a:p>
          <a:p>
            <a:pPr marL="143510" marR="86360">
              <a:lnSpc>
                <a:spcPct val="135400"/>
              </a:lnSpc>
              <a:spcBef>
                <a:spcPts val="65"/>
              </a:spcBef>
            </a:pPr>
            <a:r>
              <a:rPr lang="en-US" altLang="ko-KR" dirty="0">
                <a:solidFill>
                  <a:srgbClr val="231F20"/>
                </a:solidFill>
                <a:latin typeface="+mn-ea"/>
                <a:cs typeface="나눔고딕코딩"/>
              </a:rPr>
              <a:t>600</a:t>
            </a:r>
          </a:p>
        </p:txBody>
      </p:sp>
      <p:sp>
        <p:nvSpPr>
          <p:cNvPr id="3" name="object 2">
            <a:extLst>
              <a:ext uri="{FF2B5EF4-FFF2-40B4-BE49-F238E27FC236}">
                <a16:creationId xmlns:a16="http://schemas.microsoft.com/office/drawing/2014/main" id="{11E2C00B-B76C-6C43-BA63-319001580427}"/>
              </a:ext>
            </a:extLst>
          </p:cNvPr>
          <p:cNvSpPr txBox="1"/>
          <p:nvPr/>
        </p:nvSpPr>
        <p:spPr>
          <a:xfrm>
            <a:off x="271463" y="2422589"/>
            <a:ext cx="9525000" cy="415498"/>
          </a:xfrm>
          <a:prstGeom prst="rect">
            <a:avLst/>
          </a:prstGeom>
        </p:spPr>
        <p:txBody>
          <a:bodyPr vert="horz" wrap="square" lIns="0" tIns="0" rIns="0" bIns="0" rtlCol="0">
            <a:spAutoFit/>
          </a:bodyPr>
          <a:lstStyle/>
          <a:p>
            <a:pPr marL="298450" marR="12065" indent="-285750" algn="just">
              <a:lnSpc>
                <a:spcPct val="150000"/>
              </a:lnSpc>
              <a:spcBef>
                <a:spcPts val="580"/>
              </a:spcBef>
              <a:buFontTx/>
              <a:buChar char="-"/>
            </a:pPr>
            <a:r>
              <a:rPr lang="en-US" altLang="ko-KR" spc="-120" dirty="0" err="1" smtClean="0">
                <a:solidFill>
                  <a:srgbClr val="231F20"/>
                </a:solidFill>
                <a:latin typeface="+mn-ea"/>
                <a:cs typeface="Arial Unicode MS"/>
              </a:rPr>
              <a:t>TensorBoard</a:t>
            </a:r>
            <a:r>
              <a:rPr lang="ko-KR" altLang="en-US" spc="-120" dirty="0" smtClean="0">
                <a:solidFill>
                  <a:srgbClr val="231F20"/>
                </a:solidFill>
                <a:latin typeface="+mn-ea"/>
                <a:cs typeface="Arial Unicode MS"/>
              </a:rPr>
              <a:t>로</a:t>
            </a:r>
            <a:r>
              <a:rPr lang="en-US" altLang="ko-KR" spc="-120" dirty="0" smtClean="0">
                <a:solidFill>
                  <a:srgbClr val="231F20"/>
                </a:solidFill>
                <a:latin typeface="+mn-ea"/>
                <a:cs typeface="Arial Unicode MS"/>
              </a:rPr>
              <a:t> </a:t>
            </a:r>
            <a:r>
              <a:rPr lang="ko-KR" altLang="en-US" spc="-120" dirty="0" smtClean="0">
                <a:solidFill>
                  <a:srgbClr val="231F20"/>
                </a:solidFill>
                <a:latin typeface="+mn-ea"/>
                <a:cs typeface="Arial Unicode MS"/>
              </a:rPr>
              <a:t>확인하기</a:t>
            </a:r>
            <a:endParaRPr lang="en-US" altLang="ko-KR" spc="-120" dirty="0">
              <a:solidFill>
                <a:srgbClr val="231F20"/>
              </a:solidFill>
              <a:latin typeface="Arial Unicode MS"/>
              <a:cs typeface="Arial Unicode MS"/>
            </a:endParaRPr>
          </a:p>
        </p:txBody>
      </p:sp>
      <p:sp>
        <p:nvSpPr>
          <p:cNvPr id="5" name="object 6">
            <a:extLst>
              <a:ext uri="{FF2B5EF4-FFF2-40B4-BE49-F238E27FC236}">
                <a16:creationId xmlns:a16="http://schemas.microsoft.com/office/drawing/2014/main" id="{D5D3BE5E-2502-0542-8469-DCF17C299194}"/>
              </a:ext>
            </a:extLst>
          </p:cNvPr>
          <p:cNvSpPr txBox="1"/>
          <p:nvPr/>
        </p:nvSpPr>
        <p:spPr>
          <a:xfrm>
            <a:off x="239829" y="2962065"/>
            <a:ext cx="9601201" cy="719492"/>
          </a:xfrm>
          <a:prstGeom prst="rect">
            <a:avLst/>
          </a:prstGeom>
          <a:solidFill>
            <a:schemeClr val="bg1">
              <a:lumMod val="85000"/>
            </a:schemeClr>
          </a:solidFill>
        </p:spPr>
        <p:txBody>
          <a:bodyPr vert="horz" wrap="square" lIns="0" tIns="0" rIns="0" bIns="0" rtlCol="0">
            <a:spAutoFit/>
          </a:bodyPr>
          <a:lstStyle/>
          <a:p>
            <a:pPr marL="143510" marR="86360">
              <a:lnSpc>
                <a:spcPct val="135400"/>
              </a:lnSpc>
              <a:spcBef>
                <a:spcPts val="65"/>
              </a:spcBef>
            </a:pP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tensorboard</a:t>
            </a: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logdir</a:t>
            </a:r>
            <a:r>
              <a:rPr lang="en-US" altLang="ko-KR" dirty="0">
                <a:solidFill>
                  <a:srgbClr val="231F20"/>
                </a:solidFill>
                <a:latin typeface="+mn-ea"/>
                <a:cs typeface="나눔고딕코딩"/>
              </a:rPr>
              <a:t>=</a:t>
            </a:r>
            <a:r>
              <a:rPr lang="en-US" altLang="ko-KR" dirty="0" err="1">
                <a:solidFill>
                  <a:srgbClr val="231F20"/>
                </a:solidFill>
                <a:latin typeface="+mn-ea"/>
                <a:cs typeface="나눔고딕코딩"/>
              </a:rPr>
              <a:t>log_dir</a:t>
            </a:r>
            <a:endParaRPr lang="en-US" altLang="ko-KR" dirty="0">
              <a:solidFill>
                <a:srgbClr val="231F20"/>
              </a:solidFill>
              <a:latin typeface="+mn-ea"/>
              <a:cs typeface="나눔고딕코딩"/>
            </a:endParaRPr>
          </a:p>
          <a:p>
            <a:pPr marL="143510" marR="86360">
              <a:lnSpc>
                <a:spcPct val="135400"/>
              </a:lnSpc>
              <a:spcBef>
                <a:spcPts val="65"/>
              </a:spcBef>
            </a:pPr>
            <a:r>
              <a:rPr lang="en-US" altLang="ko-KR" dirty="0">
                <a:solidFill>
                  <a:srgbClr val="231F20"/>
                </a:solidFill>
                <a:latin typeface="+mn-ea"/>
                <a:cs typeface="나눔고딕코딩"/>
              </a:rPr>
              <a:t>Starting </a:t>
            </a:r>
            <a:r>
              <a:rPr lang="en-US" altLang="ko-KR" dirty="0" err="1">
                <a:solidFill>
                  <a:srgbClr val="231F20"/>
                </a:solidFill>
                <a:latin typeface="+mn-ea"/>
                <a:cs typeface="나눔고딕코딩"/>
              </a:rPr>
              <a:t>TensorBoard</a:t>
            </a:r>
            <a:r>
              <a:rPr lang="en-US" altLang="ko-KR" dirty="0">
                <a:solidFill>
                  <a:srgbClr val="231F20"/>
                </a:solidFill>
                <a:latin typeface="+mn-ea"/>
                <a:cs typeface="나눔고딕코딩"/>
              </a:rPr>
              <a:t> b'28' on port 6006</a:t>
            </a:r>
          </a:p>
        </p:txBody>
      </p:sp>
    </p:spTree>
    <p:extLst>
      <p:ext uri="{BB962C8B-B14F-4D97-AF65-F5344CB8AC3E}">
        <p14:creationId xmlns:p14="http://schemas.microsoft.com/office/powerpoint/2010/main" val="28925379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907941"/>
          </a:xfrm>
          <a:prstGeom prst="rect">
            <a:avLst/>
          </a:prstGeom>
        </p:spPr>
        <p:txBody>
          <a:bodyPr vert="horz" wrap="square" lIns="0" tIns="0" rIns="0" bIns="0" rtlCol="0">
            <a:spAutoFit/>
          </a:bodyPr>
          <a:lstStyle/>
          <a:p>
            <a:pPr marL="298450" marR="12065" indent="-285750" algn="just">
              <a:lnSpc>
                <a:spcPct val="150000"/>
              </a:lnSpc>
              <a:spcBef>
                <a:spcPts val="580"/>
              </a:spcBef>
              <a:buFontTx/>
              <a:buChar char="-"/>
            </a:pPr>
            <a:r>
              <a:rPr lang="en-US" altLang="ko-KR" spc="-120" dirty="0">
                <a:solidFill>
                  <a:srgbClr val="231F20"/>
                </a:solidFill>
                <a:latin typeface="+mn-ea"/>
                <a:cs typeface="Arial Unicode MS"/>
              </a:rPr>
              <a:t>“localhost:6006”</a:t>
            </a:r>
            <a:r>
              <a:rPr lang="ko-KR" altLang="en-US" spc="-120" dirty="0">
                <a:solidFill>
                  <a:srgbClr val="231F20"/>
                </a:solidFill>
                <a:latin typeface="+mn-ea"/>
                <a:cs typeface="Arial Unicode MS"/>
              </a:rPr>
              <a:t>에 접근해서 확인</a:t>
            </a:r>
          </a:p>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현재 단계에서는 </a:t>
            </a:r>
            <a:r>
              <a:rPr lang="en-US" altLang="ko-KR" spc="-120" dirty="0">
                <a:solidFill>
                  <a:srgbClr val="231F20"/>
                </a:solidFill>
                <a:latin typeface="+mn-ea"/>
                <a:cs typeface="Arial Unicode MS"/>
              </a:rPr>
              <a:t>EVENTS</a:t>
            </a:r>
            <a:r>
              <a:rPr lang="ko-KR" altLang="en-US" spc="-120" dirty="0">
                <a:solidFill>
                  <a:srgbClr val="231F20"/>
                </a:solidFill>
                <a:latin typeface="+mn-ea"/>
                <a:cs typeface="Arial Unicode MS"/>
              </a:rPr>
              <a:t>와 </a:t>
            </a:r>
            <a:r>
              <a:rPr lang="en-US" altLang="ko-KR" spc="-120" dirty="0">
                <a:solidFill>
                  <a:srgbClr val="231F20"/>
                </a:solidFill>
                <a:latin typeface="+mn-ea"/>
                <a:cs typeface="Arial Unicode MS"/>
              </a:rPr>
              <a:t>IMAGES </a:t>
            </a:r>
            <a:r>
              <a:rPr lang="ko-KR" altLang="en-US" spc="-120" dirty="0">
                <a:solidFill>
                  <a:srgbClr val="231F20"/>
                </a:solidFill>
                <a:latin typeface="+mn-ea"/>
                <a:cs typeface="Arial Unicode MS"/>
              </a:rPr>
              <a:t>등이 없으므로 화면 상부에 있는 “</a:t>
            </a:r>
            <a:r>
              <a:rPr lang="en-US" altLang="ko-KR" spc="-120" dirty="0">
                <a:solidFill>
                  <a:srgbClr val="231F20"/>
                </a:solidFill>
                <a:latin typeface="+mn-ea"/>
                <a:cs typeface="Arial Unicode MS"/>
              </a:rPr>
              <a:t>GRAPHS”</a:t>
            </a:r>
            <a:r>
              <a:rPr lang="ko-KR" altLang="en-US" spc="-120" dirty="0">
                <a:solidFill>
                  <a:srgbClr val="231F20"/>
                </a:solidFill>
                <a:latin typeface="+mn-ea"/>
                <a:cs typeface="Arial Unicode MS"/>
              </a:rPr>
              <a:t> </a:t>
            </a:r>
            <a:r>
              <a:rPr lang="ko-KR" altLang="en-US" spc="-120" dirty="0" smtClean="0">
                <a:solidFill>
                  <a:srgbClr val="231F20"/>
                </a:solidFill>
                <a:latin typeface="+mn-ea"/>
                <a:cs typeface="Arial Unicode MS"/>
              </a:rPr>
              <a:t>클릭</a:t>
            </a:r>
            <a:endParaRPr lang="en-US" altLang="ko-KR" spc="-120" dirty="0">
              <a:solidFill>
                <a:srgbClr val="231F20"/>
              </a:solidFill>
              <a:latin typeface="Arial Unicode MS"/>
              <a:cs typeface="Arial Unicode MS"/>
            </a:endParaRPr>
          </a:p>
        </p:txBody>
      </p:sp>
      <p:sp>
        <p:nvSpPr>
          <p:cNvPr id="3" name="object 2">
            <a:extLst>
              <a:ext uri="{FF2B5EF4-FFF2-40B4-BE49-F238E27FC236}">
                <a16:creationId xmlns:a16="http://schemas.microsoft.com/office/drawing/2014/main" id="{078E942F-79B4-2A44-8D76-7C46A49542A7}"/>
              </a:ext>
            </a:extLst>
          </p:cNvPr>
          <p:cNvSpPr/>
          <p:nvPr/>
        </p:nvSpPr>
        <p:spPr>
          <a:xfrm>
            <a:off x="461169" y="1031875"/>
            <a:ext cx="7772400" cy="652634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1745556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488724"/>
          </a:xfrm>
          <a:prstGeom prst="rect">
            <a:avLst/>
          </a:prstGeom>
        </p:spPr>
        <p:txBody>
          <a:bodyPr vert="horz" wrap="square" lIns="0" tIns="0" rIns="0" bIns="0" rtlCol="0">
            <a:spAutoFit/>
          </a:bodyPr>
          <a:lstStyle/>
          <a:p>
            <a:pPr marL="12700" marR="12065" algn="just">
              <a:lnSpc>
                <a:spcPct val="150000"/>
              </a:lnSpc>
              <a:spcBef>
                <a:spcPts val="580"/>
              </a:spcBef>
            </a:pPr>
            <a:r>
              <a:rPr lang="ko-KR" altLang="en-US" sz="2400" spc="-120" dirty="0">
                <a:solidFill>
                  <a:srgbClr val="231F20"/>
                </a:solidFill>
                <a:latin typeface="Arial Unicode MS"/>
                <a:cs typeface="Arial Unicode MS"/>
              </a:rPr>
              <a:t>변수를 사용하는 경우</a:t>
            </a:r>
          </a:p>
        </p:txBody>
      </p:sp>
      <p:sp>
        <p:nvSpPr>
          <p:cNvPr id="5" name="object 6">
            <a:extLst>
              <a:ext uri="{FF2B5EF4-FFF2-40B4-BE49-F238E27FC236}">
                <a16:creationId xmlns:a16="http://schemas.microsoft.com/office/drawing/2014/main" id="{B3D8ED48-61B1-7149-A15F-D3EEB8728B9E}"/>
              </a:ext>
            </a:extLst>
          </p:cNvPr>
          <p:cNvSpPr txBox="1"/>
          <p:nvPr/>
        </p:nvSpPr>
        <p:spPr>
          <a:xfrm>
            <a:off x="232570" y="793884"/>
            <a:ext cx="9601199" cy="6486391"/>
          </a:xfrm>
          <a:prstGeom prst="rect">
            <a:avLst/>
          </a:prstGeom>
        </p:spPr>
        <p:txBody>
          <a:bodyPr vert="horz" wrap="square" lIns="0" tIns="0" rIns="0" bIns="0" rtlCol="0">
            <a:spAutoFit/>
          </a:bodyPr>
          <a:lstStyle/>
          <a:p>
            <a:pPr marL="14288"/>
            <a:r>
              <a:rPr lang="en-US" altLang="ko-KR" spc="15" dirty="0">
                <a:solidFill>
                  <a:srgbClr val="58595B"/>
                </a:solidFill>
                <a:latin typeface="+mn-ea"/>
                <a:cs typeface="Arial Unicode MS"/>
              </a:rPr>
              <a:t>file:</a:t>
            </a:r>
            <a:r>
              <a:rPr lang="en-US" altLang="ko-KR" spc="25" dirty="0">
                <a:solidFill>
                  <a:srgbClr val="58595B"/>
                </a:solidFill>
                <a:latin typeface="+mn-ea"/>
                <a:cs typeface="Arial Unicode MS"/>
              </a:rPr>
              <a:t> </a:t>
            </a:r>
            <a:r>
              <a:rPr lang="en-US" altLang="ko-KR" spc="20" dirty="0" err="1">
                <a:solidFill>
                  <a:srgbClr val="58595B"/>
                </a:solidFill>
                <a:latin typeface="+mn-ea"/>
                <a:cs typeface="Arial Unicode MS"/>
              </a:rPr>
              <a:t>src</a:t>
            </a:r>
            <a:r>
              <a:rPr lang="en-US" altLang="ko-KR" spc="20" dirty="0">
                <a:solidFill>
                  <a:srgbClr val="58595B"/>
                </a:solidFill>
                <a:latin typeface="+mn-ea"/>
                <a:cs typeface="Arial Unicode MS"/>
              </a:rPr>
              <a:t>/ch5/</a:t>
            </a:r>
            <a:r>
              <a:rPr lang="en-US" altLang="ko-KR" spc="20" dirty="0" err="1">
                <a:solidFill>
                  <a:srgbClr val="58595B"/>
                </a:solidFill>
                <a:latin typeface="+mn-ea"/>
                <a:cs typeface="Arial Unicode MS"/>
              </a:rPr>
              <a:t>tb-add.py</a:t>
            </a:r>
            <a:endParaRPr lang="en-US" altLang="ko-KR" dirty="0">
              <a:latin typeface="+mn-ea"/>
              <a:cs typeface="Arial Unicode MS"/>
            </a:endParaRPr>
          </a:p>
          <a:p>
            <a:pPr marL="14288">
              <a:spcBef>
                <a:spcPts val="25"/>
              </a:spcBef>
            </a:pPr>
            <a:endParaRPr lang="en-US" altLang="ko-KR" dirty="0">
              <a:latin typeface="+mn-ea"/>
              <a:cs typeface="Times New Roman"/>
            </a:endParaRPr>
          </a:p>
          <a:p>
            <a:pPr marL="14288"/>
            <a:r>
              <a:rPr lang="en-US" altLang="ko-KR" dirty="0">
                <a:solidFill>
                  <a:srgbClr val="231F20"/>
                </a:solidFill>
                <a:latin typeface="+mn-ea"/>
                <a:cs typeface="나눔고딕코딩"/>
              </a:rPr>
              <a:t>import </a:t>
            </a:r>
            <a:r>
              <a:rPr lang="en-US" altLang="ko-KR" dirty="0" err="1">
                <a:solidFill>
                  <a:srgbClr val="231F20"/>
                </a:solidFill>
                <a:latin typeface="+mn-ea"/>
                <a:cs typeface="나눔고딕코딩"/>
              </a:rPr>
              <a:t>tensorflow</a:t>
            </a:r>
            <a:r>
              <a:rPr lang="en-US" altLang="ko-KR" dirty="0">
                <a:solidFill>
                  <a:srgbClr val="231F20"/>
                </a:solidFill>
                <a:latin typeface="+mn-ea"/>
                <a:cs typeface="나눔고딕코딩"/>
              </a:rPr>
              <a:t> as</a:t>
            </a:r>
            <a:r>
              <a:rPr lang="en-US" altLang="ko-KR" spc="-220" dirty="0">
                <a:solidFill>
                  <a:srgbClr val="231F20"/>
                </a:solidFill>
                <a:latin typeface="+mn-ea"/>
                <a:cs typeface="나눔고딕코딩"/>
              </a:rPr>
              <a:t> </a:t>
            </a:r>
            <a:r>
              <a:rPr lang="en-US" altLang="ko-KR" dirty="0" err="1">
                <a:solidFill>
                  <a:srgbClr val="231F20"/>
                </a:solidFill>
                <a:latin typeface="+mn-ea"/>
                <a:cs typeface="나눔고딕코딩"/>
              </a:rPr>
              <a:t>tf</a:t>
            </a:r>
            <a:endParaRPr lang="en-US" altLang="ko-KR" dirty="0">
              <a:latin typeface="+mn-ea"/>
              <a:cs typeface="나눔고딕코딩"/>
            </a:endParaRPr>
          </a:p>
          <a:p>
            <a:pPr marL="14288">
              <a:spcBef>
                <a:spcPts val="35"/>
              </a:spcBef>
            </a:pPr>
            <a:endParaRPr lang="en-US" altLang="ko-KR" dirty="0">
              <a:latin typeface="+mn-ea"/>
              <a:cs typeface="Times New Roman"/>
            </a:endParaRPr>
          </a:p>
          <a:p>
            <a:pPr marL="14288" marR="3376929"/>
            <a:r>
              <a:rPr lang="en-US" altLang="ko-KR" dirty="0">
                <a:solidFill>
                  <a:srgbClr val="231F20"/>
                </a:solidFill>
                <a:latin typeface="+mn-ea"/>
                <a:cs typeface="나눔고딕코딩"/>
              </a:rPr>
              <a:t>#</a:t>
            </a:r>
            <a:r>
              <a:rPr lang="en-US" altLang="ko-KR" spc="-100" dirty="0">
                <a:solidFill>
                  <a:srgbClr val="231F20"/>
                </a:solidFill>
                <a:latin typeface="+mn-ea"/>
                <a:cs typeface="나눔고딕코딩"/>
              </a:rPr>
              <a:t> </a:t>
            </a:r>
            <a:r>
              <a:rPr lang="ko-KR" altLang="en-US" spc="-30" dirty="0">
                <a:solidFill>
                  <a:srgbClr val="231F20"/>
                </a:solidFill>
                <a:latin typeface="+mn-ea"/>
                <a:cs typeface="나눔고딕코딩"/>
              </a:rPr>
              <a:t>상수와</a:t>
            </a:r>
            <a:r>
              <a:rPr lang="ko-KR" altLang="en-US" spc="-100" dirty="0">
                <a:solidFill>
                  <a:srgbClr val="231F20"/>
                </a:solidFill>
                <a:latin typeface="+mn-ea"/>
                <a:cs typeface="나눔고딕코딩"/>
              </a:rPr>
              <a:t> </a:t>
            </a:r>
            <a:r>
              <a:rPr lang="ko-KR" altLang="en-US" spc="-20" dirty="0">
                <a:solidFill>
                  <a:srgbClr val="231F20"/>
                </a:solidFill>
                <a:latin typeface="+mn-ea"/>
                <a:cs typeface="나눔고딕코딩"/>
              </a:rPr>
              <a:t>변수</a:t>
            </a:r>
            <a:r>
              <a:rPr lang="ko-KR" altLang="en-US" spc="-100" dirty="0">
                <a:solidFill>
                  <a:srgbClr val="231F20"/>
                </a:solidFill>
                <a:latin typeface="+mn-ea"/>
                <a:cs typeface="나눔고딕코딩"/>
              </a:rPr>
              <a:t> </a:t>
            </a:r>
            <a:r>
              <a:rPr lang="ko-KR" altLang="en-US" spc="-30" dirty="0">
                <a:solidFill>
                  <a:srgbClr val="231F20"/>
                </a:solidFill>
                <a:latin typeface="+mn-ea"/>
                <a:cs typeface="나눔고딕코딩"/>
              </a:rPr>
              <a:t>선언하기</a:t>
            </a:r>
            <a:r>
              <a:rPr lang="ko-KR" altLang="en-US" spc="-100" dirty="0">
                <a:solidFill>
                  <a:srgbClr val="231F20"/>
                </a:solidFill>
                <a:latin typeface="+mn-ea"/>
                <a:cs typeface="나눔고딕코딩"/>
              </a:rPr>
              <a:t> </a:t>
            </a:r>
            <a:r>
              <a:rPr lang="en-US" altLang="ko-KR" spc="-30" dirty="0">
                <a:solidFill>
                  <a:srgbClr val="231F20"/>
                </a:solidFill>
                <a:latin typeface="+mn-ea"/>
                <a:cs typeface="나눔고딕코딩"/>
              </a:rPr>
              <a:t>---</a:t>
            </a:r>
            <a:r>
              <a:rPr lang="ko-KR" altLang="en-US" spc="-100" dirty="0">
                <a:solidFill>
                  <a:srgbClr val="231F20"/>
                </a:solidFill>
                <a:latin typeface="+mn-ea"/>
                <a:cs typeface="나눔고딕코딩"/>
              </a:rPr>
              <a:t> </a:t>
            </a:r>
            <a:r>
              <a:rPr lang="en-US" altLang="ko-KR" spc="-20" dirty="0">
                <a:solidFill>
                  <a:srgbClr val="231F20"/>
                </a:solidFill>
                <a:latin typeface="+mn-ea"/>
                <a:cs typeface="나눔고딕코딩"/>
              </a:rPr>
              <a:t>(※1)  </a:t>
            </a:r>
          </a:p>
          <a:p>
            <a:pPr marL="14288" marR="3376929"/>
            <a:r>
              <a:rPr lang="en-US" altLang="ko-KR" dirty="0">
                <a:solidFill>
                  <a:srgbClr val="231F20"/>
                </a:solidFill>
                <a:latin typeface="+mn-ea"/>
                <a:cs typeface="나눔고딕코딩"/>
              </a:rPr>
              <a:t>a = </a:t>
            </a:r>
            <a:r>
              <a:rPr lang="en-US" altLang="ko-KR" spc="-5" dirty="0" err="1">
                <a:solidFill>
                  <a:srgbClr val="231F20"/>
                </a:solidFill>
                <a:latin typeface="+mn-ea"/>
                <a:cs typeface="나눔고딕코딩"/>
              </a:rPr>
              <a:t>tf.constant</a:t>
            </a:r>
            <a:r>
              <a:rPr lang="en-US" altLang="ko-KR" spc="-5" dirty="0">
                <a:solidFill>
                  <a:srgbClr val="231F20"/>
                </a:solidFill>
                <a:latin typeface="+mn-ea"/>
                <a:cs typeface="나눔고딕코딩"/>
              </a:rPr>
              <a:t>(100, </a:t>
            </a:r>
            <a:r>
              <a:rPr lang="en-US" altLang="ko-KR" spc="-15" dirty="0">
                <a:solidFill>
                  <a:srgbClr val="231F20"/>
                </a:solidFill>
                <a:latin typeface="+mn-ea"/>
                <a:cs typeface="나눔고딕코딩"/>
              </a:rPr>
              <a:t>name="a")  </a:t>
            </a:r>
          </a:p>
          <a:p>
            <a:pPr marL="14288" marR="3376929"/>
            <a:r>
              <a:rPr lang="en-US" altLang="ko-KR" dirty="0">
                <a:solidFill>
                  <a:srgbClr val="231F20"/>
                </a:solidFill>
                <a:latin typeface="+mn-ea"/>
                <a:cs typeface="나눔고딕코딩"/>
              </a:rPr>
              <a:t>b = </a:t>
            </a:r>
            <a:r>
              <a:rPr lang="en-US" altLang="ko-KR" spc="-5" dirty="0" err="1">
                <a:solidFill>
                  <a:srgbClr val="231F20"/>
                </a:solidFill>
                <a:latin typeface="+mn-ea"/>
                <a:cs typeface="나눔고딕코딩"/>
              </a:rPr>
              <a:t>tf.constant</a:t>
            </a:r>
            <a:r>
              <a:rPr lang="en-US" altLang="ko-KR" spc="-5" dirty="0">
                <a:solidFill>
                  <a:srgbClr val="231F20"/>
                </a:solidFill>
                <a:latin typeface="+mn-ea"/>
                <a:cs typeface="나눔고딕코딩"/>
              </a:rPr>
              <a:t>(200, </a:t>
            </a:r>
            <a:r>
              <a:rPr lang="en-US" altLang="ko-KR" spc="-15" dirty="0">
                <a:solidFill>
                  <a:srgbClr val="231F20"/>
                </a:solidFill>
                <a:latin typeface="+mn-ea"/>
                <a:cs typeface="나눔고딕코딩"/>
              </a:rPr>
              <a:t>name="b")  </a:t>
            </a:r>
          </a:p>
          <a:p>
            <a:pPr marL="14288" marR="3376929"/>
            <a:r>
              <a:rPr lang="en-US" altLang="ko-KR" dirty="0">
                <a:solidFill>
                  <a:srgbClr val="231F20"/>
                </a:solidFill>
                <a:latin typeface="+mn-ea"/>
                <a:cs typeface="나눔고딕코딩"/>
              </a:rPr>
              <a:t>c = </a:t>
            </a:r>
            <a:r>
              <a:rPr lang="en-US" altLang="ko-KR" spc="-5" dirty="0" err="1">
                <a:solidFill>
                  <a:srgbClr val="231F20"/>
                </a:solidFill>
                <a:latin typeface="+mn-ea"/>
                <a:cs typeface="나눔고딕코딩"/>
              </a:rPr>
              <a:t>tf.constant</a:t>
            </a:r>
            <a:r>
              <a:rPr lang="en-US" altLang="ko-KR" spc="-5" dirty="0">
                <a:solidFill>
                  <a:srgbClr val="231F20"/>
                </a:solidFill>
                <a:latin typeface="+mn-ea"/>
                <a:cs typeface="나눔고딕코딩"/>
              </a:rPr>
              <a:t>(300, </a:t>
            </a:r>
            <a:r>
              <a:rPr lang="en-US" altLang="ko-KR" spc="-15" dirty="0">
                <a:solidFill>
                  <a:srgbClr val="231F20"/>
                </a:solidFill>
                <a:latin typeface="+mn-ea"/>
                <a:cs typeface="나눔고딕코딩"/>
              </a:rPr>
              <a:t>name="c</a:t>
            </a:r>
            <a:r>
              <a:rPr lang="en-US" altLang="ko-KR" spc="-15" dirty="0" smtClean="0">
                <a:solidFill>
                  <a:srgbClr val="231F20"/>
                </a:solidFill>
                <a:latin typeface="+mn-ea"/>
                <a:cs typeface="나눔고딕코딩"/>
              </a:rPr>
              <a:t>")</a:t>
            </a:r>
          </a:p>
          <a:p>
            <a:pPr marL="14288" marR="3376929"/>
            <a:r>
              <a:rPr lang="en-US" altLang="ko-KR" dirty="0" smtClean="0">
                <a:solidFill>
                  <a:srgbClr val="231F20"/>
                </a:solidFill>
                <a:latin typeface="+mn-ea"/>
                <a:cs typeface="나눔고딕코딩"/>
              </a:rPr>
              <a:t>v </a:t>
            </a:r>
            <a:r>
              <a:rPr lang="en-US" altLang="ko-KR" dirty="0">
                <a:solidFill>
                  <a:srgbClr val="231F20"/>
                </a:solidFill>
                <a:latin typeface="+mn-ea"/>
                <a:cs typeface="나눔고딕코딩"/>
              </a:rPr>
              <a:t>= </a:t>
            </a:r>
            <a:r>
              <a:rPr lang="en-US" altLang="ko-KR" spc="-10" dirty="0" err="1">
                <a:solidFill>
                  <a:srgbClr val="231F20"/>
                </a:solidFill>
                <a:latin typeface="+mn-ea"/>
                <a:cs typeface="나눔고딕코딩"/>
              </a:rPr>
              <a:t>tf.Variable</a:t>
            </a:r>
            <a:r>
              <a:rPr lang="en-US" altLang="ko-KR" spc="-10" dirty="0">
                <a:solidFill>
                  <a:srgbClr val="231F20"/>
                </a:solidFill>
                <a:latin typeface="+mn-ea"/>
                <a:cs typeface="나눔고딕코딩"/>
              </a:rPr>
              <a:t>(0,</a:t>
            </a:r>
            <a:r>
              <a:rPr lang="en-US" altLang="ko-KR" spc="-225" dirty="0">
                <a:solidFill>
                  <a:srgbClr val="231F20"/>
                </a:solidFill>
                <a:latin typeface="+mn-ea"/>
                <a:cs typeface="나눔고딕코딩"/>
              </a:rPr>
              <a:t> </a:t>
            </a:r>
            <a:r>
              <a:rPr lang="en-US" altLang="ko-KR" spc="-15" dirty="0">
                <a:solidFill>
                  <a:srgbClr val="231F20"/>
                </a:solidFill>
                <a:latin typeface="+mn-ea"/>
                <a:cs typeface="나눔고딕코딩"/>
              </a:rPr>
              <a:t>name="v")</a:t>
            </a:r>
            <a:endParaRPr lang="en-US" altLang="ko-KR" dirty="0">
              <a:latin typeface="+mn-ea"/>
              <a:cs typeface="나눔고딕코딩"/>
            </a:endParaRPr>
          </a:p>
          <a:p>
            <a:pPr marL="14288">
              <a:spcBef>
                <a:spcPts val="35"/>
              </a:spcBef>
            </a:pPr>
            <a:endParaRPr lang="en-US" altLang="ko-KR" dirty="0">
              <a:latin typeface="+mn-ea"/>
              <a:cs typeface="Times New Roman"/>
            </a:endParaRPr>
          </a:p>
          <a:p>
            <a:pPr marL="14288" marR="2848610"/>
            <a:r>
              <a:rPr lang="en-US" altLang="ko-KR" dirty="0">
                <a:solidFill>
                  <a:srgbClr val="231F20"/>
                </a:solidFill>
                <a:latin typeface="+mn-ea"/>
                <a:cs typeface="나눔고딕코딩"/>
              </a:rPr>
              <a:t>#</a:t>
            </a:r>
            <a:r>
              <a:rPr lang="en-US" altLang="ko-KR" spc="-95" dirty="0">
                <a:solidFill>
                  <a:srgbClr val="231F20"/>
                </a:solidFill>
                <a:latin typeface="+mn-ea"/>
                <a:cs typeface="나눔고딕코딩"/>
              </a:rPr>
              <a:t> </a:t>
            </a:r>
            <a:r>
              <a:rPr lang="ko-KR" altLang="en-US" spc="-30" dirty="0">
                <a:solidFill>
                  <a:srgbClr val="231F20"/>
                </a:solidFill>
                <a:latin typeface="+mn-ea"/>
                <a:cs typeface="나눔고딕코딩"/>
              </a:rPr>
              <a:t>곱셈을</a:t>
            </a:r>
            <a:r>
              <a:rPr lang="ko-KR" altLang="en-US" spc="-95" dirty="0">
                <a:solidFill>
                  <a:srgbClr val="231F20"/>
                </a:solidFill>
                <a:latin typeface="+mn-ea"/>
                <a:cs typeface="나눔고딕코딩"/>
              </a:rPr>
              <a:t> </a:t>
            </a:r>
            <a:r>
              <a:rPr lang="ko-KR" altLang="en-US" spc="-30" dirty="0">
                <a:solidFill>
                  <a:srgbClr val="231F20"/>
                </a:solidFill>
                <a:latin typeface="+mn-ea"/>
                <a:cs typeface="나눔고딕코딩"/>
              </a:rPr>
              <a:t>수행하는</a:t>
            </a:r>
            <a:r>
              <a:rPr lang="ko-KR" altLang="en-US" spc="-95" dirty="0">
                <a:solidFill>
                  <a:srgbClr val="231F20"/>
                </a:solidFill>
                <a:latin typeface="+mn-ea"/>
                <a:cs typeface="나눔고딕코딩"/>
              </a:rPr>
              <a:t> </a:t>
            </a:r>
            <a:r>
              <a:rPr lang="ko-KR" altLang="en-US" spc="-30" dirty="0">
                <a:solidFill>
                  <a:srgbClr val="231F20"/>
                </a:solidFill>
                <a:latin typeface="+mn-ea"/>
                <a:cs typeface="나눔고딕코딩"/>
              </a:rPr>
              <a:t>그래프</a:t>
            </a:r>
            <a:r>
              <a:rPr lang="ko-KR" altLang="en-US" spc="-95" dirty="0">
                <a:solidFill>
                  <a:srgbClr val="231F20"/>
                </a:solidFill>
                <a:latin typeface="+mn-ea"/>
                <a:cs typeface="나눔고딕코딩"/>
              </a:rPr>
              <a:t> </a:t>
            </a:r>
            <a:r>
              <a:rPr lang="ko-KR" altLang="en-US" spc="-30" dirty="0">
                <a:solidFill>
                  <a:srgbClr val="231F20"/>
                </a:solidFill>
                <a:latin typeface="+mn-ea"/>
                <a:cs typeface="나눔고딕코딩"/>
              </a:rPr>
              <a:t>정의하기</a:t>
            </a:r>
            <a:r>
              <a:rPr lang="ko-KR" altLang="en-US" spc="-95" dirty="0">
                <a:solidFill>
                  <a:srgbClr val="231F20"/>
                </a:solidFill>
                <a:latin typeface="+mn-ea"/>
                <a:cs typeface="나눔고딕코딩"/>
              </a:rPr>
              <a:t> </a:t>
            </a:r>
            <a:r>
              <a:rPr lang="en-US" altLang="ko-KR" spc="-30" dirty="0">
                <a:solidFill>
                  <a:srgbClr val="231F20"/>
                </a:solidFill>
                <a:latin typeface="+mn-ea"/>
                <a:cs typeface="나눔고딕코딩"/>
              </a:rPr>
              <a:t>---</a:t>
            </a:r>
            <a:r>
              <a:rPr lang="ko-KR" altLang="en-US" spc="-95" dirty="0">
                <a:solidFill>
                  <a:srgbClr val="231F20"/>
                </a:solidFill>
                <a:latin typeface="+mn-ea"/>
                <a:cs typeface="나눔고딕코딩"/>
              </a:rPr>
              <a:t> </a:t>
            </a:r>
            <a:r>
              <a:rPr lang="en-US" altLang="ko-KR" spc="-20" dirty="0">
                <a:solidFill>
                  <a:srgbClr val="231F20"/>
                </a:solidFill>
                <a:latin typeface="+mn-ea"/>
                <a:cs typeface="나눔고딕코딩"/>
              </a:rPr>
              <a:t>(※2)  </a:t>
            </a:r>
          </a:p>
          <a:p>
            <a:pPr marL="14288" marR="2848610"/>
            <a:r>
              <a:rPr lang="en-US" altLang="ko-KR" spc="-10" dirty="0" err="1">
                <a:solidFill>
                  <a:srgbClr val="231F20"/>
                </a:solidFill>
                <a:latin typeface="+mn-ea"/>
                <a:cs typeface="나눔고딕코딩"/>
              </a:rPr>
              <a:t>calc_op</a:t>
            </a:r>
            <a:r>
              <a:rPr lang="en-US" altLang="ko-KR" spc="-5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5" dirty="0">
                <a:solidFill>
                  <a:srgbClr val="231F20"/>
                </a:solidFill>
                <a:latin typeface="+mn-ea"/>
                <a:cs typeface="나눔고딕코딩"/>
              </a:rPr>
              <a:t> </a:t>
            </a:r>
            <a:r>
              <a:rPr lang="en-US" altLang="ko-KR" dirty="0">
                <a:solidFill>
                  <a:srgbClr val="231F20"/>
                </a:solidFill>
                <a:latin typeface="+mn-ea"/>
                <a:cs typeface="나눔고딕코딩"/>
              </a:rPr>
              <a:t>a</a:t>
            </a:r>
            <a:r>
              <a:rPr lang="en-US" altLang="ko-KR" spc="-5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5" dirty="0">
                <a:solidFill>
                  <a:srgbClr val="231F20"/>
                </a:solidFill>
                <a:latin typeface="+mn-ea"/>
                <a:cs typeface="나눔고딕코딩"/>
              </a:rPr>
              <a:t> </a:t>
            </a:r>
            <a:r>
              <a:rPr lang="en-US" altLang="ko-KR" dirty="0">
                <a:solidFill>
                  <a:srgbClr val="231F20"/>
                </a:solidFill>
                <a:latin typeface="+mn-ea"/>
                <a:cs typeface="나눔고딕코딩"/>
              </a:rPr>
              <a:t>b</a:t>
            </a:r>
            <a:r>
              <a:rPr lang="en-US" altLang="ko-KR" spc="-5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5" dirty="0">
                <a:solidFill>
                  <a:srgbClr val="231F20"/>
                </a:solidFill>
                <a:latin typeface="+mn-ea"/>
                <a:cs typeface="나눔고딕코딩"/>
              </a:rPr>
              <a:t> </a:t>
            </a:r>
            <a:r>
              <a:rPr lang="en-US" altLang="ko-KR" dirty="0">
                <a:solidFill>
                  <a:srgbClr val="231F20"/>
                </a:solidFill>
                <a:latin typeface="+mn-ea"/>
                <a:cs typeface="나눔고딕코딩"/>
              </a:rPr>
              <a:t>c</a:t>
            </a:r>
            <a:endParaRPr lang="en-US" altLang="ko-KR" dirty="0">
              <a:latin typeface="+mn-ea"/>
              <a:cs typeface="나눔고딕코딩"/>
            </a:endParaRPr>
          </a:p>
          <a:p>
            <a:pPr marL="14288">
              <a:spcBef>
                <a:spcPts val="340"/>
              </a:spcBef>
            </a:pPr>
            <a:r>
              <a:rPr lang="en-US" altLang="ko-KR" spc="-5" dirty="0" err="1">
                <a:solidFill>
                  <a:srgbClr val="231F20"/>
                </a:solidFill>
                <a:latin typeface="+mn-ea"/>
                <a:cs typeface="나눔고딕코딩"/>
              </a:rPr>
              <a:t>assign_op</a:t>
            </a:r>
            <a:r>
              <a:rPr lang="en-US" altLang="ko-KR" spc="-5" dirty="0">
                <a:solidFill>
                  <a:srgbClr val="231F20"/>
                </a:solidFill>
                <a:latin typeface="+mn-ea"/>
                <a:cs typeface="나눔고딕코딩"/>
              </a:rPr>
              <a:t> </a:t>
            </a:r>
            <a:r>
              <a:rPr lang="en-US" altLang="ko-KR" dirty="0">
                <a:solidFill>
                  <a:srgbClr val="231F20"/>
                </a:solidFill>
                <a:latin typeface="+mn-ea"/>
                <a:cs typeface="나눔고딕코딩"/>
              </a:rPr>
              <a:t>= </a:t>
            </a:r>
            <a:r>
              <a:rPr lang="en-US" altLang="ko-KR" spc="-10" dirty="0" err="1">
                <a:solidFill>
                  <a:srgbClr val="231F20"/>
                </a:solidFill>
                <a:latin typeface="+mn-ea"/>
                <a:cs typeface="나눔고딕코딩"/>
              </a:rPr>
              <a:t>tf.assign</a:t>
            </a:r>
            <a:r>
              <a:rPr lang="en-US" altLang="ko-KR" spc="-10" dirty="0">
                <a:solidFill>
                  <a:srgbClr val="231F20"/>
                </a:solidFill>
                <a:latin typeface="+mn-ea"/>
                <a:cs typeface="나눔고딕코딩"/>
              </a:rPr>
              <a:t>(v,</a:t>
            </a:r>
            <a:r>
              <a:rPr lang="en-US" altLang="ko-KR" spc="-250" dirty="0">
                <a:solidFill>
                  <a:srgbClr val="231F20"/>
                </a:solidFill>
                <a:latin typeface="+mn-ea"/>
                <a:cs typeface="나눔고딕코딩"/>
              </a:rPr>
              <a:t> </a:t>
            </a:r>
            <a:r>
              <a:rPr lang="en-US" altLang="ko-KR" spc="-5" dirty="0" err="1">
                <a:solidFill>
                  <a:srgbClr val="231F20"/>
                </a:solidFill>
                <a:latin typeface="+mn-ea"/>
                <a:cs typeface="나눔고딕코딩"/>
              </a:rPr>
              <a:t>calc_op</a:t>
            </a:r>
            <a:r>
              <a:rPr lang="en-US" altLang="ko-KR" spc="-5" dirty="0">
                <a:solidFill>
                  <a:srgbClr val="231F20"/>
                </a:solidFill>
                <a:latin typeface="+mn-ea"/>
                <a:cs typeface="나눔고딕코딩"/>
              </a:rPr>
              <a:t>)</a:t>
            </a:r>
            <a:endParaRPr lang="en-US" altLang="ko-KR" dirty="0">
              <a:latin typeface="+mn-ea"/>
              <a:cs typeface="나눔고딕코딩"/>
            </a:endParaRPr>
          </a:p>
          <a:p>
            <a:pPr marL="14288">
              <a:spcBef>
                <a:spcPts val="35"/>
              </a:spcBef>
            </a:pPr>
            <a:endParaRPr lang="en-US" altLang="ko-KR" dirty="0">
              <a:latin typeface="+mn-ea"/>
              <a:cs typeface="Times New Roman"/>
            </a:endParaRPr>
          </a:p>
          <a:p>
            <a:pPr marL="14288" marR="3712210"/>
            <a:r>
              <a:rPr lang="en-US" altLang="ko-KR" dirty="0">
                <a:solidFill>
                  <a:srgbClr val="231F20"/>
                </a:solidFill>
                <a:latin typeface="+mn-ea"/>
                <a:cs typeface="나눔고딕코딩"/>
              </a:rPr>
              <a:t>#</a:t>
            </a:r>
            <a:r>
              <a:rPr lang="en-US" altLang="ko-KR" spc="-105" dirty="0">
                <a:solidFill>
                  <a:srgbClr val="231F20"/>
                </a:solidFill>
                <a:latin typeface="+mn-ea"/>
                <a:cs typeface="나눔고딕코딩"/>
              </a:rPr>
              <a:t> </a:t>
            </a:r>
            <a:r>
              <a:rPr lang="ko-KR" altLang="en-US" spc="-20" dirty="0">
                <a:solidFill>
                  <a:srgbClr val="231F20"/>
                </a:solidFill>
                <a:latin typeface="+mn-ea"/>
                <a:cs typeface="나눔고딕코딩"/>
              </a:rPr>
              <a:t>세션</a:t>
            </a:r>
            <a:r>
              <a:rPr lang="ko-KR" altLang="en-US" spc="-105" dirty="0">
                <a:solidFill>
                  <a:srgbClr val="231F20"/>
                </a:solidFill>
                <a:latin typeface="+mn-ea"/>
                <a:cs typeface="나눔고딕코딩"/>
              </a:rPr>
              <a:t> </a:t>
            </a:r>
            <a:r>
              <a:rPr lang="ko-KR" altLang="en-US" spc="-30" dirty="0">
                <a:solidFill>
                  <a:srgbClr val="231F20"/>
                </a:solidFill>
                <a:latin typeface="+mn-ea"/>
                <a:cs typeface="나눔고딕코딩"/>
              </a:rPr>
              <a:t>생성하기</a:t>
            </a:r>
            <a:r>
              <a:rPr lang="ko-KR" altLang="en-US" spc="-105" dirty="0">
                <a:solidFill>
                  <a:srgbClr val="231F20"/>
                </a:solidFill>
                <a:latin typeface="+mn-ea"/>
                <a:cs typeface="나눔고딕코딩"/>
              </a:rPr>
              <a:t> </a:t>
            </a:r>
            <a:r>
              <a:rPr lang="en-US" altLang="ko-KR" spc="-30" dirty="0">
                <a:solidFill>
                  <a:srgbClr val="231F20"/>
                </a:solidFill>
                <a:latin typeface="+mn-ea"/>
                <a:cs typeface="나눔고딕코딩"/>
              </a:rPr>
              <a:t>---</a:t>
            </a:r>
            <a:r>
              <a:rPr lang="ko-KR" altLang="en-US" spc="-105" dirty="0">
                <a:solidFill>
                  <a:srgbClr val="231F20"/>
                </a:solidFill>
                <a:latin typeface="+mn-ea"/>
                <a:cs typeface="나눔고딕코딩"/>
              </a:rPr>
              <a:t> </a:t>
            </a:r>
            <a:r>
              <a:rPr lang="en-US" altLang="ko-KR" spc="-20" dirty="0">
                <a:solidFill>
                  <a:srgbClr val="231F20"/>
                </a:solidFill>
                <a:latin typeface="+mn-ea"/>
                <a:cs typeface="나눔고딕코딩"/>
              </a:rPr>
              <a:t>(※3)  </a:t>
            </a:r>
          </a:p>
          <a:p>
            <a:pPr marL="14288" marR="3712210"/>
            <a:r>
              <a:rPr lang="en-US" altLang="ko-KR" dirty="0" err="1">
                <a:solidFill>
                  <a:srgbClr val="231F20"/>
                </a:solidFill>
                <a:latin typeface="+mn-ea"/>
                <a:cs typeface="나눔고딕코딩"/>
              </a:rPr>
              <a:t>sess</a:t>
            </a:r>
            <a:r>
              <a:rPr lang="en-US" altLang="ko-KR" dirty="0">
                <a:solidFill>
                  <a:srgbClr val="231F20"/>
                </a:solidFill>
                <a:latin typeface="+mn-ea"/>
                <a:cs typeface="나눔고딕코딩"/>
              </a:rPr>
              <a:t> =</a:t>
            </a:r>
            <a:r>
              <a:rPr lang="en-US" altLang="ko-KR" spc="-180" dirty="0">
                <a:solidFill>
                  <a:srgbClr val="231F20"/>
                </a:solidFill>
                <a:latin typeface="+mn-ea"/>
                <a:cs typeface="나눔고딕코딩"/>
              </a:rPr>
              <a:t> </a:t>
            </a:r>
            <a:r>
              <a:rPr lang="en-US" altLang="ko-KR" spc="-10" dirty="0" err="1">
                <a:solidFill>
                  <a:srgbClr val="231F20"/>
                </a:solidFill>
                <a:latin typeface="+mn-ea"/>
                <a:cs typeface="나눔고딕코딩"/>
              </a:rPr>
              <a:t>tf.Session</a:t>
            </a:r>
            <a:r>
              <a:rPr lang="en-US" altLang="ko-KR" spc="-10" dirty="0">
                <a:solidFill>
                  <a:srgbClr val="231F20"/>
                </a:solidFill>
                <a:latin typeface="+mn-ea"/>
                <a:cs typeface="나눔고딕코딩"/>
              </a:rPr>
              <a:t>()</a:t>
            </a:r>
            <a:endParaRPr lang="en-US" altLang="ko-KR" dirty="0">
              <a:latin typeface="+mn-ea"/>
              <a:cs typeface="Times New Roman"/>
            </a:endParaRPr>
          </a:p>
          <a:p>
            <a:pPr marL="14288">
              <a:spcBef>
                <a:spcPts val="30"/>
              </a:spcBef>
            </a:pPr>
            <a:endParaRPr lang="en-US" altLang="ko-KR" dirty="0">
              <a:latin typeface="+mn-ea"/>
              <a:cs typeface="Times New Roman"/>
            </a:endParaRPr>
          </a:p>
          <a:p>
            <a:pPr marL="14288"/>
            <a:r>
              <a:rPr lang="en-US" altLang="ko-KR" dirty="0">
                <a:solidFill>
                  <a:srgbClr val="231F20"/>
                </a:solidFill>
                <a:latin typeface="+mn-ea"/>
                <a:cs typeface="나눔고딕코딩"/>
              </a:rPr>
              <a:t>#</a:t>
            </a:r>
            <a:r>
              <a:rPr lang="en-US" altLang="ko-KR" spc="-105" dirty="0">
                <a:solidFill>
                  <a:srgbClr val="231F20"/>
                </a:solidFill>
                <a:latin typeface="+mn-ea"/>
                <a:cs typeface="나눔고딕코딩"/>
              </a:rPr>
              <a:t> </a:t>
            </a:r>
            <a:r>
              <a:rPr lang="en-US" altLang="ko-KR" dirty="0" err="1">
                <a:solidFill>
                  <a:srgbClr val="231F20"/>
                </a:solidFill>
                <a:latin typeface="+mn-ea"/>
                <a:cs typeface="나눔고딕코딩"/>
              </a:rPr>
              <a:t>TensorBoard</a:t>
            </a:r>
            <a:r>
              <a:rPr lang="en-US" altLang="ko-KR" spc="-65" dirty="0">
                <a:solidFill>
                  <a:srgbClr val="231F20"/>
                </a:solidFill>
                <a:latin typeface="+mn-ea"/>
                <a:cs typeface="나눔고딕코딩"/>
              </a:rPr>
              <a:t> </a:t>
            </a:r>
            <a:r>
              <a:rPr lang="ko-KR" altLang="en-US" spc="-30" dirty="0">
                <a:solidFill>
                  <a:srgbClr val="231F20"/>
                </a:solidFill>
                <a:latin typeface="+mn-ea"/>
                <a:cs typeface="나눔고딕코딩"/>
              </a:rPr>
              <a:t>사용하기</a:t>
            </a:r>
            <a:r>
              <a:rPr lang="ko-KR" altLang="en-US" spc="-105" dirty="0">
                <a:solidFill>
                  <a:srgbClr val="231F20"/>
                </a:solidFill>
                <a:latin typeface="+mn-ea"/>
                <a:cs typeface="나눔고딕코딩"/>
              </a:rPr>
              <a:t> </a:t>
            </a:r>
            <a:r>
              <a:rPr lang="en-US" altLang="ko-KR" spc="-30" dirty="0">
                <a:solidFill>
                  <a:srgbClr val="231F20"/>
                </a:solidFill>
                <a:latin typeface="+mn-ea"/>
                <a:cs typeface="나눔고딕코딩"/>
              </a:rPr>
              <a:t>---</a:t>
            </a:r>
            <a:r>
              <a:rPr lang="ko-KR" altLang="en-US" spc="-105" dirty="0">
                <a:solidFill>
                  <a:srgbClr val="231F20"/>
                </a:solidFill>
                <a:latin typeface="+mn-ea"/>
                <a:cs typeface="나눔고딕코딩"/>
              </a:rPr>
              <a:t> </a:t>
            </a:r>
            <a:r>
              <a:rPr lang="en-US" altLang="ko-KR" spc="-20" dirty="0">
                <a:solidFill>
                  <a:srgbClr val="231F20"/>
                </a:solidFill>
                <a:latin typeface="+mn-ea"/>
                <a:cs typeface="나눔고딕코딩"/>
              </a:rPr>
              <a:t>(※4)</a:t>
            </a:r>
            <a:endParaRPr lang="ko-KR" altLang="en-US" dirty="0">
              <a:latin typeface="+mn-ea"/>
              <a:cs typeface="나눔고딕코딩"/>
            </a:endParaRPr>
          </a:p>
          <a:p>
            <a:pPr marL="14288">
              <a:spcBef>
                <a:spcPts val="340"/>
              </a:spcBef>
            </a:pPr>
            <a:r>
              <a:rPr lang="en-US" altLang="ko-KR" dirty="0" err="1">
                <a:solidFill>
                  <a:srgbClr val="231F20"/>
                </a:solidFill>
                <a:latin typeface="+mn-ea"/>
                <a:cs typeface="나눔고딕코딩"/>
              </a:rPr>
              <a:t>tw</a:t>
            </a:r>
            <a:r>
              <a:rPr lang="en-US" altLang="ko-KR" dirty="0">
                <a:solidFill>
                  <a:srgbClr val="231F20"/>
                </a:solidFill>
                <a:latin typeface="+mn-ea"/>
                <a:cs typeface="나눔고딕코딩"/>
              </a:rPr>
              <a:t> = </a:t>
            </a:r>
            <a:r>
              <a:rPr lang="en-US" altLang="ko-KR" spc="-10" dirty="0" err="1" smtClean="0">
                <a:solidFill>
                  <a:srgbClr val="231F20"/>
                </a:solidFill>
                <a:latin typeface="+mn-ea"/>
                <a:cs typeface="나눔고딕코딩"/>
              </a:rPr>
              <a:t>tf.summary.FileWriter</a:t>
            </a:r>
            <a:r>
              <a:rPr lang="en-US" altLang="ko-KR" spc="-10" dirty="0">
                <a:solidFill>
                  <a:srgbClr val="231F20"/>
                </a:solidFill>
                <a:latin typeface="+mn-ea"/>
                <a:cs typeface="나눔고딕코딩"/>
              </a:rPr>
              <a:t>(".\\</a:t>
            </a:r>
            <a:r>
              <a:rPr lang="en-US" altLang="ko-KR" spc="-10" dirty="0" err="1" smtClean="0">
                <a:solidFill>
                  <a:srgbClr val="231F20"/>
                </a:solidFill>
                <a:latin typeface="+mn-ea"/>
                <a:cs typeface="나눔고딕코딩"/>
              </a:rPr>
              <a:t>log_dir</a:t>
            </a:r>
            <a:r>
              <a:rPr lang="en-US" altLang="ko-KR" spc="-10" dirty="0">
                <a:solidFill>
                  <a:srgbClr val="231F20"/>
                </a:solidFill>
                <a:latin typeface="+mn-ea"/>
                <a:cs typeface="나눔고딕코딩"/>
              </a:rPr>
              <a:t>",</a:t>
            </a:r>
            <a:r>
              <a:rPr lang="en-US" altLang="ko-KR" spc="-204" dirty="0">
                <a:solidFill>
                  <a:srgbClr val="231F20"/>
                </a:solidFill>
                <a:latin typeface="+mn-ea"/>
                <a:cs typeface="나눔고딕코딩"/>
              </a:rPr>
              <a:t> </a:t>
            </a:r>
            <a:r>
              <a:rPr lang="en-US" altLang="ko-KR" spc="-5" dirty="0">
                <a:solidFill>
                  <a:srgbClr val="231F20"/>
                </a:solidFill>
                <a:latin typeface="+mn-ea"/>
                <a:cs typeface="나눔고딕코딩"/>
              </a:rPr>
              <a:t>graph=</a:t>
            </a:r>
            <a:r>
              <a:rPr lang="en-US" altLang="ko-KR" spc="-5" dirty="0" err="1">
                <a:solidFill>
                  <a:srgbClr val="231F20"/>
                </a:solidFill>
                <a:latin typeface="+mn-ea"/>
                <a:cs typeface="나눔고딕코딩"/>
              </a:rPr>
              <a:t>sess.graph</a:t>
            </a:r>
            <a:r>
              <a:rPr lang="en-US" altLang="ko-KR" spc="-5" dirty="0" smtClean="0">
                <a:solidFill>
                  <a:srgbClr val="231F20"/>
                </a:solidFill>
                <a:latin typeface="+mn-ea"/>
                <a:cs typeface="나눔고딕코딩"/>
              </a:rPr>
              <a:t>)</a:t>
            </a:r>
          </a:p>
          <a:p>
            <a:pPr marL="14288">
              <a:spcBef>
                <a:spcPts val="340"/>
              </a:spcBef>
            </a:pPr>
            <a:endParaRPr lang="en-US" altLang="ko-KR" spc="-5" dirty="0">
              <a:solidFill>
                <a:srgbClr val="231F20"/>
              </a:solidFill>
              <a:latin typeface="+mn-ea"/>
              <a:cs typeface="나눔고딕코딩"/>
            </a:endParaRPr>
          </a:p>
          <a:p>
            <a:pPr marL="14288" marR="3666490"/>
            <a:r>
              <a:rPr lang="en-US" altLang="ko-KR" dirty="0">
                <a:solidFill>
                  <a:srgbClr val="231F20"/>
                </a:solidFill>
                <a:latin typeface="+mn-ea"/>
                <a:cs typeface="나눔고딕코딩"/>
              </a:rPr>
              <a:t># </a:t>
            </a:r>
            <a:r>
              <a:rPr lang="ko-KR" altLang="en-US" spc="-20" dirty="0">
                <a:solidFill>
                  <a:srgbClr val="231F20"/>
                </a:solidFill>
                <a:latin typeface="+mn-ea"/>
                <a:cs typeface="나눔고딕코딩"/>
              </a:rPr>
              <a:t>세션 </a:t>
            </a:r>
            <a:r>
              <a:rPr lang="ko-KR" altLang="en-US" spc="-30" dirty="0">
                <a:solidFill>
                  <a:srgbClr val="231F20"/>
                </a:solidFill>
                <a:latin typeface="+mn-ea"/>
                <a:cs typeface="나눔고딕코딩"/>
              </a:rPr>
              <a:t>실행하기 </a:t>
            </a:r>
            <a:r>
              <a:rPr lang="en-US" altLang="ko-KR" spc="-30" dirty="0">
                <a:solidFill>
                  <a:srgbClr val="231F20"/>
                </a:solidFill>
                <a:latin typeface="+mn-ea"/>
                <a:cs typeface="나눔고딕코딩"/>
              </a:rPr>
              <a:t>--- </a:t>
            </a:r>
            <a:r>
              <a:rPr lang="en-US" altLang="ko-KR" spc="-20" dirty="0">
                <a:solidFill>
                  <a:srgbClr val="231F20"/>
                </a:solidFill>
                <a:latin typeface="+mn-ea"/>
                <a:cs typeface="나눔고딕코딩"/>
              </a:rPr>
              <a:t>(※5)  </a:t>
            </a:r>
          </a:p>
          <a:p>
            <a:pPr marL="14288" marR="3666490"/>
            <a:r>
              <a:rPr lang="en-US" altLang="ko-KR" spc="-10" dirty="0" err="1">
                <a:solidFill>
                  <a:srgbClr val="231F20"/>
                </a:solidFill>
                <a:latin typeface="+mn-ea"/>
                <a:cs typeface="나눔고딕코딩"/>
              </a:rPr>
              <a:t>sess.run</a:t>
            </a:r>
            <a:r>
              <a:rPr lang="en-US" altLang="ko-KR" spc="-10" dirty="0">
                <a:solidFill>
                  <a:srgbClr val="231F20"/>
                </a:solidFill>
                <a:latin typeface="+mn-ea"/>
                <a:cs typeface="나눔고딕코딩"/>
              </a:rPr>
              <a:t>(</a:t>
            </a:r>
            <a:r>
              <a:rPr lang="en-US" altLang="ko-KR" spc="-10" dirty="0" err="1">
                <a:solidFill>
                  <a:srgbClr val="231F20"/>
                </a:solidFill>
                <a:latin typeface="+mn-ea"/>
                <a:cs typeface="나눔고딕코딩"/>
              </a:rPr>
              <a:t>assign_op</a:t>
            </a:r>
            <a:r>
              <a:rPr lang="en-US" altLang="ko-KR" spc="-10" dirty="0">
                <a:solidFill>
                  <a:srgbClr val="231F20"/>
                </a:solidFill>
                <a:latin typeface="+mn-ea"/>
                <a:cs typeface="나눔고딕코딩"/>
              </a:rPr>
              <a:t>) </a:t>
            </a:r>
          </a:p>
          <a:p>
            <a:pPr marL="14288" marR="3666490"/>
            <a:r>
              <a:rPr lang="en-US" altLang="ko-KR" spc="-10" dirty="0">
                <a:solidFill>
                  <a:srgbClr val="231F20"/>
                </a:solidFill>
                <a:latin typeface="+mn-ea"/>
                <a:cs typeface="나눔고딕코딩"/>
              </a:rPr>
              <a:t>print(</a:t>
            </a:r>
            <a:r>
              <a:rPr lang="en-US" altLang="ko-KR" spc="-10" dirty="0" err="1">
                <a:solidFill>
                  <a:srgbClr val="231F20"/>
                </a:solidFill>
                <a:latin typeface="+mn-ea"/>
                <a:cs typeface="나눔고딕코딩"/>
              </a:rPr>
              <a:t>sess.run</a:t>
            </a:r>
            <a:r>
              <a:rPr lang="en-US" altLang="ko-KR" spc="-10" dirty="0">
                <a:solidFill>
                  <a:srgbClr val="231F20"/>
                </a:solidFill>
                <a:latin typeface="+mn-ea"/>
                <a:cs typeface="나눔고딕코딩"/>
              </a:rPr>
              <a:t>(v</a:t>
            </a:r>
            <a:r>
              <a:rPr lang="en-US" altLang="ko-KR" spc="-10" dirty="0" smtClean="0">
                <a:solidFill>
                  <a:srgbClr val="231F20"/>
                </a:solidFill>
                <a:latin typeface="+mn-ea"/>
                <a:cs typeface="나눔고딕코딩"/>
              </a:rPr>
              <a:t>))</a:t>
            </a:r>
            <a:endParaRPr lang="en-US" altLang="ko-KR" dirty="0">
              <a:latin typeface="+mn-ea"/>
              <a:cs typeface="나눔고딕코딩"/>
            </a:endParaRPr>
          </a:p>
        </p:txBody>
      </p:sp>
      <p:sp>
        <p:nvSpPr>
          <p:cNvPr id="6" name="object 2">
            <a:extLst>
              <a:ext uri="{FF2B5EF4-FFF2-40B4-BE49-F238E27FC236}">
                <a16:creationId xmlns:a16="http://schemas.microsoft.com/office/drawing/2014/main" id="{9B96CFC1-84B6-D24E-BDDE-B513641CB923}"/>
              </a:ext>
            </a:extLst>
          </p:cNvPr>
          <p:cNvSpPr/>
          <p:nvPr/>
        </p:nvSpPr>
        <p:spPr>
          <a:xfrm flipV="1">
            <a:off x="232569" y="1097487"/>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
        <p:nvSpPr>
          <p:cNvPr id="7" name="object 2">
            <a:extLst>
              <a:ext uri="{FF2B5EF4-FFF2-40B4-BE49-F238E27FC236}">
                <a16:creationId xmlns:a16="http://schemas.microsoft.com/office/drawing/2014/main" id="{9B96CFC1-84B6-D24E-BDDE-B513641CB923}"/>
              </a:ext>
            </a:extLst>
          </p:cNvPr>
          <p:cNvSpPr/>
          <p:nvPr/>
        </p:nvSpPr>
        <p:spPr>
          <a:xfrm flipV="1">
            <a:off x="232569" y="7310756"/>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
        <p:nvSpPr>
          <p:cNvPr id="2" name="Rectangle 1"/>
          <p:cNvSpPr>
            <a:spLocks noChangeArrowheads="1"/>
          </p:cNvSpPr>
          <p:nvPr/>
        </p:nvSpPr>
        <p:spPr bwMode="auto">
          <a:xfrm>
            <a:off x="0" y="0"/>
            <a:ext cx="10066338"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300" b="1" i="0" u="none" strike="noStrike" cap="none" normalizeH="0" baseline="0" smtClean="0">
                <a:ln>
                  <a:noFill/>
                </a:ln>
                <a:solidFill>
                  <a:srgbClr val="008080"/>
                </a:solidFill>
                <a:effectLst/>
                <a:latin typeface="굴림체" panose="020B0609000101010101" pitchFamily="49" charset="-127"/>
                <a:ea typeface="굴림체" panose="020B0609000101010101" pitchFamily="49" charset="-127"/>
              </a:rPr>
              <a:t>"</a:t>
            </a:r>
            <a:endParaRPr kumimoji="0" lang="ko-KR" altLang="ko-K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96660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6">
            <a:extLst>
              <a:ext uri="{FF2B5EF4-FFF2-40B4-BE49-F238E27FC236}">
                <a16:creationId xmlns:a16="http://schemas.microsoft.com/office/drawing/2014/main" id="{11B73B9A-8DF0-7746-87D4-A3ABF3C8284C}"/>
              </a:ext>
            </a:extLst>
          </p:cNvPr>
          <p:cNvSpPr txBox="1"/>
          <p:nvPr/>
        </p:nvSpPr>
        <p:spPr>
          <a:xfrm>
            <a:off x="233362" y="269875"/>
            <a:ext cx="9601201" cy="2653355"/>
          </a:xfrm>
          <a:prstGeom prst="rect">
            <a:avLst/>
          </a:prstGeom>
          <a:solidFill>
            <a:schemeClr val="bg1">
              <a:lumMod val="85000"/>
            </a:schemeClr>
          </a:solidFill>
        </p:spPr>
        <p:txBody>
          <a:bodyPr vert="horz" wrap="square" lIns="0" tIns="0" rIns="0" bIns="0" rtlCol="0">
            <a:spAutoFit/>
          </a:bodyPr>
          <a:lstStyle/>
          <a:p>
            <a:pPr marL="143510" marR="86360">
              <a:lnSpc>
                <a:spcPct val="135400"/>
              </a:lnSpc>
              <a:spcBef>
                <a:spcPts val="65"/>
              </a:spcBef>
            </a:pPr>
            <a:r>
              <a:rPr lang="en-US" altLang="ko-KR" dirty="0">
                <a:solidFill>
                  <a:srgbClr val="231F20"/>
                </a:solidFill>
                <a:latin typeface="+mn-ea"/>
                <a:cs typeface="나눔고딕코딩"/>
              </a:rPr>
              <a:t># </a:t>
            </a:r>
            <a:r>
              <a:rPr lang="ko-KR" altLang="en-US" dirty="0">
                <a:solidFill>
                  <a:srgbClr val="231F20"/>
                </a:solidFill>
                <a:latin typeface="+mn-ea"/>
                <a:cs typeface="나눔고딕코딩"/>
              </a:rPr>
              <a:t>로그 폴더 내부의 파일 제거하기</a:t>
            </a:r>
          </a:p>
          <a:p>
            <a:pPr marL="143510" marR="86360">
              <a:lnSpc>
                <a:spcPct val="135400"/>
              </a:lnSpc>
              <a:spcBef>
                <a:spcPts val="65"/>
              </a:spcBef>
            </a:pP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rm</a:t>
            </a: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log_dir</a:t>
            </a:r>
            <a:r>
              <a:rPr lang="en-US" altLang="ko-KR" dirty="0">
                <a:solidFill>
                  <a:srgbClr val="231F20"/>
                </a:solidFill>
                <a:latin typeface="+mn-ea"/>
                <a:cs typeface="나눔고딕코딩"/>
              </a:rPr>
              <a:t>/*</a:t>
            </a:r>
          </a:p>
          <a:p>
            <a:pPr marL="143510" marR="86360">
              <a:lnSpc>
                <a:spcPct val="135400"/>
              </a:lnSpc>
              <a:spcBef>
                <a:spcPts val="65"/>
              </a:spcBef>
            </a:pPr>
            <a:r>
              <a:rPr lang="en-US" altLang="ko-KR" dirty="0">
                <a:solidFill>
                  <a:srgbClr val="231F20"/>
                </a:solidFill>
                <a:latin typeface="+mn-ea"/>
                <a:cs typeface="나눔고딕코딩"/>
              </a:rPr>
              <a:t># </a:t>
            </a:r>
            <a:r>
              <a:rPr lang="ko-KR" altLang="en-US" dirty="0">
                <a:solidFill>
                  <a:srgbClr val="231F20"/>
                </a:solidFill>
                <a:latin typeface="+mn-ea"/>
                <a:cs typeface="나눔고딕코딩"/>
              </a:rPr>
              <a:t>프로그램 실행하기</a:t>
            </a:r>
          </a:p>
          <a:p>
            <a:pPr marL="143510" marR="86360">
              <a:lnSpc>
                <a:spcPct val="135400"/>
              </a:lnSpc>
              <a:spcBef>
                <a:spcPts val="65"/>
              </a:spcBef>
            </a:pPr>
            <a:r>
              <a:rPr lang="en-US" altLang="ko-KR" dirty="0">
                <a:solidFill>
                  <a:srgbClr val="231F20"/>
                </a:solidFill>
                <a:latin typeface="+mn-ea"/>
                <a:cs typeface="나눔고딕코딩"/>
              </a:rPr>
              <a:t>$ python3 </a:t>
            </a:r>
            <a:r>
              <a:rPr lang="en-US" altLang="ko-KR" dirty="0" err="1">
                <a:solidFill>
                  <a:srgbClr val="231F20"/>
                </a:solidFill>
                <a:latin typeface="+mn-ea"/>
                <a:cs typeface="나눔고딕코딩"/>
              </a:rPr>
              <a:t>tb-add.py</a:t>
            </a:r>
            <a:r>
              <a:rPr lang="en-US" altLang="ko-KR" dirty="0">
                <a:solidFill>
                  <a:srgbClr val="231F20"/>
                </a:solidFill>
                <a:latin typeface="+mn-ea"/>
                <a:cs typeface="나눔고딕코딩"/>
              </a:rPr>
              <a:t>  </a:t>
            </a:r>
          </a:p>
          <a:p>
            <a:pPr marL="143510" marR="86360">
              <a:lnSpc>
                <a:spcPct val="135400"/>
              </a:lnSpc>
              <a:spcBef>
                <a:spcPts val="65"/>
              </a:spcBef>
            </a:pPr>
            <a:r>
              <a:rPr lang="en-US" altLang="ko-KR" dirty="0">
                <a:solidFill>
                  <a:srgbClr val="231F20"/>
                </a:solidFill>
                <a:latin typeface="+mn-ea"/>
                <a:cs typeface="나눔고딕코딩"/>
              </a:rPr>
              <a:t>60100</a:t>
            </a:r>
          </a:p>
          <a:p>
            <a:pPr marL="143510" marR="86360">
              <a:lnSpc>
                <a:spcPct val="135400"/>
              </a:lnSpc>
              <a:spcBef>
                <a:spcPts val="65"/>
              </a:spcBef>
            </a:pP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TensorBoard</a:t>
            </a:r>
            <a:r>
              <a:rPr lang="en-US" altLang="ko-KR" dirty="0">
                <a:solidFill>
                  <a:srgbClr val="231F20"/>
                </a:solidFill>
                <a:latin typeface="+mn-ea"/>
                <a:cs typeface="나눔고딕코딩"/>
              </a:rPr>
              <a:t> </a:t>
            </a:r>
            <a:r>
              <a:rPr lang="ko-KR" altLang="en-US" dirty="0">
                <a:solidFill>
                  <a:srgbClr val="231F20"/>
                </a:solidFill>
                <a:latin typeface="+mn-ea"/>
                <a:cs typeface="나눔고딕코딩"/>
              </a:rPr>
              <a:t>출력하기</a:t>
            </a:r>
          </a:p>
          <a:p>
            <a:pPr marL="143510" marR="86360">
              <a:lnSpc>
                <a:spcPct val="135400"/>
              </a:lnSpc>
              <a:spcBef>
                <a:spcPts val="65"/>
              </a:spcBef>
            </a:pP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tensorboard</a:t>
            </a: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logdir</a:t>
            </a:r>
            <a:r>
              <a:rPr lang="en-US" altLang="ko-KR" dirty="0">
                <a:solidFill>
                  <a:srgbClr val="231F20"/>
                </a:solidFill>
                <a:latin typeface="+mn-ea"/>
                <a:cs typeface="나눔고딕코딩"/>
              </a:rPr>
              <a:t>=</a:t>
            </a:r>
            <a:r>
              <a:rPr lang="en-US" altLang="ko-KR" dirty="0" err="1">
                <a:solidFill>
                  <a:srgbClr val="231F20"/>
                </a:solidFill>
                <a:latin typeface="+mn-ea"/>
                <a:cs typeface="나눔고딕코딩"/>
              </a:rPr>
              <a:t>log_dir</a:t>
            </a:r>
            <a:endParaRPr lang="en-US" altLang="ko-KR" dirty="0">
              <a:solidFill>
                <a:srgbClr val="231F20"/>
              </a:solidFill>
              <a:latin typeface="+mn-ea"/>
              <a:cs typeface="나눔고딕코딩"/>
            </a:endParaRPr>
          </a:p>
        </p:txBody>
      </p:sp>
      <p:sp>
        <p:nvSpPr>
          <p:cNvPr id="9" name="object 2">
            <a:extLst>
              <a:ext uri="{FF2B5EF4-FFF2-40B4-BE49-F238E27FC236}">
                <a16:creationId xmlns:a16="http://schemas.microsoft.com/office/drawing/2014/main" id="{DD28D998-7447-7543-B3C6-0A02EEAF4554}"/>
              </a:ext>
            </a:extLst>
          </p:cNvPr>
          <p:cNvSpPr/>
          <p:nvPr/>
        </p:nvSpPr>
        <p:spPr>
          <a:xfrm>
            <a:off x="232569" y="3089275"/>
            <a:ext cx="7696200" cy="4267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118554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992901"/>
          </a:xfrm>
          <a:prstGeom prst="rect">
            <a:avLst/>
          </a:prstGeom>
        </p:spPr>
        <p:txBody>
          <a:bodyPr vert="horz" wrap="square" lIns="0" tIns="0" rIns="0" bIns="0" rtlCol="0">
            <a:spAutoFit/>
          </a:bodyPr>
          <a:lstStyle/>
          <a:p>
            <a:pPr marL="12700" marR="12065" algn="just">
              <a:lnSpc>
                <a:spcPct val="150000"/>
              </a:lnSpc>
              <a:spcBef>
                <a:spcPts val="580"/>
              </a:spcBef>
            </a:pPr>
            <a:r>
              <a:rPr lang="ko-KR" altLang="en-US" sz="2400" spc="-120" dirty="0" smtClean="0">
                <a:solidFill>
                  <a:srgbClr val="231F20"/>
                </a:solidFill>
                <a:latin typeface="+mn-ea"/>
                <a:cs typeface="Arial Unicode MS"/>
              </a:rPr>
              <a:t>머신 러닝을 수행하는 프로그램을 </a:t>
            </a:r>
            <a:r>
              <a:rPr lang="en-US" altLang="ko-KR" sz="2400" spc="-120" dirty="0" err="1" smtClean="0">
                <a:solidFill>
                  <a:srgbClr val="231F20"/>
                </a:solidFill>
                <a:latin typeface="+mn-ea"/>
                <a:cs typeface="Arial Unicode MS"/>
              </a:rPr>
              <a:t>TensorBoard</a:t>
            </a:r>
            <a:r>
              <a:rPr lang="ko-KR" altLang="en-US" sz="2400" spc="-120" dirty="0">
                <a:solidFill>
                  <a:srgbClr val="231F20"/>
                </a:solidFill>
                <a:latin typeface="+mn-ea"/>
                <a:cs typeface="Arial Unicode MS"/>
              </a:rPr>
              <a:t>에 출력하기</a:t>
            </a:r>
            <a:endParaRPr lang="en-US" altLang="ko-KR" sz="2400" spc="-120" dirty="0">
              <a:solidFill>
                <a:srgbClr val="231F20"/>
              </a:solidFill>
              <a:latin typeface="+mn-ea"/>
              <a:cs typeface="Arial Unicode MS"/>
            </a:endParaRPr>
          </a:p>
          <a:p>
            <a:pPr marL="355600" marR="12065" indent="-342900" algn="just">
              <a:lnSpc>
                <a:spcPct val="150000"/>
              </a:lnSpc>
              <a:spcBef>
                <a:spcPts val="580"/>
              </a:spcBef>
              <a:buFontTx/>
              <a:buChar char="-"/>
            </a:pPr>
            <a:r>
              <a:rPr lang="ko-KR" altLang="en-US" spc="-120" dirty="0">
                <a:solidFill>
                  <a:srgbClr val="231F20"/>
                </a:solidFill>
                <a:latin typeface="+mn-ea"/>
                <a:cs typeface="Arial Unicode MS"/>
              </a:rPr>
              <a:t>이전 절에서 만든 프로그램에  다음과 같은 한 줄을  </a:t>
            </a:r>
            <a:r>
              <a:rPr lang="ko-KR" altLang="en-US" spc="-120" dirty="0" smtClean="0">
                <a:solidFill>
                  <a:srgbClr val="231F20"/>
                </a:solidFill>
                <a:latin typeface="+mn-ea"/>
                <a:cs typeface="Arial Unicode MS"/>
              </a:rPr>
              <a:t>추가</a:t>
            </a:r>
            <a:endParaRPr lang="ko-KR" altLang="en-US" sz="2400" spc="-120" dirty="0">
              <a:solidFill>
                <a:srgbClr val="231F20"/>
              </a:solidFill>
              <a:latin typeface="+mn-ea"/>
              <a:cs typeface="Arial Unicode MS"/>
            </a:endParaRPr>
          </a:p>
        </p:txBody>
      </p:sp>
      <p:sp>
        <p:nvSpPr>
          <p:cNvPr id="7" name="object 6">
            <a:extLst>
              <a:ext uri="{FF2B5EF4-FFF2-40B4-BE49-F238E27FC236}">
                <a16:creationId xmlns:a16="http://schemas.microsoft.com/office/drawing/2014/main" id="{4C9D8113-AB46-0A4A-AB3E-61FE6C075A02}"/>
              </a:ext>
            </a:extLst>
          </p:cNvPr>
          <p:cNvSpPr txBox="1"/>
          <p:nvPr/>
        </p:nvSpPr>
        <p:spPr>
          <a:xfrm>
            <a:off x="233362" y="1349919"/>
            <a:ext cx="9601201" cy="373949"/>
          </a:xfrm>
          <a:prstGeom prst="rect">
            <a:avLst/>
          </a:prstGeom>
          <a:noFill/>
          <a:ln w="6350">
            <a:solidFill>
              <a:schemeClr val="bg1">
                <a:lumMod val="50000"/>
              </a:schemeClr>
            </a:solidFill>
          </a:ln>
        </p:spPr>
        <p:txBody>
          <a:bodyPr vert="horz" wrap="square" lIns="0" tIns="0" rIns="0" bIns="0" rtlCol="0">
            <a:spAutoFit/>
          </a:bodyPr>
          <a:lstStyle/>
          <a:p>
            <a:pPr marL="143510" marR="86360">
              <a:lnSpc>
                <a:spcPct val="135400"/>
              </a:lnSpc>
              <a:spcBef>
                <a:spcPts val="65"/>
              </a:spcBef>
            </a:pPr>
            <a:r>
              <a:rPr lang="en-US" altLang="ko-KR" dirty="0" err="1">
                <a:solidFill>
                  <a:srgbClr val="231F20"/>
                </a:solidFill>
                <a:latin typeface="+mn-ea"/>
                <a:cs typeface="나눔고딕코딩"/>
              </a:rPr>
              <a:t>tw</a:t>
            </a:r>
            <a:r>
              <a:rPr lang="en-US" altLang="ko-KR" dirty="0">
                <a:solidFill>
                  <a:srgbClr val="231F20"/>
                </a:solidFill>
                <a:latin typeface="+mn-ea"/>
                <a:cs typeface="나눔고딕코딩"/>
              </a:rPr>
              <a:t> = </a:t>
            </a:r>
            <a:r>
              <a:rPr lang="en-US" altLang="ko-KR" dirty="0" err="1" smtClean="0">
                <a:solidFill>
                  <a:srgbClr val="231F20"/>
                </a:solidFill>
                <a:latin typeface="+mn-ea"/>
                <a:cs typeface="나눔고딕코딩"/>
              </a:rPr>
              <a:t>tf.summary.FileWriter</a:t>
            </a:r>
            <a:r>
              <a:rPr lang="en-US" altLang="ko-KR" dirty="0">
                <a:solidFill>
                  <a:srgbClr val="231F20"/>
                </a:solidFill>
                <a:latin typeface="+mn-ea"/>
                <a:cs typeface="나눔고딕코딩"/>
              </a:rPr>
              <a:t>("</a:t>
            </a:r>
            <a:r>
              <a:rPr lang="en-US" altLang="ko-KR" dirty="0" err="1">
                <a:solidFill>
                  <a:srgbClr val="231F20"/>
                </a:solidFill>
                <a:latin typeface="+mn-ea"/>
                <a:cs typeface="나눔고딕코딩"/>
              </a:rPr>
              <a:t>log_dir</a:t>
            </a:r>
            <a:r>
              <a:rPr lang="en-US" altLang="ko-KR" dirty="0">
                <a:solidFill>
                  <a:srgbClr val="231F20"/>
                </a:solidFill>
                <a:latin typeface="+mn-ea"/>
                <a:cs typeface="나눔고딕코딩"/>
              </a:rPr>
              <a:t>", graph=</a:t>
            </a:r>
            <a:r>
              <a:rPr lang="en-US" altLang="ko-KR" dirty="0" err="1">
                <a:solidFill>
                  <a:srgbClr val="231F20"/>
                </a:solidFill>
                <a:latin typeface="+mn-ea"/>
                <a:cs typeface="나눔고딕코딩"/>
              </a:rPr>
              <a:t>sess.graph</a:t>
            </a:r>
            <a:r>
              <a:rPr lang="en-US" altLang="ko-KR" dirty="0">
                <a:solidFill>
                  <a:srgbClr val="231F20"/>
                </a:solidFill>
                <a:latin typeface="+mn-ea"/>
                <a:cs typeface="나눔고딕코딩"/>
              </a:rPr>
              <a:t>)</a:t>
            </a:r>
          </a:p>
        </p:txBody>
      </p:sp>
      <p:sp>
        <p:nvSpPr>
          <p:cNvPr id="8" name="object 6">
            <a:extLst>
              <a:ext uri="{FF2B5EF4-FFF2-40B4-BE49-F238E27FC236}">
                <a16:creationId xmlns:a16="http://schemas.microsoft.com/office/drawing/2014/main" id="{075B0B2A-FBFE-D24C-8CD9-94C529D0F9AF}"/>
              </a:ext>
            </a:extLst>
          </p:cNvPr>
          <p:cNvSpPr txBox="1"/>
          <p:nvPr/>
        </p:nvSpPr>
        <p:spPr>
          <a:xfrm>
            <a:off x="233361" y="1918355"/>
            <a:ext cx="9601201" cy="856645"/>
          </a:xfrm>
          <a:prstGeom prst="rect">
            <a:avLst/>
          </a:prstGeom>
          <a:solidFill>
            <a:schemeClr val="bg1">
              <a:lumMod val="85000"/>
            </a:schemeClr>
          </a:solidFill>
        </p:spPr>
        <p:txBody>
          <a:bodyPr vert="horz" wrap="square" lIns="0" tIns="0" rIns="0" bIns="0" rtlCol="0">
            <a:spAutoFit/>
          </a:bodyPr>
          <a:lstStyle/>
          <a:p>
            <a:pPr marL="143510" marR="86360">
              <a:spcBef>
                <a:spcPts val="65"/>
              </a:spcBef>
            </a:pP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rm</a:t>
            </a: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log_dir</a:t>
            </a:r>
            <a:r>
              <a:rPr lang="en-US" altLang="ko-KR" dirty="0">
                <a:solidFill>
                  <a:srgbClr val="231F20"/>
                </a:solidFill>
                <a:latin typeface="+mn-ea"/>
                <a:cs typeface="나눔고딕코딩"/>
              </a:rPr>
              <a:t>/*</a:t>
            </a:r>
          </a:p>
          <a:p>
            <a:pPr marL="143510" marR="86360">
              <a:spcBef>
                <a:spcPts val="65"/>
              </a:spcBef>
            </a:pPr>
            <a:r>
              <a:rPr lang="en-US" altLang="ko-KR" dirty="0">
                <a:solidFill>
                  <a:srgbClr val="231F20"/>
                </a:solidFill>
                <a:latin typeface="+mn-ea"/>
                <a:cs typeface="나눔고딕코딩"/>
              </a:rPr>
              <a:t>$ python3 </a:t>
            </a:r>
            <a:r>
              <a:rPr lang="en-US" altLang="ko-KR" dirty="0" err="1">
                <a:solidFill>
                  <a:srgbClr val="231F20"/>
                </a:solidFill>
                <a:latin typeface="+mn-ea"/>
                <a:cs typeface="나눔고딕코딩"/>
              </a:rPr>
              <a:t>tb-bmi.py</a:t>
            </a:r>
            <a:endParaRPr lang="en-US" altLang="ko-KR" dirty="0">
              <a:solidFill>
                <a:srgbClr val="231F20"/>
              </a:solidFill>
              <a:latin typeface="+mn-ea"/>
              <a:cs typeface="나눔고딕코딩"/>
            </a:endParaRPr>
          </a:p>
          <a:p>
            <a:pPr marL="143510" marR="86360">
              <a:spcBef>
                <a:spcPts val="65"/>
              </a:spcBef>
            </a:pP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tensorboard</a:t>
            </a: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logdir</a:t>
            </a:r>
            <a:r>
              <a:rPr lang="en-US" altLang="ko-KR" dirty="0">
                <a:solidFill>
                  <a:srgbClr val="231F20"/>
                </a:solidFill>
                <a:latin typeface="+mn-ea"/>
                <a:cs typeface="나눔고딕코딩"/>
              </a:rPr>
              <a:t>=</a:t>
            </a:r>
            <a:r>
              <a:rPr lang="en-US" altLang="ko-KR" dirty="0" err="1">
                <a:solidFill>
                  <a:srgbClr val="231F20"/>
                </a:solidFill>
                <a:latin typeface="+mn-ea"/>
                <a:cs typeface="나눔고딕코딩"/>
              </a:rPr>
              <a:t>log_dir</a:t>
            </a:r>
            <a:endParaRPr lang="en-US" altLang="ko-KR" dirty="0">
              <a:solidFill>
                <a:srgbClr val="231F20"/>
              </a:solidFill>
              <a:latin typeface="+mn-ea"/>
              <a:cs typeface="나눔고딕코딩"/>
            </a:endParaRPr>
          </a:p>
        </p:txBody>
      </p:sp>
      <p:sp>
        <p:nvSpPr>
          <p:cNvPr id="9" name="object 2">
            <a:extLst>
              <a:ext uri="{FF2B5EF4-FFF2-40B4-BE49-F238E27FC236}">
                <a16:creationId xmlns:a16="http://schemas.microsoft.com/office/drawing/2014/main" id="{3058517A-4229-7F49-8411-351DD4B28060}"/>
              </a:ext>
            </a:extLst>
          </p:cNvPr>
          <p:cNvSpPr/>
          <p:nvPr/>
        </p:nvSpPr>
        <p:spPr>
          <a:xfrm>
            <a:off x="232569" y="2860675"/>
            <a:ext cx="9563894" cy="45720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10827491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5124480"/>
          </a:xfrm>
          <a:prstGeom prst="rect">
            <a:avLst/>
          </a:prstGeom>
        </p:spPr>
        <p:txBody>
          <a:bodyPr vert="horz" wrap="square" lIns="0" tIns="0" rIns="0" bIns="0" rtlCol="0">
            <a:spAutoFit/>
          </a:bodyPr>
          <a:lstStyle/>
          <a:p>
            <a:pPr marL="12700" marR="12065" algn="just">
              <a:lnSpc>
                <a:spcPct val="150000"/>
              </a:lnSpc>
              <a:spcBef>
                <a:spcPts val="580"/>
              </a:spcBef>
            </a:pPr>
            <a:r>
              <a:rPr lang="en-US" altLang="ko-KR" sz="2400" spc="-120" dirty="0" err="1">
                <a:solidFill>
                  <a:srgbClr val="231F20"/>
                </a:solidFill>
                <a:latin typeface="+mn-ea"/>
                <a:cs typeface="Arial Unicode MS"/>
              </a:rPr>
              <a:t>TensorBoard</a:t>
            </a:r>
            <a:r>
              <a:rPr lang="ko-KR" altLang="en-US" sz="2400" spc="-120" dirty="0">
                <a:solidFill>
                  <a:srgbClr val="231F20"/>
                </a:solidFill>
                <a:latin typeface="+mn-ea"/>
                <a:cs typeface="Arial Unicode MS"/>
              </a:rPr>
              <a:t>를 보기 </a:t>
            </a:r>
            <a:r>
              <a:rPr lang="ko-KR" altLang="en-US" sz="2400" spc="-120" dirty="0" smtClean="0">
                <a:solidFill>
                  <a:srgbClr val="231F20"/>
                </a:solidFill>
                <a:latin typeface="+mn-ea"/>
                <a:cs typeface="Arial Unicode MS"/>
              </a:rPr>
              <a:t>쉽게 </a:t>
            </a:r>
            <a:r>
              <a:rPr lang="ko-KR" altLang="en-US" sz="2400" spc="-120" dirty="0">
                <a:solidFill>
                  <a:srgbClr val="231F20"/>
                </a:solidFill>
                <a:latin typeface="+mn-ea"/>
                <a:cs typeface="Arial Unicode MS"/>
              </a:rPr>
              <a:t>정리하기</a:t>
            </a:r>
            <a:endParaRPr lang="en-US" altLang="ko-KR" sz="2400" spc="-120" dirty="0">
              <a:solidFill>
                <a:srgbClr val="231F20"/>
              </a:solidFill>
              <a:latin typeface="+mn-ea"/>
              <a:cs typeface="Arial Unicode MS"/>
            </a:endParaRPr>
          </a:p>
          <a:p>
            <a:pPr marL="355600" marR="12065" indent="-342900" algn="just">
              <a:lnSpc>
                <a:spcPct val="150000"/>
              </a:lnSpc>
              <a:spcBef>
                <a:spcPts val="580"/>
              </a:spcBef>
              <a:buFontTx/>
              <a:buChar char="-"/>
            </a:pPr>
            <a:r>
              <a:rPr lang="en-US" altLang="ko-KR" spc="-120" dirty="0">
                <a:solidFill>
                  <a:srgbClr val="231F20"/>
                </a:solidFill>
                <a:latin typeface="+mn-ea"/>
                <a:cs typeface="Arial Unicode MS"/>
              </a:rPr>
              <a:t>TensorFlow</a:t>
            </a:r>
            <a:r>
              <a:rPr lang="ko-KR" altLang="en-US" spc="-120" dirty="0">
                <a:solidFill>
                  <a:srgbClr val="231F20"/>
                </a:solidFill>
                <a:latin typeface="+mn-ea"/>
                <a:cs typeface="Arial Unicode MS"/>
              </a:rPr>
              <a:t>에서는 상수</a:t>
            </a:r>
            <a:r>
              <a:rPr lang="en-US" altLang="ko-KR" spc="-120" dirty="0">
                <a:solidFill>
                  <a:srgbClr val="231F20"/>
                </a:solidFill>
                <a:latin typeface="+mn-ea"/>
                <a:cs typeface="Arial Unicode MS"/>
              </a:rPr>
              <a:t>,  </a:t>
            </a:r>
            <a:r>
              <a:rPr lang="ko-KR" altLang="en-US" spc="-120" dirty="0">
                <a:solidFill>
                  <a:srgbClr val="231F20"/>
                </a:solidFill>
                <a:latin typeface="+mn-ea"/>
                <a:cs typeface="Arial Unicode MS"/>
              </a:rPr>
              <a:t>변수</a:t>
            </a:r>
            <a:r>
              <a:rPr lang="en-US" altLang="ko-KR" spc="-120" dirty="0">
                <a:solidFill>
                  <a:srgbClr val="231F20"/>
                </a:solidFill>
                <a:latin typeface="+mn-ea"/>
                <a:cs typeface="Arial Unicode MS"/>
              </a:rPr>
              <a:t>,  </a:t>
            </a:r>
            <a:r>
              <a:rPr lang="ko-KR" altLang="en-US" spc="-120" dirty="0" err="1">
                <a:solidFill>
                  <a:srgbClr val="231F20"/>
                </a:solidFill>
                <a:latin typeface="+mn-ea"/>
                <a:cs typeface="Arial Unicode MS"/>
              </a:rPr>
              <a:t>플레이스홀더에</a:t>
            </a:r>
            <a:r>
              <a:rPr lang="ko-KR" altLang="en-US" spc="-120" dirty="0">
                <a:solidFill>
                  <a:srgbClr val="231F20"/>
                </a:solidFill>
                <a:latin typeface="+mn-ea"/>
                <a:cs typeface="Arial Unicode MS"/>
              </a:rPr>
              <a:t> </a:t>
            </a:r>
            <a:r>
              <a:rPr lang="en-US" altLang="ko-KR" spc="-120" dirty="0">
                <a:solidFill>
                  <a:srgbClr val="231F20"/>
                </a:solidFill>
                <a:latin typeface="+mn-ea"/>
                <a:cs typeface="Arial Unicode MS"/>
              </a:rPr>
              <a:t>name </a:t>
            </a:r>
            <a:r>
              <a:rPr lang="ko-KR" altLang="en-US" spc="-120" dirty="0">
                <a:solidFill>
                  <a:srgbClr val="231F20"/>
                </a:solidFill>
                <a:latin typeface="+mn-ea"/>
                <a:cs typeface="Arial Unicode MS"/>
              </a:rPr>
              <a:t>속성으로 이름을 붙일 수 있음</a:t>
            </a:r>
            <a:endParaRPr lang="en-US" altLang="ko-KR" spc="-120" dirty="0">
              <a:solidFill>
                <a:srgbClr val="231F20"/>
              </a:solidFill>
              <a:latin typeface="+mn-ea"/>
              <a:cs typeface="Arial Unicode MS"/>
            </a:endParaRPr>
          </a:p>
          <a:p>
            <a:pPr marL="355600" marR="12065" indent="-342900" algn="just">
              <a:lnSpc>
                <a:spcPct val="150000"/>
              </a:lnSpc>
              <a:spcBef>
                <a:spcPts val="580"/>
              </a:spcBef>
              <a:buFontTx/>
              <a:buChar char="-"/>
            </a:pPr>
            <a:endParaRPr lang="en-US" altLang="ko-KR" spc="-120" dirty="0">
              <a:solidFill>
                <a:srgbClr val="231F20"/>
              </a:solidFill>
              <a:latin typeface="+mn-ea"/>
              <a:cs typeface="Arial Unicode MS"/>
            </a:endParaRPr>
          </a:p>
          <a:p>
            <a:pPr marL="355600" marR="12065" indent="-342900" algn="just">
              <a:lnSpc>
                <a:spcPct val="150000"/>
              </a:lnSpc>
              <a:spcBef>
                <a:spcPts val="580"/>
              </a:spcBef>
              <a:buFontTx/>
              <a:buChar char="-"/>
            </a:pPr>
            <a:endParaRPr lang="en-US" altLang="ko-KR" spc="-120" dirty="0">
              <a:solidFill>
                <a:srgbClr val="231F20"/>
              </a:solidFill>
              <a:latin typeface="+mn-ea"/>
              <a:cs typeface="Arial Unicode MS"/>
            </a:endParaRPr>
          </a:p>
          <a:p>
            <a:pPr marL="355600" marR="12065" indent="-342900" algn="just">
              <a:lnSpc>
                <a:spcPct val="150000"/>
              </a:lnSpc>
              <a:spcBef>
                <a:spcPts val="580"/>
              </a:spcBef>
              <a:buFontTx/>
              <a:buChar char="-"/>
            </a:pPr>
            <a:endParaRPr lang="en-US" altLang="ko-KR" spc="-120" dirty="0">
              <a:solidFill>
                <a:srgbClr val="231F20"/>
              </a:solidFill>
              <a:latin typeface="+mn-ea"/>
              <a:cs typeface="Arial Unicode MS"/>
            </a:endParaRPr>
          </a:p>
          <a:p>
            <a:pPr marL="355600" marR="12065" indent="-342900" algn="just">
              <a:lnSpc>
                <a:spcPct val="150000"/>
              </a:lnSpc>
              <a:spcBef>
                <a:spcPts val="580"/>
              </a:spcBef>
              <a:buFontTx/>
              <a:buChar char="-"/>
            </a:pPr>
            <a:endParaRPr lang="en-US" altLang="ko-KR" spc="-120" dirty="0">
              <a:solidFill>
                <a:srgbClr val="231F20"/>
              </a:solidFill>
              <a:latin typeface="+mn-ea"/>
              <a:cs typeface="Arial Unicode MS"/>
            </a:endParaRPr>
          </a:p>
          <a:p>
            <a:pPr marL="355600" marR="12065" indent="-342900" algn="just">
              <a:lnSpc>
                <a:spcPct val="150000"/>
              </a:lnSpc>
              <a:spcBef>
                <a:spcPts val="580"/>
              </a:spcBef>
              <a:buFontTx/>
              <a:buChar char="-"/>
            </a:pPr>
            <a:endParaRPr lang="en-US" altLang="ko-KR" spc="-120" dirty="0">
              <a:solidFill>
                <a:srgbClr val="231F20"/>
              </a:solidFill>
              <a:latin typeface="+mn-ea"/>
              <a:cs typeface="Arial Unicode MS"/>
            </a:endParaRPr>
          </a:p>
          <a:p>
            <a:pPr marL="355600" marR="12065" indent="-342900" algn="just">
              <a:lnSpc>
                <a:spcPct val="150000"/>
              </a:lnSpc>
              <a:spcBef>
                <a:spcPts val="580"/>
              </a:spcBef>
              <a:buFontTx/>
              <a:buChar char="-"/>
            </a:pPr>
            <a:endParaRPr lang="en-US" altLang="ko-KR" spc="-120" dirty="0">
              <a:solidFill>
                <a:srgbClr val="231F20"/>
              </a:solidFill>
              <a:latin typeface="+mn-ea"/>
              <a:cs typeface="Arial Unicode MS"/>
            </a:endParaRPr>
          </a:p>
          <a:p>
            <a:pPr marL="355600" marR="12065" indent="-342900" algn="just">
              <a:lnSpc>
                <a:spcPct val="150000"/>
              </a:lnSpc>
              <a:spcBef>
                <a:spcPts val="580"/>
              </a:spcBef>
              <a:buFontTx/>
              <a:buChar char="-"/>
            </a:pPr>
            <a:r>
              <a:rPr lang="en-US" altLang="ko-KR" spc="-120" dirty="0" err="1">
                <a:solidFill>
                  <a:srgbClr val="231F20"/>
                </a:solidFill>
                <a:latin typeface="+mn-ea"/>
                <a:cs typeface="Arial Unicode MS"/>
              </a:rPr>
              <a:t>tb.name_scope</a:t>
            </a:r>
            <a:r>
              <a:rPr lang="en-US" altLang="ko-KR" spc="-120" dirty="0">
                <a:solidFill>
                  <a:srgbClr val="231F20"/>
                </a:solidFill>
                <a:latin typeface="+mn-ea"/>
                <a:cs typeface="Arial Unicode MS"/>
              </a:rPr>
              <a:t>() </a:t>
            </a:r>
            <a:r>
              <a:rPr lang="ko-KR" altLang="en-US" spc="-120" dirty="0">
                <a:solidFill>
                  <a:srgbClr val="231F20"/>
                </a:solidFill>
                <a:latin typeface="+mn-ea"/>
                <a:cs typeface="Arial Unicode MS"/>
              </a:rPr>
              <a:t>메서드를  이용하면  처리를 </a:t>
            </a:r>
            <a:r>
              <a:rPr lang="ko-KR" altLang="en-US" spc="-120" dirty="0" err="1">
                <a:solidFill>
                  <a:srgbClr val="231F20"/>
                </a:solidFill>
                <a:latin typeface="+mn-ea"/>
                <a:cs typeface="Arial Unicode MS"/>
              </a:rPr>
              <a:t>스코프</a:t>
            </a:r>
            <a:r>
              <a:rPr lang="ko-KR" altLang="en-US" spc="-120" dirty="0">
                <a:solidFill>
                  <a:srgbClr val="231F20"/>
                </a:solidFill>
                <a:latin typeface="+mn-ea"/>
                <a:cs typeface="Arial Unicode MS"/>
              </a:rPr>
              <a:t> 단위로 분할 가능</a:t>
            </a:r>
            <a:endParaRPr lang="en-US" altLang="ko-KR" spc="-120" dirty="0">
              <a:solidFill>
                <a:srgbClr val="231F20"/>
              </a:solidFill>
              <a:latin typeface="+mn-ea"/>
              <a:cs typeface="Arial Unicode MS"/>
            </a:endParaRPr>
          </a:p>
          <a:p>
            <a:pPr marL="12700" marR="12065" algn="just">
              <a:lnSpc>
                <a:spcPct val="150000"/>
              </a:lnSpc>
              <a:spcBef>
                <a:spcPts val="580"/>
              </a:spcBef>
            </a:pPr>
            <a:endParaRPr lang="ko-KR" altLang="en-US" sz="2400" spc="-120" dirty="0">
              <a:solidFill>
                <a:srgbClr val="231F20"/>
              </a:solidFill>
              <a:latin typeface="Arial Unicode MS"/>
              <a:cs typeface="Arial Unicode MS"/>
            </a:endParaRPr>
          </a:p>
        </p:txBody>
      </p:sp>
      <p:sp>
        <p:nvSpPr>
          <p:cNvPr id="7" name="object 6">
            <a:extLst>
              <a:ext uri="{FF2B5EF4-FFF2-40B4-BE49-F238E27FC236}">
                <a16:creationId xmlns:a16="http://schemas.microsoft.com/office/drawing/2014/main" id="{4C9D8113-AB46-0A4A-AB3E-61FE6C075A02}"/>
              </a:ext>
            </a:extLst>
          </p:cNvPr>
          <p:cNvSpPr txBox="1"/>
          <p:nvPr/>
        </p:nvSpPr>
        <p:spPr>
          <a:xfrm>
            <a:off x="233362" y="1349919"/>
            <a:ext cx="9601201" cy="2015936"/>
          </a:xfrm>
          <a:prstGeom prst="rect">
            <a:avLst/>
          </a:prstGeom>
          <a:ln w="6350">
            <a:solidFill>
              <a:schemeClr val="bg1">
                <a:lumMod val="50000"/>
              </a:schemeClr>
            </a:solidFill>
          </a:ln>
        </p:spPr>
        <p:style>
          <a:lnRef idx="2">
            <a:schemeClr val="dk1"/>
          </a:lnRef>
          <a:fillRef idx="1">
            <a:schemeClr val="lt1"/>
          </a:fillRef>
          <a:effectRef idx="0">
            <a:schemeClr val="dk1"/>
          </a:effectRef>
          <a:fontRef idx="minor">
            <a:schemeClr val="dk1"/>
          </a:fontRef>
        </p:style>
        <p:txBody>
          <a:bodyPr vert="horz" wrap="square" lIns="0" tIns="0" rIns="0" bIns="0" rtlCol="0">
            <a:spAutoFit/>
          </a:bodyPr>
          <a:lstStyle/>
          <a:p>
            <a:pPr marL="143510" marR="86360">
              <a:spcBef>
                <a:spcPts val="65"/>
              </a:spcBef>
            </a:pPr>
            <a:r>
              <a:rPr lang="en-US" altLang="ko-KR" dirty="0">
                <a:solidFill>
                  <a:srgbClr val="231F20"/>
                </a:solidFill>
                <a:latin typeface="+mn-ea"/>
                <a:cs typeface="나눔고딕코딩"/>
              </a:rPr>
              <a:t># </a:t>
            </a:r>
            <a:r>
              <a:rPr lang="ko-KR" altLang="en-US" dirty="0" err="1">
                <a:solidFill>
                  <a:srgbClr val="231F20"/>
                </a:solidFill>
                <a:latin typeface="+mn-ea"/>
                <a:cs typeface="나눔고딕코딩"/>
              </a:rPr>
              <a:t>플레이스홀더로</a:t>
            </a:r>
            <a:r>
              <a:rPr lang="ko-KR" altLang="en-US" dirty="0">
                <a:solidFill>
                  <a:srgbClr val="231F20"/>
                </a:solidFill>
                <a:latin typeface="+mn-ea"/>
                <a:cs typeface="나눔고딕코딩"/>
              </a:rPr>
              <a:t> 이름 붙이기</a:t>
            </a:r>
          </a:p>
          <a:p>
            <a:pPr marL="143510" marR="86360">
              <a:spcBef>
                <a:spcPts val="65"/>
              </a:spcBef>
            </a:pPr>
            <a:r>
              <a:rPr lang="en-US" altLang="ko-KR" dirty="0">
                <a:solidFill>
                  <a:srgbClr val="231F20"/>
                </a:solidFill>
                <a:latin typeface="+mn-ea"/>
                <a:cs typeface="나눔고딕코딩"/>
              </a:rPr>
              <a:t>x = </a:t>
            </a:r>
            <a:r>
              <a:rPr lang="en-US" altLang="ko-KR" dirty="0" err="1">
                <a:solidFill>
                  <a:srgbClr val="231F20"/>
                </a:solidFill>
                <a:latin typeface="+mn-ea"/>
                <a:cs typeface="나눔고딕코딩"/>
              </a:rPr>
              <a:t>tf.placeholder</a:t>
            </a:r>
            <a:r>
              <a:rPr lang="en-US" altLang="ko-KR" dirty="0">
                <a:solidFill>
                  <a:srgbClr val="231F20"/>
                </a:solidFill>
                <a:latin typeface="+mn-ea"/>
                <a:cs typeface="나눔고딕코딩"/>
              </a:rPr>
              <a:t>(tf.float32, [None, 2], name="x") </a:t>
            </a:r>
          </a:p>
          <a:p>
            <a:pPr marL="143510" marR="86360">
              <a:spcBef>
                <a:spcPts val="65"/>
              </a:spcBef>
            </a:pPr>
            <a:r>
              <a:rPr lang="en-US" altLang="ko-KR" dirty="0">
                <a:solidFill>
                  <a:srgbClr val="231F20"/>
                </a:solidFill>
                <a:latin typeface="+mn-ea"/>
                <a:cs typeface="나눔고딕코딩"/>
              </a:rPr>
              <a:t>y_ = </a:t>
            </a:r>
            <a:r>
              <a:rPr lang="en-US" altLang="ko-KR" dirty="0" err="1">
                <a:solidFill>
                  <a:srgbClr val="231F20"/>
                </a:solidFill>
                <a:latin typeface="+mn-ea"/>
                <a:cs typeface="나눔고딕코딩"/>
              </a:rPr>
              <a:t>tf.placeholder</a:t>
            </a:r>
            <a:r>
              <a:rPr lang="en-US" altLang="ko-KR" dirty="0">
                <a:solidFill>
                  <a:srgbClr val="231F20"/>
                </a:solidFill>
                <a:latin typeface="+mn-ea"/>
                <a:cs typeface="나눔고딕코딩"/>
              </a:rPr>
              <a:t>(tf.float32, [None, 3], name="y_")</a:t>
            </a:r>
          </a:p>
          <a:p>
            <a:pPr marL="143510" marR="86360">
              <a:spcBef>
                <a:spcPts val="65"/>
              </a:spcBef>
            </a:pPr>
            <a:endParaRPr lang="en-US" altLang="ko-KR" dirty="0">
              <a:solidFill>
                <a:srgbClr val="231F20"/>
              </a:solidFill>
              <a:latin typeface="+mn-ea"/>
              <a:cs typeface="나눔고딕코딩"/>
            </a:endParaRPr>
          </a:p>
          <a:p>
            <a:pPr marL="143510" marR="86360">
              <a:spcBef>
                <a:spcPts val="65"/>
              </a:spcBef>
            </a:pPr>
            <a:r>
              <a:rPr lang="en-US" altLang="ko-KR" dirty="0">
                <a:solidFill>
                  <a:srgbClr val="231F20"/>
                </a:solidFill>
                <a:latin typeface="+mn-ea"/>
                <a:cs typeface="나눔고딕코딩"/>
              </a:rPr>
              <a:t># </a:t>
            </a:r>
            <a:r>
              <a:rPr lang="ko-KR" altLang="en-US" dirty="0">
                <a:solidFill>
                  <a:srgbClr val="231F20"/>
                </a:solidFill>
                <a:latin typeface="+mn-ea"/>
                <a:cs typeface="나눔고딕코딩"/>
              </a:rPr>
              <a:t>변수에 이름 붙이기</a:t>
            </a:r>
          </a:p>
          <a:p>
            <a:pPr marL="143510" marR="86360">
              <a:spcBef>
                <a:spcPts val="65"/>
              </a:spcBef>
            </a:pPr>
            <a:r>
              <a:rPr lang="en-US" altLang="ko-KR" dirty="0">
                <a:solidFill>
                  <a:srgbClr val="231F20"/>
                </a:solidFill>
                <a:latin typeface="+mn-ea"/>
                <a:cs typeface="나눔고딕코딩"/>
              </a:rPr>
              <a:t>W = </a:t>
            </a:r>
            <a:r>
              <a:rPr lang="en-US" altLang="ko-KR" dirty="0" err="1">
                <a:solidFill>
                  <a:srgbClr val="231F20"/>
                </a:solidFill>
                <a:latin typeface="+mn-ea"/>
                <a:cs typeface="나눔고딕코딩"/>
              </a:rPr>
              <a:t>tf.Variable</a:t>
            </a:r>
            <a:r>
              <a:rPr lang="en-US" altLang="ko-KR" dirty="0">
                <a:solidFill>
                  <a:srgbClr val="231F20"/>
                </a:solidFill>
                <a:latin typeface="+mn-ea"/>
                <a:cs typeface="나눔고딕코딩"/>
              </a:rPr>
              <a:t>(</a:t>
            </a:r>
            <a:r>
              <a:rPr lang="en-US" altLang="ko-KR" dirty="0" err="1">
                <a:solidFill>
                  <a:srgbClr val="231F20"/>
                </a:solidFill>
                <a:latin typeface="+mn-ea"/>
                <a:cs typeface="나눔고딕코딩"/>
              </a:rPr>
              <a:t>tf.zeros</a:t>
            </a:r>
            <a:r>
              <a:rPr lang="en-US" altLang="ko-KR" dirty="0">
                <a:solidFill>
                  <a:srgbClr val="231F20"/>
                </a:solidFill>
                <a:latin typeface="+mn-ea"/>
                <a:cs typeface="나눔고딕코딩"/>
              </a:rPr>
              <a:t>([2, 3]), name="W</a:t>
            </a:r>
            <a:r>
              <a:rPr lang="en-US" altLang="ko-KR" dirty="0" smtClean="0">
                <a:solidFill>
                  <a:srgbClr val="231F20"/>
                </a:solidFill>
                <a:latin typeface="+mn-ea"/>
                <a:cs typeface="나눔고딕코딩"/>
              </a:rPr>
              <a:t>");	# </a:t>
            </a:r>
            <a:r>
              <a:rPr lang="ko-KR" altLang="en-US" dirty="0">
                <a:solidFill>
                  <a:srgbClr val="231F20"/>
                </a:solidFill>
                <a:latin typeface="+mn-ea"/>
                <a:cs typeface="나눔고딕코딩"/>
              </a:rPr>
              <a:t>가중치  </a:t>
            </a:r>
            <a:endParaRPr lang="en-US" altLang="ko-KR" dirty="0">
              <a:solidFill>
                <a:srgbClr val="231F20"/>
              </a:solidFill>
              <a:latin typeface="+mn-ea"/>
              <a:cs typeface="나눔고딕코딩"/>
            </a:endParaRPr>
          </a:p>
          <a:p>
            <a:pPr marL="143510" marR="86360">
              <a:spcBef>
                <a:spcPts val="65"/>
              </a:spcBef>
            </a:pPr>
            <a:r>
              <a:rPr lang="en-US" altLang="ko-KR" dirty="0">
                <a:solidFill>
                  <a:srgbClr val="231F20"/>
                </a:solidFill>
                <a:latin typeface="+mn-ea"/>
                <a:cs typeface="나눔고딕코딩"/>
              </a:rPr>
              <a:t>b = </a:t>
            </a:r>
            <a:r>
              <a:rPr lang="en-US" altLang="ko-KR" dirty="0" err="1">
                <a:solidFill>
                  <a:srgbClr val="231F20"/>
                </a:solidFill>
                <a:latin typeface="+mn-ea"/>
                <a:cs typeface="나눔고딕코딩"/>
              </a:rPr>
              <a:t>tf.Variable</a:t>
            </a:r>
            <a:r>
              <a:rPr lang="en-US" altLang="ko-KR" dirty="0">
                <a:solidFill>
                  <a:srgbClr val="231F20"/>
                </a:solidFill>
                <a:latin typeface="+mn-ea"/>
                <a:cs typeface="나눔고딕코딩"/>
              </a:rPr>
              <a:t>(</a:t>
            </a:r>
            <a:r>
              <a:rPr lang="en-US" altLang="ko-KR" dirty="0" err="1">
                <a:solidFill>
                  <a:srgbClr val="231F20"/>
                </a:solidFill>
                <a:latin typeface="+mn-ea"/>
                <a:cs typeface="나눔고딕코딩"/>
              </a:rPr>
              <a:t>tf.zeros</a:t>
            </a:r>
            <a:r>
              <a:rPr lang="en-US" altLang="ko-KR" dirty="0">
                <a:solidFill>
                  <a:srgbClr val="231F20"/>
                </a:solidFill>
                <a:latin typeface="+mn-ea"/>
                <a:cs typeface="나눔고딕코딩"/>
              </a:rPr>
              <a:t>([3]), name="b</a:t>
            </a:r>
            <a:r>
              <a:rPr lang="en-US" altLang="ko-KR" dirty="0" smtClean="0">
                <a:solidFill>
                  <a:srgbClr val="231F20"/>
                </a:solidFill>
                <a:latin typeface="+mn-ea"/>
                <a:cs typeface="나눔고딕코딩"/>
              </a:rPr>
              <a:t>");	# </a:t>
            </a:r>
            <a:r>
              <a:rPr lang="ko-KR" altLang="en-US" dirty="0">
                <a:solidFill>
                  <a:srgbClr val="231F20"/>
                </a:solidFill>
                <a:latin typeface="+mn-ea"/>
                <a:cs typeface="나눔고딕코딩"/>
              </a:rPr>
              <a:t>바이어스</a:t>
            </a:r>
          </a:p>
        </p:txBody>
      </p:sp>
      <p:sp>
        <p:nvSpPr>
          <p:cNvPr id="6" name="object 6">
            <a:extLst>
              <a:ext uri="{FF2B5EF4-FFF2-40B4-BE49-F238E27FC236}">
                <a16:creationId xmlns:a16="http://schemas.microsoft.com/office/drawing/2014/main" id="{03E91D60-2240-C54E-9024-129F2AF12ECC}"/>
              </a:ext>
            </a:extLst>
          </p:cNvPr>
          <p:cNvSpPr txBox="1"/>
          <p:nvPr/>
        </p:nvSpPr>
        <p:spPr>
          <a:xfrm>
            <a:off x="233362" y="4765675"/>
            <a:ext cx="9601201" cy="2169825"/>
          </a:xfrm>
          <a:prstGeom prst="rect">
            <a:avLst/>
          </a:prstGeom>
          <a:noFill/>
          <a:ln w="6350">
            <a:solidFill>
              <a:schemeClr val="bg1">
                <a:lumMod val="50000"/>
              </a:schemeClr>
            </a:solidFill>
          </a:ln>
        </p:spPr>
        <p:txBody>
          <a:bodyPr vert="horz" wrap="square" lIns="0" tIns="0" rIns="0" bIns="0" rtlCol="0">
            <a:spAutoFit/>
          </a:bodyPr>
          <a:lstStyle/>
          <a:p>
            <a:pPr marL="157480">
              <a:spcBef>
                <a:spcPts val="685"/>
              </a:spcBef>
            </a:pPr>
            <a:r>
              <a:rPr lang="en-US" altLang="ko-KR" dirty="0">
                <a:solidFill>
                  <a:srgbClr val="231F20"/>
                </a:solidFill>
                <a:latin typeface="+mn-ea"/>
                <a:cs typeface="나눔고딕코딩"/>
              </a:rPr>
              <a:t>#</a:t>
            </a:r>
            <a:r>
              <a:rPr lang="en-US" altLang="ko-KR" spc="-105" dirty="0">
                <a:solidFill>
                  <a:srgbClr val="231F20"/>
                </a:solidFill>
                <a:latin typeface="+mn-ea"/>
                <a:cs typeface="나눔고딕코딩"/>
              </a:rPr>
              <a:t> </a:t>
            </a:r>
            <a:r>
              <a:rPr lang="en-US" altLang="ko-KR" dirty="0">
                <a:solidFill>
                  <a:srgbClr val="231F20"/>
                </a:solidFill>
                <a:latin typeface="+mn-ea"/>
                <a:cs typeface="나눔고딕코딩"/>
              </a:rPr>
              <a:t>interface</a:t>
            </a:r>
            <a:r>
              <a:rPr lang="en-US" altLang="ko-KR" spc="-65" dirty="0">
                <a:solidFill>
                  <a:srgbClr val="231F20"/>
                </a:solidFill>
                <a:latin typeface="+mn-ea"/>
                <a:cs typeface="나눔고딕코딩"/>
              </a:rPr>
              <a:t> </a:t>
            </a:r>
            <a:r>
              <a:rPr lang="ko-KR" altLang="en-US" spc="-30" dirty="0">
                <a:solidFill>
                  <a:srgbClr val="231F20"/>
                </a:solidFill>
                <a:latin typeface="+mn-ea"/>
                <a:cs typeface="나눔고딕코딩"/>
              </a:rPr>
              <a:t>부분을</a:t>
            </a:r>
            <a:r>
              <a:rPr lang="ko-KR" altLang="en-US" spc="-105" dirty="0">
                <a:solidFill>
                  <a:srgbClr val="231F20"/>
                </a:solidFill>
                <a:latin typeface="+mn-ea"/>
                <a:cs typeface="나눔고딕코딩"/>
              </a:rPr>
              <a:t> </a:t>
            </a:r>
            <a:r>
              <a:rPr lang="ko-KR" altLang="en-US" spc="-30" dirty="0" err="1">
                <a:solidFill>
                  <a:srgbClr val="231F20"/>
                </a:solidFill>
                <a:latin typeface="+mn-ea"/>
                <a:cs typeface="나눔고딕코딩"/>
              </a:rPr>
              <a:t>스코프로</a:t>
            </a:r>
            <a:r>
              <a:rPr lang="ko-KR" altLang="en-US" spc="-105" dirty="0">
                <a:solidFill>
                  <a:srgbClr val="231F20"/>
                </a:solidFill>
                <a:latin typeface="+mn-ea"/>
                <a:cs typeface="나눔고딕코딩"/>
              </a:rPr>
              <a:t> </a:t>
            </a:r>
            <a:r>
              <a:rPr lang="ko-KR" altLang="en-US" spc="-40" dirty="0">
                <a:solidFill>
                  <a:srgbClr val="231F20"/>
                </a:solidFill>
                <a:latin typeface="+mn-ea"/>
                <a:cs typeface="나눔고딕코딩"/>
              </a:rPr>
              <a:t>묶기</a:t>
            </a:r>
            <a:endParaRPr lang="ko-KR" altLang="en-US" dirty="0">
              <a:latin typeface="+mn-ea"/>
              <a:cs typeface="나눔고딕코딩"/>
            </a:endParaRPr>
          </a:p>
          <a:p>
            <a:pPr marL="157480">
              <a:spcBef>
                <a:spcPts val="340"/>
              </a:spcBef>
            </a:pPr>
            <a:r>
              <a:rPr lang="en-US" altLang="ko-KR" dirty="0">
                <a:solidFill>
                  <a:srgbClr val="231F20"/>
                </a:solidFill>
                <a:latin typeface="+mn-ea"/>
                <a:cs typeface="나눔고딕코딩"/>
              </a:rPr>
              <a:t>with </a:t>
            </a:r>
            <a:r>
              <a:rPr lang="en-US" altLang="ko-KR" spc="-10" dirty="0" err="1">
                <a:solidFill>
                  <a:srgbClr val="231F20"/>
                </a:solidFill>
                <a:latin typeface="+mn-ea"/>
                <a:cs typeface="나눔고딕코딩"/>
              </a:rPr>
              <a:t>tf.name_scope</a:t>
            </a:r>
            <a:r>
              <a:rPr lang="en-US" altLang="ko-KR" spc="-10" dirty="0">
                <a:solidFill>
                  <a:srgbClr val="231F20"/>
                </a:solidFill>
                <a:latin typeface="+mn-ea"/>
                <a:cs typeface="나눔고딕코딩"/>
              </a:rPr>
              <a:t>('interface') </a:t>
            </a:r>
            <a:r>
              <a:rPr lang="en-US" altLang="ko-KR" dirty="0">
                <a:solidFill>
                  <a:srgbClr val="231F20"/>
                </a:solidFill>
                <a:latin typeface="+mn-ea"/>
                <a:cs typeface="나눔고딕코딩"/>
              </a:rPr>
              <a:t>as</a:t>
            </a:r>
            <a:r>
              <a:rPr lang="en-US" altLang="ko-KR" spc="-190" dirty="0">
                <a:solidFill>
                  <a:srgbClr val="231F20"/>
                </a:solidFill>
                <a:latin typeface="+mn-ea"/>
                <a:cs typeface="나눔고딕코딩"/>
              </a:rPr>
              <a:t> </a:t>
            </a:r>
            <a:r>
              <a:rPr lang="en-US" altLang="ko-KR" dirty="0" smtClean="0">
                <a:solidFill>
                  <a:srgbClr val="231F20"/>
                </a:solidFill>
                <a:latin typeface="+mn-ea"/>
                <a:cs typeface="나눔고딕코딩"/>
              </a:rPr>
              <a:t>scope:</a:t>
            </a:r>
          </a:p>
          <a:p>
            <a:pPr marL="157480">
              <a:spcBef>
                <a:spcPts val="340"/>
              </a:spcBef>
            </a:pPr>
            <a:r>
              <a:rPr lang="en-US" altLang="ko-KR" dirty="0">
                <a:solidFill>
                  <a:srgbClr val="231F20"/>
                </a:solidFill>
                <a:latin typeface="+mn-ea"/>
                <a:cs typeface="나눔고딕코딩"/>
              </a:rPr>
              <a:t>	</a:t>
            </a:r>
            <a:r>
              <a:rPr lang="en-US" altLang="ko-KR" dirty="0" smtClean="0">
                <a:solidFill>
                  <a:srgbClr val="231F20"/>
                </a:solidFill>
                <a:latin typeface="+mn-ea"/>
                <a:cs typeface="나눔고딕코딩"/>
              </a:rPr>
              <a:t>W</a:t>
            </a:r>
            <a:r>
              <a:rPr lang="en-US" altLang="ko-KR" spc="-45" dirty="0" smtClean="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spc="-10" dirty="0" err="1">
                <a:solidFill>
                  <a:srgbClr val="231F20"/>
                </a:solidFill>
                <a:latin typeface="+mn-ea"/>
                <a:cs typeface="나눔고딕코딩"/>
              </a:rPr>
              <a:t>tf.Variable</a:t>
            </a:r>
            <a:r>
              <a:rPr lang="en-US" altLang="ko-KR" spc="-10" dirty="0">
                <a:solidFill>
                  <a:srgbClr val="231F20"/>
                </a:solidFill>
                <a:latin typeface="+mn-ea"/>
                <a:cs typeface="나눔고딕코딩"/>
              </a:rPr>
              <a:t>(</a:t>
            </a:r>
            <a:r>
              <a:rPr lang="en-US" altLang="ko-KR" spc="-10" dirty="0" err="1">
                <a:solidFill>
                  <a:srgbClr val="231F20"/>
                </a:solidFill>
                <a:latin typeface="+mn-ea"/>
                <a:cs typeface="나눔고딕코딩"/>
              </a:rPr>
              <a:t>tf.zeros</a:t>
            </a:r>
            <a:r>
              <a:rPr lang="en-US" altLang="ko-KR" spc="-10" dirty="0">
                <a:solidFill>
                  <a:srgbClr val="231F20"/>
                </a:solidFill>
                <a:latin typeface="+mn-ea"/>
                <a:cs typeface="나눔고딕코딩"/>
              </a:rPr>
              <a:t>([2,</a:t>
            </a:r>
            <a:r>
              <a:rPr lang="en-US" altLang="ko-KR" spc="-85" dirty="0">
                <a:solidFill>
                  <a:srgbClr val="231F20"/>
                </a:solidFill>
                <a:latin typeface="+mn-ea"/>
                <a:cs typeface="나눔고딕코딩"/>
              </a:rPr>
              <a:t> </a:t>
            </a:r>
            <a:r>
              <a:rPr lang="en-US" altLang="ko-KR" spc="-20" dirty="0">
                <a:solidFill>
                  <a:srgbClr val="231F20"/>
                </a:solidFill>
                <a:latin typeface="+mn-ea"/>
                <a:cs typeface="나눔고딕코딩"/>
              </a:rPr>
              <a:t>3]),</a:t>
            </a:r>
            <a:r>
              <a:rPr lang="en-US" altLang="ko-KR" spc="-85" dirty="0">
                <a:solidFill>
                  <a:srgbClr val="231F20"/>
                </a:solidFill>
                <a:latin typeface="+mn-ea"/>
                <a:cs typeface="나눔고딕코딩"/>
              </a:rPr>
              <a:t> </a:t>
            </a:r>
            <a:r>
              <a:rPr lang="en-US" altLang="ko-KR" spc="-20" dirty="0">
                <a:solidFill>
                  <a:srgbClr val="231F20"/>
                </a:solidFill>
                <a:latin typeface="+mn-ea"/>
                <a:cs typeface="나눔고딕코딩"/>
              </a:rPr>
              <a:t>name="W</a:t>
            </a:r>
            <a:r>
              <a:rPr lang="en-US" altLang="ko-KR" spc="-20" dirty="0" smtClean="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dirty="0" smtClean="0">
                <a:solidFill>
                  <a:srgbClr val="231F20"/>
                </a:solidFill>
                <a:latin typeface="+mn-ea"/>
                <a:cs typeface="나눔고딕코딩"/>
              </a:rPr>
              <a:t>#</a:t>
            </a:r>
            <a:r>
              <a:rPr lang="en-US" altLang="ko-KR" spc="-85" dirty="0" smtClean="0">
                <a:solidFill>
                  <a:srgbClr val="231F20"/>
                </a:solidFill>
                <a:latin typeface="+mn-ea"/>
                <a:cs typeface="나눔고딕코딩"/>
              </a:rPr>
              <a:t> </a:t>
            </a:r>
            <a:r>
              <a:rPr lang="ko-KR" altLang="en-US" spc="-40" dirty="0" smtClean="0">
                <a:solidFill>
                  <a:srgbClr val="231F20"/>
                </a:solidFill>
                <a:latin typeface="+mn-ea"/>
                <a:cs typeface="나눔고딕코딩"/>
              </a:rPr>
              <a:t>가중치</a:t>
            </a:r>
            <a:endParaRPr lang="en-US" altLang="ko-KR" spc="-40" dirty="0" smtClean="0">
              <a:solidFill>
                <a:srgbClr val="231F20"/>
              </a:solidFill>
              <a:latin typeface="+mn-ea"/>
              <a:cs typeface="나눔고딕코딩"/>
            </a:endParaRPr>
          </a:p>
          <a:p>
            <a:pPr marL="157480">
              <a:spcBef>
                <a:spcPts val="340"/>
              </a:spcBef>
            </a:pPr>
            <a:r>
              <a:rPr lang="en-US" altLang="ko-KR" spc="-40" dirty="0">
                <a:solidFill>
                  <a:srgbClr val="231F20"/>
                </a:solidFill>
                <a:latin typeface="+mn-ea"/>
                <a:cs typeface="나눔고딕코딩"/>
              </a:rPr>
              <a:t>	</a:t>
            </a:r>
            <a:r>
              <a:rPr lang="en-US" altLang="ko-KR" dirty="0" smtClean="0">
                <a:solidFill>
                  <a:srgbClr val="231F20"/>
                </a:solidFill>
                <a:latin typeface="+mn-ea"/>
                <a:cs typeface="나눔고딕코딩"/>
              </a:rPr>
              <a:t>b </a:t>
            </a:r>
            <a:r>
              <a:rPr lang="en-US" altLang="ko-KR" dirty="0">
                <a:solidFill>
                  <a:srgbClr val="231F20"/>
                </a:solidFill>
                <a:latin typeface="+mn-ea"/>
                <a:cs typeface="나눔고딕코딩"/>
              </a:rPr>
              <a:t>= </a:t>
            </a:r>
            <a:r>
              <a:rPr lang="en-US" altLang="ko-KR" spc="-15" dirty="0" err="1">
                <a:solidFill>
                  <a:srgbClr val="231F20"/>
                </a:solidFill>
                <a:latin typeface="+mn-ea"/>
                <a:cs typeface="나눔고딕코딩"/>
              </a:rPr>
              <a:t>tf.Variable</a:t>
            </a:r>
            <a:r>
              <a:rPr lang="en-US" altLang="ko-KR" spc="-15" dirty="0">
                <a:solidFill>
                  <a:srgbClr val="231F20"/>
                </a:solidFill>
                <a:latin typeface="+mn-ea"/>
                <a:cs typeface="나눔고딕코딩"/>
              </a:rPr>
              <a:t>(</a:t>
            </a:r>
            <a:r>
              <a:rPr lang="en-US" altLang="ko-KR" spc="-15" dirty="0" err="1">
                <a:solidFill>
                  <a:srgbClr val="231F20"/>
                </a:solidFill>
                <a:latin typeface="+mn-ea"/>
                <a:cs typeface="나눔고딕코딩"/>
              </a:rPr>
              <a:t>tf.zeros</a:t>
            </a:r>
            <a:r>
              <a:rPr lang="en-US" altLang="ko-KR" spc="-15" dirty="0">
                <a:solidFill>
                  <a:srgbClr val="231F20"/>
                </a:solidFill>
                <a:latin typeface="+mn-ea"/>
                <a:cs typeface="나눔고딕코딩"/>
              </a:rPr>
              <a:t>([3]), </a:t>
            </a:r>
            <a:r>
              <a:rPr lang="en-US" altLang="ko-KR" spc="-20" dirty="0">
                <a:solidFill>
                  <a:srgbClr val="231F20"/>
                </a:solidFill>
                <a:latin typeface="+mn-ea"/>
                <a:cs typeface="나눔고딕코딩"/>
              </a:rPr>
              <a:t>name="b</a:t>
            </a:r>
            <a:r>
              <a:rPr lang="en-US" altLang="ko-KR" spc="-20" dirty="0" smtClean="0">
                <a:solidFill>
                  <a:srgbClr val="231F20"/>
                </a:solidFill>
                <a:latin typeface="+mn-ea"/>
                <a:cs typeface="나눔고딕코딩"/>
              </a:rPr>
              <a:t>");	</a:t>
            </a:r>
            <a:r>
              <a:rPr lang="en-US" altLang="ko-KR" dirty="0" smtClean="0">
                <a:solidFill>
                  <a:srgbClr val="231F20"/>
                </a:solidFill>
                <a:latin typeface="+mn-ea"/>
                <a:cs typeface="나눔고딕코딩"/>
              </a:rPr>
              <a:t>#</a:t>
            </a:r>
            <a:r>
              <a:rPr lang="en-US" altLang="ko-KR" spc="-275" dirty="0" smtClean="0">
                <a:solidFill>
                  <a:srgbClr val="231F20"/>
                </a:solidFill>
                <a:latin typeface="+mn-ea"/>
                <a:cs typeface="나눔고딕코딩"/>
              </a:rPr>
              <a:t> </a:t>
            </a:r>
            <a:r>
              <a:rPr lang="ko-KR" altLang="en-US" spc="-40" dirty="0" smtClean="0">
                <a:solidFill>
                  <a:srgbClr val="231F20"/>
                </a:solidFill>
                <a:latin typeface="+mn-ea"/>
                <a:cs typeface="나눔고딕코딩"/>
              </a:rPr>
              <a:t>바이어스</a:t>
            </a:r>
            <a:endParaRPr lang="en-US" altLang="ko-KR" spc="-40" dirty="0" smtClean="0">
              <a:solidFill>
                <a:srgbClr val="231F20"/>
              </a:solidFill>
              <a:latin typeface="+mn-ea"/>
              <a:cs typeface="나눔고딕코딩"/>
            </a:endParaRPr>
          </a:p>
          <a:p>
            <a:pPr marL="157480">
              <a:spcBef>
                <a:spcPts val="340"/>
              </a:spcBef>
            </a:pPr>
            <a:r>
              <a:rPr lang="en-US" altLang="ko-KR" spc="-40" dirty="0">
                <a:solidFill>
                  <a:srgbClr val="231F20"/>
                </a:solidFill>
                <a:latin typeface="+mn-ea"/>
                <a:cs typeface="나눔고딕코딩"/>
              </a:rPr>
              <a:t>	</a:t>
            </a:r>
            <a:r>
              <a:rPr lang="en-US" altLang="ko-KR" dirty="0" smtClean="0">
                <a:solidFill>
                  <a:srgbClr val="231F20"/>
                </a:solidFill>
                <a:latin typeface="+mn-ea"/>
                <a:cs typeface="나눔고딕코딩"/>
              </a:rPr>
              <a:t>#</a:t>
            </a:r>
            <a:r>
              <a:rPr lang="ko-KR" altLang="en-US" spc="-105" dirty="0" smtClean="0">
                <a:solidFill>
                  <a:srgbClr val="231F20"/>
                </a:solidFill>
                <a:latin typeface="+mn-ea"/>
                <a:cs typeface="나눔고딕코딩"/>
              </a:rPr>
              <a:t> </a:t>
            </a:r>
            <a:r>
              <a:rPr lang="ko-KR" altLang="en-US" spc="-35" dirty="0" err="1">
                <a:solidFill>
                  <a:srgbClr val="231F20"/>
                </a:solidFill>
                <a:latin typeface="+mn-ea"/>
                <a:cs typeface="나눔고딕코딩"/>
              </a:rPr>
              <a:t>소프트맥스</a:t>
            </a:r>
            <a:r>
              <a:rPr lang="ko-KR" altLang="en-US" spc="-105" dirty="0">
                <a:solidFill>
                  <a:srgbClr val="231F20"/>
                </a:solidFill>
                <a:latin typeface="+mn-ea"/>
                <a:cs typeface="나눔고딕코딩"/>
              </a:rPr>
              <a:t> </a:t>
            </a:r>
            <a:r>
              <a:rPr lang="ko-KR" altLang="en-US" spc="-20" dirty="0">
                <a:solidFill>
                  <a:srgbClr val="231F20"/>
                </a:solidFill>
                <a:latin typeface="+mn-ea"/>
                <a:cs typeface="나눔고딕코딩"/>
              </a:rPr>
              <a:t>회귀</a:t>
            </a:r>
            <a:r>
              <a:rPr lang="ko-KR" altLang="en-US" spc="-105" dirty="0">
                <a:solidFill>
                  <a:srgbClr val="231F20"/>
                </a:solidFill>
                <a:latin typeface="+mn-ea"/>
                <a:cs typeface="나눔고딕코딩"/>
              </a:rPr>
              <a:t> </a:t>
            </a:r>
            <a:r>
              <a:rPr lang="ko-KR" altLang="en-US" spc="-20" dirty="0">
                <a:solidFill>
                  <a:srgbClr val="231F20"/>
                </a:solidFill>
                <a:latin typeface="+mn-ea"/>
                <a:cs typeface="나눔고딕코딩"/>
              </a:rPr>
              <a:t>정의</a:t>
            </a:r>
            <a:r>
              <a:rPr lang="ko-KR" altLang="en-US" spc="-105" dirty="0">
                <a:solidFill>
                  <a:srgbClr val="231F20"/>
                </a:solidFill>
                <a:latin typeface="+mn-ea"/>
                <a:cs typeface="나눔고딕코딩"/>
              </a:rPr>
              <a:t> </a:t>
            </a:r>
            <a:r>
              <a:rPr lang="en-US" altLang="ko-KR" spc="-40" dirty="0" smtClean="0">
                <a:solidFill>
                  <a:srgbClr val="231F20"/>
                </a:solidFill>
                <a:latin typeface="+mn-ea"/>
                <a:cs typeface="나눔고딕코딩"/>
              </a:rPr>
              <a:t>---</a:t>
            </a:r>
          </a:p>
          <a:p>
            <a:pPr marL="157480">
              <a:spcBef>
                <a:spcPts val="340"/>
              </a:spcBef>
            </a:pPr>
            <a:r>
              <a:rPr lang="en-US" altLang="ko-KR" spc="-40" dirty="0">
                <a:solidFill>
                  <a:srgbClr val="231F20"/>
                </a:solidFill>
                <a:latin typeface="+mn-ea"/>
                <a:cs typeface="나눔고딕코딩"/>
              </a:rPr>
              <a:t>	</a:t>
            </a:r>
            <a:r>
              <a:rPr lang="en-US" altLang="ko-KR" dirty="0" smtClean="0">
                <a:solidFill>
                  <a:srgbClr val="231F20"/>
                </a:solidFill>
                <a:latin typeface="+mn-ea"/>
                <a:cs typeface="나눔고딕코딩"/>
              </a:rPr>
              <a:t>with </a:t>
            </a:r>
            <a:r>
              <a:rPr lang="en-US" altLang="ko-KR" spc="-10" dirty="0" err="1">
                <a:solidFill>
                  <a:srgbClr val="231F20"/>
                </a:solidFill>
                <a:latin typeface="+mn-ea"/>
                <a:cs typeface="나눔고딕코딩"/>
              </a:rPr>
              <a:t>tf.name_scope</a:t>
            </a:r>
            <a:r>
              <a:rPr lang="en-US" altLang="ko-KR" spc="-10" dirty="0">
                <a:solidFill>
                  <a:srgbClr val="231F20"/>
                </a:solidFill>
                <a:latin typeface="+mn-ea"/>
                <a:cs typeface="나눔고딕코딩"/>
              </a:rPr>
              <a:t>('</a:t>
            </a:r>
            <a:r>
              <a:rPr lang="en-US" altLang="ko-KR" spc="-10" dirty="0" err="1">
                <a:solidFill>
                  <a:srgbClr val="231F20"/>
                </a:solidFill>
                <a:latin typeface="+mn-ea"/>
                <a:cs typeface="나눔고딕코딩"/>
              </a:rPr>
              <a:t>softmax</a:t>
            </a:r>
            <a:r>
              <a:rPr lang="en-US" altLang="ko-KR" spc="-10" dirty="0">
                <a:solidFill>
                  <a:srgbClr val="231F20"/>
                </a:solidFill>
                <a:latin typeface="+mn-ea"/>
                <a:cs typeface="나눔고딕코딩"/>
              </a:rPr>
              <a:t>') </a:t>
            </a:r>
            <a:r>
              <a:rPr lang="en-US" altLang="ko-KR" dirty="0">
                <a:solidFill>
                  <a:srgbClr val="231F20"/>
                </a:solidFill>
                <a:latin typeface="+mn-ea"/>
                <a:cs typeface="나눔고딕코딩"/>
              </a:rPr>
              <a:t>as</a:t>
            </a:r>
            <a:r>
              <a:rPr lang="en-US" altLang="ko-KR" spc="-210" dirty="0">
                <a:solidFill>
                  <a:srgbClr val="231F20"/>
                </a:solidFill>
                <a:latin typeface="+mn-ea"/>
                <a:cs typeface="나눔고딕코딩"/>
              </a:rPr>
              <a:t> </a:t>
            </a:r>
            <a:r>
              <a:rPr lang="en-US" altLang="ko-KR" dirty="0" smtClean="0">
                <a:solidFill>
                  <a:srgbClr val="231F20"/>
                </a:solidFill>
                <a:latin typeface="+mn-ea"/>
                <a:cs typeface="나눔고딕코딩"/>
              </a:rPr>
              <a:t>scope:</a:t>
            </a:r>
          </a:p>
          <a:p>
            <a:pPr marL="157480">
              <a:spcBef>
                <a:spcPts val="340"/>
              </a:spcBef>
            </a:pPr>
            <a:r>
              <a:rPr lang="en-US" altLang="ko-KR" dirty="0">
                <a:solidFill>
                  <a:srgbClr val="231F20"/>
                </a:solidFill>
                <a:latin typeface="+mn-ea"/>
                <a:cs typeface="나눔고딕코딩"/>
              </a:rPr>
              <a:t>	</a:t>
            </a:r>
            <a:r>
              <a:rPr lang="en-US" altLang="ko-KR" dirty="0" smtClean="0">
                <a:solidFill>
                  <a:srgbClr val="231F20"/>
                </a:solidFill>
                <a:latin typeface="+mn-ea"/>
                <a:cs typeface="나눔고딕코딩"/>
              </a:rPr>
              <a:t>	y</a:t>
            </a:r>
            <a:r>
              <a:rPr lang="en-US" altLang="ko-KR" spc="-50" dirty="0" smtClean="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spc="-10" dirty="0" err="1">
                <a:solidFill>
                  <a:srgbClr val="231F20"/>
                </a:solidFill>
                <a:latin typeface="+mn-ea"/>
                <a:cs typeface="나눔고딕코딩"/>
              </a:rPr>
              <a:t>tf.nn.softmax</a:t>
            </a:r>
            <a:r>
              <a:rPr lang="en-US" altLang="ko-KR" spc="-10" dirty="0">
                <a:solidFill>
                  <a:srgbClr val="231F20"/>
                </a:solidFill>
                <a:latin typeface="+mn-ea"/>
                <a:cs typeface="나눔고딕코딩"/>
              </a:rPr>
              <a:t>(</a:t>
            </a:r>
            <a:r>
              <a:rPr lang="en-US" altLang="ko-KR" spc="-10" dirty="0" err="1">
                <a:solidFill>
                  <a:srgbClr val="231F20"/>
                </a:solidFill>
                <a:latin typeface="+mn-ea"/>
                <a:cs typeface="나눔고딕코딩"/>
              </a:rPr>
              <a:t>tf.matmul</a:t>
            </a:r>
            <a:r>
              <a:rPr lang="en-US" altLang="ko-KR" spc="-10" dirty="0">
                <a:solidFill>
                  <a:srgbClr val="231F20"/>
                </a:solidFill>
                <a:latin typeface="+mn-ea"/>
                <a:cs typeface="나눔고딕코딩"/>
              </a:rPr>
              <a:t>(x,</a:t>
            </a:r>
            <a:r>
              <a:rPr lang="en-US" altLang="ko-KR" spc="-90" dirty="0">
                <a:solidFill>
                  <a:srgbClr val="231F20"/>
                </a:solidFill>
                <a:latin typeface="+mn-ea"/>
                <a:cs typeface="나눔고딕코딩"/>
              </a:rPr>
              <a:t> </a:t>
            </a:r>
            <a:r>
              <a:rPr lang="en-US" altLang="ko-KR" dirty="0">
                <a:solidFill>
                  <a:srgbClr val="231F20"/>
                </a:solidFill>
                <a:latin typeface="+mn-ea"/>
                <a:cs typeface="나눔고딕코딩"/>
              </a:rPr>
              <a:t>W)</a:t>
            </a:r>
            <a:r>
              <a:rPr lang="en-US" altLang="ko-KR" spc="-9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dirty="0">
                <a:solidFill>
                  <a:srgbClr val="231F20"/>
                </a:solidFill>
                <a:latin typeface="+mn-ea"/>
                <a:cs typeface="나눔고딕코딩"/>
              </a:rPr>
              <a:t>b)</a:t>
            </a:r>
            <a:endParaRPr lang="en-US" altLang="ko-KR" dirty="0">
              <a:latin typeface="+mn-ea"/>
              <a:cs typeface="나눔고딕코딩"/>
            </a:endParaRPr>
          </a:p>
        </p:txBody>
      </p:sp>
    </p:spTree>
    <p:extLst>
      <p:ext uri="{BB962C8B-B14F-4D97-AF65-F5344CB8AC3E}">
        <p14:creationId xmlns:p14="http://schemas.microsoft.com/office/powerpoint/2010/main" val="31472081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6">
            <a:extLst>
              <a:ext uri="{FF2B5EF4-FFF2-40B4-BE49-F238E27FC236}">
                <a16:creationId xmlns:a16="http://schemas.microsoft.com/office/drawing/2014/main" id="{4C9D8113-AB46-0A4A-AB3E-61FE6C075A02}"/>
              </a:ext>
            </a:extLst>
          </p:cNvPr>
          <p:cNvSpPr txBox="1"/>
          <p:nvPr/>
        </p:nvSpPr>
        <p:spPr>
          <a:xfrm>
            <a:off x="233362" y="346075"/>
            <a:ext cx="9601201" cy="3600986"/>
          </a:xfrm>
          <a:prstGeom prst="rect">
            <a:avLst/>
          </a:prstGeom>
          <a:ln w="6350">
            <a:solidFill>
              <a:schemeClr val="bg1">
                <a:lumMod val="50000"/>
              </a:schemeClr>
            </a:solidFill>
          </a:ln>
        </p:spPr>
        <p:style>
          <a:lnRef idx="2">
            <a:schemeClr val="dk1"/>
          </a:lnRef>
          <a:fillRef idx="1">
            <a:schemeClr val="lt1"/>
          </a:fillRef>
          <a:effectRef idx="0">
            <a:schemeClr val="dk1"/>
          </a:effectRef>
          <a:fontRef idx="minor">
            <a:schemeClr val="dk1"/>
          </a:fontRef>
        </p:style>
        <p:txBody>
          <a:bodyPr vert="horz" wrap="square" lIns="0" tIns="0" rIns="0" bIns="0" rtlCol="0">
            <a:spAutoFit/>
          </a:bodyPr>
          <a:lstStyle/>
          <a:p>
            <a:pPr marL="157480"/>
            <a:r>
              <a:rPr lang="en-US" altLang="ko-KR" dirty="0">
                <a:latin typeface="+mn-ea"/>
                <a:cs typeface="나눔고딕코딩"/>
              </a:rPr>
              <a:t># loss </a:t>
            </a:r>
            <a:r>
              <a:rPr lang="ko-KR" altLang="en-US" dirty="0">
                <a:latin typeface="+mn-ea"/>
                <a:cs typeface="나눔고딕코딩"/>
              </a:rPr>
              <a:t>계산을 </a:t>
            </a:r>
            <a:r>
              <a:rPr lang="ko-KR" altLang="en-US" dirty="0" err="1">
                <a:latin typeface="+mn-ea"/>
                <a:cs typeface="나눔고딕코딩"/>
              </a:rPr>
              <a:t>스코프로</a:t>
            </a:r>
            <a:r>
              <a:rPr lang="ko-KR" altLang="en-US" dirty="0">
                <a:latin typeface="+mn-ea"/>
                <a:cs typeface="나눔고딕코딩"/>
              </a:rPr>
              <a:t> 묶기</a:t>
            </a:r>
          </a:p>
          <a:p>
            <a:pPr marL="157480"/>
            <a:r>
              <a:rPr lang="en-US" altLang="ko-KR" dirty="0">
                <a:latin typeface="+mn-ea"/>
                <a:cs typeface="나눔고딕코딩"/>
              </a:rPr>
              <a:t>with </a:t>
            </a:r>
            <a:r>
              <a:rPr lang="en-US" altLang="ko-KR" dirty="0" err="1">
                <a:latin typeface="+mn-ea"/>
                <a:cs typeface="나눔고딕코딩"/>
              </a:rPr>
              <a:t>tf.name_scope</a:t>
            </a:r>
            <a:r>
              <a:rPr lang="en-US" altLang="ko-KR" dirty="0">
                <a:latin typeface="+mn-ea"/>
                <a:cs typeface="나눔고딕코딩"/>
              </a:rPr>
              <a:t>('loss') as scope:</a:t>
            </a:r>
          </a:p>
          <a:p>
            <a:pPr marL="157480"/>
            <a:r>
              <a:rPr lang="en-US" altLang="ko-KR" dirty="0">
                <a:latin typeface="+mn-ea"/>
                <a:cs typeface="나눔고딕코딩"/>
              </a:rPr>
              <a:t>	</a:t>
            </a:r>
            <a:r>
              <a:rPr lang="en-US" altLang="ko-KR" dirty="0" err="1">
                <a:latin typeface="+mn-ea"/>
                <a:cs typeface="나눔고딕코딩"/>
              </a:rPr>
              <a:t>cross_entropy</a:t>
            </a:r>
            <a:r>
              <a:rPr lang="en-US" altLang="ko-KR" dirty="0">
                <a:latin typeface="+mn-ea"/>
                <a:cs typeface="나눔고딕코딩"/>
              </a:rPr>
              <a:t> = -</a:t>
            </a:r>
            <a:r>
              <a:rPr lang="en-US" altLang="ko-KR" dirty="0" err="1">
                <a:latin typeface="+mn-ea"/>
                <a:cs typeface="나눔고딕코딩"/>
              </a:rPr>
              <a:t>tf.reduce_sum</a:t>
            </a:r>
            <a:r>
              <a:rPr lang="en-US" altLang="ko-KR" dirty="0">
                <a:latin typeface="+mn-ea"/>
                <a:cs typeface="나눔고딕코딩"/>
              </a:rPr>
              <a:t>(y_ * tf.log(y))</a:t>
            </a:r>
          </a:p>
          <a:p>
            <a:pPr marL="157480"/>
            <a:endParaRPr lang="en-US" altLang="ko-KR" dirty="0">
              <a:latin typeface="+mn-ea"/>
              <a:cs typeface="나눔고딕코딩"/>
            </a:endParaRPr>
          </a:p>
          <a:p>
            <a:pPr marL="157480"/>
            <a:r>
              <a:rPr lang="en-US" altLang="ko-KR" dirty="0">
                <a:latin typeface="+mn-ea"/>
                <a:cs typeface="나눔고딕코딩"/>
              </a:rPr>
              <a:t># training </a:t>
            </a:r>
            <a:r>
              <a:rPr lang="ko-KR" altLang="en-US" dirty="0">
                <a:latin typeface="+mn-ea"/>
                <a:cs typeface="나눔고딕코딩"/>
              </a:rPr>
              <a:t>계산을 </a:t>
            </a:r>
            <a:r>
              <a:rPr lang="ko-KR" altLang="en-US" dirty="0" err="1">
                <a:latin typeface="+mn-ea"/>
                <a:cs typeface="나눔고딕코딩"/>
              </a:rPr>
              <a:t>스코프로</a:t>
            </a:r>
            <a:r>
              <a:rPr lang="ko-KR" altLang="en-US" dirty="0">
                <a:latin typeface="+mn-ea"/>
                <a:cs typeface="나눔고딕코딩"/>
              </a:rPr>
              <a:t> 묶기</a:t>
            </a:r>
          </a:p>
          <a:p>
            <a:pPr marL="157480"/>
            <a:r>
              <a:rPr lang="en-US" altLang="ko-KR" dirty="0">
                <a:latin typeface="+mn-ea"/>
                <a:cs typeface="나눔고딕코딩"/>
              </a:rPr>
              <a:t>with </a:t>
            </a:r>
            <a:r>
              <a:rPr lang="en-US" altLang="ko-KR" dirty="0" err="1">
                <a:latin typeface="+mn-ea"/>
                <a:cs typeface="나눔고딕코딩"/>
              </a:rPr>
              <a:t>tf.name_scope</a:t>
            </a:r>
            <a:r>
              <a:rPr lang="en-US" altLang="ko-KR" dirty="0">
                <a:latin typeface="+mn-ea"/>
                <a:cs typeface="나눔고딕코딩"/>
              </a:rPr>
              <a:t>('training') as scope:</a:t>
            </a:r>
          </a:p>
          <a:p>
            <a:pPr marL="157480"/>
            <a:r>
              <a:rPr lang="en-US" altLang="ko-KR" dirty="0">
                <a:latin typeface="+mn-ea"/>
                <a:cs typeface="나눔고딕코딩"/>
              </a:rPr>
              <a:t>	optimizer = </a:t>
            </a:r>
            <a:r>
              <a:rPr lang="en-US" altLang="ko-KR" dirty="0" err="1">
                <a:latin typeface="+mn-ea"/>
                <a:cs typeface="나눔고딕코딩"/>
              </a:rPr>
              <a:t>tf.train.GradientDescentOptimizer</a:t>
            </a:r>
            <a:r>
              <a:rPr lang="en-US" altLang="ko-KR" dirty="0">
                <a:latin typeface="+mn-ea"/>
                <a:cs typeface="나눔고딕코딩"/>
              </a:rPr>
              <a:t>(0.01)</a:t>
            </a:r>
          </a:p>
          <a:p>
            <a:pPr marL="157480"/>
            <a:r>
              <a:rPr lang="en-US" altLang="ko-KR" dirty="0">
                <a:latin typeface="+mn-ea"/>
                <a:cs typeface="나눔고딕코딩"/>
              </a:rPr>
              <a:t>	train = </a:t>
            </a:r>
            <a:r>
              <a:rPr lang="en-US" altLang="ko-KR" dirty="0" err="1">
                <a:latin typeface="+mn-ea"/>
                <a:cs typeface="나눔고딕코딩"/>
              </a:rPr>
              <a:t>optimizer.minimize</a:t>
            </a:r>
            <a:r>
              <a:rPr lang="en-US" altLang="ko-KR" dirty="0">
                <a:latin typeface="+mn-ea"/>
                <a:cs typeface="나눔고딕코딩"/>
              </a:rPr>
              <a:t>(</a:t>
            </a:r>
            <a:r>
              <a:rPr lang="en-US" altLang="ko-KR" dirty="0" err="1">
                <a:latin typeface="+mn-ea"/>
                <a:cs typeface="나눔고딕코딩"/>
              </a:rPr>
              <a:t>cross_entropy</a:t>
            </a:r>
            <a:r>
              <a:rPr lang="en-US" altLang="ko-KR" dirty="0">
                <a:latin typeface="+mn-ea"/>
                <a:cs typeface="나눔고딕코딩"/>
              </a:rPr>
              <a:t>)</a:t>
            </a:r>
          </a:p>
          <a:p>
            <a:pPr marL="157480"/>
            <a:endParaRPr lang="en-US" altLang="ko-KR" dirty="0">
              <a:latin typeface="+mn-ea"/>
              <a:cs typeface="나눔고딕코딩"/>
            </a:endParaRPr>
          </a:p>
          <a:p>
            <a:pPr marL="157480"/>
            <a:r>
              <a:rPr lang="en-US" altLang="ko-KR" dirty="0">
                <a:latin typeface="+mn-ea"/>
                <a:cs typeface="나눔고딕코딩"/>
              </a:rPr>
              <a:t># accuracy </a:t>
            </a:r>
            <a:r>
              <a:rPr lang="ko-KR" altLang="en-US" dirty="0">
                <a:latin typeface="+mn-ea"/>
                <a:cs typeface="나눔고딕코딩"/>
              </a:rPr>
              <a:t>계산을 </a:t>
            </a:r>
            <a:r>
              <a:rPr lang="ko-KR" altLang="en-US" dirty="0" err="1">
                <a:latin typeface="+mn-ea"/>
                <a:cs typeface="나눔고딕코딩"/>
              </a:rPr>
              <a:t>스코프로</a:t>
            </a:r>
            <a:r>
              <a:rPr lang="ko-KR" altLang="en-US" dirty="0">
                <a:latin typeface="+mn-ea"/>
                <a:cs typeface="나눔고딕코딩"/>
              </a:rPr>
              <a:t> 묶기</a:t>
            </a:r>
          </a:p>
          <a:p>
            <a:pPr marL="157480"/>
            <a:r>
              <a:rPr lang="en-US" altLang="ko-KR" dirty="0">
                <a:latin typeface="+mn-ea"/>
                <a:cs typeface="나눔고딕코딩"/>
              </a:rPr>
              <a:t>with </a:t>
            </a:r>
            <a:r>
              <a:rPr lang="en-US" altLang="ko-KR" dirty="0" err="1">
                <a:latin typeface="+mn-ea"/>
                <a:cs typeface="나눔고딕코딩"/>
              </a:rPr>
              <a:t>tf.name_scope</a:t>
            </a:r>
            <a:r>
              <a:rPr lang="en-US" altLang="ko-KR" dirty="0">
                <a:latin typeface="+mn-ea"/>
                <a:cs typeface="나눔고딕코딩"/>
              </a:rPr>
              <a:t>('accuracy') as scope:</a:t>
            </a:r>
          </a:p>
          <a:p>
            <a:pPr marL="157480"/>
            <a:r>
              <a:rPr lang="en-US" altLang="ko-KR" dirty="0">
                <a:latin typeface="+mn-ea"/>
                <a:cs typeface="나눔고딕코딩"/>
              </a:rPr>
              <a:t>	predict = </a:t>
            </a:r>
            <a:r>
              <a:rPr lang="en-US" altLang="ko-KR" dirty="0" err="1">
                <a:latin typeface="+mn-ea"/>
                <a:cs typeface="나눔고딕코딩"/>
              </a:rPr>
              <a:t>tf.equal</a:t>
            </a:r>
            <a:r>
              <a:rPr lang="en-US" altLang="ko-KR" dirty="0">
                <a:latin typeface="+mn-ea"/>
                <a:cs typeface="나눔고딕코딩"/>
              </a:rPr>
              <a:t>(</a:t>
            </a:r>
            <a:r>
              <a:rPr lang="en-US" altLang="ko-KR" dirty="0" err="1">
                <a:latin typeface="+mn-ea"/>
                <a:cs typeface="나눔고딕코딩"/>
              </a:rPr>
              <a:t>tf.argmax</a:t>
            </a:r>
            <a:r>
              <a:rPr lang="en-US" altLang="ko-KR" dirty="0">
                <a:latin typeface="+mn-ea"/>
                <a:cs typeface="나눔고딕코딩"/>
              </a:rPr>
              <a:t>(y, 1), </a:t>
            </a:r>
            <a:r>
              <a:rPr lang="en-US" altLang="ko-KR" dirty="0" err="1">
                <a:latin typeface="+mn-ea"/>
                <a:cs typeface="나눔고딕코딩"/>
              </a:rPr>
              <a:t>tf.argmax</a:t>
            </a:r>
            <a:r>
              <a:rPr lang="en-US" altLang="ko-KR" dirty="0">
                <a:latin typeface="+mn-ea"/>
                <a:cs typeface="나눔고딕코딩"/>
              </a:rPr>
              <a:t>(y_,1))</a:t>
            </a:r>
          </a:p>
          <a:p>
            <a:pPr marL="157480"/>
            <a:r>
              <a:rPr lang="en-US" altLang="ko-KR" dirty="0">
                <a:latin typeface="+mn-ea"/>
                <a:cs typeface="나눔고딕코딩"/>
              </a:rPr>
              <a:t>	accuracy = </a:t>
            </a:r>
            <a:r>
              <a:rPr lang="en-US" altLang="ko-KR" dirty="0" err="1">
                <a:latin typeface="+mn-ea"/>
                <a:cs typeface="나눔고딕코딩"/>
              </a:rPr>
              <a:t>tf.reduce_mean</a:t>
            </a:r>
            <a:r>
              <a:rPr lang="en-US" altLang="ko-KR" dirty="0">
                <a:latin typeface="+mn-ea"/>
                <a:cs typeface="나눔고딕코딩"/>
              </a:rPr>
              <a:t>(</a:t>
            </a:r>
            <a:r>
              <a:rPr lang="en-US" altLang="ko-KR" dirty="0" err="1">
                <a:latin typeface="+mn-ea"/>
                <a:cs typeface="나눔고딕코딩"/>
              </a:rPr>
              <a:t>tf.cast</a:t>
            </a:r>
            <a:r>
              <a:rPr lang="en-US" altLang="ko-KR" dirty="0">
                <a:latin typeface="+mn-ea"/>
                <a:cs typeface="나눔고딕코딩"/>
              </a:rPr>
              <a:t>(predict, tf.float32</a:t>
            </a:r>
            <a:r>
              <a:rPr lang="en-US" altLang="ko-KR" dirty="0" smtClean="0">
                <a:latin typeface="+mn-ea"/>
                <a:cs typeface="나눔고딕코딩"/>
              </a:rPr>
              <a:t>))</a:t>
            </a:r>
            <a:endParaRPr lang="en-US" altLang="ko-KR" dirty="0">
              <a:latin typeface="+mn-ea"/>
              <a:cs typeface="나눔고딕코딩"/>
            </a:endParaRPr>
          </a:p>
        </p:txBody>
      </p:sp>
      <p:sp>
        <p:nvSpPr>
          <p:cNvPr id="5" name="object 6">
            <a:extLst>
              <a:ext uri="{FF2B5EF4-FFF2-40B4-BE49-F238E27FC236}">
                <a16:creationId xmlns:a16="http://schemas.microsoft.com/office/drawing/2014/main" id="{7FE497F0-7E59-0E46-8C84-6E91B267901E}"/>
              </a:ext>
            </a:extLst>
          </p:cNvPr>
          <p:cNvSpPr txBox="1"/>
          <p:nvPr/>
        </p:nvSpPr>
        <p:spPr>
          <a:xfrm>
            <a:off x="233361" y="4156075"/>
            <a:ext cx="9601201" cy="2266583"/>
          </a:xfrm>
          <a:prstGeom prst="rect">
            <a:avLst/>
          </a:prstGeom>
          <a:solidFill>
            <a:schemeClr val="bg1">
              <a:lumMod val="85000"/>
            </a:schemeClr>
          </a:solidFill>
        </p:spPr>
        <p:txBody>
          <a:bodyPr vert="horz" wrap="square" lIns="0" tIns="0" rIns="0" bIns="0" rtlCol="0">
            <a:spAutoFit/>
          </a:bodyPr>
          <a:lstStyle/>
          <a:p>
            <a:pPr marL="143510" marR="86360">
              <a:lnSpc>
                <a:spcPct val="135400"/>
              </a:lnSpc>
              <a:spcBef>
                <a:spcPts val="65"/>
              </a:spcBef>
            </a:pPr>
            <a:r>
              <a:rPr lang="en-US" altLang="ko-KR" dirty="0">
                <a:solidFill>
                  <a:srgbClr val="231F20"/>
                </a:solidFill>
                <a:latin typeface="+mn-ea"/>
                <a:cs typeface="나눔고딕코딩"/>
              </a:rPr>
              <a:t># </a:t>
            </a:r>
            <a:r>
              <a:rPr lang="ko-KR" altLang="en-US" dirty="0">
                <a:solidFill>
                  <a:srgbClr val="231F20"/>
                </a:solidFill>
                <a:latin typeface="+mn-ea"/>
                <a:cs typeface="나눔고딕코딩"/>
              </a:rPr>
              <a:t>이전 결과 제거하기</a:t>
            </a:r>
          </a:p>
          <a:p>
            <a:pPr marL="143510" marR="86360">
              <a:lnSpc>
                <a:spcPct val="135400"/>
              </a:lnSpc>
              <a:spcBef>
                <a:spcPts val="65"/>
              </a:spcBef>
            </a:pP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rm</a:t>
            </a: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log_dir</a:t>
            </a:r>
            <a:r>
              <a:rPr lang="en-US" altLang="ko-KR" dirty="0">
                <a:solidFill>
                  <a:srgbClr val="231F20"/>
                </a:solidFill>
                <a:latin typeface="+mn-ea"/>
                <a:cs typeface="나눔고딕코딩"/>
              </a:rPr>
              <a:t>/*</a:t>
            </a:r>
          </a:p>
          <a:p>
            <a:pPr marL="143510" marR="86360">
              <a:lnSpc>
                <a:spcPct val="135400"/>
              </a:lnSpc>
              <a:spcBef>
                <a:spcPts val="65"/>
              </a:spcBef>
            </a:pPr>
            <a:r>
              <a:rPr lang="en-US" altLang="ko-KR" dirty="0">
                <a:solidFill>
                  <a:srgbClr val="231F20"/>
                </a:solidFill>
                <a:latin typeface="+mn-ea"/>
                <a:cs typeface="나눔고딕코딩"/>
              </a:rPr>
              <a:t># </a:t>
            </a:r>
            <a:r>
              <a:rPr lang="ko-KR" altLang="en-US" dirty="0">
                <a:solidFill>
                  <a:srgbClr val="231F20"/>
                </a:solidFill>
                <a:latin typeface="+mn-ea"/>
                <a:cs typeface="나눔고딕코딩"/>
              </a:rPr>
              <a:t>프로그램 실행하기</a:t>
            </a:r>
          </a:p>
          <a:p>
            <a:pPr marL="143510" marR="86360">
              <a:lnSpc>
                <a:spcPct val="135400"/>
              </a:lnSpc>
              <a:spcBef>
                <a:spcPts val="65"/>
              </a:spcBef>
            </a:pPr>
            <a:r>
              <a:rPr lang="en-US" altLang="ko-KR" dirty="0">
                <a:solidFill>
                  <a:srgbClr val="231F20"/>
                </a:solidFill>
                <a:latin typeface="+mn-ea"/>
                <a:cs typeface="나눔고딕코딩"/>
              </a:rPr>
              <a:t>$ python3 tb-bmi2.py</a:t>
            </a:r>
          </a:p>
          <a:p>
            <a:pPr marL="143510" marR="86360">
              <a:lnSpc>
                <a:spcPct val="135400"/>
              </a:lnSpc>
              <a:spcBef>
                <a:spcPts val="65"/>
              </a:spcBef>
            </a:pP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TesorBoard</a:t>
            </a:r>
            <a:r>
              <a:rPr lang="en-US" altLang="ko-KR" dirty="0">
                <a:solidFill>
                  <a:srgbClr val="231F20"/>
                </a:solidFill>
                <a:latin typeface="+mn-ea"/>
                <a:cs typeface="나눔고딕코딩"/>
              </a:rPr>
              <a:t> </a:t>
            </a:r>
            <a:r>
              <a:rPr lang="ko-KR" altLang="en-US" dirty="0">
                <a:solidFill>
                  <a:srgbClr val="231F20"/>
                </a:solidFill>
                <a:latin typeface="+mn-ea"/>
                <a:cs typeface="나눔고딕코딩"/>
              </a:rPr>
              <a:t>실행하기</a:t>
            </a:r>
          </a:p>
          <a:p>
            <a:pPr marL="143510" marR="86360">
              <a:lnSpc>
                <a:spcPct val="135400"/>
              </a:lnSpc>
              <a:spcBef>
                <a:spcPts val="65"/>
              </a:spcBef>
            </a:pP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tensorboard</a:t>
            </a: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logdir</a:t>
            </a:r>
            <a:r>
              <a:rPr lang="en-US" altLang="ko-KR" dirty="0">
                <a:solidFill>
                  <a:srgbClr val="231F20"/>
                </a:solidFill>
                <a:latin typeface="+mn-ea"/>
                <a:cs typeface="나눔고딕코딩"/>
              </a:rPr>
              <a:t>=</a:t>
            </a:r>
            <a:r>
              <a:rPr lang="en-US" altLang="ko-KR" dirty="0" err="1">
                <a:solidFill>
                  <a:srgbClr val="231F20"/>
                </a:solidFill>
                <a:latin typeface="+mn-ea"/>
                <a:cs typeface="나눔고딕코딩"/>
              </a:rPr>
              <a:t>log_dir</a:t>
            </a:r>
            <a:endParaRPr lang="en-US" altLang="ko-KR" dirty="0">
              <a:solidFill>
                <a:srgbClr val="231F20"/>
              </a:solidFill>
              <a:latin typeface="+mn-ea"/>
              <a:cs typeface="나눔고딕코딩"/>
            </a:endParaRPr>
          </a:p>
        </p:txBody>
      </p:sp>
    </p:spTree>
    <p:extLst>
      <p:ext uri="{BB962C8B-B14F-4D97-AF65-F5344CB8AC3E}">
        <p14:creationId xmlns:p14="http://schemas.microsoft.com/office/powerpoint/2010/main" val="56586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7179209"/>
          </a:xfrm>
          <a:prstGeom prst="rect">
            <a:avLst/>
          </a:prstGeom>
        </p:spPr>
        <p:txBody>
          <a:bodyPr vert="horz" wrap="square" lIns="0" tIns="0" rIns="0" bIns="0" rtlCol="0">
            <a:spAutoFit/>
          </a:bodyPr>
          <a:lstStyle/>
          <a:p>
            <a:pPr marL="298450" marR="12065" indent="-285750" algn="just">
              <a:lnSpc>
                <a:spcPct val="150000"/>
              </a:lnSpc>
              <a:spcBef>
                <a:spcPts val="580"/>
              </a:spcBef>
              <a:buFontTx/>
              <a:buChar char="-"/>
            </a:pPr>
            <a:r>
              <a:rPr lang="en-US" altLang="ko-KR" spc="-120" dirty="0">
                <a:solidFill>
                  <a:srgbClr val="231F20"/>
                </a:solidFill>
                <a:latin typeface="+mn-ea"/>
                <a:cs typeface="Arial Unicode MS"/>
              </a:rPr>
              <a:t>x1, x2, x3</a:t>
            </a:r>
            <a:r>
              <a:rPr lang="ko-KR" altLang="en-US" spc="-120" dirty="0">
                <a:solidFill>
                  <a:srgbClr val="231F20"/>
                </a:solidFill>
                <a:latin typeface="+mn-ea"/>
                <a:cs typeface="Arial Unicode MS"/>
              </a:rPr>
              <a:t>라는 </a:t>
            </a:r>
            <a:r>
              <a:rPr lang="en-US" altLang="ko-KR" spc="-120" dirty="0">
                <a:solidFill>
                  <a:srgbClr val="231F20"/>
                </a:solidFill>
                <a:latin typeface="+mn-ea"/>
                <a:cs typeface="Arial Unicode MS"/>
              </a:rPr>
              <a:t>3</a:t>
            </a:r>
            <a:r>
              <a:rPr lang="ko-KR" altLang="en-US" spc="-120" dirty="0">
                <a:solidFill>
                  <a:srgbClr val="231F20"/>
                </a:solidFill>
                <a:latin typeface="+mn-ea"/>
                <a:cs typeface="Arial Unicode MS"/>
              </a:rPr>
              <a:t>개의 입력을 가지고</a:t>
            </a:r>
            <a:r>
              <a:rPr lang="en-US" altLang="ko-KR" spc="-120" dirty="0">
                <a:solidFill>
                  <a:srgbClr val="231F20"/>
                </a:solidFill>
                <a:latin typeface="+mn-ea"/>
                <a:cs typeface="Arial Unicode MS"/>
              </a:rPr>
              <a:t>, y</a:t>
            </a:r>
            <a:r>
              <a:rPr lang="ko-KR" altLang="en-US" spc="-120" dirty="0">
                <a:solidFill>
                  <a:srgbClr val="231F20"/>
                </a:solidFill>
                <a:latin typeface="+mn-ea"/>
                <a:cs typeface="Arial Unicode MS"/>
              </a:rPr>
              <a:t>라는 출력을 가지고 있음</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각  입력에는 </a:t>
            </a:r>
            <a:r>
              <a:rPr lang="en-US" altLang="ko-KR" spc="-120" dirty="0">
                <a:solidFill>
                  <a:srgbClr val="231F20"/>
                </a:solidFill>
                <a:latin typeface="+mn-ea"/>
                <a:cs typeface="Arial Unicode MS"/>
              </a:rPr>
              <a:t>0 </a:t>
            </a:r>
            <a:r>
              <a:rPr lang="ko-KR" altLang="en-US" spc="-120" dirty="0">
                <a:solidFill>
                  <a:srgbClr val="231F20"/>
                </a:solidFill>
                <a:latin typeface="+mn-ea"/>
                <a:cs typeface="Arial Unicode MS"/>
              </a:rPr>
              <a:t>또는 </a:t>
            </a:r>
            <a:r>
              <a:rPr lang="en-US" altLang="ko-KR" spc="-120" dirty="0">
                <a:solidFill>
                  <a:srgbClr val="231F20"/>
                </a:solidFill>
                <a:latin typeface="+mn-ea"/>
                <a:cs typeface="Arial Unicode MS"/>
              </a:rPr>
              <a:t>1</a:t>
            </a:r>
            <a:r>
              <a:rPr lang="ko-KR" altLang="en-US" spc="-120" dirty="0">
                <a:solidFill>
                  <a:srgbClr val="231F20"/>
                </a:solidFill>
                <a:latin typeface="+mn-ea"/>
                <a:cs typeface="Arial Unicode MS"/>
              </a:rPr>
              <a:t>을 입력하기로 했으며</a:t>
            </a:r>
            <a:r>
              <a:rPr lang="en-US" altLang="ko-KR" spc="-120" dirty="0">
                <a:solidFill>
                  <a:srgbClr val="231F20"/>
                </a:solidFill>
                <a:latin typeface="+mn-ea"/>
                <a:cs typeface="Arial Unicode MS"/>
              </a:rPr>
              <a:t>, </a:t>
            </a:r>
            <a:r>
              <a:rPr lang="ko-KR" altLang="en-US" spc="-120" dirty="0">
                <a:solidFill>
                  <a:srgbClr val="231F20"/>
                </a:solidFill>
                <a:latin typeface="+mn-ea"/>
                <a:cs typeface="Arial Unicode MS"/>
              </a:rPr>
              <a:t>출력에서는 </a:t>
            </a:r>
            <a:r>
              <a:rPr lang="en-US" altLang="ko-KR" spc="-120" dirty="0">
                <a:solidFill>
                  <a:srgbClr val="231F20"/>
                </a:solidFill>
                <a:latin typeface="+mn-ea"/>
                <a:cs typeface="Arial Unicode MS"/>
              </a:rPr>
              <a:t>0 </a:t>
            </a:r>
            <a:r>
              <a:rPr lang="ko-KR" altLang="en-US" spc="-120" dirty="0">
                <a:solidFill>
                  <a:srgbClr val="231F20"/>
                </a:solidFill>
                <a:latin typeface="+mn-ea"/>
                <a:cs typeface="Arial Unicode MS"/>
              </a:rPr>
              <a:t>또는 </a:t>
            </a:r>
            <a:r>
              <a:rPr lang="en-US" altLang="ko-KR" spc="-120" dirty="0">
                <a:solidFill>
                  <a:srgbClr val="231F20"/>
                </a:solidFill>
                <a:latin typeface="+mn-ea"/>
                <a:cs typeface="Arial Unicode MS"/>
              </a:rPr>
              <a:t>1</a:t>
            </a:r>
            <a:r>
              <a:rPr lang="ko-KR" altLang="en-US" spc="-120" dirty="0">
                <a:solidFill>
                  <a:srgbClr val="231F20"/>
                </a:solidFill>
                <a:latin typeface="+mn-ea"/>
                <a:cs typeface="Arial Unicode MS"/>
              </a:rPr>
              <a:t>의 출력이 나옴</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어떻게 입력을  기반으로 출력을 정해야 할까</a:t>
            </a:r>
            <a:r>
              <a:rPr lang="en-US" altLang="ko-KR" spc="-120" dirty="0">
                <a:solidFill>
                  <a:srgbClr val="231F20"/>
                </a:solidFill>
                <a:latin typeface="+mn-ea"/>
                <a:cs typeface="Arial Unicode MS"/>
              </a:rPr>
              <a:t>?</a:t>
            </a:r>
          </a:p>
          <a:p>
            <a:pPr marL="298450" marR="12065" indent="-285750" algn="just">
              <a:lnSpc>
                <a:spcPct val="150000"/>
              </a:lnSpc>
              <a:spcBef>
                <a:spcPts val="580"/>
              </a:spcBef>
              <a:buFontTx/>
              <a:buChar char="-"/>
            </a:pP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새로운 스마트폰을 구매하겠다고 할 때는 출력 </a:t>
            </a:r>
            <a:r>
              <a:rPr lang="en-US" altLang="ko-KR" spc="-120" dirty="0">
                <a:solidFill>
                  <a:srgbClr val="231F20"/>
                </a:solidFill>
                <a:latin typeface="+mn-ea"/>
                <a:cs typeface="Arial Unicode MS"/>
              </a:rPr>
              <a:t>y</a:t>
            </a:r>
            <a:r>
              <a:rPr lang="ko-KR" altLang="en-US" spc="-120" dirty="0">
                <a:solidFill>
                  <a:srgbClr val="231F20"/>
                </a:solidFill>
                <a:latin typeface="+mn-ea"/>
                <a:cs typeface="Arial Unicode MS"/>
              </a:rPr>
              <a:t>에 </a:t>
            </a:r>
            <a:r>
              <a:rPr lang="en-US" altLang="ko-KR" spc="-120" dirty="0">
                <a:solidFill>
                  <a:srgbClr val="231F20"/>
                </a:solidFill>
                <a:latin typeface="+mn-ea"/>
                <a:cs typeface="Arial Unicode MS"/>
              </a:rPr>
              <a:t>1, </a:t>
            </a:r>
            <a:r>
              <a:rPr lang="ko-KR" altLang="en-US" spc="-120" dirty="0">
                <a:solidFill>
                  <a:srgbClr val="231F20"/>
                </a:solidFill>
                <a:latin typeface="+mn-ea"/>
                <a:cs typeface="Arial Unicode MS"/>
              </a:rPr>
              <a:t>구매하지 않겠다고 할 때는 출력 </a:t>
            </a:r>
            <a:r>
              <a:rPr lang="en-US" altLang="ko-KR" spc="-120" dirty="0">
                <a:solidFill>
                  <a:srgbClr val="231F20"/>
                </a:solidFill>
                <a:latin typeface="+mn-ea"/>
                <a:cs typeface="Arial Unicode MS"/>
              </a:rPr>
              <a:t>y</a:t>
            </a:r>
            <a:r>
              <a:rPr lang="ko-KR" altLang="en-US" spc="-120" dirty="0">
                <a:solidFill>
                  <a:srgbClr val="231F20"/>
                </a:solidFill>
                <a:latin typeface="+mn-ea"/>
                <a:cs typeface="Arial Unicode MS"/>
              </a:rPr>
              <a:t>에 </a:t>
            </a:r>
            <a:r>
              <a:rPr lang="en-US" altLang="ko-KR" spc="-120" dirty="0">
                <a:solidFill>
                  <a:srgbClr val="231F20"/>
                </a:solidFill>
                <a:latin typeface="+mn-ea"/>
                <a:cs typeface="Arial Unicode MS"/>
              </a:rPr>
              <a:t>0</a:t>
            </a:r>
          </a:p>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입력은 새로운 스마트폰을 사도 </a:t>
            </a:r>
            <a:r>
              <a:rPr lang="ko-KR" altLang="en-US" spc="-120" dirty="0" smtClean="0">
                <a:solidFill>
                  <a:srgbClr val="231F20"/>
                </a:solidFill>
                <a:latin typeface="+mn-ea"/>
                <a:cs typeface="Arial Unicode MS"/>
              </a:rPr>
              <a:t>좋을 지와 </a:t>
            </a:r>
            <a:r>
              <a:rPr lang="ko-KR" altLang="en-US" spc="-120" dirty="0">
                <a:solidFill>
                  <a:srgbClr val="231F20"/>
                </a:solidFill>
                <a:latin typeface="+mn-ea"/>
                <a:cs typeface="Arial Unicode MS"/>
              </a:rPr>
              <a:t>관련된 요인</a:t>
            </a:r>
            <a:endParaRPr lang="en-US" altLang="ko-KR" spc="-120" dirty="0">
              <a:solidFill>
                <a:srgbClr val="231F20"/>
              </a:solidFill>
              <a:latin typeface="+mn-ea"/>
              <a:cs typeface="Arial Unicode MS"/>
            </a:endParaRPr>
          </a:p>
          <a:p>
            <a:pPr marL="755650" marR="12065" lvl="1" indent="-285750" algn="just">
              <a:lnSpc>
                <a:spcPct val="150000"/>
              </a:lnSpc>
              <a:spcBef>
                <a:spcPts val="580"/>
              </a:spcBef>
              <a:buFontTx/>
              <a:buChar char="-"/>
            </a:pPr>
            <a:r>
              <a:rPr lang="ko-KR" altLang="en-US" spc="-120" dirty="0">
                <a:solidFill>
                  <a:srgbClr val="231F20"/>
                </a:solidFill>
                <a:latin typeface="+mn-ea"/>
                <a:cs typeface="Arial Unicode MS"/>
              </a:rPr>
              <a:t>이번  달의  수입이 충분한가</a:t>
            </a:r>
            <a:r>
              <a:rPr lang="en-US" altLang="ko-KR" spc="-120" dirty="0">
                <a:solidFill>
                  <a:srgbClr val="231F20"/>
                </a:solidFill>
                <a:latin typeface="+mn-ea"/>
                <a:cs typeface="Arial Unicode MS"/>
              </a:rPr>
              <a:t>?(x1)</a:t>
            </a:r>
          </a:p>
          <a:p>
            <a:pPr marL="755650" marR="12065" lvl="1" indent="-285750" algn="just">
              <a:lnSpc>
                <a:spcPct val="150000"/>
              </a:lnSpc>
              <a:spcBef>
                <a:spcPts val="580"/>
              </a:spcBef>
              <a:buFontTx/>
              <a:buChar char="-"/>
            </a:pPr>
            <a:r>
              <a:rPr lang="ko-KR" altLang="en-US" spc="-120" dirty="0">
                <a:solidFill>
                  <a:srgbClr val="231F20"/>
                </a:solidFill>
                <a:latin typeface="+mn-ea"/>
                <a:cs typeface="Arial Unicode MS"/>
              </a:rPr>
              <a:t>최신  기능을  가지고 있는가</a:t>
            </a:r>
            <a:r>
              <a:rPr lang="en-US" altLang="ko-KR" spc="-120" dirty="0">
                <a:solidFill>
                  <a:srgbClr val="231F20"/>
                </a:solidFill>
                <a:latin typeface="+mn-ea"/>
                <a:cs typeface="Arial Unicode MS"/>
              </a:rPr>
              <a:t>?(x2)</a:t>
            </a:r>
          </a:p>
          <a:p>
            <a:pPr marL="755650" marR="12065" lvl="1" indent="-285750" algn="just">
              <a:lnSpc>
                <a:spcPct val="150000"/>
              </a:lnSpc>
              <a:spcBef>
                <a:spcPts val="580"/>
              </a:spcBef>
              <a:buFontTx/>
              <a:buChar char="-"/>
            </a:pPr>
            <a:r>
              <a:rPr lang="ko-KR" altLang="en-US" spc="-120" dirty="0">
                <a:solidFill>
                  <a:srgbClr val="231F20"/>
                </a:solidFill>
                <a:latin typeface="+mn-ea"/>
                <a:cs typeface="Arial Unicode MS"/>
              </a:rPr>
              <a:t>기존의  스마트폰에  문제가 있는가</a:t>
            </a:r>
            <a:r>
              <a:rPr lang="en-US" altLang="ko-KR" spc="-120" dirty="0">
                <a:solidFill>
                  <a:srgbClr val="231F20"/>
                </a:solidFill>
                <a:latin typeface="+mn-ea"/>
                <a:cs typeface="Arial Unicode MS"/>
              </a:rPr>
              <a:t>?(x3)</a:t>
            </a:r>
          </a:p>
          <a:p>
            <a:pPr marL="298450" marR="12065" indent="-285750" algn="just">
              <a:lnSpc>
                <a:spcPct val="150000"/>
              </a:lnSpc>
              <a:spcBef>
                <a:spcPts val="580"/>
              </a:spcBef>
              <a:buFontTx/>
              <a:buChar char="-"/>
            </a:pP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이러한 조건이 대충 절반 이상</a:t>
            </a:r>
            <a:r>
              <a:rPr lang="en-US" altLang="ko-KR" spc="-120" dirty="0">
                <a:solidFill>
                  <a:srgbClr val="231F20"/>
                </a:solidFill>
                <a:latin typeface="+mn-ea"/>
                <a:cs typeface="Arial Unicode MS"/>
              </a:rPr>
              <a:t>(2</a:t>
            </a:r>
            <a:r>
              <a:rPr lang="ko-KR" altLang="en-US" spc="-120" dirty="0">
                <a:solidFill>
                  <a:srgbClr val="231F20"/>
                </a:solidFill>
                <a:latin typeface="+mn-ea"/>
                <a:cs typeface="Arial Unicode MS"/>
              </a:rPr>
              <a:t>개</a:t>
            </a:r>
            <a:r>
              <a:rPr lang="en-US" altLang="ko-KR" spc="-120" dirty="0">
                <a:solidFill>
                  <a:srgbClr val="231F20"/>
                </a:solidFill>
                <a:latin typeface="+mn-ea"/>
                <a:cs typeface="Arial Unicode MS"/>
              </a:rPr>
              <a:t>) </a:t>
            </a:r>
            <a:r>
              <a:rPr lang="ko-KR" altLang="en-US" spc="-120" dirty="0">
                <a:solidFill>
                  <a:srgbClr val="231F20"/>
                </a:solidFill>
                <a:latin typeface="+mn-ea"/>
                <a:cs typeface="Arial Unicode MS"/>
              </a:rPr>
              <a:t>만족한다는 이유로 스마트폰을  구입해도 </a:t>
            </a:r>
            <a:r>
              <a:rPr lang="ko-KR" altLang="en-US" spc="-120" dirty="0" smtClean="0">
                <a:solidFill>
                  <a:srgbClr val="231F20"/>
                </a:solidFill>
                <a:latin typeface="+mn-ea"/>
                <a:cs typeface="Arial Unicode MS"/>
              </a:rPr>
              <a:t>될까</a:t>
            </a:r>
            <a:r>
              <a:rPr lang="en-US" altLang="ko-KR" spc="-120" dirty="0" smtClean="0">
                <a:solidFill>
                  <a:srgbClr val="231F20"/>
                </a:solidFill>
                <a:latin typeface="+mn-ea"/>
                <a:cs typeface="Arial Unicode MS"/>
              </a:rPr>
              <a:t>?</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어떤 사람이 엄청난 부자라면 첫 번째 조건</a:t>
            </a:r>
            <a:r>
              <a:rPr lang="en-US" altLang="ko-KR" spc="-120" dirty="0">
                <a:solidFill>
                  <a:srgbClr val="231F20"/>
                </a:solidFill>
                <a:latin typeface="+mn-ea"/>
                <a:cs typeface="Arial Unicode MS"/>
              </a:rPr>
              <a:t>(x1)</a:t>
            </a:r>
            <a:r>
              <a:rPr lang="ko-KR" altLang="en-US" spc="-120" dirty="0">
                <a:solidFill>
                  <a:srgbClr val="231F20"/>
                </a:solidFill>
                <a:latin typeface="+mn-ea"/>
                <a:cs typeface="Arial Unicode MS"/>
              </a:rPr>
              <a:t>의 수입과 관련된 조건은 의미  없을 것</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수입이 적더라도 현재 스마트폰이 고장 나서 세 번째 조건</a:t>
            </a:r>
            <a:r>
              <a:rPr lang="en-US" altLang="ko-KR" spc="-120" dirty="0">
                <a:solidFill>
                  <a:srgbClr val="231F20"/>
                </a:solidFill>
                <a:latin typeface="+mn-ea"/>
                <a:cs typeface="Arial Unicode MS"/>
              </a:rPr>
              <a:t>(x3)</a:t>
            </a:r>
            <a:r>
              <a:rPr lang="ko-KR" altLang="en-US" spc="-120" dirty="0">
                <a:solidFill>
                  <a:srgbClr val="231F20"/>
                </a:solidFill>
                <a:latin typeface="+mn-ea"/>
                <a:cs typeface="Arial Unicode MS"/>
              </a:rPr>
              <a:t>이 정말로  중요해지는 경우도 </a:t>
            </a:r>
            <a:r>
              <a:rPr lang="ko-KR" altLang="en-US" spc="-120" dirty="0" smtClean="0">
                <a:solidFill>
                  <a:srgbClr val="231F20"/>
                </a:solidFill>
                <a:latin typeface="+mn-ea"/>
                <a:cs typeface="Arial Unicode MS"/>
              </a:rPr>
              <a:t>있을 수 있다</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단순히 “몇 개의 조건을 </a:t>
            </a:r>
            <a:r>
              <a:rPr lang="ko-KR" altLang="en-US" spc="-120" dirty="0" smtClean="0">
                <a:solidFill>
                  <a:srgbClr val="231F20"/>
                </a:solidFill>
                <a:latin typeface="+mn-ea"/>
                <a:cs typeface="Arial Unicode MS"/>
              </a:rPr>
              <a:t>만족 </a:t>
            </a:r>
            <a:r>
              <a:rPr lang="ko-KR" altLang="en-US" spc="-120" dirty="0" err="1" smtClean="0">
                <a:solidFill>
                  <a:srgbClr val="231F20"/>
                </a:solidFill>
                <a:latin typeface="+mn-ea"/>
                <a:cs typeface="Arial Unicode MS"/>
              </a:rPr>
              <a:t>한다</a:t>
            </a:r>
            <a:r>
              <a:rPr lang="ko-KR" altLang="en-US" spc="-120" dirty="0" err="1">
                <a:solidFill>
                  <a:srgbClr val="231F20"/>
                </a:solidFill>
                <a:latin typeface="+mn-ea"/>
                <a:cs typeface="Arial Unicode MS"/>
              </a:rPr>
              <a:t>”라는</a:t>
            </a:r>
            <a:r>
              <a:rPr lang="ko-KR" altLang="en-US" spc="-120" dirty="0">
                <a:solidFill>
                  <a:srgbClr val="231F20"/>
                </a:solidFill>
                <a:latin typeface="+mn-ea"/>
                <a:cs typeface="Arial Unicode MS"/>
              </a:rPr>
              <a:t> 것만으로는 최종적인 판단을 할 </a:t>
            </a:r>
            <a:r>
              <a:rPr lang="ko-KR" altLang="en-US" spc="-120" dirty="0" smtClean="0">
                <a:solidFill>
                  <a:srgbClr val="231F20"/>
                </a:solidFill>
                <a:latin typeface="+mn-ea"/>
                <a:cs typeface="Arial Unicode MS"/>
              </a:rPr>
              <a:t>수는 </a:t>
            </a:r>
            <a:r>
              <a:rPr lang="ko-KR" altLang="en-US" spc="-120" dirty="0">
                <a:solidFill>
                  <a:srgbClr val="231F20"/>
                </a:solidFill>
                <a:latin typeface="+mn-ea"/>
                <a:cs typeface="Arial Unicode MS"/>
              </a:rPr>
              <a:t>없음</a:t>
            </a:r>
            <a:endParaRPr lang="en-US" altLang="ko-KR" spc="-120" dirty="0">
              <a:solidFill>
                <a:srgbClr val="231F20"/>
              </a:solidFill>
              <a:latin typeface="+mn-ea"/>
              <a:cs typeface="Arial Unicode MS"/>
            </a:endParaRPr>
          </a:p>
        </p:txBody>
      </p:sp>
    </p:spTree>
    <p:extLst>
      <p:ext uri="{BB962C8B-B14F-4D97-AF65-F5344CB8AC3E}">
        <p14:creationId xmlns:p14="http://schemas.microsoft.com/office/powerpoint/2010/main" val="118511375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4">
            <a:extLst>
              <a:ext uri="{FF2B5EF4-FFF2-40B4-BE49-F238E27FC236}">
                <a16:creationId xmlns:a16="http://schemas.microsoft.com/office/drawing/2014/main" id="{1748A514-CDBD-4240-8229-012CD6EFE5D7}"/>
              </a:ext>
            </a:extLst>
          </p:cNvPr>
          <p:cNvSpPr/>
          <p:nvPr/>
        </p:nvSpPr>
        <p:spPr>
          <a:xfrm>
            <a:off x="156369" y="193675"/>
            <a:ext cx="10058400" cy="68580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044573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17642B75-E5A1-B54A-B8F3-EADDFB89B9BE}"/>
              </a:ext>
            </a:extLst>
          </p:cNvPr>
          <p:cNvSpPr/>
          <p:nvPr/>
        </p:nvSpPr>
        <p:spPr>
          <a:xfrm>
            <a:off x="1223168" y="574675"/>
            <a:ext cx="8843169" cy="60198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010144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CE20A6B9-6A11-CD4F-B8C1-290BF3CB9CA3}"/>
              </a:ext>
            </a:extLst>
          </p:cNvPr>
          <p:cNvSpPr/>
          <p:nvPr/>
        </p:nvSpPr>
        <p:spPr>
          <a:xfrm>
            <a:off x="689769" y="193675"/>
            <a:ext cx="8915400" cy="735647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06391476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429CB62C-9F38-504E-810E-496A616D203A}"/>
              </a:ext>
            </a:extLst>
          </p:cNvPr>
          <p:cNvSpPr/>
          <p:nvPr/>
        </p:nvSpPr>
        <p:spPr>
          <a:xfrm>
            <a:off x="156369" y="498475"/>
            <a:ext cx="10058400" cy="58674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174157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82225" y="-54244"/>
            <a:ext cx="10296993" cy="7639319"/>
          </a:xfrm>
          <a:custGeom>
            <a:avLst/>
            <a:gdLst/>
            <a:ahLst/>
            <a:cxnLst/>
            <a:rect l="l" t="t" r="r" b="b"/>
            <a:pathLst>
              <a:path w="5549900" h="3226435">
                <a:moveTo>
                  <a:pt x="0" y="3225901"/>
                </a:moveTo>
                <a:lnTo>
                  <a:pt x="5549392" y="3225901"/>
                </a:lnTo>
                <a:lnTo>
                  <a:pt x="5549392" y="0"/>
                </a:lnTo>
                <a:lnTo>
                  <a:pt x="0" y="0"/>
                </a:lnTo>
                <a:lnTo>
                  <a:pt x="0" y="3225901"/>
                </a:lnTo>
                <a:close/>
              </a:path>
            </a:pathLst>
          </a:custGeom>
          <a:solidFill>
            <a:srgbClr val="E6E7E8"/>
          </a:solidFill>
        </p:spPr>
        <p:txBody>
          <a:bodyPr wrap="square" lIns="0" tIns="0" rIns="0" bIns="0" rtlCol="0"/>
          <a:lstStyle/>
          <a:p>
            <a:endParaRPr dirty="0"/>
          </a:p>
        </p:txBody>
      </p:sp>
      <p:sp>
        <p:nvSpPr>
          <p:cNvPr id="5" name="object 5"/>
          <p:cNvSpPr/>
          <p:nvPr/>
        </p:nvSpPr>
        <p:spPr>
          <a:xfrm>
            <a:off x="3890766" y="2241766"/>
            <a:ext cx="2339975" cy="69215"/>
          </a:xfrm>
          <a:custGeom>
            <a:avLst/>
            <a:gdLst/>
            <a:ahLst/>
            <a:cxnLst/>
            <a:rect l="l" t="t" r="r" b="b"/>
            <a:pathLst>
              <a:path w="2339975" h="69215">
                <a:moveTo>
                  <a:pt x="2339425" y="0"/>
                </a:moveTo>
                <a:lnTo>
                  <a:pt x="0" y="0"/>
                </a:lnTo>
                <a:lnTo>
                  <a:pt x="794" y="7947"/>
                </a:lnTo>
                <a:lnTo>
                  <a:pt x="8669" y="32696"/>
                </a:lnTo>
                <a:lnTo>
                  <a:pt x="30043" y="57445"/>
                </a:lnTo>
                <a:lnTo>
                  <a:pt x="71666" y="68694"/>
                </a:lnTo>
                <a:lnTo>
                  <a:pt x="2268321" y="68694"/>
                </a:lnTo>
                <a:lnTo>
                  <a:pt x="2279571" y="67569"/>
                </a:lnTo>
                <a:lnTo>
                  <a:pt x="2304319" y="59695"/>
                </a:lnTo>
                <a:lnTo>
                  <a:pt x="2329068" y="38321"/>
                </a:lnTo>
                <a:lnTo>
                  <a:pt x="2339425" y="0"/>
                </a:lnTo>
                <a:close/>
              </a:path>
            </a:pathLst>
          </a:custGeom>
          <a:solidFill>
            <a:srgbClr val="6D6E71"/>
          </a:solidFill>
        </p:spPr>
        <p:txBody>
          <a:bodyPr wrap="square" lIns="0" tIns="0" rIns="0" bIns="0" rtlCol="0"/>
          <a:lstStyle/>
          <a:p>
            <a:endParaRPr/>
          </a:p>
        </p:txBody>
      </p:sp>
      <p:sp>
        <p:nvSpPr>
          <p:cNvPr id="6" name="object 6"/>
          <p:cNvSpPr/>
          <p:nvPr/>
        </p:nvSpPr>
        <p:spPr>
          <a:xfrm>
            <a:off x="462429" y="1175373"/>
            <a:ext cx="9066540" cy="5419102"/>
          </a:xfrm>
          <a:custGeom>
            <a:avLst/>
            <a:gdLst/>
            <a:ahLst/>
            <a:cxnLst/>
            <a:rect l="l" t="t" r="r" b="b"/>
            <a:pathLst>
              <a:path w="4932045" h="3015615">
                <a:moveTo>
                  <a:pt x="4751997" y="0"/>
                </a:moveTo>
                <a:lnTo>
                  <a:pt x="179997" y="0"/>
                </a:lnTo>
                <a:lnTo>
                  <a:pt x="151872" y="2812"/>
                </a:lnTo>
                <a:lnTo>
                  <a:pt x="89998" y="22499"/>
                </a:lnTo>
                <a:lnTo>
                  <a:pt x="28124" y="75936"/>
                </a:lnTo>
                <a:lnTo>
                  <a:pt x="0" y="179997"/>
                </a:lnTo>
                <a:lnTo>
                  <a:pt x="0" y="2834995"/>
                </a:lnTo>
                <a:lnTo>
                  <a:pt x="2812" y="2863122"/>
                </a:lnTo>
                <a:lnTo>
                  <a:pt x="22499" y="2925000"/>
                </a:lnTo>
                <a:lnTo>
                  <a:pt x="75936" y="2986878"/>
                </a:lnTo>
                <a:lnTo>
                  <a:pt x="179997" y="3015005"/>
                </a:lnTo>
                <a:lnTo>
                  <a:pt x="4751997" y="3015005"/>
                </a:lnTo>
                <a:lnTo>
                  <a:pt x="4780121" y="3012192"/>
                </a:lnTo>
                <a:lnTo>
                  <a:pt x="4841995" y="2992504"/>
                </a:lnTo>
                <a:lnTo>
                  <a:pt x="4903869" y="2939063"/>
                </a:lnTo>
                <a:lnTo>
                  <a:pt x="4931994" y="2834995"/>
                </a:lnTo>
                <a:lnTo>
                  <a:pt x="4931994" y="179997"/>
                </a:lnTo>
                <a:lnTo>
                  <a:pt x="4929181" y="151872"/>
                </a:lnTo>
                <a:lnTo>
                  <a:pt x="4909494" y="89998"/>
                </a:lnTo>
                <a:lnTo>
                  <a:pt x="4856057" y="28124"/>
                </a:lnTo>
                <a:lnTo>
                  <a:pt x="4751997" y="0"/>
                </a:lnTo>
                <a:close/>
              </a:path>
            </a:pathLst>
          </a:custGeom>
          <a:solidFill>
            <a:srgbClr val="FFFFFF"/>
          </a:solidFill>
        </p:spPr>
        <p:txBody>
          <a:bodyPr wrap="square" lIns="0" tIns="0" rIns="0" bIns="0" rtlCol="0"/>
          <a:lstStyle/>
          <a:p>
            <a:r>
              <a:rPr lang="en-US" dirty="0" smtClean="0"/>
              <a:t> </a:t>
            </a:r>
            <a:endParaRPr dirty="0"/>
          </a:p>
        </p:txBody>
      </p:sp>
      <p:sp>
        <p:nvSpPr>
          <p:cNvPr id="7" name="object 7"/>
          <p:cNvSpPr/>
          <p:nvPr/>
        </p:nvSpPr>
        <p:spPr>
          <a:xfrm>
            <a:off x="462429" y="1175373"/>
            <a:ext cx="9066540" cy="5419102"/>
          </a:xfrm>
          <a:custGeom>
            <a:avLst/>
            <a:gdLst/>
            <a:ahLst/>
            <a:cxnLst/>
            <a:rect l="l" t="t" r="r" b="b"/>
            <a:pathLst>
              <a:path w="4932045" h="3015615">
                <a:moveTo>
                  <a:pt x="179997" y="0"/>
                </a:moveTo>
                <a:lnTo>
                  <a:pt x="151872" y="2812"/>
                </a:lnTo>
                <a:lnTo>
                  <a:pt x="89998" y="22499"/>
                </a:lnTo>
                <a:lnTo>
                  <a:pt x="28124" y="75936"/>
                </a:lnTo>
                <a:lnTo>
                  <a:pt x="0" y="179997"/>
                </a:lnTo>
                <a:lnTo>
                  <a:pt x="0" y="2834995"/>
                </a:lnTo>
                <a:lnTo>
                  <a:pt x="2812" y="2863122"/>
                </a:lnTo>
                <a:lnTo>
                  <a:pt x="22499" y="2925000"/>
                </a:lnTo>
                <a:lnTo>
                  <a:pt x="75936" y="2986878"/>
                </a:lnTo>
                <a:lnTo>
                  <a:pt x="179997" y="3015005"/>
                </a:lnTo>
                <a:lnTo>
                  <a:pt x="4751997" y="3015005"/>
                </a:lnTo>
                <a:lnTo>
                  <a:pt x="4780121" y="3012192"/>
                </a:lnTo>
                <a:lnTo>
                  <a:pt x="4841995" y="2992504"/>
                </a:lnTo>
                <a:lnTo>
                  <a:pt x="4903869" y="2939063"/>
                </a:lnTo>
                <a:lnTo>
                  <a:pt x="4931994" y="2834995"/>
                </a:lnTo>
                <a:lnTo>
                  <a:pt x="4931994" y="179997"/>
                </a:lnTo>
                <a:lnTo>
                  <a:pt x="4929181" y="151872"/>
                </a:lnTo>
                <a:lnTo>
                  <a:pt x="4909494" y="89998"/>
                </a:lnTo>
                <a:lnTo>
                  <a:pt x="4856057" y="28124"/>
                </a:lnTo>
                <a:lnTo>
                  <a:pt x="4751997" y="0"/>
                </a:lnTo>
                <a:lnTo>
                  <a:pt x="179997" y="0"/>
                </a:lnTo>
                <a:close/>
              </a:path>
            </a:pathLst>
          </a:custGeom>
          <a:ln w="36004">
            <a:solidFill>
              <a:srgbClr val="6D6E71"/>
            </a:solidFill>
          </a:ln>
        </p:spPr>
        <p:txBody>
          <a:bodyPr wrap="square" lIns="0" tIns="0" rIns="0" bIns="0" rtlCol="0"/>
          <a:lstStyle/>
          <a:p>
            <a:endParaRPr/>
          </a:p>
        </p:txBody>
      </p:sp>
      <p:sp>
        <p:nvSpPr>
          <p:cNvPr id="8" name="object 8"/>
          <p:cNvSpPr/>
          <p:nvPr/>
        </p:nvSpPr>
        <p:spPr>
          <a:xfrm>
            <a:off x="4423569" y="1496597"/>
            <a:ext cx="0" cy="462915"/>
          </a:xfrm>
          <a:custGeom>
            <a:avLst/>
            <a:gdLst/>
            <a:ahLst/>
            <a:cxnLst/>
            <a:rect l="l" t="t" r="r" b="b"/>
            <a:pathLst>
              <a:path h="462915">
                <a:moveTo>
                  <a:pt x="0" y="462699"/>
                </a:moveTo>
                <a:lnTo>
                  <a:pt x="0" y="0"/>
                </a:lnTo>
              </a:path>
            </a:pathLst>
          </a:custGeom>
          <a:ln w="6350">
            <a:solidFill>
              <a:srgbClr val="939598"/>
            </a:solidFill>
          </a:ln>
        </p:spPr>
        <p:txBody>
          <a:bodyPr wrap="square" lIns="0" tIns="0" rIns="0" bIns="0" rtlCol="0"/>
          <a:lstStyle/>
          <a:p>
            <a:endParaRPr/>
          </a:p>
        </p:txBody>
      </p:sp>
      <p:sp>
        <p:nvSpPr>
          <p:cNvPr id="9" name="object 9"/>
          <p:cNvSpPr/>
          <p:nvPr/>
        </p:nvSpPr>
        <p:spPr>
          <a:xfrm>
            <a:off x="5490369" y="1489075"/>
            <a:ext cx="0" cy="462915"/>
          </a:xfrm>
          <a:custGeom>
            <a:avLst/>
            <a:gdLst/>
            <a:ahLst/>
            <a:cxnLst/>
            <a:rect l="l" t="t" r="r" b="b"/>
            <a:pathLst>
              <a:path h="462915">
                <a:moveTo>
                  <a:pt x="0" y="462699"/>
                </a:moveTo>
                <a:lnTo>
                  <a:pt x="0" y="0"/>
                </a:lnTo>
              </a:path>
            </a:pathLst>
          </a:custGeom>
          <a:ln w="6350">
            <a:solidFill>
              <a:srgbClr val="939598"/>
            </a:solidFill>
          </a:ln>
        </p:spPr>
        <p:txBody>
          <a:bodyPr wrap="square" lIns="0" tIns="0" rIns="0" bIns="0" rtlCol="0"/>
          <a:lstStyle/>
          <a:p>
            <a:endParaRPr/>
          </a:p>
        </p:txBody>
      </p:sp>
      <p:sp>
        <p:nvSpPr>
          <p:cNvPr id="10" name="object 10"/>
          <p:cNvSpPr txBox="1"/>
          <p:nvPr/>
        </p:nvSpPr>
        <p:spPr>
          <a:xfrm>
            <a:off x="4559077" y="1415318"/>
            <a:ext cx="947200" cy="615553"/>
          </a:xfrm>
          <a:prstGeom prst="rect">
            <a:avLst/>
          </a:prstGeom>
        </p:spPr>
        <p:txBody>
          <a:bodyPr vert="horz" wrap="square" lIns="0" tIns="0" rIns="0" bIns="0" rtlCol="0">
            <a:spAutoFit/>
          </a:bodyPr>
          <a:lstStyle/>
          <a:p>
            <a:pPr marL="12700"/>
            <a:r>
              <a:rPr lang="en-US" sz="4000" b="1" spc="-40" dirty="0" smtClean="0">
                <a:solidFill>
                  <a:srgbClr val="414042"/>
                </a:solidFill>
                <a:latin typeface="Century Gothic"/>
                <a:cs typeface="Century Gothic"/>
              </a:rPr>
              <a:t>5</a:t>
            </a:r>
            <a:r>
              <a:rPr sz="4000" b="1" spc="-40" dirty="0" smtClean="0">
                <a:solidFill>
                  <a:srgbClr val="414042"/>
                </a:solidFill>
                <a:latin typeface="Century Gothic"/>
                <a:cs typeface="Century Gothic"/>
              </a:rPr>
              <a:t>-</a:t>
            </a:r>
            <a:r>
              <a:rPr lang="en-US" sz="4000" b="1" spc="-40" dirty="0" smtClean="0">
                <a:solidFill>
                  <a:srgbClr val="414042"/>
                </a:solidFill>
                <a:latin typeface="Century Gothic"/>
                <a:cs typeface="Century Gothic"/>
              </a:rPr>
              <a:t>6</a:t>
            </a:r>
            <a:endParaRPr sz="4000" dirty="0">
              <a:latin typeface="Century Gothic"/>
              <a:cs typeface="Century Gothic"/>
            </a:endParaRPr>
          </a:p>
        </p:txBody>
      </p:sp>
      <p:sp>
        <p:nvSpPr>
          <p:cNvPr id="11" name="object 11"/>
          <p:cNvSpPr txBox="1">
            <a:spLocks noGrp="1"/>
          </p:cNvSpPr>
          <p:nvPr>
            <p:ph type="title"/>
          </p:nvPr>
        </p:nvSpPr>
        <p:spPr>
          <a:xfrm>
            <a:off x="3356769" y="2225847"/>
            <a:ext cx="3352800" cy="369332"/>
          </a:xfrm>
          <a:prstGeom prst="rect">
            <a:avLst/>
          </a:prstGeom>
        </p:spPr>
        <p:txBody>
          <a:bodyPr vert="horz" wrap="square" lIns="0" tIns="0" rIns="0" bIns="0" rtlCol="0">
            <a:spAutoFit/>
          </a:bodyPr>
          <a:lstStyle/>
          <a:p>
            <a:pPr marL="12700"/>
            <a:r>
              <a:rPr lang="en-US" altLang="ko-KR" sz="2400" spc="-200" dirty="0" err="1">
                <a:latin typeface="+mn-ea"/>
                <a:ea typeface="+mn-ea"/>
              </a:rPr>
              <a:t>TensorBoard</a:t>
            </a:r>
            <a:r>
              <a:rPr lang="ko-KR" altLang="en-US" sz="2400" spc="-200" dirty="0">
                <a:latin typeface="+mn-ea"/>
                <a:ea typeface="+mn-ea"/>
              </a:rPr>
              <a:t>로 </a:t>
            </a:r>
            <a:r>
              <a:rPr lang="ko-KR" altLang="en-US" sz="2400" spc="-200" dirty="0" err="1">
                <a:latin typeface="+mn-ea"/>
                <a:ea typeface="+mn-ea"/>
              </a:rPr>
              <a:t>딥러닝</a:t>
            </a:r>
            <a:r>
              <a:rPr lang="ko-KR" altLang="en-US" sz="2400" spc="-200" dirty="0">
                <a:latin typeface="+mn-ea"/>
                <a:ea typeface="+mn-ea"/>
              </a:rPr>
              <a:t> 하기</a:t>
            </a:r>
          </a:p>
        </p:txBody>
      </p:sp>
      <p:sp>
        <p:nvSpPr>
          <p:cNvPr id="12" name="object 12"/>
          <p:cNvSpPr/>
          <p:nvPr/>
        </p:nvSpPr>
        <p:spPr>
          <a:xfrm>
            <a:off x="1061603" y="4398524"/>
            <a:ext cx="3978310" cy="539607"/>
          </a:xfrm>
          <a:custGeom>
            <a:avLst/>
            <a:gdLst/>
            <a:ahLst/>
            <a:cxnLst/>
            <a:rect l="l" t="t" r="r" b="b"/>
            <a:pathLst>
              <a:path w="2115185" h="260985">
                <a:moveTo>
                  <a:pt x="2042934" y="0"/>
                </a:moveTo>
                <a:lnTo>
                  <a:pt x="71996" y="0"/>
                </a:lnTo>
                <a:lnTo>
                  <a:pt x="60746" y="1124"/>
                </a:lnTo>
                <a:lnTo>
                  <a:pt x="35998" y="8999"/>
                </a:lnTo>
                <a:lnTo>
                  <a:pt x="11249" y="30373"/>
                </a:lnTo>
                <a:lnTo>
                  <a:pt x="0" y="71996"/>
                </a:lnTo>
                <a:lnTo>
                  <a:pt x="0" y="189001"/>
                </a:lnTo>
                <a:lnTo>
                  <a:pt x="1124" y="200250"/>
                </a:lnTo>
                <a:lnTo>
                  <a:pt x="8999" y="224999"/>
                </a:lnTo>
                <a:lnTo>
                  <a:pt x="30373" y="249748"/>
                </a:lnTo>
                <a:lnTo>
                  <a:pt x="71996" y="260997"/>
                </a:lnTo>
                <a:lnTo>
                  <a:pt x="2042934" y="260997"/>
                </a:lnTo>
                <a:lnTo>
                  <a:pt x="2054186" y="259872"/>
                </a:lnTo>
                <a:lnTo>
                  <a:pt x="2078939" y="251998"/>
                </a:lnTo>
                <a:lnTo>
                  <a:pt x="2103692" y="230624"/>
                </a:lnTo>
                <a:lnTo>
                  <a:pt x="2114943" y="189001"/>
                </a:lnTo>
                <a:lnTo>
                  <a:pt x="2114943" y="71996"/>
                </a:lnTo>
                <a:lnTo>
                  <a:pt x="2113818" y="60746"/>
                </a:lnTo>
                <a:lnTo>
                  <a:pt x="2105942" y="35998"/>
                </a:lnTo>
                <a:lnTo>
                  <a:pt x="2084564" y="11249"/>
                </a:lnTo>
                <a:lnTo>
                  <a:pt x="2042934" y="0"/>
                </a:lnTo>
                <a:close/>
              </a:path>
            </a:pathLst>
          </a:custGeom>
          <a:solidFill>
            <a:srgbClr val="6D6E71"/>
          </a:solidFill>
        </p:spPr>
        <p:txBody>
          <a:bodyPr wrap="square" lIns="0" tIns="0" rIns="0" bIns="0" rtlCol="0" anchor="ctr"/>
          <a:lstStyle/>
          <a:p>
            <a:pPr algn="ctr"/>
            <a:r>
              <a:rPr lang="ko-KR" altLang="en-US" spc="-65" dirty="0" smtClean="0">
                <a:solidFill>
                  <a:schemeClr val="bg1"/>
                </a:solidFill>
                <a:latin typeface="Arial Unicode MS"/>
                <a:cs typeface="Arial Unicode MS"/>
              </a:rPr>
              <a:t>이번  </a:t>
            </a:r>
            <a:r>
              <a:rPr lang="ko-KR" altLang="en-US" spc="-65" dirty="0">
                <a:solidFill>
                  <a:schemeClr val="bg1"/>
                </a:solidFill>
                <a:latin typeface="Arial Unicode MS"/>
                <a:cs typeface="Arial Unicode MS"/>
              </a:rPr>
              <a:t>절에서  배울</a:t>
            </a:r>
            <a:r>
              <a:rPr lang="ko-KR" altLang="en-US" spc="-114" dirty="0">
                <a:solidFill>
                  <a:schemeClr val="bg1"/>
                </a:solidFill>
                <a:latin typeface="Arial Unicode MS"/>
                <a:cs typeface="Arial Unicode MS"/>
              </a:rPr>
              <a:t> </a:t>
            </a:r>
            <a:r>
              <a:rPr lang="ko-KR" altLang="en-US" spc="-65" dirty="0" smtClean="0">
                <a:solidFill>
                  <a:schemeClr val="bg1"/>
                </a:solidFill>
                <a:latin typeface="Arial Unicode MS"/>
                <a:cs typeface="Arial Unicode MS"/>
              </a:rPr>
              <a:t>내용</a:t>
            </a:r>
            <a:endParaRPr dirty="0">
              <a:solidFill>
                <a:schemeClr val="bg1"/>
              </a:solidFill>
            </a:endParaRPr>
          </a:p>
        </p:txBody>
      </p:sp>
      <p:sp>
        <p:nvSpPr>
          <p:cNvPr id="13" name="object 13"/>
          <p:cNvSpPr txBox="1"/>
          <p:nvPr/>
        </p:nvSpPr>
        <p:spPr>
          <a:xfrm>
            <a:off x="1097894" y="5461581"/>
            <a:ext cx="3942019" cy="657231"/>
          </a:xfrm>
          <a:prstGeom prst="rect">
            <a:avLst/>
          </a:prstGeom>
          <a:solidFill>
            <a:srgbClr val="E6E7E8"/>
          </a:solidFill>
        </p:spPr>
        <p:txBody>
          <a:bodyPr vert="horz" wrap="square" lIns="0" tIns="51435" rIns="0" bIns="0" rtlCol="0" anchor="ctr">
            <a:spAutoFit/>
          </a:bodyPr>
          <a:lstStyle/>
          <a:p>
            <a:pPr marL="179705" indent="-107950">
              <a:spcBef>
                <a:spcPts val="405"/>
              </a:spcBef>
              <a:buClr>
                <a:srgbClr val="58595B"/>
              </a:buClr>
              <a:buSzPct val="75000"/>
              <a:buChar char="■"/>
              <a:tabLst>
                <a:tab pos="180340" algn="l"/>
              </a:tabLst>
            </a:pPr>
            <a:r>
              <a:rPr lang="en-US" altLang="ko-KR" spc="-120" dirty="0">
                <a:solidFill>
                  <a:srgbClr val="414042"/>
                </a:solidFill>
                <a:latin typeface="+mn-ea"/>
                <a:cs typeface="Arial Unicode MS"/>
              </a:rPr>
              <a:t> </a:t>
            </a:r>
            <a:r>
              <a:rPr lang="ko-KR" altLang="en-US" spc="-120" dirty="0" err="1">
                <a:solidFill>
                  <a:srgbClr val="414042"/>
                </a:solidFill>
                <a:latin typeface="+mn-ea"/>
                <a:cs typeface="Arial Unicode MS"/>
              </a:rPr>
              <a:t>딥러닝의</a:t>
            </a:r>
            <a:r>
              <a:rPr lang="ko-KR" altLang="en-US" spc="-120" dirty="0">
                <a:solidFill>
                  <a:srgbClr val="414042"/>
                </a:solidFill>
                <a:latin typeface="+mn-ea"/>
                <a:cs typeface="Arial Unicode MS"/>
              </a:rPr>
              <a:t> 구조</a:t>
            </a:r>
          </a:p>
          <a:p>
            <a:pPr marL="179705" indent="-107950">
              <a:spcBef>
                <a:spcPts val="405"/>
              </a:spcBef>
              <a:buClr>
                <a:srgbClr val="58595B"/>
              </a:buClr>
              <a:buSzPct val="75000"/>
              <a:buChar char="■"/>
              <a:tabLst>
                <a:tab pos="180340" algn="l"/>
              </a:tabLst>
            </a:pPr>
            <a:r>
              <a:rPr lang="ko-KR" altLang="en-US" spc="-120" dirty="0" smtClean="0">
                <a:solidFill>
                  <a:srgbClr val="414042"/>
                </a:solidFill>
                <a:latin typeface="+mn-ea"/>
                <a:cs typeface="Arial Unicode MS"/>
              </a:rPr>
              <a:t> </a:t>
            </a:r>
            <a:r>
              <a:rPr lang="ko-KR" altLang="en-US" spc="-120" dirty="0" err="1" smtClean="0">
                <a:solidFill>
                  <a:srgbClr val="414042"/>
                </a:solidFill>
                <a:latin typeface="+mn-ea"/>
                <a:cs typeface="Arial Unicode MS"/>
              </a:rPr>
              <a:t>딥러닝</a:t>
            </a:r>
            <a:r>
              <a:rPr lang="ko-KR" altLang="en-US" spc="-120" dirty="0" smtClean="0">
                <a:solidFill>
                  <a:srgbClr val="414042"/>
                </a:solidFill>
                <a:latin typeface="+mn-ea"/>
                <a:cs typeface="Arial Unicode MS"/>
              </a:rPr>
              <a:t> </a:t>
            </a:r>
            <a:r>
              <a:rPr lang="ko-KR" altLang="en-US" spc="-120" dirty="0">
                <a:solidFill>
                  <a:srgbClr val="414042"/>
                </a:solidFill>
                <a:latin typeface="+mn-ea"/>
                <a:cs typeface="Arial Unicode MS"/>
              </a:rPr>
              <a:t>실습</a:t>
            </a:r>
            <a:endParaRPr lang="en-US" altLang="ko-KR" spc="-120" dirty="0" smtClean="0">
              <a:solidFill>
                <a:srgbClr val="414042"/>
              </a:solidFill>
              <a:latin typeface="+mn-ea"/>
              <a:cs typeface="Arial Unicode MS"/>
            </a:endParaRPr>
          </a:p>
        </p:txBody>
      </p:sp>
      <p:sp>
        <p:nvSpPr>
          <p:cNvPr id="15" name="object 15"/>
          <p:cNvSpPr/>
          <p:nvPr/>
        </p:nvSpPr>
        <p:spPr>
          <a:xfrm>
            <a:off x="5639087" y="4402194"/>
            <a:ext cx="3260691" cy="536571"/>
          </a:xfrm>
          <a:custGeom>
            <a:avLst/>
            <a:gdLst/>
            <a:ahLst/>
            <a:cxnLst/>
            <a:rect l="l" t="t" r="r" b="b"/>
            <a:pathLst>
              <a:path w="2115185" h="260985">
                <a:moveTo>
                  <a:pt x="2042934" y="0"/>
                </a:moveTo>
                <a:lnTo>
                  <a:pt x="71996" y="0"/>
                </a:lnTo>
                <a:lnTo>
                  <a:pt x="60746" y="1124"/>
                </a:lnTo>
                <a:lnTo>
                  <a:pt x="35998" y="8999"/>
                </a:lnTo>
                <a:lnTo>
                  <a:pt x="11249" y="30373"/>
                </a:lnTo>
                <a:lnTo>
                  <a:pt x="0" y="71996"/>
                </a:lnTo>
                <a:lnTo>
                  <a:pt x="0" y="189001"/>
                </a:lnTo>
                <a:lnTo>
                  <a:pt x="1124" y="200250"/>
                </a:lnTo>
                <a:lnTo>
                  <a:pt x="8999" y="224999"/>
                </a:lnTo>
                <a:lnTo>
                  <a:pt x="30373" y="249748"/>
                </a:lnTo>
                <a:lnTo>
                  <a:pt x="71996" y="260997"/>
                </a:lnTo>
                <a:lnTo>
                  <a:pt x="2042934" y="260997"/>
                </a:lnTo>
                <a:lnTo>
                  <a:pt x="2054186" y="259872"/>
                </a:lnTo>
                <a:lnTo>
                  <a:pt x="2078939" y="251998"/>
                </a:lnTo>
                <a:lnTo>
                  <a:pt x="2103692" y="230624"/>
                </a:lnTo>
                <a:lnTo>
                  <a:pt x="2114943" y="189001"/>
                </a:lnTo>
                <a:lnTo>
                  <a:pt x="2114943" y="71996"/>
                </a:lnTo>
                <a:lnTo>
                  <a:pt x="2113818" y="60746"/>
                </a:lnTo>
                <a:lnTo>
                  <a:pt x="2105942" y="35998"/>
                </a:lnTo>
                <a:lnTo>
                  <a:pt x="2084564" y="11249"/>
                </a:lnTo>
                <a:lnTo>
                  <a:pt x="2042934" y="0"/>
                </a:lnTo>
                <a:close/>
              </a:path>
            </a:pathLst>
          </a:custGeom>
          <a:solidFill>
            <a:srgbClr val="6D6E71"/>
          </a:solidFill>
        </p:spPr>
        <p:txBody>
          <a:bodyPr wrap="square" lIns="0" tIns="0" rIns="0" bIns="0" rtlCol="0" anchor="ctr"/>
          <a:lstStyle/>
          <a:p>
            <a:pPr algn="ctr"/>
            <a:r>
              <a:rPr lang="ko-KR" altLang="en-US" spc="-65" dirty="0">
                <a:solidFill>
                  <a:schemeClr val="bg1"/>
                </a:solidFill>
                <a:latin typeface="Arial Unicode MS"/>
                <a:cs typeface="Arial Unicode MS"/>
              </a:rPr>
              <a:t>알고리즘과</a:t>
            </a:r>
            <a:r>
              <a:rPr lang="ko-KR" altLang="en-US" spc="-40" dirty="0">
                <a:solidFill>
                  <a:schemeClr val="bg1"/>
                </a:solidFill>
                <a:latin typeface="Arial Unicode MS"/>
                <a:cs typeface="Arial Unicode MS"/>
              </a:rPr>
              <a:t> </a:t>
            </a:r>
            <a:r>
              <a:rPr lang="ko-KR" altLang="en-US" spc="-65" dirty="0" smtClean="0">
                <a:solidFill>
                  <a:schemeClr val="bg1"/>
                </a:solidFill>
                <a:latin typeface="Arial Unicode MS"/>
                <a:cs typeface="Arial Unicode MS"/>
              </a:rPr>
              <a:t>툴</a:t>
            </a:r>
            <a:endParaRPr dirty="0">
              <a:solidFill>
                <a:schemeClr val="bg1"/>
              </a:solidFill>
            </a:endParaRPr>
          </a:p>
        </p:txBody>
      </p:sp>
      <p:sp>
        <p:nvSpPr>
          <p:cNvPr id="16" name="object 16"/>
          <p:cNvSpPr txBox="1"/>
          <p:nvPr/>
        </p:nvSpPr>
        <p:spPr>
          <a:xfrm>
            <a:off x="5675378" y="5401306"/>
            <a:ext cx="3224400" cy="670055"/>
          </a:xfrm>
          <a:prstGeom prst="rect">
            <a:avLst/>
          </a:prstGeom>
          <a:solidFill>
            <a:srgbClr val="E6E7E8"/>
          </a:solidFill>
        </p:spPr>
        <p:txBody>
          <a:bodyPr vert="horz" wrap="square" lIns="0" tIns="51435" rIns="0" bIns="0" rtlCol="0" anchor="ctr">
            <a:spAutoFit/>
          </a:bodyPr>
          <a:lstStyle/>
          <a:p>
            <a:pPr marL="179705" indent="-107950">
              <a:spcBef>
                <a:spcPts val="405"/>
              </a:spcBef>
              <a:buClr>
                <a:srgbClr val="58595B"/>
              </a:buClr>
              <a:buSzPct val="75000"/>
              <a:buChar char="■"/>
              <a:tabLst>
                <a:tab pos="180340" algn="l"/>
              </a:tabLst>
            </a:pPr>
            <a:r>
              <a:rPr lang="ko-KR" altLang="en-US" spc="-130" dirty="0" smtClean="0">
                <a:solidFill>
                  <a:srgbClr val="414042"/>
                </a:solidFill>
                <a:latin typeface="+mn-ea"/>
                <a:cs typeface="Arial Unicode MS"/>
              </a:rPr>
              <a:t> </a:t>
            </a:r>
            <a:r>
              <a:rPr lang="en-US" altLang="ko-KR" spc="-30" dirty="0" err="1">
                <a:solidFill>
                  <a:srgbClr val="414042"/>
                </a:solidFill>
                <a:latin typeface="+mn-ea"/>
                <a:cs typeface="Arial Unicode MS"/>
              </a:rPr>
              <a:t>TensorFlow</a:t>
            </a:r>
            <a:endParaRPr lang="en-US" altLang="ko-KR" spc="-30" dirty="0">
              <a:solidFill>
                <a:srgbClr val="414042"/>
              </a:solidFill>
              <a:latin typeface="+mn-ea"/>
              <a:cs typeface="Arial Unicode MS"/>
            </a:endParaRPr>
          </a:p>
          <a:p>
            <a:pPr marL="179705" indent="-107950">
              <a:spcBef>
                <a:spcPts val="405"/>
              </a:spcBef>
              <a:buClr>
                <a:srgbClr val="58595B"/>
              </a:buClr>
              <a:buSzPct val="75000"/>
              <a:buChar char="■"/>
              <a:tabLst>
                <a:tab pos="180340" algn="l"/>
              </a:tabLst>
            </a:pPr>
            <a:r>
              <a:rPr lang="ko-KR" altLang="en-US" spc="-30" dirty="0" smtClean="0">
                <a:solidFill>
                  <a:srgbClr val="414042"/>
                </a:solidFill>
                <a:latin typeface="+mn-ea"/>
                <a:cs typeface="Arial Unicode MS"/>
              </a:rPr>
              <a:t> </a:t>
            </a:r>
            <a:r>
              <a:rPr lang="ko-KR" altLang="en-US" spc="-30" dirty="0" err="1" smtClean="0">
                <a:solidFill>
                  <a:srgbClr val="414042"/>
                </a:solidFill>
                <a:latin typeface="+mn-ea"/>
                <a:cs typeface="Arial Unicode MS"/>
              </a:rPr>
              <a:t>딥러닝</a:t>
            </a:r>
            <a:endParaRPr lang="en-US" altLang="ko-KR" dirty="0">
              <a:latin typeface="+mn-ea"/>
              <a:cs typeface="Arial Unicode MS"/>
            </a:endParaRPr>
          </a:p>
        </p:txBody>
      </p:sp>
      <p:sp>
        <p:nvSpPr>
          <p:cNvPr id="18" name="object 18"/>
          <p:cNvSpPr txBox="1"/>
          <p:nvPr/>
        </p:nvSpPr>
        <p:spPr>
          <a:xfrm>
            <a:off x="918369" y="2860675"/>
            <a:ext cx="8229600" cy="747897"/>
          </a:xfrm>
          <a:prstGeom prst="rect">
            <a:avLst/>
          </a:prstGeom>
        </p:spPr>
        <p:txBody>
          <a:bodyPr vert="horz" wrap="square" lIns="0" tIns="0" rIns="0" bIns="0" rtlCol="0">
            <a:spAutoFit/>
          </a:bodyPr>
          <a:lstStyle/>
          <a:p>
            <a:pPr marL="12700" marR="5080">
              <a:lnSpc>
                <a:spcPct val="135400"/>
              </a:lnSpc>
            </a:pPr>
            <a:r>
              <a:rPr lang="ko-KR" altLang="en-US" spc="-100" dirty="0">
                <a:solidFill>
                  <a:srgbClr val="414042"/>
                </a:solidFill>
                <a:latin typeface="+mn-ea"/>
                <a:cs typeface="Arial Unicode MS"/>
              </a:rPr>
              <a:t>지금까지 </a:t>
            </a:r>
            <a:r>
              <a:rPr lang="en-US" altLang="ko-KR" spc="-100" dirty="0" err="1">
                <a:solidFill>
                  <a:srgbClr val="414042"/>
                </a:solidFill>
                <a:latin typeface="+mn-ea"/>
                <a:cs typeface="Arial Unicode MS"/>
              </a:rPr>
              <a:t>TensorFlow</a:t>
            </a:r>
            <a:r>
              <a:rPr lang="ko-KR" altLang="en-US" spc="-100" dirty="0">
                <a:solidFill>
                  <a:srgbClr val="414042"/>
                </a:solidFill>
                <a:latin typeface="+mn-ea"/>
                <a:cs typeface="Arial Unicode MS"/>
              </a:rPr>
              <a:t>와 관련된 기본적인 내용을 </a:t>
            </a:r>
            <a:r>
              <a:rPr lang="ko-KR" altLang="en-US" spc="-100" dirty="0" smtClean="0">
                <a:solidFill>
                  <a:srgbClr val="414042"/>
                </a:solidFill>
                <a:latin typeface="+mn-ea"/>
                <a:cs typeface="Arial Unicode MS"/>
              </a:rPr>
              <a:t>살펴보았다</a:t>
            </a:r>
            <a:r>
              <a:rPr lang="en-US" altLang="ko-KR" spc="-100" dirty="0">
                <a:solidFill>
                  <a:srgbClr val="414042"/>
                </a:solidFill>
                <a:latin typeface="+mn-ea"/>
                <a:cs typeface="Arial Unicode MS"/>
              </a:rPr>
              <a:t>. </a:t>
            </a:r>
            <a:r>
              <a:rPr lang="ko-KR" altLang="en-US" spc="-100" dirty="0">
                <a:solidFill>
                  <a:srgbClr val="414042"/>
                </a:solidFill>
                <a:latin typeface="+mn-ea"/>
                <a:cs typeface="Arial Unicode MS"/>
              </a:rPr>
              <a:t>그럼 본격적으로 신경망의 </a:t>
            </a:r>
            <a:r>
              <a:rPr lang="ko-KR" altLang="en-US" spc="-100" dirty="0" smtClean="0">
                <a:solidFill>
                  <a:srgbClr val="414042"/>
                </a:solidFill>
                <a:latin typeface="+mn-ea"/>
                <a:cs typeface="Arial Unicode MS"/>
              </a:rPr>
              <a:t>층들을 만들고 </a:t>
            </a:r>
            <a:r>
              <a:rPr lang="ko-KR" altLang="en-US" spc="-100" dirty="0">
                <a:solidFill>
                  <a:srgbClr val="414042"/>
                </a:solidFill>
                <a:latin typeface="+mn-ea"/>
                <a:cs typeface="Arial Unicode MS"/>
              </a:rPr>
              <a:t>결합해서 </a:t>
            </a:r>
            <a:r>
              <a:rPr lang="ko-KR" altLang="en-US" spc="-100" dirty="0" err="1">
                <a:solidFill>
                  <a:srgbClr val="414042"/>
                </a:solidFill>
                <a:latin typeface="+mn-ea"/>
                <a:cs typeface="Arial Unicode MS"/>
              </a:rPr>
              <a:t>딥러닝을</a:t>
            </a:r>
            <a:r>
              <a:rPr lang="ko-KR" altLang="en-US" spc="-100" dirty="0">
                <a:solidFill>
                  <a:srgbClr val="414042"/>
                </a:solidFill>
                <a:latin typeface="+mn-ea"/>
                <a:cs typeface="Arial Unicode MS"/>
              </a:rPr>
              <a:t> </a:t>
            </a:r>
            <a:r>
              <a:rPr lang="ko-KR" altLang="en-US" spc="-100" dirty="0" smtClean="0">
                <a:solidFill>
                  <a:srgbClr val="414042"/>
                </a:solidFill>
                <a:latin typeface="+mn-ea"/>
                <a:cs typeface="Arial Unicode MS"/>
              </a:rPr>
              <a:t>수행해 본다</a:t>
            </a:r>
            <a:r>
              <a:rPr lang="en-US" altLang="ko-KR" spc="-100" dirty="0">
                <a:solidFill>
                  <a:srgbClr val="414042"/>
                </a:solidFill>
                <a:latin typeface="+mn-ea"/>
                <a:cs typeface="Arial Unicode MS"/>
              </a:rPr>
              <a:t>.</a:t>
            </a:r>
          </a:p>
        </p:txBody>
      </p:sp>
    </p:spTree>
    <p:extLst>
      <p:ext uri="{BB962C8B-B14F-4D97-AF65-F5344CB8AC3E}">
        <p14:creationId xmlns:p14="http://schemas.microsoft.com/office/powerpoint/2010/main" val="17230584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3828997"/>
          </a:xfrm>
          <a:prstGeom prst="rect">
            <a:avLst/>
          </a:prstGeom>
        </p:spPr>
        <p:txBody>
          <a:bodyPr vert="horz" wrap="square" lIns="0" tIns="0" rIns="0" bIns="0" rtlCol="0">
            <a:spAutoFit/>
          </a:bodyPr>
          <a:lstStyle/>
          <a:p>
            <a:pPr marL="12700" algn="just">
              <a:lnSpc>
                <a:spcPct val="150000"/>
              </a:lnSpc>
            </a:pPr>
            <a:r>
              <a:rPr lang="ko-KR" altLang="en-US" sz="2400" dirty="0" err="1">
                <a:latin typeface="+mn-ea"/>
                <a:cs typeface="Arial Unicode MS"/>
              </a:rPr>
              <a:t>딥러닝의</a:t>
            </a:r>
            <a:r>
              <a:rPr lang="ko-KR" altLang="en-US" sz="2400" dirty="0">
                <a:latin typeface="+mn-ea"/>
                <a:cs typeface="Arial Unicode MS"/>
              </a:rPr>
              <a:t> 구조</a:t>
            </a:r>
          </a:p>
          <a:p>
            <a:pPr marL="298450" indent="-285750" algn="just">
              <a:lnSpc>
                <a:spcPct val="150000"/>
              </a:lnSpc>
              <a:buFontTx/>
              <a:buChar char="-"/>
            </a:pPr>
            <a:r>
              <a:rPr lang="ko-KR" altLang="en-US" dirty="0" err="1">
                <a:latin typeface="+mn-ea"/>
                <a:cs typeface="Arial Unicode MS"/>
              </a:rPr>
              <a:t>딥러닝은</a:t>
            </a:r>
            <a:r>
              <a:rPr lang="ko-KR" altLang="en-US" dirty="0">
                <a:latin typeface="+mn-ea"/>
                <a:cs typeface="Arial Unicode MS"/>
              </a:rPr>
              <a:t> 신경망을 여러 층 결합한 것</a:t>
            </a:r>
            <a:endParaRPr lang="en-US" altLang="ko-KR" dirty="0">
              <a:latin typeface="+mn-ea"/>
              <a:cs typeface="Arial Unicode MS"/>
            </a:endParaRPr>
          </a:p>
          <a:p>
            <a:pPr marL="298450" indent="-285750" algn="just">
              <a:lnSpc>
                <a:spcPct val="150000"/>
              </a:lnSpc>
              <a:buFontTx/>
              <a:buChar char="-"/>
            </a:pPr>
            <a:r>
              <a:rPr lang="ko-KR" altLang="en-US" dirty="0">
                <a:latin typeface="+mn-ea"/>
                <a:cs typeface="Arial Unicode MS"/>
              </a:rPr>
              <a:t>이미지 처리에 높은 성능을 발휘하는 “</a:t>
            </a:r>
            <a:r>
              <a:rPr lang="ko-KR" altLang="en-US" dirty="0" err="1">
                <a:latin typeface="+mn-ea"/>
                <a:cs typeface="Arial Unicode MS"/>
              </a:rPr>
              <a:t>합성곱</a:t>
            </a:r>
            <a:r>
              <a:rPr lang="ko-KR" altLang="en-US" dirty="0">
                <a:latin typeface="+mn-ea"/>
                <a:cs typeface="Arial Unicode MS"/>
              </a:rPr>
              <a:t> 신경망” </a:t>
            </a:r>
            <a:endParaRPr lang="en-US" altLang="ko-KR" dirty="0">
              <a:latin typeface="+mn-ea"/>
              <a:cs typeface="Arial Unicode MS"/>
            </a:endParaRPr>
          </a:p>
          <a:p>
            <a:pPr marL="298450" indent="-285750" algn="just">
              <a:lnSpc>
                <a:spcPct val="150000"/>
              </a:lnSpc>
              <a:buFontTx/>
              <a:buChar char="-"/>
            </a:pPr>
            <a:endParaRPr lang="en-US" altLang="ko-KR" dirty="0">
              <a:latin typeface="+mn-ea"/>
              <a:cs typeface="Arial Unicode MS"/>
            </a:endParaRPr>
          </a:p>
          <a:p>
            <a:pPr marL="298450" indent="-285750" algn="just">
              <a:lnSpc>
                <a:spcPct val="150000"/>
              </a:lnSpc>
              <a:buFontTx/>
              <a:buChar char="-"/>
            </a:pPr>
            <a:r>
              <a:rPr lang="ko-KR" altLang="en-US" dirty="0" err="1">
                <a:latin typeface="+mn-ea"/>
                <a:cs typeface="Arial Unicode MS"/>
              </a:rPr>
              <a:t>합성곱</a:t>
            </a:r>
            <a:r>
              <a:rPr lang="ko-KR" altLang="en-US" dirty="0">
                <a:latin typeface="+mn-ea"/>
                <a:cs typeface="Arial Unicode MS"/>
              </a:rPr>
              <a:t> 신경망</a:t>
            </a:r>
            <a:r>
              <a:rPr lang="en-US" altLang="ko-KR" dirty="0">
                <a:latin typeface="+mn-ea"/>
                <a:cs typeface="Arial Unicode MS"/>
              </a:rPr>
              <a:t>(Convolutional Neural Network: CNN)</a:t>
            </a:r>
            <a:r>
              <a:rPr lang="ko-KR" altLang="en-US" dirty="0">
                <a:latin typeface="+mn-ea"/>
                <a:cs typeface="Arial Unicode MS"/>
              </a:rPr>
              <a:t>이란 </a:t>
            </a:r>
            <a:r>
              <a:rPr lang="ko-KR" altLang="en-US" dirty="0" err="1">
                <a:latin typeface="+mn-ea"/>
                <a:cs typeface="Arial Unicode MS"/>
              </a:rPr>
              <a:t>입력층과</a:t>
            </a:r>
            <a:r>
              <a:rPr lang="ko-KR" altLang="en-US" dirty="0">
                <a:latin typeface="+mn-ea"/>
                <a:cs typeface="Arial Unicode MS"/>
              </a:rPr>
              <a:t> </a:t>
            </a:r>
            <a:r>
              <a:rPr lang="ko-KR" altLang="en-US" dirty="0" err="1">
                <a:latin typeface="+mn-ea"/>
                <a:cs typeface="Arial Unicode MS"/>
              </a:rPr>
              <a:t>출력층</a:t>
            </a:r>
            <a:r>
              <a:rPr lang="ko-KR" altLang="en-US" dirty="0">
                <a:latin typeface="+mn-ea"/>
                <a:cs typeface="Arial Unicode MS"/>
              </a:rPr>
              <a:t> 사이의 중간층</a:t>
            </a:r>
            <a:r>
              <a:rPr lang="en-US" altLang="ko-KR" dirty="0">
                <a:latin typeface="+mn-ea"/>
                <a:cs typeface="Arial Unicode MS"/>
              </a:rPr>
              <a:t>(</a:t>
            </a:r>
            <a:r>
              <a:rPr lang="ko-KR" altLang="en-US" dirty="0" err="1" smtClean="0">
                <a:latin typeface="+mn-ea"/>
                <a:cs typeface="Arial Unicode MS"/>
              </a:rPr>
              <a:t>은닉층</a:t>
            </a:r>
            <a:r>
              <a:rPr lang="en-US" altLang="ko-KR" dirty="0">
                <a:latin typeface="+mn-ea"/>
                <a:cs typeface="Arial Unicode MS"/>
              </a:rPr>
              <a:t>)</a:t>
            </a:r>
            <a:r>
              <a:rPr lang="ko-KR" altLang="en-US" dirty="0">
                <a:latin typeface="+mn-ea"/>
                <a:cs typeface="Arial Unicode MS"/>
              </a:rPr>
              <a:t>에 </a:t>
            </a:r>
            <a:r>
              <a:rPr lang="ko-KR" altLang="en-US" dirty="0" err="1">
                <a:latin typeface="+mn-ea"/>
                <a:cs typeface="Arial Unicode MS"/>
              </a:rPr>
              <a:t>합성곱층과</a:t>
            </a:r>
            <a:r>
              <a:rPr lang="ko-KR" altLang="en-US" dirty="0">
                <a:latin typeface="+mn-ea"/>
                <a:cs typeface="Arial Unicode MS"/>
              </a:rPr>
              <a:t> </a:t>
            </a:r>
            <a:r>
              <a:rPr lang="ko-KR" altLang="en-US" dirty="0" err="1">
                <a:latin typeface="+mn-ea"/>
                <a:cs typeface="Arial Unicode MS"/>
              </a:rPr>
              <a:t>풀링층을</a:t>
            </a:r>
            <a:r>
              <a:rPr lang="ko-KR" altLang="en-US" dirty="0">
                <a:latin typeface="+mn-ea"/>
                <a:cs typeface="Arial Unicode MS"/>
              </a:rPr>
              <a:t> 배치한 것</a:t>
            </a:r>
            <a:endParaRPr lang="en-US" altLang="ko-KR" dirty="0">
              <a:latin typeface="+mn-ea"/>
              <a:cs typeface="Arial Unicode MS"/>
            </a:endParaRPr>
          </a:p>
          <a:p>
            <a:pPr marL="298450" indent="-285750" algn="just">
              <a:lnSpc>
                <a:spcPct val="150000"/>
              </a:lnSpc>
              <a:buFontTx/>
              <a:buChar char="-"/>
            </a:pPr>
            <a:r>
              <a:rPr lang="ko-KR" altLang="en-US" dirty="0">
                <a:latin typeface="+mn-ea"/>
                <a:cs typeface="Arial Unicode MS"/>
              </a:rPr>
              <a:t>이미지 인식에서는 이미지를 흐리게 </a:t>
            </a:r>
            <a:r>
              <a:rPr lang="ko-KR" altLang="en-US" dirty="0" smtClean="0">
                <a:latin typeface="+mn-ea"/>
                <a:cs typeface="Arial Unicode MS"/>
              </a:rPr>
              <a:t>만들거나 </a:t>
            </a:r>
            <a:r>
              <a:rPr lang="ko-KR" altLang="en-US" dirty="0">
                <a:latin typeface="+mn-ea"/>
                <a:cs typeface="Arial Unicode MS"/>
              </a:rPr>
              <a:t>경계를 강조하는 작업을 하는데</a:t>
            </a:r>
            <a:r>
              <a:rPr lang="en-US" altLang="ko-KR" dirty="0">
                <a:latin typeface="+mn-ea"/>
                <a:cs typeface="Arial Unicode MS"/>
              </a:rPr>
              <a:t>, </a:t>
            </a:r>
            <a:r>
              <a:rPr lang="ko-KR" altLang="en-US" dirty="0">
                <a:latin typeface="+mn-ea"/>
                <a:cs typeface="Arial Unicode MS"/>
              </a:rPr>
              <a:t>이러한 조작을 신경망으로 하는 것</a:t>
            </a:r>
            <a:endParaRPr lang="en-US" altLang="ko-KR" dirty="0">
              <a:latin typeface="+mn-ea"/>
              <a:cs typeface="Arial Unicode MS"/>
            </a:endParaRPr>
          </a:p>
          <a:p>
            <a:pPr marL="298450" indent="-285750" algn="just">
              <a:lnSpc>
                <a:spcPct val="150000"/>
              </a:lnSpc>
              <a:buFontTx/>
              <a:buChar char="-"/>
            </a:pPr>
            <a:r>
              <a:rPr lang="ko-KR" altLang="en-US" dirty="0" err="1">
                <a:latin typeface="+mn-ea"/>
                <a:cs typeface="Arial Unicode MS"/>
              </a:rPr>
              <a:t>합성곱층과</a:t>
            </a:r>
            <a:r>
              <a:rPr lang="ko-KR" altLang="en-US" dirty="0">
                <a:latin typeface="+mn-ea"/>
                <a:cs typeface="Arial Unicode MS"/>
              </a:rPr>
              <a:t> 풀링층에서는 해상도를 낮추거나 </a:t>
            </a:r>
            <a:r>
              <a:rPr lang="ko-KR" altLang="en-US" dirty="0" err="1">
                <a:latin typeface="+mn-ea"/>
                <a:cs typeface="Arial Unicode MS"/>
              </a:rPr>
              <a:t>샘플링하는</a:t>
            </a:r>
            <a:r>
              <a:rPr lang="ko-KR" altLang="en-US" dirty="0">
                <a:latin typeface="+mn-ea"/>
                <a:cs typeface="Arial Unicode MS"/>
              </a:rPr>
              <a:t> 처리를 계속 반복</a:t>
            </a:r>
            <a:endParaRPr lang="en-US" altLang="ko-KR" dirty="0">
              <a:latin typeface="+mn-ea"/>
              <a:cs typeface="Arial Unicode MS"/>
            </a:endParaRPr>
          </a:p>
        </p:txBody>
      </p:sp>
      <p:sp>
        <p:nvSpPr>
          <p:cNvPr id="3" name="object 2">
            <a:extLst>
              <a:ext uri="{FF2B5EF4-FFF2-40B4-BE49-F238E27FC236}">
                <a16:creationId xmlns:a16="http://schemas.microsoft.com/office/drawing/2014/main" id="{79D6A91C-09B0-1844-9ECB-38BE4F907EAC}"/>
              </a:ext>
            </a:extLst>
          </p:cNvPr>
          <p:cNvSpPr/>
          <p:nvPr/>
        </p:nvSpPr>
        <p:spPr>
          <a:xfrm>
            <a:off x="461169" y="4156075"/>
            <a:ext cx="9182894" cy="32766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8740258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2167003"/>
          </a:xfrm>
          <a:prstGeom prst="rect">
            <a:avLst/>
          </a:prstGeom>
        </p:spPr>
        <p:txBody>
          <a:bodyPr vert="horz" wrap="square" lIns="0" tIns="0" rIns="0" bIns="0" rtlCol="0">
            <a:spAutoFit/>
          </a:bodyPr>
          <a:lstStyle/>
          <a:p>
            <a:pPr marL="12700" algn="just">
              <a:lnSpc>
                <a:spcPct val="150000"/>
              </a:lnSpc>
            </a:pPr>
            <a:r>
              <a:rPr lang="ko-KR" altLang="en-US" sz="2400" dirty="0" err="1">
                <a:latin typeface="+mn-ea"/>
                <a:cs typeface="Arial Unicode MS"/>
              </a:rPr>
              <a:t>합성곱층</a:t>
            </a:r>
            <a:endParaRPr lang="ko-KR" altLang="en-US" sz="2400" dirty="0">
              <a:latin typeface="+mn-ea"/>
              <a:cs typeface="Arial Unicode MS"/>
            </a:endParaRPr>
          </a:p>
          <a:p>
            <a:pPr marL="298450" indent="-285750" algn="just">
              <a:lnSpc>
                <a:spcPct val="150000"/>
              </a:lnSpc>
              <a:buFontTx/>
              <a:buChar char="-"/>
            </a:pPr>
            <a:r>
              <a:rPr lang="ko-KR" altLang="en-US" dirty="0">
                <a:latin typeface="+mn-ea"/>
                <a:cs typeface="Arial Unicode MS"/>
              </a:rPr>
              <a:t>이미지의 특징을 추출할 때 사용</a:t>
            </a:r>
            <a:endParaRPr lang="en-US" altLang="ko-KR" dirty="0">
              <a:latin typeface="+mn-ea"/>
              <a:cs typeface="Arial Unicode MS"/>
            </a:endParaRPr>
          </a:p>
          <a:p>
            <a:pPr marL="298450" indent="-285750" algn="just">
              <a:lnSpc>
                <a:spcPct val="150000"/>
              </a:lnSpc>
              <a:buFontTx/>
              <a:buChar char="-"/>
            </a:pPr>
            <a:r>
              <a:rPr lang="ko-KR" altLang="en-US" dirty="0">
                <a:latin typeface="+mn-ea"/>
                <a:cs typeface="Arial Unicode MS"/>
              </a:rPr>
              <a:t>입력 </a:t>
            </a:r>
            <a:r>
              <a:rPr lang="en-US" altLang="ko-KR" dirty="0">
                <a:latin typeface="+mn-ea"/>
                <a:cs typeface="Arial Unicode MS"/>
              </a:rPr>
              <a:t>x</a:t>
            </a:r>
            <a:r>
              <a:rPr lang="ko-KR" altLang="en-US" dirty="0">
                <a:latin typeface="+mn-ea"/>
                <a:cs typeface="Arial Unicode MS"/>
              </a:rPr>
              <a:t>의 일부분을 잘라내고</a:t>
            </a:r>
            <a:r>
              <a:rPr lang="en-US" altLang="ko-KR" dirty="0">
                <a:latin typeface="+mn-ea"/>
                <a:cs typeface="Arial Unicode MS"/>
              </a:rPr>
              <a:t>, </a:t>
            </a:r>
            <a:r>
              <a:rPr lang="ko-KR" altLang="en-US" dirty="0">
                <a:latin typeface="+mn-ea"/>
                <a:cs typeface="Arial Unicode MS"/>
              </a:rPr>
              <a:t>가중치 필터 </a:t>
            </a:r>
            <a:r>
              <a:rPr lang="en-US" altLang="ko-KR" dirty="0">
                <a:latin typeface="+mn-ea"/>
                <a:cs typeface="Arial Unicode MS"/>
              </a:rPr>
              <a:t>W</a:t>
            </a:r>
            <a:r>
              <a:rPr lang="ko-KR" altLang="en-US" dirty="0" err="1">
                <a:latin typeface="+mn-ea"/>
                <a:cs typeface="Arial Unicode MS"/>
              </a:rPr>
              <a:t>를</a:t>
            </a:r>
            <a:r>
              <a:rPr lang="ko-KR" altLang="en-US" dirty="0">
                <a:latin typeface="+mn-ea"/>
                <a:cs typeface="Arial Unicode MS"/>
              </a:rPr>
              <a:t> 적용해 </a:t>
            </a:r>
            <a:r>
              <a:rPr lang="ko-KR" altLang="en-US" dirty="0" err="1">
                <a:latin typeface="+mn-ea"/>
                <a:cs typeface="Arial Unicode MS"/>
              </a:rPr>
              <a:t>특징맵</a:t>
            </a:r>
            <a:r>
              <a:rPr lang="ko-KR" altLang="en-US" dirty="0">
                <a:latin typeface="+mn-ea"/>
                <a:cs typeface="Arial Unicode MS"/>
              </a:rPr>
              <a:t> </a:t>
            </a:r>
            <a:r>
              <a:rPr lang="en-US" altLang="ko-KR" dirty="0">
                <a:latin typeface="+mn-ea"/>
                <a:cs typeface="Arial Unicode MS"/>
              </a:rPr>
              <a:t>c</a:t>
            </a:r>
            <a:r>
              <a:rPr lang="ko-KR" altLang="en-US" dirty="0" err="1">
                <a:latin typeface="+mn-ea"/>
                <a:cs typeface="Arial Unicode MS"/>
              </a:rPr>
              <a:t>를</a:t>
            </a:r>
            <a:r>
              <a:rPr lang="ko-KR" altLang="en-US" dirty="0">
                <a:latin typeface="+mn-ea"/>
                <a:cs typeface="Arial Unicode MS"/>
              </a:rPr>
              <a:t> 만들어낼 때 사용</a:t>
            </a:r>
            <a:endParaRPr lang="en-US" altLang="ko-KR" dirty="0">
              <a:latin typeface="+mn-ea"/>
              <a:cs typeface="Arial Unicode MS"/>
            </a:endParaRPr>
          </a:p>
          <a:p>
            <a:pPr marL="298450" indent="-285750" algn="just">
              <a:lnSpc>
                <a:spcPct val="150000"/>
              </a:lnSpc>
              <a:buFontTx/>
              <a:buChar char="-"/>
            </a:pPr>
            <a:r>
              <a:rPr lang="ko-KR" altLang="en-US" dirty="0">
                <a:latin typeface="+mn-ea"/>
                <a:cs typeface="Arial Unicode MS"/>
              </a:rPr>
              <a:t>입력 </a:t>
            </a:r>
            <a:r>
              <a:rPr lang="en-US" altLang="ko-KR" dirty="0">
                <a:latin typeface="+mn-ea"/>
                <a:cs typeface="Arial Unicode MS"/>
              </a:rPr>
              <a:t>x</a:t>
            </a:r>
            <a:r>
              <a:rPr lang="ko-KR" altLang="en-US" dirty="0">
                <a:latin typeface="+mn-ea"/>
                <a:cs typeface="Arial Unicode MS"/>
              </a:rPr>
              <a:t>의 일부분을 조금씩 자르면서 </a:t>
            </a:r>
            <a:r>
              <a:rPr lang="ko-KR" altLang="en-US" dirty="0" err="1">
                <a:latin typeface="+mn-ea"/>
                <a:cs typeface="Arial Unicode MS"/>
              </a:rPr>
              <a:t>평활화와</a:t>
            </a:r>
            <a:r>
              <a:rPr lang="ko-KR" altLang="en-US" dirty="0">
                <a:latin typeface="+mn-ea"/>
                <a:cs typeface="Arial Unicode MS"/>
              </a:rPr>
              <a:t> 윤곽선 검출 처리를 하며</a:t>
            </a:r>
            <a:r>
              <a:rPr lang="en-US" altLang="ko-KR" dirty="0">
                <a:latin typeface="+mn-ea"/>
                <a:cs typeface="Arial Unicode MS"/>
              </a:rPr>
              <a:t>, </a:t>
            </a:r>
            <a:r>
              <a:rPr lang="ko-KR" altLang="en-US" dirty="0">
                <a:latin typeface="+mn-ea"/>
                <a:cs typeface="Arial Unicode MS"/>
              </a:rPr>
              <a:t>특징 맵 </a:t>
            </a:r>
            <a:r>
              <a:rPr lang="en-US" altLang="ko-KR" dirty="0">
                <a:latin typeface="+mn-ea"/>
                <a:cs typeface="Arial Unicode MS"/>
              </a:rPr>
              <a:t>c</a:t>
            </a:r>
            <a:r>
              <a:rPr lang="ko-KR" altLang="en-US" dirty="0" err="1">
                <a:latin typeface="+mn-ea"/>
                <a:cs typeface="Arial Unicode MS"/>
              </a:rPr>
              <a:t>를</a:t>
            </a:r>
            <a:r>
              <a:rPr lang="ko-KR" altLang="en-US" dirty="0">
                <a:latin typeface="+mn-ea"/>
                <a:cs typeface="Arial Unicode MS"/>
              </a:rPr>
              <a:t> 추출하는 것</a:t>
            </a:r>
            <a:endParaRPr lang="en-US" altLang="ko-KR" dirty="0">
              <a:latin typeface="+mn-ea"/>
              <a:cs typeface="Arial Unicode MS"/>
            </a:endParaRPr>
          </a:p>
        </p:txBody>
      </p:sp>
      <p:sp>
        <p:nvSpPr>
          <p:cNvPr id="5" name="object 4">
            <a:extLst>
              <a:ext uri="{FF2B5EF4-FFF2-40B4-BE49-F238E27FC236}">
                <a16:creationId xmlns:a16="http://schemas.microsoft.com/office/drawing/2014/main" id="{D161B311-B341-D740-986E-E9C0C6D07822}"/>
              </a:ext>
            </a:extLst>
          </p:cNvPr>
          <p:cNvSpPr/>
          <p:nvPr/>
        </p:nvSpPr>
        <p:spPr>
          <a:xfrm>
            <a:off x="299615" y="2725975"/>
            <a:ext cx="9000754" cy="4228496"/>
          </a:xfrm>
          <a:prstGeom prst="rect">
            <a:avLst/>
          </a:prstGeom>
          <a:blipFill>
            <a:blip r:embed="rId2"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22610538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2582502"/>
          </a:xfrm>
          <a:prstGeom prst="rect">
            <a:avLst/>
          </a:prstGeom>
        </p:spPr>
        <p:txBody>
          <a:bodyPr vert="horz" wrap="square" lIns="0" tIns="0" rIns="0" bIns="0" rtlCol="0">
            <a:spAutoFit/>
          </a:bodyPr>
          <a:lstStyle/>
          <a:p>
            <a:pPr marL="12700" algn="just">
              <a:lnSpc>
                <a:spcPct val="150000"/>
              </a:lnSpc>
            </a:pPr>
            <a:r>
              <a:rPr lang="ko-KR" altLang="en-US" sz="2400" dirty="0" err="1">
                <a:latin typeface="+mn-ea"/>
                <a:cs typeface="Arial Unicode MS"/>
              </a:rPr>
              <a:t>풀링층</a:t>
            </a:r>
            <a:endParaRPr lang="ko-KR" altLang="en-US" sz="2400" dirty="0">
              <a:latin typeface="+mn-ea"/>
              <a:cs typeface="Arial Unicode MS"/>
            </a:endParaRPr>
          </a:p>
          <a:p>
            <a:pPr marL="298450" indent="-285750" algn="just">
              <a:lnSpc>
                <a:spcPct val="150000"/>
              </a:lnSpc>
              <a:buFontTx/>
              <a:buChar char="-"/>
            </a:pPr>
            <a:r>
              <a:rPr lang="ko-KR" altLang="en-US" dirty="0">
                <a:latin typeface="+mn-ea"/>
                <a:cs typeface="Arial Unicode MS"/>
              </a:rPr>
              <a:t>합성곱층으로 얻은 </a:t>
            </a:r>
            <a:r>
              <a:rPr lang="ko-KR" altLang="en-US" dirty="0" err="1">
                <a:latin typeface="+mn-ea"/>
                <a:cs typeface="Arial Unicode MS"/>
              </a:rPr>
              <a:t>특징맵</a:t>
            </a:r>
            <a:r>
              <a:rPr lang="ko-KR" altLang="en-US" dirty="0">
                <a:latin typeface="+mn-ea"/>
                <a:cs typeface="Arial Unicode MS"/>
              </a:rPr>
              <a:t> </a:t>
            </a:r>
            <a:r>
              <a:rPr lang="en-US" altLang="ko-KR" dirty="0">
                <a:latin typeface="+mn-ea"/>
                <a:cs typeface="Arial Unicode MS"/>
              </a:rPr>
              <a:t>c</a:t>
            </a:r>
            <a:r>
              <a:rPr lang="ko-KR" altLang="en-US" dirty="0" err="1">
                <a:latin typeface="+mn-ea"/>
                <a:cs typeface="Arial Unicode MS"/>
              </a:rPr>
              <a:t>를</a:t>
            </a:r>
            <a:r>
              <a:rPr lang="ko-KR" altLang="en-US" dirty="0">
                <a:latin typeface="+mn-ea"/>
                <a:cs typeface="Arial Unicode MS"/>
              </a:rPr>
              <a:t> 축소하는 층</a:t>
            </a:r>
            <a:endParaRPr lang="en-US" altLang="ko-KR" dirty="0">
              <a:latin typeface="+mn-ea"/>
              <a:cs typeface="Arial Unicode MS"/>
            </a:endParaRPr>
          </a:p>
          <a:p>
            <a:pPr marL="298450" indent="-285750" algn="just">
              <a:lnSpc>
                <a:spcPct val="150000"/>
              </a:lnSpc>
              <a:buFontTx/>
              <a:buChar char="-"/>
            </a:pPr>
            <a:r>
              <a:rPr lang="ko-KR" altLang="en-US" dirty="0">
                <a:latin typeface="+mn-ea"/>
                <a:cs typeface="Arial Unicode MS"/>
              </a:rPr>
              <a:t>특징을 유지한 상태로 축소하므로 위치변경으로 인한 결과 변화를 막아줌</a:t>
            </a:r>
            <a:endParaRPr lang="en-US" altLang="ko-KR" dirty="0">
              <a:latin typeface="+mn-ea"/>
              <a:cs typeface="Arial Unicode MS"/>
            </a:endParaRPr>
          </a:p>
          <a:p>
            <a:pPr marL="298450" indent="-285750" algn="just">
              <a:lnSpc>
                <a:spcPct val="150000"/>
              </a:lnSpc>
              <a:buFontTx/>
              <a:buChar char="-"/>
            </a:pPr>
            <a:r>
              <a:rPr lang="ko-KR" altLang="en-US" dirty="0">
                <a:latin typeface="+mn-ea"/>
                <a:cs typeface="Arial Unicode MS"/>
              </a:rPr>
              <a:t>직선을 인식할 때 직선이 아주 미세하게 흐트러져 있어도 직선이라고 인식할 수 있게 해줌</a:t>
            </a:r>
            <a:endParaRPr lang="en-US" altLang="ko-KR" dirty="0">
              <a:latin typeface="+mn-ea"/>
              <a:cs typeface="Arial Unicode MS"/>
            </a:endParaRPr>
          </a:p>
          <a:p>
            <a:pPr marL="298450" indent="-285750" algn="just">
              <a:lnSpc>
                <a:spcPct val="150000"/>
              </a:lnSpc>
              <a:buFontTx/>
              <a:buChar char="-"/>
            </a:pPr>
            <a:r>
              <a:rPr lang="ko-KR" altLang="en-US" dirty="0">
                <a:latin typeface="+mn-ea"/>
                <a:cs typeface="Arial Unicode MS"/>
              </a:rPr>
              <a:t>각 특징의 최댓값을 사용하는 최대 </a:t>
            </a:r>
            <a:r>
              <a:rPr lang="ko-KR" altLang="en-US" dirty="0" err="1">
                <a:latin typeface="+mn-ea"/>
                <a:cs typeface="Arial Unicode MS"/>
              </a:rPr>
              <a:t>풀링</a:t>
            </a:r>
            <a:r>
              <a:rPr lang="en-US" altLang="ko-KR" dirty="0">
                <a:latin typeface="+mn-ea"/>
                <a:cs typeface="Arial Unicode MS"/>
              </a:rPr>
              <a:t>(max pooling)</a:t>
            </a:r>
            <a:r>
              <a:rPr lang="ko-KR" altLang="en-US" dirty="0">
                <a:latin typeface="+mn-ea"/>
                <a:cs typeface="Arial Unicode MS"/>
              </a:rPr>
              <a:t>과 평균값을 사용하는 평균 </a:t>
            </a:r>
            <a:r>
              <a:rPr lang="ko-KR" altLang="en-US" dirty="0" err="1">
                <a:latin typeface="+mn-ea"/>
                <a:cs typeface="Arial Unicode MS"/>
              </a:rPr>
              <a:t>풀링</a:t>
            </a:r>
            <a:r>
              <a:rPr lang="ko-KR" altLang="en-US" dirty="0">
                <a:latin typeface="+mn-ea"/>
                <a:cs typeface="Arial Unicode MS"/>
              </a:rPr>
              <a:t>  </a:t>
            </a:r>
            <a:r>
              <a:rPr lang="en-US" altLang="ko-KR" dirty="0">
                <a:latin typeface="+mn-ea"/>
                <a:cs typeface="Arial Unicode MS"/>
              </a:rPr>
              <a:t>(average pooling)</a:t>
            </a:r>
            <a:endParaRPr lang="en-US" altLang="ko-KR" sz="2400" dirty="0">
              <a:latin typeface="+mn-ea"/>
              <a:cs typeface="Arial Unicode MS"/>
            </a:endParaRPr>
          </a:p>
        </p:txBody>
      </p:sp>
      <p:sp>
        <p:nvSpPr>
          <p:cNvPr id="7" name="object 3">
            <a:extLst>
              <a:ext uri="{FF2B5EF4-FFF2-40B4-BE49-F238E27FC236}">
                <a16:creationId xmlns:a16="http://schemas.microsoft.com/office/drawing/2014/main" id="{6A6C3183-683A-DE40-AA83-A15631FAC0B1}"/>
              </a:ext>
            </a:extLst>
          </p:cNvPr>
          <p:cNvSpPr/>
          <p:nvPr/>
        </p:nvSpPr>
        <p:spPr>
          <a:xfrm>
            <a:off x="1527969" y="2860675"/>
            <a:ext cx="6553200" cy="4267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0144445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3967496"/>
          </a:xfrm>
          <a:prstGeom prst="rect">
            <a:avLst/>
          </a:prstGeom>
        </p:spPr>
        <p:txBody>
          <a:bodyPr vert="horz" wrap="square" lIns="0" tIns="0" rIns="0" bIns="0" rtlCol="0">
            <a:spAutoFit/>
          </a:bodyPr>
          <a:lstStyle/>
          <a:p>
            <a:pPr marL="12700" algn="just">
              <a:lnSpc>
                <a:spcPct val="150000"/>
              </a:lnSpc>
            </a:pPr>
            <a:r>
              <a:rPr lang="ko-KR" altLang="en-US" sz="2400" dirty="0" err="1">
                <a:latin typeface="+mn-ea"/>
                <a:cs typeface="Arial Unicode MS"/>
              </a:rPr>
              <a:t>전결합층</a:t>
            </a:r>
            <a:endParaRPr lang="ko-KR" altLang="en-US" sz="2400" dirty="0">
              <a:latin typeface="+mn-ea"/>
              <a:cs typeface="Arial Unicode MS"/>
            </a:endParaRPr>
          </a:p>
          <a:p>
            <a:pPr marL="298450" indent="-285750" algn="just">
              <a:lnSpc>
                <a:spcPct val="150000"/>
              </a:lnSpc>
              <a:buFontTx/>
              <a:buChar char="-"/>
            </a:pPr>
            <a:r>
              <a:rPr lang="ko-KR" altLang="en-US" dirty="0">
                <a:latin typeface="+mn-ea"/>
                <a:cs typeface="Arial Unicode MS"/>
              </a:rPr>
              <a:t>각 층의 유닛을 결합</a:t>
            </a:r>
            <a:endParaRPr lang="en-US" altLang="ko-KR" dirty="0">
              <a:latin typeface="+mn-ea"/>
              <a:cs typeface="Arial Unicode MS"/>
            </a:endParaRPr>
          </a:p>
          <a:p>
            <a:pPr marL="298450" indent="-285750" algn="just">
              <a:lnSpc>
                <a:spcPct val="150000"/>
              </a:lnSpc>
              <a:buFontTx/>
              <a:buChar char="-"/>
            </a:pPr>
            <a:r>
              <a:rPr lang="ko-KR" altLang="en-US" dirty="0" err="1">
                <a:latin typeface="+mn-ea"/>
                <a:cs typeface="Arial Unicode MS"/>
              </a:rPr>
              <a:t>합성곱층과</a:t>
            </a:r>
            <a:r>
              <a:rPr lang="ko-KR" altLang="en-US" dirty="0">
                <a:latin typeface="+mn-ea"/>
                <a:cs typeface="Arial Unicode MS"/>
              </a:rPr>
              <a:t> </a:t>
            </a:r>
            <a:r>
              <a:rPr lang="ko-KR" altLang="en-US" dirty="0" err="1">
                <a:latin typeface="+mn-ea"/>
                <a:cs typeface="Arial Unicode MS"/>
              </a:rPr>
              <a:t>풀링층의</a:t>
            </a:r>
            <a:r>
              <a:rPr lang="ko-KR" altLang="en-US" dirty="0">
                <a:latin typeface="+mn-ea"/>
                <a:cs typeface="Arial Unicode MS"/>
              </a:rPr>
              <a:t> 결과인 </a:t>
            </a:r>
            <a:r>
              <a:rPr lang="en-US" altLang="ko-KR" dirty="0">
                <a:latin typeface="+mn-ea"/>
                <a:cs typeface="Arial Unicode MS"/>
              </a:rPr>
              <a:t>2</a:t>
            </a:r>
            <a:r>
              <a:rPr lang="ko-KR" altLang="en-US" dirty="0">
                <a:latin typeface="+mn-ea"/>
                <a:cs typeface="Arial Unicode MS"/>
              </a:rPr>
              <a:t>차원 </a:t>
            </a:r>
            <a:r>
              <a:rPr lang="ko-KR" altLang="en-US" dirty="0" err="1">
                <a:latin typeface="+mn-ea"/>
                <a:cs typeface="Arial Unicode MS"/>
              </a:rPr>
              <a:t>특징맵을</a:t>
            </a:r>
            <a:r>
              <a:rPr lang="ko-KR" altLang="en-US" dirty="0">
                <a:latin typeface="+mn-ea"/>
                <a:cs typeface="Arial Unicode MS"/>
              </a:rPr>
              <a:t> </a:t>
            </a:r>
            <a:r>
              <a:rPr lang="en-US" altLang="ko-KR" dirty="0">
                <a:latin typeface="+mn-ea"/>
                <a:cs typeface="Arial Unicode MS"/>
              </a:rPr>
              <a:t>1</a:t>
            </a:r>
            <a:r>
              <a:rPr lang="ko-KR" altLang="en-US" dirty="0">
                <a:latin typeface="+mn-ea"/>
                <a:cs typeface="Arial Unicode MS"/>
              </a:rPr>
              <a:t>차원으로 전개하는 역할</a:t>
            </a:r>
            <a:endParaRPr lang="en-US" altLang="ko-KR" dirty="0">
              <a:latin typeface="+mn-ea"/>
              <a:cs typeface="Arial Unicode MS"/>
            </a:endParaRPr>
          </a:p>
          <a:p>
            <a:pPr marL="298450" indent="-285750" algn="just">
              <a:lnSpc>
                <a:spcPct val="150000"/>
              </a:lnSpc>
              <a:buFontTx/>
              <a:buChar char="-"/>
            </a:pPr>
            <a:r>
              <a:rPr lang="ko-KR" altLang="en-US" dirty="0">
                <a:latin typeface="+mn-ea"/>
                <a:cs typeface="Arial Unicode MS"/>
              </a:rPr>
              <a:t>활성화 함수 등을 함께 사용해 특징을 더 강조</a:t>
            </a:r>
            <a:endParaRPr lang="en-US" altLang="ko-KR" dirty="0">
              <a:latin typeface="+mn-ea"/>
              <a:cs typeface="Arial Unicode MS"/>
            </a:endParaRPr>
          </a:p>
          <a:p>
            <a:pPr marL="298450" indent="-285750" algn="just">
              <a:lnSpc>
                <a:spcPct val="150000"/>
              </a:lnSpc>
              <a:buFontTx/>
              <a:buChar char="-"/>
            </a:pPr>
            <a:endParaRPr lang="en-US" altLang="ko-KR" dirty="0">
              <a:latin typeface="+mn-ea"/>
              <a:cs typeface="Arial Unicode MS"/>
            </a:endParaRPr>
          </a:p>
          <a:p>
            <a:pPr marL="12700" algn="just">
              <a:lnSpc>
                <a:spcPct val="150000"/>
              </a:lnSpc>
            </a:pPr>
            <a:r>
              <a:rPr lang="ko-KR" altLang="en-US" sz="2400" dirty="0" err="1">
                <a:latin typeface="+mn-ea"/>
                <a:cs typeface="Arial Unicode MS"/>
              </a:rPr>
              <a:t>딥러닝</a:t>
            </a:r>
            <a:r>
              <a:rPr lang="ko-KR" altLang="en-US" sz="2400" dirty="0">
                <a:latin typeface="+mn-ea"/>
                <a:cs typeface="Arial Unicode MS"/>
              </a:rPr>
              <a:t> 해보기 </a:t>
            </a:r>
            <a:r>
              <a:rPr lang="en-US" altLang="ko-KR" sz="2400" dirty="0">
                <a:latin typeface="+mn-ea"/>
                <a:cs typeface="Arial Unicode MS"/>
              </a:rPr>
              <a:t>- MNIST </a:t>
            </a:r>
            <a:r>
              <a:rPr lang="ko-KR" altLang="en-US" sz="2400" dirty="0" err="1">
                <a:latin typeface="+mn-ea"/>
                <a:cs typeface="Arial Unicode MS"/>
              </a:rPr>
              <a:t>손글씨</a:t>
            </a:r>
            <a:r>
              <a:rPr lang="ko-KR" altLang="en-US" sz="2400" dirty="0">
                <a:latin typeface="+mn-ea"/>
                <a:cs typeface="Arial Unicode MS"/>
              </a:rPr>
              <a:t> 데이터</a:t>
            </a:r>
          </a:p>
          <a:p>
            <a:pPr marL="298450" indent="-285750" algn="just">
              <a:lnSpc>
                <a:spcPct val="150000"/>
              </a:lnSpc>
              <a:buFontTx/>
              <a:buChar char="-"/>
            </a:pPr>
            <a:r>
              <a:rPr lang="en-US" altLang="ko-KR" dirty="0">
                <a:latin typeface="+mn-ea"/>
                <a:cs typeface="Arial Unicode MS"/>
              </a:rPr>
              <a:t>TensorFlow</a:t>
            </a:r>
            <a:r>
              <a:rPr lang="ko-KR" altLang="en-US" dirty="0">
                <a:latin typeface="+mn-ea"/>
                <a:cs typeface="Arial Unicode MS"/>
              </a:rPr>
              <a:t>에는 </a:t>
            </a:r>
            <a:r>
              <a:rPr lang="en-US" altLang="ko-KR" dirty="0">
                <a:latin typeface="+mn-ea"/>
                <a:cs typeface="Arial Unicode MS"/>
              </a:rPr>
              <a:t>MNIST </a:t>
            </a:r>
            <a:r>
              <a:rPr lang="ko-KR" altLang="en-US" dirty="0">
                <a:latin typeface="+mn-ea"/>
                <a:cs typeface="Arial Unicode MS"/>
              </a:rPr>
              <a:t>데이터를 </a:t>
            </a:r>
            <a:r>
              <a:rPr lang="ko-KR" altLang="en-US" dirty="0" smtClean="0">
                <a:latin typeface="+mn-ea"/>
                <a:cs typeface="Arial Unicode MS"/>
              </a:rPr>
              <a:t>내려 받고 </a:t>
            </a:r>
            <a:r>
              <a:rPr lang="ko-KR" altLang="en-US" dirty="0">
                <a:latin typeface="+mn-ea"/>
                <a:cs typeface="Arial Unicode MS"/>
              </a:rPr>
              <a:t>분석하는 작업을 쉽게 만들어주는 기능</a:t>
            </a:r>
            <a:endParaRPr lang="en-US" altLang="ko-KR" dirty="0">
              <a:latin typeface="+mn-ea"/>
              <a:cs typeface="Arial Unicode MS"/>
            </a:endParaRPr>
          </a:p>
          <a:p>
            <a:pPr marL="298450" indent="-285750" algn="just">
              <a:lnSpc>
                <a:spcPct val="150000"/>
              </a:lnSpc>
              <a:buFontTx/>
              <a:buChar char="-"/>
            </a:pPr>
            <a:r>
              <a:rPr lang="ko-KR" altLang="en-US" dirty="0">
                <a:latin typeface="+mn-ea"/>
                <a:cs typeface="Arial Unicode MS"/>
              </a:rPr>
              <a:t>다음과  같은 두 줄의 코드만 작성</a:t>
            </a:r>
            <a:endParaRPr lang="en-US" altLang="ko-KR" dirty="0">
              <a:latin typeface="+mn-ea"/>
              <a:cs typeface="Arial Unicode MS"/>
            </a:endParaRPr>
          </a:p>
          <a:p>
            <a:pPr marL="298450" indent="-285750" algn="just">
              <a:lnSpc>
                <a:spcPct val="150000"/>
              </a:lnSpc>
              <a:buFontTx/>
              <a:buChar char="-"/>
            </a:pPr>
            <a:r>
              <a:rPr lang="en-US" altLang="ko-KR" dirty="0" err="1">
                <a:latin typeface="+mn-ea"/>
                <a:cs typeface="Arial Unicode MS"/>
              </a:rPr>
              <a:t>mnist</a:t>
            </a:r>
            <a:r>
              <a:rPr lang="ko-KR" altLang="en-US" dirty="0">
                <a:latin typeface="+mn-ea"/>
                <a:cs typeface="Arial Unicode MS"/>
              </a:rPr>
              <a:t>라는 폴더에 데이터베이스를 </a:t>
            </a:r>
            <a:r>
              <a:rPr lang="ko-KR" altLang="en-US" dirty="0" smtClean="0">
                <a:latin typeface="+mn-ea"/>
                <a:cs typeface="Arial Unicode MS"/>
              </a:rPr>
              <a:t>내려 받음</a:t>
            </a:r>
            <a:endParaRPr lang="en-US" altLang="ko-KR" dirty="0">
              <a:latin typeface="+mn-ea"/>
              <a:cs typeface="Arial Unicode MS"/>
            </a:endParaRPr>
          </a:p>
        </p:txBody>
      </p:sp>
      <p:sp>
        <p:nvSpPr>
          <p:cNvPr id="4" name="object 6">
            <a:extLst>
              <a:ext uri="{FF2B5EF4-FFF2-40B4-BE49-F238E27FC236}">
                <a16:creationId xmlns:a16="http://schemas.microsoft.com/office/drawing/2014/main" id="{D3B8F75B-36D9-F74E-8BC1-532F479D1C7B}"/>
              </a:ext>
            </a:extLst>
          </p:cNvPr>
          <p:cNvSpPr txBox="1"/>
          <p:nvPr/>
        </p:nvSpPr>
        <p:spPr>
          <a:xfrm>
            <a:off x="233362" y="4308475"/>
            <a:ext cx="9601201" cy="706668"/>
          </a:xfrm>
          <a:prstGeom prst="rect">
            <a:avLst/>
          </a:prstGeom>
          <a:ln w="6350">
            <a:solidFill>
              <a:schemeClr val="bg1">
                <a:lumMod val="50000"/>
              </a:schemeClr>
            </a:solidFill>
          </a:ln>
        </p:spPr>
        <p:style>
          <a:lnRef idx="2">
            <a:schemeClr val="dk1"/>
          </a:lnRef>
          <a:fillRef idx="1">
            <a:schemeClr val="lt1"/>
          </a:fillRef>
          <a:effectRef idx="0">
            <a:schemeClr val="dk1"/>
          </a:effectRef>
          <a:fontRef idx="minor">
            <a:schemeClr val="dk1"/>
          </a:fontRef>
        </p:style>
        <p:txBody>
          <a:bodyPr vert="horz" wrap="square" lIns="0" tIns="0" rIns="0" bIns="0" rtlCol="0">
            <a:spAutoFit/>
          </a:bodyPr>
          <a:lstStyle/>
          <a:p>
            <a:pPr marL="157480" marR="1909445">
              <a:lnSpc>
                <a:spcPct val="135400"/>
              </a:lnSpc>
            </a:pPr>
            <a:r>
              <a:rPr lang="en-US" altLang="ko-KR" dirty="0">
                <a:solidFill>
                  <a:srgbClr val="231F20"/>
                </a:solidFill>
                <a:latin typeface="+mn-ea"/>
                <a:cs typeface="나눔고딕코딩"/>
              </a:rPr>
              <a:t>from </a:t>
            </a:r>
            <a:r>
              <a:rPr lang="en-US" altLang="ko-KR" spc="-5" dirty="0" err="1">
                <a:solidFill>
                  <a:srgbClr val="231F20"/>
                </a:solidFill>
                <a:latin typeface="+mn-ea"/>
                <a:cs typeface="나눔고딕코딩"/>
              </a:rPr>
              <a:t>tensorflow.examples.tutorials.mnist</a:t>
            </a:r>
            <a:r>
              <a:rPr lang="en-US" altLang="ko-KR" spc="-5" dirty="0">
                <a:solidFill>
                  <a:srgbClr val="231F20"/>
                </a:solidFill>
                <a:latin typeface="+mn-ea"/>
                <a:cs typeface="나눔고딕코딩"/>
              </a:rPr>
              <a:t> </a:t>
            </a:r>
            <a:r>
              <a:rPr lang="en-US" altLang="ko-KR" dirty="0">
                <a:solidFill>
                  <a:srgbClr val="231F20"/>
                </a:solidFill>
                <a:latin typeface="+mn-ea"/>
                <a:cs typeface="나눔고딕코딩"/>
              </a:rPr>
              <a:t>import</a:t>
            </a:r>
            <a:r>
              <a:rPr lang="en-US" altLang="ko-KR" spc="-150" dirty="0">
                <a:solidFill>
                  <a:srgbClr val="231F20"/>
                </a:solidFill>
                <a:latin typeface="+mn-ea"/>
                <a:cs typeface="나눔고딕코딩"/>
              </a:rPr>
              <a:t> </a:t>
            </a:r>
            <a:r>
              <a:rPr lang="en-US" altLang="ko-KR" spc="-5" dirty="0" err="1" smtClean="0">
                <a:solidFill>
                  <a:srgbClr val="231F20"/>
                </a:solidFill>
                <a:latin typeface="+mn-ea"/>
                <a:cs typeface="나눔고딕코딩"/>
              </a:rPr>
              <a:t>input_data</a:t>
            </a:r>
            <a:endParaRPr lang="en-US" altLang="ko-KR" spc="-5" dirty="0" smtClean="0">
              <a:solidFill>
                <a:srgbClr val="231F20"/>
              </a:solidFill>
              <a:latin typeface="+mn-ea"/>
              <a:cs typeface="나눔고딕코딩"/>
            </a:endParaRPr>
          </a:p>
          <a:p>
            <a:pPr marL="157480" marR="1909445">
              <a:lnSpc>
                <a:spcPct val="135400"/>
              </a:lnSpc>
            </a:pPr>
            <a:r>
              <a:rPr lang="en-US" altLang="ko-KR" dirty="0" err="1" smtClean="0">
                <a:solidFill>
                  <a:srgbClr val="231F20"/>
                </a:solidFill>
                <a:latin typeface="+mn-ea"/>
                <a:cs typeface="나눔고딕코딩"/>
              </a:rPr>
              <a:t>mnist</a:t>
            </a:r>
            <a:r>
              <a:rPr lang="en-US" altLang="ko-KR" dirty="0" smtClean="0">
                <a:solidFill>
                  <a:srgbClr val="231F20"/>
                </a:solidFill>
                <a:latin typeface="+mn-ea"/>
                <a:cs typeface="나눔고딕코딩"/>
              </a:rPr>
              <a:t> </a:t>
            </a:r>
            <a:r>
              <a:rPr lang="en-US" altLang="ko-KR" dirty="0">
                <a:solidFill>
                  <a:srgbClr val="231F20"/>
                </a:solidFill>
                <a:latin typeface="+mn-ea"/>
                <a:cs typeface="나눔고딕코딩"/>
              </a:rPr>
              <a:t>= </a:t>
            </a:r>
            <a:r>
              <a:rPr lang="en-US" altLang="ko-KR" spc="-10" dirty="0" err="1">
                <a:solidFill>
                  <a:srgbClr val="231F20"/>
                </a:solidFill>
                <a:latin typeface="+mn-ea"/>
                <a:cs typeface="나눔고딕코딩"/>
              </a:rPr>
              <a:t>input_data.read_data_sets</a:t>
            </a:r>
            <a:r>
              <a:rPr lang="en-US" altLang="ko-KR" spc="-10" dirty="0">
                <a:solidFill>
                  <a:srgbClr val="231F20"/>
                </a:solidFill>
                <a:latin typeface="+mn-ea"/>
                <a:cs typeface="나눔고딕코딩"/>
              </a:rPr>
              <a:t>("</a:t>
            </a:r>
            <a:r>
              <a:rPr lang="en-US" altLang="ko-KR" spc="-10" dirty="0" err="1">
                <a:solidFill>
                  <a:srgbClr val="231F20"/>
                </a:solidFill>
                <a:latin typeface="+mn-ea"/>
                <a:cs typeface="나눔고딕코딩"/>
              </a:rPr>
              <a:t>mnist</a:t>
            </a:r>
            <a:r>
              <a:rPr lang="en-US" altLang="ko-KR" spc="-10" dirty="0">
                <a:solidFill>
                  <a:srgbClr val="231F20"/>
                </a:solidFill>
                <a:latin typeface="+mn-ea"/>
                <a:cs typeface="나눔고딕코딩"/>
              </a:rPr>
              <a:t>/",</a:t>
            </a:r>
            <a:r>
              <a:rPr lang="en-US" altLang="ko-KR" spc="-220" dirty="0">
                <a:solidFill>
                  <a:srgbClr val="231F20"/>
                </a:solidFill>
                <a:latin typeface="+mn-ea"/>
                <a:cs typeface="나눔고딕코딩"/>
              </a:rPr>
              <a:t> </a:t>
            </a:r>
            <a:r>
              <a:rPr lang="en-US" altLang="ko-KR" spc="-10" dirty="0" err="1">
                <a:solidFill>
                  <a:srgbClr val="231F20"/>
                </a:solidFill>
                <a:latin typeface="+mn-ea"/>
                <a:cs typeface="나눔고딕코딩"/>
              </a:rPr>
              <a:t>one_hot</a:t>
            </a:r>
            <a:r>
              <a:rPr lang="en-US" altLang="ko-KR" spc="-10" dirty="0">
                <a:solidFill>
                  <a:srgbClr val="231F20"/>
                </a:solidFill>
                <a:latin typeface="+mn-ea"/>
                <a:cs typeface="나눔고딕코딩"/>
              </a:rPr>
              <a:t>=True)</a:t>
            </a:r>
            <a:endParaRPr lang="en-US" altLang="ko-KR" dirty="0">
              <a:latin typeface="+mn-ea"/>
              <a:cs typeface="나눔고딕코딩"/>
            </a:endParaRPr>
          </a:p>
        </p:txBody>
      </p:sp>
    </p:spTree>
    <p:extLst>
      <p:ext uri="{BB962C8B-B14F-4D97-AF65-F5344CB8AC3E}">
        <p14:creationId xmlns:p14="http://schemas.microsoft.com/office/powerpoint/2010/main" val="90826738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1472A9D3-CD05-E340-9281-DE0B018F4F7A}"/>
              </a:ext>
            </a:extLst>
          </p:cNvPr>
          <p:cNvSpPr txBox="1"/>
          <p:nvPr/>
        </p:nvSpPr>
        <p:spPr>
          <a:xfrm>
            <a:off x="233362" y="269875"/>
            <a:ext cx="9601201" cy="6882205"/>
          </a:xfrm>
          <a:prstGeom prst="rect">
            <a:avLst/>
          </a:prstGeom>
          <a:solidFill>
            <a:schemeClr val="bg1">
              <a:lumMod val="85000"/>
            </a:schemeClr>
          </a:solidFill>
        </p:spPr>
        <p:txBody>
          <a:bodyPr vert="horz" wrap="square" lIns="0" tIns="0" rIns="0" bIns="0" rtlCol="0">
            <a:spAutoFit/>
          </a:bodyPr>
          <a:lstStyle/>
          <a:p>
            <a:pPr marL="143510" marR="86360">
              <a:lnSpc>
                <a:spcPct val="135400"/>
              </a:lnSpc>
              <a:spcBef>
                <a:spcPts val="65"/>
              </a:spcBef>
            </a:pPr>
            <a:r>
              <a:rPr lang="en-US" altLang="ko-KR" dirty="0">
                <a:solidFill>
                  <a:srgbClr val="231F20"/>
                </a:solidFill>
                <a:latin typeface="+mn-ea"/>
                <a:cs typeface="나눔고딕코딩"/>
              </a:rPr>
              <a:t>$ python3</a:t>
            </a:r>
          </a:p>
          <a:p>
            <a:pPr marL="143510" marR="86360">
              <a:lnSpc>
                <a:spcPct val="135400"/>
              </a:lnSpc>
              <a:spcBef>
                <a:spcPts val="65"/>
              </a:spcBef>
            </a:pPr>
            <a:r>
              <a:rPr lang="en-US" altLang="ko-KR" dirty="0">
                <a:solidFill>
                  <a:srgbClr val="231F20"/>
                </a:solidFill>
                <a:latin typeface="+mn-ea"/>
                <a:cs typeface="나눔고딕코딩"/>
              </a:rPr>
              <a:t>Python 3.5.1 (v3.5.1:37a07cee5969, Dec 5 2015, 21:12:44)</a:t>
            </a:r>
          </a:p>
          <a:p>
            <a:pPr marL="143510" marR="86360">
              <a:lnSpc>
                <a:spcPct val="135400"/>
              </a:lnSpc>
              <a:spcBef>
                <a:spcPts val="65"/>
              </a:spcBef>
            </a:pPr>
            <a:r>
              <a:rPr lang="en-US" altLang="ko-KR" dirty="0">
                <a:solidFill>
                  <a:srgbClr val="231F20"/>
                </a:solidFill>
                <a:latin typeface="+mn-ea"/>
                <a:cs typeface="나눔고딕코딩"/>
              </a:rPr>
              <a:t>[GCC 4.2.1 (Apple Inc. build 5666) (dot 3)] on </a:t>
            </a:r>
            <a:r>
              <a:rPr lang="en-US" altLang="ko-KR" dirty="0" err="1">
                <a:solidFill>
                  <a:srgbClr val="231F20"/>
                </a:solidFill>
                <a:latin typeface="+mn-ea"/>
                <a:cs typeface="나눔고딕코딩"/>
              </a:rPr>
              <a:t>darwin</a:t>
            </a:r>
            <a:endParaRPr lang="en-US" altLang="ko-KR" dirty="0">
              <a:solidFill>
                <a:srgbClr val="231F20"/>
              </a:solidFill>
              <a:latin typeface="+mn-ea"/>
              <a:cs typeface="나눔고딕코딩"/>
            </a:endParaRPr>
          </a:p>
          <a:p>
            <a:pPr marL="143510" marR="86360">
              <a:lnSpc>
                <a:spcPct val="135400"/>
              </a:lnSpc>
              <a:spcBef>
                <a:spcPts val="65"/>
              </a:spcBef>
            </a:pPr>
            <a:r>
              <a:rPr lang="en-US" altLang="ko-KR" dirty="0">
                <a:solidFill>
                  <a:srgbClr val="231F20"/>
                </a:solidFill>
                <a:latin typeface="+mn-ea"/>
                <a:cs typeface="나눔고딕코딩"/>
              </a:rPr>
              <a:t>Type "help", "copyright", "credits" or "license" for more information.</a:t>
            </a:r>
          </a:p>
          <a:p>
            <a:pPr marL="143510" marR="86360">
              <a:lnSpc>
                <a:spcPct val="135400"/>
              </a:lnSpc>
              <a:spcBef>
                <a:spcPts val="65"/>
              </a:spcBef>
            </a:pPr>
            <a:r>
              <a:rPr lang="en-US" altLang="ko-KR" dirty="0">
                <a:solidFill>
                  <a:srgbClr val="231F20"/>
                </a:solidFill>
                <a:latin typeface="+mn-ea"/>
                <a:cs typeface="나눔고딕코딩"/>
              </a:rPr>
              <a:t>&gt;&gt;&gt; from </a:t>
            </a:r>
            <a:r>
              <a:rPr lang="en-US" altLang="ko-KR" dirty="0" err="1">
                <a:solidFill>
                  <a:srgbClr val="231F20"/>
                </a:solidFill>
                <a:latin typeface="+mn-ea"/>
                <a:cs typeface="나눔고딕코딩"/>
              </a:rPr>
              <a:t>tensorflow.examples.tutorials.mnist</a:t>
            </a:r>
            <a:r>
              <a:rPr lang="en-US" altLang="ko-KR" dirty="0">
                <a:solidFill>
                  <a:srgbClr val="231F20"/>
                </a:solidFill>
                <a:latin typeface="+mn-ea"/>
                <a:cs typeface="나눔고딕코딩"/>
              </a:rPr>
              <a:t> import </a:t>
            </a:r>
            <a:r>
              <a:rPr lang="en-US" altLang="ko-KR" dirty="0" err="1">
                <a:solidFill>
                  <a:srgbClr val="231F20"/>
                </a:solidFill>
                <a:latin typeface="+mn-ea"/>
                <a:cs typeface="나눔고딕코딩"/>
              </a:rPr>
              <a:t>input_data</a:t>
            </a:r>
            <a:endParaRPr lang="en-US" altLang="ko-KR" dirty="0">
              <a:solidFill>
                <a:srgbClr val="231F20"/>
              </a:solidFill>
              <a:latin typeface="+mn-ea"/>
              <a:cs typeface="나눔고딕코딩"/>
            </a:endParaRPr>
          </a:p>
          <a:p>
            <a:pPr marL="143510" marR="86360">
              <a:lnSpc>
                <a:spcPct val="135400"/>
              </a:lnSpc>
              <a:spcBef>
                <a:spcPts val="65"/>
              </a:spcBef>
            </a:pPr>
            <a:r>
              <a:rPr lang="en-US" altLang="ko-KR" dirty="0">
                <a:solidFill>
                  <a:srgbClr val="231F20"/>
                </a:solidFill>
                <a:latin typeface="+mn-ea"/>
                <a:cs typeface="나눔고딕코딩"/>
              </a:rPr>
              <a:t>&gt;&gt;&gt; </a:t>
            </a:r>
            <a:r>
              <a:rPr lang="en-US" altLang="ko-KR" dirty="0" err="1">
                <a:solidFill>
                  <a:srgbClr val="231F20"/>
                </a:solidFill>
                <a:latin typeface="+mn-ea"/>
                <a:cs typeface="나눔고딕코딩"/>
              </a:rPr>
              <a:t>mnist</a:t>
            </a:r>
            <a:r>
              <a:rPr lang="en-US" altLang="ko-KR" dirty="0">
                <a:solidFill>
                  <a:srgbClr val="231F20"/>
                </a:solidFill>
                <a:latin typeface="+mn-ea"/>
                <a:cs typeface="나눔고딕코딩"/>
              </a:rPr>
              <a:t> = </a:t>
            </a:r>
            <a:r>
              <a:rPr lang="en-US" altLang="ko-KR" dirty="0" err="1">
                <a:solidFill>
                  <a:srgbClr val="231F20"/>
                </a:solidFill>
                <a:latin typeface="+mn-ea"/>
                <a:cs typeface="나눔고딕코딩"/>
              </a:rPr>
              <a:t>input_data.read_data_sets</a:t>
            </a:r>
            <a:r>
              <a:rPr lang="en-US" altLang="ko-KR" dirty="0">
                <a:solidFill>
                  <a:srgbClr val="231F20"/>
                </a:solidFill>
                <a:latin typeface="+mn-ea"/>
                <a:cs typeface="나눔고딕코딩"/>
              </a:rPr>
              <a:t>("</a:t>
            </a:r>
            <a:r>
              <a:rPr lang="en-US" altLang="ko-KR" dirty="0" err="1">
                <a:solidFill>
                  <a:srgbClr val="231F20"/>
                </a:solidFill>
                <a:latin typeface="+mn-ea"/>
                <a:cs typeface="나눔고딕코딩"/>
              </a:rPr>
              <a:t>mnist</a:t>
            </a:r>
            <a:r>
              <a:rPr lang="en-US" altLang="ko-KR" dirty="0">
                <a:solidFill>
                  <a:srgbClr val="231F20"/>
                </a:solidFill>
                <a:latin typeface="+mn-ea"/>
                <a:cs typeface="나눔고딕코딩"/>
              </a:rPr>
              <a:t>/", </a:t>
            </a:r>
            <a:r>
              <a:rPr lang="en-US" altLang="ko-KR" dirty="0" err="1">
                <a:solidFill>
                  <a:srgbClr val="231F20"/>
                </a:solidFill>
                <a:latin typeface="+mn-ea"/>
                <a:cs typeface="나눔고딕코딩"/>
              </a:rPr>
              <a:t>one_hot</a:t>
            </a:r>
            <a:r>
              <a:rPr lang="en-US" altLang="ko-KR" dirty="0">
                <a:solidFill>
                  <a:srgbClr val="231F20"/>
                </a:solidFill>
                <a:latin typeface="+mn-ea"/>
                <a:cs typeface="나눔고딕코딩"/>
              </a:rPr>
              <a:t>=True)  </a:t>
            </a:r>
          </a:p>
          <a:p>
            <a:pPr marL="143510" marR="86360">
              <a:lnSpc>
                <a:spcPct val="135400"/>
              </a:lnSpc>
              <a:spcBef>
                <a:spcPts val="65"/>
              </a:spcBef>
            </a:pPr>
            <a:r>
              <a:rPr lang="en-US" altLang="ko-KR" dirty="0">
                <a:solidFill>
                  <a:srgbClr val="231F20"/>
                </a:solidFill>
                <a:latin typeface="+mn-ea"/>
                <a:cs typeface="나눔고딕코딩"/>
              </a:rPr>
              <a:t>Extracting </a:t>
            </a:r>
            <a:r>
              <a:rPr lang="en-US" altLang="ko-KR" dirty="0" err="1">
                <a:solidFill>
                  <a:srgbClr val="231F20"/>
                </a:solidFill>
                <a:latin typeface="+mn-ea"/>
                <a:cs typeface="나눔고딕코딩"/>
              </a:rPr>
              <a:t>mnist</a:t>
            </a:r>
            <a:r>
              <a:rPr lang="en-US" altLang="ko-KR" dirty="0">
                <a:solidFill>
                  <a:srgbClr val="231F20"/>
                </a:solidFill>
                <a:latin typeface="+mn-ea"/>
                <a:cs typeface="나눔고딕코딩"/>
              </a:rPr>
              <a:t>/train-images-idx3-ubyte.gz</a:t>
            </a:r>
          </a:p>
          <a:p>
            <a:pPr marL="143510" marR="86360">
              <a:lnSpc>
                <a:spcPct val="135400"/>
              </a:lnSpc>
              <a:spcBef>
                <a:spcPts val="65"/>
              </a:spcBef>
            </a:pPr>
            <a:r>
              <a:rPr lang="en-US" altLang="ko-KR" dirty="0">
                <a:solidFill>
                  <a:srgbClr val="231F20"/>
                </a:solidFill>
                <a:latin typeface="+mn-ea"/>
                <a:cs typeface="나눔고딕코딩"/>
              </a:rPr>
              <a:t>...</a:t>
            </a:r>
          </a:p>
          <a:p>
            <a:pPr marL="143510" marR="86360">
              <a:lnSpc>
                <a:spcPct val="135400"/>
              </a:lnSpc>
              <a:spcBef>
                <a:spcPts val="65"/>
              </a:spcBef>
            </a:pPr>
            <a:r>
              <a:rPr lang="en-US" altLang="ko-KR" dirty="0">
                <a:solidFill>
                  <a:srgbClr val="231F20"/>
                </a:solidFill>
                <a:latin typeface="+mn-ea"/>
                <a:cs typeface="나눔고딕코딩"/>
              </a:rPr>
              <a:t>&gt;&gt;&gt; # </a:t>
            </a:r>
            <a:r>
              <a:rPr lang="ko-KR" altLang="en-US" dirty="0">
                <a:solidFill>
                  <a:srgbClr val="231F20"/>
                </a:solidFill>
                <a:latin typeface="+mn-ea"/>
                <a:cs typeface="나눔고딕코딩"/>
              </a:rPr>
              <a:t>훈련 전용 데이터의 이미지</a:t>
            </a:r>
          </a:p>
          <a:p>
            <a:pPr marL="143510" marR="86360">
              <a:lnSpc>
                <a:spcPct val="135400"/>
              </a:lnSpc>
              <a:spcBef>
                <a:spcPts val="65"/>
              </a:spcBef>
            </a:pPr>
            <a:r>
              <a:rPr lang="en-US" altLang="ko-KR" dirty="0">
                <a:solidFill>
                  <a:srgbClr val="231F20"/>
                </a:solidFill>
                <a:latin typeface="+mn-ea"/>
                <a:cs typeface="나눔고딕코딩"/>
              </a:rPr>
              <a:t>&gt;&gt;&gt; </a:t>
            </a:r>
            <a:r>
              <a:rPr lang="en-US" altLang="ko-KR" dirty="0" err="1">
                <a:solidFill>
                  <a:srgbClr val="231F20"/>
                </a:solidFill>
                <a:latin typeface="+mn-ea"/>
                <a:cs typeface="나눔고딕코딩"/>
              </a:rPr>
              <a:t>mnist.train.images</a:t>
            </a:r>
            <a:endParaRPr lang="en-US" altLang="ko-KR" dirty="0">
              <a:solidFill>
                <a:srgbClr val="231F20"/>
              </a:solidFill>
              <a:latin typeface="+mn-ea"/>
              <a:cs typeface="나눔고딕코딩"/>
            </a:endParaRPr>
          </a:p>
          <a:p>
            <a:pPr marL="143510" marR="86360">
              <a:lnSpc>
                <a:spcPct val="135400"/>
              </a:lnSpc>
              <a:spcBef>
                <a:spcPts val="65"/>
              </a:spcBef>
            </a:pPr>
            <a:r>
              <a:rPr lang="en-US" altLang="ko-KR" dirty="0">
                <a:solidFill>
                  <a:srgbClr val="231F20"/>
                </a:solidFill>
                <a:latin typeface="+mn-ea"/>
                <a:cs typeface="나눔고딕코딩"/>
              </a:rPr>
              <a:t>array([[ 0., 0., 0., ..., 0., 0., 0.], </a:t>
            </a:r>
          </a:p>
          <a:p>
            <a:pPr marL="143510" marR="86360">
              <a:lnSpc>
                <a:spcPct val="135400"/>
              </a:lnSpc>
              <a:spcBef>
                <a:spcPts val="65"/>
              </a:spcBef>
            </a:pPr>
            <a:r>
              <a:rPr lang="en-US" altLang="ko-KR" dirty="0">
                <a:solidFill>
                  <a:srgbClr val="231F20"/>
                </a:solidFill>
                <a:latin typeface="+mn-ea"/>
                <a:cs typeface="나눔고딕코딩"/>
              </a:rPr>
              <a:t>	[ 0., 0., 0., ..., 0., 0., 0.],</a:t>
            </a:r>
          </a:p>
          <a:p>
            <a:pPr marL="143510" marR="86360">
              <a:lnSpc>
                <a:spcPct val="135400"/>
              </a:lnSpc>
              <a:spcBef>
                <a:spcPts val="65"/>
              </a:spcBef>
            </a:pPr>
            <a:r>
              <a:rPr lang="en-US" altLang="ko-KR" dirty="0">
                <a:solidFill>
                  <a:srgbClr val="231F20"/>
                </a:solidFill>
                <a:latin typeface="+mn-ea"/>
                <a:cs typeface="나눔고딕코딩"/>
              </a:rPr>
              <a:t>	[ 0., 0., 0., ..., 0., 0., 0.], </a:t>
            </a:r>
          </a:p>
          <a:p>
            <a:pPr marL="143510" marR="86360">
              <a:lnSpc>
                <a:spcPct val="135400"/>
              </a:lnSpc>
              <a:spcBef>
                <a:spcPts val="65"/>
              </a:spcBef>
            </a:pPr>
            <a:r>
              <a:rPr lang="en-US" altLang="ko-KR" dirty="0">
                <a:solidFill>
                  <a:srgbClr val="231F20"/>
                </a:solidFill>
                <a:latin typeface="+mn-ea"/>
                <a:cs typeface="나눔고딕코딩"/>
              </a:rPr>
              <a:t>	...,</a:t>
            </a:r>
            <a:br>
              <a:rPr lang="en-US" altLang="ko-KR" dirty="0">
                <a:solidFill>
                  <a:srgbClr val="231F20"/>
                </a:solidFill>
                <a:latin typeface="+mn-ea"/>
                <a:cs typeface="나눔고딕코딩"/>
              </a:rPr>
            </a:br>
            <a:r>
              <a:rPr lang="en-US" altLang="ko-KR" dirty="0">
                <a:solidFill>
                  <a:srgbClr val="231F20"/>
                </a:solidFill>
                <a:latin typeface="+mn-ea"/>
                <a:cs typeface="나눔고딕코딩"/>
              </a:rPr>
              <a:t>	[ 0., 0., 0., ..., 0., 0., 0.],</a:t>
            </a:r>
          </a:p>
          <a:p>
            <a:pPr marL="143510" marR="86360">
              <a:lnSpc>
                <a:spcPct val="135400"/>
              </a:lnSpc>
              <a:spcBef>
                <a:spcPts val="65"/>
              </a:spcBef>
            </a:pPr>
            <a:r>
              <a:rPr lang="en-US" altLang="ko-KR" dirty="0">
                <a:solidFill>
                  <a:srgbClr val="231F20"/>
                </a:solidFill>
                <a:latin typeface="+mn-ea"/>
                <a:cs typeface="나눔고딕코딩"/>
              </a:rPr>
              <a:t>	[ 0., 0., 0., ..., 0., 0., 0.],</a:t>
            </a:r>
          </a:p>
          <a:p>
            <a:pPr marL="143510" marR="86360">
              <a:lnSpc>
                <a:spcPct val="135400"/>
              </a:lnSpc>
              <a:spcBef>
                <a:spcPts val="65"/>
              </a:spcBef>
            </a:pPr>
            <a:r>
              <a:rPr lang="en-US" altLang="ko-KR" dirty="0">
                <a:solidFill>
                  <a:srgbClr val="231F20"/>
                </a:solidFill>
                <a:latin typeface="+mn-ea"/>
                <a:cs typeface="나눔고딕코딩"/>
              </a:rPr>
              <a:t>	[ 0., 0., 0., ..., 0., 0., 0.]], </a:t>
            </a:r>
            <a:r>
              <a:rPr lang="en-US" altLang="ko-KR" dirty="0" err="1">
                <a:solidFill>
                  <a:srgbClr val="231F20"/>
                </a:solidFill>
                <a:latin typeface="+mn-ea"/>
                <a:cs typeface="나눔고딕코딩"/>
              </a:rPr>
              <a:t>dtype</a:t>
            </a:r>
            <a:r>
              <a:rPr lang="en-US" altLang="ko-KR" dirty="0">
                <a:solidFill>
                  <a:srgbClr val="231F20"/>
                </a:solidFill>
                <a:latin typeface="+mn-ea"/>
                <a:cs typeface="나눔고딕코딩"/>
              </a:rPr>
              <a:t>=float32) </a:t>
            </a:r>
            <a:r>
              <a:rPr lang="en-US" altLang="ko-KR" dirty="0">
                <a:solidFill>
                  <a:srgbClr val="231F20"/>
                </a:solidFill>
                <a:latin typeface="나눔고딕코딩"/>
                <a:cs typeface="나눔고딕코딩"/>
              </a:rPr>
              <a:t/>
            </a:r>
            <a:br>
              <a:rPr lang="en-US" altLang="ko-KR" dirty="0">
                <a:solidFill>
                  <a:srgbClr val="231F20"/>
                </a:solidFill>
                <a:latin typeface="나눔고딕코딩"/>
                <a:cs typeface="나눔고딕코딩"/>
              </a:rPr>
            </a:br>
            <a:endParaRPr lang="en-US" altLang="ko-KR" dirty="0">
              <a:solidFill>
                <a:srgbClr val="231F20"/>
              </a:solidFill>
              <a:latin typeface="나눔고딕코딩"/>
              <a:cs typeface="나눔고딕코딩"/>
            </a:endParaRPr>
          </a:p>
        </p:txBody>
      </p:sp>
    </p:spTree>
    <p:extLst>
      <p:ext uri="{BB962C8B-B14F-4D97-AF65-F5344CB8AC3E}">
        <p14:creationId xmlns:p14="http://schemas.microsoft.com/office/powerpoint/2010/main" val="1355646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6124754"/>
          </a:xfrm>
          <a:prstGeom prst="rect">
            <a:avLst/>
          </a:prstGeom>
        </p:spPr>
        <p:txBody>
          <a:bodyPr vert="horz" wrap="square" lIns="0" tIns="0" rIns="0" bIns="0" rtlCol="0">
            <a:spAutoFit/>
          </a:bodyPr>
          <a:lstStyle/>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각 입력에 대해 가중치</a:t>
            </a:r>
            <a:r>
              <a:rPr lang="en-US" altLang="ko-KR" spc="-120" dirty="0">
                <a:solidFill>
                  <a:srgbClr val="231F20"/>
                </a:solidFill>
                <a:latin typeface="+mn-ea"/>
                <a:cs typeface="Arial Unicode MS"/>
              </a:rPr>
              <a:t>(W)</a:t>
            </a:r>
            <a:r>
              <a:rPr lang="ko-KR" altLang="en-US" spc="-120" dirty="0">
                <a:solidFill>
                  <a:srgbClr val="231F20"/>
                </a:solidFill>
                <a:latin typeface="+mn-ea"/>
                <a:cs typeface="Arial Unicode MS"/>
              </a:rPr>
              <a:t>라는 매개변수를  도입</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입력 </a:t>
            </a:r>
            <a:r>
              <a:rPr lang="en-US" altLang="ko-KR" spc="-120" dirty="0">
                <a:solidFill>
                  <a:srgbClr val="231F20"/>
                </a:solidFill>
                <a:latin typeface="+mn-ea"/>
                <a:cs typeface="Arial Unicode MS"/>
              </a:rPr>
              <a:t>x1, x2, x3</a:t>
            </a:r>
            <a:r>
              <a:rPr lang="ko-KR" altLang="en-US" spc="-120" dirty="0">
                <a:solidFill>
                  <a:srgbClr val="231F20"/>
                </a:solidFill>
                <a:latin typeface="+mn-ea"/>
                <a:cs typeface="Arial Unicode MS"/>
              </a:rPr>
              <a:t>에 대한 가중치를 </a:t>
            </a:r>
            <a:r>
              <a:rPr lang="en-US" altLang="ko-KR" spc="-120" dirty="0">
                <a:solidFill>
                  <a:srgbClr val="231F20"/>
                </a:solidFill>
                <a:latin typeface="+mn-ea"/>
                <a:cs typeface="Arial Unicode MS"/>
              </a:rPr>
              <a:t>W1, W2, W3</a:t>
            </a:r>
            <a:r>
              <a:rPr lang="ko-KR" altLang="en-US" spc="-120" dirty="0" err="1">
                <a:solidFill>
                  <a:srgbClr val="231F20"/>
                </a:solidFill>
                <a:latin typeface="+mn-ea"/>
                <a:cs typeface="Arial Unicode MS"/>
              </a:rPr>
              <a:t>라고</a:t>
            </a:r>
            <a:r>
              <a:rPr lang="ko-KR" altLang="en-US" spc="-120" dirty="0">
                <a:solidFill>
                  <a:srgbClr val="231F20"/>
                </a:solidFill>
                <a:latin typeface="+mn-ea"/>
                <a:cs typeface="Arial Unicode MS"/>
              </a:rPr>
              <a:t> 했을 때 </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부자라면 </a:t>
            </a:r>
            <a:r>
              <a:rPr lang="en-US" altLang="ko-KR" spc="-120" dirty="0">
                <a:solidFill>
                  <a:srgbClr val="231F20"/>
                </a:solidFill>
                <a:latin typeface="+mn-ea"/>
                <a:cs typeface="Arial Unicode MS"/>
              </a:rPr>
              <a:t>(W1=1, W2=8, W3=3)</a:t>
            </a:r>
            <a:r>
              <a:rPr lang="ko-KR" altLang="en-US" spc="-120" dirty="0" err="1">
                <a:solidFill>
                  <a:srgbClr val="231F20"/>
                </a:solidFill>
                <a:latin typeface="+mn-ea"/>
                <a:cs typeface="Arial Unicode MS"/>
              </a:rPr>
              <a:t>처럼</a:t>
            </a:r>
            <a:r>
              <a:rPr lang="ko-KR" altLang="en-US" spc="-120" dirty="0">
                <a:solidFill>
                  <a:srgbClr val="231F20"/>
                </a:solidFill>
                <a:latin typeface="+mn-ea"/>
                <a:cs typeface="Arial Unicode MS"/>
              </a:rPr>
              <a:t> 가중치를  설정</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지금 사용하는 스마트폰에 문제가 생긴 사람이라면 </a:t>
            </a:r>
            <a:r>
              <a:rPr lang="en-US" altLang="ko-KR" spc="-120" dirty="0">
                <a:solidFill>
                  <a:srgbClr val="231F20"/>
                </a:solidFill>
                <a:latin typeface="+mn-ea"/>
                <a:cs typeface="Arial Unicode MS"/>
              </a:rPr>
              <a:t>(W1=3, W2=2, W3=8)</a:t>
            </a:r>
            <a:r>
              <a:rPr lang="ko-KR" altLang="en-US" spc="-120" dirty="0" err="1">
                <a:solidFill>
                  <a:srgbClr val="231F20"/>
                </a:solidFill>
                <a:latin typeface="+mn-ea"/>
                <a:cs typeface="Arial Unicode MS"/>
              </a:rPr>
              <a:t>처럼</a:t>
            </a:r>
            <a:r>
              <a:rPr lang="ko-KR" altLang="en-US" spc="-120" dirty="0">
                <a:solidFill>
                  <a:srgbClr val="231F20"/>
                </a:solidFill>
                <a:latin typeface="+mn-ea"/>
                <a:cs typeface="Arial Unicode MS"/>
              </a:rPr>
              <a:t> 가중치를 설정</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정기적으로 최신 스마트폰을 구입하는 사람이라면 </a:t>
            </a:r>
            <a:r>
              <a:rPr lang="en-US" altLang="ko-KR" spc="-120" dirty="0">
                <a:solidFill>
                  <a:srgbClr val="231F20"/>
                </a:solidFill>
                <a:latin typeface="+mn-ea"/>
                <a:cs typeface="Arial Unicode MS"/>
              </a:rPr>
              <a:t>(W1=3, W2=6, W3=5)</a:t>
            </a:r>
            <a:r>
              <a:rPr lang="ko-KR" altLang="en-US" spc="-120" dirty="0" err="1">
                <a:solidFill>
                  <a:srgbClr val="231F20"/>
                </a:solidFill>
                <a:latin typeface="+mn-ea"/>
                <a:cs typeface="Arial Unicode MS"/>
              </a:rPr>
              <a:t>처럼</a:t>
            </a:r>
            <a:r>
              <a:rPr lang="ko-KR" altLang="en-US" spc="-120" dirty="0">
                <a:solidFill>
                  <a:srgbClr val="231F20"/>
                </a:solidFill>
                <a:latin typeface="+mn-ea"/>
                <a:cs typeface="Arial Unicode MS"/>
              </a:rPr>
              <a:t> 설정</a:t>
            </a: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endParaRPr lang="en-US" altLang="ko-KR" spc="-120" dirty="0">
              <a:solidFill>
                <a:srgbClr val="231F20"/>
              </a:solidFill>
              <a:latin typeface="+mn-ea"/>
              <a:cs typeface="Arial Unicode MS"/>
            </a:endParaRPr>
          </a:p>
          <a:p>
            <a:pPr marL="298450" marR="12065" indent="-285750" algn="just">
              <a:lnSpc>
                <a:spcPct val="150000"/>
              </a:lnSpc>
              <a:spcBef>
                <a:spcPts val="580"/>
              </a:spcBef>
              <a:buFontTx/>
              <a:buChar char="-"/>
            </a:pPr>
            <a:r>
              <a:rPr lang="ko-KR" altLang="en-US" spc="-120" dirty="0">
                <a:solidFill>
                  <a:srgbClr val="231F20"/>
                </a:solidFill>
                <a:latin typeface="+mn-ea"/>
                <a:cs typeface="Arial Unicode MS"/>
              </a:rPr>
              <a:t>이를 </a:t>
            </a:r>
            <a:r>
              <a:rPr lang="ko-KR" altLang="en-US" spc="-135" dirty="0">
                <a:solidFill>
                  <a:srgbClr val="231F20"/>
                </a:solidFill>
                <a:latin typeface="+mn-ea"/>
                <a:cs typeface="Arial Unicode MS"/>
              </a:rPr>
              <a:t>기반으로 구입할지 검토하는 </a:t>
            </a:r>
            <a:r>
              <a:rPr lang="ko-KR" altLang="en-US" spc="-125" dirty="0">
                <a:solidFill>
                  <a:srgbClr val="231F20"/>
                </a:solidFill>
                <a:latin typeface="+mn-ea"/>
                <a:cs typeface="Arial Unicode MS"/>
              </a:rPr>
              <a:t>역치</a:t>
            </a:r>
            <a:r>
              <a:rPr lang="en-US" altLang="ko-KR" spc="-125" dirty="0">
                <a:solidFill>
                  <a:srgbClr val="231F20"/>
                </a:solidFill>
                <a:latin typeface="+mn-ea"/>
                <a:cs typeface="Arial Unicode MS"/>
              </a:rPr>
              <a:t>(</a:t>
            </a:r>
            <a:r>
              <a:rPr lang="ko-KR" altLang="en-US" spc="-125" dirty="0">
                <a:solidFill>
                  <a:srgbClr val="231F20"/>
                </a:solidFill>
                <a:latin typeface="+mn-ea"/>
                <a:cs typeface="Arial Unicode MS"/>
              </a:rPr>
              <a:t>선택의 </a:t>
            </a:r>
            <a:r>
              <a:rPr lang="ko-KR" altLang="en-US" spc="-130" dirty="0">
                <a:solidFill>
                  <a:srgbClr val="231F20"/>
                </a:solidFill>
                <a:latin typeface="+mn-ea"/>
                <a:cs typeface="Arial Unicode MS"/>
              </a:rPr>
              <a:t>기준이 </a:t>
            </a:r>
            <a:r>
              <a:rPr lang="ko-KR" altLang="en-US" spc="-120" dirty="0">
                <a:solidFill>
                  <a:srgbClr val="231F20"/>
                </a:solidFill>
                <a:latin typeface="+mn-ea"/>
                <a:cs typeface="Arial Unicode MS"/>
              </a:rPr>
              <a:t>되는 </a:t>
            </a:r>
            <a:r>
              <a:rPr lang="ko-KR" altLang="en-US" spc="-100" dirty="0">
                <a:solidFill>
                  <a:srgbClr val="231F20"/>
                </a:solidFill>
                <a:latin typeface="+mn-ea"/>
                <a:cs typeface="Arial Unicode MS"/>
              </a:rPr>
              <a:t>값</a:t>
            </a:r>
            <a:r>
              <a:rPr lang="en-US" altLang="ko-KR" spc="-100" dirty="0">
                <a:solidFill>
                  <a:srgbClr val="231F20"/>
                </a:solidFill>
                <a:latin typeface="+mn-ea"/>
                <a:cs typeface="Arial Unicode MS"/>
              </a:rPr>
              <a:t>)</a:t>
            </a:r>
            <a:r>
              <a:rPr lang="ko-KR" altLang="en-US" spc="-100" dirty="0">
                <a:solidFill>
                  <a:srgbClr val="231F20"/>
                </a:solidFill>
                <a:latin typeface="+mn-ea"/>
                <a:cs typeface="Arial Unicode MS"/>
              </a:rPr>
              <a:t> </a:t>
            </a:r>
            <a:r>
              <a:rPr lang="en-US" altLang="ko-KR" sz="2800" spc="-120" baseline="3472" dirty="0">
                <a:solidFill>
                  <a:srgbClr val="231F20"/>
                </a:solidFill>
                <a:latin typeface="+mn-ea"/>
                <a:cs typeface="나눔고딕코딩"/>
              </a:rPr>
              <a:t>b</a:t>
            </a:r>
          </a:p>
          <a:p>
            <a:pPr marL="298450" marR="12065" indent="-285750" algn="just">
              <a:lnSpc>
                <a:spcPct val="150000"/>
              </a:lnSpc>
              <a:spcBef>
                <a:spcPts val="580"/>
              </a:spcBef>
              <a:buFontTx/>
              <a:buChar char="-"/>
            </a:pPr>
            <a:endParaRPr lang="en-US" altLang="ko-KR" sz="2800" spc="-120" baseline="3472" dirty="0">
              <a:solidFill>
                <a:srgbClr val="231F20"/>
              </a:solidFill>
              <a:latin typeface="+mn-ea"/>
              <a:cs typeface="나눔고딕코딩"/>
            </a:endParaRPr>
          </a:p>
          <a:p>
            <a:pPr marL="298450" marR="12065" indent="-285750" algn="just">
              <a:lnSpc>
                <a:spcPct val="150000"/>
              </a:lnSpc>
              <a:spcBef>
                <a:spcPts val="580"/>
              </a:spcBef>
              <a:buFontTx/>
              <a:buChar char="-"/>
            </a:pPr>
            <a:endParaRPr lang="en-US" altLang="ko-KR" sz="2800" spc="-120" baseline="3472" dirty="0">
              <a:solidFill>
                <a:srgbClr val="231F20"/>
              </a:solidFill>
              <a:latin typeface="+mn-ea"/>
              <a:cs typeface="나눔고딕코딩"/>
            </a:endParaRPr>
          </a:p>
          <a:p>
            <a:pPr marL="298450" marR="12065" indent="-285750" algn="just">
              <a:lnSpc>
                <a:spcPct val="150000"/>
              </a:lnSpc>
              <a:spcBef>
                <a:spcPts val="580"/>
              </a:spcBef>
              <a:buFontTx/>
              <a:buChar char="-"/>
            </a:pPr>
            <a:endParaRPr lang="en-US" altLang="ko-KR" sz="2800" spc="-120" baseline="3472" dirty="0">
              <a:solidFill>
                <a:srgbClr val="231F20"/>
              </a:solidFill>
              <a:latin typeface="+mn-ea"/>
              <a:cs typeface="나눔고딕코딩"/>
            </a:endParaRPr>
          </a:p>
          <a:p>
            <a:pPr marL="298450" marR="12065" indent="-285750" algn="just">
              <a:lnSpc>
                <a:spcPct val="150000"/>
              </a:lnSpc>
              <a:spcBef>
                <a:spcPts val="580"/>
              </a:spcBef>
              <a:buFontTx/>
              <a:buChar char="-"/>
            </a:pPr>
            <a:r>
              <a:rPr lang="ko-KR" altLang="en-US" sz="2800" spc="-120" baseline="3472" dirty="0" err="1">
                <a:solidFill>
                  <a:srgbClr val="231F20"/>
                </a:solidFill>
                <a:latin typeface="+mn-ea"/>
                <a:cs typeface="나눔고딕코딩"/>
              </a:rPr>
              <a:t>퍼셉트론을</a:t>
            </a:r>
            <a:r>
              <a:rPr lang="ko-KR" altLang="en-US" sz="2800" spc="-120" baseline="3472" dirty="0">
                <a:solidFill>
                  <a:srgbClr val="231F20"/>
                </a:solidFill>
                <a:latin typeface="+mn-ea"/>
                <a:cs typeface="나눔고딕코딩"/>
              </a:rPr>
              <a:t>  여러 개 조합하면  더 복잡한 것들을 </a:t>
            </a:r>
            <a:r>
              <a:rPr lang="ko-KR" altLang="en-US" sz="2800" spc="-120" baseline="3472" dirty="0" smtClean="0">
                <a:solidFill>
                  <a:srgbClr val="231F20"/>
                </a:solidFill>
                <a:latin typeface="+mn-ea"/>
                <a:cs typeface="나눔고딕코딩"/>
              </a:rPr>
              <a:t>판단</a:t>
            </a:r>
            <a:endParaRPr lang="en-US" altLang="ko-KR" spc="-120" dirty="0">
              <a:solidFill>
                <a:srgbClr val="231F20"/>
              </a:solidFill>
              <a:latin typeface="+mn-ea"/>
              <a:cs typeface="Arial Unicode MS"/>
            </a:endParaRPr>
          </a:p>
        </p:txBody>
      </p:sp>
      <p:sp>
        <p:nvSpPr>
          <p:cNvPr id="3" name="object 6">
            <a:extLst>
              <a:ext uri="{FF2B5EF4-FFF2-40B4-BE49-F238E27FC236}">
                <a16:creationId xmlns:a16="http://schemas.microsoft.com/office/drawing/2014/main" id="{A6D27EF1-2127-BA4C-A526-DB28B7260389}"/>
              </a:ext>
            </a:extLst>
          </p:cNvPr>
          <p:cNvSpPr txBox="1"/>
          <p:nvPr/>
        </p:nvSpPr>
        <p:spPr>
          <a:xfrm>
            <a:off x="232568" y="4128240"/>
            <a:ext cx="9601201" cy="1223412"/>
          </a:xfrm>
          <a:prstGeom prst="rect">
            <a:avLst/>
          </a:prstGeom>
          <a:solidFill>
            <a:schemeClr val="bg1">
              <a:lumMod val="85000"/>
            </a:schemeClr>
          </a:solidFill>
        </p:spPr>
        <p:txBody>
          <a:bodyPr vert="horz" wrap="square" lIns="0" tIns="0" rIns="0" bIns="0" rtlCol="0">
            <a:spAutoFit/>
          </a:bodyPr>
          <a:lstStyle/>
          <a:p>
            <a:pPr marL="157480">
              <a:spcBef>
                <a:spcPts val="680"/>
              </a:spcBef>
            </a:pPr>
            <a:r>
              <a:rPr lang="en-US" altLang="ko-KR" dirty="0">
                <a:solidFill>
                  <a:srgbClr val="231F20"/>
                </a:solidFill>
                <a:latin typeface="+mn-ea"/>
                <a:cs typeface="나눔고딕코딩"/>
              </a:rPr>
              <a:t>if</a:t>
            </a:r>
            <a:r>
              <a:rPr lang="en-US" altLang="ko-KR" spc="-50" dirty="0">
                <a:solidFill>
                  <a:srgbClr val="231F20"/>
                </a:solidFill>
                <a:latin typeface="+mn-ea"/>
                <a:cs typeface="나눔고딕코딩"/>
              </a:rPr>
              <a:t> </a:t>
            </a:r>
            <a:r>
              <a:rPr lang="en-US" altLang="ko-KR" spc="-15" dirty="0">
                <a:solidFill>
                  <a:srgbClr val="231F20"/>
                </a:solidFill>
                <a:latin typeface="+mn-ea"/>
                <a:cs typeface="나눔고딕코딩"/>
              </a:rPr>
              <a:t>(x1</a:t>
            </a:r>
            <a:r>
              <a:rPr lang="en-US" altLang="ko-KR" spc="-5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dirty="0">
                <a:solidFill>
                  <a:srgbClr val="231F20"/>
                </a:solidFill>
                <a:latin typeface="+mn-ea"/>
                <a:cs typeface="나눔고딕코딩"/>
              </a:rPr>
              <a:t>W1)</a:t>
            </a:r>
            <a:r>
              <a:rPr lang="en-US" altLang="ko-KR" spc="-9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spc="-15" dirty="0">
                <a:solidFill>
                  <a:srgbClr val="231F20"/>
                </a:solidFill>
                <a:latin typeface="+mn-ea"/>
                <a:cs typeface="나눔고딕코딩"/>
              </a:rPr>
              <a:t>(x2</a:t>
            </a:r>
            <a:r>
              <a:rPr lang="en-US" altLang="ko-KR" spc="-5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dirty="0">
                <a:solidFill>
                  <a:srgbClr val="231F20"/>
                </a:solidFill>
                <a:latin typeface="+mn-ea"/>
                <a:cs typeface="나눔고딕코딩"/>
              </a:rPr>
              <a:t>W2)</a:t>
            </a:r>
            <a:r>
              <a:rPr lang="en-US" altLang="ko-KR" spc="-9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spc="-15" dirty="0">
                <a:solidFill>
                  <a:srgbClr val="231F20"/>
                </a:solidFill>
                <a:latin typeface="+mn-ea"/>
                <a:cs typeface="나눔고딕코딩"/>
              </a:rPr>
              <a:t>(x3</a:t>
            </a:r>
            <a:r>
              <a:rPr lang="en-US" altLang="ko-KR" spc="-50"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dirty="0">
                <a:solidFill>
                  <a:srgbClr val="231F20"/>
                </a:solidFill>
                <a:latin typeface="+mn-ea"/>
                <a:cs typeface="나눔고딕코딩"/>
              </a:rPr>
              <a:t>W3)</a:t>
            </a:r>
            <a:r>
              <a:rPr lang="en-US" altLang="ko-KR" spc="-90" dirty="0">
                <a:solidFill>
                  <a:srgbClr val="231F20"/>
                </a:solidFill>
                <a:latin typeface="+mn-ea"/>
                <a:cs typeface="나눔고딕코딩"/>
              </a:rPr>
              <a:t> </a:t>
            </a:r>
            <a:r>
              <a:rPr lang="en-US" altLang="ko-KR" dirty="0">
                <a:solidFill>
                  <a:srgbClr val="231F20"/>
                </a:solidFill>
                <a:latin typeface="+mn-ea"/>
                <a:cs typeface="나눔고딕코딩"/>
              </a:rPr>
              <a:t>&gt;</a:t>
            </a:r>
            <a:r>
              <a:rPr lang="en-US" altLang="ko-KR" spc="-90" dirty="0">
                <a:solidFill>
                  <a:srgbClr val="231F20"/>
                </a:solidFill>
                <a:latin typeface="+mn-ea"/>
                <a:cs typeface="나눔고딕코딩"/>
              </a:rPr>
              <a:t> </a:t>
            </a:r>
            <a:r>
              <a:rPr lang="en-US" altLang="ko-KR" dirty="0">
                <a:solidFill>
                  <a:srgbClr val="231F20"/>
                </a:solidFill>
                <a:latin typeface="+mn-ea"/>
                <a:cs typeface="나눔고딕코딩"/>
              </a:rPr>
              <a:t>b:</a:t>
            </a:r>
            <a:endParaRPr lang="en-US" altLang="ko-KR" dirty="0">
              <a:latin typeface="+mn-ea"/>
              <a:cs typeface="나눔고딕코딩"/>
            </a:endParaRPr>
          </a:p>
          <a:p>
            <a:pPr marL="590550">
              <a:spcBef>
                <a:spcPts val="340"/>
              </a:spcBef>
            </a:pPr>
            <a:r>
              <a:rPr lang="en-US" altLang="ko-KR" dirty="0">
                <a:solidFill>
                  <a:srgbClr val="231F20"/>
                </a:solidFill>
                <a:latin typeface="+mn-ea"/>
                <a:cs typeface="나눔고딕코딩"/>
              </a:rPr>
              <a:t>#</a:t>
            </a:r>
            <a:r>
              <a:rPr lang="en-US" altLang="ko-KR" spc="-180" dirty="0">
                <a:solidFill>
                  <a:srgbClr val="231F20"/>
                </a:solidFill>
                <a:latin typeface="+mn-ea"/>
                <a:cs typeface="나눔고딕코딩"/>
              </a:rPr>
              <a:t> </a:t>
            </a:r>
            <a:r>
              <a:rPr lang="ko-KR" altLang="en-US" spc="-40" dirty="0">
                <a:solidFill>
                  <a:srgbClr val="231F20"/>
                </a:solidFill>
                <a:latin typeface="+mn-ea"/>
                <a:cs typeface="나눔고딕코딩"/>
              </a:rPr>
              <a:t>구매</a:t>
            </a:r>
            <a:endParaRPr lang="ko-KR" altLang="en-US" dirty="0">
              <a:latin typeface="+mn-ea"/>
              <a:cs typeface="나눔고딕코딩"/>
            </a:endParaRPr>
          </a:p>
          <a:p>
            <a:pPr marL="157480">
              <a:spcBef>
                <a:spcPts val="340"/>
              </a:spcBef>
            </a:pPr>
            <a:r>
              <a:rPr lang="en-US" altLang="ko-KR" dirty="0">
                <a:solidFill>
                  <a:srgbClr val="231F20"/>
                </a:solidFill>
                <a:latin typeface="+mn-ea"/>
                <a:cs typeface="나눔고딕코딩"/>
              </a:rPr>
              <a:t>else:</a:t>
            </a:r>
            <a:endParaRPr lang="en-US" altLang="ko-KR" dirty="0">
              <a:latin typeface="+mn-ea"/>
              <a:cs typeface="나눔고딕코딩"/>
            </a:endParaRPr>
          </a:p>
          <a:p>
            <a:pPr marL="590550">
              <a:spcBef>
                <a:spcPts val="340"/>
              </a:spcBef>
            </a:pPr>
            <a:r>
              <a:rPr lang="en-US" altLang="ko-KR" dirty="0">
                <a:solidFill>
                  <a:srgbClr val="231F20"/>
                </a:solidFill>
                <a:latin typeface="+mn-ea"/>
                <a:cs typeface="나눔고딕코딩"/>
              </a:rPr>
              <a:t># </a:t>
            </a:r>
            <a:r>
              <a:rPr lang="ko-KR" altLang="en-US" spc="-30" dirty="0">
                <a:solidFill>
                  <a:srgbClr val="231F20"/>
                </a:solidFill>
                <a:latin typeface="+mn-ea"/>
                <a:cs typeface="나눔고딕코딩"/>
              </a:rPr>
              <a:t>구매하지</a:t>
            </a:r>
            <a:r>
              <a:rPr lang="ko-KR" altLang="en-US" spc="-260" dirty="0">
                <a:solidFill>
                  <a:srgbClr val="231F20"/>
                </a:solidFill>
                <a:latin typeface="+mn-ea"/>
                <a:cs typeface="나눔고딕코딩"/>
              </a:rPr>
              <a:t> </a:t>
            </a:r>
            <a:r>
              <a:rPr lang="ko-KR" altLang="en-US" spc="-40" dirty="0">
                <a:solidFill>
                  <a:srgbClr val="231F20"/>
                </a:solidFill>
                <a:latin typeface="+mn-ea"/>
                <a:cs typeface="나눔고딕코딩"/>
              </a:rPr>
              <a:t>않음</a:t>
            </a:r>
            <a:endParaRPr lang="ko-KR" altLang="en-US" dirty="0">
              <a:latin typeface="+mn-ea"/>
              <a:cs typeface="나눔고딕코딩"/>
            </a:endParaRPr>
          </a:p>
        </p:txBody>
      </p:sp>
    </p:spTree>
    <p:extLst>
      <p:ext uri="{BB962C8B-B14F-4D97-AF65-F5344CB8AC3E}">
        <p14:creationId xmlns:p14="http://schemas.microsoft.com/office/powerpoint/2010/main" val="13089084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1472A9D3-CD05-E340-9281-DE0B018F4F7A}"/>
              </a:ext>
            </a:extLst>
          </p:cNvPr>
          <p:cNvSpPr txBox="1"/>
          <p:nvPr/>
        </p:nvSpPr>
        <p:spPr>
          <a:xfrm>
            <a:off x="233362" y="269875"/>
            <a:ext cx="9601201" cy="4961166"/>
          </a:xfrm>
          <a:prstGeom prst="rect">
            <a:avLst/>
          </a:prstGeom>
          <a:solidFill>
            <a:schemeClr val="bg1">
              <a:lumMod val="85000"/>
            </a:schemeClr>
          </a:solidFill>
        </p:spPr>
        <p:txBody>
          <a:bodyPr vert="horz" wrap="square" lIns="0" tIns="0" rIns="0" bIns="0" rtlCol="0">
            <a:spAutoFit/>
          </a:bodyPr>
          <a:lstStyle/>
          <a:p>
            <a:pPr marL="143510" marR="86360">
              <a:lnSpc>
                <a:spcPct val="135400"/>
              </a:lnSpc>
              <a:spcBef>
                <a:spcPts val="65"/>
              </a:spcBef>
            </a:pPr>
            <a:r>
              <a:rPr lang="en-US" altLang="ko-KR" dirty="0">
                <a:solidFill>
                  <a:srgbClr val="231F20"/>
                </a:solidFill>
                <a:latin typeface="+mn-ea"/>
                <a:cs typeface="나눔고딕코딩"/>
              </a:rPr>
              <a:t>&gt;&gt;&gt; </a:t>
            </a:r>
            <a:r>
              <a:rPr lang="en-US" altLang="ko-KR" dirty="0" err="1">
                <a:solidFill>
                  <a:srgbClr val="231F20"/>
                </a:solidFill>
                <a:latin typeface="+mn-ea"/>
                <a:cs typeface="나눔고딕코딩"/>
              </a:rPr>
              <a:t>len</a:t>
            </a:r>
            <a:r>
              <a:rPr lang="en-US" altLang="ko-KR" dirty="0">
                <a:solidFill>
                  <a:srgbClr val="231F20"/>
                </a:solidFill>
                <a:latin typeface="+mn-ea"/>
                <a:cs typeface="나눔고딕코딩"/>
              </a:rPr>
              <a:t>(</a:t>
            </a:r>
            <a:r>
              <a:rPr lang="en-US" altLang="ko-KR" dirty="0" err="1">
                <a:solidFill>
                  <a:srgbClr val="231F20"/>
                </a:solidFill>
                <a:latin typeface="+mn-ea"/>
                <a:cs typeface="나눔고딕코딩"/>
              </a:rPr>
              <a:t>mnist.train.images</a:t>
            </a:r>
            <a:r>
              <a:rPr lang="en-US" altLang="ko-KR" dirty="0">
                <a:solidFill>
                  <a:srgbClr val="231F20"/>
                </a:solidFill>
                <a:latin typeface="+mn-ea"/>
                <a:cs typeface="나눔고딕코딩"/>
              </a:rPr>
              <a:t>)  </a:t>
            </a:r>
          </a:p>
          <a:p>
            <a:pPr marL="143510" marR="86360">
              <a:lnSpc>
                <a:spcPct val="135400"/>
              </a:lnSpc>
              <a:spcBef>
                <a:spcPts val="65"/>
              </a:spcBef>
            </a:pPr>
            <a:r>
              <a:rPr lang="en-US" altLang="ko-KR" dirty="0">
                <a:solidFill>
                  <a:srgbClr val="231F20"/>
                </a:solidFill>
                <a:latin typeface="+mn-ea"/>
                <a:cs typeface="나눔고딕코딩"/>
              </a:rPr>
              <a:t>55000</a:t>
            </a:r>
          </a:p>
          <a:p>
            <a:pPr marL="143510" marR="86360">
              <a:lnSpc>
                <a:spcPct val="135400"/>
              </a:lnSpc>
              <a:spcBef>
                <a:spcPts val="65"/>
              </a:spcBef>
            </a:pPr>
            <a:r>
              <a:rPr lang="en-US" altLang="ko-KR" dirty="0">
                <a:solidFill>
                  <a:srgbClr val="231F20"/>
                </a:solidFill>
                <a:latin typeface="+mn-ea"/>
                <a:cs typeface="나눔고딕코딩"/>
              </a:rPr>
              <a:t>&gt;&gt;&gt; # </a:t>
            </a:r>
            <a:r>
              <a:rPr lang="ko-KR" altLang="en-US" dirty="0">
                <a:solidFill>
                  <a:srgbClr val="231F20"/>
                </a:solidFill>
                <a:latin typeface="+mn-ea"/>
                <a:cs typeface="나눔고딕코딩"/>
              </a:rPr>
              <a:t>훈련 전용 데이터의 레이블 목록</a:t>
            </a:r>
          </a:p>
          <a:p>
            <a:pPr marL="143510" marR="86360">
              <a:lnSpc>
                <a:spcPct val="135400"/>
              </a:lnSpc>
              <a:spcBef>
                <a:spcPts val="65"/>
              </a:spcBef>
            </a:pPr>
            <a:r>
              <a:rPr lang="en-US" altLang="ko-KR" dirty="0">
                <a:solidFill>
                  <a:srgbClr val="231F20"/>
                </a:solidFill>
                <a:latin typeface="+mn-ea"/>
                <a:cs typeface="나눔고딕코딩"/>
              </a:rPr>
              <a:t>&gt;&gt;&gt; </a:t>
            </a:r>
            <a:r>
              <a:rPr lang="en-US" altLang="ko-KR" dirty="0" err="1">
                <a:solidFill>
                  <a:srgbClr val="231F20"/>
                </a:solidFill>
                <a:latin typeface="+mn-ea"/>
                <a:cs typeface="나눔고딕코딩"/>
              </a:rPr>
              <a:t>mnist.train.labels</a:t>
            </a:r>
            <a:endParaRPr lang="en-US" altLang="ko-KR" dirty="0">
              <a:solidFill>
                <a:srgbClr val="231F20"/>
              </a:solidFill>
              <a:latin typeface="+mn-ea"/>
              <a:cs typeface="나눔고딕코딩"/>
            </a:endParaRPr>
          </a:p>
          <a:p>
            <a:pPr marL="143510" marR="86360">
              <a:lnSpc>
                <a:spcPct val="135400"/>
              </a:lnSpc>
              <a:spcBef>
                <a:spcPts val="65"/>
              </a:spcBef>
            </a:pPr>
            <a:r>
              <a:rPr lang="en-US" altLang="ko-KR" dirty="0">
                <a:solidFill>
                  <a:srgbClr val="231F20"/>
                </a:solidFill>
                <a:latin typeface="+mn-ea"/>
                <a:cs typeface="나눔고딕코딩"/>
              </a:rPr>
              <a:t>array([[ 0., 0., 0., ..., 1., 0., 0.], </a:t>
            </a:r>
          </a:p>
          <a:p>
            <a:pPr marL="143510" marR="86360">
              <a:lnSpc>
                <a:spcPct val="135400"/>
              </a:lnSpc>
              <a:spcBef>
                <a:spcPts val="65"/>
              </a:spcBef>
            </a:pPr>
            <a:r>
              <a:rPr lang="en-US" altLang="ko-KR" dirty="0">
                <a:solidFill>
                  <a:srgbClr val="231F20"/>
                </a:solidFill>
                <a:latin typeface="+mn-ea"/>
                <a:cs typeface="나눔고딕코딩"/>
              </a:rPr>
              <a:t>	[ 0., 0., 0., ..., 0., 0., 0.],</a:t>
            </a:r>
          </a:p>
          <a:p>
            <a:pPr marL="143510" marR="86360">
              <a:lnSpc>
                <a:spcPct val="135400"/>
              </a:lnSpc>
              <a:spcBef>
                <a:spcPts val="65"/>
              </a:spcBef>
            </a:pPr>
            <a:r>
              <a:rPr lang="en-US" altLang="ko-KR" dirty="0">
                <a:solidFill>
                  <a:srgbClr val="231F20"/>
                </a:solidFill>
                <a:latin typeface="+mn-ea"/>
                <a:cs typeface="나눔고딕코딩"/>
              </a:rPr>
              <a:t>	[ 0., 0., 0., ..., 0., 0., 0.], </a:t>
            </a:r>
          </a:p>
          <a:p>
            <a:pPr marL="143510" marR="86360">
              <a:lnSpc>
                <a:spcPct val="135400"/>
              </a:lnSpc>
              <a:spcBef>
                <a:spcPts val="65"/>
              </a:spcBef>
            </a:pPr>
            <a:r>
              <a:rPr lang="en-US" altLang="ko-KR" dirty="0">
                <a:solidFill>
                  <a:srgbClr val="231F20"/>
                </a:solidFill>
                <a:latin typeface="+mn-ea"/>
                <a:cs typeface="나눔고딕코딩"/>
              </a:rPr>
              <a:t>	...,</a:t>
            </a:r>
            <a:br>
              <a:rPr lang="en-US" altLang="ko-KR" dirty="0">
                <a:solidFill>
                  <a:srgbClr val="231F20"/>
                </a:solidFill>
                <a:latin typeface="+mn-ea"/>
                <a:cs typeface="나눔고딕코딩"/>
              </a:rPr>
            </a:br>
            <a:r>
              <a:rPr lang="en-US" altLang="ko-KR" dirty="0">
                <a:solidFill>
                  <a:srgbClr val="231F20"/>
                </a:solidFill>
                <a:latin typeface="+mn-ea"/>
                <a:cs typeface="나눔고딕코딩"/>
              </a:rPr>
              <a:t>	[ 0., 0., 0., ..., 0., 0., 0.],</a:t>
            </a:r>
          </a:p>
          <a:p>
            <a:pPr marL="143510" marR="86360">
              <a:lnSpc>
                <a:spcPct val="135400"/>
              </a:lnSpc>
              <a:spcBef>
                <a:spcPts val="65"/>
              </a:spcBef>
            </a:pPr>
            <a:r>
              <a:rPr lang="en-US" altLang="ko-KR" dirty="0">
                <a:solidFill>
                  <a:srgbClr val="231F20"/>
                </a:solidFill>
                <a:latin typeface="+mn-ea"/>
                <a:cs typeface="나눔고딕코딩"/>
              </a:rPr>
              <a:t>	[ 0., 0., 0., ..., 0., 0., 0.],</a:t>
            </a:r>
          </a:p>
          <a:p>
            <a:pPr marL="143510" marR="86360">
              <a:lnSpc>
                <a:spcPct val="135400"/>
              </a:lnSpc>
              <a:spcBef>
                <a:spcPts val="65"/>
              </a:spcBef>
            </a:pPr>
            <a:r>
              <a:rPr lang="en-US" altLang="ko-KR" dirty="0">
                <a:solidFill>
                  <a:srgbClr val="231F20"/>
                </a:solidFill>
                <a:latin typeface="+mn-ea"/>
                <a:cs typeface="나눔고딕코딩"/>
              </a:rPr>
              <a:t>	[ 0., 0., 0., ..., 0., 1., 0.]])</a:t>
            </a:r>
          </a:p>
          <a:p>
            <a:pPr marL="143510" marR="86360">
              <a:lnSpc>
                <a:spcPct val="135400"/>
              </a:lnSpc>
              <a:spcBef>
                <a:spcPts val="65"/>
              </a:spcBef>
            </a:pPr>
            <a:r>
              <a:rPr lang="en-US" altLang="ko-KR" dirty="0">
                <a:solidFill>
                  <a:srgbClr val="231F20"/>
                </a:solidFill>
                <a:latin typeface="+mn-ea"/>
                <a:cs typeface="나눔고딕코딩"/>
              </a:rPr>
              <a:t>&gt;&gt;&gt; </a:t>
            </a:r>
            <a:r>
              <a:rPr lang="en-US" altLang="ko-KR" dirty="0" err="1">
                <a:solidFill>
                  <a:srgbClr val="231F20"/>
                </a:solidFill>
                <a:latin typeface="+mn-ea"/>
                <a:cs typeface="나눔고딕코딩"/>
              </a:rPr>
              <a:t>len</a:t>
            </a:r>
            <a:r>
              <a:rPr lang="en-US" altLang="ko-KR" dirty="0">
                <a:solidFill>
                  <a:srgbClr val="231F20"/>
                </a:solidFill>
                <a:latin typeface="+mn-ea"/>
                <a:cs typeface="나눔고딕코딩"/>
              </a:rPr>
              <a:t>(</a:t>
            </a:r>
            <a:r>
              <a:rPr lang="en-US" altLang="ko-KR" dirty="0" err="1">
                <a:solidFill>
                  <a:srgbClr val="231F20"/>
                </a:solidFill>
                <a:latin typeface="+mn-ea"/>
                <a:cs typeface="나눔고딕코딩"/>
              </a:rPr>
              <a:t>mnist.train.labels</a:t>
            </a:r>
            <a:r>
              <a:rPr lang="en-US" altLang="ko-KR" dirty="0">
                <a:solidFill>
                  <a:srgbClr val="231F20"/>
                </a:solidFill>
                <a:latin typeface="+mn-ea"/>
                <a:cs typeface="나눔고딕코딩"/>
              </a:rPr>
              <a:t>)  </a:t>
            </a:r>
          </a:p>
          <a:p>
            <a:pPr marL="143510" marR="86360">
              <a:lnSpc>
                <a:spcPct val="135400"/>
              </a:lnSpc>
              <a:spcBef>
                <a:spcPts val="65"/>
              </a:spcBef>
            </a:pPr>
            <a:r>
              <a:rPr lang="en-US" altLang="ko-KR" dirty="0">
                <a:solidFill>
                  <a:srgbClr val="231F20"/>
                </a:solidFill>
                <a:latin typeface="+mn-ea"/>
                <a:cs typeface="나눔고딕코딩"/>
              </a:rPr>
              <a:t>55000</a:t>
            </a:r>
          </a:p>
        </p:txBody>
      </p:sp>
    </p:spTree>
    <p:extLst>
      <p:ext uri="{BB962C8B-B14F-4D97-AF65-F5344CB8AC3E}">
        <p14:creationId xmlns:p14="http://schemas.microsoft.com/office/powerpoint/2010/main" val="319553688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
            <a:extLst>
              <a:ext uri="{FF2B5EF4-FFF2-40B4-BE49-F238E27FC236}">
                <a16:creationId xmlns:a16="http://schemas.microsoft.com/office/drawing/2014/main" id="{54AA69F6-9B26-4E4D-AD51-56E30CC3193B}"/>
              </a:ext>
            </a:extLst>
          </p:cNvPr>
          <p:cNvSpPr txBox="1"/>
          <p:nvPr/>
        </p:nvSpPr>
        <p:spPr>
          <a:xfrm>
            <a:off x="271463" y="193675"/>
            <a:ext cx="9525000" cy="782009"/>
          </a:xfrm>
          <a:prstGeom prst="rect">
            <a:avLst/>
          </a:prstGeom>
        </p:spPr>
        <p:txBody>
          <a:bodyPr vert="horz" wrap="square" lIns="0" tIns="0" rIns="0" bIns="0" rtlCol="0">
            <a:spAutoFit/>
          </a:bodyPr>
          <a:lstStyle/>
          <a:p>
            <a:pPr marL="298450" indent="-285750" algn="just">
              <a:lnSpc>
                <a:spcPct val="150000"/>
              </a:lnSpc>
              <a:buFontTx/>
              <a:buChar char="-"/>
            </a:pPr>
            <a:r>
              <a:rPr lang="ko-KR" altLang="en-US" dirty="0">
                <a:latin typeface="+mn-ea"/>
                <a:cs typeface="Arial Unicode MS"/>
              </a:rPr>
              <a:t>이전에 본 </a:t>
            </a:r>
            <a:r>
              <a:rPr lang="en-US" altLang="ko-KR" dirty="0">
                <a:latin typeface="+mn-ea"/>
                <a:cs typeface="Arial Unicode MS"/>
              </a:rPr>
              <a:t>MNIST </a:t>
            </a:r>
            <a:r>
              <a:rPr lang="ko-KR" altLang="en-US" dirty="0">
                <a:latin typeface="+mn-ea"/>
                <a:cs typeface="Arial Unicode MS"/>
              </a:rPr>
              <a:t>데이터에서 레이블 데이터는 </a:t>
            </a:r>
            <a:r>
              <a:rPr lang="en-US" altLang="ko-KR" dirty="0">
                <a:latin typeface="+mn-ea"/>
                <a:cs typeface="Arial Unicode MS"/>
              </a:rPr>
              <a:t>0</a:t>
            </a:r>
            <a:r>
              <a:rPr lang="ko-KR" altLang="en-US" dirty="0" err="1">
                <a:latin typeface="+mn-ea"/>
                <a:cs typeface="Arial Unicode MS"/>
              </a:rPr>
              <a:t>부터</a:t>
            </a:r>
            <a:r>
              <a:rPr lang="ko-KR" altLang="en-US" dirty="0">
                <a:latin typeface="+mn-ea"/>
                <a:cs typeface="Arial Unicode MS"/>
              </a:rPr>
              <a:t> </a:t>
            </a:r>
            <a:r>
              <a:rPr lang="en-US" altLang="ko-KR" dirty="0">
                <a:latin typeface="+mn-ea"/>
                <a:cs typeface="Arial Unicode MS"/>
              </a:rPr>
              <a:t>9 </a:t>
            </a:r>
            <a:r>
              <a:rPr lang="ko-KR" altLang="en-US" dirty="0">
                <a:latin typeface="+mn-ea"/>
                <a:cs typeface="Arial Unicode MS"/>
              </a:rPr>
              <a:t>사이의 숫자</a:t>
            </a:r>
            <a:endParaRPr lang="en-US" altLang="ko-KR" dirty="0">
              <a:latin typeface="+mn-ea"/>
              <a:cs typeface="Arial Unicode MS"/>
            </a:endParaRPr>
          </a:p>
          <a:p>
            <a:pPr marL="298450" indent="-285750" algn="just">
              <a:lnSpc>
                <a:spcPct val="150000"/>
              </a:lnSpc>
              <a:buFontTx/>
              <a:buChar char="-"/>
            </a:pPr>
            <a:r>
              <a:rPr lang="ko-KR" altLang="en-US" dirty="0">
                <a:latin typeface="+mn-ea"/>
                <a:cs typeface="Arial Unicode MS"/>
              </a:rPr>
              <a:t>이번에는  숫자가 아니라 배열</a:t>
            </a:r>
            <a:endParaRPr lang="en-US" altLang="ko-KR" dirty="0">
              <a:latin typeface="+mn-ea"/>
              <a:cs typeface="Arial Unicode MS"/>
            </a:endParaRPr>
          </a:p>
        </p:txBody>
      </p:sp>
      <p:sp>
        <p:nvSpPr>
          <p:cNvPr id="4" name="object 6">
            <a:extLst>
              <a:ext uri="{FF2B5EF4-FFF2-40B4-BE49-F238E27FC236}">
                <a16:creationId xmlns:a16="http://schemas.microsoft.com/office/drawing/2014/main" id="{D3B8F75B-36D9-F74E-8BC1-532F479D1C7B}"/>
              </a:ext>
            </a:extLst>
          </p:cNvPr>
          <p:cNvSpPr txBox="1"/>
          <p:nvPr/>
        </p:nvSpPr>
        <p:spPr>
          <a:xfrm>
            <a:off x="233362" y="1108075"/>
            <a:ext cx="9601201" cy="4072205"/>
          </a:xfrm>
          <a:prstGeom prst="rect">
            <a:avLst/>
          </a:prstGeom>
          <a:ln w="6350">
            <a:solidFill>
              <a:schemeClr val="bg1">
                <a:lumMod val="50000"/>
              </a:schemeClr>
            </a:solidFill>
          </a:ln>
        </p:spPr>
        <p:style>
          <a:lnRef idx="2">
            <a:schemeClr val="dk1"/>
          </a:lnRef>
          <a:fillRef idx="1">
            <a:schemeClr val="lt1"/>
          </a:fillRef>
          <a:effectRef idx="0">
            <a:schemeClr val="dk1"/>
          </a:effectRef>
          <a:fontRef idx="minor">
            <a:schemeClr val="dk1"/>
          </a:fontRef>
        </p:style>
        <p:txBody>
          <a:bodyPr vert="horz" wrap="square" lIns="0" tIns="0" rIns="0" bIns="0" rtlCol="0">
            <a:spAutoFit/>
          </a:bodyPr>
          <a:lstStyle/>
          <a:p>
            <a:pPr marL="157480" marR="1909445">
              <a:lnSpc>
                <a:spcPct val="135400"/>
              </a:lnSpc>
            </a:pPr>
            <a:r>
              <a:rPr lang="en-US" altLang="ko-KR" dirty="0">
                <a:solidFill>
                  <a:srgbClr val="231F20"/>
                </a:solidFill>
                <a:latin typeface="+mn-ea"/>
                <a:cs typeface="나눔고딕코딩"/>
              </a:rPr>
              <a:t>&gt;&gt;&gt; # </a:t>
            </a:r>
            <a:r>
              <a:rPr lang="ko-KR" altLang="en-US" dirty="0">
                <a:solidFill>
                  <a:srgbClr val="231F20"/>
                </a:solidFill>
                <a:latin typeface="+mn-ea"/>
                <a:cs typeface="나눔고딕코딩"/>
              </a:rPr>
              <a:t>첫 번째 레이블 데이터 확인</a:t>
            </a:r>
            <a:br>
              <a:rPr lang="ko-KR" altLang="en-US" dirty="0">
                <a:solidFill>
                  <a:srgbClr val="231F20"/>
                </a:solidFill>
                <a:latin typeface="+mn-ea"/>
                <a:cs typeface="나눔고딕코딩"/>
              </a:rPr>
            </a:br>
            <a:r>
              <a:rPr lang="en-US" altLang="ko-KR" dirty="0">
                <a:solidFill>
                  <a:srgbClr val="231F20"/>
                </a:solidFill>
                <a:latin typeface="+mn-ea"/>
                <a:cs typeface="나눔고딕코딩"/>
              </a:rPr>
              <a:t>&gt;&gt;&gt; </a:t>
            </a:r>
            <a:r>
              <a:rPr lang="en-US" altLang="ko-KR" dirty="0" err="1">
                <a:solidFill>
                  <a:srgbClr val="231F20"/>
                </a:solidFill>
                <a:latin typeface="+mn-ea"/>
                <a:cs typeface="나눔고딕코딩"/>
              </a:rPr>
              <a:t>len</a:t>
            </a:r>
            <a:r>
              <a:rPr lang="en-US" altLang="ko-KR" dirty="0">
                <a:solidFill>
                  <a:srgbClr val="231F20"/>
                </a:solidFill>
                <a:latin typeface="+mn-ea"/>
                <a:cs typeface="나눔고딕코딩"/>
              </a:rPr>
              <a:t>(</a:t>
            </a:r>
            <a:r>
              <a:rPr lang="en-US" altLang="ko-KR" dirty="0" err="1">
                <a:solidFill>
                  <a:srgbClr val="231F20"/>
                </a:solidFill>
                <a:latin typeface="+mn-ea"/>
                <a:cs typeface="나눔고딕코딩"/>
              </a:rPr>
              <a:t>mnist.train.labels</a:t>
            </a:r>
            <a:r>
              <a:rPr lang="en-US" altLang="ko-KR" dirty="0">
                <a:solidFill>
                  <a:srgbClr val="231F20"/>
                </a:solidFill>
                <a:latin typeface="+mn-ea"/>
                <a:cs typeface="나눔고딕코딩"/>
              </a:rPr>
              <a:t>[0])</a:t>
            </a:r>
            <a:br>
              <a:rPr lang="en-US" altLang="ko-KR" dirty="0">
                <a:solidFill>
                  <a:srgbClr val="231F20"/>
                </a:solidFill>
                <a:latin typeface="+mn-ea"/>
                <a:cs typeface="나눔고딕코딩"/>
              </a:rPr>
            </a:br>
            <a:r>
              <a:rPr lang="en-US" altLang="ko-KR" dirty="0">
                <a:solidFill>
                  <a:srgbClr val="231F20"/>
                </a:solidFill>
                <a:latin typeface="+mn-ea"/>
                <a:cs typeface="나눔고딕코딩"/>
              </a:rPr>
              <a:t>10</a:t>
            </a:r>
            <a:br>
              <a:rPr lang="en-US" altLang="ko-KR" dirty="0">
                <a:solidFill>
                  <a:srgbClr val="231F20"/>
                </a:solidFill>
                <a:latin typeface="+mn-ea"/>
                <a:cs typeface="나눔고딕코딩"/>
              </a:rPr>
            </a:br>
            <a:r>
              <a:rPr lang="en-US" altLang="ko-KR" dirty="0">
                <a:solidFill>
                  <a:srgbClr val="231F20"/>
                </a:solidFill>
                <a:latin typeface="+mn-ea"/>
                <a:cs typeface="나눔고딕코딩"/>
              </a:rPr>
              <a:t>&gt;&gt;&gt; </a:t>
            </a:r>
            <a:r>
              <a:rPr lang="en-US" altLang="ko-KR" dirty="0" err="1">
                <a:solidFill>
                  <a:srgbClr val="231F20"/>
                </a:solidFill>
                <a:latin typeface="+mn-ea"/>
                <a:cs typeface="나눔고딕코딩"/>
              </a:rPr>
              <a:t>mnist.train.labels</a:t>
            </a:r>
            <a:r>
              <a:rPr lang="en-US" altLang="ko-KR" dirty="0">
                <a:solidFill>
                  <a:srgbClr val="231F20"/>
                </a:solidFill>
                <a:latin typeface="+mn-ea"/>
                <a:cs typeface="나눔고딕코딩"/>
              </a:rPr>
              <a:t>[0] # --- 7</a:t>
            </a:r>
            <a:br>
              <a:rPr lang="en-US" altLang="ko-KR" dirty="0">
                <a:solidFill>
                  <a:srgbClr val="231F20"/>
                </a:solidFill>
                <a:latin typeface="+mn-ea"/>
                <a:cs typeface="나눔고딕코딩"/>
              </a:rPr>
            </a:br>
            <a:r>
              <a:rPr lang="en-US" altLang="ko-KR" dirty="0">
                <a:solidFill>
                  <a:srgbClr val="231F20"/>
                </a:solidFill>
                <a:latin typeface="+mn-ea"/>
                <a:cs typeface="나눔고딕코딩"/>
              </a:rPr>
              <a:t>array([ 0., 0., 0., 0., 0., 0., 0., 1., 0., 0.]) </a:t>
            </a:r>
          </a:p>
          <a:p>
            <a:pPr marL="157480" marR="1909445">
              <a:lnSpc>
                <a:spcPct val="135400"/>
              </a:lnSpc>
            </a:pPr>
            <a:r>
              <a:rPr lang="en-US" altLang="ko-KR" dirty="0">
                <a:solidFill>
                  <a:srgbClr val="231F20"/>
                </a:solidFill>
                <a:latin typeface="+mn-ea"/>
                <a:cs typeface="나눔고딕코딩"/>
              </a:rPr>
              <a:t>&gt;&gt;&gt; </a:t>
            </a:r>
            <a:r>
              <a:rPr lang="en-US" altLang="ko-KR" dirty="0" err="1">
                <a:solidFill>
                  <a:srgbClr val="231F20"/>
                </a:solidFill>
                <a:latin typeface="+mn-ea"/>
                <a:cs typeface="나눔고딕코딩"/>
              </a:rPr>
              <a:t>mnist.train.labels</a:t>
            </a:r>
            <a:r>
              <a:rPr lang="en-US" altLang="ko-KR" dirty="0">
                <a:solidFill>
                  <a:srgbClr val="231F20"/>
                </a:solidFill>
                <a:latin typeface="+mn-ea"/>
                <a:cs typeface="나눔고딕코딩"/>
              </a:rPr>
              <a:t>[1] # --- 3 </a:t>
            </a:r>
          </a:p>
          <a:p>
            <a:pPr marL="157480" marR="1909445">
              <a:lnSpc>
                <a:spcPct val="135400"/>
              </a:lnSpc>
            </a:pPr>
            <a:r>
              <a:rPr lang="en-US" altLang="ko-KR" dirty="0">
                <a:solidFill>
                  <a:srgbClr val="231F20"/>
                </a:solidFill>
                <a:latin typeface="+mn-ea"/>
                <a:cs typeface="나눔고딕코딩"/>
              </a:rPr>
              <a:t>array([ 0., 0., 0., 1., 0., 0., 0., 0., 0., 0.]) </a:t>
            </a:r>
          </a:p>
          <a:p>
            <a:pPr marL="157480" marR="1909445">
              <a:lnSpc>
                <a:spcPct val="135400"/>
              </a:lnSpc>
            </a:pPr>
            <a:r>
              <a:rPr lang="en-US" altLang="ko-KR" dirty="0">
                <a:solidFill>
                  <a:srgbClr val="231F20"/>
                </a:solidFill>
                <a:latin typeface="+mn-ea"/>
                <a:cs typeface="나눔고딕코딩"/>
              </a:rPr>
              <a:t>&gt;&gt;&gt; </a:t>
            </a:r>
            <a:r>
              <a:rPr lang="en-US" altLang="ko-KR" dirty="0" err="1">
                <a:solidFill>
                  <a:srgbClr val="231F20"/>
                </a:solidFill>
                <a:latin typeface="+mn-ea"/>
                <a:cs typeface="나눔고딕코딩"/>
              </a:rPr>
              <a:t>mnist.train.labels</a:t>
            </a:r>
            <a:r>
              <a:rPr lang="en-US" altLang="ko-KR" dirty="0">
                <a:solidFill>
                  <a:srgbClr val="231F20"/>
                </a:solidFill>
                <a:latin typeface="+mn-ea"/>
                <a:cs typeface="나눔고딕코딩"/>
              </a:rPr>
              <a:t>[2] # --- 4</a:t>
            </a:r>
            <a:br>
              <a:rPr lang="en-US" altLang="ko-KR" dirty="0">
                <a:solidFill>
                  <a:srgbClr val="231F20"/>
                </a:solidFill>
                <a:latin typeface="+mn-ea"/>
                <a:cs typeface="나눔고딕코딩"/>
              </a:rPr>
            </a:br>
            <a:r>
              <a:rPr lang="en-US" altLang="ko-KR" dirty="0">
                <a:solidFill>
                  <a:srgbClr val="231F20"/>
                </a:solidFill>
                <a:latin typeface="+mn-ea"/>
                <a:cs typeface="나눔고딕코딩"/>
              </a:rPr>
              <a:t>array([ 0., 0., 0., 0., 1., 0., 0., 0., 0., 0.]) </a:t>
            </a:r>
          </a:p>
          <a:p>
            <a:pPr marL="157480" marR="1909445">
              <a:lnSpc>
                <a:spcPct val="135400"/>
              </a:lnSpc>
            </a:pPr>
            <a:r>
              <a:rPr lang="en-US" altLang="ko-KR" dirty="0">
                <a:solidFill>
                  <a:srgbClr val="231F20"/>
                </a:solidFill>
                <a:latin typeface="+mn-ea"/>
                <a:cs typeface="나눔고딕코딩"/>
              </a:rPr>
              <a:t>&gt;&gt;&gt; </a:t>
            </a:r>
            <a:r>
              <a:rPr lang="en-US" altLang="ko-KR" dirty="0" err="1">
                <a:solidFill>
                  <a:srgbClr val="231F20"/>
                </a:solidFill>
                <a:latin typeface="+mn-ea"/>
                <a:cs typeface="나눔고딕코딩"/>
              </a:rPr>
              <a:t>mnist.train.labels</a:t>
            </a:r>
            <a:r>
              <a:rPr lang="en-US" altLang="ko-KR" dirty="0">
                <a:solidFill>
                  <a:srgbClr val="231F20"/>
                </a:solidFill>
                <a:latin typeface="+mn-ea"/>
                <a:cs typeface="나눔고딕코딩"/>
              </a:rPr>
              <a:t>[3] # --- 6 </a:t>
            </a:r>
          </a:p>
          <a:p>
            <a:pPr marL="157480" marR="1909445">
              <a:lnSpc>
                <a:spcPct val="135400"/>
              </a:lnSpc>
            </a:pPr>
            <a:r>
              <a:rPr lang="en-US" altLang="ko-KR" dirty="0">
                <a:solidFill>
                  <a:srgbClr val="231F20"/>
                </a:solidFill>
                <a:latin typeface="+mn-ea"/>
                <a:cs typeface="나눔고딕코딩"/>
              </a:rPr>
              <a:t>array([ 0., 0., 0., 0., 0., 0., 1., 0., 0., 0.]) </a:t>
            </a:r>
          </a:p>
        </p:txBody>
      </p:sp>
    </p:spTree>
    <p:extLst>
      <p:ext uri="{BB962C8B-B14F-4D97-AF65-F5344CB8AC3E}">
        <p14:creationId xmlns:p14="http://schemas.microsoft.com/office/powerpoint/2010/main" val="409699761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232570" y="225353"/>
            <a:ext cx="9753599" cy="7001917"/>
          </a:xfrm>
          <a:prstGeom prst="rect">
            <a:avLst/>
          </a:prstGeom>
        </p:spPr>
        <p:txBody>
          <a:bodyPr vert="horz" wrap="square" lIns="0" tIns="0" rIns="0" bIns="0" rtlCol="0">
            <a:spAutoFit/>
          </a:bodyPr>
          <a:lstStyle/>
          <a:p>
            <a:pPr marL="12700" algn="just"/>
            <a:r>
              <a:rPr lang="en-US" altLang="ko-KR" spc="15" dirty="0">
                <a:solidFill>
                  <a:srgbClr val="58595B"/>
                </a:solidFill>
                <a:latin typeface="+mn-ea"/>
                <a:cs typeface="Arial Unicode MS"/>
              </a:rPr>
              <a:t>file:</a:t>
            </a:r>
            <a:r>
              <a:rPr lang="en-US" altLang="ko-KR" spc="5" dirty="0">
                <a:solidFill>
                  <a:srgbClr val="58595B"/>
                </a:solidFill>
                <a:latin typeface="+mn-ea"/>
                <a:cs typeface="Arial Unicode MS"/>
              </a:rPr>
              <a:t> </a:t>
            </a:r>
            <a:r>
              <a:rPr lang="en-US" altLang="ko-KR" spc="15" dirty="0" err="1">
                <a:solidFill>
                  <a:srgbClr val="58595B"/>
                </a:solidFill>
                <a:latin typeface="+mn-ea"/>
                <a:cs typeface="Arial Unicode MS"/>
              </a:rPr>
              <a:t>src</a:t>
            </a:r>
            <a:r>
              <a:rPr lang="en-US" altLang="ko-KR" spc="15" dirty="0">
                <a:solidFill>
                  <a:srgbClr val="58595B"/>
                </a:solidFill>
                <a:latin typeface="+mn-ea"/>
                <a:cs typeface="Arial Unicode MS"/>
              </a:rPr>
              <a:t>/ch5/</a:t>
            </a:r>
            <a:r>
              <a:rPr lang="en-US" altLang="ko-KR" spc="15" dirty="0" err="1">
                <a:solidFill>
                  <a:srgbClr val="58595B"/>
                </a:solidFill>
                <a:latin typeface="+mn-ea"/>
                <a:cs typeface="Arial Unicode MS"/>
              </a:rPr>
              <a:t>mnist-deep.py</a:t>
            </a:r>
            <a:endParaRPr lang="en-US" altLang="ko-KR" dirty="0">
              <a:latin typeface="+mn-ea"/>
              <a:cs typeface="Arial Unicode MS"/>
            </a:endParaRPr>
          </a:p>
          <a:p>
            <a:pPr marL="12700">
              <a:spcBef>
                <a:spcPts val="25"/>
              </a:spcBef>
            </a:pPr>
            <a:endParaRPr lang="en-US" altLang="ko-KR" dirty="0">
              <a:latin typeface="+mn-ea"/>
              <a:cs typeface="Times New Roman"/>
            </a:endParaRPr>
          </a:p>
          <a:p>
            <a:pPr marL="12700"/>
            <a:r>
              <a:rPr lang="en-US" altLang="ko-KR" dirty="0">
                <a:solidFill>
                  <a:srgbClr val="231F20"/>
                </a:solidFill>
                <a:latin typeface="+mn-ea"/>
                <a:cs typeface="나눔고딕코딩"/>
              </a:rPr>
              <a:t>import </a:t>
            </a:r>
            <a:r>
              <a:rPr lang="en-US" altLang="ko-KR" dirty="0" err="1">
                <a:solidFill>
                  <a:srgbClr val="231F20"/>
                </a:solidFill>
                <a:latin typeface="+mn-ea"/>
                <a:cs typeface="나눔고딕코딩"/>
              </a:rPr>
              <a:t>tensorflow</a:t>
            </a:r>
            <a:r>
              <a:rPr lang="en-US" altLang="ko-KR" dirty="0">
                <a:solidFill>
                  <a:srgbClr val="231F20"/>
                </a:solidFill>
                <a:latin typeface="+mn-ea"/>
                <a:cs typeface="나눔고딕코딩"/>
              </a:rPr>
              <a:t> as</a:t>
            </a:r>
            <a:r>
              <a:rPr lang="en-US" altLang="ko-KR" spc="-220" dirty="0">
                <a:solidFill>
                  <a:srgbClr val="231F20"/>
                </a:solidFill>
                <a:latin typeface="+mn-ea"/>
                <a:cs typeface="나눔고딕코딩"/>
              </a:rPr>
              <a:t> </a:t>
            </a:r>
            <a:r>
              <a:rPr lang="en-US" altLang="ko-KR" dirty="0" err="1">
                <a:solidFill>
                  <a:srgbClr val="231F20"/>
                </a:solidFill>
                <a:latin typeface="+mn-ea"/>
                <a:cs typeface="나눔고딕코딩"/>
              </a:rPr>
              <a:t>tf</a:t>
            </a:r>
            <a:endParaRPr lang="en-US" altLang="ko-KR" dirty="0">
              <a:latin typeface="+mn-ea"/>
              <a:cs typeface="나눔고딕코딩"/>
            </a:endParaRPr>
          </a:p>
          <a:p>
            <a:pPr marL="12700">
              <a:spcBef>
                <a:spcPts val="340"/>
              </a:spcBef>
            </a:pPr>
            <a:r>
              <a:rPr lang="en-US" altLang="ko-KR" dirty="0">
                <a:solidFill>
                  <a:srgbClr val="231F20"/>
                </a:solidFill>
                <a:latin typeface="+mn-ea"/>
                <a:cs typeface="나눔고딕코딩"/>
              </a:rPr>
              <a:t>from </a:t>
            </a:r>
            <a:r>
              <a:rPr lang="en-US" altLang="ko-KR" spc="-5" dirty="0" err="1">
                <a:solidFill>
                  <a:srgbClr val="231F20"/>
                </a:solidFill>
                <a:latin typeface="+mn-ea"/>
                <a:cs typeface="나눔고딕코딩"/>
              </a:rPr>
              <a:t>tensorflow.examples.tutorials.mnist</a:t>
            </a:r>
            <a:r>
              <a:rPr lang="en-US" altLang="ko-KR" spc="-5" dirty="0">
                <a:solidFill>
                  <a:srgbClr val="231F20"/>
                </a:solidFill>
                <a:latin typeface="+mn-ea"/>
                <a:cs typeface="나눔고딕코딩"/>
              </a:rPr>
              <a:t> </a:t>
            </a:r>
            <a:r>
              <a:rPr lang="en-US" altLang="ko-KR" dirty="0">
                <a:solidFill>
                  <a:srgbClr val="231F20"/>
                </a:solidFill>
                <a:latin typeface="+mn-ea"/>
                <a:cs typeface="나눔고딕코딩"/>
              </a:rPr>
              <a:t>import</a:t>
            </a:r>
            <a:r>
              <a:rPr lang="en-US" altLang="ko-KR" spc="-150" dirty="0">
                <a:solidFill>
                  <a:srgbClr val="231F20"/>
                </a:solidFill>
                <a:latin typeface="+mn-ea"/>
                <a:cs typeface="나눔고딕코딩"/>
              </a:rPr>
              <a:t> </a:t>
            </a:r>
            <a:r>
              <a:rPr lang="en-US" altLang="ko-KR" spc="-5" dirty="0" err="1">
                <a:solidFill>
                  <a:srgbClr val="231F20"/>
                </a:solidFill>
                <a:latin typeface="+mn-ea"/>
                <a:cs typeface="나눔고딕코딩"/>
              </a:rPr>
              <a:t>input_data</a:t>
            </a:r>
            <a:endParaRPr lang="en-US" altLang="ko-KR" dirty="0">
              <a:latin typeface="+mn-ea"/>
              <a:cs typeface="Times New Roman"/>
            </a:endParaRPr>
          </a:p>
          <a:p>
            <a:pPr marL="12700">
              <a:spcBef>
                <a:spcPts val="30"/>
              </a:spcBef>
            </a:pPr>
            <a:endParaRPr lang="en-US" altLang="ko-KR" dirty="0">
              <a:latin typeface="+mn-ea"/>
              <a:cs typeface="Times New Roman"/>
            </a:endParaRPr>
          </a:p>
          <a:p>
            <a:pPr marL="12700"/>
            <a:r>
              <a:rPr lang="en-US" altLang="ko-KR" dirty="0">
                <a:solidFill>
                  <a:srgbClr val="231F20"/>
                </a:solidFill>
                <a:latin typeface="+mn-ea"/>
                <a:cs typeface="나눔고딕코딩"/>
              </a:rPr>
              <a:t>#</a:t>
            </a:r>
            <a:r>
              <a:rPr lang="en-US" altLang="ko-KR" spc="-90" dirty="0">
                <a:solidFill>
                  <a:srgbClr val="231F20"/>
                </a:solidFill>
                <a:latin typeface="+mn-ea"/>
                <a:cs typeface="나눔고딕코딩"/>
              </a:rPr>
              <a:t> </a:t>
            </a:r>
            <a:r>
              <a:rPr lang="en-US" altLang="ko-KR" dirty="0">
                <a:solidFill>
                  <a:srgbClr val="231F20"/>
                </a:solidFill>
                <a:latin typeface="+mn-ea"/>
                <a:cs typeface="나눔고딕코딩"/>
              </a:rPr>
              <a:t>MNIST</a:t>
            </a:r>
            <a:r>
              <a:rPr lang="en-US" altLang="ko-KR" spc="-50" dirty="0">
                <a:solidFill>
                  <a:srgbClr val="231F20"/>
                </a:solidFill>
                <a:latin typeface="+mn-ea"/>
                <a:cs typeface="나눔고딕코딩"/>
              </a:rPr>
              <a:t> </a:t>
            </a:r>
            <a:r>
              <a:rPr lang="ko-KR" altLang="en-US" spc="-30" dirty="0" err="1">
                <a:solidFill>
                  <a:srgbClr val="231F20"/>
                </a:solidFill>
                <a:latin typeface="+mn-ea"/>
                <a:cs typeface="나눔고딕코딩"/>
              </a:rPr>
              <a:t>손글씨</a:t>
            </a:r>
            <a:r>
              <a:rPr lang="ko-KR" altLang="en-US" spc="-90" dirty="0">
                <a:solidFill>
                  <a:srgbClr val="231F20"/>
                </a:solidFill>
                <a:latin typeface="+mn-ea"/>
                <a:cs typeface="나눔고딕코딩"/>
              </a:rPr>
              <a:t> </a:t>
            </a:r>
            <a:r>
              <a:rPr lang="ko-KR" altLang="en-US" spc="-30" dirty="0">
                <a:solidFill>
                  <a:srgbClr val="231F20"/>
                </a:solidFill>
                <a:latin typeface="+mn-ea"/>
                <a:cs typeface="나눔고딕코딩"/>
              </a:rPr>
              <a:t>이미지</a:t>
            </a:r>
            <a:r>
              <a:rPr lang="ko-KR" altLang="en-US" spc="-90" dirty="0">
                <a:solidFill>
                  <a:srgbClr val="231F20"/>
                </a:solidFill>
                <a:latin typeface="+mn-ea"/>
                <a:cs typeface="나눔고딕코딩"/>
              </a:rPr>
              <a:t> </a:t>
            </a:r>
            <a:r>
              <a:rPr lang="ko-KR" altLang="en-US" spc="-30" dirty="0">
                <a:solidFill>
                  <a:srgbClr val="231F20"/>
                </a:solidFill>
                <a:latin typeface="+mn-ea"/>
                <a:cs typeface="나눔고딕코딩"/>
              </a:rPr>
              <a:t>데이터</a:t>
            </a:r>
            <a:r>
              <a:rPr lang="ko-KR" altLang="en-US" spc="-90" dirty="0">
                <a:solidFill>
                  <a:srgbClr val="231F20"/>
                </a:solidFill>
                <a:latin typeface="+mn-ea"/>
                <a:cs typeface="나눔고딕코딩"/>
              </a:rPr>
              <a:t> </a:t>
            </a:r>
            <a:r>
              <a:rPr lang="ko-KR" altLang="en-US" spc="-20" dirty="0">
                <a:solidFill>
                  <a:srgbClr val="231F20"/>
                </a:solidFill>
                <a:latin typeface="+mn-ea"/>
                <a:cs typeface="나눔고딕코딩"/>
              </a:rPr>
              <a:t>읽어</a:t>
            </a:r>
            <a:r>
              <a:rPr lang="ko-KR" altLang="en-US" spc="-90" dirty="0">
                <a:solidFill>
                  <a:srgbClr val="231F20"/>
                </a:solidFill>
                <a:latin typeface="+mn-ea"/>
                <a:cs typeface="나눔고딕코딩"/>
              </a:rPr>
              <a:t> </a:t>
            </a:r>
            <a:r>
              <a:rPr lang="ko-KR" altLang="en-US" spc="-30" dirty="0">
                <a:solidFill>
                  <a:srgbClr val="231F20"/>
                </a:solidFill>
                <a:latin typeface="+mn-ea"/>
                <a:cs typeface="나눔고딕코딩"/>
              </a:rPr>
              <a:t>들이기</a:t>
            </a:r>
            <a:r>
              <a:rPr lang="ko-KR" altLang="en-US" spc="-90" dirty="0">
                <a:solidFill>
                  <a:srgbClr val="231F20"/>
                </a:solidFill>
                <a:latin typeface="+mn-ea"/>
                <a:cs typeface="나눔고딕코딩"/>
              </a:rPr>
              <a:t> </a:t>
            </a:r>
            <a:r>
              <a:rPr lang="en-US" altLang="ko-KR" spc="-30" dirty="0">
                <a:solidFill>
                  <a:srgbClr val="231F20"/>
                </a:solidFill>
                <a:latin typeface="+mn-ea"/>
                <a:cs typeface="나눔고딕코딩"/>
              </a:rPr>
              <a:t>---</a:t>
            </a:r>
            <a:r>
              <a:rPr lang="ko-KR" altLang="en-US" spc="-90" dirty="0">
                <a:solidFill>
                  <a:srgbClr val="231F20"/>
                </a:solidFill>
                <a:latin typeface="+mn-ea"/>
                <a:cs typeface="나눔고딕코딩"/>
              </a:rPr>
              <a:t> </a:t>
            </a:r>
            <a:r>
              <a:rPr lang="en-US" altLang="ko-KR" spc="-20" dirty="0">
                <a:solidFill>
                  <a:srgbClr val="231F20"/>
                </a:solidFill>
                <a:latin typeface="+mn-ea"/>
                <a:cs typeface="나눔고딕코딩"/>
              </a:rPr>
              <a:t>(※1)</a:t>
            </a:r>
            <a:endParaRPr lang="ko-KR" altLang="en-US" dirty="0">
              <a:latin typeface="+mn-ea"/>
              <a:cs typeface="나눔고딕코딩"/>
            </a:endParaRPr>
          </a:p>
          <a:p>
            <a:pPr marL="12700">
              <a:spcBef>
                <a:spcPts val="340"/>
              </a:spcBef>
            </a:pPr>
            <a:r>
              <a:rPr lang="en-US" altLang="ko-KR" dirty="0" err="1">
                <a:solidFill>
                  <a:srgbClr val="231F20"/>
                </a:solidFill>
                <a:latin typeface="+mn-ea"/>
                <a:cs typeface="나눔고딕코딩"/>
              </a:rPr>
              <a:t>mnist</a:t>
            </a:r>
            <a:r>
              <a:rPr lang="en-US" altLang="ko-KR" dirty="0">
                <a:solidFill>
                  <a:srgbClr val="231F20"/>
                </a:solidFill>
                <a:latin typeface="+mn-ea"/>
                <a:cs typeface="나눔고딕코딩"/>
              </a:rPr>
              <a:t> = </a:t>
            </a:r>
            <a:r>
              <a:rPr lang="en-US" altLang="ko-KR" spc="-10" dirty="0" err="1">
                <a:solidFill>
                  <a:srgbClr val="231F20"/>
                </a:solidFill>
                <a:latin typeface="+mn-ea"/>
                <a:cs typeface="나눔고딕코딩"/>
              </a:rPr>
              <a:t>input_data.read_data_sets</a:t>
            </a:r>
            <a:r>
              <a:rPr lang="en-US" altLang="ko-KR" spc="-10" dirty="0">
                <a:solidFill>
                  <a:srgbClr val="231F20"/>
                </a:solidFill>
                <a:latin typeface="+mn-ea"/>
                <a:cs typeface="나눔고딕코딩"/>
              </a:rPr>
              <a:t>("</a:t>
            </a:r>
            <a:r>
              <a:rPr lang="en-US" altLang="ko-KR" spc="-10" dirty="0" err="1">
                <a:solidFill>
                  <a:srgbClr val="231F20"/>
                </a:solidFill>
                <a:latin typeface="+mn-ea"/>
                <a:cs typeface="나눔고딕코딩"/>
              </a:rPr>
              <a:t>mnist</a:t>
            </a:r>
            <a:r>
              <a:rPr lang="en-US" altLang="ko-KR" spc="-10" dirty="0">
                <a:solidFill>
                  <a:srgbClr val="231F20"/>
                </a:solidFill>
                <a:latin typeface="+mn-ea"/>
                <a:cs typeface="나눔고딕코딩"/>
              </a:rPr>
              <a:t>/",</a:t>
            </a:r>
            <a:r>
              <a:rPr lang="en-US" altLang="ko-KR" spc="-220" dirty="0">
                <a:solidFill>
                  <a:srgbClr val="231F20"/>
                </a:solidFill>
                <a:latin typeface="+mn-ea"/>
                <a:cs typeface="나눔고딕코딩"/>
              </a:rPr>
              <a:t> </a:t>
            </a:r>
            <a:r>
              <a:rPr lang="en-US" altLang="ko-KR" spc="-10" dirty="0" err="1">
                <a:solidFill>
                  <a:srgbClr val="231F20"/>
                </a:solidFill>
                <a:latin typeface="+mn-ea"/>
                <a:cs typeface="나눔고딕코딩"/>
              </a:rPr>
              <a:t>one_hot</a:t>
            </a:r>
            <a:r>
              <a:rPr lang="en-US" altLang="ko-KR" spc="-10" dirty="0">
                <a:solidFill>
                  <a:srgbClr val="231F20"/>
                </a:solidFill>
                <a:latin typeface="+mn-ea"/>
                <a:cs typeface="나눔고딕코딩"/>
              </a:rPr>
              <a:t>=True)</a:t>
            </a:r>
            <a:endParaRPr lang="en-US" altLang="ko-KR" dirty="0">
              <a:latin typeface="+mn-ea"/>
              <a:cs typeface="나눔고딕코딩"/>
            </a:endParaRPr>
          </a:p>
          <a:p>
            <a:pPr marL="12700">
              <a:spcBef>
                <a:spcPts val="35"/>
              </a:spcBef>
            </a:pPr>
            <a:endParaRPr lang="en-US" altLang="ko-KR" dirty="0">
              <a:latin typeface="+mn-ea"/>
              <a:cs typeface="Times New Roman"/>
            </a:endParaRPr>
          </a:p>
          <a:p>
            <a:pPr marL="12700" marR="3399790"/>
            <a:r>
              <a:rPr lang="en-US" altLang="ko-KR" dirty="0">
                <a:solidFill>
                  <a:srgbClr val="231F20"/>
                </a:solidFill>
                <a:latin typeface="+mn-ea"/>
                <a:cs typeface="나눔고딕코딩"/>
              </a:rPr>
              <a:t>pixels = 28 * 28 # 28x28 </a:t>
            </a:r>
            <a:r>
              <a:rPr lang="ko-KR" altLang="en-US" spc="-20" dirty="0">
                <a:solidFill>
                  <a:srgbClr val="231F20"/>
                </a:solidFill>
                <a:latin typeface="+mn-ea"/>
                <a:cs typeface="나눔고딕코딩"/>
              </a:rPr>
              <a:t>픽셀  </a:t>
            </a:r>
            <a:endParaRPr lang="en-US" altLang="ko-KR" spc="-20" dirty="0">
              <a:solidFill>
                <a:srgbClr val="231F20"/>
              </a:solidFill>
              <a:latin typeface="+mn-ea"/>
              <a:cs typeface="나눔고딕코딩"/>
            </a:endParaRPr>
          </a:p>
          <a:p>
            <a:pPr marL="12700" marR="3399790"/>
            <a:r>
              <a:rPr lang="en-US" altLang="ko-KR" dirty="0" err="1">
                <a:solidFill>
                  <a:srgbClr val="231F20"/>
                </a:solidFill>
                <a:latin typeface="+mn-ea"/>
                <a:cs typeface="나눔고딕코딩"/>
              </a:rPr>
              <a:t>nums</a:t>
            </a:r>
            <a:r>
              <a:rPr lang="en-US" altLang="ko-KR" spc="-5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5" dirty="0">
                <a:solidFill>
                  <a:srgbClr val="231F20"/>
                </a:solidFill>
                <a:latin typeface="+mn-ea"/>
                <a:cs typeface="나눔고딕코딩"/>
              </a:rPr>
              <a:t> </a:t>
            </a:r>
            <a:r>
              <a:rPr lang="en-US" altLang="ko-KR" dirty="0">
                <a:solidFill>
                  <a:srgbClr val="231F20"/>
                </a:solidFill>
                <a:latin typeface="+mn-ea"/>
                <a:cs typeface="나눔고딕코딩"/>
              </a:rPr>
              <a:t>10</a:t>
            </a:r>
            <a:r>
              <a:rPr lang="en-US" altLang="ko-KR" spc="-55" dirty="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95" dirty="0">
                <a:solidFill>
                  <a:srgbClr val="231F20"/>
                </a:solidFill>
                <a:latin typeface="+mn-ea"/>
                <a:cs typeface="나눔고딕코딩"/>
              </a:rPr>
              <a:t> </a:t>
            </a:r>
            <a:r>
              <a:rPr lang="en-US" altLang="ko-KR" spc="-15" dirty="0">
                <a:solidFill>
                  <a:srgbClr val="231F20"/>
                </a:solidFill>
                <a:latin typeface="+mn-ea"/>
                <a:cs typeface="나눔고딕코딩"/>
              </a:rPr>
              <a:t>0-9</a:t>
            </a:r>
            <a:r>
              <a:rPr lang="en-US" altLang="ko-KR" spc="-55" dirty="0">
                <a:solidFill>
                  <a:srgbClr val="231F20"/>
                </a:solidFill>
                <a:latin typeface="+mn-ea"/>
                <a:cs typeface="나눔고딕코딩"/>
              </a:rPr>
              <a:t> </a:t>
            </a:r>
            <a:r>
              <a:rPr lang="ko-KR" altLang="en-US" spc="-30" dirty="0">
                <a:solidFill>
                  <a:srgbClr val="231F20"/>
                </a:solidFill>
                <a:latin typeface="+mn-ea"/>
                <a:cs typeface="나눔고딕코딩"/>
              </a:rPr>
              <a:t>사이의</a:t>
            </a:r>
            <a:r>
              <a:rPr lang="ko-KR" altLang="en-US" spc="-95" dirty="0">
                <a:solidFill>
                  <a:srgbClr val="231F20"/>
                </a:solidFill>
                <a:latin typeface="+mn-ea"/>
                <a:cs typeface="나눔고딕코딩"/>
              </a:rPr>
              <a:t> </a:t>
            </a:r>
            <a:r>
              <a:rPr lang="ko-KR" altLang="en-US" spc="-40" dirty="0">
                <a:solidFill>
                  <a:srgbClr val="231F20"/>
                </a:solidFill>
                <a:latin typeface="+mn-ea"/>
                <a:cs typeface="나눔고딕코딩"/>
              </a:rPr>
              <a:t>카테고리</a:t>
            </a:r>
            <a:endParaRPr lang="ko-KR" altLang="en-US" dirty="0">
              <a:latin typeface="+mn-ea"/>
              <a:cs typeface="나눔고딕코딩"/>
            </a:endParaRPr>
          </a:p>
          <a:p>
            <a:pPr marL="12700">
              <a:spcBef>
                <a:spcPts val="30"/>
              </a:spcBef>
            </a:pPr>
            <a:endParaRPr lang="ko-KR" altLang="en-US" dirty="0">
              <a:latin typeface="+mn-ea"/>
              <a:cs typeface="Times New Roman"/>
            </a:endParaRPr>
          </a:p>
          <a:p>
            <a:pPr marL="12700"/>
            <a:r>
              <a:rPr lang="en-US" altLang="ko-KR" dirty="0">
                <a:solidFill>
                  <a:srgbClr val="231F20"/>
                </a:solidFill>
                <a:latin typeface="+mn-ea"/>
                <a:cs typeface="나눔고딕코딩"/>
              </a:rPr>
              <a:t>#</a:t>
            </a:r>
            <a:r>
              <a:rPr lang="ko-KR" altLang="en-US" spc="-100" dirty="0">
                <a:solidFill>
                  <a:srgbClr val="231F20"/>
                </a:solidFill>
                <a:latin typeface="+mn-ea"/>
                <a:cs typeface="나눔고딕코딩"/>
              </a:rPr>
              <a:t> </a:t>
            </a:r>
            <a:r>
              <a:rPr lang="ko-KR" altLang="en-US" spc="-35" dirty="0" err="1">
                <a:solidFill>
                  <a:srgbClr val="231F20"/>
                </a:solidFill>
                <a:latin typeface="+mn-ea"/>
                <a:cs typeface="나눔고딕코딩"/>
              </a:rPr>
              <a:t>플레이스홀더</a:t>
            </a:r>
            <a:r>
              <a:rPr lang="ko-KR" altLang="en-US" spc="-100" dirty="0">
                <a:solidFill>
                  <a:srgbClr val="231F20"/>
                </a:solidFill>
                <a:latin typeface="+mn-ea"/>
                <a:cs typeface="나눔고딕코딩"/>
              </a:rPr>
              <a:t> </a:t>
            </a:r>
            <a:r>
              <a:rPr lang="ko-KR" altLang="en-US" spc="-30" dirty="0">
                <a:solidFill>
                  <a:srgbClr val="231F20"/>
                </a:solidFill>
                <a:latin typeface="+mn-ea"/>
                <a:cs typeface="나눔고딕코딩"/>
              </a:rPr>
              <a:t>정의하기</a:t>
            </a:r>
            <a:r>
              <a:rPr lang="ko-KR" altLang="en-US" spc="-100" dirty="0">
                <a:solidFill>
                  <a:srgbClr val="231F20"/>
                </a:solidFill>
                <a:latin typeface="+mn-ea"/>
                <a:cs typeface="나눔고딕코딩"/>
              </a:rPr>
              <a:t> </a:t>
            </a:r>
            <a:r>
              <a:rPr lang="en-US" altLang="ko-KR" spc="-30" dirty="0">
                <a:solidFill>
                  <a:srgbClr val="231F20"/>
                </a:solidFill>
                <a:latin typeface="+mn-ea"/>
                <a:cs typeface="나눔고딕코딩"/>
              </a:rPr>
              <a:t>---</a:t>
            </a:r>
            <a:r>
              <a:rPr lang="ko-KR" altLang="en-US" spc="-100" dirty="0">
                <a:solidFill>
                  <a:srgbClr val="231F20"/>
                </a:solidFill>
                <a:latin typeface="+mn-ea"/>
                <a:cs typeface="나눔고딕코딩"/>
              </a:rPr>
              <a:t> </a:t>
            </a:r>
            <a:r>
              <a:rPr lang="en-US" altLang="ko-KR" spc="-20" dirty="0">
                <a:solidFill>
                  <a:srgbClr val="231F20"/>
                </a:solidFill>
                <a:latin typeface="+mn-ea"/>
                <a:cs typeface="나눔고딕코딩"/>
              </a:rPr>
              <a:t>(※2)</a:t>
            </a:r>
            <a:endParaRPr lang="ko-KR" altLang="en-US" dirty="0">
              <a:latin typeface="+mn-ea"/>
              <a:cs typeface="나눔고딕코딩"/>
            </a:endParaRPr>
          </a:p>
          <a:p>
            <a:pPr marL="12700" marR="1027430"/>
            <a:r>
              <a:rPr lang="en-US" altLang="ko-KR" dirty="0">
                <a:solidFill>
                  <a:srgbClr val="231F20"/>
                </a:solidFill>
                <a:latin typeface="+mn-ea"/>
                <a:cs typeface="나눔고딕코딩"/>
              </a:rPr>
              <a:t>x = </a:t>
            </a:r>
            <a:r>
              <a:rPr lang="en-US" altLang="ko-KR" spc="-5" dirty="0" err="1">
                <a:solidFill>
                  <a:srgbClr val="231F20"/>
                </a:solidFill>
                <a:latin typeface="+mn-ea"/>
                <a:cs typeface="나눔고딕코딩"/>
              </a:rPr>
              <a:t>tf.placeholder</a:t>
            </a:r>
            <a:r>
              <a:rPr lang="en-US" altLang="ko-KR" spc="-5" dirty="0">
                <a:solidFill>
                  <a:srgbClr val="231F20"/>
                </a:solidFill>
                <a:latin typeface="+mn-ea"/>
                <a:cs typeface="나눔고딕코딩"/>
              </a:rPr>
              <a:t>(tf.float32, </a:t>
            </a:r>
            <a:r>
              <a:rPr lang="en-US" altLang="ko-KR" spc="-10" dirty="0">
                <a:solidFill>
                  <a:srgbClr val="231F20"/>
                </a:solidFill>
                <a:latin typeface="+mn-ea"/>
                <a:cs typeface="나눔고딕코딩"/>
              </a:rPr>
              <a:t>shape=(None, </a:t>
            </a:r>
            <a:r>
              <a:rPr lang="en-US" altLang="ko-KR" spc="-5" dirty="0">
                <a:solidFill>
                  <a:srgbClr val="231F20"/>
                </a:solidFill>
                <a:latin typeface="+mn-ea"/>
                <a:cs typeface="나눔고딕코딩"/>
              </a:rPr>
              <a:t>pixels), </a:t>
            </a:r>
            <a:r>
              <a:rPr lang="en-US" altLang="ko-KR" spc="-15" dirty="0">
                <a:solidFill>
                  <a:srgbClr val="231F20"/>
                </a:solidFill>
                <a:latin typeface="+mn-ea"/>
                <a:cs typeface="나눔고딕코딩"/>
              </a:rPr>
              <a:t>name="x") </a:t>
            </a:r>
            <a:r>
              <a:rPr lang="en-US" altLang="ko-KR" dirty="0">
                <a:solidFill>
                  <a:srgbClr val="231F20"/>
                </a:solidFill>
                <a:latin typeface="+mn-ea"/>
                <a:cs typeface="나눔고딕코딩"/>
              </a:rPr>
              <a:t># </a:t>
            </a:r>
            <a:r>
              <a:rPr lang="ko-KR" altLang="en-US" spc="-30" dirty="0">
                <a:solidFill>
                  <a:srgbClr val="231F20"/>
                </a:solidFill>
                <a:latin typeface="+mn-ea"/>
                <a:cs typeface="나눔고딕코딩"/>
              </a:rPr>
              <a:t>이미지</a:t>
            </a:r>
            <a:r>
              <a:rPr lang="ko-KR" altLang="en-US" spc="-220" dirty="0">
                <a:solidFill>
                  <a:srgbClr val="231F20"/>
                </a:solidFill>
                <a:latin typeface="+mn-ea"/>
                <a:cs typeface="나눔고딕코딩"/>
              </a:rPr>
              <a:t> </a:t>
            </a:r>
            <a:r>
              <a:rPr lang="ko-KR" altLang="en-US" spc="-30" dirty="0">
                <a:solidFill>
                  <a:srgbClr val="231F20"/>
                </a:solidFill>
                <a:latin typeface="+mn-ea"/>
                <a:cs typeface="나눔고딕코딩"/>
              </a:rPr>
              <a:t>데이터  </a:t>
            </a:r>
            <a:endParaRPr lang="en-US" altLang="ko-KR" spc="-30" dirty="0">
              <a:solidFill>
                <a:srgbClr val="231F20"/>
              </a:solidFill>
              <a:latin typeface="+mn-ea"/>
              <a:cs typeface="나눔고딕코딩"/>
            </a:endParaRPr>
          </a:p>
          <a:p>
            <a:pPr marL="12700" marR="1027430"/>
            <a:r>
              <a:rPr lang="en-US" altLang="ko-KR" dirty="0">
                <a:solidFill>
                  <a:srgbClr val="231F20"/>
                </a:solidFill>
                <a:latin typeface="+mn-ea"/>
                <a:cs typeface="나눔고딕코딩"/>
              </a:rPr>
              <a:t>y_ = </a:t>
            </a:r>
            <a:r>
              <a:rPr lang="en-US" altLang="ko-KR" spc="-5" dirty="0" err="1">
                <a:solidFill>
                  <a:srgbClr val="231F20"/>
                </a:solidFill>
                <a:latin typeface="+mn-ea"/>
                <a:cs typeface="나눔고딕코딩"/>
              </a:rPr>
              <a:t>tf.placeholder</a:t>
            </a:r>
            <a:r>
              <a:rPr lang="en-US" altLang="ko-KR" spc="-5" dirty="0">
                <a:solidFill>
                  <a:srgbClr val="231F20"/>
                </a:solidFill>
                <a:latin typeface="+mn-ea"/>
                <a:cs typeface="나눔고딕코딩"/>
              </a:rPr>
              <a:t>(tf.float32, </a:t>
            </a:r>
            <a:r>
              <a:rPr lang="en-US" altLang="ko-KR" spc="-10" dirty="0">
                <a:solidFill>
                  <a:srgbClr val="231F20"/>
                </a:solidFill>
                <a:latin typeface="+mn-ea"/>
                <a:cs typeface="나눔고딕코딩"/>
              </a:rPr>
              <a:t>shape=(None, </a:t>
            </a:r>
            <a:r>
              <a:rPr lang="en-US" altLang="ko-KR" spc="-10" dirty="0" err="1">
                <a:solidFill>
                  <a:srgbClr val="231F20"/>
                </a:solidFill>
                <a:latin typeface="+mn-ea"/>
                <a:cs typeface="나눔고딕코딩"/>
              </a:rPr>
              <a:t>nums</a:t>
            </a:r>
            <a:r>
              <a:rPr lang="en-US" altLang="ko-KR" spc="-10" dirty="0">
                <a:solidFill>
                  <a:srgbClr val="231F20"/>
                </a:solidFill>
                <a:latin typeface="+mn-ea"/>
                <a:cs typeface="나눔고딕코딩"/>
              </a:rPr>
              <a:t>), </a:t>
            </a:r>
            <a:r>
              <a:rPr lang="en-US" altLang="ko-KR" spc="-20" dirty="0">
                <a:solidFill>
                  <a:srgbClr val="231F20"/>
                </a:solidFill>
                <a:latin typeface="+mn-ea"/>
                <a:cs typeface="나눔고딕코딩"/>
              </a:rPr>
              <a:t>name="y_") </a:t>
            </a:r>
            <a:r>
              <a:rPr lang="en-US" altLang="ko-KR" dirty="0">
                <a:solidFill>
                  <a:srgbClr val="231F20"/>
                </a:solidFill>
                <a:latin typeface="+mn-ea"/>
                <a:cs typeface="나눔고딕코딩"/>
              </a:rPr>
              <a:t># </a:t>
            </a:r>
            <a:r>
              <a:rPr lang="ko-KR" altLang="en-US" spc="-20" dirty="0">
                <a:solidFill>
                  <a:srgbClr val="231F20"/>
                </a:solidFill>
                <a:latin typeface="+mn-ea"/>
                <a:cs typeface="나눔고딕코딩"/>
              </a:rPr>
              <a:t>정답</a:t>
            </a:r>
            <a:r>
              <a:rPr lang="ko-KR" altLang="en-US" spc="-215" dirty="0">
                <a:solidFill>
                  <a:srgbClr val="231F20"/>
                </a:solidFill>
                <a:latin typeface="+mn-ea"/>
                <a:cs typeface="나눔고딕코딩"/>
              </a:rPr>
              <a:t> </a:t>
            </a:r>
            <a:r>
              <a:rPr lang="ko-KR" altLang="en-US" spc="-30" dirty="0">
                <a:solidFill>
                  <a:srgbClr val="231F20"/>
                </a:solidFill>
                <a:latin typeface="+mn-ea"/>
                <a:cs typeface="나눔고딕코딩"/>
              </a:rPr>
              <a:t>레이블</a:t>
            </a:r>
            <a:endParaRPr lang="ko-KR" altLang="en-US" dirty="0">
              <a:latin typeface="+mn-ea"/>
              <a:cs typeface="나눔고딕코딩"/>
            </a:endParaRPr>
          </a:p>
          <a:p>
            <a:pPr marL="12700">
              <a:spcBef>
                <a:spcPts val="35"/>
              </a:spcBef>
            </a:pPr>
            <a:endParaRPr lang="ko-KR" altLang="en-US" dirty="0">
              <a:latin typeface="+mn-ea"/>
              <a:cs typeface="Times New Roman"/>
            </a:endParaRPr>
          </a:p>
          <a:p>
            <a:pPr marL="12700" marR="2647950"/>
            <a:r>
              <a:rPr lang="en-US" altLang="ko-KR" dirty="0">
                <a:solidFill>
                  <a:srgbClr val="231F20"/>
                </a:solidFill>
                <a:latin typeface="+mn-ea"/>
                <a:cs typeface="나눔고딕코딩"/>
              </a:rPr>
              <a:t>#</a:t>
            </a:r>
            <a:r>
              <a:rPr lang="ko-KR" altLang="en-US" spc="-90" dirty="0">
                <a:solidFill>
                  <a:srgbClr val="231F20"/>
                </a:solidFill>
                <a:latin typeface="+mn-ea"/>
                <a:cs typeface="나눔고딕코딩"/>
              </a:rPr>
              <a:t> </a:t>
            </a:r>
            <a:r>
              <a:rPr lang="ko-KR" altLang="en-US" spc="-30" dirty="0">
                <a:solidFill>
                  <a:srgbClr val="231F20"/>
                </a:solidFill>
                <a:latin typeface="+mn-ea"/>
                <a:cs typeface="나눔고딕코딩"/>
              </a:rPr>
              <a:t>가중치와</a:t>
            </a:r>
            <a:r>
              <a:rPr lang="ko-KR" altLang="en-US" spc="-90" dirty="0">
                <a:solidFill>
                  <a:srgbClr val="231F20"/>
                </a:solidFill>
                <a:latin typeface="+mn-ea"/>
                <a:cs typeface="나눔고딕코딩"/>
              </a:rPr>
              <a:t> </a:t>
            </a:r>
            <a:r>
              <a:rPr lang="ko-KR" altLang="en-US" spc="-35" dirty="0">
                <a:solidFill>
                  <a:srgbClr val="231F20"/>
                </a:solidFill>
                <a:latin typeface="+mn-ea"/>
                <a:cs typeface="나눔고딕코딩"/>
              </a:rPr>
              <a:t>바이어스를</a:t>
            </a:r>
            <a:r>
              <a:rPr lang="ko-KR" altLang="en-US" spc="-90" dirty="0">
                <a:solidFill>
                  <a:srgbClr val="231F20"/>
                </a:solidFill>
                <a:latin typeface="+mn-ea"/>
                <a:cs typeface="나눔고딕코딩"/>
              </a:rPr>
              <a:t> </a:t>
            </a:r>
            <a:r>
              <a:rPr lang="ko-KR" altLang="en-US" spc="-35" dirty="0">
                <a:solidFill>
                  <a:srgbClr val="231F20"/>
                </a:solidFill>
                <a:latin typeface="+mn-ea"/>
                <a:cs typeface="나눔고딕코딩"/>
              </a:rPr>
              <a:t>초기화하는</a:t>
            </a:r>
            <a:r>
              <a:rPr lang="ko-KR" altLang="en-US" spc="-90" dirty="0">
                <a:solidFill>
                  <a:srgbClr val="231F20"/>
                </a:solidFill>
                <a:latin typeface="+mn-ea"/>
                <a:cs typeface="나눔고딕코딩"/>
              </a:rPr>
              <a:t> </a:t>
            </a:r>
            <a:r>
              <a:rPr lang="ko-KR" altLang="en-US" spc="-20" dirty="0">
                <a:solidFill>
                  <a:srgbClr val="231F20"/>
                </a:solidFill>
                <a:latin typeface="+mn-ea"/>
                <a:cs typeface="나눔고딕코딩"/>
              </a:rPr>
              <a:t>함수</a:t>
            </a:r>
            <a:r>
              <a:rPr lang="ko-KR" altLang="en-US" spc="-90" dirty="0">
                <a:solidFill>
                  <a:srgbClr val="231F20"/>
                </a:solidFill>
                <a:latin typeface="+mn-ea"/>
                <a:cs typeface="나눔고딕코딩"/>
              </a:rPr>
              <a:t> </a:t>
            </a:r>
            <a:r>
              <a:rPr lang="en-US" altLang="ko-KR" spc="-30" dirty="0">
                <a:solidFill>
                  <a:srgbClr val="231F20"/>
                </a:solidFill>
                <a:latin typeface="+mn-ea"/>
                <a:cs typeface="나눔고딕코딩"/>
              </a:rPr>
              <a:t>---</a:t>
            </a:r>
            <a:r>
              <a:rPr lang="ko-KR" altLang="en-US" spc="-90" dirty="0">
                <a:solidFill>
                  <a:srgbClr val="231F20"/>
                </a:solidFill>
                <a:latin typeface="+mn-ea"/>
                <a:cs typeface="나눔고딕코딩"/>
              </a:rPr>
              <a:t> </a:t>
            </a:r>
            <a:r>
              <a:rPr lang="en-US" altLang="ko-KR" spc="-20" dirty="0">
                <a:solidFill>
                  <a:srgbClr val="231F20"/>
                </a:solidFill>
                <a:latin typeface="+mn-ea"/>
                <a:cs typeface="나눔고딕코딩"/>
              </a:rPr>
              <a:t>(※3)  </a:t>
            </a:r>
          </a:p>
          <a:p>
            <a:pPr marL="12700" marR="2647950"/>
            <a:r>
              <a:rPr lang="en-US" altLang="ko-KR" dirty="0">
                <a:solidFill>
                  <a:srgbClr val="231F20"/>
                </a:solidFill>
                <a:latin typeface="+mn-ea"/>
                <a:cs typeface="나눔고딕코딩"/>
              </a:rPr>
              <a:t>def </a:t>
            </a:r>
            <a:r>
              <a:rPr lang="en-US" altLang="ko-KR" spc="-5" dirty="0" err="1">
                <a:solidFill>
                  <a:srgbClr val="231F20"/>
                </a:solidFill>
                <a:latin typeface="+mn-ea"/>
                <a:cs typeface="나눔고딕코딩"/>
              </a:rPr>
              <a:t>weight_variable</a:t>
            </a:r>
            <a:r>
              <a:rPr lang="en-US" altLang="ko-KR" spc="-5" dirty="0">
                <a:solidFill>
                  <a:srgbClr val="231F20"/>
                </a:solidFill>
                <a:latin typeface="+mn-ea"/>
                <a:cs typeface="나눔고딕코딩"/>
              </a:rPr>
              <a:t>(name,</a:t>
            </a:r>
            <a:r>
              <a:rPr lang="en-US" altLang="ko-KR" spc="-165" dirty="0">
                <a:solidFill>
                  <a:srgbClr val="231F20"/>
                </a:solidFill>
                <a:latin typeface="+mn-ea"/>
                <a:cs typeface="나눔고딕코딩"/>
              </a:rPr>
              <a:t> </a:t>
            </a:r>
            <a:r>
              <a:rPr lang="en-US" altLang="ko-KR" spc="-10" dirty="0">
                <a:solidFill>
                  <a:srgbClr val="231F20"/>
                </a:solidFill>
                <a:latin typeface="+mn-ea"/>
                <a:cs typeface="나눔고딕코딩"/>
              </a:rPr>
              <a:t>shape</a:t>
            </a:r>
            <a:r>
              <a:rPr lang="en-US" altLang="ko-KR" spc="-10" dirty="0" smtClean="0">
                <a:solidFill>
                  <a:srgbClr val="231F20"/>
                </a:solidFill>
                <a:latin typeface="+mn-ea"/>
                <a:cs typeface="나눔고딕코딩"/>
              </a:rPr>
              <a:t>):</a:t>
            </a:r>
          </a:p>
          <a:p>
            <a:pPr marL="12700" marR="2647950"/>
            <a:r>
              <a:rPr lang="en-US" altLang="ko-KR" spc="-10" dirty="0">
                <a:solidFill>
                  <a:srgbClr val="231F20"/>
                </a:solidFill>
                <a:latin typeface="+mn-ea"/>
                <a:cs typeface="나눔고딕코딩"/>
              </a:rPr>
              <a:t>	</a:t>
            </a:r>
            <a:r>
              <a:rPr lang="en-US" altLang="ko-KR" spc="-10" dirty="0" err="1" smtClean="0">
                <a:solidFill>
                  <a:srgbClr val="231F20"/>
                </a:solidFill>
                <a:latin typeface="+mn-ea"/>
                <a:cs typeface="나눔고딕코딩"/>
              </a:rPr>
              <a:t>W_init</a:t>
            </a:r>
            <a:r>
              <a:rPr lang="en-US" altLang="ko-KR" spc="-10" dirty="0" smtClean="0">
                <a:solidFill>
                  <a:srgbClr val="231F20"/>
                </a:solidFill>
                <a:latin typeface="+mn-ea"/>
                <a:cs typeface="나눔고딕코딩"/>
              </a:rPr>
              <a:t> </a:t>
            </a:r>
            <a:r>
              <a:rPr lang="en-US" altLang="ko-KR" dirty="0">
                <a:solidFill>
                  <a:srgbClr val="231F20"/>
                </a:solidFill>
                <a:latin typeface="+mn-ea"/>
                <a:cs typeface="나눔고딕코딩"/>
              </a:rPr>
              <a:t>= </a:t>
            </a:r>
            <a:r>
              <a:rPr lang="en-US" altLang="ko-KR" spc="-5" dirty="0" err="1">
                <a:solidFill>
                  <a:srgbClr val="231F20"/>
                </a:solidFill>
                <a:latin typeface="+mn-ea"/>
                <a:cs typeface="나눔고딕코딩"/>
              </a:rPr>
              <a:t>tf.truncated_normal</a:t>
            </a:r>
            <a:r>
              <a:rPr lang="en-US" altLang="ko-KR" spc="-5" dirty="0">
                <a:solidFill>
                  <a:srgbClr val="231F20"/>
                </a:solidFill>
                <a:latin typeface="+mn-ea"/>
                <a:cs typeface="나눔고딕코딩"/>
              </a:rPr>
              <a:t>(shape,</a:t>
            </a:r>
            <a:r>
              <a:rPr lang="en-US" altLang="ko-KR" spc="-229" dirty="0">
                <a:solidFill>
                  <a:srgbClr val="231F20"/>
                </a:solidFill>
                <a:latin typeface="+mn-ea"/>
                <a:cs typeface="나눔고딕코딩"/>
              </a:rPr>
              <a:t> </a:t>
            </a:r>
            <a:r>
              <a:rPr lang="en-US" altLang="ko-KR" spc="-10" dirty="0" err="1" smtClean="0">
                <a:solidFill>
                  <a:srgbClr val="231F20"/>
                </a:solidFill>
                <a:latin typeface="+mn-ea"/>
                <a:cs typeface="나눔고딕코딩"/>
              </a:rPr>
              <a:t>stddev</a:t>
            </a:r>
            <a:r>
              <a:rPr lang="en-US" altLang="ko-KR" spc="-10" dirty="0" smtClean="0">
                <a:solidFill>
                  <a:srgbClr val="231F20"/>
                </a:solidFill>
                <a:latin typeface="+mn-ea"/>
                <a:cs typeface="나눔고딕코딩"/>
              </a:rPr>
              <a:t>=0.1)</a:t>
            </a:r>
          </a:p>
          <a:p>
            <a:pPr marL="12700" marR="2647950"/>
            <a:r>
              <a:rPr lang="en-US" altLang="ko-KR" spc="-10" dirty="0">
                <a:solidFill>
                  <a:srgbClr val="231F20"/>
                </a:solidFill>
                <a:latin typeface="+mn-ea"/>
                <a:cs typeface="나눔고딕코딩"/>
              </a:rPr>
              <a:t>	</a:t>
            </a:r>
            <a:r>
              <a:rPr lang="en-US" altLang="ko-KR" dirty="0" smtClean="0">
                <a:solidFill>
                  <a:srgbClr val="231F20"/>
                </a:solidFill>
                <a:latin typeface="+mn-ea"/>
                <a:cs typeface="나눔고딕코딩"/>
              </a:rPr>
              <a:t>W </a:t>
            </a:r>
            <a:r>
              <a:rPr lang="en-US" altLang="ko-KR" dirty="0">
                <a:solidFill>
                  <a:srgbClr val="231F20"/>
                </a:solidFill>
                <a:latin typeface="+mn-ea"/>
                <a:cs typeface="나눔고딕코딩"/>
              </a:rPr>
              <a:t>=</a:t>
            </a:r>
            <a:r>
              <a:rPr lang="en-US" altLang="ko-KR" spc="-125" dirty="0">
                <a:solidFill>
                  <a:srgbClr val="231F20"/>
                </a:solidFill>
                <a:latin typeface="+mn-ea"/>
                <a:cs typeface="나눔고딕코딩"/>
              </a:rPr>
              <a:t> </a:t>
            </a:r>
            <a:r>
              <a:rPr lang="en-US" altLang="ko-KR" spc="-10" dirty="0" err="1">
                <a:solidFill>
                  <a:srgbClr val="231F20"/>
                </a:solidFill>
                <a:latin typeface="+mn-ea"/>
                <a:cs typeface="나눔고딕코딩"/>
              </a:rPr>
              <a:t>tf.Variable</a:t>
            </a:r>
            <a:r>
              <a:rPr lang="en-US" altLang="ko-KR" spc="-10" dirty="0">
                <a:solidFill>
                  <a:srgbClr val="231F20"/>
                </a:solidFill>
                <a:latin typeface="+mn-ea"/>
                <a:cs typeface="나눔고딕코딩"/>
              </a:rPr>
              <a:t>(</a:t>
            </a:r>
            <a:r>
              <a:rPr lang="en-US" altLang="ko-KR" spc="-10" dirty="0" err="1">
                <a:solidFill>
                  <a:srgbClr val="231F20"/>
                </a:solidFill>
                <a:latin typeface="+mn-ea"/>
                <a:cs typeface="나눔고딕코딩"/>
              </a:rPr>
              <a:t>W_init</a:t>
            </a:r>
            <a:r>
              <a:rPr lang="en-US" altLang="ko-KR" spc="-10" dirty="0">
                <a:solidFill>
                  <a:srgbClr val="231F20"/>
                </a:solidFill>
                <a:latin typeface="+mn-ea"/>
                <a:cs typeface="나눔고딕코딩"/>
              </a:rPr>
              <a:t>,</a:t>
            </a:r>
            <a:r>
              <a:rPr lang="en-US" altLang="ko-KR" spc="-85" dirty="0">
                <a:solidFill>
                  <a:srgbClr val="231F20"/>
                </a:solidFill>
                <a:latin typeface="+mn-ea"/>
                <a:cs typeface="나눔고딕코딩"/>
              </a:rPr>
              <a:t> </a:t>
            </a:r>
            <a:r>
              <a:rPr lang="en-US" altLang="ko-KR" spc="-15" dirty="0">
                <a:solidFill>
                  <a:srgbClr val="231F20"/>
                </a:solidFill>
                <a:latin typeface="+mn-ea"/>
                <a:cs typeface="나눔고딕코딩"/>
              </a:rPr>
              <a:t>name="</a:t>
            </a:r>
            <a:r>
              <a:rPr lang="en-US" altLang="ko-KR" spc="-15" dirty="0" err="1">
                <a:solidFill>
                  <a:srgbClr val="231F20"/>
                </a:solidFill>
                <a:latin typeface="+mn-ea"/>
                <a:cs typeface="나눔고딕코딩"/>
              </a:rPr>
              <a:t>W_"+</a:t>
            </a:r>
            <a:r>
              <a:rPr lang="en-US" altLang="ko-KR" spc="-15" dirty="0" err="1" smtClean="0">
                <a:solidFill>
                  <a:srgbClr val="231F20"/>
                </a:solidFill>
                <a:latin typeface="+mn-ea"/>
                <a:cs typeface="나눔고딕코딩"/>
              </a:rPr>
              <a:t>name</a:t>
            </a:r>
            <a:r>
              <a:rPr lang="en-US" altLang="ko-KR" spc="-15" dirty="0" smtClean="0">
                <a:solidFill>
                  <a:srgbClr val="231F20"/>
                </a:solidFill>
                <a:latin typeface="+mn-ea"/>
                <a:cs typeface="나눔고딕코딩"/>
              </a:rPr>
              <a:t>)</a:t>
            </a:r>
          </a:p>
          <a:p>
            <a:pPr marL="12700" marR="2647950"/>
            <a:r>
              <a:rPr lang="en-US" altLang="ko-KR" spc="-15" dirty="0">
                <a:solidFill>
                  <a:srgbClr val="231F20"/>
                </a:solidFill>
                <a:latin typeface="+mn-ea"/>
                <a:cs typeface="나눔고딕코딩"/>
              </a:rPr>
              <a:t>	</a:t>
            </a:r>
            <a:r>
              <a:rPr lang="en-US" altLang="ko-KR" dirty="0" smtClean="0">
                <a:solidFill>
                  <a:srgbClr val="231F20"/>
                </a:solidFill>
                <a:latin typeface="+mn-ea"/>
                <a:cs typeface="나눔고딕코딩"/>
              </a:rPr>
              <a:t>return</a:t>
            </a:r>
            <a:r>
              <a:rPr lang="en-US" altLang="ko-KR" spc="-140" dirty="0" smtClean="0">
                <a:solidFill>
                  <a:srgbClr val="231F20"/>
                </a:solidFill>
                <a:latin typeface="+mn-ea"/>
                <a:cs typeface="나눔고딕코딩"/>
              </a:rPr>
              <a:t> </a:t>
            </a:r>
            <a:r>
              <a:rPr lang="en-US" altLang="ko-KR" dirty="0" smtClean="0">
                <a:solidFill>
                  <a:srgbClr val="231F20"/>
                </a:solidFill>
                <a:latin typeface="+mn-ea"/>
                <a:cs typeface="나눔고딕코딩"/>
              </a:rPr>
              <a:t>W</a:t>
            </a:r>
          </a:p>
          <a:p>
            <a:pPr marL="12700" marR="2647950"/>
            <a:endParaRPr lang="en-US" altLang="ko-KR" dirty="0">
              <a:solidFill>
                <a:srgbClr val="231F20"/>
              </a:solidFill>
              <a:latin typeface="+mn-ea"/>
              <a:cs typeface="나눔고딕코딩"/>
            </a:endParaRPr>
          </a:p>
          <a:p>
            <a:pPr marL="12700"/>
            <a:r>
              <a:rPr lang="en-US" altLang="ko-KR" dirty="0" err="1">
                <a:solidFill>
                  <a:srgbClr val="231F20"/>
                </a:solidFill>
                <a:latin typeface="+mn-ea"/>
                <a:cs typeface="나눔고딕코딩"/>
              </a:rPr>
              <a:t>def</a:t>
            </a:r>
            <a:r>
              <a:rPr lang="en-US" altLang="ko-KR" dirty="0">
                <a:solidFill>
                  <a:srgbClr val="231F20"/>
                </a:solidFill>
                <a:latin typeface="+mn-ea"/>
                <a:cs typeface="나눔고딕코딩"/>
              </a:rPr>
              <a:t> </a:t>
            </a:r>
            <a:r>
              <a:rPr lang="en-US" altLang="ko-KR" spc="-5" dirty="0" err="1">
                <a:solidFill>
                  <a:srgbClr val="231F20"/>
                </a:solidFill>
                <a:latin typeface="+mn-ea"/>
                <a:cs typeface="나눔고딕코딩"/>
              </a:rPr>
              <a:t>bias_variable</a:t>
            </a:r>
            <a:r>
              <a:rPr lang="en-US" altLang="ko-KR" spc="-5" dirty="0">
                <a:solidFill>
                  <a:srgbClr val="231F20"/>
                </a:solidFill>
                <a:latin typeface="+mn-ea"/>
                <a:cs typeface="나눔고딕코딩"/>
              </a:rPr>
              <a:t>(name,</a:t>
            </a:r>
            <a:r>
              <a:rPr lang="en-US" altLang="ko-KR" spc="-185" dirty="0">
                <a:solidFill>
                  <a:srgbClr val="231F20"/>
                </a:solidFill>
                <a:latin typeface="+mn-ea"/>
                <a:cs typeface="나눔고딕코딩"/>
              </a:rPr>
              <a:t> </a:t>
            </a:r>
            <a:r>
              <a:rPr lang="en-US" altLang="ko-KR" spc="-10" dirty="0">
                <a:solidFill>
                  <a:srgbClr val="231F20"/>
                </a:solidFill>
                <a:latin typeface="+mn-ea"/>
                <a:cs typeface="나눔고딕코딩"/>
              </a:rPr>
              <a:t>size</a:t>
            </a:r>
            <a:r>
              <a:rPr lang="en-US" altLang="ko-KR" spc="-10" dirty="0" smtClean="0">
                <a:solidFill>
                  <a:srgbClr val="231F20"/>
                </a:solidFill>
                <a:latin typeface="+mn-ea"/>
                <a:cs typeface="나눔고딕코딩"/>
              </a:rPr>
              <a:t>):</a:t>
            </a:r>
          </a:p>
          <a:p>
            <a:pPr marL="12700"/>
            <a:r>
              <a:rPr lang="en-US" altLang="ko-KR" spc="-10" dirty="0">
                <a:solidFill>
                  <a:srgbClr val="231F20"/>
                </a:solidFill>
                <a:latin typeface="+mn-ea"/>
                <a:cs typeface="나눔고딕코딩"/>
              </a:rPr>
              <a:t>	</a:t>
            </a:r>
            <a:r>
              <a:rPr lang="en-US" altLang="ko-KR" spc="-10" dirty="0" err="1" smtClean="0">
                <a:solidFill>
                  <a:srgbClr val="231F20"/>
                </a:solidFill>
                <a:latin typeface="+mn-ea"/>
                <a:cs typeface="나눔고딕코딩"/>
              </a:rPr>
              <a:t>b_init</a:t>
            </a:r>
            <a:r>
              <a:rPr lang="en-US" altLang="ko-KR" spc="-10" dirty="0" smtClean="0">
                <a:solidFill>
                  <a:srgbClr val="231F20"/>
                </a:solidFill>
                <a:latin typeface="+mn-ea"/>
                <a:cs typeface="나눔고딕코딩"/>
              </a:rPr>
              <a:t> </a:t>
            </a:r>
            <a:r>
              <a:rPr lang="en-US" altLang="ko-KR" dirty="0">
                <a:solidFill>
                  <a:srgbClr val="231F20"/>
                </a:solidFill>
                <a:latin typeface="+mn-ea"/>
                <a:cs typeface="나눔고딕코딩"/>
              </a:rPr>
              <a:t>=</a:t>
            </a:r>
            <a:r>
              <a:rPr lang="en-US" altLang="ko-KR" spc="-130" dirty="0">
                <a:solidFill>
                  <a:srgbClr val="231F20"/>
                </a:solidFill>
                <a:latin typeface="+mn-ea"/>
                <a:cs typeface="나눔고딕코딩"/>
              </a:rPr>
              <a:t> </a:t>
            </a:r>
            <a:r>
              <a:rPr lang="en-US" altLang="ko-KR" spc="-10" dirty="0" err="1">
                <a:solidFill>
                  <a:srgbClr val="231F20"/>
                </a:solidFill>
                <a:latin typeface="+mn-ea"/>
                <a:cs typeface="나눔고딕코딩"/>
              </a:rPr>
              <a:t>tf.constant</a:t>
            </a:r>
            <a:r>
              <a:rPr lang="en-US" altLang="ko-KR" spc="-10" dirty="0">
                <a:solidFill>
                  <a:srgbClr val="231F20"/>
                </a:solidFill>
                <a:latin typeface="+mn-ea"/>
                <a:cs typeface="나눔고딕코딩"/>
              </a:rPr>
              <a:t>(0.1,</a:t>
            </a:r>
            <a:r>
              <a:rPr lang="en-US" altLang="ko-KR" spc="-90" dirty="0">
                <a:solidFill>
                  <a:srgbClr val="231F20"/>
                </a:solidFill>
                <a:latin typeface="+mn-ea"/>
                <a:cs typeface="나눔고딕코딩"/>
              </a:rPr>
              <a:t> </a:t>
            </a:r>
            <a:r>
              <a:rPr lang="en-US" altLang="ko-KR" spc="-10" dirty="0">
                <a:solidFill>
                  <a:srgbClr val="231F20"/>
                </a:solidFill>
                <a:latin typeface="+mn-ea"/>
                <a:cs typeface="나눔고딕코딩"/>
              </a:rPr>
              <a:t>shape=[size</a:t>
            </a:r>
            <a:r>
              <a:rPr lang="en-US" altLang="ko-KR" spc="-10" dirty="0" smtClean="0">
                <a:solidFill>
                  <a:srgbClr val="231F20"/>
                </a:solidFill>
                <a:latin typeface="+mn-ea"/>
                <a:cs typeface="나눔고딕코딩"/>
              </a:rPr>
              <a:t>])</a:t>
            </a:r>
          </a:p>
          <a:p>
            <a:pPr marL="12700"/>
            <a:r>
              <a:rPr lang="en-US" altLang="ko-KR" spc="-10" dirty="0">
                <a:solidFill>
                  <a:srgbClr val="231F20"/>
                </a:solidFill>
                <a:latin typeface="+mn-ea"/>
                <a:cs typeface="나눔고딕코딩"/>
              </a:rPr>
              <a:t>	</a:t>
            </a:r>
            <a:r>
              <a:rPr lang="en-US" altLang="ko-KR" dirty="0" smtClean="0">
                <a:solidFill>
                  <a:srgbClr val="231F20"/>
                </a:solidFill>
                <a:latin typeface="+mn-ea"/>
                <a:cs typeface="나눔고딕코딩"/>
              </a:rPr>
              <a:t>b </a:t>
            </a:r>
            <a:r>
              <a:rPr lang="en-US" altLang="ko-KR" dirty="0">
                <a:solidFill>
                  <a:srgbClr val="231F20"/>
                </a:solidFill>
                <a:latin typeface="+mn-ea"/>
                <a:cs typeface="나눔고딕코딩"/>
              </a:rPr>
              <a:t>= </a:t>
            </a:r>
            <a:r>
              <a:rPr lang="en-US" altLang="ko-KR" spc="-10" dirty="0" err="1">
                <a:solidFill>
                  <a:srgbClr val="231F20"/>
                </a:solidFill>
                <a:latin typeface="+mn-ea"/>
                <a:cs typeface="나눔고딕코딩"/>
              </a:rPr>
              <a:t>tf.Variable</a:t>
            </a:r>
            <a:r>
              <a:rPr lang="en-US" altLang="ko-KR" spc="-10" dirty="0">
                <a:solidFill>
                  <a:srgbClr val="231F20"/>
                </a:solidFill>
                <a:latin typeface="+mn-ea"/>
                <a:cs typeface="나눔고딕코딩"/>
              </a:rPr>
              <a:t>(</a:t>
            </a:r>
            <a:r>
              <a:rPr lang="en-US" altLang="ko-KR" spc="-10" dirty="0" err="1">
                <a:solidFill>
                  <a:srgbClr val="231F20"/>
                </a:solidFill>
                <a:latin typeface="+mn-ea"/>
                <a:cs typeface="나눔고딕코딩"/>
              </a:rPr>
              <a:t>b_init</a:t>
            </a:r>
            <a:r>
              <a:rPr lang="en-US" altLang="ko-KR" spc="-10" dirty="0">
                <a:solidFill>
                  <a:srgbClr val="231F20"/>
                </a:solidFill>
                <a:latin typeface="+mn-ea"/>
                <a:cs typeface="나눔고딕코딩"/>
              </a:rPr>
              <a:t>,</a:t>
            </a:r>
            <a:r>
              <a:rPr lang="en-US" altLang="ko-KR" spc="-204" dirty="0">
                <a:solidFill>
                  <a:srgbClr val="231F20"/>
                </a:solidFill>
                <a:latin typeface="+mn-ea"/>
                <a:cs typeface="나눔고딕코딩"/>
              </a:rPr>
              <a:t> </a:t>
            </a:r>
            <a:r>
              <a:rPr lang="en-US" altLang="ko-KR" spc="-15" dirty="0">
                <a:solidFill>
                  <a:srgbClr val="231F20"/>
                </a:solidFill>
                <a:latin typeface="+mn-ea"/>
                <a:cs typeface="나눔고딕코딩"/>
              </a:rPr>
              <a:t>name="</a:t>
            </a:r>
            <a:r>
              <a:rPr lang="en-US" altLang="ko-KR" spc="-15" dirty="0" err="1">
                <a:solidFill>
                  <a:srgbClr val="231F20"/>
                </a:solidFill>
                <a:latin typeface="+mn-ea"/>
                <a:cs typeface="나눔고딕코딩"/>
              </a:rPr>
              <a:t>b_"+</a:t>
            </a:r>
            <a:r>
              <a:rPr lang="en-US" altLang="ko-KR" spc="-15" dirty="0" err="1" smtClean="0">
                <a:solidFill>
                  <a:srgbClr val="231F20"/>
                </a:solidFill>
                <a:latin typeface="+mn-ea"/>
                <a:cs typeface="나눔고딕코딩"/>
              </a:rPr>
              <a:t>name</a:t>
            </a:r>
            <a:r>
              <a:rPr lang="en-US" altLang="ko-KR" spc="-15" dirty="0" smtClean="0">
                <a:solidFill>
                  <a:srgbClr val="231F20"/>
                </a:solidFill>
                <a:latin typeface="+mn-ea"/>
                <a:cs typeface="나눔고딕코딩"/>
              </a:rPr>
              <a:t>)</a:t>
            </a:r>
          </a:p>
          <a:p>
            <a:pPr marL="12700"/>
            <a:r>
              <a:rPr lang="en-US" altLang="ko-KR" spc="-15" dirty="0">
                <a:solidFill>
                  <a:srgbClr val="231F20"/>
                </a:solidFill>
                <a:latin typeface="+mn-ea"/>
                <a:cs typeface="나눔고딕코딩"/>
              </a:rPr>
              <a:t>	</a:t>
            </a:r>
            <a:r>
              <a:rPr lang="en-US" altLang="ko-KR" dirty="0" smtClean="0">
                <a:solidFill>
                  <a:srgbClr val="231F20"/>
                </a:solidFill>
                <a:latin typeface="+mn-ea"/>
                <a:cs typeface="나눔고딕코딩"/>
              </a:rPr>
              <a:t>return</a:t>
            </a:r>
            <a:r>
              <a:rPr lang="en-US" altLang="ko-KR" spc="-140" dirty="0" smtClean="0">
                <a:solidFill>
                  <a:srgbClr val="231F20"/>
                </a:solidFill>
                <a:latin typeface="+mn-ea"/>
                <a:cs typeface="나눔고딕코딩"/>
              </a:rPr>
              <a:t> </a:t>
            </a:r>
            <a:r>
              <a:rPr lang="en-US" altLang="ko-KR" dirty="0" smtClean="0">
                <a:solidFill>
                  <a:srgbClr val="231F20"/>
                </a:solidFill>
                <a:latin typeface="+mn-ea"/>
                <a:cs typeface="나눔고딕코딩"/>
              </a:rPr>
              <a:t>b</a:t>
            </a:r>
            <a:endParaRPr lang="en-US" altLang="ko-KR" dirty="0">
              <a:latin typeface="나눔고딕코딩"/>
              <a:cs typeface="나눔고딕코딩"/>
            </a:endParaRPr>
          </a:p>
        </p:txBody>
      </p:sp>
      <p:sp>
        <p:nvSpPr>
          <p:cNvPr id="14" name="object 2">
            <a:extLst>
              <a:ext uri="{FF2B5EF4-FFF2-40B4-BE49-F238E27FC236}">
                <a16:creationId xmlns:a16="http://schemas.microsoft.com/office/drawing/2014/main" id="{6DFCA483-D67B-784E-BAE8-EED858F1B848}"/>
              </a:ext>
            </a:extLst>
          </p:cNvPr>
          <p:cNvSpPr/>
          <p:nvPr/>
        </p:nvSpPr>
        <p:spPr>
          <a:xfrm flipV="1">
            <a:off x="232569" y="528956"/>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Tree>
    <p:extLst>
      <p:ext uri="{BB962C8B-B14F-4D97-AF65-F5344CB8AC3E}">
        <p14:creationId xmlns:p14="http://schemas.microsoft.com/office/powerpoint/2010/main" val="32783416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232569" y="193675"/>
            <a:ext cx="9601199" cy="6740307"/>
          </a:xfrm>
          <a:prstGeom prst="rect">
            <a:avLst/>
          </a:prstGeom>
        </p:spPr>
        <p:txBody>
          <a:bodyPr wrap="square">
            <a:spAutoFit/>
          </a:bodyPr>
          <a:lstStyle/>
          <a:p>
            <a:r>
              <a:rPr lang="ko-KR" altLang="en-US" dirty="0"/>
              <a:t># </a:t>
            </a:r>
            <a:r>
              <a:rPr lang="ko-KR" altLang="en-US" dirty="0" err="1"/>
              <a:t>합성곱</a:t>
            </a:r>
            <a:r>
              <a:rPr lang="ko-KR" altLang="en-US" dirty="0"/>
              <a:t> 계층을 만드는 함수 --- (※4)</a:t>
            </a:r>
          </a:p>
          <a:p>
            <a:r>
              <a:rPr lang="ko-KR" altLang="en-US" dirty="0" err="1"/>
              <a:t>def</a:t>
            </a:r>
            <a:r>
              <a:rPr lang="ko-KR" altLang="en-US" dirty="0"/>
              <a:t> conv2d(</a:t>
            </a:r>
            <a:r>
              <a:rPr lang="ko-KR" altLang="en-US" dirty="0" err="1"/>
              <a:t>x</a:t>
            </a:r>
            <a:r>
              <a:rPr lang="ko-KR" altLang="en-US" dirty="0"/>
              <a:t>, </a:t>
            </a:r>
            <a:r>
              <a:rPr lang="ko-KR" altLang="en-US" dirty="0" err="1"/>
              <a:t>W</a:t>
            </a:r>
            <a:r>
              <a:rPr lang="ko-KR" altLang="en-US" dirty="0"/>
              <a:t>):</a:t>
            </a:r>
          </a:p>
          <a:p>
            <a:r>
              <a:rPr lang="ko-KR" altLang="en-US" dirty="0"/>
              <a:t>	</a:t>
            </a:r>
            <a:r>
              <a:rPr lang="ko-KR" altLang="en-US" dirty="0" err="1"/>
              <a:t>return</a:t>
            </a:r>
            <a:r>
              <a:rPr lang="ko-KR" altLang="en-US" dirty="0"/>
              <a:t> tf.nn.conv2d(</a:t>
            </a:r>
            <a:r>
              <a:rPr lang="ko-KR" altLang="en-US" dirty="0" err="1"/>
              <a:t>x</a:t>
            </a:r>
            <a:r>
              <a:rPr lang="ko-KR" altLang="en-US" dirty="0"/>
              <a:t>, </a:t>
            </a:r>
            <a:r>
              <a:rPr lang="ko-KR" altLang="en-US" dirty="0" err="1"/>
              <a:t>W</a:t>
            </a:r>
            <a:r>
              <a:rPr lang="ko-KR" altLang="en-US" dirty="0"/>
              <a:t>, </a:t>
            </a:r>
            <a:r>
              <a:rPr lang="ko-KR" altLang="en-US" dirty="0" err="1"/>
              <a:t>strides</a:t>
            </a:r>
            <a:r>
              <a:rPr lang="ko-KR" altLang="en-US" dirty="0"/>
              <a:t>=[1,1,1,1], </a:t>
            </a:r>
            <a:r>
              <a:rPr lang="ko-KR" altLang="en-US" dirty="0" err="1"/>
              <a:t>padding</a:t>
            </a:r>
            <a:r>
              <a:rPr lang="ko-KR" altLang="en-US" dirty="0"/>
              <a:t>='SAME')</a:t>
            </a:r>
          </a:p>
          <a:p>
            <a:endParaRPr lang="ko-KR" altLang="en-US" dirty="0"/>
          </a:p>
          <a:p>
            <a:r>
              <a:rPr lang="ko-KR" altLang="en-US" dirty="0"/>
              <a:t># 최대 </a:t>
            </a:r>
            <a:r>
              <a:rPr lang="ko-KR" altLang="en-US" dirty="0" err="1"/>
              <a:t>풀링층을</a:t>
            </a:r>
            <a:r>
              <a:rPr lang="ko-KR" altLang="en-US" dirty="0"/>
              <a:t> 만드는 함수 --- (※5)</a:t>
            </a:r>
          </a:p>
          <a:p>
            <a:r>
              <a:rPr lang="ko-KR" altLang="en-US" dirty="0" err="1"/>
              <a:t>def</a:t>
            </a:r>
            <a:r>
              <a:rPr lang="ko-KR" altLang="en-US" dirty="0"/>
              <a:t> </a:t>
            </a:r>
            <a:r>
              <a:rPr lang="ko-KR" altLang="en-US" dirty="0" err="1"/>
              <a:t>max_pool</a:t>
            </a:r>
            <a:r>
              <a:rPr lang="ko-KR" altLang="en-US" dirty="0"/>
              <a:t>(</a:t>
            </a:r>
            <a:r>
              <a:rPr lang="ko-KR" altLang="en-US" dirty="0" err="1"/>
              <a:t>x</a:t>
            </a:r>
            <a:r>
              <a:rPr lang="ko-KR" altLang="en-US" dirty="0"/>
              <a:t>):</a:t>
            </a:r>
          </a:p>
          <a:p>
            <a:r>
              <a:rPr lang="ko-KR" altLang="en-US" dirty="0"/>
              <a:t>	</a:t>
            </a:r>
            <a:r>
              <a:rPr lang="ko-KR" altLang="en-US" dirty="0" err="1"/>
              <a:t>return</a:t>
            </a:r>
            <a:r>
              <a:rPr lang="ko-KR" altLang="en-US" dirty="0"/>
              <a:t> </a:t>
            </a:r>
            <a:r>
              <a:rPr lang="ko-KR" altLang="en-US" dirty="0" err="1"/>
              <a:t>tf.nn.max_pool</a:t>
            </a:r>
            <a:r>
              <a:rPr lang="ko-KR" altLang="en-US" dirty="0"/>
              <a:t>(</a:t>
            </a:r>
            <a:r>
              <a:rPr lang="ko-KR" altLang="en-US" dirty="0" err="1"/>
              <a:t>x</a:t>
            </a:r>
            <a:r>
              <a:rPr lang="ko-KR" altLang="en-US" dirty="0"/>
              <a:t>, </a:t>
            </a:r>
            <a:r>
              <a:rPr lang="ko-KR" altLang="en-US" dirty="0" err="1"/>
              <a:t>ksize</a:t>
            </a:r>
            <a:r>
              <a:rPr lang="ko-KR" altLang="en-US" dirty="0"/>
              <a:t>=[1,2,2,1], </a:t>
            </a:r>
            <a:r>
              <a:rPr lang="ko-KR" altLang="en-US" dirty="0" err="1"/>
              <a:t>strides</a:t>
            </a:r>
            <a:r>
              <a:rPr lang="ko-KR" altLang="en-US" dirty="0"/>
              <a:t>=[1,2,2,1], </a:t>
            </a:r>
            <a:r>
              <a:rPr lang="ko-KR" altLang="en-US" dirty="0" err="1"/>
              <a:t>padding</a:t>
            </a:r>
            <a:r>
              <a:rPr lang="ko-KR" altLang="en-US" dirty="0"/>
              <a:t>='SAME')</a:t>
            </a:r>
          </a:p>
          <a:p>
            <a:endParaRPr lang="ko-KR" altLang="en-US" dirty="0"/>
          </a:p>
          <a:p>
            <a:r>
              <a:rPr lang="ko-KR" altLang="en-US" dirty="0"/>
              <a:t># 합성곱층1 --- (※6)</a:t>
            </a:r>
          </a:p>
          <a:p>
            <a:r>
              <a:rPr lang="ko-KR" altLang="en-US" dirty="0" err="1"/>
              <a:t>with</a:t>
            </a:r>
            <a:r>
              <a:rPr lang="ko-KR" altLang="en-US" dirty="0"/>
              <a:t> </a:t>
            </a:r>
            <a:r>
              <a:rPr lang="ko-KR" altLang="en-US" dirty="0" err="1"/>
              <a:t>tf.name_scope</a:t>
            </a:r>
            <a:r>
              <a:rPr lang="ko-KR" altLang="en-US" dirty="0"/>
              <a:t>('conv1') </a:t>
            </a:r>
            <a:r>
              <a:rPr lang="ko-KR" altLang="en-US" dirty="0" err="1"/>
              <a:t>as</a:t>
            </a:r>
            <a:r>
              <a:rPr lang="ko-KR" altLang="en-US" dirty="0"/>
              <a:t> </a:t>
            </a:r>
            <a:r>
              <a:rPr lang="ko-KR" altLang="en-US" dirty="0" err="1"/>
              <a:t>scope</a:t>
            </a:r>
            <a:r>
              <a:rPr lang="ko-KR" altLang="en-US" dirty="0"/>
              <a:t>:</a:t>
            </a:r>
          </a:p>
          <a:p>
            <a:r>
              <a:rPr lang="ko-KR" altLang="en-US" dirty="0"/>
              <a:t>	W_conv1 = </a:t>
            </a:r>
            <a:r>
              <a:rPr lang="ko-KR" altLang="en-US" dirty="0" err="1"/>
              <a:t>weight_variable</a:t>
            </a:r>
            <a:r>
              <a:rPr lang="ko-KR" altLang="en-US" dirty="0"/>
              <a:t>('conv1', [5, 5, 1, 32])</a:t>
            </a:r>
          </a:p>
          <a:p>
            <a:r>
              <a:rPr lang="ko-KR" altLang="en-US" dirty="0"/>
              <a:t>	b_conv1 = </a:t>
            </a:r>
            <a:r>
              <a:rPr lang="ko-KR" altLang="en-US" dirty="0" err="1"/>
              <a:t>bias_variable</a:t>
            </a:r>
            <a:r>
              <a:rPr lang="ko-KR" altLang="en-US" dirty="0"/>
              <a:t>('conv1', 32)</a:t>
            </a:r>
          </a:p>
          <a:p>
            <a:r>
              <a:rPr lang="ko-KR" altLang="en-US" dirty="0"/>
              <a:t>	</a:t>
            </a:r>
            <a:r>
              <a:rPr lang="ko-KR" altLang="en-US" dirty="0" err="1"/>
              <a:t>x_image</a:t>
            </a:r>
            <a:r>
              <a:rPr lang="ko-KR" altLang="en-US" dirty="0"/>
              <a:t> = </a:t>
            </a:r>
            <a:r>
              <a:rPr lang="ko-KR" altLang="en-US" dirty="0" err="1"/>
              <a:t>tf.reshape</a:t>
            </a:r>
            <a:r>
              <a:rPr lang="ko-KR" altLang="en-US" dirty="0"/>
              <a:t>(</a:t>
            </a:r>
            <a:r>
              <a:rPr lang="ko-KR" altLang="en-US" dirty="0" err="1"/>
              <a:t>x</a:t>
            </a:r>
            <a:r>
              <a:rPr lang="ko-KR" altLang="en-US" dirty="0"/>
              <a:t>, [-1, 28, 28, 1])</a:t>
            </a:r>
          </a:p>
          <a:p>
            <a:r>
              <a:rPr lang="ko-KR" altLang="en-US" dirty="0"/>
              <a:t>	h_conv1 = </a:t>
            </a:r>
            <a:r>
              <a:rPr lang="ko-KR" altLang="en-US" dirty="0" err="1"/>
              <a:t>tf.nn.relu</a:t>
            </a:r>
            <a:r>
              <a:rPr lang="ko-KR" altLang="en-US" dirty="0"/>
              <a:t>(conv2d(</a:t>
            </a:r>
            <a:r>
              <a:rPr lang="ko-KR" altLang="en-US" dirty="0" err="1"/>
              <a:t>x_image</a:t>
            </a:r>
            <a:r>
              <a:rPr lang="ko-KR" altLang="en-US" dirty="0"/>
              <a:t>, W_conv1) + b_conv1)</a:t>
            </a:r>
          </a:p>
          <a:p>
            <a:endParaRPr lang="ko-KR" altLang="en-US" dirty="0"/>
          </a:p>
          <a:p>
            <a:r>
              <a:rPr lang="ko-KR" altLang="en-US" dirty="0"/>
              <a:t># 풀링층1 ---- (※7)</a:t>
            </a:r>
          </a:p>
          <a:p>
            <a:r>
              <a:rPr lang="ko-KR" altLang="en-US" dirty="0" err="1"/>
              <a:t>with</a:t>
            </a:r>
            <a:r>
              <a:rPr lang="ko-KR" altLang="en-US" dirty="0"/>
              <a:t> </a:t>
            </a:r>
            <a:r>
              <a:rPr lang="ko-KR" altLang="en-US" dirty="0" err="1"/>
              <a:t>tf.name_scope</a:t>
            </a:r>
            <a:r>
              <a:rPr lang="ko-KR" altLang="en-US" dirty="0"/>
              <a:t>('pool1') </a:t>
            </a:r>
            <a:r>
              <a:rPr lang="ko-KR" altLang="en-US" dirty="0" err="1"/>
              <a:t>as</a:t>
            </a:r>
            <a:r>
              <a:rPr lang="ko-KR" altLang="en-US" dirty="0"/>
              <a:t> </a:t>
            </a:r>
            <a:r>
              <a:rPr lang="ko-KR" altLang="en-US" dirty="0" err="1"/>
              <a:t>scope</a:t>
            </a:r>
            <a:r>
              <a:rPr lang="ko-KR" altLang="en-US" dirty="0"/>
              <a:t>:</a:t>
            </a:r>
          </a:p>
          <a:p>
            <a:r>
              <a:rPr lang="ko-KR" altLang="en-US" dirty="0"/>
              <a:t>	h_pool1 = </a:t>
            </a:r>
            <a:r>
              <a:rPr lang="ko-KR" altLang="en-US" dirty="0" err="1"/>
              <a:t>max_pool</a:t>
            </a:r>
            <a:r>
              <a:rPr lang="ko-KR" altLang="en-US" dirty="0"/>
              <a:t>(h_conv1</a:t>
            </a:r>
            <a:r>
              <a:rPr lang="ko-KR" altLang="en-US" dirty="0" smtClean="0"/>
              <a:t>)</a:t>
            </a:r>
            <a:endParaRPr lang="en-US" altLang="ko-KR" dirty="0" smtClean="0"/>
          </a:p>
          <a:p>
            <a:endParaRPr lang="en-US" altLang="ko-KR" dirty="0"/>
          </a:p>
          <a:p>
            <a:r>
              <a:rPr lang="en-US" altLang="ko-KR" dirty="0"/>
              <a:t># </a:t>
            </a:r>
            <a:r>
              <a:rPr lang="ko-KR" altLang="en-US" dirty="0" err="1"/>
              <a:t>합성곱층</a:t>
            </a:r>
            <a:r>
              <a:rPr lang="en-US" altLang="ko-KR" dirty="0"/>
              <a:t>2 --- (※8)</a:t>
            </a:r>
          </a:p>
          <a:p>
            <a:r>
              <a:rPr lang="en-US" altLang="ko-KR" dirty="0"/>
              <a:t>with </a:t>
            </a:r>
            <a:r>
              <a:rPr lang="en-US" altLang="ko-KR" dirty="0" err="1"/>
              <a:t>tf.name_scope</a:t>
            </a:r>
            <a:r>
              <a:rPr lang="en-US" altLang="ko-KR" dirty="0"/>
              <a:t>('conv2') as scope:</a:t>
            </a:r>
          </a:p>
          <a:p>
            <a:r>
              <a:rPr lang="en-US" altLang="ko-KR" dirty="0"/>
              <a:t>	W_conv2 = </a:t>
            </a:r>
            <a:r>
              <a:rPr lang="en-US" altLang="ko-KR" dirty="0" err="1"/>
              <a:t>weight_variable</a:t>
            </a:r>
            <a:r>
              <a:rPr lang="en-US" altLang="ko-KR" dirty="0"/>
              <a:t>('conv2', [5, 5, 32, 64])</a:t>
            </a:r>
          </a:p>
          <a:p>
            <a:r>
              <a:rPr lang="en-US" altLang="ko-KR" dirty="0"/>
              <a:t>	b_conv2 = </a:t>
            </a:r>
            <a:r>
              <a:rPr lang="en-US" altLang="ko-KR" dirty="0" err="1"/>
              <a:t>bias_variable</a:t>
            </a:r>
            <a:r>
              <a:rPr lang="en-US" altLang="ko-KR" dirty="0"/>
              <a:t>('conv2', 64)</a:t>
            </a:r>
          </a:p>
          <a:p>
            <a:r>
              <a:rPr lang="en-US" altLang="ko-KR" dirty="0"/>
              <a:t>	h_conv2 = </a:t>
            </a:r>
            <a:r>
              <a:rPr lang="en-US" altLang="ko-KR" dirty="0" err="1"/>
              <a:t>tf.nn.relu</a:t>
            </a:r>
            <a:r>
              <a:rPr lang="en-US" altLang="ko-KR" dirty="0"/>
              <a:t>(conv2d(h_pool1, W_conv2) + b_conv2</a:t>
            </a:r>
            <a:r>
              <a:rPr lang="en-US" altLang="ko-KR" dirty="0" smtClean="0"/>
              <a:t>)</a:t>
            </a:r>
            <a:endParaRPr lang="en-US" altLang="ko-KR" dirty="0"/>
          </a:p>
        </p:txBody>
      </p:sp>
    </p:spTree>
    <p:extLst>
      <p:ext uri="{BB962C8B-B14F-4D97-AF65-F5344CB8AC3E}">
        <p14:creationId xmlns:p14="http://schemas.microsoft.com/office/powerpoint/2010/main" val="142349095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156369" y="331966"/>
            <a:ext cx="9753599" cy="6186309"/>
          </a:xfrm>
          <a:prstGeom prst="rect">
            <a:avLst/>
          </a:prstGeom>
        </p:spPr>
        <p:txBody>
          <a:bodyPr wrap="square">
            <a:spAutoFit/>
          </a:bodyPr>
          <a:lstStyle/>
          <a:p>
            <a:r>
              <a:rPr lang="en-US" altLang="ko-KR" dirty="0" smtClean="0"/>
              <a:t># </a:t>
            </a:r>
            <a:r>
              <a:rPr lang="ko-KR" altLang="en-US" dirty="0" err="1"/>
              <a:t>풀링층</a:t>
            </a:r>
            <a:r>
              <a:rPr lang="en-US" altLang="ko-KR" dirty="0"/>
              <a:t>2 --- (※9)</a:t>
            </a:r>
          </a:p>
          <a:p>
            <a:r>
              <a:rPr lang="en-US" altLang="ko-KR" dirty="0"/>
              <a:t>with </a:t>
            </a:r>
            <a:r>
              <a:rPr lang="en-US" altLang="ko-KR" dirty="0" err="1"/>
              <a:t>tf.name_scope</a:t>
            </a:r>
            <a:r>
              <a:rPr lang="en-US" altLang="ko-KR" dirty="0"/>
              <a:t>('pool2') as scope:</a:t>
            </a:r>
          </a:p>
          <a:p>
            <a:r>
              <a:rPr lang="en-US" altLang="ko-KR" dirty="0"/>
              <a:t>	h_pool2 = </a:t>
            </a:r>
            <a:r>
              <a:rPr lang="en-US" altLang="ko-KR" dirty="0" err="1"/>
              <a:t>max_pool</a:t>
            </a:r>
            <a:r>
              <a:rPr lang="en-US" altLang="ko-KR" dirty="0"/>
              <a:t>(h_conv2)</a:t>
            </a:r>
          </a:p>
          <a:p>
            <a:endParaRPr lang="en-US" altLang="ko-KR" dirty="0"/>
          </a:p>
          <a:p>
            <a:r>
              <a:rPr lang="en-US" altLang="ko-KR" dirty="0"/>
              <a:t># </a:t>
            </a:r>
            <a:r>
              <a:rPr lang="ko-KR" altLang="en-US" dirty="0" err="1"/>
              <a:t>전결합층</a:t>
            </a:r>
            <a:r>
              <a:rPr lang="ko-KR" altLang="en-US" dirty="0"/>
              <a:t> </a:t>
            </a:r>
            <a:r>
              <a:rPr lang="en-US" altLang="ko-KR" dirty="0"/>
              <a:t>--- (※10)</a:t>
            </a:r>
          </a:p>
          <a:p>
            <a:r>
              <a:rPr lang="en-US" altLang="ko-KR" dirty="0"/>
              <a:t>with </a:t>
            </a:r>
            <a:r>
              <a:rPr lang="en-US" altLang="ko-KR" dirty="0" err="1"/>
              <a:t>tf.name_scope</a:t>
            </a:r>
            <a:r>
              <a:rPr lang="en-US" altLang="ko-KR" dirty="0"/>
              <a:t>('</a:t>
            </a:r>
            <a:r>
              <a:rPr lang="en-US" altLang="ko-KR" dirty="0" err="1"/>
              <a:t>fully_connected</a:t>
            </a:r>
            <a:r>
              <a:rPr lang="en-US" altLang="ko-KR" dirty="0"/>
              <a:t>') as scope:</a:t>
            </a:r>
          </a:p>
          <a:p>
            <a:r>
              <a:rPr lang="en-US" altLang="ko-KR" dirty="0"/>
              <a:t>	n = 7 * 7 * 64</a:t>
            </a:r>
          </a:p>
          <a:p>
            <a:r>
              <a:rPr lang="en-US" altLang="ko-KR" dirty="0"/>
              <a:t>	</a:t>
            </a:r>
            <a:r>
              <a:rPr lang="en-US" altLang="ko-KR" dirty="0" err="1"/>
              <a:t>W_fc</a:t>
            </a:r>
            <a:r>
              <a:rPr lang="en-US" altLang="ko-KR" dirty="0"/>
              <a:t> = </a:t>
            </a:r>
            <a:r>
              <a:rPr lang="en-US" altLang="ko-KR" dirty="0" err="1"/>
              <a:t>weight_variable</a:t>
            </a:r>
            <a:r>
              <a:rPr lang="en-US" altLang="ko-KR" dirty="0"/>
              <a:t>('fc', [n, 1024])</a:t>
            </a:r>
          </a:p>
          <a:p>
            <a:r>
              <a:rPr lang="en-US" altLang="ko-KR" dirty="0"/>
              <a:t>	</a:t>
            </a:r>
            <a:r>
              <a:rPr lang="en-US" altLang="ko-KR" dirty="0" err="1"/>
              <a:t>b_fc</a:t>
            </a:r>
            <a:r>
              <a:rPr lang="en-US" altLang="ko-KR" dirty="0"/>
              <a:t> = </a:t>
            </a:r>
            <a:r>
              <a:rPr lang="en-US" altLang="ko-KR" dirty="0" err="1"/>
              <a:t>bias_variable</a:t>
            </a:r>
            <a:r>
              <a:rPr lang="en-US" altLang="ko-KR" dirty="0"/>
              <a:t>('fc', 1024)</a:t>
            </a:r>
          </a:p>
          <a:p>
            <a:r>
              <a:rPr lang="en-US" altLang="ko-KR" dirty="0"/>
              <a:t>	h_pool2_flat = </a:t>
            </a:r>
            <a:r>
              <a:rPr lang="en-US" altLang="ko-KR" dirty="0" err="1"/>
              <a:t>tf.reshape</a:t>
            </a:r>
            <a:r>
              <a:rPr lang="en-US" altLang="ko-KR" dirty="0"/>
              <a:t>(h_pool2, [-1, n])</a:t>
            </a:r>
          </a:p>
          <a:p>
            <a:r>
              <a:rPr lang="en-US" altLang="ko-KR" dirty="0"/>
              <a:t>	</a:t>
            </a:r>
            <a:r>
              <a:rPr lang="en-US" altLang="ko-KR" dirty="0" err="1"/>
              <a:t>h_fc</a:t>
            </a:r>
            <a:r>
              <a:rPr lang="en-US" altLang="ko-KR" dirty="0"/>
              <a:t> = </a:t>
            </a:r>
            <a:r>
              <a:rPr lang="en-US" altLang="ko-KR" dirty="0" err="1"/>
              <a:t>tf.nn.relu</a:t>
            </a:r>
            <a:r>
              <a:rPr lang="en-US" altLang="ko-KR" dirty="0"/>
              <a:t>(</a:t>
            </a:r>
            <a:r>
              <a:rPr lang="en-US" altLang="ko-KR" dirty="0" err="1"/>
              <a:t>tf.matmul</a:t>
            </a:r>
            <a:r>
              <a:rPr lang="en-US" altLang="ko-KR" dirty="0"/>
              <a:t>(h_pool2_flat, </a:t>
            </a:r>
            <a:r>
              <a:rPr lang="en-US" altLang="ko-KR" dirty="0" err="1"/>
              <a:t>W_fc</a:t>
            </a:r>
            <a:r>
              <a:rPr lang="en-US" altLang="ko-KR" dirty="0"/>
              <a:t>) + </a:t>
            </a:r>
            <a:r>
              <a:rPr lang="en-US" altLang="ko-KR" dirty="0" err="1"/>
              <a:t>b_fc</a:t>
            </a:r>
            <a:r>
              <a:rPr lang="en-US" altLang="ko-KR" dirty="0" smtClean="0"/>
              <a:t>)</a:t>
            </a:r>
          </a:p>
          <a:p>
            <a:endParaRPr lang="en-US" altLang="ko-KR" dirty="0"/>
          </a:p>
          <a:p>
            <a:r>
              <a:rPr lang="en-US" altLang="ko-KR" dirty="0"/>
              <a:t># </a:t>
            </a:r>
            <a:r>
              <a:rPr lang="ko-KR" altLang="en-US" dirty="0" err="1"/>
              <a:t>드롭아웃</a:t>
            </a:r>
            <a:r>
              <a:rPr lang="en-US" altLang="ko-KR" dirty="0"/>
              <a:t>(</a:t>
            </a:r>
            <a:r>
              <a:rPr lang="ko-KR" altLang="en-US" dirty="0"/>
              <a:t>과잉 적합</a:t>
            </a:r>
            <a:r>
              <a:rPr lang="en-US" altLang="ko-KR" dirty="0"/>
              <a:t>) </a:t>
            </a:r>
            <a:r>
              <a:rPr lang="ko-KR" altLang="en-US" dirty="0"/>
              <a:t>막기 </a:t>
            </a:r>
            <a:r>
              <a:rPr lang="en-US" altLang="ko-KR" dirty="0"/>
              <a:t>--- (※11)</a:t>
            </a:r>
          </a:p>
          <a:p>
            <a:r>
              <a:rPr lang="en-US" altLang="ko-KR" dirty="0"/>
              <a:t>with </a:t>
            </a:r>
            <a:r>
              <a:rPr lang="en-US" altLang="ko-KR" dirty="0" err="1"/>
              <a:t>tf.name_scope</a:t>
            </a:r>
            <a:r>
              <a:rPr lang="en-US" altLang="ko-KR" dirty="0"/>
              <a:t>('dropout') as scope:</a:t>
            </a:r>
          </a:p>
          <a:p>
            <a:r>
              <a:rPr lang="en-US" altLang="ko-KR" dirty="0"/>
              <a:t>	</a:t>
            </a:r>
            <a:r>
              <a:rPr lang="en-US" altLang="ko-KR" dirty="0" err="1"/>
              <a:t>keep_prob</a:t>
            </a:r>
            <a:r>
              <a:rPr lang="en-US" altLang="ko-KR" dirty="0"/>
              <a:t> = </a:t>
            </a:r>
            <a:r>
              <a:rPr lang="en-US" altLang="ko-KR" dirty="0" err="1"/>
              <a:t>tf.placeholder</a:t>
            </a:r>
            <a:r>
              <a:rPr lang="en-US" altLang="ko-KR" dirty="0"/>
              <a:t>(tf.float32)</a:t>
            </a:r>
          </a:p>
          <a:p>
            <a:r>
              <a:rPr lang="en-US" altLang="ko-KR" dirty="0"/>
              <a:t>	</a:t>
            </a:r>
            <a:r>
              <a:rPr lang="en-US" altLang="ko-KR" dirty="0" err="1"/>
              <a:t>h_fc_drop</a:t>
            </a:r>
            <a:r>
              <a:rPr lang="en-US" altLang="ko-KR" dirty="0"/>
              <a:t> = </a:t>
            </a:r>
            <a:r>
              <a:rPr lang="en-US" altLang="ko-KR" dirty="0" err="1"/>
              <a:t>tf.nn.dropout</a:t>
            </a:r>
            <a:r>
              <a:rPr lang="en-US" altLang="ko-KR" dirty="0"/>
              <a:t>(</a:t>
            </a:r>
            <a:r>
              <a:rPr lang="en-US" altLang="ko-KR" dirty="0" err="1"/>
              <a:t>h_fc</a:t>
            </a:r>
            <a:r>
              <a:rPr lang="en-US" altLang="ko-KR" dirty="0"/>
              <a:t>, </a:t>
            </a:r>
            <a:r>
              <a:rPr lang="en-US" altLang="ko-KR" dirty="0" err="1"/>
              <a:t>keep_prob</a:t>
            </a:r>
            <a:r>
              <a:rPr lang="en-US" altLang="ko-KR" dirty="0"/>
              <a:t>)</a:t>
            </a:r>
          </a:p>
          <a:p>
            <a:endParaRPr lang="en-US" altLang="ko-KR" dirty="0"/>
          </a:p>
          <a:p>
            <a:r>
              <a:rPr lang="en-US" altLang="ko-KR" dirty="0"/>
              <a:t># </a:t>
            </a:r>
            <a:r>
              <a:rPr lang="ko-KR" altLang="en-US" dirty="0" err="1"/>
              <a:t>출력층</a:t>
            </a:r>
            <a:r>
              <a:rPr lang="ko-KR" altLang="en-US" dirty="0"/>
              <a:t> </a:t>
            </a:r>
            <a:r>
              <a:rPr lang="en-US" altLang="ko-KR" dirty="0"/>
              <a:t>--- (※12)</a:t>
            </a:r>
          </a:p>
          <a:p>
            <a:r>
              <a:rPr lang="en-US" altLang="ko-KR" dirty="0"/>
              <a:t>with </a:t>
            </a:r>
            <a:r>
              <a:rPr lang="en-US" altLang="ko-KR" dirty="0" err="1"/>
              <a:t>tf.name_scope</a:t>
            </a:r>
            <a:r>
              <a:rPr lang="en-US" altLang="ko-KR" dirty="0"/>
              <a:t>('readout') as scope:</a:t>
            </a:r>
          </a:p>
          <a:p>
            <a:r>
              <a:rPr lang="en-US" altLang="ko-KR" dirty="0"/>
              <a:t>	W_fc2 = </a:t>
            </a:r>
            <a:r>
              <a:rPr lang="en-US" altLang="ko-KR" dirty="0" err="1"/>
              <a:t>weight_variable</a:t>
            </a:r>
            <a:r>
              <a:rPr lang="en-US" altLang="ko-KR" dirty="0"/>
              <a:t>('fc2', [1024, 10])</a:t>
            </a:r>
          </a:p>
          <a:p>
            <a:r>
              <a:rPr lang="en-US" altLang="ko-KR" dirty="0"/>
              <a:t>	b_fc2 = </a:t>
            </a:r>
            <a:r>
              <a:rPr lang="en-US" altLang="ko-KR" dirty="0" err="1"/>
              <a:t>bias_variable</a:t>
            </a:r>
            <a:r>
              <a:rPr lang="en-US" altLang="ko-KR" dirty="0"/>
              <a:t>('fc2', 10)</a:t>
            </a:r>
          </a:p>
          <a:p>
            <a:r>
              <a:rPr lang="en-US" altLang="ko-KR" dirty="0"/>
              <a:t>	</a:t>
            </a:r>
            <a:r>
              <a:rPr lang="en-US" altLang="ko-KR" dirty="0" err="1"/>
              <a:t>y_conv</a:t>
            </a:r>
            <a:r>
              <a:rPr lang="en-US" altLang="ko-KR" dirty="0"/>
              <a:t> = </a:t>
            </a:r>
            <a:r>
              <a:rPr lang="en-US" altLang="ko-KR" dirty="0" err="1"/>
              <a:t>tf.nn.softmax</a:t>
            </a:r>
            <a:r>
              <a:rPr lang="en-US" altLang="ko-KR" dirty="0"/>
              <a:t>(</a:t>
            </a:r>
            <a:r>
              <a:rPr lang="en-US" altLang="ko-KR" dirty="0" err="1"/>
              <a:t>tf.matmul</a:t>
            </a:r>
            <a:r>
              <a:rPr lang="en-US" altLang="ko-KR" dirty="0"/>
              <a:t>(</a:t>
            </a:r>
            <a:r>
              <a:rPr lang="en-US" altLang="ko-KR" dirty="0" err="1"/>
              <a:t>h_fc_drop</a:t>
            </a:r>
            <a:r>
              <a:rPr lang="en-US" altLang="ko-KR" dirty="0"/>
              <a:t>, W_fc2) + b_fc2</a:t>
            </a:r>
            <a:r>
              <a:rPr lang="en-US" altLang="ko-KR" dirty="0" smtClean="0"/>
              <a:t>)</a:t>
            </a:r>
            <a:endParaRPr lang="en-US" altLang="ko-KR" dirty="0"/>
          </a:p>
        </p:txBody>
      </p:sp>
    </p:spTree>
    <p:extLst>
      <p:ext uri="{BB962C8B-B14F-4D97-AF65-F5344CB8AC3E}">
        <p14:creationId xmlns:p14="http://schemas.microsoft.com/office/powerpoint/2010/main" val="3994865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156369" y="179566"/>
            <a:ext cx="9753599" cy="3416320"/>
          </a:xfrm>
          <a:prstGeom prst="rect">
            <a:avLst/>
          </a:prstGeom>
        </p:spPr>
        <p:txBody>
          <a:bodyPr wrap="square">
            <a:spAutoFit/>
          </a:bodyPr>
          <a:lstStyle/>
          <a:p>
            <a:endParaRPr lang="en-US" altLang="ko-KR" dirty="0"/>
          </a:p>
          <a:p>
            <a:r>
              <a:rPr lang="en-US" altLang="ko-KR" dirty="0"/>
              <a:t># </a:t>
            </a:r>
            <a:r>
              <a:rPr lang="ko-KR" altLang="en-US" dirty="0"/>
              <a:t>모델 학습시키기 </a:t>
            </a:r>
            <a:r>
              <a:rPr lang="en-US" altLang="ko-KR" dirty="0"/>
              <a:t>--- (※13)</a:t>
            </a:r>
          </a:p>
          <a:p>
            <a:r>
              <a:rPr lang="en-US" altLang="ko-KR" dirty="0"/>
              <a:t>with </a:t>
            </a:r>
            <a:r>
              <a:rPr lang="en-US" altLang="ko-KR" dirty="0" err="1"/>
              <a:t>tf.name_scope</a:t>
            </a:r>
            <a:r>
              <a:rPr lang="en-US" altLang="ko-KR" dirty="0"/>
              <a:t>('loss') as scope:</a:t>
            </a:r>
          </a:p>
          <a:p>
            <a:r>
              <a:rPr lang="en-US" altLang="ko-KR" dirty="0"/>
              <a:t>	</a:t>
            </a:r>
            <a:r>
              <a:rPr lang="en-US" altLang="ko-KR" dirty="0" err="1"/>
              <a:t>cross_entoropy</a:t>
            </a:r>
            <a:r>
              <a:rPr lang="en-US" altLang="ko-KR" dirty="0"/>
              <a:t> = -</a:t>
            </a:r>
            <a:r>
              <a:rPr lang="en-US" altLang="ko-KR" dirty="0" err="1"/>
              <a:t>tf.reduce_sum</a:t>
            </a:r>
            <a:r>
              <a:rPr lang="en-US" altLang="ko-KR" dirty="0"/>
              <a:t>(y_ * tf.log(</a:t>
            </a:r>
            <a:r>
              <a:rPr lang="en-US" altLang="ko-KR" dirty="0" err="1"/>
              <a:t>y_conv</a:t>
            </a:r>
            <a:r>
              <a:rPr lang="en-US" altLang="ko-KR" dirty="0"/>
              <a:t>))</a:t>
            </a:r>
          </a:p>
          <a:p>
            <a:r>
              <a:rPr lang="en-US" altLang="ko-KR" dirty="0"/>
              <a:t>with </a:t>
            </a:r>
            <a:r>
              <a:rPr lang="en-US" altLang="ko-KR" dirty="0" err="1"/>
              <a:t>tf.name_scope</a:t>
            </a:r>
            <a:r>
              <a:rPr lang="en-US" altLang="ko-KR" dirty="0"/>
              <a:t>('training') as scope:</a:t>
            </a:r>
          </a:p>
          <a:p>
            <a:r>
              <a:rPr lang="en-US" altLang="ko-KR" dirty="0"/>
              <a:t>	optimizer = </a:t>
            </a:r>
            <a:r>
              <a:rPr lang="en-US" altLang="ko-KR" dirty="0" err="1"/>
              <a:t>tf.train.AdamOptimizer</a:t>
            </a:r>
            <a:r>
              <a:rPr lang="en-US" altLang="ko-KR" dirty="0"/>
              <a:t>(1e-4)</a:t>
            </a:r>
          </a:p>
          <a:p>
            <a:r>
              <a:rPr lang="en-US" altLang="ko-KR" dirty="0"/>
              <a:t>	</a:t>
            </a:r>
            <a:r>
              <a:rPr lang="en-US" altLang="ko-KR" dirty="0" err="1"/>
              <a:t>train_step</a:t>
            </a:r>
            <a:r>
              <a:rPr lang="en-US" altLang="ko-KR" dirty="0"/>
              <a:t> = </a:t>
            </a:r>
            <a:r>
              <a:rPr lang="en-US" altLang="ko-KR" dirty="0" err="1"/>
              <a:t>optimizer.minimize</a:t>
            </a:r>
            <a:r>
              <a:rPr lang="en-US" altLang="ko-KR" dirty="0"/>
              <a:t>(</a:t>
            </a:r>
            <a:r>
              <a:rPr lang="en-US" altLang="ko-KR" dirty="0" err="1"/>
              <a:t>cross_entoropy</a:t>
            </a:r>
            <a:r>
              <a:rPr lang="en-US" altLang="ko-KR" dirty="0"/>
              <a:t>)</a:t>
            </a:r>
          </a:p>
          <a:p>
            <a:endParaRPr lang="en-US" altLang="ko-KR" dirty="0"/>
          </a:p>
          <a:p>
            <a:r>
              <a:rPr lang="en-US" altLang="ko-KR" dirty="0"/>
              <a:t># </a:t>
            </a:r>
            <a:r>
              <a:rPr lang="ko-KR" altLang="en-US" dirty="0"/>
              <a:t>모델 평가하기 </a:t>
            </a:r>
            <a:r>
              <a:rPr lang="en-US" altLang="ko-KR" dirty="0"/>
              <a:t>--- (※14)</a:t>
            </a:r>
          </a:p>
          <a:p>
            <a:r>
              <a:rPr lang="en-US" altLang="ko-KR" dirty="0"/>
              <a:t>with </a:t>
            </a:r>
            <a:r>
              <a:rPr lang="en-US" altLang="ko-KR" dirty="0" err="1"/>
              <a:t>tf.name_scope</a:t>
            </a:r>
            <a:r>
              <a:rPr lang="en-US" altLang="ko-KR" dirty="0"/>
              <a:t>('predict') as scope:</a:t>
            </a:r>
          </a:p>
          <a:p>
            <a:r>
              <a:rPr lang="en-US" altLang="ko-KR" dirty="0"/>
              <a:t>	</a:t>
            </a:r>
            <a:r>
              <a:rPr lang="en-US" altLang="ko-KR" dirty="0" err="1"/>
              <a:t>predict_step</a:t>
            </a:r>
            <a:r>
              <a:rPr lang="en-US" altLang="ko-KR" dirty="0"/>
              <a:t> = </a:t>
            </a:r>
            <a:r>
              <a:rPr lang="en-US" altLang="ko-KR" dirty="0" err="1"/>
              <a:t>tf.equal</a:t>
            </a:r>
            <a:r>
              <a:rPr lang="en-US" altLang="ko-KR" dirty="0"/>
              <a:t>(</a:t>
            </a:r>
            <a:r>
              <a:rPr lang="en-US" altLang="ko-KR" dirty="0" err="1"/>
              <a:t>tf.argmax</a:t>
            </a:r>
            <a:r>
              <a:rPr lang="en-US" altLang="ko-KR" dirty="0"/>
              <a:t>(</a:t>
            </a:r>
            <a:r>
              <a:rPr lang="en-US" altLang="ko-KR" dirty="0" err="1"/>
              <a:t>y_conv</a:t>
            </a:r>
            <a:r>
              <a:rPr lang="en-US" altLang="ko-KR" dirty="0"/>
              <a:t>, 1), </a:t>
            </a:r>
            <a:r>
              <a:rPr lang="en-US" altLang="ko-KR" dirty="0" err="1"/>
              <a:t>tf.argmax</a:t>
            </a:r>
            <a:r>
              <a:rPr lang="en-US" altLang="ko-KR" dirty="0"/>
              <a:t>(y_, 1))</a:t>
            </a:r>
          </a:p>
          <a:p>
            <a:r>
              <a:rPr lang="en-US" altLang="ko-KR" dirty="0"/>
              <a:t>	</a:t>
            </a:r>
            <a:r>
              <a:rPr lang="en-US" altLang="ko-KR" dirty="0" err="1"/>
              <a:t>accuracy_step</a:t>
            </a:r>
            <a:r>
              <a:rPr lang="en-US" altLang="ko-KR" dirty="0"/>
              <a:t> = </a:t>
            </a:r>
            <a:r>
              <a:rPr lang="en-US" altLang="ko-KR" dirty="0" err="1"/>
              <a:t>tf.reduce_mean</a:t>
            </a:r>
            <a:r>
              <a:rPr lang="en-US" altLang="ko-KR" dirty="0"/>
              <a:t>(</a:t>
            </a:r>
            <a:r>
              <a:rPr lang="en-US" altLang="ko-KR" dirty="0" err="1"/>
              <a:t>tf.cast</a:t>
            </a:r>
            <a:r>
              <a:rPr lang="en-US" altLang="ko-KR" dirty="0"/>
              <a:t>(</a:t>
            </a:r>
            <a:r>
              <a:rPr lang="en-US" altLang="ko-KR" dirty="0" err="1"/>
              <a:t>predict_step</a:t>
            </a:r>
            <a:r>
              <a:rPr lang="en-US" altLang="ko-KR" dirty="0"/>
              <a:t>, tf.float32))</a:t>
            </a:r>
            <a:endParaRPr lang="ko-KR" altLang="en-US" dirty="0"/>
          </a:p>
        </p:txBody>
      </p:sp>
    </p:spTree>
    <p:extLst>
      <p:ext uri="{BB962C8B-B14F-4D97-AF65-F5344CB8AC3E}">
        <p14:creationId xmlns:p14="http://schemas.microsoft.com/office/powerpoint/2010/main" val="327689580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9817392C-2463-A84A-8E85-142EEAA30DAF}"/>
              </a:ext>
            </a:extLst>
          </p:cNvPr>
          <p:cNvSpPr/>
          <p:nvPr/>
        </p:nvSpPr>
        <p:spPr>
          <a:xfrm flipV="1">
            <a:off x="233363" y="6365875"/>
            <a:ext cx="9601200" cy="45719"/>
          </a:xfrm>
          <a:custGeom>
            <a:avLst/>
            <a:gdLst/>
            <a:ahLst/>
            <a:cxnLst/>
            <a:rect l="l" t="t" r="r" b="b"/>
            <a:pathLst>
              <a:path w="4968240">
                <a:moveTo>
                  <a:pt x="0" y="0"/>
                </a:moveTo>
                <a:lnTo>
                  <a:pt x="4967998" y="0"/>
                </a:lnTo>
              </a:path>
            </a:pathLst>
          </a:custGeom>
          <a:ln w="28575">
            <a:solidFill>
              <a:srgbClr val="939598"/>
            </a:solidFill>
          </a:ln>
        </p:spPr>
        <p:txBody>
          <a:bodyPr wrap="square" lIns="0" tIns="0" rIns="0" bIns="0" rtlCol="0"/>
          <a:lstStyle/>
          <a:p>
            <a:endParaRPr/>
          </a:p>
        </p:txBody>
      </p:sp>
      <p:sp>
        <p:nvSpPr>
          <p:cNvPr id="2" name="직사각형 1"/>
          <p:cNvSpPr/>
          <p:nvPr/>
        </p:nvSpPr>
        <p:spPr>
          <a:xfrm>
            <a:off x="156369" y="117475"/>
            <a:ext cx="9753599" cy="6186309"/>
          </a:xfrm>
          <a:prstGeom prst="rect">
            <a:avLst/>
          </a:prstGeom>
        </p:spPr>
        <p:txBody>
          <a:bodyPr wrap="square">
            <a:spAutoFit/>
          </a:bodyPr>
          <a:lstStyle/>
          <a:p>
            <a:r>
              <a:rPr lang="ko-KR" altLang="en-US" dirty="0"/>
              <a:t># </a:t>
            </a:r>
            <a:r>
              <a:rPr lang="ko-KR" altLang="en-US" dirty="0" err="1"/>
              <a:t>feed_dict</a:t>
            </a:r>
            <a:r>
              <a:rPr lang="ko-KR" altLang="en-US" dirty="0"/>
              <a:t> 설정하기 --- (※15)</a:t>
            </a:r>
          </a:p>
          <a:p>
            <a:r>
              <a:rPr lang="ko-KR" altLang="en-US" dirty="0" err="1"/>
              <a:t>def</a:t>
            </a:r>
            <a:r>
              <a:rPr lang="ko-KR" altLang="en-US" dirty="0"/>
              <a:t> </a:t>
            </a:r>
            <a:r>
              <a:rPr lang="ko-KR" altLang="en-US" dirty="0" err="1"/>
              <a:t>set_feed</a:t>
            </a:r>
            <a:r>
              <a:rPr lang="ko-KR" altLang="en-US" dirty="0"/>
              <a:t>(</a:t>
            </a:r>
            <a:r>
              <a:rPr lang="ko-KR" altLang="en-US" dirty="0" err="1"/>
              <a:t>images</a:t>
            </a:r>
            <a:r>
              <a:rPr lang="ko-KR" altLang="en-US" dirty="0"/>
              <a:t>, </a:t>
            </a:r>
            <a:r>
              <a:rPr lang="ko-KR" altLang="en-US" dirty="0" err="1"/>
              <a:t>labels</a:t>
            </a:r>
            <a:r>
              <a:rPr lang="ko-KR" altLang="en-US" dirty="0"/>
              <a:t>, </a:t>
            </a:r>
            <a:r>
              <a:rPr lang="ko-KR" altLang="en-US" dirty="0" err="1"/>
              <a:t>prob</a:t>
            </a:r>
            <a:r>
              <a:rPr lang="ko-KR" altLang="en-US" dirty="0"/>
              <a:t>):</a:t>
            </a:r>
          </a:p>
          <a:p>
            <a:r>
              <a:rPr lang="ko-KR" altLang="en-US" dirty="0"/>
              <a:t>	</a:t>
            </a:r>
            <a:r>
              <a:rPr lang="ko-KR" altLang="en-US" dirty="0" err="1"/>
              <a:t>return</a:t>
            </a:r>
            <a:r>
              <a:rPr lang="ko-KR" altLang="en-US" dirty="0"/>
              <a:t> {</a:t>
            </a:r>
            <a:r>
              <a:rPr lang="ko-KR" altLang="en-US" dirty="0" err="1"/>
              <a:t>x</a:t>
            </a:r>
            <a:r>
              <a:rPr lang="ko-KR" altLang="en-US" dirty="0"/>
              <a:t>: </a:t>
            </a:r>
            <a:r>
              <a:rPr lang="ko-KR" altLang="en-US" dirty="0" err="1"/>
              <a:t>images</a:t>
            </a:r>
            <a:r>
              <a:rPr lang="ko-KR" altLang="en-US" dirty="0"/>
              <a:t>, </a:t>
            </a:r>
            <a:r>
              <a:rPr lang="ko-KR" altLang="en-US" dirty="0" err="1"/>
              <a:t>y</a:t>
            </a:r>
            <a:r>
              <a:rPr lang="ko-KR" altLang="en-US" dirty="0"/>
              <a:t>_: </a:t>
            </a:r>
            <a:r>
              <a:rPr lang="ko-KR" altLang="en-US" dirty="0" err="1"/>
              <a:t>labels</a:t>
            </a:r>
            <a:r>
              <a:rPr lang="ko-KR" altLang="en-US" dirty="0"/>
              <a:t>, </a:t>
            </a:r>
            <a:r>
              <a:rPr lang="ko-KR" altLang="en-US" dirty="0" err="1"/>
              <a:t>keep_prob</a:t>
            </a:r>
            <a:r>
              <a:rPr lang="ko-KR" altLang="en-US" dirty="0"/>
              <a:t>: </a:t>
            </a:r>
            <a:r>
              <a:rPr lang="ko-KR" altLang="en-US" dirty="0" err="1"/>
              <a:t>prob</a:t>
            </a:r>
            <a:r>
              <a:rPr lang="ko-KR" altLang="en-US" dirty="0"/>
              <a:t>}</a:t>
            </a:r>
          </a:p>
          <a:p>
            <a:endParaRPr lang="ko-KR" altLang="en-US" dirty="0"/>
          </a:p>
          <a:p>
            <a:r>
              <a:rPr lang="ko-KR" altLang="en-US" dirty="0"/>
              <a:t># 세션 시작하기 --- (※16)</a:t>
            </a:r>
          </a:p>
          <a:p>
            <a:r>
              <a:rPr lang="ko-KR" altLang="en-US" dirty="0" err="1"/>
              <a:t>with</a:t>
            </a:r>
            <a:r>
              <a:rPr lang="ko-KR" altLang="en-US" dirty="0"/>
              <a:t> </a:t>
            </a:r>
            <a:r>
              <a:rPr lang="ko-KR" altLang="en-US" dirty="0" err="1"/>
              <a:t>tf.Session</a:t>
            </a:r>
            <a:r>
              <a:rPr lang="ko-KR" altLang="en-US" dirty="0"/>
              <a:t>() </a:t>
            </a:r>
            <a:r>
              <a:rPr lang="ko-KR" altLang="en-US" dirty="0" err="1"/>
              <a:t>as</a:t>
            </a:r>
            <a:r>
              <a:rPr lang="ko-KR" altLang="en-US" dirty="0"/>
              <a:t> </a:t>
            </a:r>
            <a:r>
              <a:rPr lang="ko-KR" altLang="en-US" dirty="0" err="1"/>
              <a:t>sess</a:t>
            </a:r>
            <a:r>
              <a:rPr lang="ko-KR" altLang="en-US" dirty="0"/>
              <a:t>:</a:t>
            </a:r>
          </a:p>
          <a:p>
            <a:r>
              <a:rPr lang="ko-KR" altLang="en-US" dirty="0"/>
              <a:t>	</a:t>
            </a:r>
            <a:r>
              <a:rPr lang="ko-KR" altLang="en-US" dirty="0" err="1"/>
              <a:t>sess.run</a:t>
            </a:r>
            <a:r>
              <a:rPr lang="ko-KR" altLang="en-US" dirty="0"/>
              <a:t>(</a:t>
            </a:r>
            <a:r>
              <a:rPr lang="ko-KR" altLang="en-US" dirty="0" err="1"/>
              <a:t>tf.tf.global_variables_initializer</a:t>
            </a:r>
            <a:r>
              <a:rPr lang="ko-KR" altLang="en-US" dirty="0"/>
              <a:t>())</a:t>
            </a:r>
          </a:p>
          <a:p>
            <a:r>
              <a:rPr lang="ko-KR" altLang="en-US" dirty="0"/>
              <a:t>	# </a:t>
            </a:r>
            <a:r>
              <a:rPr lang="ko-KR" altLang="en-US" dirty="0" err="1"/>
              <a:t>TensorBoard</a:t>
            </a:r>
            <a:r>
              <a:rPr lang="ko-KR" altLang="en-US" dirty="0"/>
              <a:t> 준비하기</a:t>
            </a:r>
          </a:p>
          <a:p>
            <a:r>
              <a:rPr lang="ko-KR" altLang="en-US" dirty="0"/>
              <a:t>	</a:t>
            </a:r>
            <a:r>
              <a:rPr lang="ko-KR" altLang="en-US" dirty="0" err="1"/>
              <a:t>tw</a:t>
            </a:r>
            <a:r>
              <a:rPr lang="ko-KR" altLang="en-US" dirty="0"/>
              <a:t> = </a:t>
            </a:r>
            <a:r>
              <a:rPr lang="ko-KR" altLang="en-US" dirty="0" err="1"/>
              <a:t>tf.train.SummaryWriter</a:t>
            </a:r>
            <a:r>
              <a:rPr lang="ko-KR" altLang="en-US" dirty="0"/>
              <a:t>('</a:t>
            </a:r>
            <a:r>
              <a:rPr lang="ko-KR" altLang="en-US" dirty="0" err="1"/>
              <a:t>log_dir</a:t>
            </a:r>
            <a:r>
              <a:rPr lang="ko-KR" altLang="en-US" dirty="0"/>
              <a:t>', </a:t>
            </a:r>
            <a:r>
              <a:rPr lang="ko-KR" altLang="en-US" dirty="0" err="1"/>
              <a:t>graph</a:t>
            </a:r>
            <a:r>
              <a:rPr lang="ko-KR" altLang="en-US" dirty="0"/>
              <a:t>=</a:t>
            </a:r>
            <a:r>
              <a:rPr lang="ko-KR" altLang="en-US" dirty="0" err="1"/>
              <a:t>sess.graph</a:t>
            </a:r>
            <a:r>
              <a:rPr lang="ko-KR" altLang="en-US" dirty="0"/>
              <a:t>)</a:t>
            </a:r>
          </a:p>
          <a:p>
            <a:r>
              <a:rPr lang="ko-KR" altLang="en-US" dirty="0"/>
              <a:t>	# 테스트 전용 </a:t>
            </a:r>
            <a:r>
              <a:rPr lang="ko-KR" altLang="en-US" dirty="0" err="1"/>
              <a:t>피드</a:t>
            </a:r>
            <a:r>
              <a:rPr lang="ko-KR" altLang="en-US" dirty="0"/>
              <a:t> 만들기</a:t>
            </a:r>
          </a:p>
          <a:p>
            <a:r>
              <a:rPr lang="ko-KR" altLang="en-US" dirty="0"/>
              <a:t>	</a:t>
            </a:r>
            <a:r>
              <a:rPr lang="ko-KR" altLang="en-US" dirty="0" err="1"/>
              <a:t>test_fd</a:t>
            </a:r>
            <a:r>
              <a:rPr lang="ko-KR" altLang="en-US" dirty="0"/>
              <a:t> = </a:t>
            </a:r>
            <a:r>
              <a:rPr lang="ko-KR" altLang="en-US" dirty="0" err="1"/>
              <a:t>set_feed</a:t>
            </a:r>
            <a:r>
              <a:rPr lang="ko-KR" altLang="en-US" dirty="0"/>
              <a:t>(</a:t>
            </a:r>
            <a:r>
              <a:rPr lang="ko-KR" altLang="en-US" dirty="0" err="1"/>
              <a:t>mnist.test.images</a:t>
            </a:r>
            <a:r>
              <a:rPr lang="ko-KR" altLang="en-US" dirty="0"/>
              <a:t>, </a:t>
            </a:r>
            <a:r>
              <a:rPr lang="ko-KR" altLang="en-US" dirty="0" err="1"/>
              <a:t>mnist.test.labels</a:t>
            </a:r>
            <a:r>
              <a:rPr lang="ko-KR" altLang="en-US" dirty="0"/>
              <a:t>, 1)</a:t>
            </a:r>
          </a:p>
          <a:p>
            <a:r>
              <a:rPr lang="ko-KR" altLang="en-US" dirty="0"/>
              <a:t>	# 학습 시작하기 ---- (※17)</a:t>
            </a:r>
          </a:p>
          <a:p>
            <a:r>
              <a:rPr lang="ko-KR" altLang="en-US" dirty="0"/>
              <a:t>	</a:t>
            </a:r>
            <a:r>
              <a:rPr lang="ko-KR" altLang="en-US" dirty="0" err="1"/>
              <a:t>for</a:t>
            </a:r>
            <a:r>
              <a:rPr lang="ko-KR" altLang="en-US" dirty="0"/>
              <a:t> </a:t>
            </a:r>
            <a:r>
              <a:rPr lang="ko-KR" altLang="en-US" dirty="0" err="1"/>
              <a:t>step</a:t>
            </a:r>
            <a:r>
              <a:rPr lang="ko-KR" altLang="en-US" dirty="0"/>
              <a:t> </a:t>
            </a:r>
            <a:r>
              <a:rPr lang="ko-KR" altLang="en-US" dirty="0" err="1"/>
              <a:t>in</a:t>
            </a:r>
            <a:r>
              <a:rPr lang="ko-KR" altLang="en-US" dirty="0"/>
              <a:t> </a:t>
            </a:r>
            <a:r>
              <a:rPr lang="ko-KR" altLang="en-US" dirty="0" err="1"/>
              <a:t>range</a:t>
            </a:r>
            <a:r>
              <a:rPr lang="ko-KR" altLang="en-US" dirty="0"/>
              <a:t>(10000):</a:t>
            </a:r>
          </a:p>
          <a:p>
            <a:r>
              <a:rPr lang="ko-KR" altLang="en-US" dirty="0"/>
              <a:t>		</a:t>
            </a:r>
            <a:r>
              <a:rPr lang="ko-KR" altLang="en-US" dirty="0" err="1"/>
              <a:t>batch</a:t>
            </a:r>
            <a:r>
              <a:rPr lang="ko-KR" altLang="en-US" dirty="0"/>
              <a:t> = </a:t>
            </a:r>
            <a:r>
              <a:rPr lang="ko-KR" altLang="en-US" dirty="0" err="1"/>
              <a:t>mnist.train.next_batch</a:t>
            </a:r>
            <a:r>
              <a:rPr lang="ko-KR" altLang="en-US" dirty="0"/>
              <a:t>(50)</a:t>
            </a:r>
          </a:p>
          <a:p>
            <a:r>
              <a:rPr lang="ko-KR" altLang="en-US" dirty="0"/>
              <a:t>		</a:t>
            </a:r>
            <a:r>
              <a:rPr lang="ko-KR" altLang="en-US" dirty="0" err="1"/>
              <a:t>fd</a:t>
            </a:r>
            <a:r>
              <a:rPr lang="ko-KR" altLang="en-US" dirty="0"/>
              <a:t> = </a:t>
            </a:r>
            <a:r>
              <a:rPr lang="ko-KR" altLang="en-US" dirty="0" err="1"/>
              <a:t>set_feed</a:t>
            </a:r>
            <a:r>
              <a:rPr lang="ko-KR" altLang="en-US" dirty="0"/>
              <a:t>(</a:t>
            </a:r>
            <a:r>
              <a:rPr lang="ko-KR" altLang="en-US" dirty="0" err="1"/>
              <a:t>batch</a:t>
            </a:r>
            <a:r>
              <a:rPr lang="ko-KR" altLang="en-US" dirty="0"/>
              <a:t>[0], </a:t>
            </a:r>
            <a:r>
              <a:rPr lang="ko-KR" altLang="en-US" dirty="0" err="1"/>
              <a:t>batch</a:t>
            </a:r>
            <a:r>
              <a:rPr lang="ko-KR" altLang="en-US" dirty="0"/>
              <a:t>[1], 0.5)</a:t>
            </a:r>
          </a:p>
          <a:p>
            <a:r>
              <a:rPr lang="ko-KR" altLang="en-US" dirty="0"/>
              <a:t>		_, </a:t>
            </a:r>
            <a:r>
              <a:rPr lang="ko-KR" altLang="en-US" dirty="0" err="1"/>
              <a:t>loss</a:t>
            </a:r>
            <a:r>
              <a:rPr lang="ko-KR" altLang="en-US" dirty="0"/>
              <a:t> = </a:t>
            </a:r>
            <a:r>
              <a:rPr lang="ko-KR" altLang="en-US" dirty="0" err="1"/>
              <a:t>sess.run</a:t>
            </a:r>
            <a:r>
              <a:rPr lang="ko-KR" altLang="en-US" dirty="0"/>
              <a:t>([</a:t>
            </a:r>
            <a:r>
              <a:rPr lang="ko-KR" altLang="en-US" dirty="0" err="1"/>
              <a:t>train_step</a:t>
            </a:r>
            <a:r>
              <a:rPr lang="ko-KR" altLang="en-US" dirty="0"/>
              <a:t>, </a:t>
            </a:r>
            <a:r>
              <a:rPr lang="ko-KR" altLang="en-US" dirty="0" err="1"/>
              <a:t>cross_entoropy</a:t>
            </a:r>
            <a:r>
              <a:rPr lang="ko-KR" altLang="en-US" dirty="0"/>
              <a:t>], </a:t>
            </a:r>
            <a:r>
              <a:rPr lang="ko-KR" altLang="en-US" dirty="0" err="1"/>
              <a:t>feed_dict</a:t>
            </a:r>
            <a:r>
              <a:rPr lang="ko-KR" altLang="en-US" dirty="0"/>
              <a:t>=</a:t>
            </a:r>
            <a:r>
              <a:rPr lang="ko-KR" altLang="en-US" dirty="0" err="1"/>
              <a:t>fd</a:t>
            </a:r>
            <a:r>
              <a:rPr lang="ko-KR" altLang="en-US" dirty="0"/>
              <a:t>)</a:t>
            </a:r>
          </a:p>
          <a:p>
            <a:r>
              <a:rPr lang="ko-KR" altLang="en-US" dirty="0"/>
              <a:t>		</a:t>
            </a:r>
            <a:r>
              <a:rPr lang="ko-KR" altLang="en-US" dirty="0" err="1"/>
              <a:t>if</a:t>
            </a:r>
            <a:r>
              <a:rPr lang="ko-KR" altLang="en-US" dirty="0"/>
              <a:t> </a:t>
            </a:r>
            <a:r>
              <a:rPr lang="ko-KR" altLang="en-US" dirty="0" err="1"/>
              <a:t>step</a:t>
            </a:r>
            <a:r>
              <a:rPr lang="ko-KR" altLang="en-US" dirty="0"/>
              <a:t> % 100 == 0:</a:t>
            </a:r>
          </a:p>
          <a:p>
            <a:r>
              <a:rPr lang="ko-KR" altLang="en-US" dirty="0"/>
              <a:t>			</a:t>
            </a:r>
            <a:r>
              <a:rPr lang="ko-KR" altLang="en-US" dirty="0" err="1"/>
              <a:t>acc</a:t>
            </a:r>
            <a:r>
              <a:rPr lang="ko-KR" altLang="en-US" dirty="0"/>
              <a:t> = </a:t>
            </a:r>
            <a:r>
              <a:rPr lang="ko-KR" altLang="en-US" dirty="0" err="1"/>
              <a:t>sess.run</a:t>
            </a:r>
            <a:r>
              <a:rPr lang="ko-KR" altLang="en-US" dirty="0"/>
              <a:t>(</a:t>
            </a:r>
            <a:r>
              <a:rPr lang="ko-KR" altLang="en-US" dirty="0" err="1"/>
              <a:t>accuracy_step</a:t>
            </a:r>
            <a:r>
              <a:rPr lang="ko-KR" altLang="en-US" dirty="0"/>
              <a:t>, </a:t>
            </a:r>
            <a:r>
              <a:rPr lang="ko-KR" altLang="en-US" dirty="0" err="1"/>
              <a:t>feed_dict</a:t>
            </a:r>
            <a:r>
              <a:rPr lang="ko-KR" altLang="en-US" dirty="0"/>
              <a:t>=</a:t>
            </a:r>
            <a:r>
              <a:rPr lang="ko-KR" altLang="en-US" dirty="0" err="1"/>
              <a:t>test_fd</a:t>
            </a:r>
            <a:r>
              <a:rPr lang="ko-KR" altLang="en-US" dirty="0"/>
              <a:t>)</a:t>
            </a:r>
          </a:p>
          <a:p>
            <a:r>
              <a:rPr lang="ko-KR" altLang="en-US" dirty="0"/>
              <a:t>			</a:t>
            </a:r>
            <a:r>
              <a:rPr lang="ko-KR" altLang="en-US" dirty="0" err="1"/>
              <a:t>print</a:t>
            </a:r>
            <a:r>
              <a:rPr lang="ko-KR" altLang="en-US" dirty="0"/>
              <a:t>("</a:t>
            </a:r>
            <a:r>
              <a:rPr lang="ko-KR" altLang="en-US" dirty="0" err="1"/>
              <a:t>step</a:t>
            </a:r>
            <a:r>
              <a:rPr lang="ko-KR" altLang="en-US" dirty="0"/>
              <a:t>=", </a:t>
            </a:r>
            <a:r>
              <a:rPr lang="ko-KR" altLang="en-US" dirty="0" err="1"/>
              <a:t>step</a:t>
            </a:r>
            <a:r>
              <a:rPr lang="ko-KR" altLang="en-US" dirty="0"/>
              <a:t>, "</a:t>
            </a:r>
            <a:r>
              <a:rPr lang="ko-KR" altLang="en-US" dirty="0" err="1"/>
              <a:t>loss</a:t>
            </a:r>
            <a:r>
              <a:rPr lang="ko-KR" altLang="en-US" dirty="0"/>
              <a:t>=", </a:t>
            </a:r>
            <a:r>
              <a:rPr lang="ko-KR" altLang="en-US" dirty="0" err="1"/>
              <a:t>loss</a:t>
            </a:r>
            <a:r>
              <a:rPr lang="ko-KR" altLang="en-US" dirty="0"/>
              <a:t>, "</a:t>
            </a:r>
            <a:r>
              <a:rPr lang="ko-KR" altLang="en-US" dirty="0" err="1"/>
              <a:t>acc</a:t>
            </a:r>
            <a:r>
              <a:rPr lang="ko-KR" altLang="en-US" dirty="0"/>
              <a:t>=", </a:t>
            </a:r>
            <a:r>
              <a:rPr lang="ko-KR" altLang="en-US" dirty="0" err="1"/>
              <a:t>acc</a:t>
            </a:r>
            <a:r>
              <a:rPr lang="ko-KR" altLang="en-US" dirty="0"/>
              <a:t>)</a:t>
            </a:r>
          </a:p>
          <a:p>
            <a:r>
              <a:rPr lang="ko-KR" altLang="en-US" dirty="0"/>
              <a:t>	# 최종적인 결과 출력하기</a:t>
            </a:r>
          </a:p>
          <a:p>
            <a:r>
              <a:rPr lang="ko-KR" altLang="en-US" dirty="0"/>
              <a:t>	</a:t>
            </a:r>
            <a:r>
              <a:rPr lang="ko-KR" altLang="en-US" dirty="0" err="1"/>
              <a:t>acc</a:t>
            </a:r>
            <a:r>
              <a:rPr lang="ko-KR" altLang="en-US" dirty="0"/>
              <a:t> = </a:t>
            </a:r>
            <a:r>
              <a:rPr lang="ko-KR" altLang="en-US" dirty="0" err="1"/>
              <a:t>sess.run</a:t>
            </a:r>
            <a:r>
              <a:rPr lang="ko-KR" altLang="en-US" dirty="0"/>
              <a:t>(</a:t>
            </a:r>
            <a:r>
              <a:rPr lang="ko-KR" altLang="en-US" dirty="0" err="1"/>
              <a:t>accuracy_step</a:t>
            </a:r>
            <a:r>
              <a:rPr lang="ko-KR" altLang="en-US" dirty="0"/>
              <a:t>, </a:t>
            </a:r>
            <a:r>
              <a:rPr lang="ko-KR" altLang="en-US" dirty="0" err="1"/>
              <a:t>feed_dict</a:t>
            </a:r>
            <a:r>
              <a:rPr lang="ko-KR" altLang="en-US" dirty="0"/>
              <a:t>=</a:t>
            </a:r>
            <a:r>
              <a:rPr lang="ko-KR" altLang="en-US" dirty="0" err="1"/>
              <a:t>test_fd</a:t>
            </a:r>
            <a:r>
              <a:rPr lang="ko-KR" altLang="en-US" dirty="0"/>
              <a:t>)</a:t>
            </a:r>
          </a:p>
          <a:p>
            <a:r>
              <a:rPr lang="ko-KR" altLang="en-US" dirty="0"/>
              <a:t>	</a:t>
            </a:r>
            <a:r>
              <a:rPr lang="ko-KR" altLang="en-US" dirty="0" err="1"/>
              <a:t>print</a:t>
            </a:r>
            <a:r>
              <a:rPr lang="ko-KR" altLang="en-US" dirty="0"/>
              <a:t>("</a:t>
            </a:r>
            <a:r>
              <a:rPr lang="ko-KR" altLang="en-US" dirty="0" err="1"/>
              <a:t>정답률</a:t>
            </a:r>
            <a:r>
              <a:rPr lang="ko-KR" altLang="en-US" dirty="0"/>
              <a:t> =", </a:t>
            </a:r>
            <a:r>
              <a:rPr lang="ko-KR" altLang="en-US" dirty="0" err="1"/>
              <a:t>acc</a:t>
            </a:r>
            <a:r>
              <a:rPr lang="ko-KR" altLang="en-US" dirty="0"/>
              <a:t>)</a:t>
            </a:r>
          </a:p>
        </p:txBody>
      </p:sp>
    </p:spTree>
    <p:extLst>
      <p:ext uri="{BB962C8B-B14F-4D97-AF65-F5344CB8AC3E}">
        <p14:creationId xmlns:p14="http://schemas.microsoft.com/office/powerpoint/2010/main" val="338061906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1472A9D3-CD05-E340-9281-DE0B018F4F7A}"/>
              </a:ext>
            </a:extLst>
          </p:cNvPr>
          <p:cNvSpPr txBox="1"/>
          <p:nvPr/>
        </p:nvSpPr>
        <p:spPr>
          <a:xfrm>
            <a:off x="233362" y="269875"/>
            <a:ext cx="9601201" cy="3426515"/>
          </a:xfrm>
          <a:prstGeom prst="rect">
            <a:avLst/>
          </a:prstGeom>
          <a:solidFill>
            <a:schemeClr val="bg1">
              <a:lumMod val="85000"/>
            </a:schemeClr>
          </a:solidFill>
        </p:spPr>
        <p:txBody>
          <a:bodyPr vert="horz" wrap="square" lIns="0" tIns="0" rIns="0" bIns="0" rtlCol="0">
            <a:spAutoFit/>
          </a:bodyPr>
          <a:lstStyle/>
          <a:p>
            <a:pPr marL="143510" marR="86360">
              <a:lnSpc>
                <a:spcPct val="135400"/>
              </a:lnSpc>
              <a:spcBef>
                <a:spcPts val="65"/>
              </a:spcBef>
            </a:pPr>
            <a:r>
              <a:rPr lang="en-US" altLang="ko-KR" dirty="0">
                <a:solidFill>
                  <a:srgbClr val="231F20"/>
                </a:solidFill>
                <a:latin typeface="+mn-ea"/>
                <a:cs typeface="나눔고딕코딩"/>
              </a:rPr>
              <a:t>$ python3 </a:t>
            </a:r>
            <a:r>
              <a:rPr lang="en-US" altLang="ko-KR" dirty="0" err="1">
                <a:solidFill>
                  <a:srgbClr val="231F20"/>
                </a:solidFill>
                <a:latin typeface="+mn-ea"/>
                <a:cs typeface="나눔고딕코딩"/>
              </a:rPr>
              <a:t>mnist-deep.py</a:t>
            </a:r>
            <a:endParaRPr lang="en-US" altLang="ko-KR" dirty="0">
              <a:solidFill>
                <a:srgbClr val="231F20"/>
              </a:solidFill>
              <a:latin typeface="+mn-ea"/>
              <a:cs typeface="나눔고딕코딩"/>
            </a:endParaRPr>
          </a:p>
          <a:p>
            <a:pPr marL="143510" marR="86360">
              <a:lnSpc>
                <a:spcPct val="135400"/>
              </a:lnSpc>
              <a:spcBef>
                <a:spcPts val="65"/>
              </a:spcBef>
            </a:pPr>
            <a:r>
              <a:rPr lang="en-US" altLang="ko-KR" dirty="0">
                <a:solidFill>
                  <a:srgbClr val="231F20"/>
                </a:solidFill>
                <a:latin typeface="+mn-ea"/>
                <a:cs typeface="나눔고딕코딩"/>
              </a:rPr>
              <a:t>Extracting </a:t>
            </a:r>
            <a:r>
              <a:rPr lang="en-US" altLang="ko-KR" dirty="0" err="1">
                <a:solidFill>
                  <a:srgbClr val="231F20"/>
                </a:solidFill>
                <a:latin typeface="+mn-ea"/>
                <a:cs typeface="나눔고딕코딩"/>
              </a:rPr>
              <a:t>mnist</a:t>
            </a:r>
            <a:r>
              <a:rPr lang="en-US" altLang="ko-KR" dirty="0">
                <a:solidFill>
                  <a:srgbClr val="231F20"/>
                </a:solidFill>
                <a:latin typeface="+mn-ea"/>
                <a:cs typeface="나눔고딕코딩"/>
              </a:rPr>
              <a:t>/train-images-idx3-ubyte.gz  </a:t>
            </a:r>
          </a:p>
          <a:p>
            <a:pPr marL="143510" marR="86360">
              <a:lnSpc>
                <a:spcPct val="135400"/>
              </a:lnSpc>
              <a:spcBef>
                <a:spcPts val="65"/>
              </a:spcBef>
            </a:pPr>
            <a:r>
              <a:rPr lang="en-US" altLang="ko-KR" dirty="0">
                <a:solidFill>
                  <a:srgbClr val="231F20"/>
                </a:solidFill>
                <a:latin typeface="+mn-ea"/>
                <a:cs typeface="나눔고딕코딩"/>
              </a:rPr>
              <a:t>Extracting </a:t>
            </a:r>
            <a:r>
              <a:rPr lang="en-US" altLang="ko-KR" dirty="0" err="1">
                <a:solidFill>
                  <a:srgbClr val="231F20"/>
                </a:solidFill>
                <a:latin typeface="+mn-ea"/>
                <a:cs typeface="나눔고딕코딩"/>
              </a:rPr>
              <a:t>mnist</a:t>
            </a:r>
            <a:r>
              <a:rPr lang="en-US" altLang="ko-KR" dirty="0">
                <a:solidFill>
                  <a:srgbClr val="231F20"/>
                </a:solidFill>
                <a:latin typeface="+mn-ea"/>
                <a:cs typeface="나눔고딕코딩"/>
              </a:rPr>
              <a:t>/train-labels-idx1-ubyte.gz  </a:t>
            </a:r>
          </a:p>
          <a:p>
            <a:pPr marL="143510" marR="86360">
              <a:lnSpc>
                <a:spcPct val="135400"/>
              </a:lnSpc>
              <a:spcBef>
                <a:spcPts val="65"/>
              </a:spcBef>
            </a:pPr>
            <a:r>
              <a:rPr lang="en-US" altLang="ko-KR" dirty="0">
                <a:solidFill>
                  <a:srgbClr val="231F20"/>
                </a:solidFill>
                <a:latin typeface="+mn-ea"/>
                <a:cs typeface="나눔고딕코딩"/>
              </a:rPr>
              <a:t>Extracting </a:t>
            </a:r>
            <a:r>
              <a:rPr lang="en-US" altLang="ko-KR" dirty="0" err="1">
                <a:solidFill>
                  <a:srgbClr val="231F20"/>
                </a:solidFill>
                <a:latin typeface="+mn-ea"/>
                <a:cs typeface="나눔고딕코딩"/>
              </a:rPr>
              <a:t>mnist</a:t>
            </a:r>
            <a:r>
              <a:rPr lang="en-US" altLang="ko-KR" dirty="0">
                <a:solidFill>
                  <a:srgbClr val="231F20"/>
                </a:solidFill>
                <a:latin typeface="+mn-ea"/>
                <a:cs typeface="나눔고딕코딩"/>
              </a:rPr>
              <a:t>/t10k-images-idx3-ubyte.gz  </a:t>
            </a:r>
          </a:p>
          <a:p>
            <a:pPr marL="143510" marR="86360">
              <a:lnSpc>
                <a:spcPct val="135400"/>
              </a:lnSpc>
              <a:spcBef>
                <a:spcPts val="65"/>
              </a:spcBef>
            </a:pPr>
            <a:r>
              <a:rPr lang="en-US" altLang="ko-KR" dirty="0">
                <a:solidFill>
                  <a:srgbClr val="231F20"/>
                </a:solidFill>
                <a:latin typeface="+mn-ea"/>
                <a:cs typeface="나눔고딕코딩"/>
              </a:rPr>
              <a:t>Extracting </a:t>
            </a:r>
            <a:r>
              <a:rPr lang="en-US" altLang="ko-KR" dirty="0" err="1">
                <a:solidFill>
                  <a:srgbClr val="231F20"/>
                </a:solidFill>
                <a:latin typeface="+mn-ea"/>
                <a:cs typeface="나눔고딕코딩"/>
              </a:rPr>
              <a:t>mnist</a:t>
            </a:r>
            <a:r>
              <a:rPr lang="en-US" altLang="ko-KR" dirty="0">
                <a:solidFill>
                  <a:srgbClr val="231F20"/>
                </a:solidFill>
                <a:latin typeface="+mn-ea"/>
                <a:cs typeface="나눔고딕코딩"/>
              </a:rPr>
              <a:t>/t10k-labels-idx1-ubyte.gz  </a:t>
            </a:r>
          </a:p>
          <a:p>
            <a:pPr marL="143510" marR="86360">
              <a:lnSpc>
                <a:spcPct val="135400"/>
              </a:lnSpc>
              <a:spcBef>
                <a:spcPts val="65"/>
              </a:spcBef>
            </a:pPr>
            <a:r>
              <a:rPr lang="en-US" altLang="ko-KR" dirty="0">
                <a:solidFill>
                  <a:srgbClr val="231F20"/>
                </a:solidFill>
                <a:latin typeface="+mn-ea"/>
                <a:cs typeface="나눔고딕코딩"/>
              </a:rPr>
              <a:t>step= 0 loss= 710.538 </a:t>
            </a:r>
            <a:r>
              <a:rPr lang="en-US" altLang="ko-KR" dirty="0" err="1">
                <a:solidFill>
                  <a:srgbClr val="231F20"/>
                </a:solidFill>
                <a:latin typeface="+mn-ea"/>
                <a:cs typeface="나눔고딕코딩"/>
              </a:rPr>
              <a:t>acc</a:t>
            </a:r>
            <a:r>
              <a:rPr lang="en-US" altLang="ko-KR" dirty="0">
                <a:solidFill>
                  <a:srgbClr val="231F20"/>
                </a:solidFill>
                <a:latin typeface="+mn-ea"/>
                <a:cs typeface="나눔고딕코딩"/>
              </a:rPr>
              <a:t>= 0.0923</a:t>
            </a:r>
          </a:p>
          <a:p>
            <a:pPr marL="143510" marR="86360">
              <a:lnSpc>
                <a:spcPct val="135400"/>
              </a:lnSpc>
              <a:spcBef>
                <a:spcPts val="65"/>
              </a:spcBef>
            </a:pPr>
            <a:r>
              <a:rPr lang="en-US" altLang="ko-KR" dirty="0">
                <a:solidFill>
                  <a:srgbClr val="231F20"/>
                </a:solidFill>
                <a:latin typeface="+mn-ea"/>
                <a:cs typeface="나눔고딕코딩"/>
              </a:rPr>
              <a:t>step= 100 loss= 67.8615 </a:t>
            </a:r>
            <a:r>
              <a:rPr lang="en-US" altLang="ko-KR" dirty="0" err="1">
                <a:solidFill>
                  <a:srgbClr val="231F20"/>
                </a:solidFill>
                <a:latin typeface="+mn-ea"/>
                <a:cs typeface="나눔고딕코딩"/>
              </a:rPr>
              <a:t>acc</a:t>
            </a:r>
            <a:r>
              <a:rPr lang="en-US" altLang="ko-KR" dirty="0">
                <a:solidFill>
                  <a:srgbClr val="231F20"/>
                </a:solidFill>
                <a:latin typeface="+mn-ea"/>
                <a:cs typeface="나눔고딕코딩"/>
              </a:rPr>
              <a:t>= 0.8274</a:t>
            </a:r>
          </a:p>
          <a:p>
            <a:pPr marL="143510" marR="86360">
              <a:lnSpc>
                <a:spcPct val="135400"/>
              </a:lnSpc>
              <a:spcBef>
                <a:spcPts val="65"/>
              </a:spcBef>
            </a:pPr>
            <a:r>
              <a:rPr lang="en-US" altLang="ko-KR" dirty="0">
                <a:solidFill>
                  <a:srgbClr val="231F20"/>
                </a:solidFill>
                <a:latin typeface="+mn-ea"/>
                <a:cs typeface="나눔고딕코딩"/>
              </a:rPr>
              <a:t>step= 200 loss= 21.8038 </a:t>
            </a:r>
            <a:r>
              <a:rPr lang="en-US" altLang="ko-KR" dirty="0" err="1">
                <a:solidFill>
                  <a:srgbClr val="231F20"/>
                </a:solidFill>
                <a:latin typeface="+mn-ea"/>
                <a:cs typeface="나눔고딕코딩"/>
              </a:rPr>
              <a:t>acc</a:t>
            </a:r>
            <a:r>
              <a:rPr lang="en-US" altLang="ko-KR" dirty="0">
                <a:solidFill>
                  <a:srgbClr val="231F20"/>
                </a:solidFill>
                <a:latin typeface="+mn-ea"/>
                <a:cs typeface="나눔고딕코딩"/>
              </a:rPr>
              <a:t>= 0.9045</a:t>
            </a:r>
          </a:p>
          <a:p>
            <a:pPr marL="143510" marR="86360">
              <a:lnSpc>
                <a:spcPct val="135400"/>
              </a:lnSpc>
              <a:spcBef>
                <a:spcPts val="65"/>
              </a:spcBef>
            </a:pPr>
            <a:r>
              <a:rPr lang="en-US" altLang="ko-KR" dirty="0">
                <a:solidFill>
                  <a:srgbClr val="231F20"/>
                </a:solidFill>
                <a:latin typeface="+mn-ea"/>
                <a:cs typeface="나눔고딕코딩"/>
              </a:rPr>
              <a:t>…</a:t>
            </a:r>
            <a:r>
              <a:rPr lang="ko-KR" altLang="en-US" dirty="0">
                <a:solidFill>
                  <a:srgbClr val="231F20"/>
                </a:solidFill>
                <a:latin typeface="+mn-ea"/>
                <a:cs typeface="나눔고딕코딩"/>
              </a:rPr>
              <a:t>생략</a:t>
            </a:r>
            <a:r>
              <a:rPr lang="en-US" altLang="ko-KR" dirty="0">
                <a:solidFill>
                  <a:srgbClr val="231F20"/>
                </a:solidFill>
                <a:latin typeface="+mn-ea"/>
                <a:cs typeface="나눔고딕코딩"/>
              </a:rPr>
              <a:t>…</a:t>
            </a:r>
          </a:p>
        </p:txBody>
      </p:sp>
    </p:spTree>
    <p:extLst>
      <p:ext uri="{BB962C8B-B14F-4D97-AF65-F5344CB8AC3E}">
        <p14:creationId xmlns:p14="http://schemas.microsoft.com/office/powerpoint/2010/main" val="23044490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5">
            <a:extLst>
              <a:ext uri="{FF2B5EF4-FFF2-40B4-BE49-F238E27FC236}">
                <a16:creationId xmlns:a16="http://schemas.microsoft.com/office/drawing/2014/main" id="{0629C19C-F4CC-414A-8A49-17E956E0AD8F}"/>
              </a:ext>
            </a:extLst>
          </p:cNvPr>
          <p:cNvSpPr/>
          <p:nvPr/>
        </p:nvSpPr>
        <p:spPr>
          <a:xfrm>
            <a:off x="1299369" y="269875"/>
            <a:ext cx="8001000" cy="71628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10786257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E0053EE4-C701-5346-B537-87CDED7E7EFB}"/>
              </a:ext>
            </a:extLst>
          </p:cNvPr>
          <p:cNvSpPr/>
          <p:nvPr/>
        </p:nvSpPr>
        <p:spPr>
          <a:xfrm>
            <a:off x="1604169" y="269875"/>
            <a:ext cx="7543800" cy="71628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31845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2679</TotalTime>
  <Words>8482</Words>
  <Application>Microsoft Office PowerPoint</Application>
  <PresentationFormat>사용자 지정</PresentationFormat>
  <Paragraphs>1786</Paragraphs>
  <Slides>138</Slides>
  <Notes>1</Notes>
  <HiddenSlides>0</HiddenSlides>
  <MMClips>0</MMClips>
  <ScaleCrop>false</ScaleCrop>
  <HeadingPairs>
    <vt:vector size="6" baseType="variant">
      <vt:variant>
        <vt:lpstr>사용한 글꼴</vt:lpstr>
      </vt:variant>
      <vt:variant>
        <vt:i4>10</vt:i4>
      </vt:variant>
      <vt:variant>
        <vt:lpstr>테마</vt:lpstr>
      </vt:variant>
      <vt:variant>
        <vt:i4>1</vt:i4>
      </vt:variant>
      <vt:variant>
        <vt:lpstr>슬라이드 제목</vt:lpstr>
      </vt:variant>
      <vt:variant>
        <vt:i4>138</vt:i4>
      </vt:variant>
    </vt:vector>
  </HeadingPairs>
  <TitlesOfParts>
    <vt:vector size="149" baseType="lpstr">
      <vt:lpstr>Arial Unicode MS</vt:lpstr>
      <vt:lpstr>굴림체</vt:lpstr>
      <vt:lpstr>나눔고딕코딩</vt:lpstr>
      <vt:lpstr>맑은 고딕</vt:lpstr>
      <vt:lpstr>Arial</vt:lpstr>
      <vt:lpstr>Calibri</vt:lpstr>
      <vt:lpstr>Cambria Math</vt:lpstr>
      <vt:lpstr>Century Gothic</vt:lpstr>
      <vt:lpstr>Times New Roman</vt:lpstr>
      <vt:lpstr>Wingdings</vt:lpstr>
      <vt:lpstr>Office Theme</vt:lpstr>
      <vt:lpstr>딥 러닝(Deep Learning)</vt:lpstr>
      <vt:lpstr>딥러닝 개요</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TensorFlow 설치하기</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Jupyter Notebook</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TensorFlow 기본</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TensorBoard로 시각화하기</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TensorBoard로 딥러닝 하기</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Keras로 다양한 딥러닝 해보기</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Pandas/NumPy 다루기</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데이터 소스의 서식과 가공</dc:title>
  <dc:creator>jylee</dc:creator>
  <cp:lastModifiedBy>Windows 사용자</cp:lastModifiedBy>
  <cp:revision>133</cp:revision>
  <dcterms:created xsi:type="dcterms:W3CDTF">2018-08-06T22:37:06Z</dcterms:created>
  <dcterms:modified xsi:type="dcterms:W3CDTF">2018-11-02T07:58:56Z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2017-12-05T00:00:00Z</vt:filetime>
  </property>
  <property fmtid="{D5CDD505-2E9C-101B-9397-08002B2CF9AE}" pid="3" name="Creator">
    <vt:lpwstr>Adobe InDesign CC 2015 (Windows)</vt:lpwstr>
  </property>
  <property fmtid="{D5CDD505-2E9C-101B-9397-08002B2CF9AE}" pid="4" name="LastSaved">
    <vt:filetime>2018-08-06T00:00:00Z</vt:filetime>
  </property>
</Properties>
</file>