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543" r:id="rId2"/>
    <p:sldId id="702" r:id="rId3"/>
    <p:sldId id="412" r:id="rId4"/>
    <p:sldId id="607" r:id="rId5"/>
    <p:sldId id="447" r:id="rId6"/>
    <p:sldId id="608" r:id="rId7"/>
    <p:sldId id="609" r:id="rId8"/>
    <p:sldId id="610" r:id="rId9"/>
    <p:sldId id="703" r:id="rId10"/>
    <p:sldId id="612" r:id="rId11"/>
    <p:sldId id="613" r:id="rId12"/>
    <p:sldId id="614" r:id="rId13"/>
    <p:sldId id="615" r:id="rId14"/>
    <p:sldId id="445" r:id="rId15"/>
    <p:sldId id="616" r:id="rId16"/>
    <p:sldId id="617" r:id="rId17"/>
    <p:sldId id="618" r:id="rId18"/>
    <p:sldId id="619" r:id="rId19"/>
    <p:sldId id="620" r:id="rId20"/>
    <p:sldId id="622" r:id="rId21"/>
    <p:sldId id="621" r:id="rId22"/>
    <p:sldId id="623" r:id="rId23"/>
    <p:sldId id="624" r:id="rId24"/>
    <p:sldId id="625" r:id="rId25"/>
    <p:sldId id="626" r:id="rId26"/>
    <p:sldId id="704" r:id="rId27"/>
    <p:sldId id="629" r:id="rId28"/>
    <p:sldId id="630" r:id="rId29"/>
    <p:sldId id="631" r:id="rId30"/>
    <p:sldId id="632" r:id="rId31"/>
    <p:sldId id="633" r:id="rId32"/>
    <p:sldId id="634" r:id="rId33"/>
    <p:sldId id="636" r:id="rId34"/>
    <p:sldId id="637" r:id="rId35"/>
    <p:sldId id="638" r:id="rId36"/>
    <p:sldId id="641" r:id="rId37"/>
    <p:sldId id="642" r:id="rId38"/>
    <p:sldId id="705" r:id="rId39"/>
    <p:sldId id="645" r:id="rId40"/>
    <p:sldId id="644" r:id="rId41"/>
    <p:sldId id="643" r:id="rId42"/>
    <p:sldId id="646" r:id="rId43"/>
    <p:sldId id="648" r:id="rId44"/>
    <p:sldId id="647" r:id="rId45"/>
    <p:sldId id="649" r:id="rId46"/>
    <p:sldId id="650" r:id="rId47"/>
    <p:sldId id="651" r:id="rId48"/>
    <p:sldId id="652" r:id="rId49"/>
    <p:sldId id="653" r:id="rId50"/>
    <p:sldId id="654" r:id="rId51"/>
    <p:sldId id="706" r:id="rId52"/>
    <p:sldId id="656" r:id="rId53"/>
    <p:sldId id="657" r:id="rId54"/>
    <p:sldId id="658" r:id="rId55"/>
    <p:sldId id="659" r:id="rId56"/>
    <p:sldId id="660" r:id="rId57"/>
    <p:sldId id="664" r:id="rId58"/>
    <p:sldId id="663" r:id="rId59"/>
    <p:sldId id="665" r:id="rId60"/>
    <p:sldId id="707" r:id="rId61"/>
    <p:sldId id="667" r:id="rId62"/>
    <p:sldId id="669" r:id="rId63"/>
    <p:sldId id="668" r:id="rId64"/>
    <p:sldId id="670" r:id="rId65"/>
    <p:sldId id="671" r:id="rId66"/>
    <p:sldId id="673" r:id="rId67"/>
    <p:sldId id="674" r:id="rId68"/>
    <p:sldId id="675" r:id="rId69"/>
    <p:sldId id="676" r:id="rId70"/>
    <p:sldId id="677" r:id="rId71"/>
    <p:sldId id="678" r:id="rId72"/>
    <p:sldId id="679" r:id="rId73"/>
    <p:sldId id="680" r:id="rId74"/>
    <p:sldId id="681" r:id="rId75"/>
    <p:sldId id="683" r:id="rId76"/>
    <p:sldId id="684" r:id="rId77"/>
    <p:sldId id="685" r:id="rId78"/>
    <p:sldId id="708" r:id="rId79"/>
    <p:sldId id="687" r:id="rId80"/>
    <p:sldId id="688" r:id="rId81"/>
    <p:sldId id="689" r:id="rId82"/>
    <p:sldId id="691" r:id="rId83"/>
    <p:sldId id="690" r:id="rId84"/>
    <p:sldId id="692" r:id="rId85"/>
    <p:sldId id="693" r:id="rId86"/>
    <p:sldId id="694" r:id="rId87"/>
    <p:sldId id="710" r:id="rId88"/>
    <p:sldId id="695" r:id="rId89"/>
    <p:sldId id="697" r:id="rId90"/>
    <p:sldId id="698" r:id="rId91"/>
    <p:sldId id="699" r:id="rId92"/>
    <p:sldId id="700" r:id="rId93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31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/>
    <p:restoredTop sz="94663"/>
  </p:normalViewPr>
  <p:slideViewPr>
    <p:cSldViewPr>
      <p:cViewPr varScale="1">
        <p:scale>
          <a:sx n="96" d="100"/>
          <a:sy n="96" d="100"/>
        </p:scale>
        <p:origin x="738" y="78"/>
      </p:cViewPr>
      <p:guideLst>
        <p:guide orient="horz" pos="2378"/>
        <p:guide pos="31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14325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D349D-386E-A248-9B31-76800250379F}" type="datetimeFigureOut">
              <a:rPr kumimoji="1" lang="ko-KR" altLang="en-US" smtClean="0"/>
              <a:t>2018-10-30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76325" y="944563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55625" y="3633788"/>
            <a:ext cx="4438650" cy="29733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14325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66981-20E9-3B46-B8AF-09099022978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603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38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799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85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116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926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86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699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66981-20E9-3B46-B8AF-090990229787}" type="slidenum">
              <a:rPr kumimoji="1" lang="ko-KR" altLang="en-US" smtClean="0"/>
              <a:t>88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059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umps.wikimedia.org/kowiki/lates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onlpy.org/ko/lates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onlpy.org/ko/latest/api/konlpy.tag/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hub.korean.go.kr/user/total/database/corpusManager.d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masswerk.at/elizabot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4311" y="650875"/>
            <a:ext cx="68453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400" spc="-55" dirty="0">
                <a:solidFill>
                  <a:srgbClr val="FFFFFF"/>
                </a:solidFill>
                <a:latin typeface="+mn-ea"/>
                <a:cs typeface="Arial Unicode MS"/>
              </a:rPr>
              <a:t>6장</a:t>
            </a:r>
            <a:endParaRPr sz="3400" dirty="0">
              <a:latin typeface="+mn-ea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2411" y="1717675"/>
            <a:ext cx="337955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15" dirty="0" smtClean="0">
                <a:solidFill>
                  <a:schemeClr val="bg1"/>
                </a:solidFill>
              </a:rPr>
              <a:t>텍스트 </a:t>
            </a:r>
            <a:r>
              <a:rPr lang="ko-KR" altLang="en-US" sz="2400" spc="-215" dirty="0">
                <a:solidFill>
                  <a:schemeClr val="bg1"/>
                </a:solidFill>
              </a:rPr>
              <a:t>분석과 </a:t>
            </a:r>
            <a:r>
              <a:rPr lang="ko-KR" altLang="en-US" sz="2400" spc="-215" dirty="0" err="1">
                <a:solidFill>
                  <a:schemeClr val="bg1"/>
                </a:solidFill>
              </a:rPr>
              <a:t>챗봇</a:t>
            </a:r>
            <a:r>
              <a:rPr lang="ko-KR" altLang="en-US" sz="2400" spc="-215" dirty="0">
                <a:solidFill>
                  <a:schemeClr val="bg1"/>
                </a:solidFill>
              </a:rPr>
              <a:t> 만들기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Word2Vec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“Word2Vec”</a:t>
            </a:r>
            <a:r>
              <a:rPr lang="ko-KR" altLang="en-US" dirty="0">
                <a:latin typeface="+mn-ea"/>
                <a:cs typeface="Arial Unicode MS"/>
              </a:rPr>
              <a:t>은 문장 내부의 단어를 벡터로 변환하는 도구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연결을 기반으로 단어의 연관성을 벡터로 </a:t>
            </a:r>
            <a:r>
              <a:rPr lang="ko-KR" altLang="en-US" dirty="0" smtClean="0">
                <a:latin typeface="+mn-ea"/>
                <a:cs typeface="Arial Unicode MS"/>
              </a:rPr>
              <a:t>만들어 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단어를 벡터로 표현해주는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의미를 </a:t>
            </a:r>
            <a:r>
              <a:rPr lang="ko-KR" altLang="en-US" dirty="0" smtClean="0">
                <a:latin typeface="+mn-ea"/>
                <a:cs typeface="Arial Unicode MS"/>
              </a:rPr>
              <a:t>파악할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단어를 벡터로 만들면 단어와 단어의 </a:t>
            </a:r>
            <a:r>
              <a:rPr lang="ko-KR" altLang="en-US" dirty="0" err="1">
                <a:latin typeface="+mn-ea"/>
                <a:cs typeface="Arial Unicode MS"/>
              </a:rPr>
              <a:t>유사도를</a:t>
            </a:r>
            <a:r>
              <a:rPr lang="ko-KR" altLang="en-US" dirty="0">
                <a:latin typeface="+mn-ea"/>
                <a:cs typeface="Arial Unicode MS"/>
              </a:rPr>
              <a:t> 쉽게 확인할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의미를 선형으로 </a:t>
            </a:r>
            <a:r>
              <a:rPr lang="ko-KR" altLang="en-US" dirty="0" smtClean="0">
                <a:latin typeface="+mn-ea"/>
                <a:cs typeface="Arial Unicode MS"/>
              </a:rPr>
              <a:t>계산하는 것도 가능해짐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1B8F9F2-5CFD-1E4D-878E-B9A6E13EA645}"/>
              </a:ext>
            </a:extLst>
          </p:cNvPr>
          <p:cNvSpPr/>
          <p:nvPr/>
        </p:nvSpPr>
        <p:spPr>
          <a:xfrm>
            <a:off x="2442369" y="3579961"/>
            <a:ext cx="4876800" cy="3776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27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Gensim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설치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실행 속도가 빠르고 </a:t>
            </a:r>
            <a:r>
              <a:rPr lang="ko-KR" altLang="en-US" dirty="0" err="1">
                <a:latin typeface="+mn-ea"/>
                <a:cs typeface="Arial Unicode MS"/>
              </a:rPr>
              <a:t>파이썬으로</a:t>
            </a:r>
            <a:r>
              <a:rPr lang="ko-KR" altLang="en-US" dirty="0">
                <a:latin typeface="+mn-ea"/>
                <a:cs typeface="Arial Unicode MS"/>
              </a:rPr>
              <a:t> 실행할 수 있는 “</a:t>
            </a:r>
            <a:r>
              <a:rPr lang="en-US" altLang="ko-KR" dirty="0" err="1">
                <a:latin typeface="+mn-ea"/>
                <a:cs typeface="Arial Unicode MS"/>
              </a:rPr>
              <a:t>Gensim</a:t>
            </a:r>
            <a:r>
              <a:rPr lang="en-US" altLang="ko-KR" dirty="0">
                <a:latin typeface="+mn-ea"/>
                <a:cs typeface="Arial Unicode MS"/>
              </a:rPr>
              <a:t>” </a:t>
            </a:r>
            <a:r>
              <a:rPr lang="ko-KR" altLang="en-US" dirty="0">
                <a:latin typeface="+mn-ea"/>
                <a:cs typeface="Arial Unicode MS"/>
              </a:rPr>
              <a:t>라이브러리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자연 언어 처리를 위한 라이브러리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[URL] https://radimrehurek.com/gensim</a:t>
            </a:r>
            <a:r>
              <a:rPr lang="en-US" altLang="ko-KR" dirty="0" smtClean="0">
                <a:latin typeface="+mn-ea"/>
                <a:cs typeface="Arial Unicode MS"/>
              </a:rPr>
              <a:t>/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AE188C2-A950-904C-A20F-A0FE285273A9}"/>
              </a:ext>
            </a:extLst>
          </p:cNvPr>
          <p:cNvSpPr/>
          <p:nvPr/>
        </p:nvSpPr>
        <p:spPr>
          <a:xfrm>
            <a:off x="461169" y="1917968"/>
            <a:ext cx="9144000" cy="5438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56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Gensim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말뭉치를 만드는 데는 인터넷에 무료로 공개된 텍스트 데이터를 많이 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위키피디아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국립국어원</a:t>
            </a:r>
            <a:r>
              <a:rPr lang="ko-KR" altLang="en-US" dirty="0">
                <a:latin typeface="+mn-ea"/>
                <a:cs typeface="Arial Unicode MS"/>
              </a:rPr>
              <a:t> 데이터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http://konlpy.org/ko/latest/references/#</a:t>
            </a:r>
            <a:r>
              <a:rPr lang="en-US" altLang="ko-KR" dirty="0" smtClean="0">
                <a:latin typeface="+mn-ea"/>
                <a:cs typeface="Arial Unicode MS"/>
              </a:rPr>
              <a:t>corpora</a:t>
            </a:r>
            <a:endParaRPr lang="en-US" altLang="ko-KR" sz="1400" dirty="0">
              <a:latin typeface="+mn-ea"/>
              <a:cs typeface="Arial Unicode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6A88-AAD8-5149-8CAC-5DFD1A891B63}"/>
              </a:ext>
            </a:extLst>
          </p:cNvPr>
          <p:cNvSpPr txBox="1"/>
          <p:nvPr/>
        </p:nvSpPr>
        <p:spPr>
          <a:xfrm>
            <a:off x="229811" y="650875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pip3 install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gensim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26292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Gensim</a:t>
            </a:r>
            <a:r>
              <a:rPr lang="ko-KR" altLang="en-US" sz="2400" dirty="0">
                <a:latin typeface="+mn-ea"/>
                <a:cs typeface="Arial Unicode MS"/>
              </a:rPr>
              <a:t>의 </a:t>
            </a:r>
            <a:r>
              <a:rPr lang="en-US" altLang="ko-KR" sz="2400" dirty="0">
                <a:latin typeface="+mn-ea"/>
                <a:cs typeface="Arial Unicode MS"/>
              </a:rPr>
              <a:t>Word2Vec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“</a:t>
            </a:r>
            <a:r>
              <a:rPr lang="ko-KR" altLang="en-US" sz="2400" dirty="0" err="1">
                <a:latin typeface="+mn-ea"/>
                <a:cs typeface="Arial Unicode MS"/>
              </a:rPr>
              <a:t>토지”를</a:t>
            </a:r>
            <a:r>
              <a:rPr lang="ko-KR" altLang="en-US" sz="2400" dirty="0">
                <a:latin typeface="+mn-ea"/>
                <a:cs typeface="Arial Unicode MS"/>
              </a:rPr>
              <a:t> 읽어보기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640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/ch6/word2vec-toji.py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1125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11125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Twitter  </a:t>
            </a:r>
          </a:p>
          <a:p>
            <a:pPr marL="14288" marR="11125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gensim.models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66040" algn="just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utf-16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인코딩으로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열고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글자를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4288" marR="66040" algn="just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("BEXX0003.txt",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encoding="utf-16")  </a:t>
            </a:r>
          </a:p>
          <a:p>
            <a:pPr marL="14288" marR="66040" algn="just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body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("body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text")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body.getText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줄씩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처리하기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18745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Twitter()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results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64083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lines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text.split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("\n")  </a:t>
            </a:r>
          </a:p>
          <a:p>
            <a:pPr marL="14288" marR="164083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line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lines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64083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형태소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1640839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단어의 기본형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사용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570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17475"/>
            <a:ext cx="9753599" cy="688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0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twitter.pos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(line,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norm=True,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stem=True)</a:t>
            </a:r>
          </a:p>
          <a:p>
            <a:pPr marL="3683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36830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2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어미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조사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구두점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등은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대상에서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word[1]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Josa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Eomi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"Punctuation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"]:</a:t>
            </a:r>
          </a:p>
          <a:p>
            <a:pPr marL="3683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r.append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(word[0])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".join(r)).strip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6830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results.append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6830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14782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파일로 출력하기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4288" marR="147828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wakati_file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toji.wakati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59079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wakati_file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'w',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encoding='utf-8')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4288" marR="259079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fp.write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("\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n".join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(results))</a:t>
            </a: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</a:p>
          <a:p>
            <a:pPr marL="12700" marR="3505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word2vec.LineSentence(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wakati_file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2700" marR="3505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word2vec.Word2Vec(data,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 marR="35052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size=200,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window=10,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=1,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min_count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=2,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sg=1)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model.save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toji.model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73107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41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FEF54-9D1F-1B49-BC39-D0F67CE33C36}"/>
              </a:ext>
            </a:extLst>
          </p:cNvPr>
          <p:cNvSpPr txBox="1"/>
          <p:nvPr/>
        </p:nvSpPr>
        <p:spPr>
          <a:xfrm>
            <a:off x="229811" y="269875"/>
            <a:ext cx="9601201" cy="28115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 algn="just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word2vec.py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 marR="187960" algn="just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제 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어둠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발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소리 서다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년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한가위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까치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울타리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안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감나무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와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아침 인사 하다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전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무색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옷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댕기 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꼬리늘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아이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송편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입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마을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쏘다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어른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중천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기울다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무렵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래야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차례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치르다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하다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성묘 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하다하다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이웃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끼리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음식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나누다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보다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한나절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넘다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타작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마당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ok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93780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>
            <a:extLst>
              <a:ext uri="{FF2B5EF4-FFF2-40B4-BE49-F238E27FC236}">
                <a16:creationId xmlns:a16="http://schemas.microsoft.com/office/drawing/2014/main" id="{CEED2573-1B35-8C49-A728-F05EC9B0F43E}"/>
              </a:ext>
            </a:extLst>
          </p:cNvPr>
          <p:cNvSpPr/>
          <p:nvPr/>
        </p:nvSpPr>
        <p:spPr>
          <a:xfrm>
            <a:off x="274183" y="3851275"/>
            <a:ext cx="5749586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Arial Unicode MS"/>
                <a:cs typeface="Arial Unicode MS"/>
              </a:rPr>
              <a:t>“토지” 모델 살펴보기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910999"/>
            <a:ext cx="9601201" cy="6848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gensim.models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word2vec.Word2Vec.load("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toji.model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30217-DBE6-0A49-A3F5-73058558B737}"/>
              </a:ext>
            </a:extLst>
          </p:cNvPr>
          <p:cNvSpPr txBox="1"/>
          <p:nvPr/>
        </p:nvSpPr>
        <p:spPr>
          <a:xfrm>
            <a:off x="233362" y="1902596"/>
            <a:ext cx="9601201" cy="183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30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땅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</a:p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구멍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0.8641394376754761),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0.843765914440155),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바꾸다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0.8432906866073608), ('</a:t>
            </a:r>
          </a:p>
          <a:p>
            <a:pPr marL="156210">
              <a:spcBef>
                <a:spcPts val="67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이슬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0.8416030406951904),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0.8349120616912842),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작정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0.8330029845237732),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조</a:t>
            </a:r>
          </a:p>
          <a:p>
            <a:pPr marL="156210">
              <a:spcBef>
                <a:spcPts val="670"/>
              </a:spcBef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상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0.8320674300193787),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0.8320064544677734),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백산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0.8289090394973755),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풍요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</a:p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0.8286736011505127)]</a:t>
            </a:r>
          </a:p>
        </p:txBody>
      </p:sp>
    </p:spTree>
    <p:extLst>
      <p:ext uri="{BB962C8B-B14F-4D97-AF65-F5344CB8AC3E}">
        <p14:creationId xmlns:p14="http://schemas.microsoft.com/office/powerpoint/2010/main" val="377033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7730217-DBE6-0A49-A3F5-73058558B737}"/>
              </a:ext>
            </a:extLst>
          </p:cNvPr>
          <p:cNvSpPr txBox="1"/>
          <p:nvPr/>
        </p:nvSpPr>
        <p:spPr>
          <a:xfrm>
            <a:off x="233362" y="269875"/>
            <a:ext cx="9295607" cy="1567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30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집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</a:p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남정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0.8548921346664429),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구석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0.851862907409668), ('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막딸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0.8335264921188354), ('</a:t>
            </a:r>
            <a:r>
              <a:rPr lang="ko-KR" altLang="en-US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시집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0.8146613836288452),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0.8132809400558472),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귀가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0.798557698726654), ('</a:t>
            </a:r>
            <a:r>
              <a:rPr lang="ko-KR" altLang="en-US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중얼거리다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0.7975324392318726),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도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0.7972042560577393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), ('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개눈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', 0.7958052158355713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), 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', 0.7938390970230103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06359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위키피디아  한국어  버전을  사전으로 사용해보기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조금 더 많은 데이터로 </a:t>
            </a:r>
            <a:r>
              <a:rPr lang="en-US" altLang="ko-KR" dirty="0">
                <a:latin typeface="+mn-ea"/>
                <a:cs typeface="Arial Unicode MS"/>
              </a:rPr>
              <a:t>Word2Vec</a:t>
            </a:r>
            <a:r>
              <a:rPr lang="ko-KR" altLang="en-US" dirty="0">
                <a:latin typeface="+mn-ea"/>
                <a:cs typeface="Arial Unicode MS"/>
              </a:rPr>
              <a:t>을 테스트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위키피디아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한국어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의 내용을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위키피디아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한국어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내용을 받는 것부터 모델을 생성하는 데까지 </a:t>
            </a:r>
            <a:r>
              <a:rPr lang="en-US" altLang="ko-KR" dirty="0">
                <a:latin typeface="+mn-ea"/>
                <a:cs typeface="Arial Unicode MS"/>
              </a:rPr>
              <a:t>10</a:t>
            </a:r>
            <a:r>
              <a:rPr lang="ko-KR" altLang="en-US" dirty="0">
                <a:latin typeface="+mn-ea"/>
                <a:cs typeface="Arial Unicode MS"/>
              </a:rPr>
              <a:t>시간 정도 소요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위키피디아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한국어판</a:t>
            </a:r>
            <a:r>
              <a:rPr lang="en-US" altLang="ko-KR" dirty="0">
                <a:latin typeface="+mn-ea"/>
                <a:cs typeface="Arial Unicode MS"/>
              </a:rPr>
              <a:t>) </a:t>
            </a:r>
            <a:r>
              <a:rPr lang="ko-KR" altLang="en-US" dirty="0">
                <a:latin typeface="+mn-ea"/>
                <a:cs typeface="Arial Unicode MS"/>
              </a:rPr>
              <a:t>데이터 다운로드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     </a:t>
            </a:r>
            <a:r>
              <a:rPr lang="en-US" altLang="ko-KR" dirty="0">
                <a:latin typeface="+mn-ea"/>
                <a:cs typeface="Arial Unicode MS"/>
              </a:rPr>
              <a:t>[URL]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https://dumps.wikimedia.org/kowiki/latest/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kowiki-latest-pages-articles.xml.bz2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내려 받기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다운로드가 완료되면 압축을 </a:t>
            </a:r>
            <a:r>
              <a:rPr lang="ko-KR" altLang="en-US" dirty="0" smtClean="0">
                <a:latin typeface="+mn-ea"/>
                <a:cs typeface="Arial Unicode MS"/>
              </a:rPr>
              <a:t>해제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7F588-EC77-9A4A-98F0-CEE3C61A32F6}"/>
              </a:ext>
            </a:extLst>
          </p:cNvPr>
          <p:cNvSpPr txBox="1"/>
          <p:nvPr/>
        </p:nvSpPr>
        <p:spPr>
          <a:xfrm>
            <a:off x="233362" y="4613275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bzip2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-d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kowiki-latest-pages-articles.xml.bz2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01532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B7F588-EC77-9A4A-98F0-CEE3C61A32F6}"/>
              </a:ext>
            </a:extLst>
          </p:cNvPr>
          <p:cNvSpPr txBox="1"/>
          <p:nvPr/>
        </p:nvSpPr>
        <p:spPr>
          <a:xfrm>
            <a:off x="233362" y="269875"/>
            <a:ext cx="9601201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Docker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의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Ubuntu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환경에 </a:t>
            </a:r>
            <a:r>
              <a:rPr lang="en-US" altLang="ko-KR" b="1" dirty="0">
                <a:solidFill>
                  <a:srgbClr val="231F20"/>
                </a:solidFill>
                <a:latin typeface="+mn-ea"/>
                <a:cs typeface="나눔고딕코딩"/>
              </a:rPr>
              <a:t>Ruby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apt-get install -y git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git clone https://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github.com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sstephenson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rbenv.git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git clone https://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github.com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sstephenson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/ruby-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build.git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/plugins/ruby-build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echo 'export PATH="$HOME/.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/bin:$PATH"' &gt;&gt;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echo '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eval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"$(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init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-)"' &gt;&gt;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source ~/.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bash_profile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Ruby2.4.1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install 2.4.13</a:t>
            </a: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rbenv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global 2.4.1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68FD-D899-E241-8FED-8B8C2A9BA359}"/>
              </a:ext>
            </a:extLst>
          </p:cNvPr>
          <p:cNvSpPr txBox="1"/>
          <p:nvPr/>
        </p:nvSpPr>
        <p:spPr>
          <a:xfrm>
            <a:off x="233362" y="3927475"/>
            <a:ext cx="9601201" cy="6848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wp2txt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설치하기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gem install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wp2txt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C7E6265-FF8F-A746-8AC9-5F03C3195428}"/>
              </a:ext>
            </a:extLst>
          </p:cNvPr>
          <p:cNvSpPr txBox="1"/>
          <p:nvPr/>
        </p:nvSpPr>
        <p:spPr>
          <a:xfrm>
            <a:off x="271463" y="4900973"/>
            <a:ext cx="9525000" cy="161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wp2txt</a:t>
            </a:r>
            <a:r>
              <a:rPr lang="ko-KR" altLang="en-US" dirty="0">
                <a:latin typeface="+mn-ea"/>
                <a:cs typeface="Arial Unicode MS"/>
              </a:rPr>
              <a:t>로 다음 명령어를 실행해 </a:t>
            </a: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을 텍스트 파일로 변환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분할되어 저장된 파일들을 하나의 파일로 합치기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9BBA6-FCD8-3E42-9DA3-74D6EF4F3711}"/>
              </a:ext>
            </a:extLst>
          </p:cNvPr>
          <p:cNvSpPr txBox="1"/>
          <p:nvPr/>
        </p:nvSpPr>
        <p:spPr>
          <a:xfrm>
            <a:off x="233362" y="5375275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wp2txt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--input-file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./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kowiki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-latest-pages-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articles.xml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E4D95-5DC4-CB4A-BC86-11D0BC521A26}"/>
              </a:ext>
            </a:extLst>
          </p:cNvPr>
          <p:cNvSpPr txBox="1"/>
          <p:nvPr/>
        </p:nvSpPr>
        <p:spPr>
          <a:xfrm>
            <a:off x="233362" y="6631334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cat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kowiki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-latest-pages-articles-* 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wiki.txt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77905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1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48877" y="2222762"/>
            <a:ext cx="326069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smtClean="0">
                <a:latin typeface="+mn-ea"/>
                <a:ea typeface="+mn-ea"/>
              </a:rPr>
              <a:t>한국어 </a:t>
            </a:r>
            <a:r>
              <a:rPr lang="ko-KR" altLang="en-US" sz="2400" spc="-200" dirty="0">
                <a:latin typeface="+mn-ea"/>
                <a:ea typeface="+mn-ea"/>
              </a:rPr>
              <a:t>분석</a:t>
            </a:r>
            <a:r>
              <a:rPr lang="en-US" altLang="ko-KR" sz="2400" spc="-200" dirty="0">
                <a:latin typeface="+mn-ea"/>
                <a:ea typeface="+mn-ea"/>
              </a:rPr>
              <a:t>(</a:t>
            </a:r>
            <a:r>
              <a:rPr lang="ko-KR" altLang="en-US" sz="2400" spc="-200" dirty="0">
                <a:latin typeface="+mn-ea"/>
                <a:ea typeface="+mn-ea"/>
              </a:rPr>
              <a:t>형태소 분석</a:t>
            </a:r>
            <a:r>
              <a:rPr lang="en-US" altLang="ko-KR" sz="2400" spc="-200" dirty="0">
                <a:latin typeface="+mn-ea"/>
                <a:ea typeface="+mn-ea"/>
              </a:rPr>
              <a:t>)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625728"/>
            <a:ext cx="394201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형태소 분석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603875"/>
            <a:ext cx="3429000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40" dirty="0" err="1" smtClean="0">
                <a:solidFill>
                  <a:srgbClr val="414042"/>
                </a:solidFill>
                <a:latin typeface="Arial Unicode MS"/>
                <a:cs typeface="Arial Unicode MS"/>
              </a:rPr>
              <a:t>KoNLPy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한국어 문장을 분석할 때 가장 문제가 되는 것은 단어를 구분하는 것입니다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영어의 경우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공백으로 잘라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쉽게 단어를 나눌 수 있지만 한국어에는 조사가 붙어있으므로 단순히 공백으로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잘라서는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단어를 구분할 수 없습니다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따라서 이번 절에서는 한국어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문장을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분석해서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형태소 라는 최소 단위로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분석하는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형태소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분석”에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대해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1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878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/ch6/wiki-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wakati.py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31864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31864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Twitter  </a:t>
            </a:r>
          </a:p>
          <a:p>
            <a:pPr marL="14288" marR="31864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gensim.models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열기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21907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readFp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wiki.txt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  </a:t>
            </a:r>
          </a:p>
          <a:p>
            <a:pPr marL="14288" marR="219075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wakati_file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wiki.wakati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</a:p>
          <a:p>
            <a:pPr marL="14288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writeFp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wakati_file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"w",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/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형태소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분석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>
              <a:spcBef>
                <a:spcPts val="340"/>
              </a:spcBef>
            </a:pP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줄씩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처리하기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while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True: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line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readFp.readline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line: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%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20000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("current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 " +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str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266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2800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0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형태소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분석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twitter.pos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(line,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norm=True,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stem=True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필요한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어구만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대상으로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하기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2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어미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조사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구두점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등은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대상에서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endParaRPr lang="en-US" altLang="ko-KR" dirty="0">
              <a:latin typeface="+mn-ea"/>
              <a:cs typeface="나눔고딕코딩"/>
            </a:endParaRPr>
          </a:p>
          <a:p>
            <a:pPr marL="36830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word[1]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Josa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Eomi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"Punctuation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"]:</a:t>
            </a:r>
          </a:p>
          <a:p>
            <a:pPr marL="36830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writeFp.write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(word[0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 "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writeFp.close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071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2A3C6AE-35EE-A241-9EC9-FD0665643B6D}"/>
              </a:ext>
            </a:extLst>
          </p:cNvPr>
          <p:cNvSpPr txBox="1"/>
          <p:nvPr/>
        </p:nvSpPr>
        <p:spPr>
          <a:xfrm>
            <a:off x="232570" y="3775075"/>
            <a:ext cx="9753599" cy="226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/ch6/wiki-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mkdic.py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gensim.models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8079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word2vec.Text8Corpus("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wiki.wakati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  </a:t>
            </a:r>
          </a:p>
          <a:p>
            <a:pPr marL="14288" marR="28079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word2vec.Word2Vec(data, size=100)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model.save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wiki.model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CB2569C-C9F4-7C41-93CF-E20F94AC4B76}"/>
              </a:ext>
            </a:extLst>
          </p:cNvPr>
          <p:cNvSpPr/>
          <p:nvPr/>
        </p:nvSpPr>
        <p:spPr>
          <a:xfrm flipV="1">
            <a:off x="232569" y="40786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041D783-5C1F-504C-9F8E-BAC9EC40C4D9}"/>
              </a:ext>
            </a:extLst>
          </p:cNvPr>
          <p:cNvSpPr/>
          <p:nvPr/>
        </p:nvSpPr>
        <p:spPr>
          <a:xfrm flipV="1">
            <a:off x="232569" y="6191549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4E53C-5286-734B-8284-6BCA9EFFA1DF}"/>
              </a:ext>
            </a:extLst>
          </p:cNvPr>
          <p:cNvSpPr txBox="1"/>
          <p:nvPr/>
        </p:nvSpPr>
        <p:spPr>
          <a:xfrm>
            <a:off x="233362" y="6631334"/>
            <a:ext cx="96012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wiki-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mkdic.py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094555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5900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위키피디아  데이터로 </a:t>
            </a:r>
            <a:r>
              <a:rPr lang="ko-KR" altLang="en-US" sz="2400" dirty="0" smtClean="0">
                <a:latin typeface="+mn-ea"/>
                <a:cs typeface="Arial Unicode MS"/>
              </a:rPr>
              <a:t>놀아 보기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“Python”</a:t>
            </a:r>
            <a:r>
              <a:rPr lang="ko-KR" altLang="en-US" dirty="0">
                <a:latin typeface="+mn-ea"/>
                <a:cs typeface="Arial Unicode MS"/>
              </a:rPr>
              <a:t>과 “</a:t>
            </a:r>
            <a:r>
              <a:rPr lang="ko-KR" altLang="en-US" dirty="0" err="1">
                <a:latin typeface="+mn-ea"/>
                <a:cs typeface="Arial Unicode MS"/>
              </a:rPr>
              <a:t>파이썬”의</a:t>
            </a:r>
            <a:r>
              <a:rPr lang="ko-KR" altLang="en-US" dirty="0">
                <a:latin typeface="+mn-ea"/>
                <a:cs typeface="Arial Unicode MS"/>
              </a:rPr>
              <a:t> 유사어 조사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85" dirty="0">
                <a:solidFill>
                  <a:srgbClr val="231F20"/>
                </a:solidFill>
                <a:latin typeface="+mn-ea"/>
                <a:cs typeface="Arial Unicode MS"/>
              </a:rPr>
              <a:t>“아빠 </a:t>
            </a:r>
            <a:r>
              <a:rPr lang="en-US" altLang="ko-KR" spc="370" dirty="0">
                <a:solidFill>
                  <a:srgbClr val="231F20"/>
                </a:solidFill>
                <a:latin typeface="+mn-ea"/>
                <a:cs typeface="Arial Unicode MS"/>
              </a:rPr>
              <a:t>-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남성 </a:t>
            </a:r>
            <a:r>
              <a:rPr lang="en-US" altLang="ko-KR" spc="120" dirty="0" smtClean="0">
                <a:solidFill>
                  <a:srgbClr val="231F20"/>
                </a:solidFill>
                <a:latin typeface="+mn-ea"/>
                <a:cs typeface="Arial Unicode MS"/>
              </a:rPr>
              <a:t>+</a:t>
            </a:r>
            <a:r>
              <a:rPr lang="ko-KR" altLang="en-US" spc="-100" dirty="0" smtClean="0">
                <a:solidFill>
                  <a:srgbClr val="231F20"/>
                </a:solidFill>
                <a:latin typeface="+mn-ea"/>
                <a:cs typeface="Arial Unicode MS"/>
              </a:rPr>
              <a:t>여성”</a:t>
            </a:r>
            <a:endParaRPr lang="ko-KR" altLang="en-US" dirty="0">
              <a:latin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910999"/>
            <a:ext cx="9601201" cy="1315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gensim.models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word2vec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word2vec.Word2Vec.load('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wiki.model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5464-1D03-8F4B-9B16-8ED6A79DEB98}"/>
              </a:ext>
            </a:extLst>
          </p:cNvPr>
          <p:cNvSpPr txBox="1"/>
          <p:nvPr/>
        </p:nvSpPr>
        <p:spPr>
          <a:xfrm>
            <a:off x="233362" y="3363059"/>
            <a:ext cx="9601201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(positive=["Python",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[('Perl',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0.9213457107543945),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('Java',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0.906911313533783),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Tcl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0.905478835105896),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('MATLAB',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0.8736516237258911),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('Lisp',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0.869271457195282),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자바스크립트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0.8669256567955017),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하스켈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0.8633924126625061),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('JSP',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0.8586523532867432),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('IDL',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0.8562408685684204),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('CLI',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0.8507612943649292)]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14E45-2016-714C-A3E3-61143C80504B}"/>
              </a:ext>
            </a:extLst>
          </p:cNvPr>
          <p:cNvSpPr txBox="1"/>
          <p:nvPr/>
        </p:nvSpPr>
        <p:spPr>
          <a:xfrm>
            <a:off x="229810" y="6214472"/>
            <a:ext cx="9601201" cy="6848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아빠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여성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남성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"])[0]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엄마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0.8517739772796631)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92842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457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“왕자 </a:t>
            </a:r>
            <a:r>
              <a:rPr lang="en-US" altLang="ko-KR" dirty="0">
                <a:latin typeface="+mn-ea"/>
                <a:cs typeface="Arial Unicode MS"/>
              </a:rPr>
              <a:t>- </a:t>
            </a:r>
            <a:r>
              <a:rPr lang="ko-KR" altLang="en-US" dirty="0">
                <a:latin typeface="+mn-ea"/>
                <a:cs typeface="Arial Unicode MS"/>
              </a:rPr>
              <a:t>남성 </a:t>
            </a:r>
            <a:r>
              <a:rPr lang="en-US" altLang="ko-KR" dirty="0">
                <a:latin typeface="+mn-ea"/>
                <a:cs typeface="Arial Unicode MS"/>
              </a:rPr>
              <a:t>+ </a:t>
            </a:r>
            <a:r>
              <a:rPr lang="ko-KR" altLang="en-US" dirty="0">
                <a:latin typeface="+mn-ea"/>
                <a:cs typeface="Arial Unicode MS"/>
              </a:rPr>
              <a:t>여성”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ko-KR" altLang="en-US" dirty="0" err="1">
                <a:latin typeface="+mn-ea"/>
                <a:cs typeface="Arial Unicode MS"/>
              </a:rPr>
              <a:t>한국”에서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ko-KR" altLang="en-US" dirty="0" err="1">
                <a:latin typeface="+mn-ea"/>
                <a:cs typeface="Arial Unicode MS"/>
              </a:rPr>
              <a:t>서울”에</a:t>
            </a:r>
            <a:r>
              <a:rPr lang="ko-KR" altLang="en-US" dirty="0">
                <a:latin typeface="+mn-ea"/>
                <a:cs typeface="Arial Unicode MS"/>
              </a:rPr>
              <a:t> 해당하는 곳은 “</a:t>
            </a:r>
            <a:r>
              <a:rPr lang="ko-KR" altLang="en-US" dirty="0" err="1">
                <a:latin typeface="+mn-ea"/>
                <a:cs typeface="Arial Unicode MS"/>
              </a:rPr>
              <a:t>일본”에서</a:t>
            </a:r>
            <a:r>
              <a:rPr lang="ko-KR" altLang="en-US" dirty="0">
                <a:latin typeface="+mn-ea"/>
                <a:cs typeface="Arial Unicode MS"/>
              </a:rPr>
              <a:t> 어디</a:t>
            </a:r>
            <a:r>
              <a:rPr lang="en-US" altLang="ko-KR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중국의 </a:t>
            </a:r>
            <a:r>
              <a:rPr lang="ko-KR" altLang="en-US" dirty="0" smtClean="0">
                <a:latin typeface="+mn-ea"/>
                <a:cs typeface="Arial Unicode MS"/>
              </a:rPr>
              <a:t>수도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755873"/>
            <a:ext cx="9601201" cy="9618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왕자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여성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남성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"])[0:5]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공주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0.6969224810600281),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왕녀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0.6862017512321472),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대왕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0.5988191366195679),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여왕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0.5952666997909546),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왕비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0.5941129326820374)]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5464-1D03-8F4B-9B16-8ED6A79DEB98}"/>
              </a:ext>
            </a:extLst>
          </p:cNvPr>
          <p:cNvSpPr txBox="1"/>
          <p:nvPr/>
        </p:nvSpPr>
        <p:spPr>
          <a:xfrm>
            <a:off x="233362" y="2838397"/>
            <a:ext cx="9601201" cy="1238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일본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한국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"])[0:5]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도쿄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0.6773518323898315),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교토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0.6354459524154663),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오사카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0.6219913363456726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울특별시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0.5624314546585083),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후쿠오카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0.55680251121521)]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E6C89-71AC-4E42-8B81-71F40EC8CE77}"/>
              </a:ext>
            </a:extLst>
          </p:cNvPr>
          <p:cNvSpPr txBox="1"/>
          <p:nvPr/>
        </p:nvSpPr>
        <p:spPr>
          <a:xfrm>
            <a:off x="233362" y="4841875"/>
            <a:ext cx="9601201" cy="151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중국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한국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베이징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0.6821848750114441),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북경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0.648127019405365),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절강성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0.6373119354248047),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상하이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0.6292018890380859),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봉천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0.620449960231781),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산동성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0.613395094871521),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0.6115887761116028),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광동성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0.6005773544311523),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충칭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0.5980311632156372),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산동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0.5958592891693115)]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28931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95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ko-KR" altLang="en-US" spc="-95" dirty="0" err="1">
                <a:solidFill>
                  <a:srgbClr val="231F20"/>
                </a:solidFill>
                <a:latin typeface="+mn-ea"/>
                <a:cs typeface="Arial Unicode MS"/>
              </a:rPr>
              <a:t>오른쪽”과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ko-KR" altLang="en-US" spc="-100" dirty="0" err="1">
                <a:solidFill>
                  <a:srgbClr val="231F20"/>
                </a:solidFill>
                <a:latin typeface="+mn-ea"/>
                <a:cs typeface="Arial Unicode MS"/>
              </a:rPr>
              <a:t>왼쪽”이라는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반대되는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개념을 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Arial Unicode MS"/>
              </a:rPr>
              <a:t>넣고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한쪽에  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ko-KR" altLang="en-US" spc="-80" dirty="0" err="1">
                <a:solidFill>
                  <a:srgbClr val="231F20"/>
                </a:solidFill>
                <a:latin typeface="+mn-ea"/>
                <a:cs typeface="Arial Unicode MS"/>
              </a:rPr>
              <a:t>남자”를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넣으면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3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서울에서 맛집으로 유명한 지역은</a:t>
            </a:r>
            <a:r>
              <a:rPr lang="en-US" altLang="ko-KR" dirty="0" smtClean="0">
                <a:latin typeface="+mn-ea"/>
                <a:cs typeface="Arial Unicode MS"/>
              </a:rPr>
              <a:t>?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755873"/>
            <a:ext cx="9601201" cy="6848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오른쪽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"],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negative=["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왼쪽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"])[0]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여자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0.7413994073867798)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5464-1D03-8F4B-9B16-8ED6A79DEB98}"/>
              </a:ext>
            </a:extLst>
          </p:cNvPr>
          <p:cNvSpPr txBox="1"/>
          <p:nvPr/>
        </p:nvSpPr>
        <p:spPr>
          <a:xfrm>
            <a:off x="233362" y="2448659"/>
            <a:ext cx="9601201" cy="9618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model.most_similar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(positive=["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맛집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"])[0:5]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0.6851245164871216),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인사동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0.640274167060852),</a:t>
            </a:r>
            <a:r>
              <a:rPr lang="ko-KR" altLang="en-US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서울특별시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0.6207906603813171),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연희동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0.6170412302017212),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압구정동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0.6069210767745972)]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291196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367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Arial Unicode MS"/>
                <a:cs typeface="Arial Unicode MS"/>
              </a:rPr>
              <a:t>실제 벡터 데이터 확인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5B392-E9FA-644D-9F45-91630BEB4292}"/>
              </a:ext>
            </a:extLst>
          </p:cNvPr>
          <p:cNvSpPr txBox="1"/>
          <p:nvPr/>
        </p:nvSpPr>
        <p:spPr>
          <a:xfrm>
            <a:off x="229811" y="755873"/>
            <a:ext cx="9601201" cy="41491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model["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  <a:tabLst>
                <a:tab pos="1477010" algn="l"/>
              </a:tabLst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array([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-1.15421736e+00,	1.47453928e+00,</a:t>
            </a:r>
            <a:r>
              <a:rPr lang="en-US" altLang="ko-KR" spc="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-7.97333241e-01,</a:t>
            </a:r>
            <a:endParaRPr lang="en-US" altLang="ko-KR" dirty="0">
              <a:latin typeface="+mn-ea"/>
              <a:cs typeface="나눔고딕코딩"/>
            </a:endParaRPr>
          </a:p>
          <a:p>
            <a:pPr marL="567690" marR="1898014" indent="-45720">
              <a:lnSpc>
                <a:spcPct val="135400"/>
              </a:lnSpc>
              <a:tabLst>
                <a:tab pos="2335530" algn="l"/>
              </a:tabLst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59004545e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01,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63074493e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01,	9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27821093e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04,  3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60925913e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00, 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52357721e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00,	2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06334496e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00,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생략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  <a:p>
            <a:pPr marL="52197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-2.05667090e+00,  -1.67801344e+00,</a:t>
            </a:r>
            <a:r>
              <a:rPr lang="en-US" altLang="ko-KR" spc="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-8.93902421e-01,</a:t>
            </a:r>
            <a:endParaRPr lang="en-US" altLang="ko-KR" dirty="0">
              <a:latin typeface="+mn-ea"/>
              <a:cs typeface="나눔고딕코딩"/>
            </a:endParaRPr>
          </a:p>
          <a:p>
            <a:pPr marL="521970">
              <a:spcBef>
                <a:spcPts val="340"/>
              </a:spcBef>
              <a:tabLst>
                <a:tab pos="1451610" algn="l"/>
              </a:tabLst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-5.99076569e-01,	9.46080744e-01,</a:t>
            </a:r>
            <a:r>
              <a:rPr lang="en-US" altLang="ko-KR" spc="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-5.66576421e-01,</a:t>
            </a:r>
            <a:endParaRPr lang="en-US" altLang="ko-KR" dirty="0">
              <a:latin typeface="+mn-ea"/>
              <a:cs typeface="나눔고딕코딩"/>
            </a:endParaRPr>
          </a:p>
          <a:p>
            <a:pPr marL="56769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8.88289034e-01],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dtype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=float32)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3676015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(model["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"])  </a:t>
            </a:r>
          </a:p>
          <a:p>
            <a:pPr marL="156210" marR="367601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3676015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(model["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강아지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"])  </a:t>
            </a:r>
          </a:p>
          <a:p>
            <a:pPr marL="156210" marR="3676015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707841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3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08640" y="2231116"/>
            <a:ext cx="406079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smtClean="0">
                <a:latin typeface="+mn-ea"/>
                <a:ea typeface="+mn-ea"/>
              </a:rPr>
              <a:t>베이스 </a:t>
            </a:r>
            <a:r>
              <a:rPr lang="ko-KR" altLang="en-US" sz="2400" spc="-200" dirty="0">
                <a:latin typeface="+mn-ea"/>
                <a:ea typeface="+mn-ea"/>
              </a:rPr>
              <a:t>정리로 텍스트 분류하기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625728"/>
            <a:ext cx="394201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형태소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분석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603875"/>
            <a:ext cx="3429000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koNLPy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9368" y="2726935"/>
            <a:ext cx="7315201" cy="1078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스팸 메일과 스팸 메일이 아닌 것을 구분하거나 문장의 내용을 보고 카테고리를 분류하는 것과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같은 텍스트 분류는 자주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사용됩니다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이번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절에서는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같은 텍스트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분류를 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98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텍스트 분류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베이스 </a:t>
            </a:r>
            <a:r>
              <a:rPr lang="ko-KR" altLang="en-US" dirty="0">
                <a:latin typeface="+mn-ea"/>
                <a:cs typeface="Arial Unicode MS"/>
              </a:rPr>
              <a:t>정리를 이용한 텍스트 분류 방법인 “</a:t>
            </a:r>
            <a:r>
              <a:rPr lang="ko-KR" altLang="en-US" dirty="0" err="1">
                <a:latin typeface="+mn-ea"/>
                <a:cs typeface="Arial Unicode MS"/>
              </a:rPr>
              <a:t>베이지안</a:t>
            </a:r>
            <a:r>
              <a:rPr lang="ko-KR" altLang="en-US" dirty="0">
                <a:latin typeface="+mn-ea"/>
                <a:cs typeface="Arial Unicode MS"/>
              </a:rPr>
              <a:t> 필터</a:t>
            </a:r>
            <a:r>
              <a:rPr lang="en-US" altLang="ko-KR" dirty="0">
                <a:latin typeface="+mn-ea"/>
                <a:cs typeface="Arial Unicode MS"/>
              </a:rPr>
              <a:t>(Bayesian  filter)”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학습을 많이 시키면 시킬수록 필터의 분류 능력이 오른다는 특징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메일 서비스에서 스팸 메일을 구분하거나 커뮤니티 사이트에서 스팸 글을 구분할 때 많이 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문장의 카테고리 분류에도 많이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+mn-ea"/>
                <a:cs typeface="Arial Unicode MS"/>
              </a:rPr>
              <a:t>베이지안</a:t>
            </a:r>
            <a:r>
              <a:rPr lang="ko-KR" altLang="en-US" dirty="0" smtClean="0">
                <a:latin typeface="+mn-ea"/>
                <a:cs typeface="Arial Unicode MS"/>
              </a:rPr>
              <a:t> 필터는 </a:t>
            </a:r>
            <a:r>
              <a:rPr lang="ko-KR" altLang="en-US" dirty="0">
                <a:latin typeface="+mn-ea"/>
                <a:cs typeface="Arial Unicode MS"/>
              </a:rPr>
              <a:t>“교사 학습</a:t>
            </a:r>
            <a:r>
              <a:rPr lang="ko-KR" altLang="en-US" dirty="0" smtClean="0">
                <a:latin typeface="+mn-ea"/>
                <a:cs typeface="Arial Unicode MS"/>
              </a:rPr>
              <a:t>”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7461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smtClean="0">
                <a:latin typeface="+mn-ea"/>
                <a:cs typeface="Arial Unicode MS"/>
              </a:rPr>
              <a:t>베이스 </a:t>
            </a:r>
            <a:r>
              <a:rPr lang="ko-KR" altLang="en-US" sz="2400" dirty="0">
                <a:latin typeface="+mn-ea"/>
                <a:cs typeface="Arial Unicode MS"/>
              </a:rPr>
              <a:t>정리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베이지안</a:t>
            </a:r>
            <a:r>
              <a:rPr lang="ko-KR" altLang="en-US" dirty="0">
                <a:latin typeface="+mn-ea"/>
                <a:cs typeface="Arial Unicode MS"/>
              </a:rPr>
              <a:t>  필터의 기반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베이스 </a:t>
            </a:r>
            <a:r>
              <a:rPr lang="ko-KR" altLang="en-US" dirty="0">
                <a:latin typeface="+mn-ea"/>
                <a:cs typeface="Arial Unicode MS"/>
              </a:rPr>
              <a:t>정리</a:t>
            </a:r>
            <a:r>
              <a:rPr lang="en-US" altLang="ko-KR" dirty="0">
                <a:latin typeface="+mn-ea"/>
                <a:cs typeface="Arial Unicode MS"/>
              </a:rPr>
              <a:t>(Bayes’ theorem)</a:t>
            </a:r>
            <a:r>
              <a:rPr lang="ko-KR" altLang="en-US" dirty="0">
                <a:latin typeface="+mn-ea"/>
                <a:cs typeface="Arial Unicode MS"/>
              </a:rPr>
              <a:t>는 “조건부 </a:t>
            </a:r>
            <a:r>
              <a:rPr lang="ko-KR" altLang="en-US" dirty="0" err="1">
                <a:latin typeface="+mn-ea"/>
                <a:cs typeface="Arial Unicode MS"/>
              </a:rPr>
              <a:t>확률”과</a:t>
            </a:r>
            <a:r>
              <a:rPr lang="ko-KR" altLang="en-US" dirty="0">
                <a:latin typeface="+mn-ea"/>
                <a:cs typeface="Arial Unicode MS"/>
              </a:rPr>
              <a:t> 관련된 이론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토머스 </a:t>
            </a:r>
            <a:r>
              <a:rPr lang="ko-KR" altLang="en-US" dirty="0" smtClean="0">
                <a:latin typeface="+mn-ea"/>
                <a:cs typeface="Arial Unicode MS"/>
              </a:rPr>
              <a:t>베이스에 </a:t>
            </a:r>
            <a:r>
              <a:rPr lang="ko-KR" altLang="en-US" dirty="0">
                <a:latin typeface="+mn-ea"/>
                <a:cs typeface="Arial Unicode MS"/>
              </a:rPr>
              <a:t>의해 </a:t>
            </a:r>
            <a:r>
              <a:rPr lang="ko-KR" altLang="en-US" dirty="0" smtClean="0">
                <a:latin typeface="+mn-ea"/>
                <a:cs typeface="Arial Unicode MS"/>
              </a:rPr>
              <a:t>정립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00074-8F68-3148-83B7-FBD9D9CC3C0E}"/>
              </a:ext>
            </a:extLst>
          </p:cNvPr>
          <p:cNvSpPr txBox="1"/>
          <p:nvPr/>
        </p:nvSpPr>
        <p:spPr>
          <a:xfrm>
            <a:off x="229811" y="2251075"/>
            <a:ext cx="9601201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algn="ctr"/>
            <a:r>
              <a:rPr lang="en-US" altLang="ko-KR" sz="2400" spc="-30" dirty="0">
                <a:solidFill>
                  <a:srgbClr val="231F20"/>
                </a:solidFill>
                <a:latin typeface="+mn-ea"/>
                <a:cs typeface="나눔고딕코딩"/>
              </a:rPr>
              <a:t>P(B|A) = P(A|B)P(B)/P(A)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P(A)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란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일어날 확률</a:t>
            </a:r>
          </a:p>
          <a:p>
            <a:pPr marL="156210"/>
            <a:endParaRPr lang="ko-KR" altLang="en-US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P(B)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란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일어날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사전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P(A|B)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란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일어난  후에 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일어날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조건부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사후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P(B|A)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란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일어난  후에 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 일어날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조건부 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사전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754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조건부 확률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&lt;</a:t>
            </a:r>
            <a:r>
              <a:rPr lang="ko-KR" altLang="en-US" dirty="0">
                <a:latin typeface="+mn-ea"/>
                <a:cs typeface="Arial Unicode MS"/>
              </a:rPr>
              <a:t>어떤 </a:t>
            </a: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라는 사건이 일어났다는 조건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에서 </a:t>
            </a:r>
            <a:r>
              <a:rPr lang="en-US" altLang="ko-KR" dirty="0">
                <a:latin typeface="+mn-ea"/>
                <a:cs typeface="Arial Unicode MS"/>
              </a:rPr>
              <a:t>&lt;</a:t>
            </a:r>
            <a:r>
              <a:rPr lang="ko-KR" altLang="en-US" dirty="0">
                <a:latin typeface="+mn-ea"/>
                <a:cs typeface="Arial Unicode MS"/>
              </a:rPr>
              <a:t>다른 사건 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>
                <a:latin typeface="+mn-ea"/>
                <a:cs typeface="Arial Unicode MS"/>
              </a:rPr>
              <a:t>가 일어날  확률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기호로는 </a:t>
            </a:r>
            <a:r>
              <a:rPr lang="en-US" altLang="ko-KR" dirty="0">
                <a:latin typeface="+mn-ea"/>
                <a:cs typeface="Arial Unicode MS"/>
              </a:rPr>
              <a:t>P(B|A)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결합 확률과 곱셈 법칙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베이스 </a:t>
            </a:r>
            <a:r>
              <a:rPr lang="ko-KR" altLang="en-US" dirty="0">
                <a:latin typeface="+mn-ea"/>
                <a:cs typeface="Arial Unicode MS"/>
              </a:rPr>
              <a:t>정리의 공식은 확률의 기본인 곱셈 정리를 응용한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정육면체 주사위를 </a:t>
            </a:r>
            <a:r>
              <a:rPr lang="ko-KR" altLang="en-US" dirty="0" err="1">
                <a:latin typeface="+mn-ea"/>
                <a:cs typeface="Arial Unicode MS"/>
              </a:rPr>
              <a:t>두번</a:t>
            </a:r>
            <a:r>
              <a:rPr lang="ko-KR" altLang="en-US" dirty="0">
                <a:latin typeface="+mn-ea"/>
                <a:cs typeface="Arial Unicode MS"/>
              </a:rPr>
              <a:t> 던져서 “첫 번째가 </a:t>
            </a:r>
            <a:r>
              <a:rPr lang="en-US" altLang="ko-KR" dirty="0">
                <a:latin typeface="+mn-ea"/>
                <a:cs typeface="Arial Unicode MS"/>
              </a:rPr>
              <a:t>3”, “</a:t>
            </a:r>
            <a:r>
              <a:rPr lang="ko-KR" altLang="en-US" dirty="0">
                <a:latin typeface="+mn-ea"/>
                <a:cs typeface="Arial Unicode MS"/>
              </a:rPr>
              <a:t>두 번째가 </a:t>
            </a:r>
            <a:r>
              <a:rPr lang="ko-KR" altLang="en-US" dirty="0" err="1">
                <a:latin typeface="+mn-ea"/>
                <a:cs typeface="Arial Unicode MS"/>
              </a:rPr>
              <a:t>짝수”가</a:t>
            </a:r>
            <a:r>
              <a:rPr lang="ko-KR" altLang="en-US" dirty="0">
                <a:latin typeface="+mn-ea"/>
                <a:cs typeface="Arial Unicode MS"/>
              </a:rPr>
              <a:t> 될 </a:t>
            </a:r>
            <a:r>
              <a:rPr lang="ko-KR" altLang="en-US" dirty="0" smtClean="0">
                <a:latin typeface="+mn-ea"/>
                <a:cs typeface="Arial Unicode MS"/>
              </a:rPr>
              <a:t>확률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10B82-D5A4-AF4F-BD67-64C2F60042BE}"/>
              </a:ext>
            </a:extLst>
          </p:cNvPr>
          <p:cNvSpPr txBox="1"/>
          <p:nvPr/>
        </p:nvSpPr>
        <p:spPr>
          <a:xfrm>
            <a:off x="229811" y="1870075"/>
            <a:ext cx="960120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비가 내릴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P(&lt;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교통 사고가 발생할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P(&lt;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교통 사고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&gt;)</a:t>
            </a:r>
          </a:p>
          <a:p>
            <a:pPr marL="156210"/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/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비가 내리는 날에 교통 사고가 발생할 확률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P(&lt;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교통 사고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&gt;|&lt;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비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D2FC04-210F-AF48-BC11-E7A9538A5A36}"/>
              </a:ext>
            </a:extLst>
          </p:cNvPr>
          <p:cNvGrpSpPr/>
          <p:nvPr/>
        </p:nvGrpSpPr>
        <p:grpSpPr>
          <a:xfrm>
            <a:off x="4347369" y="5854298"/>
            <a:ext cx="1295400" cy="511577"/>
            <a:chOff x="4848485" y="1285622"/>
            <a:chExt cx="713436" cy="281749"/>
          </a:xfrm>
        </p:grpSpPr>
        <p:sp>
          <p:nvSpPr>
            <p:cNvPr id="30" name="object 3">
              <a:extLst>
                <a:ext uri="{FF2B5EF4-FFF2-40B4-BE49-F238E27FC236}">
                  <a16:creationId xmlns:a16="http://schemas.microsoft.com/office/drawing/2014/main" id="{05A69923-1627-9740-85B9-E663E1DE2531}"/>
                </a:ext>
              </a:extLst>
            </p:cNvPr>
            <p:cNvSpPr/>
            <p:nvPr/>
          </p:nvSpPr>
          <p:spPr>
            <a:xfrm>
              <a:off x="4848485" y="1436897"/>
              <a:ext cx="86360" cy="0"/>
            </a:xfrm>
            <a:custGeom>
              <a:avLst/>
              <a:gdLst/>
              <a:ahLst/>
              <a:cxnLst/>
              <a:rect l="l" t="t" r="r" b="b"/>
              <a:pathLst>
                <a:path w="86360">
                  <a:moveTo>
                    <a:pt x="0" y="0"/>
                  </a:moveTo>
                  <a:lnTo>
                    <a:pt x="85788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4">
              <a:extLst>
                <a:ext uri="{FF2B5EF4-FFF2-40B4-BE49-F238E27FC236}">
                  <a16:creationId xmlns:a16="http://schemas.microsoft.com/office/drawing/2014/main" id="{4C8ECD4A-B97C-C143-A81C-62DE278EE995}"/>
                </a:ext>
              </a:extLst>
            </p:cNvPr>
            <p:cNvSpPr/>
            <p:nvPr/>
          </p:nvSpPr>
          <p:spPr>
            <a:xfrm>
              <a:off x="4871967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25806" y="11391"/>
                  </a:moveTo>
                  <a:lnTo>
                    <a:pt x="12776" y="11391"/>
                  </a:lnTo>
                  <a:lnTo>
                    <a:pt x="13995" y="13449"/>
                  </a:lnTo>
                  <a:lnTo>
                    <a:pt x="13995" y="87299"/>
                  </a:lnTo>
                  <a:lnTo>
                    <a:pt x="11125" y="90182"/>
                  </a:lnTo>
                  <a:lnTo>
                    <a:pt x="952" y="90741"/>
                  </a:lnTo>
                  <a:lnTo>
                    <a:pt x="952" y="92798"/>
                  </a:lnTo>
                  <a:lnTo>
                    <a:pt x="38849" y="92798"/>
                  </a:lnTo>
                  <a:lnTo>
                    <a:pt x="38849" y="90741"/>
                  </a:lnTo>
                  <a:lnTo>
                    <a:pt x="28549" y="90741"/>
                  </a:lnTo>
                  <a:lnTo>
                    <a:pt x="25806" y="88265"/>
                  </a:lnTo>
                  <a:lnTo>
                    <a:pt x="25806" y="11391"/>
                  </a:lnTo>
                  <a:close/>
                </a:path>
                <a:path w="39369" h="93344">
                  <a:moveTo>
                    <a:pt x="24574" y="0"/>
                  </a:moveTo>
                  <a:lnTo>
                    <a:pt x="0" y="12496"/>
                  </a:lnTo>
                  <a:lnTo>
                    <a:pt x="0" y="14414"/>
                  </a:lnTo>
                  <a:lnTo>
                    <a:pt x="3708" y="13042"/>
                  </a:lnTo>
                  <a:lnTo>
                    <a:pt x="6172" y="12077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19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">
              <a:extLst>
                <a:ext uri="{FF2B5EF4-FFF2-40B4-BE49-F238E27FC236}">
                  <a16:creationId xmlns:a16="http://schemas.microsoft.com/office/drawing/2014/main" id="{609D848F-8100-9C4C-B4A8-452FB3A64F25}"/>
                </a:ext>
              </a:extLst>
            </p:cNvPr>
            <p:cNvSpPr/>
            <p:nvPr/>
          </p:nvSpPr>
          <p:spPr>
            <a:xfrm>
              <a:off x="4871955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6">
              <a:extLst>
                <a:ext uri="{FF2B5EF4-FFF2-40B4-BE49-F238E27FC236}">
                  <a16:creationId xmlns:a16="http://schemas.microsoft.com/office/drawing/2014/main" id="{C34E4279-351B-FB4A-B675-513BDADDA5EE}"/>
                </a:ext>
              </a:extLst>
            </p:cNvPr>
            <p:cNvSpPr/>
            <p:nvPr/>
          </p:nvSpPr>
          <p:spPr>
            <a:xfrm>
              <a:off x="4861388" y="1471486"/>
              <a:ext cx="59690" cy="95885"/>
            </a:xfrm>
            <a:custGeom>
              <a:avLst/>
              <a:gdLst/>
              <a:ahLst/>
              <a:cxnLst/>
              <a:rect l="l" t="t" r="r" b="b"/>
              <a:pathLst>
                <a:path w="59689" h="95884">
                  <a:moveTo>
                    <a:pt x="56553" y="0"/>
                  </a:moveTo>
                  <a:lnTo>
                    <a:pt x="14960" y="17703"/>
                  </a:lnTo>
                  <a:lnTo>
                    <a:pt x="0" y="55600"/>
                  </a:lnTo>
                  <a:lnTo>
                    <a:pt x="466" y="62782"/>
                  </a:lnTo>
                  <a:lnTo>
                    <a:pt x="23050" y="94879"/>
                  </a:lnTo>
                  <a:lnTo>
                    <a:pt x="30746" y="95808"/>
                  </a:lnTo>
                  <a:lnTo>
                    <a:pt x="39801" y="95808"/>
                  </a:lnTo>
                  <a:lnTo>
                    <a:pt x="47497" y="92113"/>
                  </a:lnTo>
                  <a:lnTo>
                    <a:pt x="47620" y="91960"/>
                  </a:lnTo>
                  <a:lnTo>
                    <a:pt x="32257" y="91960"/>
                  </a:lnTo>
                  <a:lnTo>
                    <a:pt x="23768" y="89491"/>
                  </a:lnTo>
                  <a:lnTo>
                    <a:pt x="17672" y="82494"/>
                  </a:lnTo>
                  <a:lnTo>
                    <a:pt x="13995" y="71584"/>
                  </a:lnTo>
                  <a:lnTo>
                    <a:pt x="12763" y="57378"/>
                  </a:lnTo>
                  <a:lnTo>
                    <a:pt x="12763" y="44754"/>
                  </a:lnTo>
                  <a:lnTo>
                    <a:pt x="20866" y="41452"/>
                  </a:lnTo>
                  <a:lnTo>
                    <a:pt x="50629" y="41452"/>
                  </a:lnTo>
                  <a:lnTo>
                    <a:pt x="50448" y="41325"/>
                  </a:lnTo>
                  <a:lnTo>
                    <a:pt x="16192" y="41325"/>
                  </a:lnTo>
                  <a:lnTo>
                    <a:pt x="21074" y="26969"/>
                  </a:lnTo>
                  <a:lnTo>
                    <a:pt x="29816" y="15327"/>
                  </a:lnTo>
                  <a:lnTo>
                    <a:pt x="41906" y="6901"/>
                  </a:lnTo>
                  <a:lnTo>
                    <a:pt x="56832" y="2197"/>
                  </a:lnTo>
                  <a:lnTo>
                    <a:pt x="56553" y="0"/>
                  </a:lnTo>
                  <a:close/>
                </a:path>
                <a:path w="59689" h="95884">
                  <a:moveTo>
                    <a:pt x="50629" y="41452"/>
                  </a:moveTo>
                  <a:lnTo>
                    <a:pt x="28676" y="41452"/>
                  </a:lnTo>
                  <a:lnTo>
                    <a:pt x="36963" y="43142"/>
                  </a:lnTo>
                  <a:lnTo>
                    <a:pt x="42738" y="48177"/>
                  </a:lnTo>
                  <a:lnTo>
                    <a:pt x="46118" y="56508"/>
                  </a:lnTo>
                  <a:lnTo>
                    <a:pt x="47218" y="68084"/>
                  </a:lnTo>
                  <a:lnTo>
                    <a:pt x="46270" y="77724"/>
                  </a:lnTo>
                  <a:lnTo>
                    <a:pt x="43443" y="85275"/>
                  </a:lnTo>
                  <a:lnTo>
                    <a:pt x="38763" y="90199"/>
                  </a:lnTo>
                  <a:lnTo>
                    <a:pt x="32257" y="91960"/>
                  </a:lnTo>
                  <a:lnTo>
                    <a:pt x="47620" y="91960"/>
                  </a:lnTo>
                  <a:lnTo>
                    <a:pt x="52565" y="85788"/>
                  </a:lnTo>
                  <a:lnTo>
                    <a:pt x="57099" y="80302"/>
                  </a:lnTo>
                  <a:lnTo>
                    <a:pt x="59575" y="72605"/>
                  </a:lnTo>
                  <a:lnTo>
                    <a:pt x="59575" y="63830"/>
                  </a:lnTo>
                  <a:lnTo>
                    <a:pt x="57779" y="51878"/>
                  </a:lnTo>
                  <a:lnTo>
                    <a:pt x="52622" y="42846"/>
                  </a:lnTo>
                  <a:lnTo>
                    <a:pt x="50629" y="41452"/>
                  </a:lnTo>
                  <a:close/>
                </a:path>
                <a:path w="59689" h="95884">
                  <a:moveTo>
                    <a:pt x="33629" y="35140"/>
                  </a:moveTo>
                  <a:lnTo>
                    <a:pt x="27584" y="35140"/>
                  </a:lnTo>
                  <a:lnTo>
                    <a:pt x="22923" y="36106"/>
                  </a:lnTo>
                  <a:lnTo>
                    <a:pt x="16192" y="41325"/>
                  </a:lnTo>
                  <a:lnTo>
                    <a:pt x="50448" y="41325"/>
                  </a:lnTo>
                  <a:lnTo>
                    <a:pt x="44455" y="37134"/>
                  </a:lnTo>
                  <a:lnTo>
                    <a:pt x="33629" y="35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64D5529F-FB25-6649-AAA6-064E520A507F}"/>
                </a:ext>
              </a:extLst>
            </p:cNvPr>
            <p:cNvSpPr/>
            <p:nvPr/>
          </p:nvSpPr>
          <p:spPr>
            <a:xfrm>
              <a:off x="4861388" y="1471486"/>
              <a:ext cx="59690" cy="95885"/>
            </a:xfrm>
            <a:custGeom>
              <a:avLst/>
              <a:gdLst/>
              <a:ahLst/>
              <a:cxnLst/>
              <a:rect l="l" t="t" r="r" b="b"/>
              <a:pathLst>
                <a:path w="59689" h="95884">
                  <a:moveTo>
                    <a:pt x="56553" y="0"/>
                  </a:moveTo>
                  <a:lnTo>
                    <a:pt x="56832" y="2197"/>
                  </a:lnTo>
                  <a:lnTo>
                    <a:pt x="41911" y="6899"/>
                  </a:lnTo>
                  <a:lnTo>
                    <a:pt x="29821" y="15320"/>
                  </a:lnTo>
                  <a:lnTo>
                    <a:pt x="21076" y="26959"/>
                  </a:lnTo>
                  <a:lnTo>
                    <a:pt x="16192" y="41313"/>
                  </a:lnTo>
                  <a:lnTo>
                    <a:pt x="22923" y="36106"/>
                  </a:lnTo>
                  <a:lnTo>
                    <a:pt x="27584" y="35140"/>
                  </a:lnTo>
                  <a:lnTo>
                    <a:pt x="33629" y="35140"/>
                  </a:lnTo>
                  <a:lnTo>
                    <a:pt x="44461" y="37134"/>
                  </a:lnTo>
                  <a:lnTo>
                    <a:pt x="52627" y="42846"/>
                  </a:lnTo>
                  <a:lnTo>
                    <a:pt x="57780" y="51878"/>
                  </a:lnTo>
                  <a:lnTo>
                    <a:pt x="59575" y="63830"/>
                  </a:lnTo>
                  <a:lnTo>
                    <a:pt x="59575" y="72618"/>
                  </a:lnTo>
                  <a:lnTo>
                    <a:pt x="57099" y="80302"/>
                  </a:lnTo>
                  <a:lnTo>
                    <a:pt x="52577" y="85788"/>
                  </a:lnTo>
                  <a:lnTo>
                    <a:pt x="47497" y="92113"/>
                  </a:lnTo>
                  <a:lnTo>
                    <a:pt x="39801" y="95808"/>
                  </a:lnTo>
                  <a:lnTo>
                    <a:pt x="30746" y="95808"/>
                  </a:lnTo>
                  <a:lnTo>
                    <a:pt x="1782" y="69746"/>
                  </a:lnTo>
                  <a:lnTo>
                    <a:pt x="0" y="55587"/>
                  </a:lnTo>
                  <a:lnTo>
                    <a:pt x="967" y="44825"/>
                  </a:lnTo>
                  <a:lnTo>
                    <a:pt x="23777" y="10019"/>
                  </a:lnTo>
                  <a:lnTo>
                    <a:pt x="43721" y="1898"/>
                  </a:lnTo>
                  <a:lnTo>
                    <a:pt x="5655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4C434076-8E67-E743-8F36-F04CA59EBBDD}"/>
                </a:ext>
              </a:extLst>
            </p:cNvPr>
            <p:cNvSpPr/>
            <p:nvPr/>
          </p:nvSpPr>
          <p:spPr>
            <a:xfrm>
              <a:off x="4874153" y="1512938"/>
              <a:ext cx="34925" cy="50800"/>
            </a:xfrm>
            <a:custGeom>
              <a:avLst/>
              <a:gdLst/>
              <a:ahLst/>
              <a:cxnLst/>
              <a:rect l="l" t="t" r="r" b="b"/>
              <a:pathLst>
                <a:path w="34925" h="50800">
                  <a:moveTo>
                    <a:pt x="34455" y="26631"/>
                  </a:moveTo>
                  <a:lnTo>
                    <a:pt x="33354" y="15060"/>
                  </a:lnTo>
                  <a:lnTo>
                    <a:pt x="29976" y="6729"/>
                  </a:lnTo>
                  <a:lnTo>
                    <a:pt x="24205" y="1691"/>
                  </a:lnTo>
                  <a:lnTo>
                    <a:pt x="15925" y="0"/>
                  </a:lnTo>
                  <a:lnTo>
                    <a:pt x="8102" y="0"/>
                  </a:lnTo>
                  <a:lnTo>
                    <a:pt x="0" y="3301"/>
                  </a:lnTo>
                  <a:lnTo>
                    <a:pt x="0" y="15925"/>
                  </a:lnTo>
                  <a:lnTo>
                    <a:pt x="1231" y="30134"/>
                  </a:lnTo>
                  <a:lnTo>
                    <a:pt x="4908" y="41047"/>
                  </a:lnTo>
                  <a:lnTo>
                    <a:pt x="11004" y="48049"/>
                  </a:lnTo>
                  <a:lnTo>
                    <a:pt x="19494" y="50520"/>
                  </a:lnTo>
                  <a:lnTo>
                    <a:pt x="26000" y="48757"/>
                  </a:lnTo>
                  <a:lnTo>
                    <a:pt x="30680" y="43829"/>
                  </a:lnTo>
                  <a:lnTo>
                    <a:pt x="33506" y="36274"/>
                  </a:lnTo>
                  <a:lnTo>
                    <a:pt x="34455" y="266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65EADD93-B2E8-4F4A-A82D-F5207AA658A2}"/>
                </a:ext>
              </a:extLst>
            </p:cNvPr>
            <p:cNvSpPr/>
            <p:nvPr/>
          </p:nvSpPr>
          <p:spPr>
            <a:xfrm>
              <a:off x="4987131" y="1398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6451" y="0"/>
                  </a:moveTo>
                  <a:lnTo>
                    <a:pt x="0" y="6311"/>
                  </a:lnTo>
                  <a:lnTo>
                    <a:pt x="31572" y="38023"/>
                  </a:lnTo>
                  <a:lnTo>
                    <a:pt x="0" y="69723"/>
                  </a:lnTo>
                  <a:lnTo>
                    <a:pt x="6311" y="76047"/>
                  </a:lnTo>
                  <a:lnTo>
                    <a:pt x="38023" y="44475"/>
                  </a:lnTo>
                  <a:lnTo>
                    <a:pt x="50927" y="44475"/>
                  </a:lnTo>
                  <a:lnTo>
                    <a:pt x="44475" y="38023"/>
                  </a:lnTo>
                  <a:lnTo>
                    <a:pt x="50870" y="31572"/>
                  </a:lnTo>
                  <a:lnTo>
                    <a:pt x="38023" y="31572"/>
                  </a:lnTo>
                  <a:lnTo>
                    <a:pt x="6451" y="0"/>
                  </a:lnTo>
                  <a:close/>
                </a:path>
                <a:path w="76200" h="76200">
                  <a:moveTo>
                    <a:pt x="50927" y="44475"/>
                  </a:moveTo>
                  <a:lnTo>
                    <a:pt x="38023" y="44475"/>
                  </a:lnTo>
                  <a:lnTo>
                    <a:pt x="69735" y="76047"/>
                  </a:lnTo>
                  <a:lnTo>
                    <a:pt x="76047" y="69596"/>
                  </a:lnTo>
                  <a:lnTo>
                    <a:pt x="50927" y="44475"/>
                  </a:lnTo>
                  <a:close/>
                </a:path>
                <a:path w="76200" h="76200">
                  <a:moveTo>
                    <a:pt x="69735" y="0"/>
                  </a:moveTo>
                  <a:lnTo>
                    <a:pt x="38023" y="31572"/>
                  </a:lnTo>
                  <a:lnTo>
                    <a:pt x="50870" y="31572"/>
                  </a:lnTo>
                  <a:lnTo>
                    <a:pt x="76047" y="6172"/>
                  </a:lnTo>
                  <a:lnTo>
                    <a:pt x="69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993C17A0-4A67-F142-BC30-58BA4BFD8FD5}"/>
                </a:ext>
              </a:extLst>
            </p:cNvPr>
            <p:cNvSpPr/>
            <p:nvPr/>
          </p:nvSpPr>
          <p:spPr>
            <a:xfrm>
              <a:off x="4987131" y="1398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047" y="69596"/>
                  </a:moveTo>
                  <a:lnTo>
                    <a:pt x="69735" y="76047"/>
                  </a:lnTo>
                  <a:lnTo>
                    <a:pt x="38023" y="44475"/>
                  </a:lnTo>
                  <a:lnTo>
                    <a:pt x="6311" y="76047"/>
                  </a:lnTo>
                  <a:lnTo>
                    <a:pt x="0" y="69735"/>
                  </a:lnTo>
                  <a:lnTo>
                    <a:pt x="31572" y="38023"/>
                  </a:lnTo>
                  <a:lnTo>
                    <a:pt x="0" y="6311"/>
                  </a:lnTo>
                  <a:lnTo>
                    <a:pt x="6451" y="0"/>
                  </a:lnTo>
                  <a:lnTo>
                    <a:pt x="38023" y="31572"/>
                  </a:lnTo>
                  <a:lnTo>
                    <a:pt x="69735" y="0"/>
                  </a:lnTo>
                  <a:lnTo>
                    <a:pt x="76047" y="6172"/>
                  </a:lnTo>
                  <a:lnTo>
                    <a:pt x="44475" y="38023"/>
                  </a:lnTo>
                  <a:lnTo>
                    <a:pt x="76047" y="695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449C294D-22DB-9A4A-B23B-B04EC6A3DE40}"/>
                </a:ext>
              </a:extLst>
            </p:cNvPr>
            <p:cNvSpPr/>
            <p:nvPr/>
          </p:nvSpPr>
          <p:spPr>
            <a:xfrm>
              <a:off x="5116709" y="1436884"/>
              <a:ext cx="86360" cy="0"/>
            </a:xfrm>
            <a:custGeom>
              <a:avLst/>
              <a:gdLst/>
              <a:ahLst/>
              <a:cxnLst/>
              <a:rect l="l" t="t" r="r" b="b"/>
              <a:pathLst>
                <a:path w="86360">
                  <a:moveTo>
                    <a:pt x="0" y="0"/>
                  </a:moveTo>
                  <a:lnTo>
                    <a:pt x="85788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2">
              <a:extLst>
                <a:ext uri="{FF2B5EF4-FFF2-40B4-BE49-F238E27FC236}">
                  <a16:creationId xmlns:a16="http://schemas.microsoft.com/office/drawing/2014/main" id="{BA3DC58D-3921-D640-9EB4-FFC7580B411E}"/>
                </a:ext>
              </a:extLst>
            </p:cNvPr>
            <p:cNvSpPr/>
            <p:nvPr/>
          </p:nvSpPr>
          <p:spPr>
            <a:xfrm>
              <a:off x="5140179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25806" y="11391"/>
                  </a:moveTo>
                  <a:lnTo>
                    <a:pt x="12776" y="11391"/>
                  </a:lnTo>
                  <a:lnTo>
                    <a:pt x="14008" y="13449"/>
                  </a:lnTo>
                  <a:lnTo>
                    <a:pt x="14008" y="87299"/>
                  </a:lnTo>
                  <a:lnTo>
                    <a:pt x="11125" y="90182"/>
                  </a:lnTo>
                  <a:lnTo>
                    <a:pt x="952" y="90741"/>
                  </a:lnTo>
                  <a:lnTo>
                    <a:pt x="952" y="92798"/>
                  </a:lnTo>
                  <a:lnTo>
                    <a:pt x="38849" y="92798"/>
                  </a:lnTo>
                  <a:lnTo>
                    <a:pt x="38849" y="90741"/>
                  </a:lnTo>
                  <a:lnTo>
                    <a:pt x="28549" y="90741"/>
                  </a:lnTo>
                  <a:lnTo>
                    <a:pt x="25806" y="88265"/>
                  </a:lnTo>
                  <a:lnTo>
                    <a:pt x="25806" y="11391"/>
                  </a:lnTo>
                  <a:close/>
                </a:path>
                <a:path w="39369" h="93344">
                  <a:moveTo>
                    <a:pt x="24574" y="0"/>
                  </a:moveTo>
                  <a:lnTo>
                    <a:pt x="0" y="12496"/>
                  </a:lnTo>
                  <a:lnTo>
                    <a:pt x="0" y="14414"/>
                  </a:lnTo>
                  <a:lnTo>
                    <a:pt x="3708" y="13042"/>
                  </a:lnTo>
                  <a:lnTo>
                    <a:pt x="6172" y="12077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19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3">
              <a:extLst>
                <a:ext uri="{FF2B5EF4-FFF2-40B4-BE49-F238E27FC236}">
                  <a16:creationId xmlns:a16="http://schemas.microsoft.com/office/drawing/2014/main" id="{465EC9BC-BFCD-A24C-88CB-318DF7258527}"/>
                </a:ext>
              </a:extLst>
            </p:cNvPr>
            <p:cNvSpPr/>
            <p:nvPr/>
          </p:nvSpPr>
          <p:spPr>
            <a:xfrm>
              <a:off x="5140179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4">
              <a:extLst>
                <a:ext uri="{FF2B5EF4-FFF2-40B4-BE49-F238E27FC236}">
                  <a16:creationId xmlns:a16="http://schemas.microsoft.com/office/drawing/2014/main" id="{116054A2-9A4D-844E-933B-96EF57AE987C}"/>
                </a:ext>
              </a:extLst>
            </p:cNvPr>
            <p:cNvSpPr/>
            <p:nvPr/>
          </p:nvSpPr>
          <p:spPr>
            <a:xfrm>
              <a:off x="5128927" y="1472578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4">
                  <a:moveTo>
                    <a:pt x="49311" y="10160"/>
                  </a:moveTo>
                  <a:lnTo>
                    <a:pt x="23190" y="10160"/>
                  </a:lnTo>
                  <a:lnTo>
                    <a:pt x="31096" y="11426"/>
                  </a:lnTo>
                  <a:lnTo>
                    <a:pt x="37110" y="15151"/>
                  </a:lnTo>
                  <a:lnTo>
                    <a:pt x="40937" y="21218"/>
                  </a:lnTo>
                  <a:lnTo>
                    <a:pt x="42278" y="29514"/>
                  </a:lnTo>
                  <a:lnTo>
                    <a:pt x="41304" y="38103"/>
                  </a:lnTo>
                  <a:lnTo>
                    <a:pt x="38195" y="46640"/>
                  </a:lnTo>
                  <a:lnTo>
                    <a:pt x="32666" y="55539"/>
                  </a:lnTo>
                  <a:lnTo>
                    <a:pt x="24434" y="65214"/>
                  </a:lnTo>
                  <a:lnTo>
                    <a:pt x="0" y="91160"/>
                  </a:lnTo>
                  <a:lnTo>
                    <a:pt x="0" y="92798"/>
                  </a:lnTo>
                  <a:lnTo>
                    <a:pt x="53670" y="92798"/>
                  </a:lnTo>
                  <a:lnTo>
                    <a:pt x="57786" y="82359"/>
                  </a:lnTo>
                  <a:lnTo>
                    <a:pt x="13868" y="82359"/>
                  </a:lnTo>
                  <a:lnTo>
                    <a:pt x="36512" y="58204"/>
                  </a:lnTo>
                  <a:lnTo>
                    <a:pt x="44413" y="48965"/>
                  </a:lnTo>
                  <a:lnTo>
                    <a:pt x="49882" y="40409"/>
                  </a:lnTo>
                  <a:lnTo>
                    <a:pt x="53060" y="32241"/>
                  </a:lnTo>
                  <a:lnTo>
                    <a:pt x="54089" y="24168"/>
                  </a:lnTo>
                  <a:lnTo>
                    <a:pt x="52301" y="14658"/>
                  </a:lnTo>
                  <a:lnTo>
                    <a:pt x="49311" y="10160"/>
                  </a:lnTo>
                  <a:close/>
                </a:path>
                <a:path w="61594" h="93344">
                  <a:moveTo>
                    <a:pt x="59156" y="73164"/>
                  </a:moveTo>
                  <a:lnTo>
                    <a:pt x="54635" y="80860"/>
                  </a:lnTo>
                  <a:lnTo>
                    <a:pt x="51752" y="82359"/>
                  </a:lnTo>
                  <a:lnTo>
                    <a:pt x="57786" y="82359"/>
                  </a:lnTo>
                  <a:lnTo>
                    <a:pt x="61087" y="73990"/>
                  </a:lnTo>
                  <a:lnTo>
                    <a:pt x="59156" y="73164"/>
                  </a:lnTo>
                  <a:close/>
                </a:path>
                <a:path w="61594" h="93344">
                  <a:moveTo>
                    <a:pt x="28689" y="0"/>
                  </a:moveTo>
                  <a:lnTo>
                    <a:pt x="17507" y="2009"/>
                  </a:lnTo>
                  <a:lnTo>
                    <a:pt x="9161" y="7634"/>
                  </a:lnTo>
                  <a:lnTo>
                    <a:pt x="3441" y="16271"/>
                  </a:lnTo>
                  <a:lnTo>
                    <a:pt x="139" y="27317"/>
                  </a:lnTo>
                  <a:lnTo>
                    <a:pt x="3022" y="28003"/>
                  </a:lnTo>
                  <a:lnTo>
                    <a:pt x="7100" y="19541"/>
                  </a:lnTo>
                  <a:lnTo>
                    <a:pt x="11463" y="14038"/>
                  </a:lnTo>
                  <a:lnTo>
                    <a:pt x="16647" y="11056"/>
                  </a:lnTo>
                  <a:lnTo>
                    <a:pt x="23190" y="10160"/>
                  </a:lnTo>
                  <a:lnTo>
                    <a:pt x="49311" y="10160"/>
                  </a:lnTo>
                  <a:lnTo>
                    <a:pt x="47204" y="6988"/>
                  </a:lnTo>
                  <a:lnTo>
                    <a:pt x="39199" y="1865"/>
                  </a:lnTo>
                  <a:lnTo>
                    <a:pt x="28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5">
              <a:extLst>
                <a:ext uri="{FF2B5EF4-FFF2-40B4-BE49-F238E27FC236}">
                  <a16:creationId xmlns:a16="http://schemas.microsoft.com/office/drawing/2014/main" id="{C4B8AC76-AA9E-3F4B-80D3-77DBE6A625EB}"/>
                </a:ext>
              </a:extLst>
            </p:cNvPr>
            <p:cNvSpPr/>
            <p:nvPr/>
          </p:nvSpPr>
          <p:spPr>
            <a:xfrm>
              <a:off x="5128927" y="1472578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4">
                  <a:moveTo>
                    <a:pt x="61087" y="73990"/>
                  </a:moveTo>
                  <a:lnTo>
                    <a:pt x="53670" y="92798"/>
                  </a:lnTo>
                  <a:lnTo>
                    <a:pt x="0" y="92798"/>
                  </a:lnTo>
                  <a:lnTo>
                    <a:pt x="0" y="91147"/>
                  </a:lnTo>
                  <a:lnTo>
                    <a:pt x="24434" y="65201"/>
                  </a:lnTo>
                  <a:lnTo>
                    <a:pt x="32666" y="55534"/>
                  </a:lnTo>
                  <a:lnTo>
                    <a:pt x="38195" y="46639"/>
                  </a:lnTo>
                  <a:lnTo>
                    <a:pt x="41304" y="38103"/>
                  </a:lnTo>
                  <a:lnTo>
                    <a:pt x="42278" y="29514"/>
                  </a:lnTo>
                  <a:lnTo>
                    <a:pt x="40939" y="21218"/>
                  </a:lnTo>
                  <a:lnTo>
                    <a:pt x="37117" y="15151"/>
                  </a:lnTo>
                  <a:lnTo>
                    <a:pt x="31107" y="11426"/>
                  </a:lnTo>
                  <a:lnTo>
                    <a:pt x="23202" y="10160"/>
                  </a:lnTo>
                  <a:lnTo>
                    <a:pt x="16652" y="11056"/>
                  </a:lnTo>
                  <a:lnTo>
                    <a:pt x="11464" y="14038"/>
                  </a:lnTo>
                  <a:lnTo>
                    <a:pt x="7100" y="19541"/>
                  </a:lnTo>
                  <a:lnTo>
                    <a:pt x="3022" y="28003"/>
                  </a:lnTo>
                  <a:lnTo>
                    <a:pt x="139" y="27317"/>
                  </a:lnTo>
                  <a:lnTo>
                    <a:pt x="3443" y="16277"/>
                  </a:lnTo>
                  <a:lnTo>
                    <a:pt x="9166" y="7639"/>
                  </a:lnTo>
                  <a:lnTo>
                    <a:pt x="17513" y="2010"/>
                  </a:lnTo>
                  <a:lnTo>
                    <a:pt x="28689" y="0"/>
                  </a:lnTo>
                  <a:lnTo>
                    <a:pt x="39205" y="1863"/>
                  </a:lnTo>
                  <a:lnTo>
                    <a:pt x="47209" y="6983"/>
                  </a:lnTo>
                  <a:lnTo>
                    <a:pt x="52302" y="14653"/>
                  </a:lnTo>
                  <a:lnTo>
                    <a:pt x="54089" y="24168"/>
                  </a:lnTo>
                  <a:lnTo>
                    <a:pt x="53060" y="32241"/>
                  </a:lnTo>
                  <a:lnTo>
                    <a:pt x="49882" y="40409"/>
                  </a:lnTo>
                  <a:lnTo>
                    <a:pt x="44413" y="48965"/>
                  </a:lnTo>
                  <a:lnTo>
                    <a:pt x="36512" y="58204"/>
                  </a:lnTo>
                  <a:lnTo>
                    <a:pt x="13868" y="82359"/>
                  </a:lnTo>
                  <a:lnTo>
                    <a:pt x="45986" y="82359"/>
                  </a:lnTo>
                  <a:lnTo>
                    <a:pt x="51752" y="82359"/>
                  </a:lnTo>
                  <a:lnTo>
                    <a:pt x="54635" y="80848"/>
                  </a:lnTo>
                  <a:lnTo>
                    <a:pt x="59169" y="73164"/>
                  </a:lnTo>
                  <a:lnTo>
                    <a:pt x="61087" y="73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6">
              <a:extLst>
                <a:ext uri="{FF2B5EF4-FFF2-40B4-BE49-F238E27FC236}">
                  <a16:creationId xmlns:a16="http://schemas.microsoft.com/office/drawing/2014/main" id="{2A9A3659-7942-C84E-B5A5-AC67B12396C0}"/>
                </a:ext>
              </a:extLst>
            </p:cNvPr>
            <p:cNvSpPr/>
            <p:nvPr/>
          </p:nvSpPr>
          <p:spPr>
            <a:xfrm>
              <a:off x="5263724" y="1418234"/>
              <a:ext cx="81280" cy="36830"/>
            </a:xfrm>
            <a:custGeom>
              <a:avLst/>
              <a:gdLst/>
              <a:ahLst/>
              <a:cxnLst/>
              <a:rect l="l" t="t" r="r" b="b"/>
              <a:pathLst>
                <a:path w="81280" h="36830">
                  <a:moveTo>
                    <a:pt x="80848" y="0"/>
                  </a:moveTo>
                  <a:lnTo>
                    <a:pt x="0" y="0"/>
                  </a:lnTo>
                  <a:lnTo>
                    <a:pt x="0" y="9055"/>
                  </a:lnTo>
                  <a:lnTo>
                    <a:pt x="80848" y="9055"/>
                  </a:lnTo>
                  <a:lnTo>
                    <a:pt x="80848" y="0"/>
                  </a:lnTo>
                  <a:close/>
                </a:path>
                <a:path w="81280" h="36830">
                  <a:moveTo>
                    <a:pt x="80848" y="27444"/>
                  </a:moveTo>
                  <a:lnTo>
                    <a:pt x="0" y="27444"/>
                  </a:lnTo>
                  <a:lnTo>
                    <a:pt x="0" y="36499"/>
                  </a:lnTo>
                  <a:lnTo>
                    <a:pt x="80848" y="36499"/>
                  </a:lnTo>
                  <a:lnTo>
                    <a:pt x="80848" y="27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882A459C-5162-794E-8414-8CCF2EAE7A02}"/>
                </a:ext>
              </a:extLst>
            </p:cNvPr>
            <p:cNvSpPr/>
            <p:nvPr/>
          </p:nvSpPr>
          <p:spPr>
            <a:xfrm>
              <a:off x="5263039" y="1422762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E21DB1BF-0E43-794E-9E18-28A9DE43F807}"/>
                </a:ext>
              </a:extLst>
            </p:cNvPr>
            <p:cNvSpPr/>
            <p:nvPr/>
          </p:nvSpPr>
          <p:spPr>
            <a:xfrm>
              <a:off x="5263039" y="1450219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9">
              <a:extLst>
                <a:ext uri="{FF2B5EF4-FFF2-40B4-BE49-F238E27FC236}">
                  <a16:creationId xmlns:a16="http://schemas.microsoft.com/office/drawing/2014/main" id="{0A202B76-987C-5041-B039-3164DEC487DD}"/>
                </a:ext>
              </a:extLst>
            </p:cNvPr>
            <p:cNvSpPr/>
            <p:nvPr/>
          </p:nvSpPr>
          <p:spPr>
            <a:xfrm>
              <a:off x="5406346" y="1436884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D3E4B90C-77DF-AA49-B635-EB746CC9A8A1}"/>
                </a:ext>
              </a:extLst>
            </p:cNvPr>
            <p:cNvSpPr/>
            <p:nvPr/>
          </p:nvSpPr>
          <p:spPr>
            <a:xfrm>
              <a:off x="5464410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25806" y="11391"/>
                  </a:moveTo>
                  <a:lnTo>
                    <a:pt x="12763" y="11391"/>
                  </a:lnTo>
                  <a:lnTo>
                    <a:pt x="14008" y="13449"/>
                  </a:lnTo>
                  <a:lnTo>
                    <a:pt x="14008" y="87299"/>
                  </a:lnTo>
                  <a:lnTo>
                    <a:pt x="11125" y="90182"/>
                  </a:lnTo>
                  <a:lnTo>
                    <a:pt x="965" y="90741"/>
                  </a:lnTo>
                  <a:lnTo>
                    <a:pt x="965" y="92798"/>
                  </a:lnTo>
                  <a:lnTo>
                    <a:pt x="38849" y="92798"/>
                  </a:lnTo>
                  <a:lnTo>
                    <a:pt x="38849" y="90741"/>
                  </a:lnTo>
                  <a:lnTo>
                    <a:pt x="28549" y="90741"/>
                  </a:lnTo>
                  <a:lnTo>
                    <a:pt x="25806" y="88265"/>
                  </a:lnTo>
                  <a:lnTo>
                    <a:pt x="25806" y="11391"/>
                  </a:lnTo>
                  <a:close/>
                </a:path>
                <a:path w="39369" h="93344">
                  <a:moveTo>
                    <a:pt x="24574" y="0"/>
                  </a:moveTo>
                  <a:lnTo>
                    <a:pt x="0" y="12496"/>
                  </a:lnTo>
                  <a:lnTo>
                    <a:pt x="0" y="14414"/>
                  </a:lnTo>
                  <a:lnTo>
                    <a:pt x="3708" y="13042"/>
                  </a:lnTo>
                  <a:lnTo>
                    <a:pt x="6172" y="12077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19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F52E7247-13A1-7345-90C3-08F698C7E4B5}"/>
                </a:ext>
              </a:extLst>
            </p:cNvPr>
            <p:cNvSpPr/>
            <p:nvPr/>
          </p:nvSpPr>
          <p:spPr>
            <a:xfrm>
              <a:off x="5464410" y="128562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39703C51-48B6-2440-9389-E1E2E0D8E085}"/>
                </a:ext>
              </a:extLst>
            </p:cNvPr>
            <p:cNvSpPr/>
            <p:nvPr/>
          </p:nvSpPr>
          <p:spPr>
            <a:xfrm>
              <a:off x="5429815" y="1472591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25806" y="11391"/>
                  </a:moveTo>
                  <a:lnTo>
                    <a:pt x="12763" y="11391"/>
                  </a:lnTo>
                  <a:lnTo>
                    <a:pt x="14008" y="13449"/>
                  </a:lnTo>
                  <a:lnTo>
                    <a:pt x="14008" y="87287"/>
                  </a:lnTo>
                  <a:lnTo>
                    <a:pt x="11125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4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5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4D79F5FB-D0EB-C049-86A7-C9A4EB3BDE28}"/>
                </a:ext>
              </a:extLst>
            </p:cNvPr>
            <p:cNvSpPr/>
            <p:nvPr/>
          </p:nvSpPr>
          <p:spPr>
            <a:xfrm>
              <a:off x="5429815" y="147257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4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A42891E4-D2A5-7D42-B8AA-F16D1905F51D}"/>
                </a:ext>
              </a:extLst>
            </p:cNvPr>
            <p:cNvSpPr/>
            <p:nvPr/>
          </p:nvSpPr>
          <p:spPr>
            <a:xfrm>
              <a:off x="5487879" y="1472578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5" h="93344">
                  <a:moveTo>
                    <a:pt x="49311" y="10160"/>
                  </a:moveTo>
                  <a:lnTo>
                    <a:pt x="23190" y="10160"/>
                  </a:lnTo>
                  <a:lnTo>
                    <a:pt x="31096" y="11426"/>
                  </a:lnTo>
                  <a:lnTo>
                    <a:pt x="37110" y="15151"/>
                  </a:lnTo>
                  <a:lnTo>
                    <a:pt x="40937" y="21218"/>
                  </a:lnTo>
                  <a:lnTo>
                    <a:pt x="42278" y="29514"/>
                  </a:lnTo>
                  <a:lnTo>
                    <a:pt x="41304" y="38103"/>
                  </a:lnTo>
                  <a:lnTo>
                    <a:pt x="38195" y="46640"/>
                  </a:lnTo>
                  <a:lnTo>
                    <a:pt x="32666" y="55539"/>
                  </a:lnTo>
                  <a:lnTo>
                    <a:pt x="24434" y="65214"/>
                  </a:lnTo>
                  <a:lnTo>
                    <a:pt x="0" y="91160"/>
                  </a:lnTo>
                  <a:lnTo>
                    <a:pt x="0" y="92798"/>
                  </a:lnTo>
                  <a:lnTo>
                    <a:pt x="53682" y="92798"/>
                  </a:lnTo>
                  <a:lnTo>
                    <a:pt x="57792" y="82359"/>
                  </a:lnTo>
                  <a:lnTo>
                    <a:pt x="13868" y="82359"/>
                  </a:lnTo>
                  <a:lnTo>
                    <a:pt x="36512" y="58204"/>
                  </a:lnTo>
                  <a:lnTo>
                    <a:pt x="44413" y="48965"/>
                  </a:lnTo>
                  <a:lnTo>
                    <a:pt x="49882" y="40409"/>
                  </a:lnTo>
                  <a:lnTo>
                    <a:pt x="53060" y="32241"/>
                  </a:lnTo>
                  <a:lnTo>
                    <a:pt x="54089" y="24168"/>
                  </a:lnTo>
                  <a:lnTo>
                    <a:pt x="52301" y="14658"/>
                  </a:lnTo>
                  <a:lnTo>
                    <a:pt x="49311" y="10160"/>
                  </a:lnTo>
                  <a:close/>
                </a:path>
                <a:path w="61595" h="93344">
                  <a:moveTo>
                    <a:pt x="59156" y="73164"/>
                  </a:moveTo>
                  <a:lnTo>
                    <a:pt x="54635" y="80860"/>
                  </a:lnTo>
                  <a:lnTo>
                    <a:pt x="51752" y="82359"/>
                  </a:lnTo>
                  <a:lnTo>
                    <a:pt x="57792" y="82359"/>
                  </a:lnTo>
                  <a:lnTo>
                    <a:pt x="61087" y="73990"/>
                  </a:lnTo>
                  <a:lnTo>
                    <a:pt x="59156" y="73164"/>
                  </a:lnTo>
                  <a:close/>
                </a:path>
                <a:path w="61595" h="93344">
                  <a:moveTo>
                    <a:pt x="28689" y="0"/>
                  </a:moveTo>
                  <a:lnTo>
                    <a:pt x="17513" y="2009"/>
                  </a:lnTo>
                  <a:lnTo>
                    <a:pt x="9166" y="7634"/>
                  </a:lnTo>
                  <a:lnTo>
                    <a:pt x="3443" y="16271"/>
                  </a:lnTo>
                  <a:lnTo>
                    <a:pt x="139" y="27317"/>
                  </a:lnTo>
                  <a:lnTo>
                    <a:pt x="3022" y="28003"/>
                  </a:lnTo>
                  <a:lnTo>
                    <a:pt x="7100" y="19541"/>
                  </a:lnTo>
                  <a:lnTo>
                    <a:pt x="11463" y="14038"/>
                  </a:lnTo>
                  <a:lnTo>
                    <a:pt x="16647" y="11056"/>
                  </a:lnTo>
                  <a:lnTo>
                    <a:pt x="23190" y="10160"/>
                  </a:lnTo>
                  <a:lnTo>
                    <a:pt x="49311" y="10160"/>
                  </a:lnTo>
                  <a:lnTo>
                    <a:pt x="47204" y="6988"/>
                  </a:lnTo>
                  <a:lnTo>
                    <a:pt x="39199" y="1865"/>
                  </a:lnTo>
                  <a:lnTo>
                    <a:pt x="28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25">
              <a:extLst>
                <a:ext uri="{FF2B5EF4-FFF2-40B4-BE49-F238E27FC236}">
                  <a16:creationId xmlns:a16="http://schemas.microsoft.com/office/drawing/2014/main" id="{EA5F82E0-11D0-204D-B334-ABB1D16A7399}"/>
                </a:ext>
              </a:extLst>
            </p:cNvPr>
            <p:cNvSpPr/>
            <p:nvPr/>
          </p:nvSpPr>
          <p:spPr>
            <a:xfrm>
              <a:off x="5487879" y="1472578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5" h="93344">
                  <a:moveTo>
                    <a:pt x="61087" y="73990"/>
                  </a:moveTo>
                  <a:lnTo>
                    <a:pt x="53670" y="92798"/>
                  </a:lnTo>
                  <a:lnTo>
                    <a:pt x="0" y="92798"/>
                  </a:lnTo>
                  <a:lnTo>
                    <a:pt x="0" y="91147"/>
                  </a:lnTo>
                  <a:lnTo>
                    <a:pt x="24434" y="65201"/>
                  </a:lnTo>
                  <a:lnTo>
                    <a:pt x="32666" y="55534"/>
                  </a:lnTo>
                  <a:lnTo>
                    <a:pt x="38195" y="46639"/>
                  </a:lnTo>
                  <a:lnTo>
                    <a:pt x="41304" y="38103"/>
                  </a:lnTo>
                  <a:lnTo>
                    <a:pt x="42278" y="29514"/>
                  </a:lnTo>
                  <a:lnTo>
                    <a:pt x="40939" y="21218"/>
                  </a:lnTo>
                  <a:lnTo>
                    <a:pt x="37117" y="15151"/>
                  </a:lnTo>
                  <a:lnTo>
                    <a:pt x="31107" y="11426"/>
                  </a:lnTo>
                  <a:lnTo>
                    <a:pt x="23202" y="10160"/>
                  </a:lnTo>
                  <a:lnTo>
                    <a:pt x="16652" y="11056"/>
                  </a:lnTo>
                  <a:lnTo>
                    <a:pt x="11464" y="14038"/>
                  </a:lnTo>
                  <a:lnTo>
                    <a:pt x="7100" y="19541"/>
                  </a:lnTo>
                  <a:lnTo>
                    <a:pt x="3022" y="28003"/>
                  </a:lnTo>
                  <a:lnTo>
                    <a:pt x="139" y="27317"/>
                  </a:lnTo>
                  <a:lnTo>
                    <a:pt x="3443" y="16277"/>
                  </a:lnTo>
                  <a:lnTo>
                    <a:pt x="9166" y="7639"/>
                  </a:lnTo>
                  <a:lnTo>
                    <a:pt x="17513" y="2010"/>
                  </a:lnTo>
                  <a:lnTo>
                    <a:pt x="28689" y="0"/>
                  </a:lnTo>
                  <a:lnTo>
                    <a:pt x="39205" y="1863"/>
                  </a:lnTo>
                  <a:lnTo>
                    <a:pt x="47209" y="6983"/>
                  </a:lnTo>
                  <a:lnTo>
                    <a:pt x="52302" y="14653"/>
                  </a:lnTo>
                  <a:lnTo>
                    <a:pt x="54089" y="24168"/>
                  </a:lnTo>
                  <a:lnTo>
                    <a:pt x="53060" y="32241"/>
                  </a:lnTo>
                  <a:lnTo>
                    <a:pt x="49882" y="40409"/>
                  </a:lnTo>
                  <a:lnTo>
                    <a:pt x="44413" y="48965"/>
                  </a:lnTo>
                  <a:lnTo>
                    <a:pt x="36512" y="58204"/>
                  </a:lnTo>
                  <a:lnTo>
                    <a:pt x="13868" y="82359"/>
                  </a:lnTo>
                  <a:lnTo>
                    <a:pt x="45986" y="82359"/>
                  </a:lnTo>
                  <a:lnTo>
                    <a:pt x="51752" y="82359"/>
                  </a:lnTo>
                  <a:lnTo>
                    <a:pt x="54635" y="80848"/>
                  </a:lnTo>
                  <a:lnTo>
                    <a:pt x="59169" y="73164"/>
                  </a:lnTo>
                  <a:lnTo>
                    <a:pt x="61087" y="73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66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형태소 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자연 언어의 문장을 “</a:t>
            </a:r>
            <a:r>
              <a:rPr lang="ko-KR" altLang="en-US" dirty="0" err="1">
                <a:latin typeface="+mn-ea"/>
                <a:cs typeface="Arial Unicode MS"/>
              </a:rPr>
              <a:t>형태소”라는</a:t>
            </a:r>
            <a:r>
              <a:rPr lang="ko-KR" altLang="en-US" dirty="0">
                <a:latin typeface="+mn-ea"/>
                <a:cs typeface="Arial Unicode MS"/>
              </a:rPr>
              <a:t> 의미를 갖는 최소 단위로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분할하고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품사를 판별하는 작업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기계 번역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텍스트 </a:t>
            </a:r>
            <a:r>
              <a:rPr lang="ko-KR" altLang="en-US" dirty="0" err="1">
                <a:latin typeface="+mn-ea"/>
                <a:cs typeface="Arial Unicode MS"/>
              </a:rPr>
              <a:t>마이닝</a:t>
            </a:r>
            <a:r>
              <a:rPr lang="ko-KR" altLang="en-US" dirty="0">
                <a:latin typeface="+mn-ea"/>
                <a:cs typeface="Arial Unicode MS"/>
              </a:rPr>
              <a:t> 등의 여러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분야에서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영어 형태소 분석은 사실 크게 어렵지 </a:t>
            </a:r>
            <a:r>
              <a:rPr lang="ko-KR" altLang="en-US" dirty="0" smtClean="0">
                <a:latin typeface="+mn-ea"/>
                <a:cs typeface="Arial Unicode MS"/>
              </a:rPr>
              <a:t>않으나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+mn-ea"/>
                <a:cs typeface="Arial Unicode MS"/>
              </a:rPr>
              <a:t>형태소마다</a:t>
            </a:r>
            <a:r>
              <a:rPr lang="ko-KR" altLang="en-US" dirty="0" smtClean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띄어쓰기를 해서 문장을 구성하는 것이 기본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아시아 계열의 언어 분석에는 나름의 노력이 필요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문법 규칙에 의한 방법과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확률적 언어 모델을 사용하는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확률적 언어 모델을 사용한 형태소 분석이 많아져서 정밀도가 높아짐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두 가지 모두 품사 사전과 문법 사전을 기반으로 대조하면서 형태소를 </a:t>
            </a:r>
            <a:r>
              <a:rPr lang="ko-KR" altLang="en-US" dirty="0" smtClean="0">
                <a:latin typeface="+mn-ea"/>
                <a:cs typeface="Arial Unicode MS"/>
              </a:rPr>
              <a:t>분석</a:t>
            </a:r>
            <a:endParaRPr lang="en-US" altLang="ko-KR" sz="2400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624960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2" y="269875"/>
            <a:ext cx="9559549" cy="512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베이즈</a:t>
            </a:r>
            <a:r>
              <a:rPr lang="ko-KR" altLang="en-US" sz="2400" dirty="0">
                <a:latin typeface="+mn-ea"/>
                <a:cs typeface="Arial Unicode MS"/>
              </a:rPr>
              <a:t> 정리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어떤 문방구의 매출을 예측하는 경우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특정 주의 “전체 손님”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ko-KR" altLang="en-US" dirty="0">
                <a:latin typeface="+mn-ea"/>
                <a:cs typeface="Arial Unicode MS"/>
              </a:rPr>
              <a:t>공책을 구입한 손님”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ko-KR" altLang="en-US" dirty="0">
                <a:latin typeface="+mn-ea"/>
                <a:cs typeface="Arial Unicode MS"/>
              </a:rPr>
              <a:t>사인펜을 구입한 손님”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ko-KR" altLang="en-US" dirty="0">
                <a:latin typeface="+mn-ea"/>
                <a:cs typeface="Arial Unicode MS"/>
              </a:rPr>
              <a:t>두  가지를 모두 구입한 손님” 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 손님이 구입할 물건은 무엇인지 예측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(A) </a:t>
            </a:r>
            <a:r>
              <a:rPr lang="ko-KR" altLang="en-US" dirty="0">
                <a:latin typeface="+mn-ea"/>
                <a:cs typeface="Arial Unicode MS"/>
              </a:rPr>
              <a:t>노트와 </a:t>
            </a:r>
            <a:r>
              <a:rPr lang="en-US" altLang="ko-KR" dirty="0">
                <a:latin typeface="+mn-ea"/>
                <a:cs typeface="Arial Unicode MS"/>
              </a:rPr>
              <a:t>(B) </a:t>
            </a:r>
            <a:r>
              <a:rPr lang="ko-KR" altLang="en-US" dirty="0">
                <a:latin typeface="+mn-ea"/>
                <a:cs typeface="Arial Unicode MS"/>
              </a:rPr>
              <a:t>사인펜을 동시에 구입할 확률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(A) </a:t>
            </a:r>
            <a:r>
              <a:rPr lang="ko-KR" altLang="en-US" dirty="0">
                <a:latin typeface="+mn-ea"/>
                <a:cs typeface="Arial Unicode MS"/>
              </a:rPr>
              <a:t>노트를 구입한 사람</a:t>
            </a:r>
            <a:r>
              <a:rPr lang="en-US" altLang="ko-KR" dirty="0">
                <a:latin typeface="+mn-ea"/>
                <a:cs typeface="Arial Unicode MS"/>
              </a:rPr>
              <a:t>(50</a:t>
            </a:r>
            <a:r>
              <a:rPr lang="ko-KR" altLang="en-US" dirty="0">
                <a:latin typeface="+mn-ea"/>
                <a:cs typeface="Arial Unicode MS"/>
              </a:rPr>
              <a:t>명</a:t>
            </a:r>
            <a:r>
              <a:rPr lang="en-US" altLang="ko-KR" dirty="0">
                <a:latin typeface="+mn-ea"/>
                <a:cs typeface="Arial Unicode MS"/>
              </a:rPr>
              <a:t>)  </a:t>
            </a:r>
            <a:r>
              <a:rPr lang="ko-KR" altLang="en-US" dirty="0">
                <a:latin typeface="+mn-ea"/>
                <a:cs typeface="Arial Unicode MS"/>
              </a:rPr>
              <a:t>중에서 이어서 </a:t>
            </a:r>
            <a:r>
              <a:rPr lang="en-US" altLang="ko-KR" dirty="0">
                <a:latin typeface="+mn-ea"/>
                <a:cs typeface="Arial Unicode MS"/>
              </a:rPr>
              <a:t>(B) </a:t>
            </a:r>
            <a:r>
              <a:rPr lang="ko-KR" altLang="en-US" dirty="0">
                <a:latin typeface="+mn-ea"/>
                <a:cs typeface="Arial Unicode MS"/>
              </a:rPr>
              <a:t>사인펜을  구입할 손님</a:t>
            </a:r>
            <a:r>
              <a:rPr lang="en-US" altLang="ko-KR" dirty="0">
                <a:latin typeface="+mn-ea"/>
                <a:cs typeface="Arial Unicode MS"/>
              </a:rPr>
              <a:t>(10</a:t>
            </a:r>
            <a:r>
              <a:rPr lang="ko-KR" altLang="en-US" dirty="0">
                <a:latin typeface="+mn-ea"/>
                <a:cs typeface="Arial Unicode MS"/>
              </a:rPr>
              <a:t>명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의 결합 </a:t>
            </a:r>
            <a:r>
              <a:rPr lang="ko-KR" altLang="en-US" dirty="0" smtClean="0">
                <a:latin typeface="+mn-ea"/>
                <a:cs typeface="Arial Unicode MS"/>
              </a:rPr>
              <a:t>확률</a:t>
            </a:r>
            <a:endParaRPr lang="en-US" altLang="ko-KR" dirty="0">
              <a:latin typeface="Arial Unicode MS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00074-8F68-3148-83B7-FBD9D9CC3C0E}"/>
              </a:ext>
            </a:extLst>
          </p:cNvPr>
          <p:cNvSpPr txBox="1"/>
          <p:nvPr/>
        </p:nvSpPr>
        <p:spPr>
          <a:xfrm>
            <a:off x="229811" y="2174875"/>
            <a:ext cx="9601201" cy="143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전체 손님 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100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 marR="3531870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공책을 구입한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손님 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  50</a:t>
            </a:r>
          </a:p>
          <a:p>
            <a:pPr marL="157480" marR="3531870">
              <a:lnSpc>
                <a:spcPct val="135400"/>
              </a:lnSpc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사인펜을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구입한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손님 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endParaRPr lang="ko-KR" altLang="en-US" dirty="0">
              <a:latin typeface="+mn-ea"/>
              <a:cs typeface="나눔고딕코딩"/>
            </a:endParaRPr>
          </a:p>
          <a:p>
            <a:pPr marL="157480">
              <a:spcBef>
                <a:spcPts val="340"/>
              </a:spcBef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가지를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구입한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손님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</a:t>
            </a:r>
            <a:endParaRPr lang="ko-KR" altLang="en-US" spc="-3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2502E39-A040-D24F-8677-16356F9C2D91}"/>
              </a:ext>
            </a:extLst>
          </p:cNvPr>
          <p:cNvGrpSpPr/>
          <p:nvPr/>
        </p:nvGrpSpPr>
        <p:grpSpPr>
          <a:xfrm>
            <a:off x="3813969" y="5694242"/>
            <a:ext cx="2479160" cy="497410"/>
            <a:chOff x="4499451" y="4806671"/>
            <a:chExt cx="1418959" cy="284695"/>
          </a:xfrm>
        </p:grpSpPr>
        <p:sp>
          <p:nvSpPr>
            <p:cNvPr id="48" name="object 36">
              <a:extLst>
                <a:ext uri="{FF2B5EF4-FFF2-40B4-BE49-F238E27FC236}">
                  <a16:creationId xmlns:a16="http://schemas.microsoft.com/office/drawing/2014/main" id="{930CD262-A581-4E4D-8717-C3650EAD9452}"/>
                </a:ext>
              </a:extLst>
            </p:cNvPr>
            <p:cNvSpPr/>
            <p:nvPr/>
          </p:nvSpPr>
          <p:spPr>
            <a:xfrm>
              <a:off x="4499451" y="4960270"/>
              <a:ext cx="224790" cy="0"/>
            </a:xfrm>
            <a:custGeom>
              <a:avLst/>
              <a:gdLst/>
              <a:ahLst/>
              <a:cxnLst/>
              <a:rect l="l" t="t" r="r" b="b"/>
              <a:pathLst>
                <a:path w="224789">
                  <a:moveTo>
                    <a:pt x="0" y="0"/>
                  </a:moveTo>
                  <a:lnTo>
                    <a:pt x="224421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37">
              <a:extLst>
                <a:ext uri="{FF2B5EF4-FFF2-40B4-BE49-F238E27FC236}">
                  <a16:creationId xmlns:a16="http://schemas.microsoft.com/office/drawing/2014/main" id="{166C55BE-2CED-2541-9695-F45793F9C408}"/>
                </a:ext>
              </a:extLst>
            </p:cNvPr>
            <p:cNvSpPr/>
            <p:nvPr/>
          </p:nvSpPr>
          <p:spPr>
            <a:xfrm>
              <a:off x="4546530" y="4807356"/>
              <a:ext cx="55880" cy="96520"/>
            </a:xfrm>
            <a:custGeom>
              <a:avLst/>
              <a:gdLst/>
              <a:ahLst/>
              <a:cxnLst/>
              <a:rect l="l" t="t" r="r" b="b"/>
              <a:pathLst>
                <a:path w="55880" h="96520">
                  <a:moveTo>
                    <a:pt x="9334" y="82638"/>
                  </a:moveTo>
                  <a:lnTo>
                    <a:pt x="2336" y="82638"/>
                  </a:lnTo>
                  <a:lnTo>
                    <a:pt x="0" y="84429"/>
                  </a:lnTo>
                  <a:lnTo>
                    <a:pt x="0" y="93078"/>
                  </a:lnTo>
                  <a:lnTo>
                    <a:pt x="7137" y="96367"/>
                  </a:lnTo>
                  <a:lnTo>
                    <a:pt x="26771" y="96367"/>
                  </a:lnTo>
                  <a:lnTo>
                    <a:pt x="34315" y="94297"/>
                  </a:lnTo>
                  <a:lnTo>
                    <a:pt x="38493" y="91287"/>
                  </a:lnTo>
                  <a:lnTo>
                    <a:pt x="23342" y="91287"/>
                  </a:lnTo>
                  <a:lnTo>
                    <a:pt x="20180" y="90055"/>
                  </a:lnTo>
                  <a:lnTo>
                    <a:pt x="16344" y="86893"/>
                  </a:lnTo>
                  <a:lnTo>
                    <a:pt x="11950" y="83324"/>
                  </a:lnTo>
                  <a:lnTo>
                    <a:pt x="9334" y="82638"/>
                  </a:lnTo>
                  <a:close/>
                </a:path>
                <a:path w="55880" h="96520">
                  <a:moveTo>
                    <a:pt x="54635" y="0"/>
                  </a:moveTo>
                  <a:lnTo>
                    <a:pt x="52438" y="2895"/>
                  </a:lnTo>
                  <a:lnTo>
                    <a:pt x="51206" y="3581"/>
                  </a:lnTo>
                  <a:lnTo>
                    <a:pt x="19621" y="3581"/>
                  </a:lnTo>
                  <a:lnTo>
                    <a:pt x="4673" y="36106"/>
                  </a:lnTo>
                  <a:lnTo>
                    <a:pt x="4533" y="36512"/>
                  </a:lnTo>
                  <a:lnTo>
                    <a:pt x="4533" y="37617"/>
                  </a:lnTo>
                  <a:lnTo>
                    <a:pt x="4953" y="37884"/>
                  </a:lnTo>
                  <a:lnTo>
                    <a:pt x="6172" y="37884"/>
                  </a:lnTo>
                  <a:lnTo>
                    <a:pt x="15396" y="38654"/>
                  </a:lnTo>
                  <a:lnTo>
                    <a:pt x="44615" y="59309"/>
                  </a:lnTo>
                  <a:lnTo>
                    <a:pt x="44615" y="68084"/>
                  </a:lnTo>
                  <a:lnTo>
                    <a:pt x="43070" y="76692"/>
                  </a:lnTo>
                  <a:lnTo>
                    <a:pt x="38922" y="84139"/>
                  </a:lnTo>
                  <a:lnTo>
                    <a:pt x="33031" y="89323"/>
                  </a:lnTo>
                  <a:lnTo>
                    <a:pt x="26085" y="91287"/>
                  </a:lnTo>
                  <a:lnTo>
                    <a:pt x="38493" y="91287"/>
                  </a:lnTo>
                  <a:lnTo>
                    <a:pt x="54216" y="61087"/>
                  </a:lnTo>
                  <a:lnTo>
                    <a:pt x="54216" y="53809"/>
                  </a:lnTo>
                  <a:lnTo>
                    <a:pt x="15100" y="26085"/>
                  </a:lnTo>
                  <a:lnTo>
                    <a:pt x="20586" y="14414"/>
                  </a:lnTo>
                  <a:lnTo>
                    <a:pt x="49415" y="14414"/>
                  </a:lnTo>
                  <a:lnTo>
                    <a:pt x="50507" y="13601"/>
                  </a:lnTo>
                  <a:lnTo>
                    <a:pt x="55867" y="965"/>
                  </a:lnTo>
                  <a:lnTo>
                    <a:pt x="54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38">
              <a:extLst>
                <a:ext uri="{FF2B5EF4-FFF2-40B4-BE49-F238E27FC236}">
                  <a16:creationId xmlns:a16="http://schemas.microsoft.com/office/drawing/2014/main" id="{9CA91097-40EA-3A4E-809F-65EDCA0F3706}"/>
                </a:ext>
              </a:extLst>
            </p:cNvPr>
            <p:cNvSpPr/>
            <p:nvPr/>
          </p:nvSpPr>
          <p:spPr>
            <a:xfrm>
              <a:off x="4546530" y="4807356"/>
              <a:ext cx="55880" cy="96520"/>
            </a:xfrm>
            <a:custGeom>
              <a:avLst/>
              <a:gdLst/>
              <a:ahLst/>
              <a:cxnLst/>
              <a:rect l="l" t="t" r="r" b="b"/>
              <a:pathLst>
                <a:path w="55880" h="96520">
                  <a:moveTo>
                    <a:pt x="55867" y="965"/>
                  </a:moveTo>
                  <a:lnTo>
                    <a:pt x="50927" y="12636"/>
                  </a:lnTo>
                  <a:lnTo>
                    <a:pt x="50507" y="13589"/>
                  </a:lnTo>
                  <a:lnTo>
                    <a:pt x="49415" y="14414"/>
                  </a:lnTo>
                  <a:lnTo>
                    <a:pt x="47218" y="14414"/>
                  </a:lnTo>
                  <a:lnTo>
                    <a:pt x="20586" y="14414"/>
                  </a:lnTo>
                  <a:lnTo>
                    <a:pt x="15100" y="26085"/>
                  </a:lnTo>
                  <a:lnTo>
                    <a:pt x="27645" y="28871"/>
                  </a:lnTo>
                  <a:lnTo>
                    <a:pt x="36687" y="32196"/>
                  </a:lnTo>
                  <a:lnTo>
                    <a:pt x="43514" y="36856"/>
                  </a:lnTo>
                  <a:lnTo>
                    <a:pt x="49415" y="43649"/>
                  </a:lnTo>
                  <a:lnTo>
                    <a:pt x="52984" y="48590"/>
                  </a:lnTo>
                  <a:lnTo>
                    <a:pt x="54216" y="53809"/>
                  </a:lnTo>
                  <a:lnTo>
                    <a:pt x="54216" y="61087"/>
                  </a:lnTo>
                  <a:lnTo>
                    <a:pt x="34315" y="94310"/>
                  </a:lnTo>
                  <a:lnTo>
                    <a:pt x="26771" y="96367"/>
                  </a:lnTo>
                  <a:lnTo>
                    <a:pt x="17437" y="96367"/>
                  </a:lnTo>
                  <a:lnTo>
                    <a:pt x="7137" y="96367"/>
                  </a:lnTo>
                  <a:lnTo>
                    <a:pt x="0" y="93065"/>
                  </a:lnTo>
                  <a:lnTo>
                    <a:pt x="0" y="87858"/>
                  </a:lnTo>
                  <a:lnTo>
                    <a:pt x="0" y="84416"/>
                  </a:lnTo>
                  <a:lnTo>
                    <a:pt x="2336" y="82638"/>
                  </a:lnTo>
                  <a:lnTo>
                    <a:pt x="6172" y="82638"/>
                  </a:lnTo>
                  <a:lnTo>
                    <a:pt x="9334" y="82638"/>
                  </a:lnTo>
                  <a:lnTo>
                    <a:pt x="11938" y="83324"/>
                  </a:lnTo>
                  <a:lnTo>
                    <a:pt x="16332" y="86893"/>
                  </a:lnTo>
                  <a:lnTo>
                    <a:pt x="20180" y="90055"/>
                  </a:lnTo>
                  <a:lnTo>
                    <a:pt x="23329" y="91287"/>
                  </a:lnTo>
                  <a:lnTo>
                    <a:pt x="26085" y="91287"/>
                  </a:lnTo>
                  <a:lnTo>
                    <a:pt x="33031" y="89323"/>
                  </a:lnTo>
                  <a:lnTo>
                    <a:pt x="38950" y="84115"/>
                  </a:lnTo>
                  <a:lnTo>
                    <a:pt x="43070" y="76692"/>
                  </a:lnTo>
                  <a:lnTo>
                    <a:pt x="44615" y="68084"/>
                  </a:lnTo>
                  <a:lnTo>
                    <a:pt x="44615" y="59309"/>
                  </a:lnTo>
                  <a:lnTo>
                    <a:pt x="6172" y="37884"/>
                  </a:lnTo>
                  <a:lnTo>
                    <a:pt x="4940" y="37884"/>
                  </a:lnTo>
                  <a:lnTo>
                    <a:pt x="4533" y="37617"/>
                  </a:lnTo>
                  <a:lnTo>
                    <a:pt x="4533" y="36791"/>
                  </a:lnTo>
                  <a:lnTo>
                    <a:pt x="4533" y="36512"/>
                  </a:lnTo>
                  <a:lnTo>
                    <a:pt x="4660" y="36106"/>
                  </a:lnTo>
                  <a:lnTo>
                    <a:pt x="19634" y="3568"/>
                  </a:lnTo>
                  <a:lnTo>
                    <a:pt x="48044" y="3568"/>
                  </a:lnTo>
                  <a:lnTo>
                    <a:pt x="51206" y="3568"/>
                  </a:lnTo>
                  <a:lnTo>
                    <a:pt x="52438" y="2882"/>
                  </a:lnTo>
                  <a:lnTo>
                    <a:pt x="54635" y="0"/>
                  </a:lnTo>
                  <a:lnTo>
                    <a:pt x="55867" y="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39">
              <a:extLst>
                <a:ext uri="{FF2B5EF4-FFF2-40B4-BE49-F238E27FC236}">
                  <a16:creationId xmlns:a16="http://schemas.microsoft.com/office/drawing/2014/main" id="{3E3EE766-34B3-9F44-B549-4F42200A4A39}"/>
                </a:ext>
              </a:extLst>
            </p:cNvPr>
            <p:cNvSpPr/>
            <p:nvPr/>
          </p:nvSpPr>
          <p:spPr>
            <a:xfrm>
              <a:off x="4614881" y="4809007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72" y="0"/>
                  </a:moveTo>
                  <a:lnTo>
                    <a:pt x="17316" y="3876"/>
                  </a:lnTo>
                  <a:lnTo>
                    <a:pt x="7499" y="14225"/>
                  </a:lnTo>
                  <a:lnTo>
                    <a:pt x="1821" y="29168"/>
                  </a:lnTo>
                  <a:lnTo>
                    <a:pt x="0" y="46672"/>
                  </a:lnTo>
                  <a:lnTo>
                    <a:pt x="1545" y="63678"/>
                  </a:lnTo>
                  <a:lnTo>
                    <a:pt x="6705" y="79138"/>
                  </a:lnTo>
                  <a:lnTo>
                    <a:pt x="16266" y="90376"/>
                  </a:lnTo>
                  <a:lnTo>
                    <a:pt x="31013" y="94716"/>
                  </a:lnTo>
                  <a:lnTo>
                    <a:pt x="43579" y="91147"/>
                  </a:lnTo>
                  <a:lnTo>
                    <a:pt x="31013" y="91147"/>
                  </a:lnTo>
                  <a:lnTo>
                    <a:pt x="23242" y="88256"/>
                  </a:lnTo>
                  <a:lnTo>
                    <a:pt x="17673" y="79840"/>
                  </a:lnTo>
                  <a:lnTo>
                    <a:pt x="14353" y="66362"/>
                  </a:lnTo>
                  <a:lnTo>
                    <a:pt x="14227" y="64836"/>
                  </a:lnTo>
                  <a:lnTo>
                    <a:pt x="13216" y="48183"/>
                  </a:lnTo>
                  <a:lnTo>
                    <a:pt x="13240" y="46672"/>
                  </a:lnTo>
                  <a:lnTo>
                    <a:pt x="14323" y="28991"/>
                  </a:lnTo>
                  <a:lnTo>
                    <a:pt x="17687" y="15152"/>
                  </a:lnTo>
                  <a:lnTo>
                    <a:pt x="23190" y="6535"/>
                  </a:lnTo>
                  <a:lnTo>
                    <a:pt x="30746" y="3568"/>
                  </a:lnTo>
                  <a:lnTo>
                    <a:pt x="44021" y="3568"/>
                  </a:lnTo>
                  <a:lnTo>
                    <a:pt x="31572" y="0"/>
                  </a:lnTo>
                  <a:close/>
                </a:path>
                <a:path w="62230" h="95250">
                  <a:moveTo>
                    <a:pt x="44021" y="3568"/>
                  </a:moveTo>
                  <a:lnTo>
                    <a:pt x="30746" y="3568"/>
                  </a:lnTo>
                  <a:lnTo>
                    <a:pt x="38680" y="6535"/>
                  </a:lnTo>
                  <a:lnTo>
                    <a:pt x="44337" y="15170"/>
                  </a:lnTo>
                  <a:lnTo>
                    <a:pt x="47736" y="29168"/>
                  </a:lnTo>
                  <a:lnTo>
                    <a:pt x="48869" y="48183"/>
                  </a:lnTo>
                  <a:lnTo>
                    <a:pt x="47720" y="66362"/>
                  </a:lnTo>
                  <a:lnTo>
                    <a:pt x="44322" y="79840"/>
                  </a:lnTo>
                  <a:lnTo>
                    <a:pt x="38727" y="88256"/>
                  </a:lnTo>
                  <a:lnTo>
                    <a:pt x="31013" y="91147"/>
                  </a:lnTo>
                  <a:lnTo>
                    <a:pt x="43579" y="91147"/>
                  </a:lnTo>
                  <a:lnTo>
                    <a:pt x="45301" y="90658"/>
                  </a:lnTo>
                  <a:lnTo>
                    <a:pt x="54917" y="79960"/>
                  </a:lnTo>
                  <a:lnTo>
                    <a:pt x="60338" y="64836"/>
                  </a:lnTo>
                  <a:lnTo>
                    <a:pt x="61972" y="48183"/>
                  </a:lnTo>
                  <a:lnTo>
                    <a:pt x="61943" y="46672"/>
                  </a:lnTo>
                  <a:lnTo>
                    <a:pt x="59807" y="28208"/>
                  </a:lnTo>
                  <a:lnTo>
                    <a:pt x="53549" y="13200"/>
                  </a:lnTo>
                  <a:lnTo>
                    <a:pt x="44021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0">
              <a:extLst>
                <a:ext uri="{FF2B5EF4-FFF2-40B4-BE49-F238E27FC236}">
                  <a16:creationId xmlns:a16="http://schemas.microsoft.com/office/drawing/2014/main" id="{5E6B3B08-79EE-E749-922A-A888A268C505}"/>
                </a:ext>
              </a:extLst>
            </p:cNvPr>
            <p:cNvSpPr/>
            <p:nvPr/>
          </p:nvSpPr>
          <p:spPr>
            <a:xfrm>
              <a:off x="4614881" y="4809007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1">
              <a:extLst>
                <a:ext uri="{FF2B5EF4-FFF2-40B4-BE49-F238E27FC236}">
                  <a16:creationId xmlns:a16="http://schemas.microsoft.com/office/drawing/2014/main" id="{3E55609E-291A-4645-97D1-8CC7830CD958}"/>
                </a:ext>
              </a:extLst>
            </p:cNvPr>
            <p:cNvSpPr/>
            <p:nvPr/>
          </p:nvSpPr>
          <p:spPr>
            <a:xfrm>
              <a:off x="4628052" y="4812576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2">
              <a:extLst>
                <a:ext uri="{FF2B5EF4-FFF2-40B4-BE49-F238E27FC236}">
                  <a16:creationId xmlns:a16="http://schemas.microsoft.com/office/drawing/2014/main" id="{98E7DAD3-4170-7B42-AAA4-B43292D762CB}"/>
                </a:ext>
              </a:extLst>
            </p:cNvPr>
            <p:cNvSpPr/>
            <p:nvPr/>
          </p:nvSpPr>
          <p:spPr>
            <a:xfrm>
              <a:off x="4522921" y="4995965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793" y="11379"/>
                  </a:moveTo>
                  <a:lnTo>
                    <a:pt x="12763" y="11379"/>
                  </a:lnTo>
                  <a:lnTo>
                    <a:pt x="13995" y="13449"/>
                  </a:lnTo>
                  <a:lnTo>
                    <a:pt x="13995" y="87287"/>
                  </a:lnTo>
                  <a:lnTo>
                    <a:pt x="11112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36" y="92786"/>
                  </a:lnTo>
                  <a:lnTo>
                    <a:pt x="38836" y="90728"/>
                  </a:lnTo>
                  <a:lnTo>
                    <a:pt x="28536" y="90728"/>
                  </a:lnTo>
                  <a:lnTo>
                    <a:pt x="25793" y="88252"/>
                  </a:lnTo>
                  <a:lnTo>
                    <a:pt x="25793" y="11379"/>
                  </a:lnTo>
                  <a:close/>
                </a:path>
                <a:path w="39369" h="93345">
                  <a:moveTo>
                    <a:pt x="24561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695" y="13030"/>
                  </a:lnTo>
                  <a:lnTo>
                    <a:pt x="6159" y="12077"/>
                  </a:lnTo>
                  <a:lnTo>
                    <a:pt x="8496" y="11379"/>
                  </a:lnTo>
                  <a:lnTo>
                    <a:pt x="25793" y="11379"/>
                  </a:lnTo>
                  <a:lnTo>
                    <a:pt x="25793" y="406"/>
                  </a:lnTo>
                  <a:lnTo>
                    <a:pt x="24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3">
              <a:extLst>
                <a:ext uri="{FF2B5EF4-FFF2-40B4-BE49-F238E27FC236}">
                  <a16:creationId xmlns:a16="http://schemas.microsoft.com/office/drawing/2014/main" id="{EAE0A4CB-54C5-0F4C-AD55-B7A68ADBF4D7}"/>
                </a:ext>
              </a:extLst>
            </p:cNvPr>
            <p:cNvSpPr/>
            <p:nvPr/>
          </p:nvSpPr>
          <p:spPr>
            <a:xfrm>
              <a:off x="4522908" y="4995965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86"/>
                  </a:moveTo>
                  <a:lnTo>
                    <a:pt x="965" y="92786"/>
                  </a:lnTo>
                  <a:lnTo>
                    <a:pt x="965" y="90728"/>
                  </a:lnTo>
                  <a:lnTo>
                    <a:pt x="11125" y="90182"/>
                  </a:lnTo>
                  <a:lnTo>
                    <a:pt x="14008" y="87299"/>
                  </a:lnTo>
                  <a:lnTo>
                    <a:pt x="14008" y="79743"/>
                  </a:lnTo>
                  <a:lnTo>
                    <a:pt x="14008" y="18110"/>
                  </a:lnTo>
                  <a:lnTo>
                    <a:pt x="14008" y="13449"/>
                  </a:lnTo>
                  <a:lnTo>
                    <a:pt x="12763" y="11391"/>
                  </a:lnTo>
                  <a:lnTo>
                    <a:pt x="9880" y="11391"/>
                  </a:lnTo>
                  <a:lnTo>
                    <a:pt x="8509" y="11391"/>
                  </a:lnTo>
                  <a:lnTo>
                    <a:pt x="6184" y="12077"/>
                  </a:lnTo>
                  <a:lnTo>
                    <a:pt x="3708" y="13030"/>
                  </a:lnTo>
                  <a:lnTo>
                    <a:pt x="0" y="14401"/>
                  </a:lnTo>
                  <a:lnTo>
                    <a:pt x="0" y="12484"/>
                  </a:lnTo>
                  <a:lnTo>
                    <a:pt x="24574" y="0"/>
                  </a:lnTo>
                  <a:lnTo>
                    <a:pt x="25806" y="406"/>
                  </a:lnTo>
                  <a:lnTo>
                    <a:pt x="25806" y="82359"/>
                  </a:lnTo>
                  <a:lnTo>
                    <a:pt x="25806" y="88252"/>
                  </a:lnTo>
                  <a:lnTo>
                    <a:pt x="28549" y="90728"/>
                  </a:lnTo>
                  <a:lnTo>
                    <a:pt x="38849" y="90728"/>
                  </a:lnTo>
                  <a:lnTo>
                    <a:pt x="38849" y="927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4">
              <a:extLst>
                <a:ext uri="{FF2B5EF4-FFF2-40B4-BE49-F238E27FC236}">
                  <a16:creationId xmlns:a16="http://schemas.microsoft.com/office/drawing/2014/main" id="{2292848A-B60D-7243-9D5A-9D6D1F4F7622}"/>
                </a:ext>
              </a:extLst>
            </p:cNvPr>
            <p:cNvSpPr/>
            <p:nvPr/>
          </p:nvSpPr>
          <p:spPr>
            <a:xfrm>
              <a:off x="4580299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72" y="0"/>
                  </a:moveTo>
                  <a:lnTo>
                    <a:pt x="17316" y="3874"/>
                  </a:lnTo>
                  <a:lnTo>
                    <a:pt x="7499" y="14220"/>
                  </a:lnTo>
                  <a:lnTo>
                    <a:pt x="1822" y="29157"/>
                  </a:lnTo>
                  <a:lnTo>
                    <a:pt x="0" y="46672"/>
                  </a:lnTo>
                  <a:lnTo>
                    <a:pt x="1545" y="63673"/>
                  </a:lnTo>
                  <a:lnTo>
                    <a:pt x="6705" y="79133"/>
                  </a:lnTo>
                  <a:lnTo>
                    <a:pt x="16266" y="90374"/>
                  </a:lnTo>
                  <a:lnTo>
                    <a:pt x="31013" y="94716"/>
                  </a:lnTo>
                  <a:lnTo>
                    <a:pt x="43617" y="91135"/>
                  </a:lnTo>
                  <a:lnTo>
                    <a:pt x="31013" y="91135"/>
                  </a:lnTo>
                  <a:lnTo>
                    <a:pt x="23243" y="88245"/>
                  </a:lnTo>
                  <a:lnTo>
                    <a:pt x="17673" y="79829"/>
                  </a:lnTo>
                  <a:lnTo>
                    <a:pt x="14353" y="66355"/>
                  </a:lnTo>
                  <a:lnTo>
                    <a:pt x="14227" y="64825"/>
                  </a:lnTo>
                  <a:lnTo>
                    <a:pt x="13215" y="48171"/>
                  </a:lnTo>
                  <a:lnTo>
                    <a:pt x="13240" y="46672"/>
                  </a:lnTo>
                  <a:lnTo>
                    <a:pt x="14323" y="28986"/>
                  </a:lnTo>
                  <a:lnTo>
                    <a:pt x="17687" y="15147"/>
                  </a:lnTo>
                  <a:lnTo>
                    <a:pt x="23190" y="6534"/>
                  </a:lnTo>
                  <a:lnTo>
                    <a:pt x="30746" y="3568"/>
                  </a:lnTo>
                  <a:lnTo>
                    <a:pt x="44023" y="3568"/>
                  </a:lnTo>
                  <a:lnTo>
                    <a:pt x="31572" y="0"/>
                  </a:lnTo>
                  <a:close/>
                </a:path>
                <a:path w="62230" h="95250">
                  <a:moveTo>
                    <a:pt x="44023" y="3568"/>
                  </a:moveTo>
                  <a:lnTo>
                    <a:pt x="30746" y="3568"/>
                  </a:lnTo>
                  <a:lnTo>
                    <a:pt x="38680" y="6534"/>
                  </a:lnTo>
                  <a:lnTo>
                    <a:pt x="44337" y="15163"/>
                  </a:lnTo>
                  <a:lnTo>
                    <a:pt x="47736" y="29157"/>
                  </a:lnTo>
                  <a:lnTo>
                    <a:pt x="48869" y="48171"/>
                  </a:lnTo>
                  <a:lnTo>
                    <a:pt x="47720" y="66355"/>
                  </a:lnTo>
                  <a:lnTo>
                    <a:pt x="44323" y="79829"/>
                  </a:lnTo>
                  <a:lnTo>
                    <a:pt x="38727" y="88245"/>
                  </a:lnTo>
                  <a:lnTo>
                    <a:pt x="31013" y="91135"/>
                  </a:lnTo>
                  <a:lnTo>
                    <a:pt x="43617" y="91135"/>
                  </a:lnTo>
                  <a:lnTo>
                    <a:pt x="45301" y="90656"/>
                  </a:lnTo>
                  <a:lnTo>
                    <a:pt x="54917" y="79954"/>
                  </a:lnTo>
                  <a:lnTo>
                    <a:pt x="60338" y="64825"/>
                  </a:lnTo>
                  <a:lnTo>
                    <a:pt x="61972" y="48171"/>
                  </a:lnTo>
                  <a:lnTo>
                    <a:pt x="61945" y="46672"/>
                  </a:lnTo>
                  <a:lnTo>
                    <a:pt x="59807" y="28198"/>
                  </a:lnTo>
                  <a:lnTo>
                    <a:pt x="53549" y="13193"/>
                  </a:lnTo>
                  <a:lnTo>
                    <a:pt x="44023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5">
              <a:extLst>
                <a:ext uri="{FF2B5EF4-FFF2-40B4-BE49-F238E27FC236}">
                  <a16:creationId xmlns:a16="http://schemas.microsoft.com/office/drawing/2014/main" id="{37E90E13-79DD-0341-A2B3-AF6EE67B15B1}"/>
                </a:ext>
              </a:extLst>
            </p:cNvPr>
            <p:cNvSpPr/>
            <p:nvPr/>
          </p:nvSpPr>
          <p:spPr>
            <a:xfrm>
              <a:off x="4580299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6">
              <a:extLst>
                <a:ext uri="{FF2B5EF4-FFF2-40B4-BE49-F238E27FC236}">
                  <a16:creationId xmlns:a16="http://schemas.microsoft.com/office/drawing/2014/main" id="{926751FC-F1A2-5345-B5BE-B9F4F7A0F905}"/>
                </a:ext>
              </a:extLst>
            </p:cNvPr>
            <p:cNvSpPr/>
            <p:nvPr/>
          </p:nvSpPr>
          <p:spPr>
            <a:xfrm>
              <a:off x="4593470" y="4999532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47">
              <a:extLst>
                <a:ext uri="{FF2B5EF4-FFF2-40B4-BE49-F238E27FC236}">
                  <a16:creationId xmlns:a16="http://schemas.microsoft.com/office/drawing/2014/main" id="{CDA690F7-DA7F-764C-9617-F2A1F33C277A}"/>
                </a:ext>
              </a:extLst>
            </p:cNvPr>
            <p:cNvSpPr/>
            <p:nvPr/>
          </p:nvSpPr>
          <p:spPr>
            <a:xfrm>
              <a:off x="4649603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7" y="3874"/>
                  </a:lnTo>
                  <a:lnTo>
                    <a:pt x="7505" y="14220"/>
                  </a:lnTo>
                  <a:lnTo>
                    <a:pt x="1824" y="29157"/>
                  </a:lnTo>
                  <a:lnTo>
                    <a:pt x="0" y="46672"/>
                  </a:lnTo>
                  <a:lnTo>
                    <a:pt x="1547" y="63673"/>
                  </a:lnTo>
                  <a:lnTo>
                    <a:pt x="6711" y="79133"/>
                  </a:lnTo>
                  <a:lnTo>
                    <a:pt x="16277" y="90374"/>
                  </a:lnTo>
                  <a:lnTo>
                    <a:pt x="31026" y="94716"/>
                  </a:lnTo>
                  <a:lnTo>
                    <a:pt x="43630" y="91135"/>
                  </a:lnTo>
                  <a:lnTo>
                    <a:pt x="31026" y="91135"/>
                  </a:lnTo>
                  <a:lnTo>
                    <a:pt x="23254" y="88245"/>
                  </a:lnTo>
                  <a:lnTo>
                    <a:pt x="17679" y="79829"/>
                  </a:lnTo>
                  <a:lnTo>
                    <a:pt x="14355" y="66355"/>
                  </a:lnTo>
                  <a:lnTo>
                    <a:pt x="14229" y="64825"/>
                  </a:lnTo>
                  <a:lnTo>
                    <a:pt x="13215" y="48171"/>
                  </a:lnTo>
                  <a:lnTo>
                    <a:pt x="13240" y="46672"/>
                  </a:lnTo>
                  <a:lnTo>
                    <a:pt x="14325" y="28986"/>
                  </a:lnTo>
                  <a:lnTo>
                    <a:pt x="17692" y="15147"/>
                  </a:lnTo>
                  <a:lnTo>
                    <a:pt x="23196" y="6534"/>
                  </a:lnTo>
                  <a:lnTo>
                    <a:pt x="30746" y="3568"/>
                  </a:lnTo>
                  <a:lnTo>
                    <a:pt x="44035" y="3568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35" y="3568"/>
                  </a:moveTo>
                  <a:lnTo>
                    <a:pt x="30746" y="3568"/>
                  </a:lnTo>
                  <a:lnTo>
                    <a:pt x="38682" y="6534"/>
                  </a:lnTo>
                  <a:lnTo>
                    <a:pt x="44343" y="15163"/>
                  </a:lnTo>
                  <a:lnTo>
                    <a:pt x="47747" y="29157"/>
                  </a:lnTo>
                  <a:lnTo>
                    <a:pt x="48882" y="48171"/>
                  </a:lnTo>
                  <a:lnTo>
                    <a:pt x="47733" y="66355"/>
                  </a:lnTo>
                  <a:lnTo>
                    <a:pt x="44336" y="79829"/>
                  </a:lnTo>
                  <a:lnTo>
                    <a:pt x="38739" y="88245"/>
                  </a:lnTo>
                  <a:lnTo>
                    <a:pt x="31026" y="91135"/>
                  </a:lnTo>
                  <a:lnTo>
                    <a:pt x="43630" y="91135"/>
                  </a:lnTo>
                  <a:lnTo>
                    <a:pt x="45314" y="90656"/>
                  </a:lnTo>
                  <a:lnTo>
                    <a:pt x="54930" y="79954"/>
                  </a:lnTo>
                  <a:lnTo>
                    <a:pt x="60351" y="64825"/>
                  </a:lnTo>
                  <a:lnTo>
                    <a:pt x="61984" y="48171"/>
                  </a:lnTo>
                  <a:lnTo>
                    <a:pt x="61958" y="46672"/>
                  </a:lnTo>
                  <a:lnTo>
                    <a:pt x="59820" y="28198"/>
                  </a:lnTo>
                  <a:lnTo>
                    <a:pt x="53562" y="13193"/>
                  </a:lnTo>
                  <a:lnTo>
                    <a:pt x="44035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48">
              <a:extLst>
                <a:ext uri="{FF2B5EF4-FFF2-40B4-BE49-F238E27FC236}">
                  <a16:creationId xmlns:a16="http://schemas.microsoft.com/office/drawing/2014/main" id="{741F115D-05A9-E845-8BAE-258B684C798F}"/>
                </a:ext>
              </a:extLst>
            </p:cNvPr>
            <p:cNvSpPr/>
            <p:nvPr/>
          </p:nvSpPr>
          <p:spPr>
            <a:xfrm>
              <a:off x="4649616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49">
              <a:extLst>
                <a:ext uri="{FF2B5EF4-FFF2-40B4-BE49-F238E27FC236}">
                  <a16:creationId xmlns:a16="http://schemas.microsoft.com/office/drawing/2014/main" id="{63F34D0C-C5CF-9C4E-8E99-B858A53A5213}"/>
                </a:ext>
              </a:extLst>
            </p:cNvPr>
            <p:cNvSpPr/>
            <p:nvPr/>
          </p:nvSpPr>
          <p:spPr>
            <a:xfrm>
              <a:off x="4662787" y="4999532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0">
              <a:extLst>
                <a:ext uri="{FF2B5EF4-FFF2-40B4-BE49-F238E27FC236}">
                  <a16:creationId xmlns:a16="http://schemas.microsoft.com/office/drawing/2014/main" id="{1D9C924C-0934-2B46-AB88-E093D20123E2}"/>
                </a:ext>
              </a:extLst>
            </p:cNvPr>
            <p:cNvSpPr/>
            <p:nvPr/>
          </p:nvSpPr>
          <p:spPr>
            <a:xfrm>
              <a:off x="4776717" y="49219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6464" y="0"/>
                  </a:moveTo>
                  <a:lnTo>
                    <a:pt x="0" y="6324"/>
                  </a:lnTo>
                  <a:lnTo>
                    <a:pt x="31572" y="38023"/>
                  </a:lnTo>
                  <a:lnTo>
                    <a:pt x="0" y="69723"/>
                  </a:lnTo>
                  <a:lnTo>
                    <a:pt x="6311" y="76047"/>
                  </a:lnTo>
                  <a:lnTo>
                    <a:pt x="38023" y="44475"/>
                  </a:lnTo>
                  <a:lnTo>
                    <a:pt x="50927" y="44475"/>
                  </a:lnTo>
                  <a:lnTo>
                    <a:pt x="44475" y="38023"/>
                  </a:lnTo>
                  <a:lnTo>
                    <a:pt x="50872" y="31572"/>
                  </a:lnTo>
                  <a:lnTo>
                    <a:pt x="38023" y="31572"/>
                  </a:lnTo>
                  <a:lnTo>
                    <a:pt x="6464" y="0"/>
                  </a:lnTo>
                  <a:close/>
                </a:path>
                <a:path w="76200" h="76200">
                  <a:moveTo>
                    <a:pt x="50927" y="44475"/>
                  </a:moveTo>
                  <a:lnTo>
                    <a:pt x="38023" y="44475"/>
                  </a:lnTo>
                  <a:lnTo>
                    <a:pt x="69735" y="76047"/>
                  </a:lnTo>
                  <a:lnTo>
                    <a:pt x="76047" y="69596"/>
                  </a:lnTo>
                  <a:lnTo>
                    <a:pt x="50927" y="44475"/>
                  </a:lnTo>
                  <a:close/>
                </a:path>
                <a:path w="76200" h="76200">
                  <a:moveTo>
                    <a:pt x="69735" y="0"/>
                  </a:moveTo>
                  <a:lnTo>
                    <a:pt x="38023" y="31572"/>
                  </a:lnTo>
                  <a:lnTo>
                    <a:pt x="50872" y="31572"/>
                  </a:lnTo>
                  <a:lnTo>
                    <a:pt x="76047" y="6184"/>
                  </a:lnTo>
                  <a:lnTo>
                    <a:pt x="69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1">
              <a:extLst>
                <a:ext uri="{FF2B5EF4-FFF2-40B4-BE49-F238E27FC236}">
                  <a16:creationId xmlns:a16="http://schemas.microsoft.com/office/drawing/2014/main" id="{22186379-4668-BF42-8644-75ECB023B010}"/>
                </a:ext>
              </a:extLst>
            </p:cNvPr>
            <p:cNvSpPr/>
            <p:nvPr/>
          </p:nvSpPr>
          <p:spPr>
            <a:xfrm>
              <a:off x="4776717" y="49219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047" y="69596"/>
                  </a:moveTo>
                  <a:lnTo>
                    <a:pt x="69735" y="76047"/>
                  </a:lnTo>
                  <a:lnTo>
                    <a:pt x="38023" y="44475"/>
                  </a:lnTo>
                  <a:lnTo>
                    <a:pt x="6311" y="76047"/>
                  </a:lnTo>
                  <a:lnTo>
                    <a:pt x="0" y="69735"/>
                  </a:lnTo>
                  <a:lnTo>
                    <a:pt x="31572" y="38023"/>
                  </a:lnTo>
                  <a:lnTo>
                    <a:pt x="0" y="6311"/>
                  </a:lnTo>
                  <a:lnTo>
                    <a:pt x="6451" y="0"/>
                  </a:lnTo>
                  <a:lnTo>
                    <a:pt x="38023" y="31572"/>
                  </a:lnTo>
                  <a:lnTo>
                    <a:pt x="69735" y="0"/>
                  </a:lnTo>
                  <a:lnTo>
                    <a:pt x="76047" y="6184"/>
                  </a:lnTo>
                  <a:lnTo>
                    <a:pt x="44475" y="38023"/>
                  </a:lnTo>
                  <a:lnTo>
                    <a:pt x="76047" y="695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2">
              <a:extLst>
                <a:ext uri="{FF2B5EF4-FFF2-40B4-BE49-F238E27FC236}">
                  <a16:creationId xmlns:a16="http://schemas.microsoft.com/office/drawing/2014/main" id="{52E6F8F6-4D30-E848-B22E-C995915EF580}"/>
                </a:ext>
              </a:extLst>
            </p:cNvPr>
            <p:cNvSpPr/>
            <p:nvPr/>
          </p:nvSpPr>
          <p:spPr>
            <a:xfrm>
              <a:off x="4906309" y="4960270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3">
              <a:extLst>
                <a:ext uri="{FF2B5EF4-FFF2-40B4-BE49-F238E27FC236}">
                  <a16:creationId xmlns:a16="http://schemas.microsoft.com/office/drawing/2014/main" id="{9BAB1C7F-7113-4347-8548-D30E262C5566}"/>
                </a:ext>
              </a:extLst>
            </p:cNvPr>
            <p:cNvSpPr/>
            <p:nvPr/>
          </p:nvSpPr>
          <p:spPr>
            <a:xfrm>
              <a:off x="4929765" y="480900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79"/>
                  </a:moveTo>
                  <a:lnTo>
                    <a:pt x="12776" y="11379"/>
                  </a:lnTo>
                  <a:lnTo>
                    <a:pt x="14008" y="13449"/>
                  </a:lnTo>
                  <a:lnTo>
                    <a:pt x="14008" y="87299"/>
                  </a:lnTo>
                  <a:lnTo>
                    <a:pt x="11125" y="90169"/>
                  </a:lnTo>
                  <a:lnTo>
                    <a:pt x="965" y="90728"/>
                  </a:lnTo>
                  <a:lnTo>
                    <a:pt x="965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64"/>
                  </a:lnTo>
                  <a:lnTo>
                    <a:pt x="25806" y="11379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4"/>
                  </a:lnTo>
                  <a:lnTo>
                    <a:pt x="8509" y="11379"/>
                  </a:lnTo>
                  <a:lnTo>
                    <a:pt x="25806" y="11379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54">
              <a:extLst>
                <a:ext uri="{FF2B5EF4-FFF2-40B4-BE49-F238E27FC236}">
                  <a16:creationId xmlns:a16="http://schemas.microsoft.com/office/drawing/2014/main" id="{67B5BE9F-5EFE-EC43-96CA-44FFAA409580}"/>
                </a:ext>
              </a:extLst>
            </p:cNvPr>
            <p:cNvSpPr/>
            <p:nvPr/>
          </p:nvSpPr>
          <p:spPr>
            <a:xfrm>
              <a:off x="4929765" y="480900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86"/>
                  </a:moveTo>
                  <a:lnTo>
                    <a:pt x="965" y="92786"/>
                  </a:lnTo>
                  <a:lnTo>
                    <a:pt x="965" y="90728"/>
                  </a:lnTo>
                  <a:lnTo>
                    <a:pt x="11125" y="90182"/>
                  </a:lnTo>
                  <a:lnTo>
                    <a:pt x="14008" y="87299"/>
                  </a:lnTo>
                  <a:lnTo>
                    <a:pt x="14008" y="79743"/>
                  </a:lnTo>
                  <a:lnTo>
                    <a:pt x="14008" y="18110"/>
                  </a:lnTo>
                  <a:lnTo>
                    <a:pt x="14008" y="13449"/>
                  </a:lnTo>
                  <a:lnTo>
                    <a:pt x="12763" y="11391"/>
                  </a:lnTo>
                  <a:lnTo>
                    <a:pt x="9880" y="11391"/>
                  </a:lnTo>
                  <a:lnTo>
                    <a:pt x="8509" y="11391"/>
                  </a:lnTo>
                  <a:lnTo>
                    <a:pt x="6184" y="12077"/>
                  </a:lnTo>
                  <a:lnTo>
                    <a:pt x="3708" y="13030"/>
                  </a:lnTo>
                  <a:lnTo>
                    <a:pt x="0" y="14401"/>
                  </a:lnTo>
                  <a:lnTo>
                    <a:pt x="0" y="12484"/>
                  </a:lnTo>
                  <a:lnTo>
                    <a:pt x="24574" y="0"/>
                  </a:lnTo>
                  <a:lnTo>
                    <a:pt x="25806" y="406"/>
                  </a:lnTo>
                  <a:lnTo>
                    <a:pt x="25806" y="82359"/>
                  </a:lnTo>
                  <a:lnTo>
                    <a:pt x="25806" y="88252"/>
                  </a:lnTo>
                  <a:lnTo>
                    <a:pt x="28549" y="90728"/>
                  </a:lnTo>
                  <a:lnTo>
                    <a:pt x="38849" y="90728"/>
                  </a:lnTo>
                  <a:lnTo>
                    <a:pt x="38849" y="927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55">
              <a:extLst>
                <a:ext uri="{FF2B5EF4-FFF2-40B4-BE49-F238E27FC236}">
                  <a16:creationId xmlns:a16="http://schemas.microsoft.com/office/drawing/2014/main" id="{84C7181E-0BE6-D548-A62F-5EB65D382FEC}"/>
                </a:ext>
              </a:extLst>
            </p:cNvPr>
            <p:cNvSpPr/>
            <p:nvPr/>
          </p:nvSpPr>
          <p:spPr>
            <a:xfrm>
              <a:off x="4987144" y="4809007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7" y="3876"/>
                  </a:lnTo>
                  <a:lnTo>
                    <a:pt x="7505" y="14225"/>
                  </a:lnTo>
                  <a:lnTo>
                    <a:pt x="1823" y="29168"/>
                  </a:lnTo>
                  <a:lnTo>
                    <a:pt x="0" y="46672"/>
                  </a:lnTo>
                  <a:lnTo>
                    <a:pt x="1547" y="63678"/>
                  </a:lnTo>
                  <a:lnTo>
                    <a:pt x="6711" y="79138"/>
                  </a:lnTo>
                  <a:lnTo>
                    <a:pt x="16277" y="90376"/>
                  </a:lnTo>
                  <a:lnTo>
                    <a:pt x="31026" y="94716"/>
                  </a:lnTo>
                  <a:lnTo>
                    <a:pt x="43592" y="91147"/>
                  </a:lnTo>
                  <a:lnTo>
                    <a:pt x="31026" y="91147"/>
                  </a:lnTo>
                  <a:lnTo>
                    <a:pt x="23253" y="88256"/>
                  </a:lnTo>
                  <a:lnTo>
                    <a:pt x="17679" y="79840"/>
                  </a:lnTo>
                  <a:lnTo>
                    <a:pt x="14355" y="66362"/>
                  </a:lnTo>
                  <a:lnTo>
                    <a:pt x="14229" y="64836"/>
                  </a:lnTo>
                  <a:lnTo>
                    <a:pt x="13216" y="48183"/>
                  </a:lnTo>
                  <a:lnTo>
                    <a:pt x="13240" y="46672"/>
                  </a:lnTo>
                  <a:lnTo>
                    <a:pt x="14325" y="28991"/>
                  </a:lnTo>
                  <a:lnTo>
                    <a:pt x="17692" y="15152"/>
                  </a:lnTo>
                  <a:lnTo>
                    <a:pt x="23196" y="6535"/>
                  </a:lnTo>
                  <a:lnTo>
                    <a:pt x="30746" y="3568"/>
                  </a:lnTo>
                  <a:lnTo>
                    <a:pt x="44033" y="3568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33" y="3568"/>
                  </a:moveTo>
                  <a:lnTo>
                    <a:pt x="30746" y="3568"/>
                  </a:lnTo>
                  <a:lnTo>
                    <a:pt x="38680" y="6535"/>
                  </a:lnTo>
                  <a:lnTo>
                    <a:pt x="44337" y="15170"/>
                  </a:lnTo>
                  <a:lnTo>
                    <a:pt x="47736" y="29168"/>
                  </a:lnTo>
                  <a:lnTo>
                    <a:pt x="48869" y="48183"/>
                  </a:lnTo>
                  <a:lnTo>
                    <a:pt x="47722" y="66362"/>
                  </a:lnTo>
                  <a:lnTo>
                    <a:pt x="44328" y="79840"/>
                  </a:lnTo>
                  <a:lnTo>
                    <a:pt x="38737" y="88256"/>
                  </a:lnTo>
                  <a:lnTo>
                    <a:pt x="31026" y="91147"/>
                  </a:lnTo>
                  <a:lnTo>
                    <a:pt x="43592" y="91147"/>
                  </a:lnTo>
                  <a:lnTo>
                    <a:pt x="45314" y="90658"/>
                  </a:lnTo>
                  <a:lnTo>
                    <a:pt x="54930" y="79960"/>
                  </a:lnTo>
                  <a:lnTo>
                    <a:pt x="60351" y="64836"/>
                  </a:lnTo>
                  <a:lnTo>
                    <a:pt x="61984" y="48183"/>
                  </a:lnTo>
                  <a:lnTo>
                    <a:pt x="61956" y="46672"/>
                  </a:lnTo>
                  <a:lnTo>
                    <a:pt x="59820" y="28208"/>
                  </a:lnTo>
                  <a:lnTo>
                    <a:pt x="53562" y="13200"/>
                  </a:lnTo>
                  <a:lnTo>
                    <a:pt x="44033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6">
              <a:extLst>
                <a:ext uri="{FF2B5EF4-FFF2-40B4-BE49-F238E27FC236}">
                  <a16:creationId xmlns:a16="http://schemas.microsoft.com/office/drawing/2014/main" id="{7A00AADD-99EF-7444-84D9-F19486322C71}"/>
                </a:ext>
              </a:extLst>
            </p:cNvPr>
            <p:cNvSpPr/>
            <p:nvPr/>
          </p:nvSpPr>
          <p:spPr>
            <a:xfrm>
              <a:off x="4987156" y="4809007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57">
              <a:extLst>
                <a:ext uri="{FF2B5EF4-FFF2-40B4-BE49-F238E27FC236}">
                  <a16:creationId xmlns:a16="http://schemas.microsoft.com/office/drawing/2014/main" id="{FE04B3AB-C941-264C-8894-AE6A600F430D}"/>
                </a:ext>
              </a:extLst>
            </p:cNvPr>
            <p:cNvSpPr/>
            <p:nvPr/>
          </p:nvSpPr>
          <p:spPr>
            <a:xfrm>
              <a:off x="5000327" y="4812576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58">
              <a:extLst>
                <a:ext uri="{FF2B5EF4-FFF2-40B4-BE49-F238E27FC236}">
                  <a16:creationId xmlns:a16="http://schemas.microsoft.com/office/drawing/2014/main" id="{6941A0F7-E8B2-F242-96F3-1201B7E1A09C}"/>
                </a:ext>
              </a:extLst>
            </p:cNvPr>
            <p:cNvSpPr/>
            <p:nvPr/>
          </p:nvSpPr>
          <p:spPr>
            <a:xfrm>
              <a:off x="4918792" y="4994313"/>
              <a:ext cx="55880" cy="96520"/>
            </a:xfrm>
            <a:custGeom>
              <a:avLst/>
              <a:gdLst/>
              <a:ahLst/>
              <a:cxnLst/>
              <a:rect l="l" t="t" r="r" b="b"/>
              <a:pathLst>
                <a:path w="55880" h="96520">
                  <a:moveTo>
                    <a:pt x="9334" y="82638"/>
                  </a:moveTo>
                  <a:lnTo>
                    <a:pt x="2336" y="82638"/>
                  </a:lnTo>
                  <a:lnTo>
                    <a:pt x="0" y="84429"/>
                  </a:lnTo>
                  <a:lnTo>
                    <a:pt x="0" y="93078"/>
                  </a:lnTo>
                  <a:lnTo>
                    <a:pt x="7137" y="96367"/>
                  </a:lnTo>
                  <a:lnTo>
                    <a:pt x="26771" y="96367"/>
                  </a:lnTo>
                  <a:lnTo>
                    <a:pt x="34315" y="94310"/>
                  </a:lnTo>
                  <a:lnTo>
                    <a:pt x="38499" y="91287"/>
                  </a:lnTo>
                  <a:lnTo>
                    <a:pt x="23342" y="91287"/>
                  </a:lnTo>
                  <a:lnTo>
                    <a:pt x="20180" y="90055"/>
                  </a:lnTo>
                  <a:lnTo>
                    <a:pt x="11938" y="83324"/>
                  </a:lnTo>
                  <a:lnTo>
                    <a:pt x="9334" y="82638"/>
                  </a:lnTo>
                  <a:close/>
                </a:path>
                <a:path w="55880" h="96520">
                  <a:moveTo>
                    <a:pt x="54622" y="0"/>
                  </a:moveTo>
                  <a:lnTo>
                    <a:pt x="52438" y="2895"/>
                  </a:lnTo>
                  <a:lnTo>
                    <a:pt x="51193" y="3581"/>
                  </a:lnTo>
                  <a:lnTo>
                    <a:pt x="19621" y="3581"/>
                  </a:lnTo>
                  <a:lnTo>
                    <a:pt x="4673" y="36106"/>
                  </a:lnTo>
                  <a:lnTo>
                    <a:pt x="4521" y="36525"/>
                  </a:lnTo>
                  <a:lnTo>
                    <a:pt x="4521" y="37617"/>
                  </a:lnTo>
                  <a:lnTo>
                    <a:pt x="4940" y="37896"/>
                  </a:lnTo>
                  <a:lnTo>
                    <a:pt x="6172" y="37896"/>
                  </a:lnTo>
                  <a:lnTo>
                    <a:pt x="15396" y="38664"/>
                  </a:lnTo>
                  <a:lnTo>
                    <a:pt x="44602" y="59309"/>
                  </a:lnTo>
                  <a:lnTo>
                    <a:pt x="44602" y="68084"/>
                  </a:lnTo>
                  <a:lnTo>
                    <a:pt x="43059" y="76692"/>
                  </a:lnTo>
                  <a:lnTo>
                    <a:pt x="38916" y="84139"/>
                  </a:lnTo>
                  <a:lnTo>
                    <a:pt x="33029" y="89323"/>
                  </a:lnTo>
                  <a:lnTo>
                    <a:pt x="26085" y="91287"/>
                  </a:lnTo>
                  <a:lnTo>
                    <a:pt x="38499" y="91287"/>
                  </a:lnTo>
                  <a:lnTo>
                    <a:pt x="54216" y="61087"/>
                  </a:lnTo>
                  <a:lnTo>
                    <a:pt x="54216" y="53809"/>
                  </a:lnTo>
                  <a:lnTo>
                    <a:pt x="15100" y="26085"/>
                  </a:lnTo>
                  <a:lnTo>
                    <a:pt x="20586" y="14414"/>
                  </a:lnTo>
                  <a:lnTo>
                    <a:pt x="49415" y="14414"/>
                  </a:lnTo>
                  <a:lnTo>
                    <a:pt x="50507" y="13601"/>
                  </a:lnTo>
                  <a:lnTo>
                    <a:pt x="55867" y="965"/>
                  </a:lnTo>
                  <a:lnTo>
                    <a:pt x="54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59">
              <a:extLst>
                <a:ext uri="{FF2B5EF4-FFF2-40B4-BE49-F238E27FC236}">
                  <a16:creationId xmlns:a16="http://schemas.microsoft.com/office/drawing/2014/main" id="{D54F54BA-7115-2F40-98DE-E84853937B45}"/>
                </a:ext>
              </a:extLst>
            </p:cNvPr>
            <p:cNvSpPr/>
            <p:nvPr/>
          </p:nvSpPr>
          <p:spPr>
            <a:xfrm>
              <a:off x="4918792" y="4994313"/>
              <a:ext cx="55880" cy="96520"/>
            </a:xfrm>
            <a:custGeom>
              <a:avLst/>
              <a:gdLst/>
              <a:ahLst/>
              <a:cxnLst/>
              <a:rect l="l" t="t" r="r" b="b"/>
              <a:pathLst>
                <a:path w="55880" h="96520">
                  <a:moveTo>
                    <a:pt x="55867" y="965"/>
                  </a:moveTo>
                  <a:lnTo>
                    <a:pt x="50927" y="12636"/>
                  </a:lnTo>
                  <a:lnTo>
                    <a:pt x="50507" y="13589"/>
                  </a:lnTo>
                  <a:lnTo>
                    <a:pt x="49415" y="14414"/>
                  </a:lnTo>
                  <a:lnTo>
                    <a:pt x="47218" y="14414"/>
                  </a:lnTo>
                  <a:lnTo>
                    <a:pt x="20586" y="14414"/>
                  </a:lnTo>
                  <a:lnTo>
                    <a:pt x="15100" y="26085"/>
                  </a:lnTo>
                  <a:lnTo>
                    <a:pt x="27639" y="28871"/>
                  </a:lnTo>
                  <a:lnTo>
                    <a:pt x="36682" y="32196"/>
                  </a:lnTo>
                  <a:lnTo>
                    <a:pt x="43512" y="36856"/>
                  </a:lnTo>
                  <a:lnTo>
                    <a:pt x="49415" y="43649"/>
                  </a:lnTo>
                  <a:lnTo>
                    <a:pt x="52984" y="48590"/>
                  </a:lnTo>
                  <a:lnTo>
                    <a:pt x="54216" y="53809"/>
                  </a:lnTo>
                  <a:lnTo>
                    <a:pt x="54216" y="61087"/>
                  </a:lnTo>
                  <a:lnTo>
                    <a:pt x="34315" y="94310"/>
                  </a:lnTo>
                  <a:lnTo>
                    <a:pt x="26771" y="96367"/>
                  </a:lnTo>
                  <a:lnTo>
                    <a:pt x="17437" y="96367"/>
                  </a:lnTo>
                  <a:lnTo>
                    <a:pt x="7137" y="96367"/>
                  </a:lnTo>
                  <a:lnTo>
                    <a:pt x="0" y="93065"/>
                  </a:lnTo>
                  <a:lnTo>
                    <a:pt x="0" y="87858"/>
                  </a:lnTo>
                  <a:lnTo>
                    <a:pt x="0" y="84416"/>
                  </a:lnTo>
                  <a:lnTo>
                    <a:pt x="2336" y="82638"/>
                  </a:lnTo>
                  <a:lnTo>
                    <a:pt x="6172" y="82638"/>
                  </a:lnTo>
                  <a:lnTo>
                    <a:pt x="9334" y="82638"/>
                  </a:lnTo>
                  <a:lnTo>
                    <a:pt x="11938" y="83324"/>
                  </a:lnTo>
                  <a:lnTo>
                    <a:pt x="16332" y="86893"/>
                  </a:lnTo>
                  <a:lnTo>
                    <a:pt x="20180" y="90055"/>
                  </a:lnTo>
                  <a:lnTo>
                    <a:pt x="23329" y="91287"/>
                  </a:lnTo>
                  <a:lnTo>
                    <a:pt x="26085" y="91287"/>
                  </a:lnTo>
                  <a:lnTo>
                    <a:pt x="33031" y="89323"/>
                  </a:lnTo>
                  <a:lnTo>
                    <a:pt x="38950" y="84115"/>
                  </a:lnTo>
                  <a:lnTo>
                    <a:pt x="43070" y="76692"/>
                  </a:lnTo>
                  <a:lnTo>
                    <a:pt x="44615" y="68084"/>
                  </a:lnTo>
                  <a:lnTo>
                    <a:pt x="44615" y="59309"/>
                  </a:lnTo>
                  <a:lnTo>
                    <a:pt x="6172" y="37884"/>
                  </a:lnTo>
                  <a:lnTo>
                    <a:pt x="4940" y="37884"/>
                  </a:lnTo>
                  <a:lnTo>
                    <a:pt x="4533" y="37617"/>
                  </a:lnTo>
                  <a:lnTo>
                    <a:pt x="4533" y="36791"/>
                  </a:lnTo>
                  <a:lnTo>
                    <a:pt x="4533" y="36512"/>
                  </a:lnTo>
                  <a:lnTo>
                    <a:pt x="4660" y="36106"/>
                  </a:lnTo>
                  <a:lnTo>
                    <a:pt x="19634" y="3568"/>
                  </a:lnTo>
                  <a:lnTo>
                    <a:pt x="48044" y="3568"/>
                  </a:lnTo>
                  <a:lnTo>
                    <a:pt x="51206" y="3568"/>
                  </a:lnTo>
                  <a:lnTo>
                    <a:pt x="52438" y="2882"/>
                  </a:lnTo>
                  <a:lnTo>
                    <a:pt x="54635" y="0"/>
                  </a:lnTo>
                  <a:lnTo>
                    <a:pt x="55867" y="96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0">
              <a:extLst>
                <a:ext uri="{FF2B5EF4-FFF2-40B4-BE49-F238E27FC236}">
                  <a16:creationId xmlns:a16="http://schemas.microsoft.com/office/drawing/2014/main" id="{C8FE6AEB-1BEB-E144-87DD-C3D4CB4EAB5C}"/>
                </a:ext>
              </a:extLst>
            </p:cNvPr>
            <p:cNvSpPr/>
            <p:nvPr/>
          </p:nvSpPr>
          <p:spPr>
            <a:xfrm>
              <a:off x="4987144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7" y="3874"/>
                  </a:lnTo>
                  <a:lnTo>
                    <a:pt x="7505" y="14220"/>
                  </a:lnTo>
                  <a:lnTo>
                    <a:pt x="1824" y="29157"/>
                  </a:lnTo>
                  <a:lnTo>
                    <a:pt x="0" y="46672"/>
                  </a:lnTo>
                  <a:lnTo>
                    <a:pt x="1547" y="63673"/>
                  </a:lnTo>
                  <a:lnTo>
                    <a:pt x="6711" y="79133"/>
                  </a:lnTo>
                  <a:lnTo>
                    <a:pt x="16277" y="90374"/>
                  </a:lnTo>
                  <a:lnTo>
                    <a:pt x="31026" y="94716"/>
                  </a:lnTo>
                  <a:lnTo>
                    <a:pt x="43630" y="91135"/>
                  </a:lnTo>
                  <a:lnTo>
                    <a:pt x="31026" y="91135"/>
                  </a:lnTo>
                  <a:lnTo>
                    <a:pt x="23254" y="88245"/>
                  </a:lnTo>
                  <a:lnTo>
                    <a:pt x="17679" y="79829"/>
                  </a:lnTo>
                  <a:lnTo>
                    <a:pt x="14355" y="66355"/>
                  </a:lnTo>
                  <a:lnTo>
                    <a:pt x="14229" y="64825"/>
                  </a:lnTo>
                  <a:lnTo>
                    <a:pt x="13215" y="48171"/>
                  </a:lnTo>
                  <a:lnTo>
                    <a:pt x="13240" y="46672"/>
                  </a:lnTo>
                  <a:lnTo>
                    <a:pt x="14325" y="28986"/>
                  </a:lnTo>
                  <a:lnTo>
                    <a:pt x="17692" y="15147"/>
                  </a:lnTo>
                  <a:lnTo>
                    <a:pt x="23196" y="6534"/>
                  </a:lnTo>
                  <a:lnTo>
                    <a:pt x="30746" y="3568"/>
                  </a:lnTo>
                  <a:lnTo>
                    <a:pt x="44035" y="3568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35" y="3568"/>
                  </a:moveTo>
                  <a:lnTo>
                    <a:pt x="30746" y="3568"/>
                  </a:lnTo>
                  <a:lnTo>
                    <a:pt x="38680" y="6534"/>
                  </a:lnTo>
                  <a:lnTo>
                    <a:pt x="44337" y="15163"/>
                  </a:lnTo>
                  <a:lnTo>
                    <a:pt x="47736" y="29157"/>
                  </a:lnTo>
                  <a:lnTo>
                    <a:pt x="48869" y="48171"/>
                  </a:lnTo>
                  <a:lnTo>
                    <a:pt x="47722" y="66355"/>
                  </a:lnTo>
                  <a:lnTo>
                    <a:pt x="44329" y="79829"/>
                  </a:lnTo>
                  <a:lnTo>
                    <a:pt x="38737" y="88245"/>
                  </a:lnTo>
                  <a:lnTo>
                    <a:pt x="31026" y="91135"/>
                  </a:lnTo>
                  <a:lnTo>
                    <a:pt x="43630" y="91135"/>
                  </a:lnTo>
                  <a:lnTo>
                    <a:pt x="45314" y="90656"/>
                  </a:lnTo>
                  <a:lnTo>
                    <a:pt x="54930" y="79954"/>
                  </a:lnTo>
                  <a:lnTo>
                    <a:pt x="60351" y="64825"/>
                  </a:lnTo>
                  <a:lnTo>
                    <a:pt x="61984" y="48171"/>
                  </a:lnTo>
                  <a:lnTo>
                    <a:pt x="61958" y="46672"/>
                  </a:lnTo>
                  <a:lnTo>
                    <a:pt x="59820" y="28198"/>
                  </a:lnTo>
                  <a:lnTo>
                    <a:pt x="53562" y="13193"/>
                  </a:lnTo>
                  <a:lnTo>
                    <a:pt x="44035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1">
              <a:extLst>
                <a:ext uri="{FF2B5EF4-FFF2-40B4-BE49-F238E27FC236}">
                  <a16:creationId xmlns:a16="http://schemas.microsoft.com/office/drawing/2014/main" id="{783C894C-B4DB-0249-9773-E5D604DD38B9}"/>
                </a:ext>
              </a:extLst>
            </p:cNvPr>
            <p:cNvSpPr/>
            <p:nvPr/>
          </p:nvSpPr>
          <p:spPr>
            <a:xfrm>
              <a:off x="4987156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2">
              <a:extLst>
                <a:ext uri="{FF2B5EF4-FFF2-40B4-BE49-F238E27FC236}">
                  <a16:creationId xmlns:a16="http://schemas.microsoft.com/office/drawing/2014/main" id="{B8001D5A-E580-CF44-9D90-5BEDD361D550}"/>
                </a:ext>
              </a:extLst>
            </p:cNvPr>
            <p:cNvSpPr/>
            <p:nvPr/>
          </p:nvSpPr>
          <p:spPr>
            <a:xfrm>
              <a:off x="5000327" y="4999532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63">
              <a:extLst>
                <a:ext uri="{FF2B5EF4-FFF2-40B4-BE49-F238E27FC236}">
                  <a16:creationId xmlns:a16="http://schemas.microsoft.com/office/drawing/2014/main" id="{9A1FD0C5-D538-354A-B302-C221739F3765}"/>
                </a:ext>
              </a:extLst>
            </p:cNvPr>
            <p:cNvSpPr/>
            <p:nvPr/>
          </p:nvSpPr>
          <p:spPr>
            <a:xfrm>
              <a:off x="5122627" y="4941608"/>
              <a:ext cx="81280" cy="36830"/>
            </a:xfrm>
            <a:custGeom>
              <a:avLst/>
              <a:gdLst/>
              <a:ahLst/>
              <a:cxnLst/>
              <a:rect l="l" t="t" r="r" b="b"/>
              <a:pathLst>
                <a:path w="81280" h="36829">
                  <a:moveTo>
                    <a:pt x="80848" y="0"/>
                  </a:moveTo>
                  <a:lnTo>
                    <a:pt x="0" y="0"/>
                  </a:lnTo>
                  <a:lnTo>
                    <a:pt x="0" y="9055"/>
                  </a:lnTo>
                  <a:lnTo>
                    <a:pt x="80848" y="9055"/>
                  </a:lnTo>
                  <a:lnTo>
                    <a:pt x="80848" y="0"/>
                  </a:lnTo>
                  <a:close/>
                </a:path>
                <a:path w="81280" h="36829">
                  <a:moveTo>
                    <a:pt x="80848" y="27457"/>
                  </a:moveTo>
                  <a:lnTo>
                    <a:pt x="0" y="27457"/>
                  </a:lnTo>
                  <a:lnTo>
                    <a:pt x="0" y="36512"/>
                  </a:lnTo>
                  <a:lnTo>
                    <a:pt x="80848" y="36512"/>
                  </a:lnTo>
                  <a:lnTo>
                    <a:pt x="80848" y="27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64">
              <a:extLst>
                <a:ext uri="{FF2B5EF4-FFF2-40B4-BE49-F238E27FC236}">
                  <a16:creationId xmlns:a16="http://schemas.microsoft.com/office/drawing/2014/main" id="{12891F57-7F28-1342-8743-A433E4744A9E}"/>
                </a:ext>
              </a:extLst>
            </p:cNvPr>
            <p:cNvSpPr/>
            <p:nvPr/>
          </p:nvSpPr>
          <p:spPr>
            <a:xfrm>
              <a:off x="5121942" y="4946135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65">
              <a:extLst>
                <a:ext uri="{FF2B5EF4-FFF2-40B4-BE49-F238E27FC236}">
                  <a16:creationId xmlns:a16="http://schemas.microsoft.com/office/drawing/2014/main" id="{1F97D4B7-3E60-7448-A5A7-19D5952E6F88}"/>
                </a:ext>
              </a:extLst>
            </p:cNvPr>
            <p:cNvSpPr/>
            <p:nvPr/>
          </p:nvSpPr>
          <p:spPr>
            <a:xfrm>
              <a:off x="5121942" y="4973593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66">
              <a:extLst>
                <a:ext uri="{FF2B5EF4-FFF2-40B4-BE49-F238E27FC236}">
                  <a16:creationId xmlns:a16="http://schemas.microsoft.com/office/drawing/2014/main" id="{1F83E5CA-800B-7F44-BB04-B8CA40479C09}"/>
                </a:ext>
              </a:extLst>
            </p:cNvPr>
            <p:cNvSpPr/>
            <p:nvPr/>
          </p:nvSpPr>
          <p:spPr>
            <a:xfrm>
              <a:off x="5261114" y="4806671"/>
              <a:ext cx="445846" cy="2846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67">
              <a:extLst>
                <a:ext uri="{FF2B5EF4-FFF2-40B4-BE49-F238E27FC236}">
                  <a16:creationId xmlns:a16="http://schemas.microsoft.com/office/drawing/2014/main" id="{C5F2D448-863D-724F-B714-7A373E4E112D}"/>
                </a:ext>
              </a:extLst>
            </p:cNvPr>
            <p:cNvSpPr/>
            <p:nvPr/>
          </p:nvSpPr>
          <p:spPr>
            <a:xfrm>
              <a:off x="5762835" y="4960270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68">
              <a:extLst>
                <a:ext uri="{FF2B5EF4-FFF2-40B4-BE49-F238E27FC236}">
                  <a16:creationId xmlns:a16="http://schemas.microsoft.com/office/drawing/2014/main" id="{1A908EA8-9D41-334A-A753-7AAD4DCA9C35}"/>
                </a:ext>
              </a:extLst>
            </p:cNvPr>
            <p:cNvSpPr/>
            <p:nvPr/>
          </p:nvSpPr>
          <p:spPr>
            <a:xfrm>
              <a:off x="5820912" y="480900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70" h="93345">
                  <a:moveTo>
                    <a:pt x="25793" y="11379"/>
                  </a:moveTo>
                  <a:lnTo>
                    <a:pt x="12763" y="11379"/>
                  </a:lnTo>
                  <a:lnTo>
                    <a:pt x="13995" y="13449"/>
                  </a:lnTo>
                  <a:lnTo>
                    <a:pt x="13995" y="87299"/>
                  </a:lnTo>
                  <a:lnTo>
                    <a:pt x="11112" y="90169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36" y="92786"/>
                  </a:lnTo>
                  <a:lnTo>
                    <a:pt x="38836" y="90728"/>
                  </a:lnTo>
                  <a:lnTo>
                    <a:pt x="28536" y="90728"/>
                  </a:lnTo>
                  <a:lnTo>
                    <a:pt x="25793" y="88264"/>
                  </a:lnTo>
                  <a:lnTo>
                    <a:pt x="25793" y="11379"/>
                  </a:lnTo>
                  <a:close/>
                </a:path>
                <a:path w="39370" h="93345">
                  <a:moveTo>
                    <a:pt x="24561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695" y="13030"/>
                  </a:lnTo>
                  <a:lnTo>
                    <a:pt x="6159" y="12064"/>
                  </a:lnTo>
                  <a:lnTo>
                    <a:pt x="8496" y="11379"/>
                  </a:lnTo>
                  <a:lnTo>
                    <a:pt x="25793" y="11379"/>
                  </a:lnTo>
                  <a:lnTo>
                    <a:pt x="25793" y="406"/>
                  </a:lnTo>
                  <a:lnTo>
                    <a:pt x="24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69">
              <a:extLst>
                <a:ext uri="{FF2B5EF4-FFF2-40B4-BE49-F238E27FC236}">
                  <a16:creationId xmlns:a16="http://schemas.microsoft.com/office/drawing/2014/main" id="{FFC28A1D-801F-3A4D-B6DA-3D112A92A8AA}"/>
                </a:ext>
              </a:extLst>
            </p:cNvPr>
            <p:cNvSpPr/>
            <p:nvPr/>
          </p:nvSpPr>
          <p:spPr>
            <a:xfrm>
              <a:off x="5820899" y="4809008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70" h="93345">
                  <a:moveTo>
                    <a:pt x="38849" y="92786"/>
                  </a:moveTo>
                  <a:lnTo>
                    <a:pt x="965" y="92786"/>
                  </a:lnTo>
                  <a:lnTo>
                    <a:pt x="965" y="90728"/>
                  </a:lnTo>
                  <a:lnTo>
                    <a:pt x="11125" y="90182"/>
                  </a:lnTo>
                  <a:lnTo>
                    <a:pt x="14008" y="87299"/>
                  </a:lnTo>
                  <a:lnTo>
                    <a:pt x="14008" y="79743"/>
                  </a:lnTo>
                  <a:lnTo>
                    <a:pt x="14008" y="18110"/>
                  </a:lnTo>
                  <a:lnTo>
                    <a:pt x="14008" y="13449"/>
                  </a:lnTo>
                  <a:lnTo>
                    <a:pt x="12763" y="11391"/>
                  </a:lnTo>
                  <a:lnTo>
                    <a:pt x="9880" y="11391"/>
                  </a:lnTo>
                  <a:lnTo>
                    <a:pt x="8509" y="11391"/>
                  </a:lnTo>
                  <a:lnTo>
                    <a:pt x="6184" y="12077"/>
                  </a:lnTo>
                  <a:lnTo>
                    <a:pt x="3708" y="13030"/>
                  </a:lnTo>
                  <a:lnTo>
                    <a:pt x="0" y="14401"/>
                  </a:lnTo>
                  <a:lnTo>
                    <a:pt x="0" y="12484"/>
                  </a:lnTo>
                  <a:lnTo>
                    <a:pt x="24574" y="0"/>
                  </a:lnTo>
                  <a:lnTo>
                    <a:pt x="25806" y="406"/>
                  </a:lnTo>
                  <a:lnTo>
                    <a:pt x="25806" y="82359"/>
                  </a:lnTo>
                  <a:lnTo>
                    <a:pt x="25806" y="88252"/>
                  </a:lnTo>
                  <a:lnTo>
                    <a:pt x="28549" y="90728"/>
                  </a:lnTo>
                  <a:lnTo>
                    <a:pt x="38849" y="90728"/>
                  </a:lnTo>
                  <a:lnTo>
                    <a:pt x="38849" y="927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0">
              <a:extLst>
                <a:ext uri="{FF2B5EF4-FFF2-40B4-BE49-F238E27FC236}">
                  <a16:creationId xmlns:a16="http://schemas.microsoft.com/office/drawing/2014/main" id="{5C37BE5B-428F-CD48-999B-DD749633186A}"/>
                </a:ext>
              </a:extLst>
            </p:cNvPr>
            <p:cNvSpPr/>
            <p:nvPr/>
          </p:nvSpPr>
          <p:spPr>
            <a:xfrm>
              <a:off x="5786304" y="4995965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70" h="93345">
                  <a:moveTo>
                    <a:pt x="25806" y="11379"/>
                  </a:moveTo>
                  <a:lnTo>
                    <a:pt x="12776" y="11379"/>
                  </a:lnTo>
                  <a:lnTo>
                    <a:pt x="14008" y="13449"/>
                  </a:lnTo>
                  <a:lnTo>
                    <a:pt x="14008" y="87287"/>
                  </a:lnTo>
                  <a:lnTo>
                    <a:pt x="11125" y="90170"/>
                  </a:lnTo>
                  <a:lnTo>
                    <a:pt x="965" y="90728"/>
                  </a:lnTo>
                  <a:lnTo>
                    <a:pt x="965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79"/>
                  </a:lnTo>
                  <a:close/>
                </a:path>
                <a:path w="39370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77"/>
                  </a:lnTo>
                  <a:lnTo>
                    <a:pt x="8509" y="11379"/>
                  </a:lnTo>
                  <a:lnTo>
                    <a:pt x="25806" y="11379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1">
              <a:extLst>
                <a:ext uri="{FF2B5EF4-FFF2-40B4-BE49-F238E27FC236}">
                  <a16:creationId xmlns:a16="http://schemas.microsoft.com/office/drawing/2014/main" id="{4A782214-74F7-2643-AC06-0B8F56E38F65}"/>
                </a:ext>
              </a:extLst>
            </p:cNvPr>
            <p:cNvSpPr/>
            <p:nvPr/>
          </p:nvSpPr>
          <p:spPr>
            <a:xfrm>
              <a:off x="5786304" y="4995965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70" h="93345">
                  <a:moveTo>
                    <a:pt x="38849" y="92786"/>
                  </a:moveTo>
                  <a:lnTo>
                    <a:pt x="965" y="92786"/>
                  </a:lnTo>
                  <a:lnTo>
                    <a:pt x="965" y="90728"/>
                  </a:lnTo>
                  <a:lnTo>
                    <a:pt x="11125" y="90182"/>
                  </a:lnTo>
                  <a:lnTo>
                    <a:pt x="14008" y="87299"/>
                  </a:lnTo>
                  <a:lnTo>
                    <a:pt x="14008" y="79743"/>
                  </a:lnTo>
                  <a:lnTo>
                    <a:pt x="14008" y="18110"/>
                  </a:lnTo>
                  <a:lnTo>
                    <a:pt x="14008" y="13449"/>
                  </a:lnTo>
                  <a:lnTo>
                    <a:pt x="12763" y="11391"/>
                  </a:lnTo>
                  <a:lnTo>
                    <a:pt x="9880" y="11391"/>
                  </a:lnTo>
                  <a:lnTo>
                    <a:pt x="8509" y="11391"/>
                  </a:lnTo>
                  <a:lnTo>
                    <a:pt x="6184" y="12077"/>
                  </a:lnTo>
                  <a:lnTo>
                    <a:pt x="3708" y="13030"/>
                  </a:lnTo>
                  <a:lnTo>
                    <a:pt x="0" y="14401"/>
                  </a:lnTo>
                  <a:lnTo>
                    <a:pt x="0" y="12484"/>
                  </a:lnTo>
                  <a:lnTo>
                    <a:pt x="24574" y="0"/>
                  </a:lnTo>
                  <a:lnTo>
                    <a:pt x="25806" y="406"/>
                  </a:lnTo>
                  <a:lnTo>
                    <a:pt x="25806" y="82359"/>
                  </a:lnTo>
                  <a:lnTo>
                    <a:pt x="25806" y="88252"/>
                  </a:lnTo>
                  <a:lnTo>
                    <a:pt x="28549" y="90728"/>
                  </a:lnTo>
                  <a:lnTo>
                    <a:pt x="38849" y="90728"/>
                  </a:lnTo>
                  <a:lnTo>
                    <a:pt x="38849" y="927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72">
              <a:extLst>
                <a:ext uri="{FF2B5EF4-FFF2-40B4-BE49-F238E27FC236}">
                  <a16:creationId xmlns:a16="http://schemas.microsoft.com/office/drawing/2014/main" id="{ACAA6445-076B-BE47-ABA7-D614AE1F7FC3}"/>
                </a:ext>
              </a:extLst>
            </p:cNvPr>
            <p:cNvSpPr/>
            <p:nvPr/>
          </p:nvSpPr>
          <p:spPr>
            <a:xfrm>
              <a:off x="5843695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29" h="95250">
                  <a:moveTo>
                    <a:pt x="31572" y="0"/>
                  </a:moveTo>
                  <a:lnTo>
                    <a:pt x="17311" y="3874"/>
                  </a:lnTo>
                  <a:lnTo>
                    <a:pt x="7494" y="14220"/>
                  </a:lnTo>
                  <a:lnTo>
                    <a:pt x="1820" y="29157"/>
                  </a:lnTo>
                  <a:lnTo>
                    <a:pt x="0" y="46672"/>
                  </a:lnTo>
                  <a:lnTo>
                    <a:pt x="1545" y="63673"/>
                  </a:lnTo>
                  <a:lnTo>
                    <a:pt x="6705" y="79133"/>
                  </a:lnTo>
                  <a:lnTo>
                    <a:pt x="16266" y="90374"/>
                  </a:lnTo>
                  <a:lnTo>
                    <a:pt x="31013" y="94716"/>
                  </a:lnTo>
                  <a:lnTo>
                    <a:pt x="43617" y="91135"/>
                  </a:lnTo>
                  <a:lnTo>
                    <a:pt x="31013" y="91135"/>
                  </a:lnTo>
                  <a:lnTo>
                    <a:pt x="23241" y="88245"/>
                  </a:lnTo>
                  <a:lnTo>
                    <a:pt x="17667" y="79829"/>
                  </a:lnTo>
                  <a:lnTo>
                    <a:pt x="14342" y="66355"/>
                  </a:lnTo>
                  <a:lnTo>
                    <a:pt x="14216" y="64825"/>
                  </a:lnTo>
                  <a:lnTo>
                    <a:pt x="13203" y="48171"/>
                  </a:lnTo>
                  <a:lnTo>
                    <a:pt x="13228" y="46672"/>
                  </a:lnTo>
                  <a:lnTo>
                    <a:pt x="14312" y="28986"/>
                  </a:lnTo>
                  <a:lnTo>
                    <a:pt x="17679" y="15147"/>
                  </a:lnTo>
                  <a:lnTo>
                    <a:pt x="23183" y="6534"/>
                  </a:lnTo>
                  <a:lnTo>
                    <a:pt x="30733" y="3568"/>
                  </a:lnTo>
                  <a:lnTo>
                    <a:pt x="44017" y="3568"/>
                  </a:lnTo>
                  <a:lnTo>
                    <a:pt x="31572" y="0"/>
                  </a:lnTo>
                  <a:close/>
                </a:path>
                <a:path w="62229" h="95250">
                  <a:moveTo>
                    <a:pt x="44017" y="3568"/>
                  </a:moveTo>
                  <a:lnTo>
                    <a:pt x="30733" y="3568"/>
                  </a:lnTo>
                  <a:lnTo>
                    <a:pt x="38668" y="6534"/>
                  </a:lnTo>
                  <a:lnTo>
                    <a:pt x="44324" y="15163"/>
                  </a:lnTo>
                  <a:lnTo>
                    <a:pt x="47723" y="29157"/>
                  </a:lnTo>
                  <a:lnTo>
                    <a:pt x="48856" y="48171"/>
                  </a:lnTo>
                  <a:lnTo>
                    <a:pt x="47710" y="66355"/>
                  </a:lnTo>
                  <a:lnTo>
                    <a:pt x="44317" y="79829"/>
                  </a:lnTo>
                  <a:lnTo>
                    <a:pt x="38725" y="88245"/>
                  </a:lnTo>
                  <a:lnTo>
                    <a:pt x="31013" y="91135"/>
                  </a:lnTo>
                  <a:lnTo>
                    <a:pt x="43617" y="91135"/>
                  </a:lnTo>
                  <a:lnTo>
                    <a:pt x="45301" y="90656"/>
                  </a:lnTo>
                  <a:lnTo>
                    <a:pt x="54917" y="79954"/>
                  </a:lnTo>
                  <a:lnTo>
                    <a:pt x="60338" y="64825"/>
                  </a:lnTo>
                  <a:lnTo>
                    <a:pt x="61972" y="48171"/>
                  </a:lnTo>
                  <a:lnTo>
                    <a:pt x="61945" y="46672"/>
                  </a:lnTo>
                  <a:lnTo>
                    <a:pt x="59806" y="28198"/>
                  </a:lnTo>
                  <a:lnTo>
                    <a:pt x="53544" y="13193"/>
                  </a:lnTo>
                  <a:lnTo>
                    <a:pt x="44017" y="3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73">
              <a:extLst>
                <a:ext uri="{FF2B5EF4-FFF2-40B4-BE49-F238E27FC236}">
                  <a16:creationId xmlns:a16="http://schemas.microsoft.com/office/drawing/2014/main" id="{975106C6-9CEC-964E-B96C-365C57D75006}"/>
                </a:ext>
              </a:extLst>
            </p:cNvPr>
            <p:cNvSpPr/>
            <p:nvPr/>
          </p:nvSpPr>
          <p:spPr>
            <a:xfrm>
              <a:off x="5843683" y="4995964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29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74">
              <a:extLst>
                <a:ext uri="{FF2B5EF4-FFF2-40B4-BE49-F238E27FC236}">
                  <a16:creationId xmlns:a16="http://schemas.microsoft.com/office/drawing/2014/main" id="{31BE0B7C-C9AE-AE46-A503-0BF0D13E67CC}"/>
                </a:ext>
              </a:extLst>
            </p:cNvPr>
            <p:cNvSpPr/>
            <p:nvPr/>
          </p:nvSpPr>
          <p:spPr>
            <a:xfrm>
              <a:off x="5856853" y="4999532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5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9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1224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5353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&lt;</a:t>
            </a:r>
            <a:r>
              <a:rPr lang="ko-KR" altLang="en-US" dirty="0">
                <a:latin typeface="+mn-ea"/>
                <a:cs typeface="Arial Unicode MS"/>
              </a:rPr>
              <a:t>노트를 구입하는 사건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 사건</a:t>
            </a:r>
            <a:r>
              <a:rPr lang="en-US" altLang="ko-KR" dirty="0">
                <a:latin typeface="+mn-ea"/>
                <a:cs typeface="Arial Unicode MS"/>
              </a:rPr>
              <a:t>A, &lt;</a:t>
            </a:r>
            <a:r>
              <a:rPr lang="ko-KR" altLang="en-US" dirty="0">
                <a:latin typeface="+mn-ea"/>
                <a:cs typeface="Arial Unicode MS"/>
              </a:rPr>
              <a:t>사인펜을 구입하는 사건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 사건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사인펜을 구입할 확률은 </a:t>
            </a:r>
            <a:r>
              <a:rPr lang="en-US" altLang="ko-KR" dirty="0">
                <a:latin typeface="+mn-ea"/>
                <a:cs typeface="Arial Unicode MS"/>
              </a:rPr>
              <a:t>P(B)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(B) </a:t>
            </a:r>
            <a:r>
              <a:rPr lang="ko-KR" altLang="en-US" dirty="0">
                <a:latin typeface="+mn-ea"/>
                <a:cs typeface="Arial Unicode MS"/>
              </a:rPr>
              <a:t>사인펜을 구입하는 조건에서 </a:t>
            </a:r>
            <a:r>
              <a:rPr lang="en-US" altLang="ko-KR" dirty="0">
                <a:latin typeface="+mn-ea"/>
                <a:cs typeface="Arial Unicode MS"/>
              </a:rPr>
              <a:t>(A) </a:t>
            </a:r>
            <a:r>
              <a:rPr lang="ko-KR" altLang="en-US" dirty="0">
                <a:latin typeface="+mn-ea"/>
                <a:cs typeface="Arial Unicode MS"/>
              </a:rPr>
              <a:t>노트를 구입할 확률은 조건부 확률이므로  </a:t>
            </a:r>
            <a:r>
              <a:rPr lang="en-US" altLang="ko-KR" dirty="0">
                <a:latin typeface="+mn-ea"/>
                <a:cs typeface="Arial Unicode MS"/>
              </a:rPr>
              <a:t>P(A|B)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결합 확률은 이 둘을 곱한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(B) </a:t>
            </a:r>
            <a:r>
              <a:rPr lang="ko-KR" altLang="en-US" dirty="0">
                <a:latin typeface="+mn-ea"/>
                <a:cs typeface="Arial Unicode MS"/>
              </a:rPr>
              <a:t>사인펜을 구입하고 </a:t>
            </a:r>
            <a:r>
              <a:rPr lang="en-US" altLang="ko-KR" dirty="0">
                <a:latin typeface="+mn-ea"/>
                <a:cs typeface="Arial Unicode MS"/>
              </a:rPr>
              <a:t>(A) </a:t>
            </a:r>
            <a:r>
              <a:rPr lang="ko-KR" altLang="en-US" dirty="0">
                <a:latin typeface="+mn-ea"/>
                <a:cs typeface="Arial Unicode MS"/>
              </a:rPr>
              <a:t>노트를 구입할 확률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“B</a:t>
            </a:r>
            <a:r>
              <a:rPr lang="ko-KR" altLang="en-US" dirty="0">
                <a:latin typeface="+mn-ea"/>
                <a:cs typeface="Arial Unicode MS"/>
              </a:rPr>
              <a:t>와</a:t>
            </a: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의 결합 </a:t>
            </a:r>
            <a:r>
              <a:rPr lang="ko-KR" altLang="en-US" dirty="0" err="1">
                <a:latin typeface="+mn-ea"/>
                <a:cs typeface="Arial Unicode MS"/>
              </a:rPr>
              <a:t>확률”은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en-US" altLang="ko-KR" dirty="0">
                <a:latin typeface="+mn-ea"/>
                <a:cs typeface="Arial Unicode MS"/>
              </a:rPr>
              <a:t>A</a:t>
            </a:r>
            <a:r>
              <a:rPr lang="ko-KR" altLang="en-US" dirty="0">
                <a:latin typeface="+mn-ea"/>
                <a:cs typeface="Arial Unicode MS"/>
              </a:rPr>
              <a:t>와</a:t>
            </a:r>
            <a:r>
              <a:rPr lang="en-US" altLang="ko-KR" dirty="0">
                <a:latin typeface="+mn-ea"/>
                <a:cs typeface="Arial Unicode MS"/>
              </a:rPr>
              <a:t>B</a:t>
            </a:r>
            <a:r>
              <a:rPr lang="ko-KR" altLang="en-US" dirty="0">
                <a:latin typeface="+mn-ea"/>
                <a:cs typeface="Arial Unicode MS"/>
              </a:rPr>
              <a:t>의 결합 </a:t>
            </a:r>
            <a:r>
              <a:rPr lang="ko-KR" altLang="en-US" dirty="0" err="1">
                <a:latin typeface="+mn-ea"/>
                <a:cs typeface="Arial Unicode MS"/>
              </a:rPr>
              <a:t>확률”과</a:t>
            </a:r>
            <a:r>
              <a:rPr lang="ko-KR" altLang="en-US" dirty="0">
                <a:latin typeface="+mn-ea"/>
                <a:cs typeface="Arial Unicode MS"/>
              </a:rPr>
              <a:t> 같음</a:t>
            </a:r>
            <a:endParaRPr lang="en-US" altLang="ko-KR" dirty="0">
              <a:latin typeface="+mn-ea"/>
              <a:cs typeface="Arial Unicode M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F4BBF2-0D85-1C48-91AD-61C4BDEE8AFE}"/>
              </a:ext>
            </a:extLst>
          </p:cNvPr>
          <p:cNvGrpSpPr/>
          <p:nvPr/>
        </p:nvGrpSpPr>
        <p:grpSpPr>
          <a:xfrm>
            <a:off x="4251610" y="2174876"/>
            <a:ext cx="1619759" cy="238820"/>
            <a:chOff x="5140256" y="2359550"/>
            <a:chExt cx="1152870" cy="169981"/>
          </a:xfrm>
        </p:grpSpPr>
        <p:sp>
          <p:nvSpPr>
            <p:cNvPr id="149" name="object 89">
              <a:extLst>
                <a:ext uri="{FF2B5EF4-FFF2-40B4-BE49-F238E27FC236}">
                  <a16:creationId xmlns:a16="http://schemas.microsoft.com/office/drawing/2014/main" id="{6CB28026-6166-D640-B868-6895CFB3C987}"/>
                </a:ext>
              </a:extLst>
            </p:cNvPr>
            <p:cNvSpPr/>
            <p:nvPr/>
          </p:nvSpPr>
          <p:spPr>
            <a:xfrm>
              <a:off x="5140256" y="2370292"/>
              <a:ext cx="99491" cy="125672"/>
            </a:xfrm>
            <a:custGeom>
              <a:avLst/>
              <a:gdLst/>
              <a:ahLst/>
              <a:cxnLst/>
              <a:rect l="l" t="t" r="r" b="b"/>
              <a:pathLst>
                <a:path w="72389" h="91440">
                  <a:moveTo>
                    <a:pt x="35547" y="0"/>
                  </a:moveTo>
                  <a:lnTo>
                    <a:pt x="0" y="0"/>
                  </a:lnTo>
                  <a:lnTo>
                    <a:pt x="0" y="2616"/>
                  </a:lnTo>
                  <a:lnTo>
                    <a:pt x="10147" y="3429"/>
                  </a:lnTo>
                  <a:lnTo>
                    <a:pt x="11531" y="5080"/>
                  </a:lnTo>
                  <a:lnTo>
                    <a:pt x="11531" y="85928"/>
                  </a:lnTo>
                  <a:lnTo>
                    <a:pt x="10706" y="87439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38430" y="90868"/>
                  </a:lnTo>
                  <a:lnTo>
                    <a:pt x="38430" y="88265"/>
                  </a:lnTo>
                  <a:lnTo>
                    <a:pt x="27317" y="87718"/>
                  </a:lnTo>
                  <a:lnTo>
                    <a:pt x="25526" y="85928"/>
                  </a:lnTo>
                  <a:lnTo>
                    <a:pt x="25526" y="50927"/>
                  </a:lnTo>
                  <a:lnTo>
                    <a:pt x="45376" y="50927"/>
                  </a:lnTo>
                  <a:lnTo>
                    <a:pt x="52212" y="49831"/>
                  </a:lnTo>
                  <a:lnTo>
                    <a:pt x="58493" y="47284"/>
                  </a:lnTo>
                  <a:lnTo>
                    <a:pt x="60451" y="45847"/>
                  </a:lnTo>
                  <a:lnTo>
                    <a:pt x="31153" y="45847"/>
                  </a:lnTo>
                  <a:lnTo>
                    <a:pt x="28689" y="45707"/>
                  </a:lnTo>
                  <a:lnTo>
                    <a:pt x="25526" y="45440"/>
                  </a:lnTo>
                  <a:lnTo>
                    <a:pt x="25618" y="6174"/>
                  </a:lnTo>
                  <a:lnTo>
                    <a:pt x="26352" y="5080"/>
                  </a:lnTo>
                  <a:lnTo>
                    <a:pt x="59969" y="5080"/>
                  </a:lnTo>
                  <a:lnTo>
                    <a:pt x="53273" y="2366"/>
                  </a:lnTo>
                  <a:lnTo>
                    <a:pt x="45124" y="617"/>
                  </a:lnTo>
                  <a:lnTo>
                    <a:pt x="35547" y="0"/>
                  </a:lnTo>
                  <a:close/>
                </a:path>
                <a:path w="72389" h="91440">
                  <a:moveTo>
                    <a:pt x="45376" y="50927"/>
                  </a:moveTo>
                  <a:lnTo>
                    <a:pt x="25526" y="50927"/>
                  </a:lnTo>
                  <a:lnTo>
                    <a:pt x="31432" y="51346"/>
                  </a:lnTo>
                  <a:lnTo>
                    <a:pt x="35001" y="51346"/>
                  </a:lnTo>
                  <a:lnTo>
                    <a:pt x="44670" y="51040"/>
                  </a:lnTo>
                  <a:lnTo>
                    <a:pt x="45376" y="50927"/>
                  </a:lnTo>
                  <a:close/>
                </a:path>
                <a:path w="72389" h="91440">
                  <a:moveTo>
                    <a:pt x="59969" y="5080"/>
                  </a:moveTo>
                  <a:lnTo>
                    <a:pt x="30340" y="5080"/>
                  </a:lnTo>
                  <a:lnTo>
                    <a:pt x="42419" y="6174"/>
                  </a:lnTo>
                  <a:lnTo>
                    <a:pt x="50790" y="9715"/>
                  </a:lnTo>
                  <a:lnTo>
                    <a:pt x="55661" y="16084"/>
                  </a:lnTo>
                  <a:lnTo>
                    <a:pt x="57238" y="25666"/>
                  </a:lnTo>
                  <a:lnTo>
                    <a:pt x="55717" y="34033"/>
                  </a:lnTo>
                  <a:lnTo>
                    <a:pt x="51236" y="40390"/>
                  </a:lnTo>
                  <a:lnTo>
                    <a:pt x="43924" y="44431"/>
                  </a:lnTo>
                  <a:lnTo>
                    <a:pt x="33909" y="45847"/>
                  </a:lnTo>
                  <a:lnTo>
                    <a:pt x="60451" y="45847"/>
                  </a:lnTo>
                  <a:lnTo>
                    <a:pt x="64376" y="42964"/>
                  </a:lnTo>
                  <a:lnTo>
                    <a:pt x="69456" y="38430"/>
                  </a:lnTo>
                  <a:lnTo>
                    <a:pt x="72199" y="32258"/>
                  </a:lnTo>
                  <a:lnTo>
                    <a:pt x="72199" y="18122"/>
                  </a:lnTo>
                  <a:lnTo>
                    <a:pt x="69862" y="12496"/>
                  </a:lnTo>
                  <a:lnTo>
                    <a:pt x="65341" y="8648"/>
                  </a:lnTo>
                  <a:lnTo>
                    <a:pt x="59969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90">
              <a:extLst>
                <a:ext uri="{FF2B5EF4-FFF2-40B4-BE49-F238E27FC236}">
                  <a16:creationId xmlns:a16="http://schemas.microsoft.com/office/drawing/2014/main" id="{387C9583-90C3-A643-B055-F4F14040978B}"/>
                </a:ext>
              </a:extLst>
            </p:cNvPr>
            <p:cNvSpPr/>
            <p:nvPr/>
          </p:nvSpPr>
          <p:spPr>
            <a:xfrm>
              <a:off x="5140256" y="2370310"/>
              <a:ext cx="99491" cy="125672"/>
            </a:xfrm>
            <a:custGeom>
              <a:avLst/>
              <a:gdLst/>
              <a:ahLst/>
              <a:cxnLst/>
              <a:rect l="l" t="t" r="r" b="b"/>
              <a:pathLst>
                <a:path w="72389" h="91440">
                  <a:moveTo>
                    <a:pt x="0" y="0"/>
                  </a:moveTo>
                  <a:lnTo>
                    <a:pt x="35547" y="0"/>
                  </a:lnTo>
                  <a:lnTo>
                    <a:pt x="45124" y="617"/>
                  </a:lnTo>
                  <a:lnTo>
                    <a:pt x="72199" y="18122"/>
                  </a:lnTo>
                  <a:lnTo>
                    <a:pt x="72199" y="24980"/>
                  </a:lnTo>
                  <a:lnTo>
                    <a:pt x="72199" y="32258"/>
                  </a:lnTo>
                  <a:lnTo>
                    <a:pt x="35001" y="51333"/>
                  </a:lnTo>
                  <a:lnTo>
                    <a:pt x="31432" y="51333"/>
                  </a:lnTo>
                  <a:lnTo>
                    <a:pt x="29235" y="51193"/>
                  </a:lnTo>
                  <a:lnTo>
                    <a:pt x="25526" y="50927"/>
                  </a:lnTo>
                  <a:lnTo>
                    <a:pt x="25526" y="75501"/>
                  </a:lnTo>
                  <a:lnTo>
                    <a:pt x="25526" y="85928"/>
                  </a:lnTo>
                  <a:lnTo>
                    <a:pt x="27317" y="87718"/>
                  </a:lnTo>
                  <a:lnTo>
                    <a:pt x="38430" y="88265"/>
                  </a:lnTo>
                  <a:lnTo>
                    <a:pt x="38430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706" y="87439"/>
                  </a:lnTo>
                  <a:lnTo>
                    <a:pt x="11531" y="85928"/>
                  </a:lnTo>
                  <a:lnTo>
                    <a:pt x="11531" y="74129"/>
                  </a:lnTo>
                  <a:lnTo>
                    <a:pt x="11531" y="15240"/>
                  </a:lnTo>
                  <a:lnTo>
                    <a:pt x="11531" y="5080"/>
                  </a:lnTo>
                  <a:lnTo>
                    <a:pt x="10160" y="3429"/>
                  </a:lnTo>
                  <a:lnTo>
                    <a:pt x="0" y="2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91">
              <a:extLst>
                <a:ext uri="{FF2B5EF4-FFF2-40B4-BE49-F238E27FC236}">
                  <a16:creationId xmlns:a16="http://schemas.microsoft.com/office/drawing/2014/main" id="{DFD3CC47-00D9-6140-B6C9-3D94781E1707}"/>
                </a:ext>
              </a:extLst>
            </p:cNvPr>
            <p:cNvSpPr/>
            <p:nvPr/>
          </p:nvSpPr>
          <p:spPr>
            <a:xfrm>
              <a:off x="5175340" y="2377293"/>
              <a:ext cx="43636" cy="56727"/>
            </a:xfrm>
            <a:custGeom>
              <a:avLst/>
              <a:gdLst/>
              <a:ahLst/>
              <a:cxnLst/>
              <a:rect l="l" t="t" r="r" b="b"/>
              <a:pathLst>
                <a:path w="31750" h="41275">
                  <a:moveTo>
                    <a:pt x="0" y="4940"/>
                  </a:moveTo>
                  <a:lnTo>
                    <a:pt x="0" y="40360"/>
                  </a:lnTo>
                  <a:lnTo>
                    <a:pt x="3162" y="40627"/>
                  </a:lnTo>
                  <a:lnTo>
                    <a:pt x="5626" y="40766"/>
                  </a:lnTo>
                  <a:lnTo>
                    <a:pt x="8382" y="40766"/>
                  </a:lnTo>
                  <a:lnTo>
                    <a:pt x="18397" y="39351"/>
                  </a:lnTo>
                  <a:lnTo>
                    <a:pt x="25709" y="35310"/>
                  </a:lnTo>
                  <a:lnTo>
                    <a:pt x="30190" y="28953"/>
                  </a:lnTo>
                  <a:lnTo>
                    <a:pt x="31711" y="20586"/>
                  </a:lnTo>
                  <a:lnTo>
                    <a:pt x="30134" y="10999"/>
                  </a:lnTo>
                  <a:lnTo>
                    <a:pt x="25263" y="4630"/>
                  </a:lnTo>
                  <a:lnTo>
                    <a:pt x="16892" y="1093"/>
                  </a:lnTo>
                  <a:lnTo>
                    <a:pt x="4813" y="0"/>
                  </a:lnTo>
                  <a:lnTo>
                    <a:pt x="825" y="0"/>
                  </a:lnTo>
                  <a:lnTo>
                    <a:pt x="0" y="1231"/>
                  </a:lnTo>
                  <a:lnTo>
                    <a:pt x="0" y="4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92">
              <a:extLst>
                <a:ext uri="{FF2B5EF4-FFF2-40B4-BE49-F238E27FC236}">
                  <a16:creationId xmlns:a16="http://schemas.microsoft.com/office/drawing/2014/main" id="{FDB4E0B3-6225-EA4C-B66A-93516E96930F}"/>
                </a:ext>
              </a:extLst>
            </p:cNvPr>
            <p:cNvSpPr/>
            <p:nvPr/>
          </p:nvSpPr>
          <p:spPr>
            <a:xfrm>
              <a:off x="5252314" y="2367675"/>
              <a:ext cx="48873" cy="161454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3896" y="0"/>
                  </a:moveTo>
                  <a:lnTo>
                    <a:pt x="19341" y="11019"/>
                  </a:lnTo>
                  <a:lnTo>
                    <a:pt x="8718" y="24461"/>
                  </a:lnTo>
                  <a:lnTo>
                    <a:pt x="2210" y="40221"/>
                  </a:lnTo>
                  <a:lnTo>
                    <a:pt x="0" y="58191"/>
                  </a:lnTo>
                  <a:lnTo>
                    <a:pt x="2184" y="75504"/>
                  </a:lnTo>
                  <a:lnTo>
                    <a:pt x="8615" y="91760"/>
                  </a:lnTo>
                  <a:lnTo>
                    <a:pt x="19111" y="105954"/>
                  </a:lnTo>
                  <a:lnTo>
                    <a:pt x="33489" y="117081"/>
                  </a:lnTo>
                  <a:lnTo>
                    <a:pt x="35140" y="114884"/>
                  </a:lnTo>
                  <a:lnTo>
                    <a:pt x="23389" y="102781"/>
                  </a:lnTo>
                  <a:lnTo>
                    <a:pt x="16270" y="89892"/>
                  </a:lnTo>
                  <a:lnTo>
                    <a:pt x="12754" y="75223"/>
                  </a:lnTo>
                  <a:lnTo>
                    <a:pt x="11810" y="57784"/>
                  </a:lnTo>
                  <a:lnTo>
                    <a:pt x="12773" y="40219"/>
                  </a:lnTo>
                  <a:lnTo>
                    <a:pt x="16322" y="26181"/>
                  </a:lnTo>
                  <a:lnTo>
                    <a:pt x="23448" y="14047"/>
                  </a:lnTo>
                  <a:lnTo>
                    <a:pt x="35140" y="2197"/>
                  </a:lnTo>
                  <a:lnTo>
                    <a:pt x="33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93">
              <a:extLst>
                <a:ext uri="{FF2B5EF4-FFF2-40B4-BE49-F238E27FC236}">
                  <a16:creationId xmlns:a16="http://schemas.microsoft.com/office/drawing/2014/main" id="{8747FEC0-8094-E341-A9AA-A8157F8864BC}"/>
                </a:ext>
              </a:extLst>
            </p:cNvPr>
            <p:cNvSpPr/>
            <p:nvPr/>
          </p:nvSpPr>
          <p:spPr>
            <a:xfrm>
              <a:off x="5252314" y="2367659"/>
              <a:ext cx="48873" cy="161454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5140" y="114896"/>
                  </a:moveTo>
                  <a:lnTo>
                    <a:pt x="2184" y="75515"/>
                  </a:lnTo>
                  <a:lnTo>
                    <a:pt x="0" y="58204"/>
                  </a:lnTo>
                  <a:lnTo>
                    <a:pt x="2208" y="40233"/>
                  </a:lnTo>
                  <a:lnTo>
                    <a:pt x="8715" y="24472"/>
                  </a:lnTo>
                  <a:lnTo>
                    <a:pt x="19341" y="11026"/>
                  </a:lnTo>
                  <a:lnTo>
                    <a:pt x="33908" y="0"/>
                  </a:lnTo>
                  <a:lnTo>
                    <a:pt x="35140" y="2197"/>
                  </a:lnTo>
                  <a:lnTo>
                    <a:pt x="23448" y="14054"/>
                  </a:lnTo>
                  <a:lnTo>
                    <a:pt x="16322" y="26192"/>
                  </a:lnTo>
                  <a:lnTo>
                    <a:pt x="12773" y="40232"/>
                  </a:lnTo>
                  <a:lnTo>
                    <a:pt x="11810" y="57797"/>
                  </a:lnTo>
                  <a:lnTo>
                    <a:pt x="12754" y="75229"/>
                  </a:lnTo>
                  <a:lnTo>
                    <a:pt x="16270" y="89895"/>
                  </a:lnTo>
                  <a:lnTo>
                    <a:pt x="23389" y="102787"/>
                  </a:lnTo>
                  <a:lnTo>
                    <a:pt x="35140" y="1148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4">
              <a:extLst>
                <a:ext uri="{FF2B5EF4-FFF2-40B4-BE49-F238E27FC236}">
                  <a16:creationId xmlns:a16="http://schemas.microsoft.com/office/drawing/2014/main" id="{81572088-9CC3-C946-982B-3FEA761CD7A5}"/>
                </a:ext>
              </a:extLst>
            </p:cNvPr>
            <p:cNvSpPr/>
            <p:nvPr/>
          </p:nvSpPr>
          <p:spPr>
            <a:xfrm>
              <a:off x="5309844" y="2368041"/>
              <a:ext cx="130909" cy="127418"/>
            </a:xfrm>
            <a:custGeom>
              <a:avLst/>
              <a:gdLst/>
              <a:ahLst/>
              <a:cxnLst/>
              <a:rect l="l" t="t" r="r" b="b"/>
              <a:pathLst>
                <a:path w="95250" h="92709">
                  <a:moveTo>
                    <a:pt x="48323" y="0"/>
                  </a:moveTo>
                  <a:lnTo>
                    <a:pt x="45580" y="0"/>
                  </a:lnTo>
                  <a:lnTo>
                    <a:pt x="17297" y="66979"/>
                  </a:lnTo>
                  <a:lnTo>
                    <a:pt x="12301" y="78559"/>
                  </a:lnTo>
                  <a:lnTo>
                    <a:pt x="8601" y="85348"/>
                  </a:lnTo>
                  <a:lnTo>
                    <a:pt x="4924" y="88687"/>
                  </a:lnTo>
                  <a:lnTo>
                    <a:pt x="0" y="89916"/>
                  </a:lnTo>
                  <a:lnTo>
                    <a:pt x="0" y="92519"/>
                  </a:lnTo>
                  <a:lnTo>
                    <a:pt x="27317" y="92519"/>
                  </a:lnTo>
                  <a:lnTo>
                    <a:pt x="27317" y="89916"/>
                  </a:lnTo>
                  <a:lnTo>
                    <a:pt x="20739" y="89916"/>
                  </a:lnTo>
                  <a:lnTo>
                    <a:pt x="17716" y="88544"/>
                  </a:lnTo>
                  <a:lnTo>
                    <a:pt x="17716" y="82638"/>
                  </a:lnTo>
                  <a:lnTo>
                    <a:pt x="18262" y="80302"/>
                  </a:lnTo>
                  <a:lnTo>
                    <a:pt x="18948" y="78524"/>
                  </a:lnTo>
                  <a:lnTo>
                    <a:pt x="25260" y="62865"/>
                  </a:lnTo>
                  <a:lnTo>
                    <a:pt x="75794" y="62865"/>
                  </a:lnTo>
                  <a:lnTo>
                    <a:pt x="73335" y="57238"/>
                  </a:lnTo>
                  <a:lnTo>
                    <a:pt x="27597" y="57238"/>
                  </a:lnTo>
                  <a:lnTo>
                    <a:pt x="43383" y="19494"/>
                  </a:lnTo>
                  <a:lnTo>
                    <a:pt x="56842" y="19494"/>
                  </a:lnTo>
                  <a:lnTo>
                    <a:pt x="48323" y="0"/>
                  </a:lnTo>
                  <a:close/>
                </a:path>
                <a:path w="95250" h="92709">
                  <a:moveTo>
                    <a:pt x="75794" y="62865"/>
                  </a:moveTo>
                  <a:lnTo>
                    <a:pt x="61226" y="62865"/>
                  </a:lnTo>
                  <a:lnTo>
                    <a:pt x="68503" y="79616"/>
                  </a:lnTo>
                  <a:lnTo>
                    <a:pt x="69456" y="83324"/>
                  </a:lnTo>
                  <a:lnTo>
                    <a:pt x="69456" y="86614"/>
                  </a:lnTo>
                  <a:lnTo>
                    <a:pt x="68643" y="88125"/>
                  </a:lnTo>
                  <a:lnTo>
                    <a:pt x="67523" y="88687"/>
                  </a:lnTo>
                  <a:lnTo>
                    <a:pt x="65900" y="89636"/>
                  </a:lnTo>
                  <a:lnTo>
                    <a:pt x="64935" y="89916"/>
                  </a:lnTo>
                  <a:lnTo>
                    <a:pt x="59994" y="89916"/>
                  </a:lnTo>
                  <a:lnTo>
                    <a:pt x="59994" y="92519"/>
                  </a:lnTo>
                  <a:lnTo>
                    <a:pt x="94996" y="92519"/>
                  </a:lnTo>
                  <a:lnTo>
                    <a:pt x="94996" y="89916"/>
                  </a:lnTo>
                  <a:lnTo>
                    <a:pt x="87858" y="89090"/>
                  </a:lnTo>
                  <a:lnTo>
                    <a:pt x="85940" y="86207"/>
                  </a:lnTo>
                  <a:lnTo>
                    <a:pt x="82092" y="77279"/>
                  </a:lnTo>
                  <a:lnTo>
                    <a:pt x="75794" y="62865"/>
                  </a:lnTo>
                  <a:close/>
                </a:path>
                <a:path w="95250" h="92709">
                  <a:moveTo>
                    <a:pt x="56842" y="19494"/>
                  </a:moveTo>
                  <a:lnTo>
                    <a:pt x="43383" y="19494"/>
                  </a:lnTo>
                  <a:lnTo>
                    <a:pt x="59309" y="57238"/>
                  </a:lnTo>
                  <a:lnTo>
                    <a:pt x="73335" y="57238"/>
                  </a:lnTo>
                  <a:lnTo>
                    <a:pt x="56842" y="194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95">
              <a:extLst>
                <a:ext uri="{FF2B5EF4-FFF2-40B4-BE49-F238E27FC236}">
                  <a16:creationId xmlns:a16="http://schemas.microsoft.com/office/drawing/2014/main" id="{75B9AED4-2228-6742-A9BE-65180BC7ED32}"/>
                </a:ext>
              </a:extLst>
            </p:cNvPr>
            <p:cNvSpPr/>
            <p:nvPr/>
          </p:nvSpPr>
          <p:spPr>
            <a:xfrm>
              <a:off x="5309862" y="2368041"/>
              <a:ext cx="130909" cy="127418"/>
            </a:xfrm>
            <a:custGeom>
              <a:avLst/>
              <a:gdLst/>
              <a:ahLst/>
              <a:cxnLst/>
              <a:rect l="l" t="t" r="r" b="b"/>
              <a:pathLst>
                <a:path w="95250" h="92709">
                  <a:moveTo>
                    <a:pt x="94983" y="92519"/>
                  </a:moveTo>
                  <a:lnTo>
                    <a:pt x="59982" y="92519"/>
                  </a:lnTo>
                  <a:lnTo>
                    <a:pt x="59982" y="89916"/>
                  </a:lnTo>
                  <a:lnTo>
                    <a:pt x="64922" y="89916"/>
                  </a:lnTo>
                  <a:lnTo>
                    <a:pt x="65887" y="89636"/>
                  </a:lnTo>
                  <a:lnTo>
                    <a:pt x="67525" y="88671"/>
                  </a:lnTo>
                  <a:lnTo>
                    <a:pt x="68630" y="88125"/>
                  </a:lnTo>
                  <a:lnTo>
                    <a:pt x="69456" y="86614"/>
                  </a:lnTo>
                  <a:lnTo>
                    <a:pt x="69456" y="85382"/>
                  </a:lnTo>
                  <a:lnTo>
                    <a:pt x="69456" y="83324"/>
                  </a:lnTo>
                  <a:lnTo>
                    <a:pt x="68491" y="79616"/>
                  </a:lnTo>
                  <a:lnTo>
                    <a:pt x="66840" y="75768"/>
                  </a:lnTo>
                  <a:lnTo>
                    <a:pt x="61213" y="62865"/>
                  </a:lnTo>
                  <a:lnTo>
                    <a:pt x="25247" y="62865"/>
                  </a:lnTo>
                  <a:lnTo>
                    <a:pt x="18935" y="78524"/>
                  </a:lnTo>
                  <a:lnTo>
                    <a:pt x="18249" y="80302"/>
                  </a:lnTo>
                  <a:lnTo>
                    <a:pt x="17703" y="82638"/>
                  </a:lnTo>
                  <a:lnTo>
                    <a:pt x="17703" y="84289"/>
                  </a:lnTo>
                  <a:lnTo>
                    <a:pt x="17703" y="88544"/>
                  </a:lnTo>
                  <a:lnTo>
                    <a:pt x="20726" y="89916"/>
                  </a:lnTo>
                  <a:lnTo>
                    <a:pt x="27317" y="89916"/>
                  </a:lnTo>
                  <a:lnTo>
                    <a:pt x="27317" y="92519"/>
                  </a:lnTo>
                  <a:lnTo>
                    <a:pt x="0" y="92519"/>
                  </a:lnTo>
                  <a:lnTo>
                    <a:pt x="0" y="89916"/>
                  </a:lnTo>
                  <a:lnTo>
                    <a:pt x="4922" y="88688"/>
                  </a:lnTo>
                  <a:lnTo>
                    <a:pt x="8594" y="85350"/>
                  </a:lnTo>
                  <a:lnTo>
                    <a:pt x="12290" y="78564"/>
                  </a:lnTo>
                  <a:lnTo>
                    <a:pt x="17284" y="66992"/>
                  </a:lnTo>
                  <a:lnTo>
                    <a:pt x="45567" y="0"/>
                  </a:lnTo>
                  <a:lnTo>
                    <a:pt x="48310" y="0"/>
                  </a:lnTo>
                  <a:lnTo>
                    <a:pt x="82080" y="77279"/>
                  </a:lnTo>
                  <a:lnTo>
                    <a:pt x="85928" y="86207"/>
                  </a:lnTo>
                  <a:lnTo>
                    <a:pt x="87845" y="89090"/>
                  </a:lnTo>
                  <a:lnTo>
                    <a:pt x="94983" y="89916"/>
                  </a:lnTo>
                  <a:lnTo>
                    <a:pt x="94983" y="925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96">
              <a:extLst>
                <a:ext uri="{FF2B5EF4-FFF2-40B4-BE49-F238E27FC236}">
                  <a16:creationId xmlns:a16="http://schemas.microsoft.com/office/drawing/2014/main" id="{38970DEF-0F49-0242-A636-7047070589CA}"/>
                </a:ext>
              </a:extLst>
            </p:cNvPr>
            <p:cNvSpPr/>
            <p:nvPr/>
          </p:nvSpPr>
          <p:spPr>
            <a:xfrm>
              <a:off x="5347773" y="2394834"/>
              <a:ext cx="43636" cy="52363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31711" y="37744"/>
                  </a:moveTo>
                  <a:lnTo>
                    <a:pt x="15786" y="0"/>
                  </a:lnTo>
                  <a:lnTo>
                    <a:pt x="0" y="37744"/>
                  </a:lnTo>
                  <a:lnTo>
                    <a:pt x="31711" y="377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97">
              <a:extLst>
                <a:ext uri="{FF2B5EF4-FFF2-40B4-BE49-F238E27FC236}">
                  <a16:creationId xmlns:a16="http://schemas.microsoft.com/office/drawing/2014/main" id="{7C04C6CC-5288-1741-BA37-D6C7BA8222A9}"/>
                </a:ext>
              </a:extLst>
            </p:cNvPr>
            <p:cNvSpPr/>
            <p:nvPr/>
          </p:nvSpPr>
          <p:spPr>
            <a:xfrm>
              <a:off x="5487392" y="2359550"/>
              <a:ext cx="805734" cy="1699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17D2C9E2-2414-8746-BFA7-AACEE7FF5808}"/>
              </a:ext>
            </a:extLst>
          </p:cNvPr>
          <p:cNvGrpSpPr/>
          <p:nvPr/>
        </p:nvGrpSpPr>
        <p:grpSpPr>
          <a:xfrm>
            <a:off x="3763704" y="3888271"/>
            <a:ext cx="2564865" cy="511608"/>
            <a:chOff x="4135571" y="240436"/>
            <a:chExt cx="1418997" cy="283044"/>
          </a:xfrm>
        </p:grpSpPr>
        <p:sp>
          <p:nvSpPr>
            <p:cNvPr id="201" name="object 2">
              <a:extLst>
                <a:ext uri="{FF2B5EF4-FFF2-40B4-BE49-F238E27FC236}">
                  <a16:creationId xmlns:a16="http://schemas.microsoft.com/office/drawing/2014/main" id="{C012ED3E-9CE1-3E4C-9968-2FDE6C4F28A3}"/>
                </a:ext>
              </a:extLst>
            </p:cNvPr>
            <p:cNvSpPr/>
            <p:nvPr/>
          </p:nvSpPr>
          <p:spPr>
            <a:xfrm>
              <a:off x="4135571" y="392385"/>
              <a:ext cx="224790" cy="0"/>
            </a:xfrm>
            <a:custGeom>
              <a:avLst/>
              <a:gdLst/>
              <a:ahLst/>
              <a:cxnLst/>
              <a:rect l="l" t="t" r="r" b="b"/>
              <a:pathLst>
                <a:path w="224789">
                  <a:moveTo>
                    <a:pt x="0" y="0"/>
                  </a:moveTo>
                  <a:lnTo>
                    <a:pt x="224434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3">
              <a:extLst>
                <a:ext uri="{FF2B5EF4-FFF2-40B4-BE49-F238E27FC236}">
                  <a16:creationId xmlns:a16="http://schemas.microsoft.com/office/drawing/2014/main" id="{48F8662E-6753-6C41-8DC5-BD538EDD05B4}"/>
                </a:ext>
              </a:extLst>
            </p:cNvPr>
            <p:cNvSpPr/>
            <p:nvPr/>
          </p:nvSpPr>
          <p:spPr>
            <a:xfrm>
              <a:off x="4182383" y="241123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5">
                  <a:moveTo>
                    <a:pt x="49311" y="10160"/>
                  </a:moveTo>
                  <a:lnTo>
                    <a:pt x="23202" y="10160"/>
                  </a:lnTo>
                  <a:lnTo>
                    <a:pt x="31103" y="11426"/>
                  </a:lnTo>
                  <a:lnTo>
                    <a:pt x="37118" y="15151"/>
                  </a:lnTo>
                  <a:lnTo>
                    <a:pt x="40947" y="21218"/>
                  </a:lnTo>
                  <a:lnTo>
                    <a:pt x="42291" y="29514"/>
                  </a:lnTo>
                  <a:lnTo>
                    <a:pt x="41315" y="38103"/>
                  </a:lnTo>
                  <a:lnTo>
                    <a:pt x="38201" y="46639"/>
                  </a:lnTo>
                  <a:lnTo>
                    <a:pt x="32668" y="55534"/>
                  </a:lnTo>
                  <a:lnTo>
                    <a:pt x="24434" y="65201"/>
                  </a:lnTo>
                  <a:lnTo>
                    <a:pt x="0" y="91160"/>
                  </a:lnTo>
                  <a:lnTo>
                    <a:pt x="0" y="92798"/>
                  </a:lnTo>
                  <a:lnTo>
                    <a:pt x="53670" y="92798"/>
                  </a:lnTo>
                  <a:lnTo>
                    <a:pt x="57786" y="82359"/>
                  </a:lnTo>
                  <a:lnTo>
                    <a:pt x="13855" y="82359"/>
                  </a:lnTo>
                  <a:lnTo>
                    <a:pt x="36512" y="58204"/>
                  </a:lnTo>
                  <a:lnTo>
                    <a:pt x="44413" y="48965"/>
                  </a:lnTo>
                  <a:lnTo>
                    <a:pt x="49882" y="40409"/>
                  </a:lnTo>
                  <a:lnTo>
                    <a:pt x="53060" y="32241"/>
                  </a:lnTo>
                  <a:lnTo>
                    <a:pt x="54089" y="24168"/>
                  </a:lnTo>
                  <a:lnTo>
                    <a:pt x="52301" y="14658"/>
                  </a:lnTo>
                  <a:lnTo>
                    <a:pt x="49311" y="10160"/>
                  </a:lnTo>
                  <a:close/>
                </a:path>
                <a:path w="61594" h="93345">
                  <a:moveTo>
                    <a:pt x="59156" y="73164"/>
                  </a:moveTo>
                  <a:lnTo>
                    <a:pt x="54635" y="80860"/>
                  </a:lnTo>
                  <a:lnTo>
                    <a:pt x="51752" y="82359"/>
                  </a:lnTo>
                  <a:lnTo>
                    <a:pt x="57786" y="82359"/>
                  </a:lnTo>
                  <a:lnTo>
                    <a:pt x="61087" y="73990"/>
                  </a:lnTo>
                  <a:lnTo>
                    <a:pt x="59156" y="73164"/>
                  </a:lnTo>
                  <a:close/>
                </a:path>
                <a:path w="61594" h="93345">
                  <a:moveTo>
                    <a:pt x="28689" y="0"/>
                  </a:moveTo>
                  <a:lnTo>
                    <a:pt x="17507" y="2009"/>
                  </a:lnTo>
                  <a:lnTo>
                    <a:pt x="9161" y="7634"/>
                  </a:lnTo>
                  <a:lnTo>
                    <a:pt x="3441" y="16271"/>
                  </a:lnTo>
                  <a:lnTo>
                    <a:pt x="139" y="27317"/>
                  </a:lnTo>
                  <a:lnTo>
                    <a:pt x="3022" y="28003"/>
                  </a:lnTo>
                  <a:lnTo>
                    <a:pt x="7100" y="19541"/>
                  </a:lnTo>
                  <a:lnTo>
                    <a:pt x="11464" y="14038"/>
                  </a:lnTo>
                  <a:lnTo>
                    <a:pt x="16652" y="11056"/>
                  </a:lnTo>
                  <a:lnTo>
                    <a:pt x="23202" y="10160"/>
                  </a:lnTo>
                  <a:lnTo>
                    <a:pt x="49311" y="10160"/>
                  </a:lnTo>
                  <a:lnTo>
                    <a:pt x="47204" y="6988"/>
                  </a:lnTo>
                  <a:lnTo>
                    <a:pt x="39199" y="1865"/>
                  </a:lnTo>
                  <a:lnTo>
                    <a:pt x="28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4">
              <a:extLst>
                <a:ext uri="{FF2B5EF4-FFF2-40B4-BE49-F238E27FC236}">
                  <a16:creationId xmlns:a16="http://schemas.microsoft.com/office/drawing/2014/main" id="{0C74140B-DE19-C140-BFDB-26B2396D8E37}"/>
                </a:ext>
              </a:extLst>
            </p:cNvPr>
            <p:cNvSpPr/>
            <p:nvPr/>
          </p:nvSpPr>
          <p:spPr>
            <a:xfrm>
              <a:off x="4182383" y="241123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5">
                  <a:moveTo>
                    <a:pt x="61087" y="73990"/>
                  </a:moveTo>
                  <a:lnTo>
                    <a:pt x="53670" y="92798"/>
                  </a:lnTo>
                  <a:lnTo>
                    <a:pt x="0" y="92798"/>
                  </a:lnTo>
                  <a:lnTo>
                    <a:pt x="0" y="91147"/>
                  </a:lnTo>
                  <a:lnTo>
                    <a:pt x="24434" y="65201"/>
                  </a:lnTo>
                  <a:lnTo>
                    <a:pt x="32666" y="55534"/>
                  </a:lnTo>
                  <a:lnTo>
                    <a:pt x="38195" y="46639"/>
                  </a:lnTo>
                  <a:lnTo>
                    <a:pt x="41304" y="38103"/>
                  </a:lnTo>
                  <a:lnTo>
                    <a:pt x="42278" y="29514"/>
                  </a:lnTo>
                  <a:lnTo>
                    <a:pt x="40939" y="21218"/>
                  </a:lnTo>
                  <a:lnTo>
                    <a:pt x="37117" y="15151"/>
                  </a:lnTo>
                  <a:lnTo>
                    <a:pt x="31107" y="11426"/>
                  </a:lnTo>
                  <a:lnTo>
                    <a:pt x="23202" y="10160"/>
                  </a:lnTo>
                  <a:lnTo>
                    <a:pt x="16652" y="11056"/>
                  </a:lnTo>
                  <a:lnTo>
                    <a:pt x="11464" y="14038"/>
                  </a:lnTo>
                  <a:lnTo>
                    <a:pt x="7100" y="19541"/>
                  </a:lnTo>
                  <a:lnTo>
                    <a:pt x="3022" y="28003"/>
                  </a:lnTo>
                  <a:lnTo>
                    <a:pt x="139" y="27317"/>
                  </a:lnTo>
                  <a:lnTo>
                    <a:pt x="3443" y="16277"/>
                  </a:lnTo>
                  <a:lnTo>
                    <a:pt x="9166" y="7639"/>
                  </a:lnTo>
                  <a:lnTo>
                    <a:pt x="17513" y="2010"/>
                  </a:lnTo>
                  <a:lnTo>
                    <a:pt x="28689" y="0"/>
                  </a:lnTo>
                  <a:lnTo>
                    <a:pt x="39205" y="1863"/>
                  </a:lnTo>
                  <a:lnTo>
                    <a:pt x="47209" y="6983"/>
                  </a:lnTo>
                  <a:lnTo>
                    <a:pt x="52302" y="14653"/>
                  </a:lnTo>
                  <a:lnTo>
                    <a:pt x="54089" y="24168"/>
                  </a:lnTo>
                  <a:lnTo>
                    <a:pt x="53060" y="32241"/>
                  </a:lnTo>
                  <a:lnTo>
                    <a:pt x="49882" y="40409"/>
                  </a:lnTo>
                  <a:lnTo>
                    <a:pt x="44413" y="48965"/>
                  </a:lnTo>
                  <a:lnTo>
                    <a:pt x="36512" y="58204"/>
                  </a:lnTo>
                  <a:lnTo>
                    <a:pt x="13868" y="82359"/>
                  </a:lnTo>
                  <a:lnTo>
                    <a:pt x="45986" y="82359"/>
                  </a:lnTo>
                  <a:lnTo>
                    <a:pt x="51752" y="82359"/>
                  </a:lnTo>
                  <a:lnTo>
                    <a:pt x="54635" y="80848"/>
                  </a:lnTo>
                  <a:lnTo>
                    <a:pt x="59169" y="73164"/>
                  </a:lnTo>
                  <a:lnTo>
                    <a:pt x="61087" y="73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5">
              <a:extLst>
                <a:ext uri="{FF2B5EF4-FFF2-40B4-BE49-F238E27FC236}">
                  <a16:creationId xmlns:a16="http://schemas.microsoft.com/office/drawing/2014/main" id="{095AA0CE-6914-594B-A635-916D5891CBD9}"/>
                </a:ext>
              </a:extLst>
            </p:cNvPr>
            <p:cNvSpPr/>
            <p:nvPr/>
          </p:nvSpPr>
          <p:spPr>
            <a:xfrm>
              <a:off x="4251014" y="241135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1" y="3874"/>
                  </a:lnTo>
                  <a:lnTo>
                    <a:pt x="7500" y="14219"/>
                  </a:lnTo>
                  <a:lnTo>
                    <a:pt x="1822" y="29155"/>
                  </a:lnTo>
                  <a:lnTo>
                    <a:pt x="0" y="46659"/>
                  </a:lnTo>
                  <a:lnTo>
                    <a:pt x="1547" y="63668"/>
                  </a:lnTo>
                  <a:lnTo>
                    <a:pt x="6711" y="79132"/>
                  </a:lnTo>
                  <a:lnTo>
                    <a:pt x="16277" y="90374"/>
                  </a:lnTo>
                  <a:lnTo>
                    <a:pt x="31026" y="94716"/>
                  </a:lnTo>
                  <a:lnTo>
                    <a:pt x="43630" y="91135"/>
                  </a:lnTo>
                  <a:lnTo>
                    <a:pt x="31026" y="91135"/>
                  </a:lnTo>
                  <a:lnTo>
                    <a:pt x="23253" y="88243"/>
                  </a:lnTo>
                  <a:lnTo>
                    <a:pt x="17679" y="79829"/>
                  </a:lnTo>
                  <a:lnTo>
                    <a:pt x="14353" y="66349"/>
                  </a:lnTo>
                  <a:lnTo>
                    <a:pt x="14229" y="64825"/>
                  </a:lnTo>
                  <a:lnTo>
                    <a:pt x="13215" y="48171"/>
                  </a:lnTo>
                  <a:lnTo>
                    <a:pt x="13241" y="46659"/>
                  </a:lnTo>
                  <a:lnTo>
                    <a:pt x="14325" y="28984"/>
                  </a:lnTo>
                  <a:lnTo>
                    <a:pt x="17692" y="15141"/>
                  </a:lnTo>
                  <a:lnTo>
                    <a:pt x="23196" y="6523"/>
                  </a:lnTo>
                  <a:lnTo>
                    <a:pt x="30746" y="3556"/>
                  </a:lnTo>
                  <a:lnTo>
                    <a:pt x="44023" y="3556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23" y="3556"/>
                  </a:moveTo>
                  <a:lnTo>
                    <a:pt x="30746" y="3556"/>
                  </a:lnTo>
                  <a:lnTo>
                    <a:pt x="38682" y="6523"/>
                  </a:lnTo>
                  <a:lnTo>
                    <a:pt x="44343" y="15157"/>
                  </a:lnTo>
                  <a:lnTo>
                    <a:pt x="47747" y="29155"/>
                  </a:lnTo>
                  <a:lnTo>
                    <a:pt x="48882" y="48171"/>
                  </a:lnTo>
                  <a:lnTo>
                    <a:pt x="47733" y="66349"/>
                  </a:lnTo>
                  <a:lnTo>
                    <a:pt x="44334" y="79829"/>
                  </a:lnTo>
                  <a:lnTo>
                    <a:pt x="38739" y="88243"/>
                  </a:lnTo>
                  <a:lnTo>
                    <a:pt x="31026" y="91135"/>
                  </a:lnTo>
                  <a:lnTo>
                    <a:pt x="43630" y="91135"/>
                  </a:lnTo>
                  <a:lnTo>
                    <a:pt x="45314" y="90656"/>
                  </a:lnTo>
                  <a:lnTo>
                    <a:pt x="54930" y="79954"/>
                  </a:lnTo>
                  <a:lnTo>
                    <a:pt x="60351" y="64825"/>
                  </a:lnTo>
                  <a:lnTo>
                    <a:pt x="61984" y="48171"/>
                  </a:lnTo>
                  <a:lnTo>
                    <a:pt x="61956" y="46659"/>
                  </a:lnTo>
                  <a:lnTo>
                    <a:pt x="59820" y="28198"/>
                  </a:lnTo>
                  <a:lnTo>
                    <a:pt x="53562" y="13193"/>
                  </a:lnTo>
                  <a:lnTo>
                    <a:pt x="44023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6">
              <a:extLst>
                <a:ext uri="{FF2B5EF4-FFF2-40B4-BE49-F238E27FC236}">
                  <a16:creationId xmlns:a16="http://schemas.microsoft.com/office/drawing/2014/main" id="{C8FBB166-F771-AA45-8FC1-57C734E6611C}"/>
                </a:ext>
              </a:extLst>
            </p:cNvPr>
            <p:cNvSpPr/>
            <p:nvPr/>
          </p:nvSpPr>
          <p:spPr>
            <a:xfrm>
              <a:off x="4251026" y="241122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7">
              <a:extLst>
                <a:ext uri="{FF2B5EF4-FFF2-40B4-BE49-F238E27FC236}">
                  <a16:creationId xmlns:a16="http://schemas.microsoft.com/office/drawing/2014/main" id="{CED02BEE-86BF-474E-9544-BC13FF59A4FC}"/>
                </a:ext>
              </a:extLst>
            </p:cNvPr>
            <p:cNvSpPr/>
            <p:nvPr/>
          </p:nvSpPr>
          <p:spPr>
            <a:xfrm>
              <a:off x="4264197" y="244691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8">
              <a:extLst>
                <a:ext uri="{FF2B5EF4-FFF2-40B4-BE49-F238E27FC236}">
                  <a16:creationId xmlns:a16="http://schemas.microsoft.com/office/drawing/2014/main" id="{FA36C423-4333-034A-8580-D6262DBE0B10}"/>
                </a:ext>
              </a:extLst>
            </p:cNvPr>
            <p:cNvSpPr/>
            <p:nvPr/>
          </p:nvSpPr>
          <p:spPr>
            <a:xfrm>
              <a:off x="4159040" y="42809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91"/>
                  </a:moveTo>
                  <a:lnTo>
                    <a:pt x="12776" y="11391"/>
                  </a:lnTo>
                  <a:lnTo>
                    <a:pt x="13995" y="13449"/>
                  </a:lnTo>
                  <a:lnTo>
                    <a:pt x="13995" y="87299"/>
                  </a:lnTo>
                  <a:lnTo>
                    <a:pt x="11125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84" y="12065"/>
                  </a:lnTo>
                  <a:lnTo>
                    <a:pt x="8508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9">
              <a:extLst>
                <a:ext uri="{FF2B5EF4-FFF2-40B4-BE49-F238E27FC236}">
                  <a16:creationId xmlns:a16="http://schemas.microsoft.com/office/drawing/2014/main" id="{287D7B88-EF60-B246-9EFA-998361E42437}"/>
                </a:ext>
              </a:extLst>
            </p:cNvPr>
            <p:cNvSpPr/>
            <p:nvPr/>
          </p:nvSpPr>
          <p:spPr>
            <a:xfrm>
              <a:off x="4159040" y="428080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8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10">
              <a:extLst>
                <a:ext uri="{FF2B5EF4-FFF2-40B4-BE49-F238E27FC236}">
                  <a16:creationId xmlns:a16="http://schemas.microsoft.com/office/drawing/2014/main" id="{0B871B04-FD19-3B40-9ACA-C4CB4AB6F969}"/>
                </a:ext>
              </a:extLst>
            </p:cNvPr>
            <p:cNvSpPr/>
            <p:nvPr/>
          </p:nvSpPr>
          <p:spPr>
            <a:xfrm>
              <a:off x="4216419" y="428091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1" y="3874"/>
                  </a:lnTo>
                  <a:lnTo>
                    <a:pt x="7500" y="14219"/>
                  </a:lnTo>
                  <a:lnTo>
                    <a:pt x="1822" y="29155"/>
                  </a:lnTo>
                  <a:lnTo>
                    <a:pt x="0" y="46659"/>
                  </a:lnTo>
                  <a:lnTo>
                    <a:pt x="1547" y="63666"/>
                  </a:lnTo>
                  <a:lnTo>
                    <a:pt x="6711" y="79125"/>
                  </a:lnTo>
                  <a:lnTo>
                    <a:pt x="16277" y="90363"/>
                  </a:lnTo>
                  <a:lnTo>
                    <a:pt x="31026" y="94703"/>
                  </a:lnTo>
                  <a:lnTo>
                    <a:pt x="43592" y="91135"/>
                  </a:lnTo>
                  <a:lnTo>
                    <a:pt x="31026" y="91135"/>
                  </a:lnTo>
                  <a:lnTo>
                    <a:pt x="23253" y="88243"/>
                  </a:lnTo>
                  <a:lnTo>
                    <a:pt x="17679" y="79829"/>
                  </a:lnTo>
                  <a:lnTo>
                    <a:pt x="14353" y="66349"/>
                  </a:lnTo>
                  <a:lnTo>
                    <a:pt x="14229" y="64823"/>
                  </a:lnTo>
                  <a:lnTo>
                    <a:pt x="13215" y="48171"/>
                  </a:lnTo>
                  <a:lnTo>
                    <a:pt x="13241" y="46659"/>
                  </a:lnTo>
                  <a:lnTo>
                    <a:pt x="14325" y="28984"/>
                  </a:lnTo>
                  <a:lnTo>
                    <a:pt x="17692" y="15141"/>
                  </a:lnTo>
                  <a:lnTo>
                    <a:pt x="23196" y="6523"/>
                  </a:lnTo>
                  <a:lnTo>
                    <a:pt x="30746" y="3556"/>
                  </a:lnTo>
                  <a:lnTo>
                    <a:pt x="44025" y="3556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25" y="3556"/>
                  </a:moveTo>
                  <a:lnTo>
                    <a:pt x="30746" y="3556"/>
                  </a:lnTo>
                  <a:lnTo>
                    <a:pt x="38682" y="6523"/>
                  </a:lnTo>
                  <a:lnTo>
                    <a:pt x="44343" y="15157"/>
                  </a:lnTo>
                  <a:lnTo>
                    <a:pt x="47747" y="29155"/>
                  </a:lnTo>
                  <a:lnTo>
                    <a:pt x="48882" y="48171"/>
                  </a:lnTo>
                  <a:lnTo>
                    <a:pt x="47733" y="66349"/>
                  </a:lnTo>
                  <a:lnTo>
                    <a:pt x="44334" y="79829"/>
                  </a:lnTo>
                  <a:lnTo>
                    <a:pt x="38739" y="88243"/>
                  </a:lnTo>
                  <a:lnTo>
                    <a:pt x="31026" y="91135"/>
                  </a:lnTo>
                  <a:lnTo>
                    <a:pt x="43592" y="91135"/>
                  </a:lnTo>
                  <a:lnTo>
                    <a:pt x="45314" y="90646"/>
                  </a:lnTo>
                  <a:lnTo>
                    <a:pt x="54930" y="79948"/>
                  </a:lnTo>
                  <a:lnTo>
                    <a:pt x="60351" y="64823"/>
                  </a:lnTo>
                  <a:lnTo>
                    <a:pt x="61984" y="48171"/>
                  </a:lnTo>
                  <a:lnTo>
                    <a:pt x="61956" y="46659"/>
                  </a:lnTo>
                  <a:lnTo>
                    <a:pt x="59820" y="28192"/>
                  </a:lnTo>
                  <a:lnTo>
                    <a:pt x="53562" y="13188"/>
                  </a:lnTo>
                  <a:lnTo>
                    <a:pt x="44025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1">
              <a:extLst>
                <a:ext uri="{FF2B5EF4-FFF2-40B4-BE49-F238E27FC236}">
                  <a16:creationId xmlns:a16="http://schemas.microsoft.com/office/drawing/2014/main" id="{10BF84AA-FD5B-F44C-946D-E26DF4DA3F77}"/>
                </a:ext>
              </a:extLst>
            </p:cNvPr>
            <p:cNvSpPr/>
            <p:nvPr/>
          </p:nvSpPr>
          <p:spPr>
            <a:xfrm>
              <a:off x="4216432" y="428079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12">
              <a:extLst>
                <a:ext uri="{FF2B5EF4-FFF2-40B4-BE49-F238E27FC236}">
                  <a16:creationId xmlns:a16="http://schemas.microsoft.com/office/drawing/2014/main" id="{CFBFB448-3A77-364F-9DC3-B853FA601A05}"/>
                </a:ext>
              </a:extLst>
            </p:cNvPr>
            <p:cNvSpPr/>
            <p:nvPr/>
          </p:nvSpPr>
          <p:spPr>
            <a:xfrm>
              <a:off x="4229602" y="431647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13">
              <a:extLst>
                <a:ext uri="{FF2B5EF4-FFF2-40B4-BE49-F238E27FC236}">
                  <a16:creationId xmlns:a16="http://schemas.microsoft.com/office/drawing/2014/main" id="{D962DF7A-4955-C340-AC8E-A8C785DAD852}"/>
                </a:ext>
              </a:extLst>
            </p:cNvPr>
            <p:cNvSpPr/>
            <p:nvPr/>
          </p:nvSpPr>
          <p:spPr>
            <a:xfrm>
              <a:off x="4285735" y="428091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84" y="0"/>
                  </a:moveTo>
                  <a:lnTo>
                    <a:pt x="17321" y="3874"/>
                  </a:lnTo>
                  <a:lnTo>
                    <a:pt x="7500" y="14219"/>
                  </a:lnTo>
                  <a:lnTo>
                    <a:pt x="1822" y="29155"/>
                  </a:lnTo>
                  <a:lnTo>
                    <a:pt x="0" y="46659"/>
                  </a:lnTo>
                  <a:lnTo>
                    <a:pt x="1547" y="63666"/>
                  </a:lnTo>
                  <a:lnTo>
                    <a:pt x="6711" y="79125"/>
                  </a:lnTo>
                  <a:lnTo>
                    <a:pt x="16277" y="90363"/>
                  </a:lnTo>
                  <a:lnTo>
                    <a:pt x="31026" y="94703"/>
                  </a:lnTo>
                  <a:lnTo>
                    <a:pt x="43592" y="91135"/>
                  </a:lnTo>
                  <a:lnTo>
                    <a:pt x="31026" y="91135"/>
                  </a:lnTo>
                  <a:lnTo>
                    <a:pt x="23253" y="88243"/>
                  </a:lnTo>
                  <a:lnTo>
                    <a:pt x="17679" y="79829"/>
                  </a:lnTo>
                  <a:lnTo>
                    <a:pt x="14353" y="66349"/>
                  </a:lnTo>
                  <a:lnTo>
                    <a:pt x="14229" y="64823"/>
                  </a:lnTo>
                  <a:lnTo>
                    <a:pt x="13215" y="48171"/>
                  </a:lnTo>
                  <a:lnTo>
                    <a:pt x="13241" y="46659"/>
                  </a:lnTo>
                  <a:lnTo>
                    <a:pt x="14325" y="28984"/>
                  </a:lnTo>
                  <a:lnTo>
                    <a:pt x="17692" y="15141"/>
                  </a:lnTo>
                  <a:lnTo>
                    <a:pt x="23196" y="6523"/>
                  </a:lnTo>
                  <a:lnTo>
                    <a:pt x="30746" y="3556"/>
                  </a:lnTo>
                  <a:lnTo>
                    <a:pt x="44025" y="3556"/>
                  </a:lnTo>
                  <a:lnTo>
                    <a:pt x="31584" y="0"/>
                  </a:lnTo>
                  <a:close/>
                </a:path>
                <a:path w="62230" h="95250">
                  <a:moveTo>
                    <a:pt x="44025" y="3556"/>
                  </a:moveTo>
                  <a:lnTo>
                    <a:pt x="30746" y="3556"/>
                  </a:lnTo>
                  <a:lnTo>
                    <a:pt x="38682" y="6523"/>
                  </a:lnTo>
                  <a:lnTo>
                    <a:pt x="44343" y="15157"/>
                  </a:lnTo>
                  <a:lnTo>
                    <a:pt x="47747" y="29155"/>
                  </a:lnTo>
                  <a:lnTo>
                    <a:pt x="48882" y="48171"/>
                  </a:lnTo>
                  <a:lnTo>
                    <a:pt x="47733" y="66349"/>
                  </a:lnTo>
                  <a:lnTo>
                    <a:pt x="44334" y="79829"/>
                  </a:lnTo>
                  <a:lnTo>
                    <a:pt x="38739" y="88243"/>
                  </a:lnTo>
                  <a:lnTo>
                    <a:pt x="31026" y="91135"/>
                  </a:lnTo>
                  <a:lnTo>
                    <a:pt x="43592" y="91135"/>
                  </a:lnTo>
                  <a:lnTo>
                    <a:pt x="45314" y="90646"/>
                  </a:lnTo>
                  <a:lnTo>
                    <a:pt x="54930" y="79948"/>
                  </a:lnTo>
                  <a:lnTo>
                    <a:pt x="60351" y="64823"/>
                  </a:lnTo>
                  <a:lnTo>
                    <a:pt x="61984" y="48171"/>
                  </a:lnTo>
                  <a:lnTo>
                    <a:pt x="61956" y="46659"/>
                  </a:lnTo>
                  <a:lnTo>
                    <a:pt x="59820" y="28192"/>
                  </a:lnTo>
                  <a:lnTo>
                    <a:pt x="53562" y="13188"/>
                  </a:lnTo>
                  <a:lnTo>
                    <a:pt x="44025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4">
              <a:extLst>
                <a:ext uri="{FF2B5EF4-FFF2-40B4-BE49-F238E27FC236}">
                  <a16:creationId xmlns:a16="http://schemas.microsoft.com/office/drawing/2014/main" id="{07628E6E-2357-0042-91B1-62E9CD779175}"/>
                </a:ext>
              </a:extLst>
            </p:cNvPr>
            <p:cNvSpPr/>
            <p:nvPr/>
          </p:nvSpPr>
          <p:spPr>
            <a:xfrm>
              <a:off x="4285748" y="428079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15">
              <a:extLst>
                <a:ext uri="{FF2B5EF4-FFF2-40B4-BE49-F238E27FC236}">
                  <a16:creationId xmlns:a16="http://schemas.microsoft.com/office/drawing/2014/main" id="{4AF57A5B-9A96-DD47-AAEF-2156B4EC366B}"/>
                </a:ext>
              </a:extLst>
            </p:cNvPr>
            <p:cNvSpPr/>
            <p:nvPr/>
          </p:nvSpPr>
          <p:spPr>
            <a:xfrm>
              <a:off x="4298919" y="431647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16">
              <a:extLst>
                <a:ext uri="{FF2B5EF4-FFF2-40B4-BE49-F238E27FC236}">
                  <a16:creationId xmlns:a16="http://schemas.microsoft.com/office/drawing/2014/main" id="{25B80C22-2BC6-A14D-A9DD-8440ED60C8A0}"/>
                </a:ext>
              </a:extLst>
            </p:cNvPr>
            <p:cNvSpPr/>
            <p:nvPr/>
          </p:nvSpPr>
          <p:spPr>
            <a:xfrm>
              <a:off x="4412850" y="35408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6451" y="0"/>
                  </a:moveTo>
                  <a:lnTo>
                    <a:pt x="0" y="6311"/>
                  </a:lnTo>
                  <a:lnTo>
                    <a:pt x="31572" y="38023"/>
                  </a:lnTo>
                  <a:lnTo>
                    <a:pt x="0" y="69723"/>
                  </a:lnTo>
                  <a:lnTo>
                    <a:pt x="6311" y="76047"/>
                  </a:lnTo>
                  <a:lnTo>
                    <a:pt x="38023" y="44475"/>
                  </a:lnTo>
                  <a:lnTo>
                    <a:pt x="50927" y="44475"/>
                  </a:lnTo>
                  <a:lnTo>
                    <a:pt x="44475" y="38023"/>
                  </a:lnTo>
                  <a:lnTo>
                    <a:pt x="50872" y="31572"/>
                  </a:lnTo>
                  <a:lnTo>
                    <a:pt x="38023" y="31572"/>
                  </a:lnTo>
                  <a:lnTo>
                    <a:pt x="6451" y="0"/>
                  </a:lnTo>
                  <a:close/>
                </a:path>
                <a:path w="76200" h="76200">
                  <a:moveTo>
                    <a:pt x="50927" y="44475"/>
                  </a:moveTo>
                  <a:lnTo>
                    <a:pt x="38023" y="44475"/>
                  </a:lnTo>
                  <a:lnTo>
                    <a:pt x="69735" y="76047"/>
                  </a:lnTo>
                  <a:lnTo>
                    <a:pt x="76047" y="69596"/>
                  </a:lnTo>
                  <a:lnTo>
                    <a:pt x="50927" y="44475"/>
                  </a:lnTo>
                  <a:close/>
                </a:path>
                <a:path w="76200" h="76200">
                  <a:moveTo>
                    <a:pt x="69735" y="0"/>
                  </a:moveTo>
                  <a:lnTo>
                    <a:pt x="38023" y="31572"/>
                  </a:lnTo>
                  <a:lnTo>
                    <a:pt x="50872" y="31572"/>
                  </a:lnTo>
                  <a:lnTo>
                    <a:pt x="76047" y="6184"/>
                  </a:lnTo>
                  <a:lnTo>
                    <a:pt x="69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17">
              <a:extLst>
                <a:ext uri="{FF2B5EF4-FFF2-40B4-BE49-F238E27FC236}">
                  <a16:creationId xmlns:a16="http://schemas.microsoft.com/office/drawing/2014/main" id="{4CE6040D-11B9-914C-BBBC-6BBB00122518}"/>
                </a:ext>
              </a:extLst>
            </p:cNvPr>
            <p:cNvSpPr/>
            <p:nvPr/>
          </p:nvSpPr>
          <p:spPr>
            <a:xfrm>
              <a:off x="4412850" y="35408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047" y="69596"/>
                  </a:moveTo>
                  <a:lnTo>
                    <a:pt x="69735" y="76047"/>
                  </a:lnTo>
                  <a:lnTo>
                    <a:pt x="38023" y="44475"/>
                  </a:lnTo>
                  <a:lnTo>
                    <a:pt x="6311" y="76047"/>
                  </a:lnTo>
                  <a:lnTo>
                    <a:pt x="0" y="69735"/>
                  </a:lnTo>
                  <a:lnTo>
                    <a:pt x="31572" y="38023"/>
                  </a:lnTo>
                  <a:lnTo>
                    <a:pt x="0" y="6311"/>
                  </a:lnTo>
                  <a:lnTo>
                    <a:pt x="6451" y="0"/>
                  </a:lnTo>
                  <a:lnTo>
                    <a:pt x="38023" y="31572"/>
                  </a:lnTo>
                  <a:lnTo>
                    <a:pt x="69735" y="0"/>
                  </a:lnTo>
                  <a:lnTo>
                    <a:pt x="76047" y="6184"/>
                  </a:lnTo>
                  <a:lnTo>
                    <a:pt x="44475" y="38023"/>
                  </a:lnTo>
                  <a:lnTo>
                    <a:pt x="76047" y="695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18">
              <a:extLst>
                <a:ext uri="{FF2B5EF4-FFF2-40B4-BE49-F238E27FC236}">
                  <a16:creationId xmlns:a16="http://schemas.microsoft.com/office/drawing/2014/main" id="{1478BF51-69A8-4A42-B1C6-C4C21F1AC5B0}"/>
                </a:ext>
              </a:extLst>
            </p:cNvPr>
            <p:cNvSpPr/>
            <p:nvPr/>
          </p:nvSpPr>
          <p:spPr>
            <a:xfrm>
              <a:off x="4542442" y="392385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19">
              <a:extLst>
                <a:ext uri="{FF2B5EF4-FFF2-40B4-BE49-F238E27FC236}">
                  <a16:creationId xmlns:a16="http://schemas.microsoft.com/office/drawing/2014/main" id="{E6A4E01B-B413-3C42-899B-93F2C23B5F59}"/>
                </a:ext>
              </a:extLst>
            </p:cNvPr>
            <p:cNvSpPr/>
            <p:nvPr/>
          </p:nvSpPr>
          <p:spPr>
            <a:xfrm>
              <a:off x="4565910" y="241123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91"/>
                  </a:moveTo>
                  <a:lnTo>
                    <a:pt x="12776" y="11391"/>
                  </a:lnTo>
                  <a:lnTo>
                    <a:pt x="14008" y="13449"/>
                  </a:lnTo>
                  <a:lnTo>
                    <a:pt x="14008" y="87287"/>
                  </a:lnTo>
                  <a:lnTo>
                    <a:pt x="11125" y="90170"/>
                  </a:lnTo>
                  <a:lnTo>
                    <a:pt x="965" y="90728"/>
                  </a:lnTo>
                  <a:lnTo>
                    <a:pt x="965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5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0">
              <a:extLst>
                <a:ext uri="{FF2B5EF4-FFF2-40B4-BE49-F238E27FC236}">
                  <a16:creationId xmlns:a16="http://schemas.microsoft.com/office/drawing/2014/main" id="{CDFF3856-A3C7-8B4A-B06E-8BD43B66C6E0}"/>
                </a:ext>
              </a:extLst>
            </p:cNvPr>
            <p:cNvSpPr/>
            <p:nvPr/>
          </p:nvSpPr>
          <p:spPr>
            <a:xfrm>
              <a:off x="4565910" y="241110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">
              <a:extLst>
                <a:ext uri="{FF2B5EF4-FFF2-40B4-BE49-F238E27FC236}">
                  <a16:creationId xmlns:a16="http://schemas.microsoft.com/office/drawing/2014/main" id="{2227D047-57B8-D047-BE51-A8D46C6F51D5}"/>
                </a:ext>
              </a:extLst>
            </p:cNvPr>
            <p:cNvSpPr/>
            <p:nvPr/>
          </p:nvSpPr>
          <p:spPr>
            <a:xfrm>
              <a:off x="4623289" y="241135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72" y="0"/>
                  </a:moveTo>
                  <a:lnTo>
                    <a:pt x="17311" y="3874"/>
                  </a:lnTo>
                  <a:lnTo>
                    <a:pt x="7494" y="14219"/>
                  </a:lnTo>
                  <a:lnTo>
                    <a:pt x="1820" y="29155"/>
                  </a:lnTo>
                  <a:lnTo>
                    <a:pt x="0" y="46659"/>
                  </a:lnTo>
                  <a:lnTo>
                    <a:pt x="1545" y="63668"/>
                  </a:lnTo>
                  <a:lnTo>
                    <a:pt x="6705" y="79132"/>
                  </a:lnTo>
                  <a:lnTo>
                    <a:pt x="16266" y="90374"/>
                  </a:lnTo>
                  <a:lnTo>
                    <a:pt x="31013" y="94716"/>
                  </a:lnTo>
                  <a:lnTo>
                    <a:pt x="43617" y="91135"/>
                  </a:lnTo>
                  <a:lnTo>
                    <a:pt x="31013" y="91135"/>
                  </a:lnTo>
                  <a:lnTo>
                    <a:pt x="23240" y="88243"/>
                  </a:lnTo>
                  <a:lnTo>
                    <a:pt x="17667" y="79829"/>
                  </a:lnTo>
                  <a:lnTo>
                    <a:pt x="14341" y="66349"/>
                  </a:lnTo>
                  <a:lnTo>
                    <a:pt x="14216" y="64825"/>
                  </a:lnTo>
                  <a:lnTo>
                    <a:pt x="13203" y="48171"/>
                  </a:lnTo>
                  <a:lnTo>
                    <a:pt x="13229" y="46659"/>
                  </a:lnTo>
                  <a:lnTo>
                    <a:pt x="14312" y="28984"/>
                  </a:lnTo>
                  <a:lnTo>
                    <a:pt x="17679" y="15141"/>
                  </a:lnTo>
                  <a:lnTo>
                    <a:pt x="23183" y="6523"/>
                  </a:lnTo>
                  <a:lnTo>
                    <a:pt x="30733" y="3556"/>
                  </a:lnTo>
                  <a:lnTo>
                    <a:pt x="44010" y="3556"/>
                  </a:lnTo>
                  <a:lnTo>
                    <a:pt x="31572" y="0"/>
                  </a:lnTo>
                  <a:close/>
                </a:path>
                <a:path w="62230" h="95250">
                  <a:moveTo>
                    <a:pt x="44010" y="3556"/>
                  </a:moveTo>
                  <a:lnTo>
                    <a:pt x="30733" y="3556"/>
                  </a:lnTo>
                  <a:lnTo>
                    <a:pt x="38670" y="6523"/>
                  </a:lnTo>
                  <a:lnTo>
                    <a:pt x="44330" y="15157"/>
                  </a:lnTo>
                  <a:lnTo>
                    <a:pt x="47734" y="29155"/>
                  </a:lnTo>
                  <a:lnTo>
                    <a:pt x="48869" y="48171"/>
                  </a:lnTo>
                  <a:lnTo>
                    <a:pt x="47720" y="66349"/>
                  </a:lnTo>
                  <a:lnTo>
                    <a:pt x="44322" y="79829"/>
                  </a:lnTo>
                  <a:lnTo>
                    <a:pt x="38727" y="88243"/>
                  </a:lnTo>
                  <a:lnTo>
                    <a:pt x="31013" y="91135"/>
                  </a:lnTo>
                  <a:lnTo>
                    <a:pt x="43617" y="91135"/>
                  </a:lnTo>
                  <a:lnTo>
                    <a:pt x="45301" y="90656"/>
                  </a:lnTo>
                  <a:lnTo>
                    <a:pt x="54917" y="79954"/>
                  </a:lnTo>
                  <a:lnTo>
                    <a:pt x="60338" y="64825"/>
                  </a:lnTo>
                  <a:lnTo>
                    <a:pt x="61972" y="48171"/>
                  </a:lnTo>
                  <a:lnTo>
                    <a:pt x="61943" y="46659"/>
                  </a:lnTo>
                  <a:lnTo>
                    <a:pt x="59807" y="28198"/>
                  </a:lnTo>
                  <a:lnTo>
                    <a:pt x="53549" y="13193"/>
                  </a:lnTo>
                  <a:lnTo>
                    <a:pt x="44010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">
              <a:extLst>
                <a:ext uri="{FF2B5EF4-FFF2-40B4-BE49-F238E27FC236}">
                  <a16:creationId xmlns:a16="http://schemas.microsoft.com/office/drawing/2014/main" id="{69C1EE9F-B886-BE45-A0D5-6AFE044F12D5}"/>
                </a:ext>
              </a:extLst>
            </p:cNvPr>
            <p:cNvSpPr/>
            <p:nvPr/>
          </p:nvSpPr>
          <p:spPr>
            <a:xfrm>
              <a:off x="4623289" y="241122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3">
              <a:extLst>
                <a:ext uri="{FF2B5EF4-FFF2-40B4-BE49-F238E27FC236}">
                  <a16:creationId xmlns:a16="http://schemas.microsoft.com/office/drawing/2014/main" id="{A6133D45-6232-904B-9562-7CC80121ADC0}"/>
                </a:ext>
              </a:extLst>
            </p:cNvPr>
            <p:cNvSpPr/>
            <p:nvPr/>
          </p:nvSpPr>
          <p:spPr>
            <a:xfrm>
              <a:off x="4636460" y="244691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4">
              <a:extLst>
                <a:ext uri="{FF2B5EF4-FFF2-40B4-BE49-F238E27FC236}">
                  <a16:creationId xmlns:a16="http://schemas.microsoft.com/office/drawing/2014/main" id="{3B85C265-748D-1245-8334-CBCE534DB077}"/>
                </a:ext>
              </a:extLst>
            </p:cNvPr>
            <p:cNvSpPr/>
            <p:nvPr/>
          </p:nvSpPr>
          <p:spPr>
            <a:xfrm>
              <a:off x="4554658" y="428080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5">
                  <a:moveTo>
                    <a:pt x="49311" y="10160"/>
                  </a:moveTo>
                  <a:lnTo>
                    <a:pt x="23190" y="10160"/>
                  </a:lnTo>
                  <a:lnTo>
                    <a:pt x="31096" y="11426"/>
                  </a:lnTo>
                  <a:lnTo>
                    <a:pt x="37110" y="15151"/>
                  </a:lnTo>
                  <a:lnTo>
                    <a:pt x="40937" y="21218"/>
                  </a:lnTo>
                  <a:lnTo>
                    <a:pt x="42278" y="29514"/>
                  </a:lnTo>
                  <a:lnTo>
                    <a:pt x="41304" y="38103"/>
                  </a:lnTo>
                  <a:lnTo>
                    <a:pt x="38195" y="46640"/>
                  </a:lnTo>
                  <a:lnTo>
                    <a:pt x="32666" y="55539"/>
                  </a:lnTo>
                  <a:lnTo>
                    <a:pt x="24434" y="65214"/>
                  </a:lnTo>
                  <a:lnTo>
                    <a:pt x="0" y="91147"/>
                  </a:lnTo>
                  <a:lnTo>
                    <a:pt x="0" y="92798"/>
                  </a:lnTo>
                  <a:lnTo>
                    <a:pt x="53670" y="92798"/>
                  </a:lnTo>
                  <a:lnTo>
                    <a:pt x="57786" y="82359"/>
                  </a:lnTo>
                  <a:lnTo>
                    <a:pt x="13868" y="82359"/>
                  </a:lnTo>
                  <a:lnTo>
                    <a:pt x="36512" y="58204"/>
                  </a:lnTo>
                  <a:lnTo>
                    <a:pt x="44413" y="48965"/>
                  </a:lnTo>
                  <a:lnTo>
                    <a:pt x="49882" y="40409"/>
                  </a:lnTo>
                  <a:lnTo>
                    <a:pt x="53060" y="32241"/>
                  </a:lnTo>
                  <a:lnTo>
                    <a:pt x="54089" y="24168"/>
                  </a:lnTo>
                  <a:lnTo>
                    <a:pt x="52301" y="14658"/>
                  </a:lnTo>
                  <a:lnTo>
                    <a:pt x="49311" y="10160"/>
                  </a:lnTo>
                  <a:close/>
                </a:path>
                <a:path w="61594" h="93345">
                  <a:moveTo>
                    <a:pt x="59156" y="73177"/>
                  </a:moveTo>
                  <a:lnTo>
                    <a:pt x="54635" y="80860"/>
                  </a:lnTo>
                  <a:lnTo>
                    <a:pt x="51752" y="82359"/>
                  </a:lnTo>
                  <a:lnTo>
                    <a:pt x="57786" y="82359"/>
                  </a:lnTo>
                  <a:lnTo>
                    <a:pt x="61087" y="73990"/>
                  </a:lnTo>
                  <a:lnTo>
                    <a:pt x="59156" y="73177"/>
                  </a:lnTo>
                  <a:close/>
                </a:path>
                <a:path w="61594" h="93345">
                  <a:moveTo>
                    <a:pt x="28689" y="0"/>
                  </a:moveTo>
                  <a:lnTo>
                    <a:pt x="17507" y="2010"/>
                  </a:lnTo>
                  <a:lnTo>
                    <a:pt x="9161" y="7639"/>
                  </a:lnTo>
                  <a:lnTo>
                    <a:pt x="3441" y="16277"/>
                  </a:lnTo>
                  <a:lnTo>
                    <a:pt x="139" y="27317"/>
                  </a:lnTo>
                  <a:lnTo>
                    <a:pt x="3022" y="28003"/>
                  </a:lnTo>
                  <a:lnTo>
                    <a:pt x="7100" y="19541"/>
                  </a:lnTo>
                  <a:lnTo>
                    <a:pt x="11463" y="14038"/>
                  </a:lnTo>
                  <a:lnTo>
                    <a:pt x="16647" y="11056"/>
                  </a:lnTo>
                  <a:lnTo>
                    <a:pt x="23190" y="10160"/>
                  </a:lnTo>
                  <a:lnTo>
                    <a:pt x="49311" y="10160"/>
                  </a:lnTo>
                  <a:lnTo>
                    <a:pt x="47204" y="6988"/>
                  </a:lnTo>
                  <a:lnTo>
                    <a:pt x="39199" y="1865"/>
                  </a:lnTo>
                  <a:lnTo>
                    <a:pt x="28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5">
              <a:extLst>
                <a:ext uri="{FF2B5EF4-FFF2-40B4-BE49-F238E27FC236}">
                  <a16:creationId xmlns:a16="http://schemas.microsoft.com/office/drawing/2014/main" id="{4EB7DB28-D522-364F-92C0-9587F8665380}"/>
                </a:ext>
              </a:extLst>
            </p:cNvPr>
            <p:cNvSpPr/>
            <p:nvPr/>
          </p:nvSpPr>
          <p:spPr>
            <a:xfrm>
              <a:off x="4554645" y="428080"/>
              <a:ext cx="61594" cy="93345"/>
            </a:xfrm>
            <a:custGeom>
              <a:avLst/>
              <a:gdLst/>
              <a:ahLst/>
              <a:cxnLst/>
              <a:rect l="l" t="t" r="r" b="b"/>
              <a:pathLst>
                <a:path w="61594" h="93345">
                  <a:moveTo>
                    <a:pt x="61087" y="73990"/>
                  </a:moveTo>
                  <a:lnTo>
                    <a:pt x="53670" y="92798"/>
                  </a:lnTo>
                  <a:lnTo>
                    <a:pt x="0" y="92798"/>
                  </a:lnTo>
                  <a:lnTo>
                    <a:pt x="0" y="91147"/>
                  </a:lnTo>
                  <a:lnTo>
                    <a:pt x="24434" y="65201"/>
                  </a:lnTo>
                  <a:lnTo>
                    <a:pt x="32666" y="55534"/>
                  </a:lnTo>
                  <a:lnTo>
                    <a:pt x="38195" y="46639"/>
                  </a:lnTo>
                  <a:lnTo>
                    <a:pt x="41304" y="38103"/>
                  </a:lnTo>
                  <a:lnTo>
                    <a:pt x="42278" y="29514"/>
                  </a:lnTo>
                  <a:lnTo>
                    <a:pt x="40939" y="21223"/>
                  </a:lnTo>
                  <a:lnTo>
                    <a:pt x="37117" y="15155"/>
                  </a:lnTo>
                  <a:lnTo>
                    <a:pt x="31107" y="11428"/>
                  </a:lnTo>
                  <a:lnTo>
                    <a:pt x="23202" y="10160"/>
                  </a:lnTo>
                  <a:lnTo>
                    <a:pt x="16652" y="11056"/>
                  </a:lnTo>
                  <a:lnTo>
                    <a:pt x="11464" y="14038"/>
                  </a:lnTo>
                  <a:lnTo>
                    <a:pt x="7100" y="19541"/>
                  </a:lnTo>
                  <a:lnTo>
                    <a:pt x="3022" y="28003"/>
                  </a:lnTo>
                  <a:lnTo>
                    <a:pt x="139" y="27317"/>
                  </a:lnTo>
                  <a:lnTo>
                    <a:pt x="3443" y="16277"/>
                  </a:lnTo>
                  <a:lnTo>
                    <a:pt x="9166" y="7639"/>
                  </a:lnTo>
                  <a:lnTo>
                    <a:pt x="17513" y="2010"/>
                  </a:lnTo>
                  <a:lnTo>
                    <a:pt x="28689" y="0"/>
                  </a:lnTo>
                  <a:lnTo>
                    <a:pt x="39205" y="1863"/>
                  </a:lnTo>
                  <a:lnTo>
                    <a:pt x="47209" y="6983"/>
                  </a:lnTo>
                  <a:lnTo>
                    <a:pt x="52302" y="14653"/>
                  </a:lnTo>
                  <a:lnTo>
                    <a:pt x="54089" y="24168"/>
                  </a:lnTo>
                  <a:lnTo>
                    <a:pt x="53060" y="32241"/>
                  </a:lnTo>
                  <a:lnTo>
                    <a:pt x="49882" y="40409"/>
                  </a:lnTo>
                  <a:lnTo>
                    <a:pt x="44413" y="48965"/>
                  </a:lnTo>
                  <a:lnTo>
                    <a:pt x="36512" y="58204"/>
                  </a:lnTo>
                  <a:lnTo>
                    <a:pt x="13868" y="82359"/>
                  </a:lnTo>
                  <a:lnTo>
                    <a:pt x="45986" y="82359"/>
                  </a:lnTo>
                  <a:lnTo>
                    <a:pt x="51752" y="82359"/>
                  </a:lnTo>
                  <a:lnTo>
                    <a:pt x="54635" y="80848"/>
                  </a:lnTo>
                  <a:lnTo>
                    <a:pt x="59169" y="73164"/>
                  </a:lnTo>
                  <a:lnTo>
                    <a:pt x="61087" y="739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6">
              <a:extLst>
                <a:ext uri="{FF2B5EF4-FFF2-40B4-BE49-F238E27FC236}">
                  <a16:creationId xmlns:a16="http://schemas.microsoft.com/office/drawing/2014/main" id="{8B5CCB39-47E8-2041-B06E-F8366B081AF5}"/>
                </a:ext>
              </a:extLst>
            </p:cNvPr>
            <p:cNvSpPr/>
            <p:nvPr/>
          </p:nvSpPr>
          <p:spPr>
            <a:xfrm>
              <a:off x="4623289" y="428091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31572" y="0"/>
                  </a:moveTo>
                  <a:lnTo>
                    <a:pt x="17311" y="3874"/>
                  </a:lnTo>
                  <a:lnTo>
                    <a:pt x="7494" y="14219"/>
                  </a:lnTo>
                  <a:lnTo>
                    <a:pt x="1820" y="29155"/>
                  </a:lnTo>
                  <a:lnTo>
                    <a:pt x="0" y="46659"/>
                  </a:lnTo>
                  <a:lnTo>
                    <a:pt x="1545" y="63666"/>
                  </a:lnTo>
                  <a:lnTo>
                    <a:pt x="6705" y="79125"/>
                  </a:lnTo>
                  <a:lnTo>
                    <a:pt x="16266" y="90363"/>
                  </a:lnTo>
                  <a:lnTo>
                    <a:pt x="31013" y="94703"/>
                  </a:lnTo>
                  <a:lnTo>
                    <a:pt x="43579" y="91135"/>
                  </a:lnTo>
                  <a:lnTo>
                    <a:pt x="31013" y="91135"/>
                  </a:lnTo>
                  <a:lnTo>
                    <a:pt x="23240" y="88243"/>
                  </a:lnTo>
                  <a:lnTo>
                    <a:pt x="17667" y="79829"/>
                  </a:lnTo>
                  <a:lnTo>
                    <a:pt x="14341" y="66349"/>
                  </a:lnTo>
                  <a:lnTo>
                    <a:pt x="14216" y="64823"/>
                  </a:lnTo>
                  <a:lnTo>
                    <a:pt x="13203" y="48171"/>
                  </a:lnTo>
                  <a:lnTo>
                    <a:pt x="13229" y="46659"/>
                  </a:lnTo>
                  <a:lnTo>
                    <a:pt x="14312" y="28984"/>
                  </a:lnTo>
                  <a:lnTo>
                    <a:pt x="17679" y="15141"/>
                  </a:lnTo>
                  <a:lnTo>
                    <a:pt x="23183" y="6523"/>
                  </a:lnTo>
                  <a:lnTo>
                    <a:pt x="30733" y="3556"/>
                  </a:lnTo>
                  <a:lnTo>
                    <a:pt x="44012" y="3556"/>
                  </a:lnTo>
                  <a:lnTo>
                    <a:pt x="31572" y="0"/>
                  </a:lnTo>
                  <a:close/>
                </a:path>
                <a:path w="62230" h="95250">
                  <a:moveTo>
                    <a:pt x="44012" y="3556"/>
                  </a:moveTo>
                  <a:lnTo>
                    <a:pt x="30733" y="3556"/>
                  </a:lnTo>
                  <a:lnTo>
                    <a:pt x="38670" y="6523"/>
                  </a:lnTo>
                  <a:lnTo>
                    <a:pt x="44330" y="15157"/>
                  </a:lnTo>
                  <a:lnTo>
                    <a:pt x="47734" y="29155"/>
                  </a:lnTo>
                  <a:lnTo>
                    <a:pt x="48869" y="48171"/>
                  </a:lnTo>
                  <a:lnTo>
                    <a:pt x="47720" y="66349"/>
                  </a:lnTo>
                  <a:lnTo>
                    <a:pt x="44322" y="79829"/>
                  </a:lnTo>
                  <a:lnTo>
                    <a:pt x="38727" y="88243"/>
                  </a:lnTo>
                  <a:lnTo>
                    <a:pt x="31013" y="91135"/>
                  </a:lnTo>
                  <a:lnTo>
                    <a:pt x="43579" y="91135"/>
                  </a:lnTo>
                  <a:lnTo>
                    <a:pt x="45301" y="90646"/>
                  </a:lnTo>
                  <a:lnTo>
                    <a:pt x="54917" y="79948"/>
                  </a:lnTo>
                  <a:lnTo>
                    <a:pt x="60338" y="64823"/>
                  </a:lnTo>
                  <a:lnTo>
                    <a:pt x="61972" y="48171"/>
                  </a:lnTo>
                  <a:lnTo>
                    <a:pt x="61944" y="46659"/>
                  </a:lnTo>
                  <a:lnTo>
                    <a:pt x="59807" y="28192"/>
                  </a:lnTo>
                  <a:lnTo>
                    <a:pt x="53549" y="13188"/>
                  </a:lnTo>
                  <a:lnTo>
                    <a:pt x="44012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7">
              <a:extLst>
                <a:ext uri="{FF2B5EF4-FFF2-40B4-BE49-F238E27FC236}">
                  <a16:creationId xmlns:a16="http://schemas.microsoft.com/office/drawing/2014/main" id="{DDB4F808-613F-2049-BBE9-7EE0E9DD909E}"/>
                </a:ext>
              </a:extLst>
            </p:cNvPr>
            <p:cNvSpPr/>
            <p:nvPr/>
          </p:nvSpPr>
          <p:spPr>
            <a:xfrm>
              <a:off x="4623289" y="428079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30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8">
              <a:extLst>
                <a:ext uri="{FF2B5EF4-FFF2-40B4-BE49-F238E27FC236}">
                  <a16:creationId xmlns:a16="http://schemas.microsoft.com/office/drawing/2014/main" id="{E23863E1-BA0C-0A4A-90B9-FB5AC83CE364}"/>
                </a:ext>
              </a:extLst>
            </p:cNvPr>
            <p:cNvSpPr/>
            <p:nvPr/>
          </p:nvSpPr>
          <p:spPr>
            <a:xfrm>
              <a:off x="4636460" y="431647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4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9">
              <a:extLst>
                <a:ext uri="{FF2B5EF4-FFF2-40B4-BE49-F238E27FC236}">
                  <a16:creationId xmlns:a16="http://schemas.microsoft.com/office/drawing/2014/main" id="{0A40A5BE-2446-5A4C-8D0A-65239A1CCEEF}"/>
                </a:ext>
              </a:extLst>
            </p:cNvPr>
            <p:cNvSpPr/>
            <p:nvPr/>
          </p:nvSpPr>
          <p:spPr>
            <a:xfrm>
              <a:off x="4758772" y="373723"/>
              <a:ext cx="81280" cy="36830"/>
            </a:xfrm>
            <a:custGeom>
              <a:avLst/>
              <a:gdLst/>
              <a:ahLst/>
              <a:cxnLst/>
              <a:rect l="l" t="t" r="r" b="b"/>
              <a:pathLst>
                <a:path w="81280" h="36829">
                  <a:moveTo>
                    <a:pt x="80848" y="0"/>
                  </a:moveTo>
                  <a:lnTo>
                    <a:pt x="0" y="0"/>
                  </a:lnTo>
                  <a:lnTo>
                    <a:pt x="0" y="9055"/>
                  </a:lnTo>
                  <a:lnTo>
                    <a:pt x="80848" y="9055"/>
                  </a:lnTo>
                  <a:lnTo>
                    <a:pt x="80848" y="0"/>
                  </a:lnTo>
                  <a:close/>
                </a:path>
                <a:path w="81280" h="36829">
                  <a:moveTo>
                    <a:pt x="80848" y="27457"/>
                  </a:moveTo>
                  <a:lnTo>
                    <a:pt x="0" y="27457"/>
                  </a:lnTo>
                  <a:lnTo>
                    <a:pt x="0" y="36512"/>
                  </a:lnTo>
                  <a:lnTo>
                    <a:pt x="80848" y="36512"/>
                  </a:lnTo>
                  <a:lnTo>
                    <a:pt x="80848" y="27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30">
              <a:extLst>
                <a:ext uri="{FF2B5EF4-FFF2-40B4-BE49-F238E27FC236}">
                  <a16:creationId xmlns:a16="http://schemas.microsoft.com/office/drawing/2014/main" id="{F3558D96-DE86-0F4C-85DC-770557572BF3}"/>
                </a:ext>
              </a:extLst>
            </p:cNvPr>
            <p:cNvSpPr/>
            <p:nvPr/>
          </p:nvSpPr>
          <p:spPr>
            <a:xfrm>
              <a:off x="4758086" y="378250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31">
              <a:extLst>
                <a:ext uri="{FF2B5EF4-FFF2-40B4-BE49-F238E27FC236}">
                  <a16:creationId xmlns:a16="http://schemas.microsoft.com/office/drawing/2014/main" id="{BB0C42AC-4A27-F74A-B372-117A40D00370}"/>
                </a:ext>
              </a:extLst>
            </p:cNvPr>
            <p:cNvSpPr/>
            <p:nvPr/>
          </p:nvSpPr>
          <p:spPr>
            <a:xfrm>
              <a:off x="4758086" y="405708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219" y="0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32">
              <a:extLst>
                <a:ext uri="{FF2B5EF4-FFF2-40B4-BE49-F238E27FC236}">
                  <a16:creationId xmlns:a16="http://schemas.microsoft.com/office/drawing/2014/main" id="{5ABB34D7-CC3D-BE45-9C7D-B7045F9BABB9}"/>
                </a:ext>
              </a:extLst>
            </p:cNvPr>
            <p:cNvSpPr/>
            <p:nvPr/>
          </p:nvSpPr>
          <p:spPr>
            <a:xfrm>
              <a:off x="4897272" y="240436"/>
              <a:ext cx="445846" cy="283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33">
              <a:extLst>
                <a:ext uri="{FF2B5EF4-FFF2-40B4-BE49-F238E27FC236}">
                  <a16:creationId xmlns:a16="http://schemas.microsoft.com/office/drawing/2014/main" id="{D7F98685-7C37-C143-83E1-81AB7F423EEB}"/>
                </a:ext>
              </a:extLst>
            </p:cNvPr>
            <p:cNvSpPr/>
            <p:nvPr/>
          </p:nvSpPr>
          <p:spPr>
            <a:xfrm>
              <a:off x="5398993" y="392385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17" y="0"/>
                  </a:lnTo>
                </a:path>
              </a:pathLst>
            </a:custGeom>
            <a:ln w="8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34">
              <a:extLst>
                <a:ext uri="{FF2B5EF4-FFF2-40B4-BE49-F238E27FC236}">
                  <a16:creationId xmlns:a16="http://schemas.microsoft.com/office/drawing/2014/main" id="{72668D66-5304-C24E-BEE0-CFDEB1B55DD4}"/>
                </a:ext>
              </a:extLst>
            </p:cNvPr>
            <p:cNvSpPr/>
            <p:nvPr/>
          </p:nvSpPr>
          <p:spPr>
            <a:xfrm>
              <a:off x="5457056" y="241123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91"/>
                  </a:moveTo>
                  <a:lnTo>
                    <a:pt x="12763" y="11391"/>
                  </a:lnTo>
                  <a:lnTo>
                    <a:pt x="14008" y="13449"/>
                  </a:lnTo>
                  <a:lnTo>
                    <a:pt x="14008" y="87287"/>
                  </a:lnTo>
                  <a:lnTo>
                    <a:pt x="11125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5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35">
              <a:extLst>
                <a:ext uri="{FF2B5EF4-FFF2-40B4-BE49-F238E27FC236}">
                  <a16:creationId xmlns:a16="http://schemas.microsoft.com/office/drawing/2014/main" id="{DACDEAB4-2F9D-8341-8D4A-0BFA2D2EAD68}"/>
                </a:ext>
              </a:extLst>
            </p:cNvPr>
            <p:cNvSpPr/>
            <p:nvPr/>
          </p:nvSpPr>
          <p:spPr>
            <a:xfrm>
              <a:off x="5457056" y="241110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36">
              <a:extLst>
                <a:ext uri="{FF2B5EF4-FFF2-40B4-BE49-F238E27FC236}">
                  <a16:creationId xmlns:a16="http://schemas.microsoft.com/office/drawing/2014/main" id="{FD014784-83DC-2C4D-9B85-BA08E99FA693}"/>
                </a:ext>
              </a:extLst>
            </p:cNvPr>
            <p:cNvSpPr/>
            <p:nvPr/>
          </p:nvSpPr>
          <p:spPr>
            <a:xfrm>
              <a:off x="5422462" y="428092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25806" y="11391"/>
                  </a:moveTo>
                  <a:lnTo>
                    <a:pt x="12763" y="11391"/>
                  </a:lnTo>
                  <a:lnTo>
                    <a:pt x="13995" y="13449"/>
                  </a:lnTo>
                  <a:lnTo>
                    <a:pt x="13995" y="87299"/>
                  </a:lnTo>
                  <a:lnTo>
                    <a:pt x="11125" y="90170"/>
                  </a:lnTo>
                  <a:lnTo>
                    <a:pt x="952" y="90728"/>
                  </a:lnTo>
                  <a:lnTo>
                    <a:pt x="952" y="92786"/>
                  </a:lnTo>
                  <a:lnTo>
                    <a:pt x="38849" y="92786"/>
                  </a:lnTo>
                  <a:lnTo>
                    <a:pt x="38849" y="90728"/>
                  </a:lnTo>
                  <a:lnTo>
                    <a:pt x="28549" y="90728"/>
                  </a:lnTo>
                  <a:lnTo>
                    <a:pt x="25806" y="88252"/>
                  </a:lnTo>
                  <a:lnTo>
                    <a:pt x="25806" y="11391"/>
                  </a:lnTo>
                  <a:close/>
                </a:path>
                <a:path w="39369" h="93345">
                  <a:moveTo>
                    <a:pt x="24574" y="0"/>
                  </a:moveTo>
                  <a:lnTo>
                    <a:pt x="0" y="12484"/>
                  </a:lnTo>
                  <a:lnTo>
                    <a:pt x="0" y="14401"/>
                  </a:lnTo>
                  <a:lnTo>
                    <a:pt x="3708" y="13030"/>
                  </a:lnTo>
                  <a:lnTo>
                    <a:pt x="6172" y="12065"/>
                  </a:lnTo>
                  <a:lnTo>
                    <a:pt x="8509" y="11391"/>
                  </a:lnTo>
                  <a:lnTo>
                    <a:pt x="25806" y="11391"/>
                  </a:lnTo>
                  <a:lnTo>
                    <a:pt x="25806" y="406"/>
                  </a:lnTo>
                  <a:lnTo>
                    <a:pt x="245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37">
              <a:extLst>
                <a:ext uri="{FF2B5EF4-FFF2-40B4-BE49-F238E27FC236}">
                  <a16:creationId xmlns:a16="http://schemas.microsoft.com/office/drawing/2014/main" id="{C1FCEE90-C1BF-BE49-AD48-4A48DD5DB40E}"/>
                </a:ext>
              </a:extLst>
            </p:cNvPr>
            <p:cNvSpPr/>
            <p:nvPr/>
          </p:nvSpPr>
          <p:spPr>
            <a:xfrm>
              <a:off x="5422462" y="428080"/>
              <a:ext cx="39370" cy="93345"/>
            </a:xfrm>
            <a:custGeom>
              <a:avLst/>
              <a:gdLst/>
              <a:ahLst/>
              <a:cxnLst/>
              <a:rect l="l" t="t" r="r" b="b"/>
              <a:pathLst>
                <a:path w="39369" h="93345">
                  <a:moveTo>
                    <a:pt x="38849" y="92798"/>
                  </a:moveTo>
                  <a:lnTo>
                    <a:pt x="965" y="92798"/>
                  </a:lnTo>
                  <a:lnTo>
                    <a:pt x="965" y="90741"/>
                  </a:lnTo>
                  <a:lnTo>
                    <a:pt x="11125" y="90195"/>
                  </a:lnTo>
                  <a:lnTo>
                    <a:pt x="14008" y="87312"/>
                  </a:lnTo>
                  <a:lnTo>
                    <a:pt x="14008" y="79756"/>
                  </a:lnTo>
                  <a:lnTo>
                    <a:pt x="14008" y="18122"/>
                  </a:lnTo>
                  <a:lnTo>
                    <a:pt x="14008" y="13462"/>
                  </a:lnTo>
                  <a:lnTo>
                    <a:pt x="12763" y="11404"/>
                  </a:lnTo>
                  <a:lnTo>
                    <a:pt x="9880" y="11404"/>
                  </a:lnTo>
                  <a:lnTo>
                    <a:pt x="8509" y="11404"/>
                  </a:lnTo>
                  <a:lnTo>
                    <a:pt x="6184" y="12090"/>
                  </a:lnTo>
                  <a:lnTo>
                    <a:pt x="3708" y="13042"/>
                  </a:lnTo>
                  <a:lnTo>
                    <a:pt x="0" y="14414"/>
                  </a:lnTo>
                  <a:lnTo>
                    <a:pt x="0" y="12496"/>
                  </a:lnTo>
                  <a:lnTo>
                    <a:pt x="24574" y="0"/>
                  </a:lnTo>
                  <a:lnTo>
                    <a:pt x="25806" y="419"/>
                  </a:lnTo>
                  <a:lnTo>
                    <a:pt x="25806" y="82372"/>
                  </a:lnTo>
                  <a:lnTo>
                    <a:pt x="25806" y="88265"/>
                  </a:lnTo>
                  <a:lnTo>
                    <a:pt x="28549" y="90741"/>
                  </a:lnTo>
                  <a:lnTo>
                    <a:pt x="38849" y="90741"/>
                  </a:lnTo>
                  <a:lnTo>
                    <a:pt x="38849" y="927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38">
              <a:extLst>
                <a:ext uri="{FF2B5EF4-FFF2-40B4-BE49-F238E27FC236}">
                  <a16:creationId xmlns:a16="http://schemas.microsoft.com/office/drawing/2014/main" id="{B6CF64BA-F292-5741-AF95-90EA271013F6}"/>
                </a:ext>
              </a:extLst>
            </p:cNvPr>
            <p:cNvSpPr/>
            <p:nvPr/>
          </p:nvSpPr>
          <p:spPr>
            <a:xfrm>
              <a:off x="5479840" y="428091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29" h="95250">
                  <a:moveTo>
                    <a:pt x="31572" y="0"/>
                  </a:moveTo>
                  <a:lnTo>
                    <a:pt x="17311" y="3874"/>
                  </a:lnTo>
                  <a:lnTo>
                    <a:pt x="7494" y="14219"/>
                  </a:lnTo>
                  <a:lnTo>
                    <a:pt x="1820" y="29155"/>
                  </a:lnTo>
                  <a:lnTo>
                    <a:pt x="0" y="46659"/>
                  </a:lnTo>
                  <a:lnTo>
                    <a:pt x="1545" y="63666"/>
                  </a:lnTo>
                  <a:lnTo>
                    <a:pt x="6705" y="79125"/>
                  </a:lnTo>
                  <a:lnTo>
                    <a:pt x="16266" y="90363"/>
                  </a:lnTo>
                  <a:lnTo>
                    <a:pt x="31013" y="94703"/>
                  </a:lnTo>
                  <a:lnTo>
                    <a:pt x="43579" y="91135"/>
                  </a:lnTo>
                  <a:lnTo>
                    <a:pt x="31013" y="91135"/>
                  </a:lnTo>
                  <a:lnTo>
                    <a:pt x="23240" y="88243"/>
                  </a:lnTo>
                  <a:lnTo>
                    <a:pt x="17667" y="79829"/>
                  </a:lnTo>
                  <a:lnTo>
                    <a:pt x="14341" y="66349"/>
                  </a:lnTo>
                  <a:lnTo>
                    <a:pt x="14216" y="64823"/>
                  </a:lnTo>
                  <a:lnTo>
                    <a:pt x="13203" y="48171"/>
                  </a:lnTo>
                  <a:lnTo>
                    <a:pt x="13229" y="46659"/>
                  </a:lnTo>
                  <a:lnTo>
                    <a:pt x="14312" y="28984"/>
                  </a:lnTo>
                  <a:lnTo>
                    <a:pt x="17681" y="15141"/>
                  </a:lnTo>
                  <a:lnTo>
                    <a:pt x="23189" y="6523"/>
                  </a:lnTo>
                  <a:lnTo>
                    <a:pt x="30746" y="3556"/>
                  </a:lnTo>
                  <a:lnTo>
                    <a:pt x="44007" y="3556"/>
                  </a:lnTo>
                  <a:lnTo>
                    <a:pt x="31572" y="0"/>
                  </a:lnTo>
                  <a:close/>
                </a:path>
                <a:path w="62229" h="95250">
                  <a:moveTo>
                    <a:pt x="44007" y="3556"/>
                  </a:moveTo>
                  <a:lnTo>
                    <a:pt x="30746" y="3556"/>
                  </a:lnTo>
                  <a:lnTo>
                    <a:pt x="38678" y="6523"/>
                  </a:lnTo>
                  <a:lnTo>
                    <a:pt x="44330" y="15157"/>
                  </a:lnTo>
                  <a:lnTo>
                    <a:pt x="47725" y="29155"/>
                  </a:lnTo>
                  <a:lnTo>
                    <a:pt x="48856" y="48171"/>
                  </a:lnTo>
                  <a:lnTo>
                    <a:pt x="47710" y="66349"/>
                  </a:lnTo>
                  <a:lnTo>
                    <a:pt x="44315" y="79829"/>
                  </a:lnTo>
                  <a:lnTo>
                    <a:pt x="38725" y="88243"/>
                  </a:lnTo>
                  <a:lnTo>
                    <a:pt x="31013" y="91135"/>
                  </a:lnTo>
                  <a:lnTo>
                    <a:pt x="43579" y="91135"/>
                  </a:lnTo>
                  <a:lnTo>
                    <a:pt x="45301" y="90646"/>
                  </a:lnTo>
                  <a:lnTo>
                    <a:pt x="54917" y="79948"/>
                  </a:lnTo>
                  <a:lnTo>
                    <a:pt x="60338" y="64823"/>
                  </a:lnTo>
                  <a:lnTo>
                    <a:pt x="61972" y="48171"/>
                  </a:lnTo>
                  <a:lnTo>
                    <a:pt x="61943" y="46659"/>
                  </a:lnTo>
                  <a:lnTo>
                    <a:pt x="59806" y="28192"/>
                  </a:lnTo>
                  <a:lnTo>
                    <a:pt x="53544" y="13188"/>
                  </a:lnTo>
                  <a:lnTo>
                    <a:pt x="44007" y="3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39">
              <a:extLst>
                <a:ext uri="{FF2B5EF4-FFF2-40B4-BE49-F238E27FC236}">
                  <a16:creationId xmlns:a16="http://schemas.microsoft.com/office/drawing/2014/main" id="{628B22FA-318C-A947-9181-0B6CB153D11E}"/>
                </a:ext>
              </a:extLst>
            </p:cNvPr>
            <p:cNvSpPr/>
            <p:nvPr/>
          </p:nvSpPr>
          <p:spPr>
            <a:xfrm>
              <a:off x="5479840" y="428079"/>
              <a:ext cx="62230" cy="95250"/>
            </a:xfrm>
            <a:custGeom>
              <a:avLst/>
              <a:gdLst/>
              <a:ahLst/>
              <a:cxnLst/>
              <a:rect l="l" t="t" r="r" b="b"/>
              <a:pathLst>
                <a:path w="62229" h="95250">
                  <a:moveTo>
                    <a:pt x="62039" y="47498"/>
                  </a:moveTo>
                  <a:lnTo>
                    <a:pt x="60338" y="64836"/>
                  </a:lnTo>
                  <a:lnTo>
                    <a:pt x="54917" y="79960"/>
                  </a:lnTo>
                  <a:lnTo>
                    <a:pt x="45301" y="90658"/>
                  </a:lnTo>
                  <a:lnTo>
                    <a:pt x="31013" y="94716"/>
                  </a:lnTo>
                  <a:lnTo>
                    <a:pt x="16266" y="90376"/>
                  </a:lnTo>
                  <a:lnTo>
                    <a:pt x="6705" y="79138"/>
                  </a:lnTo>
                  <a:lnTo>
                    <a:pt x="1545" y="63678"/>
                  </a:lnTo>
                  <a:lnTo>
                    <a:pt x="0" y="46672"/>
                  </a:lnTo>
                  <a:lnTo>
                    <a:pt x="1823" y="29130"/>
                  </a:lnTo>
                  <a:lnTo>
                    <a:pt x="7494" y="14225"/>
                  </a:lnTo>
                  <a:lnTo>
                    <a:pt x="17311" y="3876"/>
                  </a:lnTo>
                  <a:lnTo>
                    <a:pt x="31572" y="0"/>
                  </a:lnTo>
                  <a:lnTo>
                    <a:pt x="43914" y="3463"/>
                  </a:lnTo>
                  <a:lnTo>
                    <a:pt x="53544" y="13195"/>
                  </a:lnTo>
                  <a:lnTo>
                    <a:pt x="59806" y="28203"/>
                  </a:lnTo>
                  <a:lnTo>
                    <a:pt x="62039" y="4749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40">
              <a:extLst>
                <a:ext uri="{FF2B5EF4-FFF2-40B4-BE49-F238E27FC236}">
                  <a16:creationId xmlns:a16="http://schemas.microsoft.com/office/drawing/2014/main" id="{DE4CEE63-86BD-D643-A150-641EC0B31F22}"/>
                </a:ext>
              </a:extLst>
            </p:cNvPr>
            <p:cNvSpPr/>
            <p:nvPr/>
          </p:nvSpPr>
          <p:spPr>
            <a:xfrm>
              <a:off x="5493011" y="431647"/>
              <a:ext cx="36195" cy="87630"/>
            </a:xfrm>
            <a:custGeom>
              <a:avLst/>
              <a:gdLst/>
              <a:ahLst/>
              <a:cxnLst/>
              <a:rect l="l" t="t" r="r" b="b"/>
              <a:pathLst>
                <a:path w="36195" h="87629">
                  <a:moveTo>
                    <a:pt x="35687" y="44615"/>
                  </a:moveTo>
                  <a:lnTo>
                    <a:pt x="34555" y="25599"/>
                  </a:lnTo>
                  <a:lnTo>
                    <a:pt x="31161" y="11601"/>
                  </a:lnTo>
                  <a:lnTo>
                    <a:pt x="25501" y="2956"/>
                  </a:lnTo>
                  <a:lnTo>
                    <a:pt x="17576" y="0"/>
                  </a:lnTo>
                  <a:lnTo>
                    <a:pt x="10024" y="2967"/>
                  </a:lnTo>
                  <a:lnTo>
                    <a:pt x="4516" y="11585"/>
                  </a:lnTo>
                  <a:lnTo>
                    <a:pt x="1144" y="25428"/>
                  </a:lnTo>
                  <a:lnTo>
                    <a:pt x="0" y="44068"/>
                  </a:lnTo>
                  <a:lnTo>
                    <a:pt x="1128" y="62622"/>
                  </a:lnTo>
                  <a:lnTo>
                    <a:pt x="4497" y="76273"/>
                  </a:lnTo>
                  <a:lnTo>
                    <a:pt x="10078" y="84699"/>
                  </a:lnTo>
                  <a:lnTo>
                    <a:pt x="17843" y="87579"/>
                  </a:lnTo>
                  <a:lnTo>
                    <a:pt x="25555" y="84687"/>
                  </a:lnTo>
                  <a:lnTo>
                    <a:pt x="31141" y="76288"/>
                  </a:lnTo>
                  <a:lnTo>
                    <a:pt x="34540" y="62793"/>
                  </a:lnTo>
                  <a:lnTo>
                    <a:pt x="35687" y="44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3A4F9E82-B86A-6D49-826A-E0837B8AE5CC}"/>
              </a:ext>
            </a:extLst>
          </p:cNvPr>
          <p:cNvGrpSpPr/>
          <p:nvPr/>
        </p:nvGrpSpPr>
        <p:grpSpPr>
          <a:xfrm>
            <a:off x="3502450" y="5853432"/>
            <a:ext cx="3130919" cy="207643"/>
            <a:chOff x="3914197" y="1137089"/>
            <a:chExt cx="1864881" cy="123679"/>
          </a:xfrm>
        </p:grpSpPr>
        <p:sp>
          <p:nvSpPr>
            <p:cNvPr id="241" name="object 42">
              <a:extLst>
                <a:ext uri="{FF2B5EF4-FFF2-40B4-BE49-F238E27FC236}">
                  <a16:creationId xmlns:a16="http://schemas.microsoft.com/office/drawing/2014/main" id="{4746AC36-17D1-384F-A472-A8165AB41197}"/>
                </a:ext>
              </a:extLst>
            </p:cNvPr>
            <p:cNvSpPr/>
            <p:nvPr/>
          </p:nvSpPr>
          <p:spPr>
            <a:xfrm>
              <a:off x="3914197" y="1144917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89" h="91440">
                  <a:moveTo>
                    <a:pt x="35547" y="0"/>
                  </a:moveTo>
                  <a:lnTo>
                    <a:pt x="0" y="0"/>
                  </a:lnTo>
                  <a:lnTo>
                    <a:pt x="0" y="2616"/>
                  </a:lnTo>
                  <a:lnTo>
                    <a:pt x="10147" y="3429"/>
                  </a:lnTo>
                  <a:lnTo>
                    <a:pt x="11531" y="5080"/>
                  </a:lnTo>
                  <a:lnTo>
                    <a:pt x="11531" y="85928"/>
                  </a:lnTo>
                  <a:lnTo>
                    <a:pt x="10706" y="87439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38430" y="90868"/>
                  </a:lnTo>
                  <a:lnTo>
                    <a:pt x="38430" y="88265"/>
                  </a:lnTo>
                  <a:lnTo>
                    <a:pt x="27317" y="87718"/>
                  </a:lnTo>
                  <a:lnTo>
                    <a:pt x="25526" y="85928"/>
                  </a:lnTo>
                  <a:lnTo>
                    <a:pt x="25526" y="50927"/>
                  </a:lnTo>
                  <a:lnTo>
                    <a:pt x="45311" y="50927"/>
                  </a:lnTo>
                  <a:lnTo>
                    <a:pt x="52212" y="49825"/>
                  </a:lnTo>
                  <a:lnTo>
                    <a:pt x="58493" y="47282"/>
                  </a:lnTo>
                  <a:lnTo>
                    <a:pt x="60449" y="45847"/>
                  </a:lnTo>
                  <a:lnTo>
                    <a:pt x="31153" y="45847"/>
                  </a:lnTo>
                  <a:lnTo>
                    <a:pt x="28689" y="45707"/>
                  </a:lnTo>
                  <a:lnTo>
                    <a:pt x="25526" y="45440"/>
                  </a:lnTo>
                  <a:lnTo>
                    <a:pt x="25618" y="6174"/>
                  </a:lnTo>
                  <a:lnTo>
                    <a:pt x="26352" y="5080"/>
                  </a:lnTo>
                  <a:lnTo>
                    <a:pt x="59969" y="5080"/>
                  </a:lnTo>
                  <a:lnTo>
                    <a:pt x="53273" y="2366"/>
                  </a:lnTo>
                  <a:lnTo>
                    <a:pt x="45124" y="617"/>
                  </a:lnTo>
                  <a:lnTo>
                    <a:pt x="35547" y="0"/>
                  </a:lnTo>
                  <a:close/>
                </a:path>
                <a:path w="72389" h="91440">
                  <a:moveTo>
                    <a:pt x="45311" y="50927"/>
                  </a:moveTo>
                  <a:lnTo>
                    <a:pt x="25526" y="50927"/>
                  </a:lnTo>
                  <a:lnTo>
                    <a:pt x="31432" y="51333"/>
                  </a:lnTo>
                  <a:lnTo>
                    <a:pt x="35001" y="51333"/>
                  </a:lnTo>
                  <a:lnTo>
                    <a:pt x="44670" y="51029"/>
                  </a:lnTo>
                  <a:lnTo>
                    <a:pt x="45311" y="50927"/>
                  </a:lnTo>
                  <a:close/>
                </a:path>
                <a:path w="72389" h="91440">
                  <a:moveTo>
                    <a:pt x="59969" y="5080"/>
                  </a:moveTo>
                  <a:lnTo>
                    <a:pt x="30340" y="5080"/>
                  </a:lnTo>
                  <a:lnTo>
                    <a:pt x="42419" y="6174"/>
                  </a:lnTo>
                  <a:lnTo>
                    <a:pt x="50790" y="9715"/>
                  </a:lnTo>
                  <a:lnTo>
                    <a:pt x="55661" y="16084"/>
                  </a:lnTo>
                  <a:lnTo>
                    <a:pt x="57238" y="25666"/>
                  </a:lnTo>
                  <a:lnTo>
                    <a:pt x="55716" y="34033"/>
                  </a:lnTo>
                  <a:lnTo>
                    <a:pt x="51234" y="40390"/>
                  </a:lnTo>
                  <a:lnTo>
                    <a:pt x="43919" y="44431"/>
                  </a:lnTo>
                  <a:lnTo>
                    <a:pt x="33896" y="45847"/>
                  </a:lnTo>
                  <a:lnTo>
                    <a:pt x="60449" y="45847"/>
                  </a:lnTo>
                  <a:lnTo>
                    <a:pt x="64376" y="42964"/>
                  </a:lnTo>
                  <a:lnTo>
                    <a:pt x="69456" y="38430"/>
                  </a:lnTo>
                  <a:lnTo>
                    <a:pt x="72199" y="32258"/>
                  </a:lnTo>
                  <a:lnTo>
                    <a:pt x="72199" y="18122"/>
                  </a:lnTo>
                  <a:lnTo>
                    <a:pt x="69862" y="12484"/>
                  </a:lnTo>
                  <a:lnTo>
                    <a:pt x="65341" y="8648"/>
                  </a:lnTo>
                  <a:lnTo>
                    <a:pt x="59969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43">
              <a:extLst>
                <a:ext uri="{FF2B5EF4-FFF2-40B4-BE49-F238E27FC236}">
                  <a16:creationId xmlns:a16="http://schemas.microsoft.com/office/drawing/2014/main" id="{1E6C83FA-0C5C-EF44-AFD5-583311E42D28}"/>
                </a:ext>
              </a:extLst>
            </p:cNvPr>
            <p:cNvSpPr/>
            <p:nvPr/>
          </p:nvSpPr>
          <p:spPr>
            <a:xfrm>
              <a:off x="3914197" y="1144917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89" h="91440">
                  <a:moveTo>
                    <a:pt x="0" y="0"/>
                  </a:moveTo>
                  <a:lnTo>
                    <a:pt x="35547" y="0"/>
                  </a:lnTo>
                  <a:lnTo>
                    <a:pt x="45124" y="617"/>
                  </a:lnTo>
                  <a:lnTo>
                    <a:pt x="72199" y="18122"/>
                  </a:lnTo>
                  <a:lnTo>
                    <a:pt x="72199" y="24980"/>
                  </a:lnTo>
                  <a:lnTo>
                    <a:pt x="72199" y="32258"/>
                  </a:lnTo>
                  <a:lnTo>
                    <a:pt x="35001" y="51333"/>
                  </a:lnTo>
                  <a:lnTo>
                    <a:pt x="31432" y="51333"/>
                  </a:lnTo>
                  <a:lnTo>
                    <a:pt x="29235" y="51206"/>
                  </a:lnTo>
                  <a:lnTo>
                    <a:pt x="25526" y="50927"/>
                  </a:lnTo>
                  <a:lnTo>
                    <a:pt x="25526" y="75501"/>
                  </a:lnTo>
                  <a:lnTo>
                    <a:pt x="25526" y="85928"/>
                  </a:lnTo>
                  <a:lnTo>
                    <a:pt x="27317" y="87718"/>
                  </a:lnTo>
                  <a:lnTo>
                    <a:pt x="38430" y="88265"/>
                  </a:lnTo>
                  <a:lnTo>
                    <a:pt x="38430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706" y="87439"/>
                  </a:lnTo>
                  <a:lnTo>
                    <a:pt x="11531" y="85928"/>
                  </a:lnTo>
                  <a:lnTo>
                    <a:pt x="11531" y="74129"/>
                  </a:lnTo>
                  <a:lnTo>
                    <a:pt x="11531" y="15240"/>
                  </a:lnTo>
                  <a:lnTo>
                    <a:pt x="11531" y="5080"/>
                  </a:lnTo>
                  <a:lnTo>
                    <a:pt x="10160" y="3429"/>
                  </a:lnTo>
                  <a:lnTo>
                    <a:pt x="0" y="2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44">
              <a:extLst>
                <a:ext uri="{FF2B5EF4-FFF2-40B4-BE49-F238E27FC236}">
                  <a16:creationId xmlns:a16="http://schemas.microsoft.com/office/drawing/2014/main" id="{6D7D365F-CE38-F843-8C0D-EF1F4ABDD965}"/>
                </a:ext>
              </a:extLst>
            </p:cNvPr>
            <p:cNvSpPr/>
            <p:nvPr/>
          </p:nvSpPr>
          <p:spPr>
            <a:xfrm>
              <a:off x="3939724" y="1149998"/>
              <a:ext cx="31750" cy="41275"/>
            </a:xfrm>
            <a:custGeom>
              <a:avLst/>
              <a:gdLst/>
              <a:ahLst/>
              <a:cxnLst/>
              <a:rect l="l" t="t" r="r" b="b"/>
              <a:pathLst>
                <a:path w="31750" h="41275">
                  <a:moveTo>
                    <a:pt x="0" y="4940"/>
                  </a:moveTo>
                  <a:lnTo>
                    <a:pt x="0" y="40360"/>
                  </a:lnTo>
                  <a:lnTo>
                    <a:pt x="3162" y="40627"/>
                  </a:lnTo>
                  <a:lnTo>
                    <a:pt x="5626" y="40767"/>
                  </a:lnTo>
                  <a:lnTo>
                    <a:pt x="8382" y="40767"/>
                  </a:lnTo>
                  <a:lnTo>
                    <a:pt x="18397" y="39351"/>
                  </a:lnTo>
                  <a:lnTo>
                    <a:pt x="25709" y="35310"/>
                  </a:lnTo>
                  <a:lnTo>
                    <a:pt x="30190" y="28953"/>
                  </a:lnTo>
                  <a:lnTo>
                    <a:pt x="31711" y="20586"/>
                  </a:lnTo>
                  <a:lnTo>
                    <a:pt x="30134" y="10999"/>
                  </a:lnTo>
                  <a:lnTo>
                    <a:pt x="25263" y="4630"/>
                  </a:lnTo>
                  <a:lnTo>
                    <a:pt x="16892" y="1093"/>
                  </a:lnTo>
                  <a:lnTo>
                    <a:pt x="4813" y="0"/>
                  </a:lnTo>
                  <a:lnTo>
                    <a:pt x="825" y="0"/>
                  </a:lnTo>
                  <a:lnTo>
                    <a:pt x="0" y="1231"/>
                  </a:lnTo>
                  <a:lnTo>
                    <a:pt x="0" y="4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45">
              <a:extLst>
                <a:ext uri="{FF2B5EF4-FFF2-40B4-BE49-F238E27FC236}">
                  <a16:creationId xmlns:a16="http://schemas.microsoft.com/office/drawing/2014/main" id="{87AFA966-5017-9A4A-9B84-5F627EFAB230}"/>
                </a:ext>
              </a:extLst>
            </p:cNvPr>
            <p:cNvSpPr/>
            <p:nvPr/>
          </p:nvSpPr>
          <p:spPr>
            <a:xfrm>
              <a:off x="3995731" y="1143001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3896" y="0"/>
                  </a:moveTo>
                  <a:lnTo>
                    <a:pt x="19341" y="11017"/>
                  </a:lnTo>
                  <a:lnTo>
                    <a:pt x="8718" y="24457"/>
                  </a:lnTo>
                  <a:lnTo>
                    <a:pt x="2209" y="40217"/>
                  </a:lnTo>
                  <a:lnTo>
                    <a:pt x="0" y="58191"/>
                  </a:lnTo>
                  <a:lnTo>
                    <a:pt x="2182" y="75504"/>
                  </a:lnTo>
                  <a:lnTo>
                    <a:pt x="8610" y="91760"/>
                  </a:lnTo>
                  <a:lnTo>
                    <a:pt x="19105" y="105954"/>
                  </a:lnTo>
                  <a:lnTo>
                    <a:pt x="33489" y="117081"/>
                  </a:lnTo>
                  <a:lnTo>
                    <a:pt x="35140" y="114884"/>
                  </a:lnTo>
                  <a:lnTo>
                    <a:pt x="23387" y="102779"/>
                  </a:lnTo>
                  <a:lnTo>
                    <a:pt x="16263" y="89887"/>
                  </a:lnTo>
                  <a:lnTo>
                    <a:pt x="12743" y="75218"/>
                  </a:lnTo>
                  <a:lnTo>
                    <a:pt x="11798" y="57785"/>
                  </a:lnTo>
                  <a:lnTo>
                    <a:pt x="12763" y="40215"/>
                  </a:lnTo>
                  <a:lnTo>
                    <a:pt x="16316" y="26176"/>
                  </a:lnTo>
                  <a:lnTo>
                    <a:pt x="23446" y="14042"/>
                  </a:lnTo>
                  <a:lnTo>
                    <a:pt x="35140" y="2197"/>
                  </a:lnTo>
                  <a:lnTo>
                    <a:pt x="33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46">
              <a:extLst>
                <a:ext uri="{FF2B5EF4-FFF2-40B4-BE49-F238E27FC236}">
                  <a16:creationId xmlns:a16="http://schemas.microsoft.com/office/drawing/2014/main" id="{622EDBF2-F312-754F-BBAA-DB856BF0A7C8}"/>
                </a:ext>
              </a:extLst>
            </p:cNvPr>
            <p:cNvSpPr/>
            <p:nvPr/>
          </p:nvSpPr>
          <p:spPr>
            <a:xfrm>
              <a:off x="3995731" y="1142988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5140" y="114896"/>
                  </a:moveTo>
                  <a:lnTo>
                    <a:pt x="2184" y="75515"/>
                  </a:lnTo>
                  <a:lnTo>
                    <a:pt x="0" y="58204"/>
                  </a:lnTo>
                  <a:lnTo>
                    <a:pt x="2208" y="40233"/>
                  </a:lnTo>
                  <a:lnTo>
                    <a:pt x="8715" y="24472"/>
                  </a:lnTo>
                  <a:lnTo>
                    <a:pt x="19341" y="11026"/>
                  </a:lnTo>
                  <a:lnTo>
                    <a:pt x="33908" y="0"/>
                  </a:lnTo>
                  <a:lnTo>
                    <a:pt x="35140" y="2197"/>
                  </a:lnTo>
                  <a:lnTo>
                    <a:pt x="23448" y="14054"/>
                  </a:lnTo>
                  <a:lnTo>
                    <a:pt x="16322" y="26192"/>
                  </a:lnTo>
                  <a:lnTo>
                    <a:pt x="12773" y="40232"/>
                  </a:lnTo>
                  <a:lnTo>
                    <a:pt x="11810" y="57797"/>
                  </a:lnTo>
                  <a:lnTo>
                    <a:pt x="12754" y="75229"/>
                  </a:lnTo>
                  <a:lnTo>
                    <a:pt x="16270" y="89895"/>
                  </a:lnTo>
                  <a:lnTo>
                    <a:pt x="23389" y="102787"/>
                  </a:lnTo>
                  <a:lnTo>
                    <a:pt x="35140" y="1148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47">
              <a:extLst>
                <a:ext uri="{FF2B5EF4-FFF2-40B4-BE49-F238E27FC236}">
                  <a16:creationId xmlns:a16="http://schemas.microsoft.com/office/drawing/2014/main" id="{AE065AD4-357F-2D41-B4EB-996BB134083A}"/>
                </a:ext>
              </a:extLst>
            </p:cNvPr>
            <p:cNvSpPr/>
            <p:nvPr/>
          </p:nvSpPr>
          <p:spPr>
            <a:xfrm>
              <a:off x="4037858" y="1144917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40">
                  <a:moveTo>
                    <a:pt x="38442" y="0"/>
                  </a:moveTo>
                  <a:lnTo>
                    <a:pt x="0" y="0"/>
                  </a:lnTo>
                  <a:lnTo>
                    <a:pt x="0" y="2603"/>
                  </a:lnTo>
                  <a:lnTo>
                    <a:pt x="11125" y="3289"/>
                  </a:lnTo>
                  <a:lnTo>
                    <a:pt x="13182" y="4533"/>
                  </a:lnTo>
                  <a:lnTo>
                    <a:pt x="13182" y="85788"/>
                  </a:lnTo>
                  <a:lnTo>
                    <a:pt x="10845" y="87985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46266" y="90868"/>
                  </a:lnTo>
                  <a:lnTo>
                    <a:pt x="59787" y="89193"/>
                  </a:lnTo>
                  <a:lnTo>
                    <a:pt x="67083" y="85788"/>
                  </a:lnTo>
                  <a:lnTo>
                    <a:pt x="29375" y="85788"/>
                  </a:lnTo>
                  <a:lnTo>
                    <a:pt x="27301" y="84366"/>
                  </a:lnTo>
                  <a:lnTo>
                    <a:pt x="27190" y="46113"/>
                  </a:lnTo>
                  <a:lnTo>
                    <a:pt x="66911" y="46113"/>
                  </a:lnTo>
                  <a:lnTo>
                    <a:pt x="64655" y="44615"/>
                  </a:lnTo>
                  <a:lnTo>
                    <a:pt x="55600" y="43103"/>
                  </a:lnTo>
                  <a:lnTo>
                    <a:pt x="55600" y="42964"/>
                  </a:lnTo>
                  <a:lnTo>
                    <a:pt x="62737" y="41186"/>
                  </a:lnTo>
                  <a:lnTo>
                    <a:pt x="64131" y="40627"/>
                  </a:lnTo>
                  <a:lnTo>
                    <a:pt x="27190" y="40627"/>
                  </a:lnTo>
                  <a:lnTo>
                    <a:pt x="27190" y="6311"/>
                  </a:lnTo>
                  <a:lnTo>
                    <a:pt x="28155" y="5080"/>
                  </a:lnTo>
                  <a:lnTo>
                    <a:pt x="63000" y="5080"/>
                  </a:lnTo>
                  <a:lnTo>
                    <a:pt x="54079" y="1535"/>
                  </a:lnTo>
                  <a:lnTo>
                    <a:pt x="38442" y="0"/>
                  </a:lnTo>
                  <a:close/>
                </a:path>
                <a:path w="79375" h="91440">
                  <a:moveTo>
                    <a:pt x="66911" y="46113"/>
                  </a:moveTo>
                  <a:lnTo>
                    <a:pt x="27190" y="46113"/>
                  </a:lnTo>
                  <a:lnTo>
                    <a:pt x="37496" y="46435"/>
                  </a:lnTo>
                  <a:lnTo>
                    <a:pt x="44997" y="47010"/>
                  </a:lnTo>
                  <a:lnTo>
                    <a:pt x="51006" y="48512"/>
                  </a:lnTo>
                  <a:lnTo>
                    <a:pt x="56832" y="51612"/>
                  </a:lnTo>
                  <a:lnTo>
                    <a:pt x="61366" y="54635"/>
                  </a:lnTo>
                  <a:lnTo>
                    <a:pt x="63284" y="59715"/>
                  </a:lnTo>
                  <a:lnTo>
                    <a:pt x="63284" y="72199"/>
                  </a:lnTo>
                  <a:lnTo>
                    <a:pt x="61506" y="76873"/>
                  </a:lnTo>
                  <a:lnTo>
                    <a:pt x="52031" y="85242"/>
                  </a:lnTo>
                  <a:lnTo>
                    <a:pt x="47231" y="85788"/>
                  </a:lnTo>
                  <a:lnTo>
                    <a:pt x="67083" y="85788"/>
                  </a:lnTo>
                  <a:lnTo>
                    <a:pt x="70130" y="84366"/>
                  </a:lnTo>
                  <a:lnTo>
                    <a:pt x="76743" y="76681"/>
                  </a:lnTo>
                  <a:lnTo>
                    <a:pt x="79070" y="66433"/>
                  </a:lnTo>
                  <a:lnTo>
                    <a:pt x="79070" y="60401"/>
                  </a:lnTo>
                  <a:lnTo>
                    <a:pt x="76733" y="54635"/>
                  </a:lnTo>
                  <a:lnTo>
                    <a:pt x="68364" y="47078"/>
                  </a:lnTo>
                  <a:lnTo>
                    <a:pt x="66911" y="46113"/>
                  </a:lnTo>
                  <a:close/>
                </a:path>
                <a:path w="79375" h="91440">
                  <a:moveTo>
                    <a:pt x="63000" y="5080"/>
                  </a:moveTo>
                  <a:lnTo>
                    <a:pt x="36106" y="5080"/>
                  </a:lnTo>
                  <a:lnTo>
                    <a:pt x="46797" y="6355"/>
                  </a:lnTo>
                  <a:lnTo>
                    <a:pt x="54382" y="10025"/>
                  </a:lnTo>
                  <a:lnTo>
                    <a:pt x="58903" y="15854"/>
                  </a:lnTo>
                  <a:lnTo>
                    <a:pt x="60401" y="23609"/>
                  </a:lnTo>
                  <a:lnTo>
                    <a:pt x="59132" y="31074"/>
                  </a:lnTo>
                  <a:lnTo>
                    <a:pt x="55303" y="36390"/>
                  </a:lnTo>
                  <a:lnTo>
                    <a:pt x="48876" y="39570"/>
                  </a:lnTo>
                  <a:lnTo>
                    <a:pt x="39814" y="40627"/>
                  </a:lnTo>
                  <a:lnTo>
                    <a:pt x="64131" y="40627"/>
                  </a:lnTo>
                  <a:lnTo>
                    <a:pt x="65493" y="40081"/>
                  </a:lnTo>
                  <a:lnTo>
                    <a:pt x="72212" y="34188"/>
                  </a:lnTo>
                  <a:lnTo>
                    <a:pt x="74396" y="28549"/>
                  </a:lnTo>
                  <a:lnTo>
                    <a:pt x="74396" y="22923"/>
                  </a:lnTo>
                  <a:lnTo>
                    <a:pt x="72118" y="13201"/>
                  </a:lnTo>
                  <a:lnTo>
                    <a:pt x="65325" y="6003"/>
                  </a:lnTo>
                  <a:lnTo>
                    <a:pt x="63000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48">
              <a:extLst>
                <a:ext uri="{FF2B5EF4-FFF2-40B4-BE49-F238E27FC236}">
                  <a16:creationId xmlns:a16="http://schemas.microsoft.com/office/drawing/2014/main" id="{C4DB6952-75BF-014A-85C8-CC8239A7B21A}"/>
                </a:ext>
              </a:extLst>
            </p:cNvPr>
            <p:cNvSpPr/>
            <p:nvPr/>
          </p:nvSpPr>
          <p:spPr>
            <a:xfrm>
              <a:off x="4037871" y="1144917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40">
                  <a:moveTo>
                    <a:pt x="55587" y="42964"/>
                  </a:moveTo>
                  <a:lnTo>
                    <a:pt x="55587" y="43103"/>
                  </a:lnTo>
                  <a:lnTo>
                    <a:pt x="64643" y="44615"/>
                  </a:lnTo>
                  <a:lnTo>
                    <a:pt x="68351" y="47078"/>
                  </a:lnTo>
                  <a:lnTo>
                    <a:pt x="72339" y="50647"/>
                  </a:lnTo>
                  <a:lnTo>
                    <a:pt x="76720" y="54635"/>
                  </a:lnTo>
                  <a:lnTo>
                    <a:pt x="79057" y="60401"/>
                  </a:lnTo>
                  <a:lnTo>
                    <a:pt x="79057" y="66433"/>
                  </a:lnTo>
                  <a:lnTo>
                    <a:pt x="76730" y="76681"/>
                  </a:lnTo>
                  <a:lnTo>
                    <a:pt x="70118" y="84366"/>
                  </a:lnTo>
                  <a:lnTo>
                    <a:pt x="59774" y="89193"/>
                  </a:lnTo>
                  <a:lnTo>
                    <a:pt x="46253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833" y="87985"/>
                  </a:lnTo>
                  <a:lnTo>
                    <a:pt x="13169" y="85788"/>
                  </a:lnTo>
                  <a:lnTo>
                    <a:pt x="13169" y="75361"/>
                  </a:lnTo>
                  <a:lnTo>
                    <a:pt x="13169" y="15379"/>
                  </a:lnTo>
                  <a:lnTo>
                    <a:pt x="13169" y="4533"/>
                  </a:lnTo>
                  <a:lnTo>
                    <a:pt x="11112" y="3289"/>
                  </a:lnTo>
                  <a:lnTo>
                    <a:pt x="0" y="2603"/>
                  </a:lnTo>
                  <a:lnTo>
                    <a:pt x="0" y="0"/>
                  </a:lnTo>
                  <a:lnTo>
                    <a:pt x="38430" y="0"/>
                  </a:lnTo>
                  <a:lnTo>
                    <a:pt x="54069" y="1535"/>
                  </a:lnTo>
                  <a:lnTo>
                    <a:pt x="65319" y="6003"/>
                  </a:lnTo>
                  <a:lnTo>
                    <a:pt x="72116" y="13201"/>
                  </a:lnTo>
                  <a:lnTo>
                    <a:pt x="74396" y="22923"/>
                  </a:lnTo>
                  <a:lnTo>
                    <a:pt x="74396" y="28549"/>
                  </a:lnTo>
                  <a:lnTo>
                    <a:pt x="72199" y="34175"/>
                  </a:lnTo>
                  <a:lnTo>
                    <a:pt x="68770" y="37198"/>
                  </a:lnTo>
                  <a:lnTo>
                    <a:pt x="65468" y="40081"/>
                  </a:lnTo>
                  <a:lnTo>
                    <a:pt x="62725" y="41173"/>
                  </a:lnTo>
                  <a:lnTo>
                    <a:pt x="55587" y="42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49">
              <a:extLst>
                <a:ext uri="{FF2B5EF4-FFF2-40B4-BE49-F238E27FC236}">
                  <a16:creationId xmlns:a16="http://schemas.microsoft.com/office/drawing/2014/main" id="{86C974B1-4B6C-524A-88EC-AC9A68B8EB83}"/>
                </a:ext>
              </a:extLst>
            </p:cNvPr>
            <p:cNvSpPr/>
            <p:nvPr/>
          </p:nvSpPr>
          <p:spPr>
            <a:xfrm>
              <a:off x="4065049" y="1149997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5" h="35559">
                  <a:moveTo>
                    <a:pt x="0" y="35547"/>
                  </a:moveTo>
                  <a:lnTo>
                    <a:pt x="12623" y="35547"/>
                  </a:lnTo>
                  <a:lnTo>
                    <a:pt x="21691" y="34490"/>
                  </a:lnTo>
                  <a:lnTo>
                    <a:pt x="28117" y="31310"/>
                  </a:lnTo>
                  <a:lnTo>
                    <a:pt x="31944" y="25994"/>
                  </a:lnTo>
                  <a:lnTo>
                    <a:pt x="33210" y="18529"/>
                  </a:lnTo>
                  <a:lnTo>
                    <a:pt x="31711" y="10769"/>
                  </a:lnTo>
                  <a:lnTo>
                    <a:pt x="27187" y="4940"/>
                  </a:lnTo>
                  <a:lnTo>
                    <a:pt x="19601" y="1273"/>
                  </a:lnTo>
                  <a:lnTo>
                    <a:pt x="8915" y="0"/>
                  </a:lnTo>
                  <a:lnTo>
                    <a:pt x="3289" y="0"/>
                  </a:lnTo>
                  <a:lnTo>
                    <a:pt x="952" y="0"/>
                  </a:lnTo>
                  <a:lnTo>
                    <a:pt x="0" y="1231"/>
                  </a:lnTo>
                  <a:lnTo>
                    <a:pt x="0" y="4394"/>
                  </a:lnTo>
                  <a:lnTo>
                    <a:pt x="0" y="355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50">
              <a:extLst>
                <a:ext uri="{FF2B5EF4-FFF2-40B4-BE49-F238E27FC236}">
                  <a16:creationId xmlns:a16="http://schemas.microsoft.com/office/drawing/2014/main" id="{5BB7AA12-5085-DF45-9734-B70338B6EF74}"/>
                </a:ext>
              </a:extLst>
            </p:cNvPr>
            <p:cNvSpPr/>
            <p:nvPr/>
          </p:nvSpPr>
          <p:spPr>
            <a:xfrm>
              <a:off x="4065049" y="1191045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4" h="40005">
                  <a:moveTo>
                    <a:pt x="0" y="0"/>
                  </a:moveTo>
                  <a:lnTo>
                    <a:pt x="0" y="33489"/>
                  </a:lnTo>
                  <a:lnTo>
                    <a:pt x="0" y="38150"/>
                  </a:lnTo>
                  <a:lnTo>
                    <a:pt x="2197" y="39662"/>
                  </a:lnTo>
                  <a:lnTo>
                    <a:pt x="8508" y="39662"/>
                  </a:lnTo>
                  <a:lnTo>
                    <a:pt x="20040" y="39662"/>
                  </a:lnTo>
                  <a:lnTo>
                    <a:pt x="24841" y="39115"/>
                  </a:lnTo>
                  <a:lnTo>
                    <a:pt x="30886" y="33756"/>
                  </a:lnTo>
                  <a:lnTo>
                    <a:pt x="34315" y="30746"/>
                  </a:lnTo>
                  <a:lnTo>
                    <a:pt x="36093" y="26073"/>
                  </a:lnTo>
                  <a:lnTo>
                    <a:pt x="36093" y="20167"/>
                  </a:lnTo>
                  <a:lnTo>
                    <a:pt x="36093" y="13588"/>
                  </a:lnTo>
                  <a:lnTo>
                    <a:pt x="34175" y="8508"/>
                  </a:lnTo>
                  <a:lnTo>
                    <a:pt x="29641" y="5486"/>
                  </a:lnTo>
                  <a:lnTo>
                    <a:pt x="23815" y="2391"/>
                  </a:lnTo>
                  <a:lnTo>
                    <a:pt x="17806" y="890"/>
                  </a:lnTo>
                  <a:lnTo>
                    <a:pt x="10305" y="3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51">
              <a:extLst>
                <a:ext uri="{FF2B5EF4-FFF2-40B4-BE49-F238E27FC236}">
                  <a16:creationId xmlns:a16="http://schemas.microsoft.com/office/drawing/2014/main" id="{E5CF8DE2-97A7-A244-9543-F324040628E0}"/>
                </a:ext>
              </a:extLst>
            </p:cNvPr>
            <p:cNvSpPr/>
            <p:nvPr/>
          </p:nvSpPr>
          <p:spPr>
            <a:xfrm>
              <a:off x="4159079" y="1137089"/>
              <a:ext cx="1000251" cy="1236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52">
              <a:extLst>
                <a:ext uri="{FF2B5EF4-FFF2-40B4-BE49-F238E27FC236}">
                  <a16:creationId xmlns:a16="http://schemas.microsoft.com/office/drawing/2014/main" id="{15BC38A7-6D38-6E4B-B214-55A3093328CD}"/>
                </a:ext>
              </a:extLst>
            </p:cNvPr>
            <p:cNvSpPr/>
            <p:nvPr/>
          </p:nvSpPr>
          <p:spPr>
            <a:xfrm>
              <a:off x="5192681" y="1137089"/>
              <a:ext cx="586397" cy="1236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8984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2229DA3-6168-8C4C-A5BA-3A59F31FB3E1}"/>
                  </a:ext>
                </a:extLst>
              </p:cNvPr>
              <p:cNvSpPr txBox="1"/>
              <p:nvPr/>
            </p:nvSpPr>
            <p:spPr>
              <a:xfrm>
                <a:off x="271463" y="269875"/>
                <a:ext cx="9525000" cy="715298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algn="just">
                  <a:lnSpc>
                    <a:spcPct val="150000"/>
                  </a:lnSpc>
                </a:pPr>
                <a:r>
                  <a:rPr lang="ko-KR" altLang="en-US" sz="2400" dirty="0" smtClean="0">
                    <a:latin typeface="+mn-ea"/>
                    <a:cs typeface="Arial Unicode MS"/>
                  </a:rPr>
                  <a:t>나이브</a:t>
                </a:r>
                <a:r>
                  <a:rPr lang="ko-KR" altLang="en-US" sz="2400" dirty="0">
                    <a:latin typeface="+mn-ea"/>
                    <a:cs typeface="Arial Unicode MS"/>
                  </a:rPr>
                  <a:t>  </a:t>
                </a:r>
                <a:r>
                  <a:rPr lang="ko-KR" altLang="en-US" sz="2400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sz="2400" dirty="0">
                    <a:latin typeface="+mn-ea"/>
                    <a:cs typeface="Arial Unicode MS"/>
                  </a:rPr>
                  <a:t>분류</a:t>
                </a: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err="1">
                    <a:latin typeface="+mn-ea"/>
                    <a:cs typeface="Arial Unicode MS"/>
                  </a:rPr>
                  <a:t>베이지안</a:t>
                </a:r>
                <a:r>
                  <a:rPr lang="ko-KR" altLang="en-US" dirty="0">
                    <a:latin typeface="+mn-ea"/>
                    <a:cs typeface="Arial Unicode MS"/>
                  </a:rPr>
                  <a:t> 필터는 </a:t>
                </a:r>
                <a:r>
                  <a:rPr lang="ko-KR" altLang="en-US" dirty="0" err="1">
                    <a:latin typeface="+mn-ea"/>
                    <a:cs typeface="Arial Unicode MS"/>
                  </a:rPr>
                  <a:t>나이브</a:t>
                </a:r>
                <a:r>
                  <a:rPr lang="ko-KR" altLang="en-US" dirty="0">
                    <a:latin typeface="+mn-ea"/>
                    <a:cs typeface="Arial Unicode MS"/>
                  </a:rPr>
                  <a:t>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dirty="0">
                    <a:latin typeface="+mn-ea"/>
                    <a:cs typeface="Arial Unicode MS"/>
                  </a:rPr>
                  <a:t>분류</a:t>
                </a:r>
                <a:r>
                  <a:rPr lang="en-US" altLang="ko-KR" dirty="0">
                    <a:latin typeface="+mn-ea"/>
                    <a:cs typeface="Arial Unicode MS"/>
                  </a:rPr>
                  <a:t>(Naïve Bayes  classifier)</a:t>
                </a:r>
                <a:r>
                  <a:rPr lang="ko-KR" altLang="en-US" dirty="0">
                    <a:latin typeface="+mn-ea"/>
                    <a:cs typeface="Arial Unicode MS"/>
                  </a:rPr>
                  <a:t> 알고리즘을 사용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err="1">
                    <a:latin typeface="+mn-ea"/>
                    <a:cs typeface="Arial Unicode MS"/>
                  </a:rPr>
                  <a:t>나이브</a:t>
                </a:r>
                <a:r>
                  <a:rPr lang="ko-KR" altLang="en-US" dirty="0">
                    <a:latin typeface="+mn-ea"/>
                    <a:cs typeface="Arial Unicode MS"/>
                  </a:rPr>
                  <a:t>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dirty="0">
                    <a:latin typeface="+mn-ea"/>
                    <a:cs typeface="Arial Unicode MS"/>
                  </a:rPr>
                  <a:t>분류는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dirty="0">
                    <a:latin typeface="+mn-ea"/>
                    <a:cs typeface="Arial Unicode MS"/>
                  </a:rPr>
                  <a:t>정리를 사용한 분류 방법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>
                    <a:latin typeface="+mn-ea"/>
                    <a:cs typeface="Arial Unicode MS"/>
                  </a:rPr>
                  <a:t>베이스 </a:t>
                </a:r>
                <a:r>
                  <a:rPr lang="ko-KR" altLang="en-US" dirty="0">
                    <a:latin typeface="+mn-ea"/>
                    <a:cs typeface="Arial Unicode MS"/>
                  </a:rPr>
                  <a:t>정리는 </a:t>
                </a:r>
                <a:r>
                  <a:rPr lang="en-US" altLang="ko-KR" dirty="0">
                    <a:latin typeface="+mn-ea"/>
                    <a:cs typeface="Arial Unicode MS"/>
                  </a:rPr>
                  <a:t>A</a:t>
                </a:r>
                <a:r>
                  <a:rPr lang="ko-KR" altLang="en-US" dirty="0">
                    <a:latin typeface="+mn-ea"/>
                    <a:cs typeface="Arial Unicode MS"/>
                  </a:rPr>
                  <a:t>라는 사건이 </a:t>
                </a:r>
                <a:r>
                  <a:rPr lang="en-US" altLang="ko-KR" dirty="0">
                    <a:latin typeface="+mn-ea"/>
                    <a:cs typeface="Arial Unicode MS"/>
                  </a:rPr>
                  <a:t>B</a:t>
                </a:r>
                <a:r>
                  <a:rPr lang="ko-KR" altLang="en-US" dirty="0">
                    <a:latin typeface="+mn-ea"/>
                    <a:cs typeface="Arial Unicode MS"/>
                  </a:rPr>
                  <a:t>에 속하는지 판단할 때 사용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+mn-ea"/>
                    <a:cs typeface="Arial Unicode MS"/>
                  </a:rPr>
                  <a:t>P(B|A)</a:t>
                </a:r>
                <a:r>
                  <a:rPr lang="ko-KR" altLang="en-US" dirty="0">
                    <a:latin typeface="+mn-ea"/>
                    <a:cs typeface="Arial Unicode MS"/>
                  </a:rPr>
                  <a:t>는 </a:t>
                </a:r>
                <a:r>
                  <a:rPr lang="en-US" altLang="ko-KR" dirty="0">
                    <a:latin typeface="+mn-ea"/>
                    <a:cs typeface="Arial Unicode MS"/>
                  </a:rPr>
                  <a:t>1</a:t>
                </a:r>
                <a:r>
                  <a:rPr lang="ko-KR" altLang="en-US" dirty="0">
                    <a:latin typeface="+mn-ea"/>
                    <a:cs typeface="Arial Unicode MS"/>
                  </a:rPr>
                  <a:t>개의 확률이 아니라 여러 개의 카테고리 중에 어떤 카테고리에 속할 확률이 가장 큰지를 나타내는 정보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+mn-ea"/>
                    <a:cs typeface="Arial Unicode MS"/>
                  </a:rPr>
                  <a:t>P(A)</a:t>
                </a:r>
                <a:r>
                  <a:rPr lang="ko-KR" altLang="en-US" dirty="0">
                    <a:latin typeface="+mn-ea"/>
                    <a:cs typeface="Arial Unicode MS"/>
                  </a:rPr>
                  <a:t>는 입력 텍스트가 주어질 확률 </a:t>
                </a: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+mn-ea"/>
                    <a:cs typeface="Arial Unicode MS"/>
                  </a:rPr>
                  <a:t>P(B)</a:t>
                </a:r>
                <a:r>
                  <a:rPr lang="ko-KR" altLang="en-US" dirty="0">
                    <a:latin typeface="+mn-ea"/>
                    <a:cs typeface="Arial Unicode MS"/>
                  </a:rPr>
                  <a:t>는 각 카테고리로 분류될 확률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+mn-ea"/>
                    <a:cs typeface="Arial Unicode MS"/>
                  </a:rPr>
                  <a:t>입력 텍스트 </a:t>
                </a:r>
                <a:r>
                  <a:rPr lang="en-US" altLang="ko-KR" dirty="0">
                    <a:latin typeface="+mn-ea"/>
                    <a:cs typeface="Arial Unicode MS"/>
                  </a:rPr>
                  <a:t>A</a:t>
                </a:r>
                <a:r>
                  <a:rPr lang="ko-KR" altLang="en-US" dirty="0">
                    <a:latin typeface="+mn-ea"/>
                    <a:cs typeface="Arial Unicode MS"/>
                  </a:rPr>
                  <a:t>를 각 단어</a:t>
                </a:r>
                <a:r>
                  <a:rPr lang="en-US" altLang="ko-KR" dirty="0" smtClean="0">
                    <a:latin typeface="+mn-ea"/>
                    <a:cs typeface="Arial Unicode M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  <a:cs typeface="Arial Unicode MS"/>
                  </a:rPr>
                  <a:t>)</a:t>
                </a:r>
                <a:r>
                  <a:rPr lang="ko-KR" altLang="en-US" dirty="0">
                    <a:latin typeface="+mn-ea"/>
                    <a:cs typeface="Arial Unicode MS"/>
                  </a:rPr>
                  <a:t>의 집합이라고  할 때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+mn-ea"/>
                    <a:cs typeface="Arial Unicode MS"/>
                  </a:rPr>
                  <a:t>어떤 카테고리에 해당 단어가 출현할  확률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12700" algn="ctr">
                  <a:lnSpc>
                    <a:spcPct val="150000"/>
                  </a:lnSpc>
                </a:pP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&lt;</a:t>
                </a:r>
                <a:r>
                  <a:rPr lang="ko-KR" altLang="en-US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단순한 </a:t>
                </a:r>
                <a:r>
                  <a:rPr lang="ko-KR" altLang="en-US" b="1" spc="-150" dirty="0" err="1">
                    <a:solidFill>
                      <a:srgbClr val="231F20"/>
                    </a:solidFill>
                    <a:latin typeface="+mn-ea"/>
                    <a:cs typeface="Arial Unicode MS"/>
                  </a:rPr>
                  <a:t>출현율</a:t>
                </a: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&gt; </a:t>
                </a:r>
                <a:r>
                  <a:rPr lang="en-US" altLang="ko-KR" b="1" spc="2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= </a:t>
                </a: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&lt;</a:t>
                </a:r>
                <a:r>
                  <a:rPr lang="ko-KR" altLang="en-US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단어의 </a:t>
                </a:r>
                <a:r>
                  <a:rPr lang="ko-KR" altLang="en-US" b="1" spc="-12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출현 </a:t>
                </a:r>
                <a:r>
                  <a:rPr lang="ko-KR" altLang="en-US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횟수</a:t>
                </a: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&gt; </a:t>
                </a:r>
                <a:r>
                  <a:rPr lang="en-US" altLang="ko-KR" b="1" spc="13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/ </a:t>
                </a:r>
                <a:r>
                  <a:rPr lang="en-US" altLang="ko-KR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&lt;</a:t>
                </a:r>
                <a:r>
                  <a:rPr lang="ko-KR" altLang="en-US" b="1" spc="-15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카테고리 </a:t>
                </a:r>
                <a:r>
                  <a:rPr lang="ko-KR" altLang="en-US" b="1" spc="-12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전체 단어</a:t>
                </a:r>
                <a:r>
                  <a:rPr lang="ko-KR" altLang="en-US" b="1" spc="-80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 </a:t>
                </a:r>
                <a:r>
                  <a:rPr lang="ko-KR" altLang="en-US" b="1" spc="-17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수</a:t>
                </a:r>
                <a:r>
                  <a:rPr lang="en-US" altLang="ko-KR" b="1" spc="-175" dirty="0">
                    <a:solidFill>
                      <a:srgbClr val="231F20"/>
                    </a:solidFill>
                    <a:latin typeface="+mn-ea"/>
                    <a:cs typeface="Arial Unicode MS"/>
                  </a:rPr>
                  <a:t>&gt;</a:t>
                </a:r>
                <a:endParaRPr lang="en-US" altLang="ko-KR" dirty="0">
                  <a:latin typeface="+mn-ea"/>
                  <a:cs typeface="Arial Unicode MS"/>
                </a:endParaRPr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2229DA3-6168-8C4C-A5BA-3A59F31F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3" y="269875"/>
                <a:ext cx="9525000" cy="7152984"/>
              </a:xfrm>
              <a:prstGeom prst="rect">
                <a:avLst/>
              </a:prstGeom>
              <a:blipFill>
                <a:blip r:embed="rId2"/>
                <a:stretch>
                  <a:fillRect l="-1857" r="-1536" b="-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1E53D1B8-ABF3-5345-A52A-A6FC7CD7BCE6}"/>
              </a:ext>
            </a:extLst>
          </p:cNvPr>
          <p:cNvGrpSpPr/>
          <p:nvPr/>
        </p:nvGrpSpPr>
        <p:grpSpPr>
          <a:xfrm>
            <a:off x="3800424" y="3487755"/>
            <a:ext cx="2467078" cy="211120"/>
            <a:chOff x="4123798" y="5716455"/>
            <a:chExt cx="1445272" cy="123679"/>
          </a:xfrm>
        </p:grpSpPr>
        <p:sp>
          <p:nvSpPr>
            <p:cNvPr id="29" name="object 55">
              <a:extLst>
                <a:ext uri="{FF2B5EF4-FFF2-40B4-BE49-F238E27FC236}">
                  <a16:creationId xmlns:a16="http://schemas.microsoft.com/office/drawing/2014/main" id="{29D17515-3B1D-D641-863D-7B3CD7AFA58E}"/>
                </a:ext>
              </a:extLst>
            </p:cNvPr>
            <p:cNvSpPr/>
            <p:nvPr/>
          </p:nvSpPr>
          <p:spPr>
            <a:xfrm>
              <a:off x="4123798" y="5724283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89" h="91439">
                  <a:moveTo>
                    <a:pt x="35547" y="0"/>
                  </a:moveTo>
                  <a:lnTo>
                    <a:pt x="0" y="0"/>
                  </a:lnTo>
                  <a:lnTo>
                    <a:pt x="0" y="2616"/>
                  </a:lnTo>
                  <a:lnTo>
                    <a:pt x="10147" y="3429"/>
                  </a:lnTo>
                  <a:lnTo>
                    <a:pt x="11531" y="5080"/>
                  </a:lnTo>
                  <a:lnTo>
                    <a:pt x="11531" y="85928"/>
                  </a:lnTo>
                  <a:lnTo>
                    <a:pt x="10706" y="87439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38430" y="90868"/>
                  </a:lnTo>
                  <a:lnTo>
                    <a:pt x="38430" y="88265"/>
                  </a:lnTo>
                  <a:lnTo>
                    <a:pt x="27317" y="87718"/>
                  </a:lnTo>
                  <a:lnTo>
                    <a:pt x="25539" y="85928"/>
                  </a:lnTo>
                  <a:lnTo>
                    <a:pt x="25539" y="50914"/>
                  </a:lnTo>
                  <a:lnTo>
                    <a:pt x="45455" y="50914"/>
                  </a:lnTo>
                  <a:lnTo>
                    <a:pt x="52212" y="49831"/>
                  </a:lnTo>
                  <a:lnTo>
                    <a:pt x="58493" y="47284"/>
                  </a:lnTo>
                  <a:lnTo>
                    <a:pt x="60451" y="45847"/>
                  </a:lnTo>
                  <a:lnTo>
                    <a:pt x="31153" y="45847"/>
                  </a:lnTo>
                  <a:lnTo>
                    <a:pt x="28689" y="45707"/>
                  </a:lnTo>
                  <a:lnTo>
                    <a:pt x="25539" y="45440"/>
                  </a:lnTo>
                  <a:lnTo>
                    <a:pt x="25630" y="6174"/>
                  </a:lnTo>
                  <a:lnTo>
                    <a:pt x="26352" y="5080"/>
                  </a:lnTo>
                  <a:lnTo>
                    <a:pt x="59971" y="5080"/>
                  </a:lnTo>
                  <a:lnTo>
                    <a:pt x="53278" y="2366"/>
                  </a:lnTo>
                  <a:lnTo>
                    <a:pt x="45130" y="617"/>
                  </a:lnTo>
                  <a:lnTo>
                    <a:pt x="35547" y="0"/>
                  </a:lnTo>
                  <a:close/>
                </a:path>
                <a:path w="72389" h="91439">
                  <a:moveTo>
                    <a:pt x="45455" y="50914"/>
                  </a:moveTo>
                  <a:lnTo>
                    <a:pt x="25539" y="50914"/>
                  </a:lnTo>
                  <a:lnTo>
                    <a:pt x="31432" y="51346"/>
                  </a:lnTo>
                  <a:lnTo>
                    <a:pt x="35001" y="51346"/>
                  </a:lnTo>
                  <a:lnTo>
                    <a:pt x="44670" y="51040"/>
                  </a:lnTo>
                  <a:lnTo>
                    <a:pt x="45455" y="50914"/>
                  </a:lnTo>
                  <a:close/>
                </a:path>
                <a:path w="72389" h="91439">
                  <a:moveTo>
                    <a:pt x="59971" y="5080"/>
                  </a:moveTo>
                  <a:lnTo>
                    <a:pt x="30340" y="5080"/>
                  </a:lnTo>
                  <a:lnTo>
                    <a:pt x="42419" y="6174"/>
                  </a:lnTo>
                  <a:lnTo>
                    <a:pt x="50790" y="9715"/>
                  </a:lnTo>
                  <a:lnTo>
                    <a:pt x="55661" y="16084"/>
                  </a:lnTo>
                  <a:lnTo>
                    <a:pt x="57238" y="25666"/>
                  </a:lnTo>
                  <a:lnTo>
                    <a:pt x="55717" y="34033"/>
                  </a:lnTo>
                  <a:lnTo>
                    <a:pt x="51236" y="40390"/>
                  </a:lnTo>
                  <a:lnTo>
                    <a:pt x="43924" y="44431"/>
                  </a:lnTo>
                  <a:lnTo>
                    <a:pt x="33909" y="45847"/>
                  </a:lnTo>
                  <a:lnTo>
                    <a:pt x="60451" y="45847"/>
                  </a:lnTo>
                  <a:lnTo>
                    <a:pt x="64376" y="42964"/>
                  </a:lnTo>
                  <a:lnTo>
                    <a:pt x="69456" y="38430"/>
                  </a:lnTo>
                  <a:lnTo>
                    <a:pt x="72199" y="32258"/>
                  </a:lnTo>
                  <a:lnTo>
                    <a:pt x="72199" y="18122"/>
                  </a:lnTo>
                  <a:lnTo>
                    <a:pt x="69862" y="12484"/>
                  </a:lnTo>
                  <a:lnTo>
                    <a:pt x="65341" y="8648"/>
                  </a:lnTo>
                  <a:lnTo>
                    <a:pt x="59971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6">
              <a:extLst>
                <a:ext uri="{FF2B5EF4-FFF2-40B4-BE49-F238E27FC236}">
                  <a16:creationId xmlns:a16="http://schemas.microsoft.com/office/drawing/2014/main" id="{6753A899-1D7A-4C42-A2FF-0BAF16479F1F}"/>
                </a:ext>
              </a:extLst>
            </p:cNvPr>
            <p:cNvSpPr/>
            <p:nvPr/>
          </p:nvSpPr>
          <p:spPr>
            <a:xfrm>
              <a:off x="4123798" y="5724271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89" h="91439">
                  <a:moveTo>
                    <a:pt x="0" y="0"/>
                  </a:moveTo>
                  <a:lnTo>
                    <a:pt x="35547" y="0"/>
                  </a:lnTo>
                  <a:lnTo>
                    <a:pt x="45124" y="617"/>
                  </a:lnTo>
                  <a:lnTo>
                    <a:pt x="72199" y="18122"/>
                  </a:lnTo>
                  <a:lnTo>
                    <a:pt x="72199" y="24980"/>
                  </a:lnTo>
                  <a:lnTo>
                    <a:pt x="72199" y="32257"/>
                  </a:lnTo>
                  <a:lnTo>
                    <a:pt x="35001" y="51333"/>
                  </a:lnTo>
                  <a:lnTo>
                    <a:pt x="31432" y="51333"/>
                  </a:lnTo>
                  <a:lnTo>
                    <a:pt x="29235" y="51193"/>
                  </a:lnTo>
                  <a:lnTo>
                    <a:pt x="25526" y="50926"/>
                  </a:lnTo>
                  <a:lnTo>
                    <a:pt x="25526" y="75501"/>
                  </a:lnTo>
                  <a:lnTo>
                    <a:pt x="25526" y="85928"/>
                  </a:lnTo>
                  <a:lnTo>
                    <a:pt x="27317" y="87718"/>
                  </a:lnTo>
                  <a:lnTo>
                    <a:pt x="38430" y="88264"/>
                  </a:lnTo>
                  <a:lnTo>
                    <a:pt x="38430" y="90868"/>
                  </a:lnTo>
                  <a:lnTo>
                    <a:pt x="0" y="90868"/>
                  </a:lnTo>
                  <a:lnTo>
                    <a:pt x="0" y="88264"/>
                  </a:lnTo>
                  <a:lnTo>
                    <a:pt x="10706" y="87439"/>
                  </a:lnTo>
                  <a:lnTo>
                    <a:pt x="11531" y="85928"/>
                  </a:lnTo>
                  <a:lnTo>
                    <a:pt x="11531" y="74117"/>
                  </a:lnTo>
                  <a:lnTo>
                    <a:pt x="11531" y="15239"/>
                  </a:lnTo>
                  <a:lnTo>
                    <a:pt x="11531" y="5079"/>
                  </a:lnTo>
                  <a:lnTo>
                    <a:pt x="10160" y="3428"/>
                  </a:lnTo>
                  <a:lnTo>
                    <a:pt x="0" y="2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7">
              <a:extLst>
                <a:ext uri="{FF2B5EF4-FFF2-40B4-BE49-F238E27FC236}">
                  <a16:creationId xmlns:a16="http://schemas.microsoft.com/office/drawing/2014/main" id="{CBC9335C-FC38-DA48-A9BB-0752B5DF7F82}"/>
                </a:ext>
              </a:extLst>
            </p:cNvPr>
            <p:cNvSpPr/>
            <p:nvPr/>
          </p:nvSpPr>
          <p:spPr>
            <a:xfrm>
              <a:off x="4149325" y="5729352"/>
              <a:ext cx="31750" cy="41275"/>
            </a:xfrm>
            <a:custGeom>
              <a:avLst/>
              <a:gdLst/>
              <a:ahLst/>
              <a:cxnLst/>
              <a:rect l="l" t="t" r="r" b="b"/>
              <a:pathLst>
                <a:path w="31750" h="41275">
                  <a:moveTo>
                    <a:pt x="0" y="4940"/>
                  </a:moveTo>
                  <a:lnTo>
                    <a:pt x="0" y="40360"/>
                  </a:lnTo>
                  <a:lnTo>
                    <a:pt x="3162" y="40627"/>
                  </a:lnTo>
                  <a:lnTo>
                    <a:pt x="5626" y="40766"/>
                  </a:lnTo>
                  <a:lnTo>
                    <a:pt x="8382" y="40766"/>
                  </a:lnTo>
                  <a:lnTo>
                    <a:pt x="18397" y="39351"/>
                  </a:lnTo>
                  <a:lnTo>
                    <a:pt x="25709" y="35310"/>
                  </a:lnTo>
                  <a:lnTo>
                    <a:pt x="30190" y="28953"/>
                  </a:lnTo>
                  <a:lnTo>
                    <a:pt x="31711" y="20586"/>
                  </a:lnTo>
                  <a:lnTo>
                    <a:pt x="30134" y="10999"/>
                  </a:lnTo>
                  <a:lnTo>
                    <a:pt x="25263" y="4630"/>
                  </a:lnTo>
                  <a:lnTo>
                    <a:pt x="16892" y="1093"/>
                  </a:lnTo>
                  <a:lnTo>
                    <a:pt x="4813" y="0"/>
                  </a:lnTo>
                  <a:lnTo>
                    <a:pt x="825" y="0"/>
                  </a:lnTo>
                  <a:lnTo>
                    <a:pt x="0" y="1231"/>
                  </a:lnTo>
                  <a:lnTo>
                    <a:pt x="0" y="4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8">
              <a:extLst>
                <a:ext uri="{FF2B5EF4-FFF2-40B4-BE49-F238E27FC236}">
                  <a16:creationId xmlns:a16="http://schemas.microsoft.com/office/drawing/2014/main" id="{A0B68243-B25B-3E4F-A9DE-C1A3E4C91F0F}"/>
                </a:ext>
              </a:extLst>
            </p:cNvPr>
            <p:cNvSpPr/>
            <p:nvPr/>
          </p:nvSpPr>
          <p:spPr>
            <a:xfrm>
              <a:off x="4205332" y="5722354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3896" y="0"/>
                  </a:moveTo>
                  <a:lnTo>
                    <a:pt x="19341" y="11024"/>
                  </a:lnTo>
                  <a:lnTo>
                    <a:pt x="8718" y="24468"/>
                  </a:lnTo>
                  <a:lnTo>
                    <a:pt x="2209" y="40230"/>
                  </a:lnTo>
                  <a:lnTo>
                    <a:pt x="0" y="58204"/>
                  </a:lnTo>
                  <a:lnTo>
                    <a:pt x="2182" y="75517"/>
                  </a:lnTo>
                  <a:lnTo>
                    <a:pt x="8610" y="91773"/>
                  </a:lnTo>
                  <a:lnTo>
                    <a:pt x="19105" y="105967"/>
                  </a:lnTo>
                  <a:lnTo>
                    <a:pt x="33489" y="117093"/>
                  </a:lnTo>
                  <a:lnTo>
                    <a:pt x="35140" y="114896"/>
                  </a:lnTo>
                  <a:lnTo>
                    <a:pt x="23381" y="102792"/>
                  </a:lnTo>
                  <a:lnTo>
                    <a:pt x="16259" y="89900"/>
                  </a:lnTo>
                  <a:lnTo>
                    <a:pt x="12741" y="75231"/>
                  </a:lnTo>
                  <a:lnTo>
                    <a:pt x="11798" y="57797"/>
                  </a:lnTo>
                  <a:lnTo>
                    <a:pt x="12763" y="40228"/>
                  </a:lnTo>
                  <a:lnTo>
                    <a:pt x="16316" y="26188"/>
                  </a:lnTo>
                  <a:lnTo>
                    <a:pt x="23446" y="14054"/>
                  </a:lnTo>
                  <a:lnTo>
                    <a:pt x="35140" y="2209"/>
                  </a:lnTo>
                  <a:lnTo>
                    <a:pt x="33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9">
              <a:extLst>
                <a:ext uri="{FF2B5EF4-FFF2-40B4-BE49-F238E27FC236}">
                  <a16:creationId xmlns:a16="http://schemas.microsoft.com/office/drawing/2014/main" id="{34CF20FB-4DE9-8744-BB9B-EA264937EE0B}"/>
                </a:ext>
              </a:extLst>
            </p:cNvPr>
            <p:cNvSpPr/>
            <p:nvPr/>
          </p:nvSpPr>
          <p:spPr>
            <a:xfrm>
              <a:off x="4205332" y="5722354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5140" y="114896"/>
                  </a:moveTo>
                  <a:lnTo>
                    <a:pt x="2184" y="75515"/>
                  </a:lnTo>
                  <a:lnTo>
                    <a:pt x="0" y="58204"/>
                  </a:lnTo>
                  <a:lnTo>
                    <a:pt x="2208" y="40233"/>
                  </a:lnTo>
                  <a:lnTo>
                    <a:pt x="8715" y="24472"/>
                  </a:lnTo>
                  <a:lnTo>
                    <a:pt x="19341" y="11026"/>
                  </a:lnTo>
                  <a:lnTo>
                    <a:pt x="33908" y="0"/>
                  </a:lnTo>
                  <a:lnTo>
                    <a:pt x="35140" y="2197"/>
                  </a:lnTo>
                  <a:lnTo>
                    <a:pt x="23448" y="14054"/>
                  </a:lnTo>
                  <a:lnTo>
                    <a:pt x="16322" y="26192"/>
                  </a:lnTo>
                  <a:lnTo>
                    <a:pt x="12773" y="40232"/>
                  </a:lnTo>
                  <a:lnTo>
                    <a:pt x="11810" y="57797"/>
                  </a:lnTo>
                  <a:lnTo>
                    <a:pt x="12754" y="75229"/>
                  </a:lnTo>
                  <a:lnTo>
                    <a:pt x="16270" y="89895"/>
                  </a:lnTo>
                  <a:lnTo>
                    <a:pt x="23389" y="102787"/>
                  </a:lnTo>
                  <a:lnTo>
                    <a:pt x="35140" y="1148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60">
              <a:extLst>
                <a:ext uri="{FF2B5EF4-FFF2-40B4-BE49-F238E27FC236}">
                  <a16:creationId xmlns:a16="http://schemas.microsoft.com/office/drawing/2014/main" id="{AF3BC354-A33D-5342-A40A-1C927F3FEBCB}"/>
                </a:ext>
              </a:extLst>
            </p:cNvPr>
            <p:cNvSpPr/>
            <p:nvPr/>
          </p:nvSpPr>
          <p:spPr>
            <a:xfrm>
              <a:off x="4247471" y="5724283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39">
                  <a:moveTo>
                    <a:pt x="38442" y="0"/>
                  </a:moveTo>
                  <a:lnTo>
                    <a:pt x="0" y="0"/>
                  </a:lnTo>
                  <a:lnTo>
                    <a:pt x="0" y="2603"/>
                  </a:lnTo>
                  <a:lnTo>
                    <a:pt x="11125" y="3289"/>
                  </a:lnTo>
                  <a:lnTo>
                    <a:pt x="13182" y="4533"/>
                  </a:lnTo>
                  <a:lnTo>
                    <a:pt x="13182" y="85788"/>
                  </a:lnTo>
                  <a:lnTo>
                    <a:pt x="10858" y="87985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46266" y="90868"/>
                  </a:lnTo>
                  <a:lnTo>
                    <a:pt x="59787" y="89193"/>
                  </a:lnTo>
                  <a:lnTo>
                    <a:pt x="67083" y="85788"/>
                  </a:lnTo>
                  <a:lnTo>
                    <a:pt x="29375" y="85788"/>
                  </a:lnTo>
                  <a:lnTo>
                    <a:pt x="27190" y="84277"/>
                  </a:lnTo>
                  <a:lnTo>
                    <a:pt x="27190" y="46113"/>
                  </a:lnTo>
                  <a:lnTo>
                    <a:pt x="66911" y="46113"/>
                  </a:lnTo>
                  <a:lnTo>
                    <a:pt x="64655" y="44615"/>
                  </a:lnTo>
                  <a:lnTo>
                    <a:pt x="55600" y="43091"/>
                  </a:lnTo>
                  <a:lnTo>
                    <a:pt x="62737" y="41186"/>
                  </a:lnTo>
                  <a:lnTo>
                    <a:pt x="64125" y="40627"/>
                  </a:lnTo>
                  <a:lnTo>
                    <a:pt x="27190" y="40627"/>
                  </a:lnTo>
                  <a:lnTo>
                    <a:pt x="27190" y="6311"/>
                  </a:lnTo>
                  <a:lnTo>
                    <a:pt x="28155" y="5080"/>
                  </a:lnTo>
                  <a:lnTo>
                    <a:pt x="63000" y="5080"/>
                  </a:lnTo>
                  <a:lnTo>
                    <a:pt x="54079" y="1535"/>
                  </a:lnTo>
                  <a:lnTo>
                    <a:pt x="38442" y="0"/>
                  </a:lnTo>
                  <a:close/>
                </a:path>
                <a:path w="79375" h="91439">
                  <a:moveTo>
                    <a:pt x="66911" y="46113"/>
                  </a:moveTo>
                  <a:lnTo>
                    <a:pt x="27190" y="46113"/>
                  </a:lnTo>
                  <a:lnTo>
                    <a:pt x="37496" y="46435"/>
                  </a:lnTo>
                  <a:lnTo>
                    <a:pt x="44999" y="47010"/>
                  </a:lnTo>
                  <a:lnTo>
                    <a:pt x="51011" y="48512"/>
                  </a:lnTo>
                  <a:lnTo>
                    <a:pt x="56845" y="51612"/>
                  </a:lnTo>
                  <a:lnTo>
                    <a:pt x="61366" y="54635"/>
                  </a:lnTo>
                  <a:lnTo>
                    <a:pt x="63284" y="59715"/>
                  </a:lnTo>
                  <a:lnTo>
                    <a:pt x="63284" y="72199"/>
                  </a:lnTo>
                  <a:lnTo>
                    <a:pt x="61506" y="76873"/>
                  </a:lnTo>
                  <a:lnTo>
                    <a:pt x="52031" y="85242"/>
                  </a:lnTo>
                  <a:lnTo>
                    <a:pt x="47231" y="85788"/>
                  </a:lnTo>
                  <a:lnTo>
                    <a:pt x="67083" y="85788"/>
                  </a:lnTo>
                  <a:lnTo>
                    <a:pt x="70130" y="84366"/>
                  </a:lnTo>
                  <a:lnTo>
                    <a:pt x="76743" y="76681"/>
                  </a:lnTo>
                  <a:lnTo>
                    <a:pt x="79070" y="66433"/>
                  </a:lnTo>
                  <a:lnTo>
                    <a:pt x="79070" y="60388"/>
                  </a:lnTo>
                  <a:lnTo>
                    <a:pt x="76733" y="54635"/>
                  </a:lnTo>
                  <a:lnTo>
                    <a:pt x="72351" y="50647"/>
                  </a:lnTo>
                  <a:lnTo>
                    <a:pt x="68364" y="47078"/>
                  </a:lnTo>
                  <a:lnTo>
                    <a:pt x="66911" y="46113"/>
                  </a:lnTo>
                  <a:close/>
                </a:path>
                <a:path w="79375" h="91439">
                  <a:moveTo>
                    <a:pt x="63000" y="5080"/>
                  </a:moveTo>
                  <a:lnTo>
                    <a:pt x="36106" y="5080"/>
                  </a:lnTo>
                  <a:lnTo>
                    <a:pt x="46797" y="6355"/>
                  </a:lnTo>
                  <a:lnTo>
                    <a:pt x="54382" y="10025"/>
                  </a:lnTo>
                  <a:lnTo>
                    <a:pt x="58903" y="15854"/>
                  </a:lnTo>
                  <a:lnTo>
                    <a:pt x="60401" y="23609"/>
                  </a:lnTo>
                  <a:lnTo>
                    <a:pt x="59132" y="31074"/>
                  </a:lnTo>
                  <a:lnTo>
                    <a:pt x="55303" y="36390"/>
                  </a:lnTo>
                  <a:lnTo>
                    <a:pt x="48876" y="39570"/>
                  </a:lnTo>
                  <a:lnTo>
                    <a:pt x="39814" y="40627"/>
                  </a:lnTo>
                  <a:lnTo>
                    <a:pt x="64125" y="40627"/>
                  </a:lnTo>
                  <a:lnTo>
                    <a:pt x="65481" y="40081"/>
                  </a:lnTo>
                  <a:lnTo>
                    <a:pt x="72212" y="34175"/>
                  </a:lnTo>
                  <a:lnTo>
                    <a:pt x="74396" y="28549"/>
                  </a:lnTo>
                  <a:lnTo>
                    <a:pt x="74396" y="22923"/>
                  </a:lnTo>
                  <a:lnTo>
                    <a:pt x="72118" y="13201"/>
                  </a:lnTo>
                  <a:lnTo>
                    <a:pt x="65325" y="6003"/>
                  </a:lnTo>
                  <a:lnTo>
                    <a:pt x="63000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1">
              <a:extLst>
                <a:ext uri="{FF2B5EF4-FFF2-40B4-BE49-F238E27FC236}">
                  <a16:creationId xmlns:a16="http://schemas.microsoft.com/office/drawing/2014/main" id="{3FA24F70-B516-F248-A302-285231530718}"/>
                </a:ext>
              </a:extLst>
            </p:cNvPr>
            <p:cNvSpPr/>
            <p:nvPr/>
          </p:nvSpPr>
          <p:spPr>
            <a:xfrm>
              <a:off x="4247484" y="5724271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39">
                  <a:moveTo>
                    <a:pt x="55587" y="42964"/>
                  </a:moveTo>
                  <a:lnTo>
                    <a:pt x="55587" y="43103"/>
                  </a:lnTo>
                  <a:lnTo>
                    <a:pt x="64643" y="44615"/>
                  </a:lnTo>
                  <a:lnTo>
                    <a:pt x="68351" y="47078"/>
                  </a:lnTo>
                  <a:lnTo>
                    <a:pt x="72339" y="50647"/>
                  </a:lnTo>
                  <a:lnTo>
                    <a:pt x="76720" y="54635"/>
                  </a:lnTo>
                  <a:lnTo>
                    <a:pt x="79057" y="60401"/>
                  </a:lnTo>
                  <a:lnTo>
                    <a:pt x="79057" y="66433"/>
                  </a:lnTo>
                  <a:lnTo>
                    <a:pt x="76730" y="76681"/>
                  </a:lnTo>
                  <a:lnTo>
                    <a:pt x="70118" y="84366"/>
                  </a:lnTo>
                  <a:lnTo>
                    <a:pt x="59774" y="89193"/>
                  </a:lnTo>
                  <a:lnTo>
                    <a:pt x="46253" y="90868"/>
                  </a:lnTo>
                  <a:lnTo>
                    <a:pt x="0" y="90868"/>
                  </a:lnTo>
                  <a:lnTo>
                    <a:pt x="0" y="88264"/>
                  </a:lnTo>
                  <a:lnTo>
                    <a:pt x="10833" y="87985"/>
                  </a:lnTo>
                  <a:lnTo>
                    <a:pt x="13169" y="85788"/>
                  </a:lnTo>
                  <a:lnTo>
                    <a:pt x="13169" y="75361"/>
                  </a:lnTo>
                  <a:lnTo>
                    <a:pt x="13169" y="15379"/>
                  </a:lnTo>
                  <a:lnTo>
                    <a:pt x="13169" y="4533"/>
                  </a:lnTo>
                  <a:lnTo>
                    <a:pt x="11112" y="3289"/>
                  </a:lnTo>
                  <a:lnTo>
                    <a:pt x="0" y="2603"/>
                  </a:lnTo>
                  <a:lnTo>
                    <a:pt x="0" y="0"/>
                  </a:lnTo>
                  <a:lnTo>
                    <a:pt x="38430" y="0"/>
                  </a:lnTo>
                  <a:lnTo>
                    <a:pt x="54069" y="1535"/>
                  </a:lnTo>
                  <a:lnTo>
                    <a:pt x="65319" y="6003"/>
                  </a:lnTo>
                  <a:lnTo>
                    <a:pt x="72116" y="13201"/>
                  </a:lnTo>
                  <a:lnTo>
                    <a:pt x="74396" y="22923"/>
                  </a:lnTo>
                  <a:lnTo>
                    <a:pt x="74396" y="28549"/>
                  </a:lnTo>
                  <a:lnTo>
                    <a:pt x="72199" y="34175"/>
                  </a:lnTo>
                  <a:lnTo>
                    <a:pt x="68770" y="37198"/>
                  </a:lnTo>
                  <a:lnTo>
                    <a:pt x="65468" y="40081"/>
                  </a:lnTo>
                  <a:lnTo>
                    <a:pt x="62725" y="41173"/>
                  </a:lnTo>
                  <a:lnTo>
                    <a:pt x="55587" y="42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2">
              <a:extLst>
                <a:ext uri="{FF2B5EF4-FFF2-40B4-BE49-F238E27FC236}">
                  <a16:creationId xmlns:a16="http://schemas.microsoft.com/office/drawing/2014/main" id="{6A36799A-2B46-1D49-8EA0-702A9BE3167A}"/>
                </a:ext>
              </a:extLst>
            </p:cNvPr>
            <p:cNvSpPr/>
            <p:nvPr/>
          </p:nvSpPr>
          <p:spPr>
            <a:xfrm>
              <a:off x="4274662" y="5729351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5" h="35560">
                  <a:moveTo>
                    <a:pt x="0" y="35547"/>
                  </a:moveTo>
                  <a:lnTo>
                    <a:pt x="12623" y="35547"/>
                  </a:lnTo>
                  <a:lnTo>
                    <a:pt x="21691" y="34490"/>
                  </a:lnTo>
                  <a:lnTo>
                    <a:pt x="28117" y="31310"/>
                  </a:lnTo>
                  <a:lnTo>
                    <a:pt x="31944" y="25994"/>
                  </a:lnTo>
                  <a:lnTo>
                    <a:pt x="33210" y="18529"/>
                  </a:lnTo>
                  <a:lnTo>
                    <a:pt x="31711" y="10769"/>
                  </a:lnTo>
                  <a:lnTo>
                    <a:pt x="27187" y="4940"/>
                  </a:lnTo>
                  <a:lnTo>
                    <a:pt x="19601" y="1273"/>
                  </a:lnTo>
                  <a:lnTo>
                    <a:pt x="8915" y="0"/>
                  </a:lnTo>
                  <a:lnTo>
                    <a:pt x="3289" y="0"/>
                  </a:lnTo>
                  <a:lnTo>
                    <a:pt x="952" y="0"/>
                  </a:lnTo>
                  <a:lnTo>
                    <a:pt x="0" y="1231"/>
                  </a:lnTo>
                  <a:lnTo>
                    <a:pt x="0" y="4394"/>
                  </a:lnTo>
                  <a:lnTo>
                    <a:pt x="0" y="355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3">
              <a:extLst>
                <a:ext uri="{FF2B5EF4-FFF2-40B4-BE49-F238E27FC236}">
                  <a16:creationId xmlns:a16="http://schemas.microsoft.com/office/drawing/2014/main" id="{5F452607-FEFB-434A-83A6-F1DC08CE76E1}"/>
                </a:ext>
              </a:extLst>
            </p:cNvPr>
            <p:cNvSpPr/>
            <p:nvPr/>
          </p:nvSpPr>
          <p:spPr>
            <a:xfrm>
              <a:off x="4274662" y="5770398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4" h="40004">
                  <a:moveTo>
                    <a:pt x="0" y="0"/>
                  </a:moveTo>
                  <a:lnTo>
                    <a:pt x="0" y="33489"/>
                  </a:lnTo>
                  <a:lnTo>
                    <a:pt x="0" y="38150"/>
                  </a:lnTo>
                  <a:lnTo>
                    <a:pt x="2197" y="39662"/>
                  </a:lnTo>
                  <a:lnTo>
                    <a:pt x="8508" y="39662"/>
                  </a:lnTo>
                  <a:lnTo>
                    <a:pt x="20040" y="39662"/>
                  </a:lnTo>
                  <a:lnTo>
                    <a:pt x="24841" y="39116"/>
                  </a:lnTo>
                  <a:lnTo>
                    <a:pt x="30886" y="33756"/>
                  </a:lnTo>
                  <a:lnTo>
                    <a:pt x="34315" y="30746"/>
                  </a:lnTo>
                  <a:lnTo>
                    <a:pt x="36093" y="26073"/>
                  </a:lnTo>
                  <a:lnTo>
                    <a:pt x="36093" y="20167"/>
                  </a:lnTo>
                  <a:lnTo>
                    <a:pt x="36093" y="13589"/>
                  </a:lnTo>
                  <a:lnTo>
                    <a:pt x="34175" y="8509"/>
                  </a:lnTo>
                  <a:lnTo>
                    <a:pt x="29641" y="5486"/>
                  </a:lnTo>
                  <a:lnTo>
                    <a:pt x="23815" y="2391"/>
                  </a:lnTo>
                  <a:lnTo>
                    <a:pt x="17806" y="890"/>
                  </a:lnTo>
                  <a:lnTo>
                    <a:pt x="10305" y="3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4">
              <a:extLst>
                <a:ext uri="{FF2B5EF4-FFF2-40B4-BE49-F238E27FC236}">
                  <a16:creationId xmlns:a16="http://schemas.microsoft.com/office/drawing/2014/main" id="{02FB2532-FEB6-D04F-8F0A-AC04E6747B73}"/>
                </a:ext>
              </a:extLst>
            </p:cNvPr>
            <p:cNvSpPr/>
            <p:nvPr/>
          </p:nvSpPr>
          <p:spPr>
            <a:xfrm>
              <a:off x="4368680" y="5716455"/>
              <a:ext cx="992695" cy="123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5">
              <a:extLst>
                <a:ext uri="{FF2B5EF4-FFF2-40B4-BE49-F238E27FC236}">
                  <a16:creationId xmlns:a16="http://schemas.microsoft.com/office/drawing/2014/main" id="{EC1D0CE8-8368-2944-8347-13357F859E04}"/>
                </a:ext>
              </a:extLst>
            </p:cNvPr>
            <p:cNvSpPr/>
            <p:nvPr/>
          </p:nvSpPr>
          <p:spPr>
            <a:xfrm>
              <a:off x="5400090" y="5722353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4716"/>
                  </a:lnTo>
                </a:path>
              </a:pathLst>
            </a:custGeom>
            <a:ln w="9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6">
              <a:extLst>
                <a:ext uri="{FF2B5EF4-FFF2-40B4-BE49-F238E27FC236}">
                  <a16:creationId xmlns:a16="http://schemas.microsoft.com/office/drawing/2014/main" id="{664FB5F1-2107-6945-8363-6E8924CA3971}"/>
                </a:ext>
              </a:extLst>
            </p:cNvPr>
            <p:cNvSpPr/>
            <p:nvPr/>
          </p:nvSpPr>
          <p:spPr>
            <a:xfrm>
              <a:off x="5400090" y="5721667"/>
              <a:ext cx="0" cy="96520"/>
            </a:xfrm>
            <a:custGeom>
              <a:avLst/>
              <a:gdLst/>
              <a:ahLst/>
              <a:cxnLst/>
              <a:rect l="l" t="t" r="r" b="b"/>
              <a:pathLst>
                <a:path h="96520">
                  <a:moveTo>
                    <a:pt x="0" y="0"/>
                  </a:moveTo>
                  <a:lnTo>
                    <a:pt x="0" y="96088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7">
              <a:extLst>
                <a:ext uri="{FF2B5EF4-FFF2-40B4-BE49-F238E27FC236}">
                  <a16:creationId xmlns:a16="http://schemas.microsoft.com/office/drawing/2014/main" id="{8E9C454B-F357-5544-885C-4BB9C95FD910}"/>
                </a:ext>
              </a:extLst>
            </p:cNvPr>
            <p:cNvSpPr/>
            <p:nvPr/>
          </p:nvSpPr>
          <p:spPr>
            <a:xfrm>
              <a:off x="5439633" y="5724283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39">
                  <a:moveTo>
                    <a:pt x="38430" y="0"/>
                  </a:moveTo>
                  <a:lnTo>
                    <a:pt x="0" y="0"/>
                  </a:lnTo>
                  <a:lnTo>
                    <a:pt x="0" y="2603"/>
                  </a:lnTo>
                  <a:lnTo>
                    <a:pt x="11112" y="3289"/>
                  </a:lnTo>
                  <a:lnTo>
                    <a:pt x="13169" y="4533"/>
                  </a:lnTo>
                  <a:lnTo>
                    <a:pt x="13169" y="85788"/>
                  </a:lnTo>
                  <a:lnTo>
                    <a:pt x="10845" y="87985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46253" y="90868"/>
                  </a:lnTo>
                  <a:lnTo>
                    <a:pt x="59780" y="89193"/>
                  </a:lnTo>
                  <a:lnTo>
                    <a:pt x="67075" y="85788"/>
                  </a:lnTo>
                  <a:lnTo>
                    <a:pt x="29375" y="85788"/>
                  </a:lnTo>
                  <a:lnTo>
                    <a:pt x="27178" y="84277"/>
                  </a:lnTo>
                  <a:lnTo>
                    <a:pt x="27178" y="46113"/>
                  </a:lnTo>
                  <a:lnTo>
                    <a:pt x="66898" y="46113"/>
                  </a:lnTo>
                  <a:lnTo>
                    <a:pt x="64643" y="44615"/>
                  </a:lnTo>
                  <a:lnTo>
                    <a:pt x="55587" y="43091"/>
                  </a:lnTo>
                  <a:lnTo>
                    <a:pt x="62725" y="41186"/>
                  </a:lnTo>
                  <a:lnTo>
                    <a:pt x="64119" y="40627"/>
                  </a:lnTo>
                  <a:lnTo>
                    <a:pt x="27178" y="40627"/>
                  </a:lnTo>
                  <a:lnTo>
                    <a:pt x="27178" y="6311"/>
                  </a:lnTo>
                  <a:lnTo>
                    <a:pt x="28143" y="5080"/>
                  </a:lnTo>
                  <a:lnTo>
                    <a:pt x="62993" y="5080"/>
                  </a:lnTo>
                  <a:lnTo>
                    <a:pt x="54069" y="1535"/>
                  </a:lnTo>
                  <a:lnTo>
                    <a:pt x="38430" y="0"/>
                  </a:lnTo>
                  <a:close/>
                </a:path>
                <a:path w="79375" h="91439">
                  <a:moveTo>
                    <a:pt x="66898" y="46113"/>
                  </a:moveTo>
                  <a:lnTo>
                    <a:pt x="27178" y="46113"/>
                  </a:lnTo>
                  <a:lnTo>
                    <a:pt x="37483" y="46435"/>
                  </a:lnTo>
                  <a:lnTo>
                    <a:pt x="44986" y="47010"/>
                  </a:lnTo>
                  <a:lnTo>
                    <a:pt x="50998" y="48512"/>
                  </a:lnTo>
                  <a:lnTo>
                    <a:pt x="56832" y="51612"/>
                  </a:lnTo>
                  <a:lnTo>
                    <a:pt x="61353" y="54635"/>
                  </a:lnTo>
                  <a:lnTo>
                    <a:pt x="63271" y="59715"/>
                  </a:lnTo>
                  <a:lnTo>
                    <a:pt x="63271" y="72199"/>
                  </a:lnTo>
                  <a:lnTo>
                    <a:pt x="61493" y="76873"/>
                  </a:lnTo>
                  <a:lnTo>
                    <a:pt x="52019" y="85242"/>
                  </a:lnTo>
                  <a:lnTo>
                    <a:pt x="47218" y="85788"/>
                  </a:lnTo>
                  <a:lnTo>
                    <a:pt x="67075" y="85788"/>
                  </a:lnTo>
                  <a:lnTo>
                    <a:pt x="70123" y="84366"/>
                  </a:lnTo>
                  <a:lnTo>
                    <a:pt x="76732" y="76681"/>
                  </a:lnTo>
                  <a:lnTo>
                    <a:pt x="79057" y="66433"/>
                  </a:lnTo>
                  <a:lnTo>
                    <a:pt x="79057" y="60388"/>
                  </a:lnTo>
                  <a:lnTo>
                    <a:pt x="76720" y="54635"/>
                  </a:lnTo>
                  <a:lnTo>
                    <a:pt x="72339" y="50647"/>
                  </a:lnTo>
                  <a:lnTo>
                    <a:pt x="68351" y="47078"/>
                  </a:lnTo>
                  <a:lnTo>
                    <a:pt x="66898" y="46113"/>
                  </a:lnTo>
                  <a:close/>
                </a:path>
                <a:path w="79375" h="91439">
                  <a:moveTo>
                    <a:pt x="62993" y="5080"/>
                  </a:moveTo>
                  <a:lnTo>
                    <a:pt x="36106" y="5080"/>
                  </a:lnTo>
                  <a:lnTo>
                    <a:pt x="46790" y="6355"/>
                  </a:lnTo>
                  <a:lnTo>
                    <a:pt x="54371" y="10025"/>
                  </a:lnTo>
                  <a:lnTo>
                    <a:pt x="58891" y="15854"/>
                  </a:lnTo>
                  <a:lnTo>
                    <a:pt x="60388" y="23609"/>
                  </a:lnTo>
                  <a:lnTo>
                    <a:pt x="59122" y="31074"/>
                  </a:lnTo>
                  <a:lnTo>
                    <a:pt x="55295" y="36390"/>
                  </a:lnTo>
                  <a:lnTo>
                    <a:pt x="48869" y="39570"/>
                  </a:lnTo>
                  <a:lnTo>
                    <a:pt x="39801" y="40627"/>
                  </a:lnTo>
                  <a:lnTo>
                    <a:pt x="64119" y="40627"/>
                  </a:lnTo>
                  <a:lnTo>
                    <a:pt x="65481" y="40081"/>
                  </a:lnTo>
                  <a:lnTo>
                    <a:pt x="72199" y="34175"/>
                  </a:lnTo>
                  <a:lnTo>
                    <a:pt x="74396" y="28549"/>
                  </a:lnTo>
                  <a:lnTo>
                    <a:pt x="74396" y="22923"/>
                  </a:lnTo>
                  <a:lnTo>
                    <a:pt x="72116" y="13201"/>
                  </a:lnTo>
                  <a:lnTo>
                    <a:pt x="65319" y="6003"/>
                  </a:lnTo>
                  <a:lnTo>
                    <a:pt x="62993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8">
              <a:extLst>
                <a:ext uri="{FF2B5EF4-FFF2-40B4-BE49-F238E27FC236}">
                  <a16:creationId xmlns:a16="http://schemas.microsoft.com/office/drawing/2014/main" id="{01CA11A1-791F-6A42-911C-4FE45E1B9C4F}"/>
                </a:ext>
              </a:extLst>
            </p:cNvPr>
            <p:cNvSpPr/>
            <p:nvPr/>
          </p:nvSpPr>
          <p:spPr>
            <a:xfrm>
              <a:off x="5439633" y="5724271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39">
                  <a:moveTo>
                    <a:pt x="55587" y="42964"/>
                  </a:moveTo>
                  <a:lnTo>
                    <a:pt x="55587" y="43103"/>
                  </a:lnTo>
                  <a:lnTo>
                    <a:pt x="64643" y="44615"/>
                  </a:lnTo>
                  <a:lnTo>
                    <a:pt x="68351" y="47078"/>
                  </a:lnTo>
                  <a:lnTo>
                    <a:pt x="72339" y="50647"/>
                  </a:lnTo>
                  <a:lnTo>
                    <a:pt x="76720" y="54635"/>
                  </a:lnTo>
                  <a:lnTo>
                    <a:pt x="79057" y="60401"/>
                  </a:lnTo>
                  <a:lnTo>
                    <a:pt x="79057" y="66433"/>
                  </a:lnTo>
                  <a:lnTo>
                    <a:pt x="76730" y="76681"/>
                  </a:lnTo>
                  <a:lnTo>
                    <a:pt x="70118" y="84366"/>
                  </a:lnTo>
                  <a:lnTo>
                    <a:pt x="59774" y="89193"/>
                  </a:lnTo>
                  <a:lnTo>
                    <a:pt x="46253" y="90868"/>
                  </a:lnTo>
                  <a:lnTo>
                    <a:pt x="0" y="90868"/>
                  </a:lnTo>
                  <a:lnTo>
                    <a:pt x="0" y="88264"/>
                  </a:lnTo>
                  <a:lnTo>
                    <a:pt x="10833" y="87985"/>
                  </a:lnTo>
                  <a:lnTo>
                    <a:pt x="13169" y="85788"/>
                  </a:lnTo>
                  <a:lnTo>
                    <a:pt x="13169" y="75361"/>
                  </a:lnTo>
                  <a:lnTo>
                    <a:pt x="13169" y="15379"/>
                  </a:lnTo>
                  <a:lnTo>
                    <a:pt x="13169" y="4533"/>
                  </a:lnTo>
                  <a:lnTo>
                    <a:pt x="11112" y="3289"/>
                  </a:lnTo>
                  <a:lnTo>
                    <a:pt x="0" y="2603"/>
                  </a:lnTo>
                  <a:lnTo>
                    <a:pt x="0" y="0"/>
                  </a:lnTo>
                  <a:lnTo>
                    <a:pt x="38430" y="0"/>
                  </a:lnTo>
                  <a:lnTo>
                    <a:pt x="54069" y="1535"/>
                  </a:lnTo>
                  <a:lnTo>
                    <a:pt x="65319" y="6003"/>
                  </a:lnTo>
                  <a:lnTo>
                    <a:pt x="72116" y="13201"/>
                  </a:lnTo>
                  <a:lnTo>
                    <a:pt x="74396" y="22923"/>
                  </a:lnTo>
                  <a:lnTo>
                    <a:pt x="74396" y="28549"/>
                  </a:lnTo>
                  <a:lnTo>
                    <a:pt x="72199" y="34175"/>
                  </a:lnTo>
                  <a:lnTo>
                    <a:pt x="68770" y="37198"/>
                  </a:lnTo>
                  <a:lnTo>
                    <a:pt x="65468" y="40081"/>
                  </a:lnTo>
                  <a:lnTo>
                    <a:pt x="62725" y="41173"/>
                  </a:lnTo>
                  <a:lnTo>
                    <a:pt x="55587" y="42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9">
              <a:extLst>
                <a:ext uri="{FF2B5EF4-FFF2-40B4-BE49-F238E27FC236}">
                  <a16:creationId xmlns:a16="http://schemas.microsoft.com/office/drawing/2014/main" id="{46433802-5E94-3F48-BB69-CA7F3C15703B}"/>
                </a:ext>
              </a:extLst>
            </p:cNvPr>
            <p:cNvSpPr/>
            <p:nvPr/>
          </p:nvSpPr>
          <p:spPr>
            <a:xfrm>
              <a:off x="5466811" y="5729351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5" h="35560">
                  <a:moveTo>
                    <a:pt x="0" y="35547"/>
                  </a:moveTo>
                  <a:lnTo>
                    <a:pt x="12623" y="35547"/>
                  </a:lnTo>
                  <a:lnTo>
                    <a:pt x="21691" y="34490"/>
                  </a:lnTo>
                  <a:lnTo>
                    <a:pt x="28117" y="31310"/>
                  </a:lnTo>
                  <a:lnTo>
                    <a:pt x="31944" y="25994"/>
                  </a:lnTo>
                  <a:lnTo>
                    <a:pt x="33210" y="18529"/>
                  </a:lnTo>
                  <a:lnTo>
                    <a:pt x="31711" y="10769"/>
                  </a:lnTo>
                  <a:lnTo>
                    <a:pt x="27187" y="4940"/>
                  </a:lnTo>
                  <a:lnTo>
                    <a:pt x="19601" y="1273"/>
                  </a:lnTo>
                  <a:lnTo>
                    <a:pt x="8915" y="0"/>
                  </a:lnTo>
                  <a:lnTo>
                    <a:pt x="3289" y="0"/>
                  </a:lnTo>
                  <a:lnTo>
                    <a:pt x="952" y="0"/>
                  </a:lnTo>
                  <a:lnTo>
                    <a:pt x="0" y="1231"/>
                  </a:lnTo>
                  <a:lnTo>
                    <a:pt x="0" y="4394"/>
                  </a:lnTo>
                  <a:lnTo>
                    <a:pt x="0" y="355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70">
              <a:extLst>
                <a:ext uri="{FF2B5EF4-FFF2-40B4-BE49-F238E27FC236}">
                  <a16:creationId xmlns:a16="http://schemas.microsoft.com/office/drawing/2014/main" id="{B57A06DD-C2F4-D445-A72A-29E61508BB7C}"/>
                </a:ext>
              </a:extLst>
            </p:cNvPr>
            <p:cNvSpPr/>
            <p:nvPr/>
          </p:nvSpPr>
          <p:spPr>
            <a:xfrm>
              <a:off x="5466811" y="5770398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4" h="40004">
                  <a:moveTo>
                    <a:pt x="0" y="0"/>
                  </a:moveTo>
                  <a:lnTo>
                    <a:pt x="0" y="33489"/>
                  </a:lnTo>
                  <a:lnTo>
                    <a:pt x="0" y="38150"/>
                  </a:lnTo>
                  <a:lnTo>
                    <a:pt x="2197" y="39662"/>
                  </a:lnTo>
                  <a:lnTo>
                    <a:pt x="8509" y="39662"/>
                  </a:lnTo>
                  <a:lnTo>
                    <a:pt x="20040" y="39662"/>
                  </a:lnTo>
                  <a:lnTo>
                    <a:pt x="24841" y="39116"/>
                  </a:lnTo>
                  <a:lnTo>
                    <a:pt x="30886" y="33756"/>
                  </a:lnTo>
                  <a:lnTo>
                    <a:pt x="34315" y="30746"/>
                  </a:lnTo>
                  <a:lnTo>
                    <a:pt x="36093" y="26073"/>
                  </a:lnTo>
                  <a:lnTo>
                    <a:pt x="36093" y="20167"/>
                  </a:lnTo>
                  <a:lnTo>
                    <a:pt x="36093" y="13589"/>
                  </a:lnTo>
                  <a:lnTo>
                    <a:pt x="34175" y="8509"/>
                  </a:lnTo>
                  <a:lnTo>
                    <a:pt x="29641" y="5486"/>
                  </a:lnTo>
                  <a:lnTo>
                    <a:pt x="23815" y="2391"/>
                  </a:lnTo>
                  <a:lnTo>
                    <a:pt x="17806" y="890"/>
                  </a:lnTo>
                  <a:lnTo>
                    <a:pt x="10305" y="3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1">
              <a:extLst>
                <a:ext uri="{FF2B5EF4-FFF2-40B4-BE49-F238E27FC236}">
                  <a16:creationId xmlns:a16="http://schemas.microsoft.com/office/drawing/2014/main" id="{EC6E6483-5D86-864A-BD9C-695CA0399630}"/>
                </a:ext>
              </a:extLst>
            </p:cNvPr>
            <p:cNvSpPr/>
            <p:nvPr/>
          </p:nvSpPr>
          <p:spPr>
            <a:xfrm>
              <a:off x="5533510" y="5722354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1651" y="0"/>
                  </a:moveTo>
                  <a:lnTo>
                    <a:pt x="0" y="2197"/>
                  </a:lnTo>
                  <a:lnTo>
                    <a:pt x="12046" y="14110"/>
                  </a:lnTo>
                  <a:lnTo>
                    <a:pt x="19132" y="26989"/>
                  </a:lnTo>
                  <a:lnTo>
                    <a:pt x="22484" y="41746"/>
                  </a:lnTo>
                  <a:lnTo>
                    <a:pt x="23329" y="59296"/>
                  </a:lnTo>
                  <a:lnTo>
                    <a:pt x="22426" y="76959"/>
                  </a:lnTo>
                  <a:lnTo>
                    <a:pt x="18975" y="91057"/>
                  </a:lnTo>
                  <a:lnTo>
                    <a:pt x="11869" y="103171"/>
                  </a:lnTo>
                  <a:lnTo>
                    <a:pt x="0" y="114884"/>
                  </a:lnTo>
                  <a:lnTo>
                    <a:pt x="1244" y="117094"/>
                  </a:lnTo>
                  <a:lnTo>
                    <a:pt x="15745" y="105951"/>
                  </a:lnTo>
                  <a:lnTo>
                    <a:pt x="26374" y="92521"/>
                  </a:lnTo>
                  <a:lnTo>
                    <a:pt x="32912" y="76826"/>
                  </a:lnTo>
                  <a:lnTo>
                    <a:pt x="35140" y="58889"/>
                  </a:lnTo>
                  <a:lnTo>
                    <a:pt x="32862" y="41615"/>
                  </a:lnTo>
                  <a:lnTo>
                    <a:pt x="26273" y="25425"/>
                  </a:lnTo>
                  <a:lnTo>
                    <a:pt x="15745" y="11244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2">
              <a:extLst>
                <a:ext uri="{FF2B5EF4-FFF2-40B4-BE49-F238E27FC236}">
                  <a16:creationId xmlns:a16="http://schemas.microsoft.com/office/drawing/2014/main" id="{1F84889C-A75B-5E4C-A215-D37CDD124972}"/>
                </a:ext>
              </a:extLst>
            </p:cNvPr>
            <p:cNvSpPr/>
            <p:nvPr/>
          </p:nvSpPr>
          <p:spPr>
            <a:xfrm>
              <a:off x="5533510" y="5722354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0" y="2197"/>
                  </a:moveTo>
                  <a:lnTo>
                    <a:pt x="32860" y="41615"/>
                  </a:lnTo>
                  <a:lnTo>
                    <a:pt x="35140" y="58889"/>
                  </a:lnTo>
                  <a:lnTo>
                    <a:pt x="32912" y="76821"/>
                  </a:lnTo>
                  <a:lnTo>
                    <a:pt x="26373" y="92516"/>
                  </a:lnTo>
                  <a:lnTo>
                    <a:pt x="15740" y="105949"/>
                  </a:lnTo>
                  <a:lnTo>
                    <a:pt x="1231" y="117094"/>
                  </a:lnTo>
                  <a:lnTo>
                    <a:pt x="0" y="114896"/>
                  </a:lnTo>
                  <a:lnTo>
                    <a:pt x="11869" y="103176"/>
                  </a:lnTo>
                  <a:lnTo>
                    <a:pt x="18975" y="91059"/>
                  </a:lnTo>
                  <a:lnTo>
                    <a:pt x="22426" y="76960"/>
                  </a:lnTo>
                  <a:lnTo>
                    <a:pt x="23329" y="59296"/>
                  </a:lnTo>
                  <a:lnTo>
                    <a:pt x="22483" y="41746"/>
                  </a:lnTo>
                  <a:lnTo>
                    <a:pt x="19127" y="26989"/>
                  </a:lnTo>
                  <a:lnTo>
                    <a:pt x="12040" y="14110"/>
                  </a:lnTo>
                  <a:lnTo>
                    <a:pt x="0" y="21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352E672-8066-564B-A314-CE7E4F9ADB06}"/>
              </a:ext>
            </a:extLst>
          </p:cNvPr>
          <p:cNvGrpSpPr/>
          <p:nvPr/>
        </p:nvGrpSpPr>
        <p:grpSpPr>
          <a:xfrm>
            <a:off x="2734618" y="5908675"/>
            <a:ext cx="4660751" cy="205925"/>
            <a:chOff x="3806806" y="1379913"/>
            <a:chExt cx="2799257" cy="123679"/>
          </a:xfrm>
        </p:grpSpPr>
        <p:sp>
          <p:nvSpPr>
            <p:cNvPr id="71" name="object 4">
              <a:extLst>
                <a:ext uri="{FF2B5EF4-FFF2-40B4-BE49-F238E27FC236}">
                  <a16:creationId xmlns:a16="http://schemas.microsoft.com/office/drawing/2014/main" id="{467A8A98-B4C3-BF41-AEBC-E1EA6BCF2196}"/>
                </a:ext>
              </a:extLst>
            </p:cNvPr>
            <p:cNvSpPr/>
            <p:nvPr/>
          </p:nvSpPr>
          <p:spPr>
            <a:xfrm>
              <a:off x="3806806" y="1387729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90" h="91440">
                  <a:moveTo>
                    <a:pt x="35560" y="0"/>
                  </a:moveTo>
                  <a:lnTo>
                    <a:pt x="0" y="0"/>
                  </a:lnTo>
                  <a:lnTo>
                    <a:pt x="0" y="2616"/>
                  </a:lnTo>
                  <a:lnTo>
                    <a:pt x="10147" y="3429"/>
                  </a:lnTo>
                  <a:lnTo>
                    <a:pt x="11531" y="5080"/>
                  </a:lnTo>
                  <a:lnTo>
                    <a:pt x="11531" y="85928"/>
                  </a:lnTo>
                  <a:lnTo>
                    <a:pt x="10706" y="87439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38430" y="90868"/>
                  </a:lnTo>
                  <a:lnTo>
                    <a:pt x="38430" y="88265"/>
                  </a:lnTo>
                  <a:lnTo>
                    <a:pt x="27317" y="87718"/>
                  </a:lnTo>
                  <a:lnTo>
                    <a:pt x="25539" y="85928"/>
                  </a:lnTo>
                  <a:lnTo>
                    <a:pt x="25539" y="50927"/>
                  </a:lnTo>
                  <a:lnTo>
                    <a:pt x="45376" y="50927"/>
                  </a:lnTo>
                  <a:lnTo>
                    <a:pt x="52212" y="49831"/>
                  </a:lnTo>
                  <a:lnTo>
                    <a:pt x="58493" y="47284"/>
                  </a:lnTo>
                  <a:lnTo>
                    <a:pt x="60451" y="45847"/>
                  </a:lnTo>
                  <a:lnTo>
                    <a:pt x="31153" y="45847"/>
                  </a:lnTo>
                  <a:lnTo>
                    <a:pt x="28689" y="45707"/>
                  </a:lnTo>
                  <a:lnTo>
                    <a:pt x="25539" y="45440"/>
                  </a:lnTo>
                  <a:lnTo>
                    <a:pt x="25630" y="6174"/>
                  </a:lnTo>
                  <a:lnTo>
                    <a:pt x="26352" y="5080"/>
                  </a:lnTo>
                  <a:lnTo>
                    <a:pt x="59969" y="5080"/>
                  </a:lnTo>
                  <a:lnTo>
                    <a:pt x="53274" y="2366"/>
                  </a:lnTo>
                  <a:lnTo>
                    <a:pt x="45130" y="617"/>
                  </a:lnTo>
                  <a:lnTo>
                    <a:pt x="35560" y="0"/>
                  </a:lnTo>
                  <a:close/>
                </a:path>
                <a:path w="72390" h="91440">
                  <a:moveTo>
                    <a:pt x="45376" y="50927"/>
                  </a:moveTo>
                  <a:lnTo>
                    <a:pt x="25539" y="50927"/>
                  </a:lnTo>
                  <a:lnTo>
                    <a:pt x="31432" y="51346"/>
                  </a:lnTo>
                  <a:lnTo>
                    <a:pt x="35001" y="51346"/>
                  </a:lnTo>
                  <a:lnTo>
                    <a:pt x="44670" y="51040"/>
                  </a:lnTo>
                  <a:lnTo>
                    <a:pt x="45376" y="50927"/>
                  </a:lnTo>
                  <a:close/>
                </a:path>
                <a:path w="72390" h="91440">
                  <a:moveTo>
                    <a:pt x="59969" y="5080"/>
                  </a:moveTo>
                  <a:lnTo>
                    <a:pt x="30340" y="5080"/>
                  </a:lnTo>
                  <a:lnTo>
                    <a:pt x="42419" y="6174"/>
                  </a:lnTo>
                  <a:lnTo>
                    <a:pt x="50790" y="9715"/>
                  </a:lnTo>
                  <a:lnTo>
                    <a:pt x="55661" y="16084"/>
                  </a:lnTo>
                  <a:lnTo>
                    <a:pt x="57238" y="25666"/>
                  </a:lnTo>
                  <a:lnTo>
                    <a:pt x="55717" y="34033"/>
                  </a:lnTo>
                  <a:lnTo>
                    <a:pt x="51236" y="40390"/>
                  </a:lnTo>
                  <a:lnTo>
                    <a:pt x="43924" y="44431"/>
                  </a:lnTo>
                  <a:lnTo>
                    <a:pt x="33909" y="45847"/>
                  </a:lnTo>
                  <a:lnTo>
                    <a:pt x="60451" y="45847"/>
                  </a:lnTo>
                  <a:lnTo>
                    <a:pt x="64376" y="42964"/>
                  </a:lnTo>
                  <a:lnTo>
                    <a:pt x="69456" y="38430"/>
                  </a:lnTo>
                  <a:lnTo>
                    <a:pt x="72199" y="32258"/>
                  </a:lnTo>
                  <a:lnTo>
                    <a:pt x="72199" y="18122"/>
                  </a:lnTo>
                  <a:lnTo>
                    <a:pt x="69862" y="12484"/>
                  </a:lnTo>
                  <a:lnTo>
                    <a:pt x="65341" y="8648"/>
                  </a:lnTo>
                  <a:lnTo>
                    <a:pt x="59969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5">
              <a:extLst>
                <a:ext uri="{FF2B5EF4-FFF2-40B4-BE49-F238E27FC236}">
                  <a16:creationId xmlns:a16="http://schemas.microsoft.com/office/drawing/2014/main" id="{1426B19E-1112-5740-A12E-D84E1F06B837}"/>
                </a:ext>
              </a:extLst>
            </p:cNvPr>
            <p:cNvSpPr/>
            <p:nvPr/>
          </p:nvSpPr>
          <p:spPr>
            <a:xfrm>
              <a:off x="3806806" y="1387729"/>
              <a:ext cx="72390" cy="91440"/>
            </a:xfrm>
            <a:custGeom>
              <a:avLst/>
              <a:gdLst/>
              <a:ahLst/>
              <a:cxnLst/>
              <a:rect l="l" t="t" r="r" b="b"/>
              <a:pathLst>
                <a:path w="72390" h="91440">
                  <a:moveTo>
                    <a:pt x="0" y="0"/>
                  </a:moveTo>
                  <a:lnTo>
                    <a:pt x="35547" y="0"/>
                  </a:lnTo>
                  <a:lnTo>
                    <a:pt x="45124" y="617"/>
                  </a:lnTo>
                  <a:lnTo>
                    <a:pt x="72199" y="18122"/>
                  </a:lnTo>
                  <a:lnTo>
                    <a:pt x="72199" y="24980"/>
                  </a:lnTo>
                  <a:lnTo>
                    <a:pt x="72199" y="32258"/>
                  </a:lnTo>
                  <a:lnTo>
                    <a:pt x="35001" y="51333"/>
                  </a:lnTo>
                  <a:lnTo>
                    <a:pt x="31432" y="51333"/>
                  </a:lnTo>
                  <a:lnTo>
                    <a:pt x="29235" y="51193"/>
                  </a:lnTo>
                  <a:lnTo>
                    <a:pt x="25526" y="50927"/>
                  </a:lnTo>
                  <a:lnTo>
                    <a:pt x="25526" y="75501"/>
                  </a:lnTo>
                  <a:lnTo>
                    <a:pt x="25526" y="85928"/>
                  </a:lnTo>
                  <a:lnTo>
                    <a:pt x="27317" y="87706"/>
                  </a:lnTo>
                  <a:lnTo>
                    <a:pt x="38430" y="88265"/>
                  </a:lnTo>
                  <a:lnTo>
                    <a:pt x="38430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706" y="87439"/>
                  </a:lnTo>
                  <a:lnTo>
                    <a:pt x="11531" y="85928"/>
                  </a:lnTo>
                  <a:lnTo>
                    <a:pt x="11531" y="74117"/>
                  </a:lnTo>
                  <a:lnTo>
                    <a:pt x="11531" y="15240"/>
                  </a:lnTo>
                  <a:lnTo>
                    <a:pt x="11531" y="5080"/>
                  </a:lnTo>
                  <a:lnTo>
                    <a:pt x="10160" y="3429"/>
                  </a:lnTo>
                  <a:lnTo>
                    <a:pt x="0" y="2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">
              <a:extLst>
                <a:ext uri="{FF2B5EF4-FFF2-40B4-BE49-F238E27FC236}">
                  <a16:creationId xmlns:a16="http://schemas.microsoft.com/office/drawing/2014/main" id="{8983B84F-9C04-8143-A330-CF6E97B416A5}"/>
                </a:ext>
              </a:extLst>
            </p:cNvPr>
            <p:cNvSpPr/>
            <p:nvPr/>
          </p:nvSpPr>
          <p:spPr>
            <a:xfrm>
              <a:off x="3832333" y="1392810"/>
              <a:ext cx="31750" cy="41275"/>
            </a:xfrm>
            <a:custGeom>
              <a:avLst/>
              <a:gdLst/>
              <a:ahLst/>
              <a:cxnLst/>
              <a:rect l="l" t="t" r="r" b="b"/>
              <a:pathLst>
                <a:path w="31750" h="41275">
                  <a:moveTo>
                    <a:pt x="0" y="4940"/>
                  </a:moveTo>
                  <a:lnTo>
                    <a:pt x="0" y="40360"/>
                  </a:lnTo>
                  <a:lnTo>
                    <a:pt x="3162" y="40627"/>
                  </a:lnTo>
                  <a:lnTo>
                    <a:pt x="5626" y="40767"/>
                  </a:lnTo>
                  <a:lnTo>
                    <a:pt x="8382" y="40767"/>
                  </a:lnTo>
                  <a:lnTo>
                    <a:pt x="18397" y="39351"/>
                  </a:lnTo>
                  <a:lnTo>
                    <a:pt x="25709" y="35310"/>
                  </a:lnTo>
                  <a:lnTo>
                    <a:pt x="30190" y="28953"/>
                  </a:lnTo>
                  <a:lnTo>
                    <a:pt x="31711" y="20586"/>
                  </a:lnTo>
                  <a:lnTo>
                    <a:pt x="30134" y="10999"/>
                  </a:lnTo>
                  <a:lnTo>
                    <a:pt x="25263" y="4630"/>
                  </a:lnTo>
                  <a:lnTo>
                    <a:pt x="16892" y="1093"/>
                  </a:lnTo>
                  <a:lnTo>
                    <a:pt x="4813" y="0"/>
                  </a:lnTo>
                  <a:lnTo>
                    <a:pt x="825" y="0"/>
                  </a:lnTo>
                  <a:lnTo>
                    <a:pt x="0" y="1231"/>
                  </a:lnTo>
                  <a:lnTo>
                    <a:pt x="0" y="49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">
              <a:extLst>
                <a:ext uri="{FF2B5EF4-FFF2-40B4-BE49-F238E27FC236}">
                  <a16:creationId xmlns:a16="http://schemas.microsoft.com/office/drawing/2014/main" id="{EC615C5A-2A55-E444-8958-CA253E249FB4}"/>
                </a:ext>
              </a:extLst>
            </p:cNvPr>
            <p:cNvSpPr/>
            <p:nvPr/>
          </p:nvSpPr>
          <p:spPr>
            <a:xfrm>
              <a:off x="3888340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3896" y="0"/>
                  </a:moveTo>
                  <a:lnTo>
                    <a:pt x="19336" y="11024"/>
                  </a:lnTo>
                  <a:lnTo>
                    <a:pt x="8713" y="24468"/>
                  </a:lnTo>
                  <a:lnTo>
                    <a:pt x="2208" y="40230"/>
                  </a:lnTo>
                  <a:lnTo>
                    <a:pt x="0" y="58204"/>
                  </a:lnTo>
                  <a:lnTo>
                    <a:pt x="2182" y="75517"/>
                  </a:lnTo>
                  <a:lnTo>
                    <a:pt x="8610" y="91773"/>
                  </a:lnTo>
                  <a:lnTo>
                    <a:pt x="19105" y="105967"/>
                  </a:lnTo>
                  <a:lnTo>
                    <a:pt x="33489" y="117094"/>
                  </a:lnTo>
                  <a:lnTo>
                    <a:pt x="35140" y="114896"/>
                  </a:lnTo>
                  <a:lnTo>
                    <a:pt x="23381" y="102787"/>
                  </a:lnTo>
                  <a:lnTo>
                    <a:pt x="16259" y="89895"/>
                  </a:lnTo>
                  <a:lnTo>
                    <a:pt x="12741" y="75229"/>
                  </a:lnTo>
                  <a:lnTo>
                    <a:pt x="11798" y="57797"/>
                  </a:lnTo>
                  <a:lnTo>
                    <a:pt x="12763" y="40228"/>
                  </a:lnTo>
                  <a:lnTo>
                    <a:pt x="16316" y="26188"/>
                  </a:lnTo>
                  <a:lnTo>
                    <a:pt x="23446" y="14054"/>
                  </a:lnTo>
                  <a:lnTo>
                    <a:pt x="35140" y="2209"/>
                  </a:lnTo>
                  <a:lnTo>
                    <a:pt x="33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8">
              <a:extLst>
                <a:ext uri="{FF2B5EF4-FFF2-40B4-BE49-F238E27FC236}">
                  <a16:creationId xmlns:a16="http://schemas.microsoft.com/office/drawing/2014/main" id="{BF5B9F17-D0C8-BD42-A984-C5FAAA33777F}"/>
                </a:ext>
              </a:extLst>
            </p:cNvPr>
            <p:cNvSpPr/>
            <p:nvPr/>
          </p:nvSpPr>
          <p:spPr>
            <a:xfrm>
              <a:off x="3888340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35140" y="114896"/>
                  </a:moveTo>
                  <a:lnTo>
                    <a:pt x="2184" y="75515"/>
                  </a:lnTo>
                  <a:lnTo>
                    <a:pt x="0" y="58204"/>
                  </a:lnTo>
                  <a:lnTo>
                    <a:pt x="2208" y="40233"/>
                  </a:lnTo>
                  <a:lnTo>
                    <a:pt x="8715" y="24472"/>
                  </a:lnTo>
                  <a:lnTo>
                    <a:pt x="19341" y="11026"/>
                  </a:lnTo>
                  <a:lnTo>
                    <a:pt x="33908" y="0"/>
                  </a:lnTo>
                  <a:lnTo>
                    <a:pt x="35140" y="2197"/>
                  </a:lnTo>
                  <a:lnTo>
                    <a:pt x="23448" y="14054"/>
                  </a:lnTo>
                  <a:lnTo>
                    <a:pt x="16322" y="26192"/>
                  </a:lnTo>
                  <a:lnTo>
                    <a:pt x="12773" y="40232"/>
                  </a:lnTo>
                  <a:lnTo>
                    <a:pt x="11810" y="57797"/>
                  </a:lnTo>
                  <a:lnTo>
                    <a:pt x="12754" y="75229"/>
                  </a:lnTo>
                  <a:lnTo>
                    <a:pt x="16270" y="89895"/>
                  </a:lnTo>
                  <a:lnTo>
                    <a:pt x="23389" y="102787"/>
                  </a:lnTo>
                  <a:lnTo>
                    <a:pt x="35140" y="1148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9">
              <a:extLst>
                <a:ext uri="{FF2B5EF4-FFF2-40B4-BE49-F238E27FC236}">
                  <a16:creationId xmlns:a16="http://schemas.microsoft.com/office/drawing/2014/main" id="{01F1305D-7D94-7742-96D0-2890619059F2}"/>
                </a:ext>
              </a:extLst>
            </p:cNvPr>
            <p:cNvSpPr/>
            <p:nvPr/>
          </p:nvSpPr>
          <p:spPr>
            <a:xfrm>
              <a:off x="3930199" y="1386078"/>
              <a:ext cx="95250" cy="92710"/>
            </a:xfrm>
            <a:custGeom>
              <a:avLst/>
              <a:gdLst/>
              <a:ahLst/>
              <a:cxnLst/>
              <a:rect l="l" t="t" r="r" b="b"/>
              <a:pathLst>
                <a:path w="95250" h="92709">
                  <a:moveTo>
                    <a:pt x="48323" y="0"/>
                  </a:moveTo>
                  <a:lnTo>
                    <a:pt x="45580" y="0"/>
                  </a:lnTo>
                  <a:lnTo>
                    <a:pt x="17297" y="66979"/>
                  </a:lnTo>
                  <a:lnTo>
                    <a:pt x="12301" y="78559"/>
                  </a:lnTo>
                  <a:lnTo>
                    <a:pt x="8601" y="85347"/>
                  </a:lnTo>
                  <a:lnTo>
                    <a:pt x="4924" y="88682"/>
                  </a:lnTo>
                  <a:lnTo>
                    <a:pt x="0" y="89903"/>
                  </a:lnTo>
                  <a:lnTo>
                    <a:pt x="0" y="92519"/>
                  </a:lnTo>
                  <a:lnTo>
                    <a:pt x="27317" y="92519"/>
                  </a:lnTo>
                  <a:lnTo>
                    <a:pt x="27317" y="89903"/>
                  </a:lnTo>
                  <a:lnTo>
                    <a:pt x="20739" y="89903"/>
                  </a:lnTo>
                  <a:lnTo>
                    <a:pt x="17716" y="88544"/>
                  </a:lnTo>
                  <a:lnTo>
                    <a:pt x="17716" y="82626"/>
                  </a:lnTo>
                  <a:lnTo>
                    <a:pt x="18262" y="80302"/>
                  </a:lnTo>
                  <a:lnTo>
                    <a:pt x="18948" y="78524"/>
                  </a:lnTo>
                  <a:lnTo>
                    <a:pt x="25260" y="62864"/>
                  </a:lnTo>
                  <a:lnTo>
                    <a:pt x="75794" y="62864"/>
                  </a:lnTo>
                  <a:lnTo>
                    <a:pt x="73335" y="57238"/>
                  </a:lnTo>
                  <a:lnTo>
                    <a:pt x="27597" y="57238"/>
                  </a:lnTo>
                  <a:lnTo>
                    <a:pt x="43383" y="19494"/>
                  </a:lnTo>
                  <a:lnTo>
                    <a:pt x="56842" y="19494"/>
                  </a:lnTo>
                  <a:lnTo>
                    <a:pt x="48323" y="0"/>
                  </a:lnTo>
                  <a:close/>
                </a:path>
                <a:path w="95250" h="92709">
                  <a:moveTo>
                    <a:pt x="75794" y="62864"/>
                  </a:moveTo>
                  <a:lnTo>
                    <a:pt x="61226" y="62864"/>
                  </a:lnTo>
                  <a:lnTo>
                    <a:pt x="68503" y="79616"/>
                  </a:lnTo>
                  <a:lnTo>
                    <a:pt x="69468" y="83324"/>
                  </a:lnTo>
                  <a:lnTo>
                    <a:pt x="69468" y="86613"/>
                  </a:lnTo>
                  <a:lnTo>
                    <a:pt x="68643" y="88125"/>
                  </a:lnTo>
                  <a:lnTo>
                    <a:pt x="67519" y="88682"/>
                  </a:lnTo>
                  <a:lnTo>
                    <a:pt x="65900" y="89636"/>
                  </a:lnTo>
                  <a:lnTo>
                    <a:pt x="64935" y="89903"/>
                  </a:lnTo>
                  <a:lnTo>
                    <a:pt x="59994" y="89903"/>
                  </a:lnTo>
                  <a:lnTo>
                    <a:pt x="59994" y="92519"/>
                  </a:lnTo>
                  <a:lnTo>
                    <a:pt x="94995" y="92519"/>
                  </a:lnTo>
                  <a:lnTo>
                    <a:pt x="94995" y="89903"/>
                  </a:lnTo>
                  <a:lnTo>
                    <a:pt x="87858" y="89090"/>
                  </a:lnTo>
                  <a:lnTo>
                    <a:pt x="85940" y="86207"/>
                  </a:lnTo>
                  <a:lnTo>
                    <a:pt x="82092" y="77279"/>
                  </a:lnTo>
                  <a:lnTo>
                    <a:pt x="75794" y="62864"/>
                  </a:lnTo>
                  <a:close/>
                </a:path>
                <a:path w="95250" h="92709">
                  <a:moveTo>
                    <a:pt x="56842" y="19494"/>
                  </a:moveTo>
                  <a:lnTo>
                    <a:pt x="43383" y="19494"/>
                  </a:lnTo>
                  <a:lnTo>
                    <a:pt x="59308" y="57238"/>
                  </a:lnTo>
                  <a:lnTo>
                    <a:pt x="73335" y="57238"/>
                  </a:lnTo>
                  <a:lnTo>
                    <a:pt x="56842" y="194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0">
              <a:extLst>
                <a:ext uri="{FF2B5EF4-FFF2-40B4-BE49-F238E27FC236}">
                  <a16:creationId xmlns:a16="http://schemas.microsoft.com/office/drawing/2014/main" id="{8015B9B4-2B9B-A84B-A9EC-09DA711F8E49}"/>
                </a:ext>
              </a:extLst>
            </p:cNvPr>
            <p:cNvSpPr/>
            <p:nvPr/>
          </p:nvSpPr>
          <p:spPr>
            <a:xfrm>
              <a:off x="3930212" y="1386078"/>
              <a:ext cx="95250" cy="92710"/>
            </a:xfrm>
            <a:custGeom>
              <a:avLst/>
              <a:gdLst/>
              <a:ahLst/>
              <a:cxnLst/>
              <a:rect l="l" t="t" r="r" b="b"/>
              <a:pathLst>
                <a:path w="95250" h="92709">
                  <a:moveTo>
                    <a:pt x="94983" y="92519"/>
                  </a:moveTo>
                  <a:lnTo>
                    <a:pt x="59982" y="92519"/>
                  </a:lnTo>
                  <a:lnTo>
                    <a:pt x="59982" y="89915"/>
                  </a:lnTo>
                  <a:lnTo>
                    <a:pt x="64922" y="89915"/>
                  </a:lnTo>
                  <a:lnTo>
                    <a:pt x="65887" y="89636"/>
                  </a:lnTo>
                  <a:lnTo>
                    <a:pt x="67525" y="88671"/>
                  </a:lnTo>
                  <a:lnTo>
                    <a:pt x="68630" y="88125"/>
                  </a:lnTo>
                  <a:lnTo>
                    <a:pt x="69456" y="86613"/>
                  </a:lnTo>
                  <a:lnTo>
                    <a:pt x="69456" y="85382"/>
                  </a:lnTo>
                  <a:lnTo>
                    <a:pt x="69456" y="83324"/>
                  </a:lnTo>
                  <a:lnTo>
                    <a:pt x="68491" y="79616"/>
                  </a:lnTo>
                  <a:lnTo>
                    <a:pt x="66840" y="75768"/>
                  </a:lnTo>
                  <a:lnTo>
                    <a:pt x="61214" y="62864"/>
                  </a:lnTo>
                  <a:lnTo>
                    <a:pt x="25247" y="62864"/>
                  </a:lnTo>
                  <a:lnTo>
                    <a:pt x="18935" y="78524"/>
                  </a:lnTo>
                  <a:lnTo>
                    <a:pt x="18249" y="80302"/>
                  </a:lnTo>
                  <a:lnTo>
                    <a:pt x="17703" y="82638"/>
                  </a:lnTo>
                  <a:lnTo>
                    <a:pt x="17703" y="84289"/>
                  </a:lnTo>
                  <a:lnTo>
                    <a:pt x="17703" y="88544"/>
                  </a:lnTo>
                  <a:lnTo>
                    <a:pt x="20726" y="89915"/>
                  </a:lnTo>
                  <a:lnTo>
                    <a:pt x="27305" y="89915"/>
                  </a:lnTo>
                  <a:lnTo>
                    <a:pt x="27305" y="92519"/>
                  </a:lnTo>
                  <a:lnTo>
                    <a:pt x="0" y="92519"/>
                  </a:lnTo>
                  <a:lnTo>
                    <a:pt x="0" y="89915"/>
                  </a:lnTo>
                  <a:lnTo>
                    <a:pt x="4922" y="88688"/>
                  </a:lnTo>
                  <a:lnTo>
                    <a:pt x="8594" y="85350"/>
                  </a:lnTo>
                  <a:lnTo>
                    <a:pt x="12290" y="78564"/>
                  </a:lnTo>
                  <a:lnTo>
                    <a:pt x="17284" y="66992"/>
                  </a:lnTo>
                  <a:lnTo>
                    <a:pt x="45567" y="0"/>
                  </a:lnTo>
                  <a:lnTo>
                    <a:pt x="48310" y="0"/>
                  </a:lnTo>
                  <a:lnTo>
                    <a:pt x="82080" y="77279"/>
                  </a:lnTo>
                  <a:lnTo>
                    <a:pt x="85928" y="86207"/>
                  </a:lnTo>
                  <a:lnTo>
                    <a:pt x="87845" y="89090"/>
                  </a:lnTo>
                  <a:lnTo>
                    <a:pt x="94983" y="89915"/>
                  </a:lnTo>
                  <a:lnTo>
                    <a:pt x="94983" y="925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1">
              <a:extLst>
                <a:ext uri="{FF2B5EF4-FFF2-40B4-BE49-F238E27FC236}">
                  <a16:creationId xmlns:a16="http://schemas.microsoft.com/office/drawing/2014/main" id="{C228DB69-82BF-9048-81EC-59B5F80825BA}"/>
                </a:ext>
              </a:extLst>
            </p:cNvPr>
            <p:cNvSpPr/>
            <p:nvPr/>
          </p:nvSpPr>
          <p:spPr>
            <a:xfrm>
              <a:off x="3957796" y="1405572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31750" h="38100">
                  <a:moveTo>
                    <a:pt x="31711" y="37744"/>
                  </a:moveTo>
                  <a:lnTo>
                    <a:pt x="15786" y="0"/>
                  </a:lnTo>
                  <a:lnTo>
                    <a:pt x="0" y="37744"/>
                  </a:lnTo>
                  <a:lnTo>
                    <a:pt x="31711" y="377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2">
              <a:extLst>
                <a:ext uri="{FF2B5EF4-FFF2-40B4-BE49-F238E27FC236}">
                  <a16:creationId xmlns:a16="http://schemas.microsoft.com/office/drawing/2014/main" id="{24357CFE-95E1-B743-8FBF-92646C5D4632}"/>
                </a:ext>
              </a:extLst>
            </p:cNvPr>
            <p:cNvSpPr/>
            <p:nvPr/>
          </p:nvSpPr>
          <p:spPr>
            <a:xfrm>
              <a:off x="4059244" y="1379913"/>
              <a:ext cx="619556" cy="1236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3">
              <a:extLst>
                <a:ext uri="{FF2B5EF4-FFF2-40B4-BE49-F238E27FC236}">
                  <a16:creationId xmlns:a16="http://schemas.microsoft.com/office/drawing/2014/main" id="{F90C6A39-31D8-C44D-80FC-E41BAB1A2066}"/>
                </a:ext>
              </a:extLst>
            </p:cNvPr>
            <p:cNvSpPr/>
            <p:nvPr/>
          </p:nvSpPr>
          <p:spPr>
            <a:xfrm>
              <a:off x="4734312" y="1379913"/>
              <a:ext cx="394652" cy="1236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14">
              <a:extLst>
                <a:ext uri="{FF2B5EF4-FFF2-40B4-BE49-F238E27FC236}">
                  <a16:creationId xmlns:a16="http://schemas.microsoft.com/office/drawing/2014/main" id="{604B7EAB-4490-E147-84C4-3C9AFFE77666}"/>
                </a:ext>
              </a:extLst>
            </p:cNvPr>
            <p:cNvSpPr/>
            <p:nvPr/>
          </p:nvSpPr>
          <p:spPr>
            <a:xfrm>
              <a:off x="5176717" y="1379913"/>
              <a:ext cx="452120" cy="1236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5">
              <a:extLst>
                <a:ext uri="{FF2B5EF4-FFF2-40B4-BE49-F238E27FC236}">
                  <a16:creationId xmlns:a16="http://schemas.microsoft.com/office/drawing/2014/main" id="{506C1513-190F-EF4E-9A82-FCB83332233F}"/>
                </a:ext>
              </a:extLst>
            </p:cNvPr>
            <p:cNvSpPr/>
            <p:nvPr/>
          </p:nvSpPr>
          <p:spPr>
            <a:xfrm>
              <a:off x="5680614" y="1379913"/>
              <a:ext cx="658126" cy="1236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6">
              <a:extLst>
                <a:ext uri="{FF2B5EF4-FFF2-40B4-BE49-F238E27FC236}">
                  <a16:creationId xmlns:a16="http://schemas.microsoft.com/office/drawing/2014/main" id="{6F4D3AA2-10E6-1D42-93A7-2DADF4C476D8}"/>
                </a:ext>
              </a:extLst>
            </p:cNvPr>
            <p:cNvSpPr/>
            <p:nvPr/>
          </p:nvSpPr>
          <p:spPr>
            <a:xfrm>
              <a:off x="6390551" y="1385811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4716"/>
                  </a:lnTo>
                </a:path>
              </a:pathLst>
            </a:custGeom>
            <a:ln w="9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7">
              <a:extLst>
                <a:ext uri="{FF2B5EF4-FFF2-40B4-BE49-F238E27FC236}">
                  <a16:creationId xmlns:a16="http://schemas.microsoft.com/office/drawing/2014/main" id="{5640EA8A-E899-544C-A8DE-099464D5E0E6}"/>
                </a:ext>
              </a:extLst>
            </p:cNvPr>
            <p:cNvSpPr/>
            <p:nvPr/>
          </p:nvSpPr>
          <p:spPr>
            <a:xfrm>
              <a:off x="6390551" y="1385125"/>
              <a:ext cx="0" cy="96520"/>
            </a:xfrm>
            <a:custGeom>
              <a:avLst/>
              <a:gdLst/>
              <a:ahLst/>
              <a:cxnLst/>
              <a:rect l="l" t="t" r="r" b="b"/>
              <a:pathLst>
                <a:path h="96519">
                  <a:moveTo>
                    <a:pt x="0" y="0"/>
                  </a:moveTo>
                  <a:lnTo>
                    <a:pt x="0" y="96088"/>
                  </a:lnTo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8">
              <a:extLst>
                <a:ext uri="{FF2B5EF4-FFF2-40B4-BE49-F238E27FC236}">
                  <a16:creationId xmlns:a16="http://schemas.microsoft.com/office/drawing/2014/main" id="{F1CF9CD4-2A93-2D45-8B26-EB132820FA3E}"/>
                </a:ext>
              </a:extLst>
            </p:cNvPr>
            <p:cNvSpPr/>
            <p:nvPr/>
          </p:nvSpPr>
          <p:spPr>
            <a:xfrm>
              <a:off x="6430207" y="1387729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40">
                  <a:moveTo>
                    <a:pt x="38442" y="0"/>
                  </a:moveTo>
                  <a:lnTo>
                    <a:pt x="0" y="0"/>
                  </a:lnTo>
                  <a:lnTo>
                    <a:pt x="0" y="2603"/>
                  </a:lnTo>
                  <a:lnTo>
                    <a:pt x="11125" y="3289"/>
                  </a:lnTo>
                  <a:lnTo>
                    <a:pt x="13182" y="4533"/>
                  </a:lnTo>
                  <a:lnTo>
                    <a:pt x="13182" y="85788"/>
                  </a:lnTo>
                  <a:lnTo>
                    <a:pt x="10858" y="87985"/>
                  </a:lnTo>
                  <a:lnTo>
                    <a:pt x="0" y="88265"/>
                  </a:lnTo>
                  <a:lnTo>
                    <a:pt x="0" y="90868"/>
                  </a:lnTo>
                  <a:lnTo>
                    <a:pt x="46266" y="90868"/>
                  </a:lnTo>
                  <a:lnTo>
                    <a:pt x="59787" y="89193"/>
                  </a:lnTo>
                  <a:lnTo>
                    <a:pt x="67083" y="85788"/>
                  </a:lnTo>
                  <a:lnTo>
                    <a:pt x="29375" y="85788"/>
                  </a:lnTo>
                  <a:lnTo>
                    <a:pt x="27301" y="84366"/>
                  </a:lnTo>
                  <a:lnTo>
                    <a:pt x="27190" y="46113"/>
                  </a:lnTo>
                  <a:lnTo>
                    <a:pt x="66911" y="46113"/>
                  </a:lnTo>
                  <a:lnTo>
                    <a:pt x="64655" y="44615"/>
                  </a:lnTo>
                  <a:lnTo>
                    <a:pt x="55600" y="43091"/>
                  </a:lnTo>
                  <a:lnTo>
                    <a:pt x="62737" y="41186"/>
                  </a:lnTo>
                  <a:lnTo>
                    <a:pt x="64131" y="40627"/>
                  </a:lnTo>
                  <a:lnTo>
                    <a:pt x="27190" y="40627"/>
                  </a:lnTo>
                  <a:lnTo>
                    <a:pt x="27190" y="6311"/>
                  </a:lnTo>
                  <a:lnTo>
                    <a:pt x="28155" y="5067"/>
                  </a:lnTo>
                  <a:lnTo>
                    <a:pt x="62968" y="5067"/>
                  </a:lnTo>
                  <a:lnTo>
                    <a:pt x="54079" y="1535"/>
                  </a:lnTo>
                  <a:lnTo>
                    <a:pt x="38442" y="0"/>
                  </a:lnTo>
                  <a:close/>
                </a:path>
                <a:path w="79375" h="91440">
                  <a:moveTo>
                    <a:pt x="66911" y="46113"/>
                  </a:moveTo>
                  <a:lnTo>
                    <a:pt x="27190" y="46113"/>
                  </a:lnTo>
                  <a:lnTo>
                    <a:pt x="37496" y="46435"/>
                  </a:lnTo>
                  <a:lnTo>
                    <a:pt x="44997" y="47010"/>
                  </a:lnTo>
                  <a:lnTo>
                    <a:pt x="51006" y="48512"/>
                  </a:lnTo>
                  <a:lnTo>
                    <a:pt x="56832" y="51612"/>
                  </a:lnTo>
                  <a:lnTo>
                    <a:pt x="61366" y="54635"/>
                  </a:lnTo>
                  <a:lnTo>
                    <a:pt x="63284" y="59715"/>
                  </a:lnTo>
                  <a:lnTo>
                    <a:pt x="63284" y="72199"/>
                  </a:lnTo>
                  <a:lnTo>
                    <a:pt x="61506" y="76860"/>
                  </a:lnTo>
                  <a:lnTo>
                    <a:pt x="58064" y="79883"/>
                  </a:lnTo>
                  <a:lnTo>
                    <a:pt x="52031" y="85242"/>
                  </a:lnTo>
                  <a:lnTo>
                    <a:pt x="47231" y="85788"/>
                  </a:lnTo>
                  <a:lnTo>
                    <a:pt x="67083" y="85788"/>
                  </a:lnTo>
                  <a:lnTo>
                    <a:pt x="70130" y="84366"/>
                  </a:lnTo>
                  <a:lnTo>
                    <a:pt x="76743" y="76681"/>
                  </a:lnTo>
                  <a:lnTo>
                    <a:pt x="79070" y="66433"/>
                  </a:lnTo>
                  <a:lnTo>
                    <a:pt x="79070" y="60401"/>
                  </a:lnTo>
                  <a:lnTo>
                    <a:pt x="76733" y="54635"/>
                  </a:lnTo>
                  <a:lnTo>
                    <a:pt x="72351" y="50647"/>
                  </a:lnTo>
                  <a:lnTo>
                    <a:pt x="68364" y="47078"/>
                  </a:lnTo>
                  <a:lnTo>
                    <a:pt x="66911" y="46113"/>
                  </a:lnTo>
                  <a:close/>
                </a:path>
                <a:path w="79375" h="91440">
                  <a:moveTo>
                    <a:pt x="62968" y="5067"/>
                  </a:moveTo>
                  <a:lnTo>
                    <a:pt x="36106" y="5067"/>
                  </a:lnTo>
                  <a:lnTo>
                    <a:pt x="46792" y="6342"/>
                  </a:lnTo>
                  <a:lnTo>
                    <a:pt x="54378" y="10013"/>
                  </a:lnTo>
                  <a:lnTo>
                    <a:pt x="58901" y="15847"/>
                  </a:lnTo>
                  <a:lnTo>
                    <a:pt x="60401" y="23609"/>
                  </a:lnTo>
                  <a:lnTo>
                    <a:pt x="59132" y="31074"/>
                  </a:lnTo>
                  <a:lnTo>
                    <a:pt x="55303" y="36390"/>
                  </a:lnTo>
                  <a:lnTo>
                    <a:pt x="48876" y="39570"/>
                  </a:lnTo>
                  <a:lnTo>
                    <a:pt x="39814" y="40627"/>
                  </a:lnTo>
                  <a:lnTo>
                    <a:pt x="64131" y="40627"/>
                  </a:lnTo>
                  <a:lnTo>
                    <a:pt x="65493" y="40081"/>
                  </a:lnTo>
                  <a:lnTo>
                    <a:pt x="72212" y="34175"/>
                  </a:lnTo>
                  <a:lnTo>
                    <a:pt x="74396" y="28549"/>
                  </a:lnTo>
                  <a:lnTo>
                    <a:pt x="74396" y="22923"/>
                  </a:lnTo>
                  <a:lnTo>
                    <a:pt x="72118" y="13201"/>
                  </a:lnTo>
                  <a:lnTo>
                    <a:pt x="65325" y="6003"/>
                  </a:lnTo>
                  <a:lnTo>
                    <a:pt x="62968" y="50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9">
              <a:extLst>
                <a:ext uri="{FF2B5EF4-FFF2-40B4-BE49-F238E27FC236}">
                  <a16:creationId xmlns:a16="http://schemas.microsoft.com/office/drawing/2014/main" id="{AB7EB4B5-FF8A-F448-85A5-2F906D4ADDB1}"/>
                </a:ext>
              </a:extLst>
            </p:cNvPr>
            <p:cNvSpPr/>
            <p:nvPr/>
          </p:nvSpPr>
          <p:spPr>
            <a:xfrm>
              <a:off x="6430220" y="1387729"/>
              <a:ext cx="79375" cy="91440"/>
            </a:xfrm>
            <a:custGeom>
              <a:avLst/>
              <a:gdLst/>
              <a:ahLst/>
              <a:cxnLst/>
              <a:rect l="l" t="t" r="r" b="b"/>
              <a:pathLst>
                <a:path w="79375" h="91440">
                  <a:moveTo>
                    <a:pt x="55587" y="42964"/>
                  </a:moveTo>
                  <a:lnTo>
                    <a:pt x="55587" y="43103"/>
                  </a:lnTo>
                  <a:lnTo>
                    <a:pt x="64643" y="44615"/>
                  </a:lnTo>
                  <a:lnTo>
                    <a:pt x="68351" y="47078"/>
                  </a:lnTo>
                  <a:lnTo>
                    <a:pt x="72339" y="50647"/>
                  </a:lnTo>
                  <a:lnTo>
                    <a:pt x="76720" y="54635"/>
                  </a:lnTo>
                  <a:lnTo>
                    <a:pt x="79057" y="60401"/>
                  </a:lnTo>
                  <a:lnTo>
                    <a:pt x="79057" y="66433"/>
                  </a:lnTo>
                  <a:lnTo>
                    <a:pt x="76730" y="76681"/>
                  </a:lnTo>
                  <a:lnTo>
                    <a:pt x="70118" y="84366"/>
                  </a:lnTo>
                  <a:lnTo>
                    <a:pt x="59774" y="89193"/>
                  </a:lnTo>
                  <a:lnTo>
                    <a:pt x="46253" y="90868"/>
                  </a:lnTo>
                  <a:lnTo>
                    <a:pt x="0" y="90868"/>
                  </a:lnTo>
                  <a:lnTo>
                    <a:pt x="0" y="88265"/>
                  </a:lnTo>
                  <a:lnTo>
                    <a:pt x="10833" y="87985"/>
                  </a:lnTo>
                  <a:lnTo>
                    <a:pt x="13169" y="85788"/>
                  </a:lnTo>
                  <a:lnTo>
                    <a:pt x="13169" y="75361"/>
                  </a:lnTo>
                  <a:lnTo>
                    <a:pt x="13169" y="15379"/>
                  </a:lnTo>
                  <a:lnTo>
                    <a:pt x="13169" y="4533"/>
                  </a:lnTo>
                  <a:lnTo>
                    <a:pt x="11112" y="3289"/>
                  </a:lnTo>
                  <a:lnTo>
                    <a:pt x="0" y="2603"/>
                  </a:lnTo>
                  <a:lnTo>
                    <a:pt x="0" y="0"/>
                  </a:lnTo>
                  <a:lnTo>
                    <a:pt x="38430" y="0"/>
                  </a:lnTo>
                  <a:lnTo>
                    <a:pt x="54069" y="1535"/>
                  </a:lnTo>
                  <a:lnTo>
                    <a:pt x="65319" y="6003"/>
                  </a:lnTo>
                  <a:lnTo>
                    <a:pt x="72116" y="13201"/>
                  </a:lnTo>
                  <a:lnTo>
                    <a:pt x="74396" y="22923"/>
                  </a:lnTo>
                  <a:lnTo>
                    <a:pt x="74396" y="28549"/>
                  </a:lnTo>
                  <a:lnTo>
                    <a:pt x="72199" y="34175"/>
                  </a:lnTo>
                  <a:lnTo>
                    <a:pt x="68770" y="37198"/>
                  </a:lnTo>
                  <a:lnTo>
                    <a:pt x="65468" y="40081"/>
                  </a:lnTo>
                  <a:lnTo>
                    <a:pt x="62725" y="41173"/>
                  </a:lnTo>
                  <a:lnTo>
                    <a:pt x="55587" y="429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20">
              <a:extLst>
                <a:ext uri="{FF2B5EF4-FFF2-40B4-BE49-F238E27FC236}">
                  <a16:creationId xmlns:a16="http://schemas.microsoft.com/office/drawing/2014/main" id="{3E3260CB-7519-4E49-B16F-3DF7FA142EBE}"/>
                </a:ext>
              </a:extLst>
            </p:cNvPr>
            <p:cNvSpPr/>
            <p:nvPr/>
          </p:nvSpPr>
          <p:spPr>
            <a:xfrm>
              <a:off x="6457398" y="1392809"/>
              <a:ext cx="33655" cy="35560"/>
            </a:xfrm>
            <a:custGeom>
              <a:avLst/>
              <a:gdLst/>
              <a:ahLst/>
              <a:cxnLst/>
              <a:rect l="l" t="t" r="r" b="b"/>
              <a:pathLst>
                <a:path w="33654" h="35559">
                  <a:moveTo>
                    <a:pt x="0" y="35547"/>
                  </a:moveTo>
                  <a:lnTo>
                    <a:pt x="12623" y="35547"/>
                  </a:lnTo>
                  <a:lnTo>
                    <a:pt x="21691" y="34490"/>
                  </a:lnTo>
                  <a:lnTo>
                    <a:pt x="28117" y="31310"/>
                  </a:lnTo>
                  <a:lnTo>
                    <a:pt x="31944" y="25994"/>
                  </a:lnTo>
                  <a:lnTo>
                    <a:pt x="33210" y="18529"/>
                  </a:lnTo>
                  <a:lnTo>
                    <a:pt x="31711" y="10769"/>
                  </a:lnTo>
                  <a:lnTo>
                    <a:pt x="27187" y="4940"/>
                  </a:lnTo>
                  <a:lnTo>
                    <a:pt x="19601" y="1273"/>
                  </a:lnTo>
                  <a:lnTo>
                    <a:pt x="8915" y="0"/>
                  </a:lnTo>
                  <a:lnTo>
                    <a:pt x="3289" y="0"/>
                  </a:lnTo>
                  <a:lnTo>
                    <a:pt x="952" y="0"/>
                  </a:lnTo>
                  <a:lnTo>
                    <a:pt x="0" y="1231"/>
                  </a:lnTo>
                  <a:lnTo>
                    <a:pt x="0" y="4394"/>
                  </a:lnTo>
                  <a:lnTo>
                    <a:pt x="0" y="355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21">
              <a:extLst>
                <a:ext uri="{FF2B5EF4-FFF2-40B4-BE49-F238E27FC236}">
                  <a16:creationId xmlns:a16="http://schemas.microsoft.com/office/drawing/2014/main" id="{42DFBF2D-32B9-F14A-99F2-E1C2FCD2436E}"/>
                </a:ext>
              </a:extLst>
            </p:cNvPr>
            <p:cNvSpPr/>
            <p:nvPr/>
          </p:nvSpPr>
          <p:spPr>
            <a:xfrm>
              <a:off x="6457398" y="1433856"/>
              <a:ext cx="36195" cy="40005"/>
            </a:xfrm>
            <a:custGeom>
              <a:avLst/>
              <a:gdLst/>
              <a:ahLst/>
              <a:cxnLst/>
              <a:rect l="l" t="t" r="r" b="b"/>
              <a:pathLst>
                <a:path w="36195" h="40005">
                  <a:moveTo>
                    <a:pt x="0" y="0"/>
                  </a:moveTo>
                  <a:lnTo>
                    <a:pt x="0" y="33489"/>
                  </a:lnTo>
                  <a:lnTo>
                    <a:pt x="0" y="38150"/>
                  </a:lnTo>
                  <a:lnTo>
                    <a:pt x="2197" y="39662"/>
                  </a:lnTo>
                  <a:lnTo>
                    <a:pt x="8509" y="39662"/>
                  </a:lnTo>
                  <a:lnTo>
                    <a:pt x="20040" y="39662"/>
                  </a:lnTo>
                  <a:lnTo>
                    <a:pt x="24841" y="39115"/>
                  </a:lnTo>
                  <a:lnTo>
                    <a:pt x="30886" y="33756"/>
                  </a:lnTo>
                  <a:lnTo>
                    <a:pt x="34315" y="30746"/>
                  </a:lnTo>
                  <a:lnTo>
                    <a:pt x="36093" y="26073"/>
                  </a:lnTo>
                  <a:lnTo>
                    <a:pt x="36093" y="20167"/>
                  </a:lnTo>
                  <a:lnTo>
                    <a:pt x="36093" y="13588"/>
                  </a:lnTo>
                  <a:lnTo>
                    <a:pt x="34175" y="8508"/>
                  </a:lnTo>
                  <a:lnTo>
                    <a:pt x="29641" y="5486"/>
                  </a:lnTo>
                  <a:lnTo>
                    <a:pt x="23815" y="2391"/>
                  </a:lnTo>
                  <a:lnTo>
                    <a:pt x="17806" y="890"/>
                  </a:lnTo>
                  <a:lnTo>
                    <a:pt x="10305" y="3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22">
              <a:extLst>
                <a:ext uri="{FF2B5EF4-FFF2-40B4-BE49-F238E27FC236}">
                  <a16:creationId xmlns:a16="http://schemas.microsoft.com/office/drawing/2014/main" id="{3FC934E8-3F94-2846-A742-046FC6020F7B}"/>
                </a:ext>
              </a:extLst>
            </p:cNvPr>
            <p:cNvSpPr/>
            <p:nvPr/>
          </p:nvSpPr>
          <p:spPr>
            <a:xfrm>
              <a:off x="6524110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1651" y="0"/>
                  </a:moveTo>
                  <a:lnTo>
                    <a:pt x="0" y="2197"/>
                  </a:lnTo>
                  <a:lnTo>
                    <a:pt x="12046" y="14110"/>
                  </a:lnTo>
                  <a:lnTo>
                    <a:pt x="19132" y="26989"/>
                  </a:lnTo>
                  <a:lnTo>
                    <a:pt x="22484" y="41746"/>
                  </a:lnTo>
                  <a:lnTo>
                    <a:pt x="23329" y="59296"/>
                  </a:lnTo>
                  <a:lnTo>
                    <a:pt x="22426" y="76959"/>
                  </a:lnTo>
                  <a:lnTo>
                    <a:pt x="18975" y="91057"/>
                  </a:lnTo>
                  <a:lnTo>
                    <a:pt x="11869" y="103171"/>
                  </a:lnTo>
                  <a:lnTo>
                    <a:pt x="0" y="114884"/>
                  </a:lnTo>
                  <a:lnTo>
                    <a:pt x="1244" y="117094"/>
                  </a:lnTo>
                  <a:lnTo>
                    <a:pt x="15745" y="105951"/>
                  </a:lnTo>
                  <a:lnTo>
                    <a:pt x="26374" y="92521"/>
                  </a:lnTo>
                  <a:lnTo>
                    <a:pt x="32912" y="76826"/>
                  </a:lnTo>
                  <a:lnTo>
                    <a:pt x="35140" y="58889"/>
                  </a:lnTo>
                  <a:lnTo>
                    <a:pt x="32862" y="41621"/>
                  </a:lnTo>
                  <a:lnTo>
                    <a:pt x="26273" y="25430"/>
                  </a:lnTo>
                  <a:lnTo>
                    <a:pt x="15745" y="11246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23">
              <a:extLst>
                <a:ext uri="{FF2B5EF4-FFF2-40B4-BE49-F238E27FC236}">
                  <a16:creationId xmlns:a16="http://schemas.microsoft.com/office/drawing/2014/main" id="{6AE5578F-FB24-EF41-AA11-159FFF212055}"/>
                </a:ext>
              </a:extLst>
            </p:cNvPr>
            <p:cNvSpPr/>
            <p:nvPr/>
          </p:nvSpPr>
          <p:spPr>
            <a:xfrm>
              <a:off x="6524110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0" y="2197"/>
                  </a:moveTo>
                  <a:lnTo>
                    <a:pt x="32860" y="41615"/>
                  </a:lnTo>
                  <a:lnTo>
                    <a:pt x="35140" y="58889"/>
                  </a:lnTo>
                  <a:lnTo>
                    <a:pt x="32912" y="76821"/>
                  </a:lnTo>
                  <a:lnTo>
                    <a:pt x="26373" y="92516"/>
                  </a:lnTo>
                  <a:lnTo>
                    <a:pt x="15740" y="105949"/>
                  </a:lnTo>
                  <a:lnTo>
                    <a:pt x="1231" y="117094"/>
                  </a:lnTo>
                  <a:lnTo>
                    <a:pt x="0" y="114896"/>
                  </a:lnTo>
                  <a:lnTo>
                    <a:pt x="11869" y="103176"/>
                  </a:lnTo>
                  <a:lnTo>
                    <a:pt x="18975" y="91059"/>
                  </a:lnTo>
                  <a:lnTo>
                    <a:pt x="22426" y="76960"/>
                  </a:lnTo>
                  <a:lnTo>
                    <a:pt x="23329" y="59296"/>
                  </a:lnTo>
                  <a:lnTo>
                    <a:pt x="22483" y="41746"/>
                  </a:lnTo>
                  <a:lnTo>
                    <a:pt x="19127" y="26989"/>
                  </a:lnTo>
                  <a:lnTo>
                    <a:pt x="12040" y="14110"/>
                  </a:lnTo>
                  <a:lnTo>
                    <a:pt x="0" y="21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4">
              <a:extLst>
                <a:ext uri="{FF2B5EF4-FFF2-40B4-BE49-F238E27FC236}">
                  <a16:creationId xmlns:a16="http://schemas.microsoft.com/office/drawing/2014/main" id="{93E10909-3734-0442-B1A2-03FF9A12FB0B}"/>
                </a:ext>
              </a:extLst>
            </p:cNvPr>
            <p:cNvSpPr/>
            <p:nvPr/>
          </p:nvSpPr>
          <p:spPr>
            <a:xfrm>
              <a:off x="6570503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1651" y="0"/>
                  </a:moveTo>
                  <a:lnTo>
                    <a:pt x="0" y="2197"/>
                  </a:lnTo>
                  <a:lnTo>
                    <a:pt x="12046" y="14110"/>
                  </a:lnTo>
                  <a:lnTo>
                    <a:pt x="19132" y="26989"/>
                  </a:lnTo>
                  <a:lnTo>
                    <a:pt x="22484" y="41746"/>
                  </a:lnTo>
                  <a:lnTo>
                    <a:pt x="23329" y="59296"/>
                  </a:lnTo>
                  <a:lnTo>
                    <a:pt x="22424" y="76959"/>
                  </a:lnTo>
                  <a:lnTo>
                    <a:pt x="18970" y="91057"/>
                  </a:lnTo>
                  <a:lnTo>
                    <a:pt x="11864" y="103171"/>
                  </a:lnTo>
                  <a:lnTo>
                    <a:pt x="0" y="114884"/>
                  </a:lnTo>
                  <a:lnTo>
                    <a:pt x="1231" y="117094"/>
                  </a:lnTo>
                  <a:lnTo>
                    <a:pt x="15740" y="105951"/>
                  </a:lnTo>
                  <a:lnTo>
                    <a:pt x="26373" y="92521"/>
                  </a:lnTo>
                  <a:lnTo>
                    <a:pt x="32912" y="76826"/>
                  </a:lnTo>
                  <a:lnTo>
                    <a:pt x="35140" y="58889"/>
                  </a:lnTo>
                  <a:lnTo>
                    <a:pt x="32862" y="41621"/>
                  </a:lnTo>
                  <a:lnTo>
                    <a:pt x="26273" y="25430"/>
                  </a:lnTo>
                  <a:lnTo>
                    <a:pt x="15745" y="11246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5">
              <a:extLst>
                <a:ext uri="{FF2B5EF4-FFF2-40B4-BE49-F238E27FC236}">
                  <a16:creationId xmlns:a16="http://schemas.microsoft.com/office/drawing/2014/main" id="{E2A11ECD-81F3-3547-929E-7D66FAFF6D72}"/>
                </a:ext>
              </a:extLst>
            </p:cNvPr>
            <p:cNvSpPr/>
            <p:nvPr/>
          </p:nvSpPr>
          <p:spPr>
            <a:xfrm>
              <a:off x="6570503" y="1385812"/>
              <a:ext cx="35560" cy="117475"/>
            </a:xfrm>
            <a:custGeom>
              <a:avLst/>
              <a:gdLst/>
              <a:ahLst/>
              <a:cxnLst/>
              <a:rect l="l" t="t" r="r" b="b"/>
              <a:pathLst>
                <a:path w="35560" h="117475">
                  <a:moveTo>
                    <a:pt x="0" y="2197"/>
                  </a:moveTo>
                  <a:lnTo>
                    <a:pt x="32860" y="41615"/>
                  </a:lnTo>
                  <a:lnTo>
                    <a:pt x="35140" y="58889"/>
                  </a:lnTo>
                  <a:lnTo>
                    <a:pt x="32912" y="76821"/>
                  </a:lnTo>
                  <a:lnTo>
                    <a:pt x="26373" y="92516"/>
                  </a:lnTo>
                  <a:lnTo>
                    <a:pt x="15740" y="105949"/>
                  </a:lnTo>
                  <a:lnTo>
                    <a:pt x="1231" y="117094"/>
                  </a:lnTo>
                  <a:lnTo>
                    <a:pt x="0" y="114896"/>
                  </a:lnTo>
                  <a:lnTo>
                    <a:pt x="11869" y="103176"/>
                  </a:lnTo>
                  <a:lnTo>
                    <a:pt x="18975" y="91059"/>
                  </a:lnTo>
                  <a:lnTo>
                    <a:pt x="22426" y="76960"/>
                  </a:lnTo>
                  <a:lnTo>
                    <a:pt x="23329" y="59296"/>
                  </a:lnTo>
                  <a:lnTo>
                    <a:pt x="22483" y="41746"/>
                  </a:lnTo>
                  <a:lnTo>
                    <a:pt x="19127" y="26989"/>
                  </a:lnTo>
                  <a:lnTo>
                    <a:pt x="12040" y="14110"/>
                  </a:lnTo>
                  <a:lnTo>
                    <a:pt x="0" y="21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7839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76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indent="-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bayes.py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 indent="-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indent="-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math,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sys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indent="-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indent="-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indent="-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class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BayesianFilter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 marR="3719829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베이지안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필터</a:t>
            </a:r>
            <a:r>
              <a:rPr lang="ko-KR" altLang="en-US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"""  </a:t>
            </a:r>
          </a:p>
          <a:p>
            <a:pPr marL="357188" marR="3719829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__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init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__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(self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20688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self.words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set()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출현한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기록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206883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카테고리마다의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횟수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기록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20688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카테고리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횟수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기록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indent="-14288">
              <a:spcBef>
                <a:spcPts val="35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357188" marR="34251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형태소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357188" marR="34251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split(self,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text):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35826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results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L="715963" marR="35826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Twitter()</a:t>
            </a:r>
          </a:p>
          <a:p>
            <a:pPr marL="715963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단어의 기본형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사용</a:t>
            </a:r>
            <a:endParaRPr lang="ko-KR" altLang="en-US" dirty="0">
              <a:latin typeface="+mn-ea"/>
              <a:cs typeface="나눔고딕코딩"/>
            </a:endParaRPr>
          </a:p>
          <a:p>
            <a:pPr marL="715963" marR="25400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twitter.pos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(text,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norm=True,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stem=True)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715963" marR="2540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107473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어미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조사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구두점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등은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대상에서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endParaRPr lang="ko-KR" altLang="en-US" dirty="0">
              <a:latin typeface="+mn-ea"/>
              <a:cs typeface="나눔고딕코딩"/>
            </a:endParaRPr>
          </a:p>
          <a:p>
            <a:pPr marL="1074738"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word[1]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Josa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Eomi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"Punctuation"]: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33513" marR="508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results.append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(word[0])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results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096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7168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indent="-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357188" marR="721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단어와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카테고리의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출현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횟수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marR="721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inc_word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(self,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단어를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카테고리에</a:t>
            </a:r>
            <a:r>
              <a:rPr lang="ko-KR" altLang="en-US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추가하기</a:t>
            </a:r>
            <a:endParaRPr lang="en-US" altLang="ko-KR" spc="-40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category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119188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[category]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spc="-40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word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[category]: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074738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[category][word]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909319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[category][word]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 </a:t>
            </a:r>
          </a:p>
          <a:p>
            <a:pPr marL="715963" marR="909319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self.words.add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(word)</a:t>
            </a:r>
            <a:endParaRPr lang="en-US" altLang="ko-KR" dirty="0">
              <a:latin typeface="+mn-ea"/>
              <a:cs typeface="Times New Roman"/>
            </a:endParaRPr>
          </a:p>
          <a:p>
            <a:pPr marL="3571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inc_category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(self,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카테고리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계산하기</a:t>
            </a:r>
            <a:endParaRPr lang="ko-KR" altLang="en-US" dirty="0">
              <a:latin typeface="+mn-ea"/>
              <a:cs typeface="나눔고딕코딩"/>
            </a:endParaRPr>
          </a:p>
          <a:p>
            <a:pPr marL="715963" marR="7366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 category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074738" marR="736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[category]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[category]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latin typeface="+mn-ea"/>
              <a:cs typeface="나눔고딕코딩"/>
            </a:endParaRPr>
          </a:p>
          <a:p>
            <a:pPr marL="190500" marR="1625600" indent="-190500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fit(self,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""”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word_list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self.split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(text) </a:t>
            </a: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word in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word_list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1074738" marR="100584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self.inc_word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(word,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category)  </a:t>
            </a:r>
          </a:p>
          <a:p>
            <a:pPr marL="715963" marR="100584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self.inc_category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(category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490937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132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357188" marR="1102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리스트에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점수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매기기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marR="1102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score(self,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words,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category):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345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 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math.log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self.category_prob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(category))  </a:t>
            </a:r>
          </a:p>
          <a:p>
            <a:pPr marL="715963" marR="345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words:</a:t>
            </a:r>
            <a:endParaRPr lang="en-US" altLang="ko-KR" dirty="0">
              <a:latin typeface="+mn-ea"/>
              <a:cs typeface="나눔고딕코딩"/>
            </a:endParaRPr>
          </a:p>
          <a:p>
            <a:pPr marL="1074738" marR="25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math.log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self.word_prob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category))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715963" marR="25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357188" marR="16256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predict(self,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text):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715963" marR="1625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best_category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None</a:t>
            </a:r>
          </a:p>
          <a:p>
            <a:pPr marL="715963" marR="1625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sys.maxsize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715963" marR="16256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self.split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(text)  </a:t>
            </a:r>
          </a:p>
          <a:p>
            <a:pPr marL="715963" marR="1625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score_list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715963" marR="244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category in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self.category_dict.keys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():  </a:t>
            </a:r>
          </a:p>
          <a:p>
            <a:pPr marL="1074738" marR="244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score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self.score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(words,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category)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score_list.append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((category, score))  </a:t>
            </a:r>
          </a:p>
          <a:p>
            <a:pPr marL="1074738" marR="2442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score &gt;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1433513" marR="29705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score  </a:t>
            </a:r>
          </a:p>
          <a:p>
            <a:pPr marL="1433513" marR="297053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best_category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category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best_category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score_list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1625600"/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376867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078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5" dirty="0" err="1">
                <a:solidFill>
                  <a:srgbClr val="58595B"/>
                </a:solidFill>
                <a:latin typeface="+mn-ea"/>
                <a:cs typeface="Arial Unicode MS"/>
              </a:rPr>
              <a:t>bayes_test.py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 marR="329057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bayes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BayesianFilter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329057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bf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BayesianFilter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학습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오늘까지만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30%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할인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쿠폰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선물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&amp;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무료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배송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현데계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백화점 세일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4288"/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봄과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찾아온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따뜻한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신제품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소식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인기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제품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한정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세일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오늘 일정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프로젝트 진행 상황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보고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계약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잘</a:t>
            </a:r>
            <a:r>
              <a:rPr lang="ko-KR" altLang="en-US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부탁드립니다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회의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일정이</a:t>
            </a:r>
            <a:r>
              <a:rPr lang="ko-KR" altLang="en-US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등록되었습니다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bf.fit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오늘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일정이</a:t>
            </a:r>
            <a:r>
              <a:rPr lang="ko-KR" altLang="en-US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없습니다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예측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2183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scorelist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bf.predict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재고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정리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할인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배송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")  </a:t>
            </a:r>
          </a:p>
          <a:p>
            <a:pPr marL="14288" marR="218313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결과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pre)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scorelist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ko-KR" altLang="en-US" dirty="0">
              <a:latin typeface="나눔고딕코딩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A1E85FD-9514-004B-8F0A-3B1754ACE68C}"/>
              </a:ext>
            </a:extLst>
          </p:cNvPr>
          <p:cNvSpPr/>
          <p:nvPr/>
        </p:nvSpPr>
        <p:spPr>
          <a:xfrm flipV="1">
            <a:off x="232569" y="629418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163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FEF54-9D1F-1B49-BC39-D0F67CE33C36}"/>
              </a:ext>
            </a:extLst>
          </p:cNvPr>
          <p:cNvSpPr txBox="1"/>
          <p:nvPr/>
        </p:nvSpPr>
        <p:spPr>
          <a:xfrm>
            <a:off x="229811" y="269875"/>
            <a:ext cx="9601201" cy="11557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bayes_test.py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36340">
              <a:lnSpc>
                <a:spcPct val="135400"/>
              </a:lnSpc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결과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광고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-19.00139285840871),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중요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-20.449365773467083)]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453092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37769" y="2190800"/>
            <a:ext cx="302210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>
                <a:latin typeface="+mn-ea"/>
                <a:ea typeface="+mn-ea"/>
              </a:rPr>
              <a:t>MLP</a:t>
            </a:r>
            <a:r>
              <a:rPr lang="ko-KR" altLang="en-US" sz="2400" spc="-200" dirty="0">
                <a:latin typeface="+mn-ea"/>
                <a:ea typeface="+mn-ea"/>
              </a:rPr>
              <a:t>로 텍스트 분류하기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625728"/>
            <a:ext cx="394201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형태소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분석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39728"/>
            <a:ext cx="3429000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20" dirty="0" err="1">
                <a:solidFill>
                  <a:srgbClr val="414042"/>
                </a:solidFill>
                <a:latin typeface="+mn-ea"/>
                <a:cs typeface="Arial Unicode MS"/>
              </a:rPr>
              <a:t>KoNLPy</a:t>
            </a:r>
            <a:endParaRPr lang="en-US" spc="-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Keras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9368" y="2726935"/>
            <a:ext cx="7696201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절에서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베이지안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필터를 사용해 텍스트 분류를 해봤는데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이전에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배운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딥러닝을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활용해보도록 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다층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퍼셉트론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(MLP)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이용하여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텍스트를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분류한다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en-US" altLang="ko-KR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Keras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로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MLP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를 구축한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뒤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텍스트를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분류하는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0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31697"/>
            <a:ext cx="9525000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MLP</a:t>
            </a:r>
            <a:r>
              <a:rPr lang="ko-KR" altLang="en-US" sz="2400" dirty="0">
                <a:latin typeface="+mn-ea"/>
                <a:cs typeface="Arial Unicode MS"/>
              </a:rPr>
              <a:t>로 텍스트 분류하기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다층 </a:t>
            </a:r>
            <a:r>
              <a:rPr lang="ko-KR" altLang="en-US" dirty="0" err="1">
                <a:latin typeface="+mn-ea"/>
                <a:cs typeface="Arial Unicode MS"/>
              </a:rPr>
              <a:t>퍼셉트론</a:t>
            </a:r>
            <a:r>
              <a:rPr lang="en-US" altLang="ko-KR" dirty="0">
                <a:latin typeface="+mn-ea"/>
                <a:cs typeface="Arial Unicode MS"/>
              </a:rPr>
              <a:t>(Multi Layer Perceptron, MLP)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ko-KR" altLang="en-US" dirty="0" err="1">
                <a:latin typeface="+mn-ea"/>
                <a:cs typeface="Arial Unicode MS"/>
              </a:rPr>
              <a:t>입력층과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출력층</a:t>
            </a:r>
            <a:r>
              <a:rPr lang="ko-KR" altLang="en-US" dirty="0">
                <a:latin typeface="+mn-ea"/>
                <a:cs typeface="Arial Unicode MS"/>
              </a:rPr>
              <a:t> 사이에 </a:t>
            </a:r>
            <a:r>
              <a:rPr lang="ko-KR" altLang="en-US" dirty="0" smtClean="0">
                <a:latin typeface="+mn-ea"/>
                <a:cs typeface="Arial Unicode MS"/>
              </a:rPr>
              <a:t>각각의 </a:t>
            </a:r>
            <a:r>
              <a:rPr lang="ko-KR" altLang="en-US" dirty="0" err="1" smtClean="0">
                <a:latin typeface="+mn-ea"/>
                <a:cs typeface="Arial Unicode MS"/>
              </a:rPr>
              <a:t>뉴론들을</a:t>
            </a:r>
            <a:r>
              <a:rPr lang="ko-KR" altLang="en-US" dirty="0" smtClean="0">
                <a:latin typeface="+mn-ea"/>
                <a:cs typeface="Arial Unicode MS"/>
              </a:rPr>
              <a:t>  </a:t>
            </a:r>
            <a:r>
              <a:rPr lang="ko-KR" altLang="en-US" dirty="0">
                <a:latin typeface="+mn-ea"/>
                <a:cs typeface="Arial Unicode MS"/>
              </a:rPr>
              <a:t>전체 결합하는 </a:t>
            </a:r>
            <a:r>
              <a:rPr lang="ko-KR" altLang="en-US" dirty="0" err="1" smtClean="0">
                <a:latin typeface="+mn-ea"/>
                <a:cs typeface="Arial Unicode MS"/>
              </a:rPr>
              <a:t>은닉층을</a:t>
            </a:r>
            <a:r>
              <a:rPr lang="ko-KR" altLang="en-US" dirty="0" smtClean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넣은 </a:t>
            </a:r>
            <a:r>
              <a:rPr lang="ko-KR" altLang="en-US" dirty="0" err="1">
                <a:latin typeface="+mn-ea"/>
                <a:cs typeface="Arial Unicode MS"/>
              </a:rPr>
              <a:t>뉴럴</a:t>
            </a:r>
            <a:r>
              <a:rPr lang="ko-KR" altLang="en-US" dirty="0">
                <a:latin typeface="+mn-ea"/>
                <a:cs typeface="Arial Unicode MS"/>
              </a:rPr>
              <a:t> 네트워크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이번 절의 포인트는 텍스트 데이터를 숫자로 표현할 수 있는 벡터로 변환한다는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머신러닝</a:t>
            </a:r>
            <a:r>
              <a:rPr lang="ko-KR" altLang="en-US" dirty="0">
                <a:latin typeface="+mn-ea"/>
                <a:cs typeface="Arial Unicode MS"/>
              </a:rPr>
              <a:t> 프레임워크는 글을 그대로 입력할 수 </a:t>
            </a:r>
            <a:r>
              <a:rPr lang="ko-KR" altLang="en-US" dirty="0" smtClean="0">
                <a:latin typeface="+mn-ea"/>
                <a:cs typeface="Arial Unicode MS"/>
              </a:rPr>
              <a:t>없기 때문에 텍스트 </a:t>
            </a:r>
            <a:r>
              <a:rPr lang="ko-KR" altLang="en-US" dirty="0">
                <a:latin typeface="+mn-ea"/>
                <a:cs typeface="Arial Unicode MS"/>
              </a:rPr>
              <a:t>데이터를 숫자로 변환해야 하며</a:t>
            </a:r>
            <a:r>
              <a:rPr lang="en-US" altLang="ko-KR" dirty="0">
                <a:latin typeface="+mn-ea"/>
                <a:cs typeface="Arial Unicode MS"/>
              </a:rPr>
              <a:t>,</a:t>
            </a:r>
            <a:r>
              <a:rPr lang="ko-KR" altLang="en-US" dirty="0">
                <a:latin typeface="+mn-ea"/>
                <a:cs typeface="Arial Unicode MS"/>
              </a:rPr>
              <a:t> 텍스트 데이터는 이미지 데이터와 다르게 길이가 다름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뉴스 기사 형태소 분석  파일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2017</a:t>
            </a:r>
            <a:r>
              <a:rPr lang="ko-KR" altLang="en-US" dirty="0">
                <a:latin typeface="+mn-ea"/>
                <a:cs typeface="Arial Unicode MS"/>
              </a:rPr>
              <a:t>년 </a:t>
            </a:r>
            <a:r>
              <a:rPr lang="en-US" altLang="ko-KR" dirty="0">
                <a:latin typeface="+mn-ea"/>
                <a:cs typeface="Arial Unicode MS"/>
              </a:rPr>
              <a:t>4</a:t>
            </a:r>
            <a:r>
              <a:rPr lang="ko-KR" altLang="en-US" dirty="0">
                <a:latin typeface="+mn-ea"/>
                <a:cs typeface="Arial Unicode MS"/>
              </a:rPr>
              <a:t>월 </a:t>
            </a: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>
                <a:latin typeface="+mn-ea"/>
                <a:cs typeface="Arial Unicode MS"/>
              </a:rPr>
              <a:t>일부터 </a:t>
            </a:r>
            <a:r>
              <a:rPr lang="en-US" altLang="ko-KR" dirty="0">
                <a:latin typeface="+mn-ea"/>
                <a:cs typeface="Arial Unicode MS"/>
              </a:rPr>
              <a:t>2017</a:t>
            </a:r>
            <a:r>
              <a:rPr lang="ko-KR" altLang="en-US" dirty="0">
                <a:latin typeface="+mn-ea"/>
                <a:cs typeface="Arial Unicode MS"/>
              </a:rPr>
              <a:t>년 </a:t>
            </a:r>
            <a:r>
              <a:rPr lang="en-US" altLang="ko-KR" dirty="0">
                <a:latin typeface="+mn-ea"/>
                <a:cs typeface="Arial Unicode MS"/>
              </a:rPr>
              <a:t>4</a:t>
            </a:r>
            <a:r>
              <a:rPr lang="ko-KR" altLang="en-US" dirty="0">
                <a:latin typeface="+mn-ea"/>
                <a:cs typeface="Arial Unicode MS"/>
              </a:rPr>
              <a:t>월 </a:t>
            </a:r>
            <a:r>
              <a:rPr lang="en-US" altLang="ko-KR" dirty="0">
                <a:latin typeface="+mn-ea"/>
                <a:cs typeface="Arial Unicode MS"/>
              </a:rPr>
              <a:t>17</a:t>
            </a:r>
            <a:r>
              <a:rPr lang="ko-KR" altLang="en-US" dirty="0">
                <a:latin typeface="+mn-ea"/>
                <a:cs typeface="Arial Unicode MS"/>
              </a:rPr>
              <a:t>일까지 각 신문사의 정치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경제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사회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생활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ko-KR" altLang="en-US" dirty="0">
                <a:latin typeface="+mn-ea"/>
                <a:cs typeface="Arial Unicode MS"/>
              </a:rPr>
              <a:t>문화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세계</a:t>
            </a:r>
            <a:r>
              <a:rPr lang="en-US" altLang="ko-KR" dirty="0">
                <a:latin typeface="+mn-ea"/>
                <a:cs typeface="Arial Unicode MS"/>
              </a:rPr>
              <a:t>, IT/</a:t>
            </a:r>
            <a:r>
              <a:rPr lang="ko-KR" altLang="en-US" dirty="0">
                <a:latin typeface="+mn-ea"/>
                <a:cs typeface="Arial Unicode MS"/>
              </a:rPr>
              <a:t>과학과 관련된 신문 기사 </a:t>
            </a:r>
            <a:r>
              <a:rPr lang="en-US" altLang="ko-KR" dirty="0">
                <a:latin typeface="+mn-ea"/>
                <a:cs typeface="Arial Unicode MS"/>
              </a:rPr>
              <a:t>1</a:t>
            </a:r>
            <a:r>
              <a:rPr lang="ko-KR" altLang="en-US" dirty="0">
                <a:latin typeface="+mn-ea"/>
                <a:cs typeface="Arial Unicode MS"/>
              </a:rPr>
              <a:t>만 개를 추출하고 형태소 분석을 수행한 파일부터 </a:t>
            </a:r>
            <a:r>
              <a:rPr lang="ko-KR" altLang="en-US" dirty="0" smtClean="0">
                <a:latin typeface="+mn-ea"/>
                <a:cs typeface="Arial Unicode MS"/>
              </a:rPr>
              <a:t>제공</a:t>
            </a:r>
            <a:endParaRPr lang="en-US" altLang="ko-KR" sz="24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76492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4847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한국어  형태소  분석 라이브러리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수많은 형태소 분석 라이브러리가 오픈소스로 배포되고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파이썬에서도</a:t>
            </a:r>
            <a:r>
              <a:rPr lang="ko-KR" altLang="en-US" dirty="0">
                <a:latin typeface="+mn-ea"/>
                <a:cs typeface="Arial Unicode MS"/>
              </a:rPr>
              <a:t> 사용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한국어 형태소 분석 라이브러리 </a:t>
            </a:r>
            <a:r>
              <a:rPr lang="en-US" altLang="ko-KR" dirty="0" err="1">
                <a:latin typeface="+mn-ea"/>
                <a:cs typeface="Arial Unicode MS"/>
              </a:rPr>
              <a:t>KoNLPy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http://konlpy.org/ko/latest/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한나눔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꼬꼬마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en-US" altLang="ko-KR" dirty="0" err="1">
                <a:latin typeface="+mn-ea"/>
                <a:cs typeface="Arial Unicode MS"/>
              </a:rPr>
              <a:t>Komoran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en-US" altLang="ko-KR" dirty="0" err="1">
                <a:latin typeface="+mn-ea"/>
                <a:cs typeface="Arial Unicode MS"/>
              </a:rPr>
              <a:t>MeCab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트위터 등의 형태소 분석기를 쉽게 사용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이 중에서 트위터 형태소 분석기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KoNLPy</a:t>
            </a:r>
            <a:r>
              <a:rPr lang="ko-KR" altLang="en-US" sz="2400" dirty="0">
                <a:latin typeface="+mn-ea"/>
                <a:cs typeface="Arial Unicode MS"/>
              </a:rPr>
              <a:t>의 트위터 형태소 분석기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5</a:t>
            </a:r>
            <a:r>
              <a:rPr lang="ko-KR" altLang="en-US" dirty="0">
                <a:latin typeface="+mn-ea"/>
                <a:cs typeface="Arial Unicode MS"/>
              </a:rPr>
              <a:t>가지 종류의 형태소 분석기를 활용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트위터 형태소 분석기의 사용법만 알아도 다른 형태소 분석기도 사용 할 수 있을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  명령어로  </a:t>
            </a:r>
            <a:r>
              <a:rPr lang="ko-KR" altLang="en-US" dirty="0" smtClean="0">
                <a:latin typeface="+mn-ea"/>
                <a:cs typeface="Arial Unicode MS"/>
              </a:rPr>
              <a:t>설치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FEF54-9D1F-1B49-BC39-D0F67CE33C36}"/>
              </a:ext>
            </a:extLst>
          </p:cNvPr>
          <p:cNvSpPr txBox="1"/>
          <p:nvPr/>
        </p:nvSpPr>
        <p:spPr>
          <a:xfrm>
            <a:off x="229811" y="5202530"/>
            <a:ext cx="9601201" cy="1315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자바 등등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apt-get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install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g++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openjdk-7-jdk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python-dev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python3-dev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KoNLPy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설치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pip install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konlpy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081270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69875"/>
            <a:ext cx="9525000" cy="590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텍스트 데이터를 고정 길이의 벡터로 변환하는 방법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 </a:t>
            </a:r>
            <a:r>
              <a:rPr lang="ko-KR" altLang="en-US" dirty="0" smtClean="0">
                <a:latin typeface="+mn-ea"/>
                <a:cs typeface="Arial Unicode MS"/>
              </a:rPr>
              <a:t>하나하나에 </a:t>
            </a:r>
            <a:r>
              <a:rPr lang="en-US" altLang="ko-KR" dirty="0">
                <a:latin typeface="+mn-ea"/>
                <a:cs typeface="Arial Unicode MS"/>
              </a:rPr>
              <a:t>ID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부여하고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그러한 </a:t>
            </a:r>
            <a:r>
              <a:rPr lang="en-US" altLang="ko-KR" dirty="0">
                <a:latin typeface="+mn-ea"/>
                <a:cs typeface="Arial Unicode MS"/>
              </a:rPr>
              <a:t>ID</a:t>
            </a:r>
            <a:r>
              <a:rPr lang="ko-KR" altLang="en-US" dirty="0">
                <a:latin typeface="+mn-ea"/>
                <a:cs typeface="Arial Unicode MS"/>
              </a:rPr>
              <a:t>의 출현 빈도와 정렬 순서를 기반으로 벡터를 만드는 </a:t>
            </a:r>
            <a:r>
              <a:rPr lang="ko-KR" altLang="en-US" dirty="0" smtClean="0">
                <a:latin typeface="+mn-ea"/>
                <a:cs typeface="Arial Unicode MS"/>
              </a:rPr>
              <a:t>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정렬 순서는 무시하고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출현 빈도만 </a:t>
            </a:r>
            <a:r>
              <a:rPr lang="ko-KR" altLang="en-US" dirty="0" smtClean="0">
                <a:latin typeface="+mn-ea"/>
                <a:cs typeface="Arial Unicode MS"/>
              </a:rPr>
              <a:t>사용된다</a:t>
            </a:r>
            <a:r>
              <a:rPr lang="en-US" altLang="ko-KR" dirty="0" smtClean="0">
                <a:latin typeface="+mn-ea"/>
                <a:cs typeface="Arial Unicode MS"/>
              </a:rPr>
              <a:t>.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글에 </a:t>
            </a:r>
            <a:r>
              <a:rPr lang="ko-KR" altLang="en-US" dirty="0" smtClean="0">
                <a:latin typeface="+mn-ea"/>
                <a:cs typeface="Arial Unicode MS"/>
              </a:rPr>
              <a:t>어떤 </a:t>
            </a:r>
            <a:r>
              <a:rPr lang="ko-KR" altLang="en-US" dirty="0">
                <a:latin typeface="+mn-ea"/>
                <a:cs typeface="Arial Unicode MS"/>
              </a:rPr>
              <a:t>단어가 있는지 수치로 나타내는  방법을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 smtClean="0">
                <a:latin typeface="+mn-ea"/>
                <a:cs typeface="Arial Unicode MS"/>
              </a:rPr>
              <a:t>BOW(Bag-Of-Words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부름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“몇 번을 쓰러지더라도 몇 번을 무너지더라도 다시 일어나라”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단어에 </a:t>
            </a:r>
            <a:r>
              <a:rPr lang="en-US" altLang="ko-KR" dirty="0" smtClean="0">
                <a:latin typeface="+mn-ea"/>
                <a:cs typeface="Arial Unicode MS"/>
              </a:rPr>
              <a:t>ID</a:t>
            </a:r>
            <a:r>
              <a:rPr lang="ko-KR" altLang="en-US" dirty="0" smtClean="0">
                <a:latin typeface="+mn-ea"/>
                <a:cs typeface="Arial Unicode MS"/>
              </a:rPr>
              <a:t>를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부여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출현 횟수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AAA38-8FD5-8145-B567-5FAE7840088B}"/>
              </a:ext>
            </a:extLst>
          </p:cNvPr>
          <p:cNvSpPr txBox="1"/>
          <p:nvPr/>
        </p:nvSpPr>
        <p:spPr>
          <a:xfrm>
            <a:off x="229811" y="3359117"/>
            <a:ext cx="9441521" cy="466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 algn="dist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몇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번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쓰러지다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몇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번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무너지다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다시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일어나다</a:t>
            </a:r>
            <a:endParaRPr lang="ko-KR" altLang="en-US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graphicFrame>
        <p:nvGraphicFramePr>
          <p:cNvPr id="4" name="object 17">
            <a:extLst>
              <a:ext uri="{FF2B5EF4-FFF2-40B4-BE49-F238E27FC236}">
                <a16:creationId xmlns:a16="http://schemas.microsoft.com/office/drawing/2014/main" id="{95A65BA5-35AF-C646-A100-31C290F56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28635"/>
              </p:ext>
            </p:extLst>
          </p:nvPr>
        </p:nvGraphicFramePr>
        <p:xfrm>
          <a:off x="537369" y="4613275"/>
          <a:ext cx="9133966" cy="737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3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3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22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26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43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8997"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형태소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몇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번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을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쓰러지다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몇</a:t>
                      </a:r>
                      <a:endParaRPr sz="18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번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을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무너지다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다시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일어나다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40">
                      <a:solidFill>
                        <a:srgbClr val="93959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97">
                <a:tc>
                  <a:txBody>
                    <a:bodyPr/>
                    <a:lstStyle/>
                    <a:p>
                      <a:pPr marR="1003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ID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</a:t>
                      </a:r>
                      <a:endParaRPr sz="18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31">
            <a:extLst>
              <a:ext uri="{FF2B5EF4-FFF2-40B4-BE49-F238E27FC236}">
                <a16:creationId xmlns:a16="http://schemas.microsoft.com/office/drawing/2014/main" id="{0FAC3718-1121-0C4A-B0D2-15B0E1D12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33846"/>
              </p:ext>
            </p:extLst>
          </p:nvPr>
        </p:nvGraphicFramePr>
        <p:xfrm>
          <a:off x="537369" y="6266002"/>
          <a:ext cx="9133963" cy="1090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1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10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090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형태소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몇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번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을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쓰러지다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무너지다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다시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일어나다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59570" marB="0">
                    <a:lnT w="2539">
                      <a:solidFill>
                        <a:srgbClr val="93959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86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ID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6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7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55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97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출현</a:t>
                      </a:r>
                      <a:r>
                        <a:rPr sz="1800" b="1" spc="-1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횟수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8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44387" marB="0">
                    <a:lnB w="2539">
                      <a:solidFill>
                        <a:srgbClr val="93959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361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84286"/>
            <a:ext cx="9525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텍스트 분류하기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- </a:t>
            </a:r>
            <a:r>
              <a:rPr lang="ko-KR" altLang="en-US" dirty="0">
                <a:latin typeface="+mn-ea"/>
                <a:cs typeface="Arial Unicode MS"/>
              </a:rPr>
              <a:t>텍스트를 분류하는 과정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텍스트에서 불필요한 품사를 제거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사전을 기반으로 단어를 숫자로 변환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파일 내부의 단어 출현 비율을 계산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데이터를 학습</a:t>
            </a:r>
            <a:endParaRPr lang="en-US" altLang="ko-KR" dirty="0">
              <a:latin typeface="+mn-ea"/>
              <a:cs typeface="Arial Unicode MS"/>
            </a:endParaRPr>
          </a:p>
          <a:p>
            <a:pPr marL="812800" lvl="1" indent="-342900" algn="just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테스트 데이터를 넣어 성공률을 </a:t>
            </a:r>
            <a:r>
              <a:rPr lang="ko-KR" altLang="en-US" dirty="0" smtClean="0">
                <a:latin typeface="+mn-ea"/>
                <a:cs typeface="Arial Unicode MS"/>
              </a:rPr>
              <a:t>확인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98280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단어를 </a:t>
            </a:r>
            <a:r>
              <a:rPr lang="en-US" altLang="ko-KR" sz="2400" dirty="0" smtClean="0">
                <a:latin typeface="+mn-ea"/>
                <a:cs typeface="Arial Unicode MS"/>
              </a:rPr>
              <a:t>ID</a:t>
            </a:r>
            <a:r>
              <a:rPr lang="ko-KR" altLang="en-US" sz="2400" dirty="0">
                <a:latin typeface="+mn-ea"/>
                <a:cs typeface="Arial Unicode MS"/>
              </a:rPr>
              <a:t>로 변환하고 </a:t>
            </a:r>
            <a:r>
              <a:rPr lang="ko-KR" altLang="en-US" sz="2400" dirty="0" smtClean="0">
                <a:latin typeface="+mn-ea"/>
                <a:cs typeface="Arial Unicode MS"/>
              </a:rPr>
              <a:t>출현 횟수 </a:t>
            </a:r>
            <a:r>
              <a:rPr lang="ko-KR" altLang="en-US" sz="2400" dirty="0">
                <a:latin typeface="+mn-ea"/>
                <a:cs typeface="Arial Unicode MS"/>
              </a:rPr>
              <a:t>구하기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176119"/>
            <a:ext cx="9753599" cy="525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/ch6/mlp2-seq.py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glob,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"./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newstext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7317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dic_file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"/word-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14288" marR="27317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data_file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14288" marR="273177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data_file_min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"/data-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mini.json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3082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어구를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자르고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---(※1)  </a:t>
            </a:r>
          </a:p>
          <a:p>
            <a:pPr marL="14288" marR="30822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"_MAX":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text_to_ids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text.strip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  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text.split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result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spc="-20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 in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words:</a:t>
            </a: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n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n.strip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spc="-15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70" y="1489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866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978297"/>
            <a:ext cx="9677399" cy="553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963" marR="1686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n in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spc="-5" dirty="0" smtClean="0">
              <a:latin typeface="+mn-ea"/>
              <a:cs typeface="나눔고딕코딩"/>
            </a:endParaRPr>
          </a:p>
          <a:p>
            <a:pPr marL="715963" marR="16865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[n]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["_MAX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715963" marR="168656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["_MAX"]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715963" marR="16865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print(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n)</a:t>
            </a:r>
          </a:p>
          <a:p>
            <a:pPr marL="715963" marR="1686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else:</a:t>
            </a:r>
          </a:p>
          <a:p>
            <a:pPr marL="715963" marR="16865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[n]</a:t>
            </a:r>
          </a:p>
          <a:p>
            <a:pPr marL="715963" marR="16865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result.append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715963" marR="168656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result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706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고정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길이의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배열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리턴하기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---(※2)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706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file_to_ids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06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"r")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f:</a:t>
            </a:r>
          </a:p>
          <a:p>
            <a:pPr marL="14288" marR="7061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f.read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 marR="70612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text_to_ids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(text)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등록하기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register_dic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glob.glob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+"/*/*.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wakati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recursive=True)</a:t>
            </a:r>
          </a:p>
          <a:p>
            <a:pPr marL="14288" marR="104140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files: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file_to_ids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192689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marR="142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내부의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세기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42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count_file_freq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4274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n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["_MAX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"])]</a:t>
            </a:r>
          </a:p>
          <a:p>
            <a:pPr marL="14288" marR="142748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fname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,"r")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f:</a:t>
            </a:r>
          </a:p>
          <a:p>
            <a:pPr marL="14288" marR="142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().strip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 marR="142748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ids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text_to_ids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(text)</a:t>
            </a:r>
          </a:p>
          <a:p>
            <a:pPr marL="14288" marR="14274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ids:</a:t>
            </a:r>
          </a:p>
          <a:p>
            <a:pPr marL="14288" marR="142748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wid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427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카테고리마다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count_freq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(limit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0414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X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10414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10414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max_words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["_MAX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14288" marR="10414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cat_names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10414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cat in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os.listdir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cat_dir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root_dir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"/"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cat</a:t>
            </a:r>
          </a:p>
          <a:p>
            <a:pPr marL="14288" marR="1041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os.path.isdir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cat_dir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cat_idx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cat_names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cat_names.append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(cat)</a:t>
            </a:r>
          </a:p>
          <a:p>
            <a:pPr marL="14288" marR="10414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glob.glob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cat_dir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+"/*.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wakati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864134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156369" y="169877"/>
            <a:ext cx="9753599" cy="4824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963" marR="259969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 marR="2599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path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files:</a:t>
            </a:r>
          </a:p>
          <a:p>
            <a:pPr marL="715963" marR="25996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print(path)</a:t>
            </a:r>
          </a:p>
          <a:p>
            <a:pPr marL="715963" marR="25996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count_file_freq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(path)</a:t>
            </a:r>
          </a:p>
          <a:p>
            <a:pPr marL="715963" marR="25996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X.append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715963" marR="25996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Y.append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cat_idx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715963" marR="25996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limit &gt;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</a:p>
          <a:p>
            <a:pPr marL="715963" marR="2599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	if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limit: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</a:p>
          <a:p>
            <a:pPr marL="715963" marR="2599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715963" marR="2599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3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X,Y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 smtClean="0">
              <a:latin typeface="+mn-ea"/>
              <a:cs typeface="Times New Roman"/>
            </a:endParaRPr>
          </a:p>
          <a:p>
            <a:pPr marL="14288" marR="3376929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딕셔너리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376929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dic_file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337692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(open(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dic_file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  <a:endParaRPr lang="en-US" altLang="ko-KR" dirty="0" smtClean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register_dic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dic_file,"w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53619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366941"/>
            <a:ext cx="9753599" cy="2569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벡터를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317881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테스트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목적의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소규모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만들기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178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X, Y =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count_freq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(20)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({"X":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"Y":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Y},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data_file_min,"w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</a:p>
          <a:p>
            <a:pPr marL="14288">
              <a:spcBef>
                <a:spcPts val="340"/>
              </a:spcBef>
            </a:pPr>
            <a:endParaRPr lang="en-US" altLang="ko-KR" dirty="0">
              <a:latin typeface="+mn-ea"/>
              <a:cs typeface="나눔고딕코딩"/>
            </a:endParaRPr>
          </a:p>
          <a:p>
            <a:pPr marL="14288" marR="3082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기반으로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만들기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082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X, Y 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count_freq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574290"/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({"X":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"Y":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Y},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data_file,"w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"))  </a:t>
            </a:r>
          </a:p>
          <a:p>
            <a:pPr marL="14288" marR="257429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print("ok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29812" y="3195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3B037-CC42-AE47-8437-8DA39109BC30}"/>
              </a:ext>
            </a:extLst>
          </p:cNvPr>
          <p:cNvSpPr txBox="1"/>
          <p:nvPr/>
        </p:nvSpPr>
        <p:spPr>
          <a:xfrm>
            <a:off x="230468" y="3622675"/>
            <a:ext cx="9601201" cy="4250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mlp2-seq.py</a:t>
            </a:r>
          </a:p>
        </p:txBody>
      </p:sp>
    </p:spTree>
    <p:extLst>
      <p:ext uri="{BB962C8B-B14F-4D97-AF65-F5344CB8AC3E}">
        <p14:creationId xmlns:p14="http://schemas.microsoft.com/office/powerpoint/2010/main" val="1261024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MLP</a:t>
            </a:r>
            <a:r>
              <a:rPr lang="ko-KR" altLang="en-US" sz="2400" dirty="0">
                <a:latin typeface="+mn-ea"/>
                <a:cs typeface="Arial Unicode MS"/>
              </a:rPr>
              <a:t>로 텍스트 분류하기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6170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/ch6/mlp3-classify.py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Sequential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65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keras.layers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Dense, Dropout, Activation  </a:t>
            </a:r>
          </a:p>
          <a:p>
            <a:pPr marL="14288" marR="765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keras.wrappers.scikit_learn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KerasClassifier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7658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keras.utils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np_utils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923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sklearn.model_selection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9232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sklearn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model_selection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metrics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7505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max_words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56681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입력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dic.json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참고  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7505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nb_classes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9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개의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카테고리</a:t>
            </a:r>
            <a:endParaRPr lang="ko-KR" altLang="en-US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4288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batch_size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64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nb_epoch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1424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MLP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생성하기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4288" marR="21424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build_model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L="14288" marR="21424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model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Sequential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 marR="21424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(Dense(512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input_shape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max_words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,)))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14249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(Activation('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relu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'))</a:t>
            </a:r>
          </a:p>
          <a:p>
            <a:pPr marL="14288" marR="21424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(Dropout(0.5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))  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7590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524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 marR="101981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(Dense(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nb_classes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357188" marR="10198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(Activation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softmax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'))</a:t>
            </a:r>
          </a:p>
          <a:p>
            <a:pPr marL="357188" marR="10198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model.compile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(loss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categorical_crossentropy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</a:p>
          <a:p>
            <a:pPr marL="357188" marR="10198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        optimizer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adam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</a:p>
          <a:p>
            <a:pPr marL="357188" marR="10198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        metrics=['accuracy'])</a:t>
            </a:r>
            <a:endParaRPr lang="en-US" altLang="ko-KR" dirty="0" smtClean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(open("./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newstext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/data-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mini.json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21285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#data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(open("./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newstext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data.json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"))  </a:t>
            </a:r>
          </a:p>
          <a:p>
            <a:pPr marL="14288" marR="12128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data["X"]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나타내는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data["Y"]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카테고리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학습하기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7251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X_train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Y_test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train_test_split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(X,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72517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np_utils.to_categorical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nb_classes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7251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),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4288" marR="7251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KerasClassifier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</a:p>
          <a:p>
            <a:pPr marL="14288" marR="7251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build_fn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build_model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</a:p>
          <a:p>
            <a:pPr marL="14288" marR="7251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nb_epoch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nb_epoch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</a:p>
          <a:p>
            <a:pPr marL="14288" marR="7251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batch_size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batch_size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model.fit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X_train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Y_train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25170"/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208244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2054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예측하기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 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model.predict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3025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metrics.accuracy_score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Y_test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y)  </a:t>
            </a:r>
          </a:p>
          <a:p>
            <a:pPr marL="14288" marR="230251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metrics.classification_report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Y_test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2302510"/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ac_score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리포트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=\n",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cl_report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E68223F-2B1A-4B41-943B-1BD6E263992F}"/>
              </a:ext>
            </a:extLst>
          </p:cNvPr>
          <p:cNvSpPr/>
          <p:nvPr/>
        </p:nvSpPr>
        <p:spPr>
          <a:xfrm flipV="1">
            <a:off x="232569" y="2555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8F8B6-5370-9F4D-AEC2-40AA28970E5A}"/>
              </a:ext>
            </a:extLst>
          </p:cNvPr>
          <p:cNvSpPr txBox="1"/>
          <p:nvPr/>
        </p:nvSpPr>
        <p:spPr>
          <a:xfrm>
            <a:off x="229811" y="2860675"/>
            <a:ext cx="9601201" cy="15468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mlp3-classify.py</a:t>
            </a:r>
          </a:p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</a:p>
          <a:p>
            <a:pPr marL="156210" marR="3736340">
              <a:lnSpc>
                <a:spcPct val="135400"/>
              </a:lnSpc>
            </a:pP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정답률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0.757575757576</a:t>
            </a:r>
          </a:p>
          <a:p>
            <a:pPr marL="156210" marR="37363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21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1853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/ch06/</a:t>
            </a:r>
            <a:r>
              <a:rPr lang="en-US" altLang="ko-KR" spc="20" dirty="0" err="1">
                <a:solidFill>
                  <a:srgbClr val="58595B"/>
                </a:solidFill>
                <a:latin typeface="+mn-ea"/>
                <a:cs typeface="Arial Unicode MS"/>
              </a:rPr>
              <a:t>konlpy-basic.py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43256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twitter.pos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아버지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가방에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들어가신다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.",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norm=True,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stem=True)  print(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817392C-2463-A84A-8E85-142EEAA30DAF}"/>
              </a:ext>
            </a:extLst>
          </p:cNvPr>
          <p:cNvSpPr/>
          <p:nvPr/>
        </p:nvSpPr>
        <p:spPr>
          <a:xfrm flipV="1">
            <a:off x="233363" y="2251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7E7B9-52F7-F148-9A1B-C6D709A67879}"/>
              </a:ext>
            </a:extLst>
          </p:cNvPr>
          <p:cNvSpPr txBox="1"/>
          <p:nvPr/>
        </p:nvSpPr>
        <p:spPr>
          <a:xfrm>
            <a:off x="229811" y="2632075"/>
            <a:ext cx="9601201" cy="697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konlpy-basic.py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[('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아버지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', 'Noun'), ('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가방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', 'Noun'), ('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', '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Josa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'), ('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들어가다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', 'Verb'),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('.',Punctuation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')]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892B5C0-665E-7A43-B135-8850DFF34F5B}"/>
              </a:ext>
            </a:extLst>
          </p:cNvPr>
          <p:cNvSpPr txBox="1"/>
          <p:nvPr/>
        </p:nvSpPr>
        <p:spPr>
          <a:xfrm>
            <a:off x="271463" y="3664983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더 자세한 내용은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http://konlpy.org/ko/latest/api/konlpy.tag/</a:t>
            </a:r>
            <a:r>
              <a:rPr lang="ko-KR" altLang="en-US" dirty="0">
                <a:latin typeface="+mn-ea"/>
                <a:cs typeface="Arial Unicode MS"/>
              </a:rPr>
              <a:t> 참고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90124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36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읽어 들이는 파일을 “</a:t>
            </a:r>
            <a:r>
              <a:rPr lang="en-US" altLang="ko-KR" dirty="0" err="1">
                <a:latin typeface="+mn-ea"/>
                <a:cs typeface="Arial Unicode MS"/>
              </a:rPr>
              <a:t>data.json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으로 변경해서 </a:t>
            </a:r>
            <a:r>
              <a:rPr lang="ko-KR" altLang="en-US" dirty="0" smtClean="0">
                <a:latin typeface="+mn-ea"/>
                <a:cs typeface="Arial Unicode MS"/>
              </a:rPr>
              <a:t>실행</a:t>
            </a:r>
            <a:endParaRPr lang="ko-KR" altLang="en-US" dirty="0">
              <a:latin typeface="+mn-ea"/>
              <a:cs typeface="Arial Unicode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054BF-8773-2D47-BE25-A561E0335812}"/>
              </a:ext>
            </a:extLst>
          </p:cNvPr>
          <p:cNvSpPr txBox="1"/>
          <p:nvPr/>
        </p:nvSpPr>
        <p:spPr>
          <a:xfrm>
            <a:off x="229811" y="727075"/>
            <a:ext cx="9601201" cy="67233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mlp3-classify.py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99s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1/5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252s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 marR="3455035">
              <a:lnSpc>
                <a:spcPct val="135400"/>
              </a:lnSpc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0.4211</a:t>
            </a:r>
            <a:r>
              <a:rPr lang="en-US" altLang="ko-KR" sz="1600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0.8814 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2/5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248s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 marR="3455035">
              <a:lnSpc>
                <a:spcPct val="135400"/>
              </a:lnSpc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0.0358</a:t>
            </a:r>
            <a:r>
              <a:rPr lang="en-US" altLang="ko-KR" sz="1600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0.9908 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3/5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251s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 marR="3455035">
              <a:lnSpc>
                <a:spcPct val="135400"/>
              </a:lnSpc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0.0169</a:t>
            </a:r>
            <a:r>
              <a:rPr lang="en-US" altLang="ko-KR" sz="1600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0.9975 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4/5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242s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 marR="3455035">
              <a:lnSpc>
                <a:spcPct val="135400"/>
              </a:lnSpc>
            </a:pP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loss: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0.0085</a:t>
            </a:r>
            <a:r>
              <a:rPr lang="en-US" altLang="ko-KR" sz="1600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 err="1">
                <a:solidFill>
                  <a:srgbClr val="231F20"/>
                </a:solidFill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z="1600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0" dirty="0">
                <a:solidFill>
                  <a:srgbClr val="231F20"/>
                </a:solidFill>
                <a:latin typeface="+mn-ea"/>
                <a:cs typeface="나눔고딕코딩"/>
              </a:rPr>
              <a:t>0.9984 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Epoch</a:t>
            </a:r>
            <a:r>
              <a:rPr lang="en-US" altLang="ko-KR" sz="16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spc="-15" dirty="0">
                <a:solidFill>
                  <a:srgbClr val="231F20"/>
                </a:solidFill>
                <a:latin typeface="+mn-ea"/>
                <a:cs typeface="나눔고딕코딩"/>
              </a:rPr>
              <a:t>5/5</a:t>
            </a:r>
            <a:endParaRPr lang="en-US" altLang="ko-KR" sz="1600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z="1600" spc="-5" dirty="0">
                <a:solidFill>
                  <a:srgbClr val="231F20"/>
                </a:solidFill>
                <a:latin typeface="+mn-ea"/>
                <a:cs typeface="나눔고딕코딩"/>
              </a:rPr>
              <a:t>6314/6314 </a:t>
            </a:r>
            <a:r>
              <a:rPr lang="en-US" altLang="ko-KR" sz="1600" spc="-40" dirty="0">
                <a:solidFill>
                  <a:srgbClr val="231F20"/>
                </a:solidFill>
                <a:latin typeface="+mn-ea"/>
                <a:cs typeface="나눔고딕코딩"/>
              </a:rPr>
              <a:t>[==============================]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z="1600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600" dirty="0">
                <a:solidFill>
                  <a:srgbClr val="231F20"/>
                </a:solidFill>
                <a:latin typeface="+mn-ea"/>
                <a:cs typeface="나눔고딕코딩"/>
              </a:rPr>
              <a:t>247s</a:t>
            </a:r>
          </a:p>
          <a:p>
            <a:pPr marL="156210">
              <a:spcBef>
                <a:spcPts val="340"/>
              </a:spcBef>
            </a:pPr>
            <a:r>
              <a:rPr lang="en-US" altLang="ko-KR" sz="1600" dirty="0">
                <a:latin typeface="+mn-ea"/>
                <a:cs typeface="나눔고딕코딩"/>
              </a:rPr>
              <a:t>- loss: 0.0068 - </a:t>
            </a:r>
            <a:r>
              <a:rPr lang="en-US" altLang="ko-KR" sz="1600" dirty="0" err="1">
                <a:latin typeface="+mn-ea"/>
                <a:cs typeface="나눔고딕코딩"/>
              </a:rPr>
              <a:t>acc</a:t>
            </a:r>
            <a:r>
              <a:rPr lang="en-US" altLang="ko-KR" sz="1600" dirty="0">
                <a:latin typeface="+mn-ea"/>
                <a:cs typeface="나눔고딕코딩"/>
              </a:rPr>
              <a:t>: 0.9991</a:t>
            </a:r>
          </a:p>
          <a:p>
            <a:pPr marL="156210">
              <a:spcBef>
                <a:spcPts val="340"/>
              </a:spcBef>
            </a:pPr>
            <a:r>
              <a:rPr lang="en-US" altLang="ko-KR" sz="1600" dirty="0">
                <a:latin typeface="+mn-ea"/>
                <a:cs typeface="나눔고딕코딩"/>
              </a:rPr>
              <a:t>2105/2105 [==============================] </a:t>
            </a:r>
            <a:r>
              <a:rPr lang="en-US" altLang="ko-KR" sz="1600" dirty="0" smtClean="0">
                <a:latin typeface="+mn-ea"/>
                <a:cs typeface="나눔고딕코딩"/>
              </a:rPr>
              <a:t>- 7s</a:t>
            </a:r>
          </a:p>
          <a:p>
            <a:pPr marL="156210">
              <a:spcBef>
                <a:spcPts val="340"/>
              </a:spcBef>
            </a:pPr>
            <a:r>
              <a:rPr lang="ko-KR" altLang="en-US" sz="1600" dirty="0" err="1" smtClean="0">
                <a:latin typeface="+mn-ea"/>
                <a:cs typeface="나눔고딕코딩"/>
              </a:rPr>
              <a:t>정답률</a:t>
            </a:r>
            <a:r>
              <a:rPr lang="ko-KR" altLang="en-US" sz="1600" dirty="0" smtClean="0">
                <a:latin typeface="+mn-ea"/>
                <a:cs typeface="나눔고딕코딩"/>
              </a:rPr>
              <a:t> </a:t>
            </a:r>
            <a:r>
              <a:rPr lang="en-US" altLang="ko-KR" sz="1600" dirty="0">
                <a:latin typeface="+mn-ea"/>
                <a:cs typeface="나눔고딕코딩"/>
              </a:rPr>
              <a:t>= 0.902137767221</a:t>
            </a:r>
          </a:p>
          <a:p>
            <a:pPr marL="156210">
              <a:spcBef>
                <a:spcPts val="340"/>
              </a:spcBef>
            </a:pPr>
            <a:r>
              <a:rPr lang="ko-KR" altLang="en-US" sz="1600" dirty="0">
                <a:latin typeface="+mn-ea"/>
                <a:cs typeface="나눔고딕코딩"/>
              </a:rPr>
              <a:t>리포트 </a:t>
            </a:r>
            <a:r>
              <a:rPr lang="en-US" altLang="ko-KR" sz="1600" dirty="0">
                <a:latin typeface="+mn-ea"/>
                <a:cs typeface="나눔고딕코딩"/>
              </a:rPr>
              <a:t>=</a:t>
            </a: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 smtClean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56210"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FEC5E0A-5CD6-4B49-A337-8D5DE000C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032761"/>
              </p:ext>
            </p:extLst>
          </p:nvPr>
        </p:nvGraphicFramePr>
        <p:xfrm>
          <a:off x="1604169" y="5222875"/>
          <a:ext cx="4191000" cy="2209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381">
                <a:tc>
                  <a:txBody>
                    <a:bodyPr/>
                    <a:lstStyle/>
                    <a:p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8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precision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8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recall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800"/>
                        </a:lnSpc>
                      </a:pPr>
                      <a:r>
                        <a:rPr sz="1200" spc="-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f1-score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8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support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155575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87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0.96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371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968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1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0.87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0.89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362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968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89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0.84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0.87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349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968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88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0.91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339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968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4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94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0.90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352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527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5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0.93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332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17642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40640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avg /</a:t>
                      </a:r>
                      <a:r>
                        <a:rPr sz="1200" spc="-2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total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R="120014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</a:t>
                      </a:r>
                      <a:r>
                        <a:rPr sz="1200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90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0.90</a:t>
                      </a:r>
                      <a:endParaRPr sz="120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73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2105</a:t>
                      </a:r>
                      <a:endParaRPr sz="1200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9801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732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5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21024" y="2173522"/>
            <a:ext cx="487945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문장의 </a:t>
            </a:r>
            <a:r>
              <a:rPr lang="ko-KR" altLang="en-US" sz="2400" spc="-200" dirty="0" err="1">
                <a:latin typeface="+mn-ea"/>
                <a:ea typeface="+mn-ea"/>
              </a:rPr>
              <a:t>유사도를</a:t>
            </a:r>
            <a:r>
              <a:rPr lang="ko-KR" altLang="en-US" sz="2400" spc="-200" dirty="0">
                <a:latin typeface="+mn-ea"/>
                <a:ea typeface="+mn-ea"/>
              </a:rPr>
              <a:t> </a:t>
            </a:r>
            <a:r>
              <a:rPr lang="en-US" altLang="ko-KR" sz="2400" spc="-200" dirty="0">
                <a:latin typeface="+mn-ea"/>
                <a:ea typeface="+mn-ea"/>
              </a:rPr>
              <a:t>N-gram</a:t>
            </a:r>
            <a:r>
              <a:rPr lang="ko-KR" altLang="en-US" sz="2400" spc="-200" dirty="0" err="1">
                <a:latin typeface="+mn-ea"/>
                <a:ea typeface="+mn-ea"/>
              </a:rPr>
              <a:t>으로분석하기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625728"/>
            <a:ext cx="394201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문장의 유사도 분석하기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39728"/>
            <a:ext cx="3429000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N-gram</a:t>
            </a:r>
            <a:endParaRPr lang="en-US" altLang="ko-KR" spc="-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레벤슈타인</a:t>
            </a: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거리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726935"/>
            <a:ext cx="8186009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장의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2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절에서는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Word2Vec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사용해 문장에서 어구와 어구의 의미적인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유사도를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분석하는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방법을 살펴보았다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레벤슈타인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또는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N-gram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과 같은 방법을 사용해 텍스트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유사도를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분석하는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5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4798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문장의 유사도 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두 개의 문장이 </a:t>
            </a:r>
            <a:r>
              <a:rPr lang="ko-KR" altLang="en-US" dirty="0" smtClean="0">
                <a:latin typeface="+mn-ea"/>
                <a:cs typeface="Arial Unicode MS"/>
              </a:rPr>
              <a:t>비슷한 </a:t>
            </a:r>
            <a:r>
              <a:rPr lang="ko-KR" altLang="en-US" dirty="0">
                <a:latin typeface="+mn-ea"/>
                <a:cs typeface="Arial Unicode MS"/>
              </a:rPr>
              <a:t>것인지 또는 관련이 있는 것인지 분석하는 경우가 많음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레벤슈타인</a:t>
            </a:r>
            <a:r>
              <a:rPr lang="ko-KR" altLang="en-US" dirty="0">
                <a:latin typeface="+mn-ea"/>
                <a:cs typeface="Arial Unicode MS"/>
              </a:rPr>
              <a:t> 거리 계산과 </a:t>
            </a:r>
            <a:r>
              <a:rPr lang="en-US" altLang="ko-KR" dirty="0">
                <a:latin typeface="+mn-ea"/>
                <a:cs typeface="Arial Unicode MS"/>
              </a:rPr>
              <a:t>n-gram</a:t>
            </a:r>
            <a:r>
              <a:rPr lang="ko-KR" altLang="en-US" dirty="0">
                <a:latin typeface="+mn-ea"/>
                <a:cs typeface="Arial Unicode MS"/>
              </a:rPr>
              <a:t>을 사용해 단어 또는 문장의 </a:t>
            </a:r>
            <a:r>
              <a:rPr lang="ko-KR" altLang="en-US" dirty="0" err="1">
                <a:latin typeface="+mn-ea"/>
                <a:cs typeface="Arial Unicode MS"/>
              </a:rPr>
              <a:t>유사도를</a:t>
            </a:r>
            <a:r>
              <a:rPr lang="ko-KR" altLang="en-US" dirty="0">
                <a:latin typeface="+mn-ea"/>
                <a:cs typeface="Arial Unicode MS"/>
              </a:rPr>
              <a:t> 분석하는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레벤슈타인</a:t>
            </a:r>
            <a:r>
              <a:rPr lang="ko-KR" altLang="en-US" sz="2400" dirty="0">
                <a:latin typeface="+mn-ea"/>
                <a:cs typeface="Arial Unicode MS"/>
              </a:rPr>
              <a:t> 거리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두 개의 문자열이 어느 정도 다른지를 나타내는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“편집 거리</a:t>
            </a:r>
            <a:r>
              <a:rPr lang="en-US" altLang="ko-KR" dirty="0">
                <a:latin typeface="+mn-ea"/>
                <a:cs typeface="Arial Unicode MS"/>
              </a:rPr>
              <a:t>(Edit Distance)”</a:t>
            </a:r>
            <a:r>
              <a:rPr lang="ko-KR" altLang="en-US" dirty="0">
                <a:latin typeface="+mn-ea"/>
                <a:cs typeface="Arial Unicode MS"/>
              </a:rPr>
              <a:t>라고도 부름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철자 오류 수정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비슷한 어구 검색 등에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의학 분야에서는 </a:t>
            </a:r>
            <a:r>
              <a:rPr lang="en-US" altLang="ko-KR" dirty="0">
                <a:latin typeface="+mn-ea"/>
                <a:cs typeface="Arial Unicode MS"/>
              </a:rPr>
              <a:t>DNA </a:t>
            </a:r>
            <a:r>
              <a:rPr lang="ko-KR" altLang="en-US" dirty="0">
                <a:latin typeface="+mn-ea"/>
                <a:cs typeface="Arial Unicode MS"/>
              </a:rPr>
              <a:t>배열의 유사성을 판단할 때도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ko-KR" altLang="en-US" dirty="0" err="1">
                <a:latin typeface="+mn-ea"/>
                <a:cs typeface="Arial Unicode MS"/>
              </a:rPr>
              <a:t>가나다라”와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ko-KR" altLang="en-US" dirty="0" err="1">
                <a:latin typeface="+mn-ea"/>
                <a:cs typeface="Arial Unicode MS"/>
              </a:rPr>
              <a:t>가마바라”는</a:t>
            </a:r>
            <a:r>
              <a:rPr lang="ko-KR" altLang="en-US" dirty="0">
                <a:latin typeface="+mn-ea"/>
                <a:cs typeface="Arial Unicode MS"/>
              </a:rPr>
              <a:t> 얼마나 비슷할까</a:t>
            </a:r>
            <a:r>
              <a:rPr lang="en-US" altLang="ko-KR" dirty="0">
                <a:latin typeface="+mn-ea"/>
                <a:cs typeface="Arial Unicode MS"/>
              </a:rPr>
              <a:t>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17D239C-7B7E-F149-95C8-FBB7C4329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1806"/>
              </p:ext>
            </p:extLst>
          </p:nvPr>
        </p:nvGraphicFramePr>
        <p:xfrm>
          <a:off x="537369" y="5146675"/>
          <a:ext cx="579120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횟수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편집</a:t>
                      </a:r>
                      <a:r>
                        <a:rPr sz="18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조작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결과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-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가나다라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“나”를 “마”로</a:t>
                      </a:r>
                      <a:r>
                        <a:rPr sz="18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변환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가마다라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26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“다”를 “바”로</a:t>
                      </a:r>
                      <a:r>
                        <a:rPr sz="18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변환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가마바라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828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300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0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파이썬으로</a:t>
            </a:r>
            <a:r>
              <a:rPr lang="ko-KR" altLang="en-US" sz="2400" dirty="0">
                <a:latin typeface="Arial Unicode MS"/>
                <a:cs typeface="Arial Unicode MS"/>
              </a:rPr>
              <a:t> </a:t>
            </a:r>
            <a:r>
              <a:rPr lang="ko-KR" altLang="en-US" sz="2400" dirty="0" err="1" smtClean="0">
                <a:latin typeface="Arial Unicode MS"/>
                <a:cs typeface="Arial Unicode MS"/>
              </a:rPr>
              <a:t>레벤슈타인</a:t>
            </a:r>
            <a:r>
              <a:rPr lang="ko-KR" altLang="en-US" sz="2400" dirty="0" smtClean="0">
                <a:latin typeface="Arial Unicode MS"/>
                <a:cs typeface="Arial Unicode MS"/>
              </a:rPr>
              <a:t> 거리를 계산하는 </a:t>
            </a:r>
            <a:r>
              <a:rPr lang="ko-KR" altLang="en-US" sz="2400" dirty="0">
                <a:latin typeface="Arial Unicode MS"/>
                <a:cs typeface="Arial Unicode MS"/>
              </a:rPr>
              <a:t>프로그램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786934"/>
            <a:ext cx="9753599" cy="6417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src/ch6/lev-distance.py</a:t>
            </a:r>
          </a:p>
          <a:p>
            <a:pPr marL="14288"/>
            <a:endParaRPr lang="en-US" altLang="ko-KR" dirty="0">
              <a:latin typeface="+mn-ea"/>
              <a:cs typeface="Arial Unicode MS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레벤슈타인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거리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calc_distance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(a,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'''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레벤슈타인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거리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계산하기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'''</a:t>
            </a:r>
            <a:endParaRPr lang="en-US" altLang="ko-KR" spc="-3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a_len</a:t>
            </a:r>
            <a:r>
              <a:rPr lang="en-US" altLang="ko-KR" spc="-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(a)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b_len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(b)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b_len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a_len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차원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(a_len+1,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b_len+1)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준비하기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1)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matrix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[[]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range(a_len+1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)]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range(a_len+1):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으로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초기화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matrix[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range(b_len+1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)]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일 때 </a:t>
            </a:r>
            <a:r>
              <a:rPr lang="ko-KR" altLang="en-US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초기값을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설정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00480">
              <a:spcBef>
                <a:spcPts val="55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range(a_len+1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300480">
              <a:spcBef>
                <a:spcPts val="55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matrix[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][0]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</a:p>
          <a:p>
            <a:pPr marL="357188" marR="11226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for j in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range(b_len+1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357188" marR="112268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matrix[0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][j]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j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494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361357"/>
            <a:ext cx="9753599" cy="6614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채우기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2)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range(1,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a_len+1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ac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a[i-1]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 in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range(1,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b_len+1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b[j-1]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cost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(ac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else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matrix[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][j]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min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([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matrix[i-1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][j]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 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삽입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matrix[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][j-1]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 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제거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	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matrix[i-1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][j-1]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cost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변경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])</a:t>
            </a:r>
            <a:endParaRPr lang="en-US" altLang="ko-KR" dirty="0">
              <a:latin typeface="+mn-ea"/>
              <a:cs typeface="나눔고딕코딩"/>
            </a:endParaRPr>
          </a:p>
          <a:p>
            <a:pPr marL="107473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matrix[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a_len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b_len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8079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가나다라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와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가마바라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의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거리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14288" marR="2807970"/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25" dirty="0" err="1">
                <a:solidFill>
                  <a:srgbClr val="231F20"/>
                </a:solidFill>
                <a:latin typeface="+mn-ea"/>
                <a:cs typeface="나눔고딕코딩"/>
              </a:rPr>
              <a:t>calc_distance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가나다라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가마바라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lnSpc>
                <a:spcPct val="135000"/>
              </a:lnSpc>
              <a:spcBef>
                <a:spcPts val="30"/>
              </a:spcBef>
            </a:pPr>
            <a:endParaRPr lang="en-US" altLang="ko-KR" dirty="0" smtClean="0">
              <a:latin typeface="Times New Roman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실행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예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23253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samples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신촌역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신천군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신천역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신발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","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마곡역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"]  </a:t>
            </a:r>
          </a:p>
          <a:p>
            <a:pPr marL="14288" marR="23253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base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samples[0]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99008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sorted(samples,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key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lambda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calc_distance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n))  </a:t>
            </a:r>
          </a:p>
          <a:p>
            <a:pPr marL="14288" marR="199008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n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r:</a:t>
            </a:r>
          </a:p>
          <a:p>
            <a:pPr marL="14288" marR="1990089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calc_distance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(base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n),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98907FC-93B8-FD4B-A42D-18619E63C0F1}"/>
              </a:ext>
            </a:extLst>
          </p:cNvPr>
          <p:cNvSpPr/>
          <p:nvPr/>
        </p:nvSpPr>
        <p:spPr>
          <a:xfrm flipV="1">
            <a:off x="232570" y="7127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984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17475"/>
            <a:ext cx="9753599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>
              <a:lnSpc>
                <a:spcPct val="135000"/>
              </a:lnSpc>
              <a:spcBef>
                <a:spcPts val="340"/>
              </a:spcBef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4288" marR="1019810">
              <a:lnSpc>
                <a:spcPct val="135000"/>
              </a:lnSpc>
            </a:pPr>
            <a:endParaRPr lang="en-US" altLang="ko-KR" dirty="0">
              <a:latin typeface="나눔고딕코딩"/>
              <a:cs typeface="나눔고딕코딩"/>
            </a:endParaRPr>
          </a:p>
          <a:p>
            <a:pPr marL="14288" marR="725170">
              <a:lnSpc>
                <a:spcPct val="1350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4EA37-61ED-BD42-A7AF-15E72598EF1D}"/>
              </a:ext>
            </a:extLst>
          </p:cNvPr>
          <p:cNvSpPr txBox="1"/>
          <p:nvPr/>
        </p:nvSpPr>
        <p:spPr>
          <a:xfrm>
            <a:off x="232570" y="803275"/>
            <a:ext cx="9601201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lev-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distance.py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신촌역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신천역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신천군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신발</a:t>
            </a:r>
          </a:p>
          <a:p>
            <a:pPr marL="156210" marR="37363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 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마곡역</a:t>
            </a:r>
            <a:endParaRPr lang="ko-KR" altLang="en-US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8ECE48CD-23A9-244B-9485-D03BA57D2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97006"/>
              </p:ext>
            </p:extLst>
          </p:nvPr>
        </p:nvGraphicFramePr>
        <p:xfrm>
          <a:off x="232570" y="3089275"/>
          <a:ext cx="6019801" cy="2895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i/j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나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다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라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4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0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57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마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라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4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3</a:t>
                      </a:r>
                      <a:endParaRPr sz="18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2</a:t>
                      </a:r>
                      <a:endParaRPr sz="18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51924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57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2" y="271982"/>
            <a:ext cx="9559549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N-gram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유사도 구하기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문장의 </a:t>
            </a:r>
            <a:r>
              <a:rPr lang="ko-KR" altLang="en-US" dirty="0" err="1">
                <a:latin typeface="+mn-ea"/>
                <a:cs typeface="Arial Unicode MS"/>
              </a:rPr>
              <a:t>유사도를</a:t>
            </a:r>
            <a:r>
              <a:rPr lang="ko-KR" altLang="en-US" dirty="0">
                <a:latin typeface="+mn-ea"/>
                <a:cs typeface="Arial Unicode MS"/>
              </a:rPr>
              <a:t>  구하는 다른 방법 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텍스트에서 “이웃한 </a:t>
            </a:r>
            <a:r>
              <a:rPr lang="en-US" altLang="ko-KR" dirty="0">
                <a:latin typeface="+mn-ea"/>
                <a:cs typeface="Arial Unicode MS"/>
              </a:rPr>
              <a:t>N</a:t>
            </a:r>
            <a:r>
              <a:rPr lang="ko-KR" altLang="en-US" dirty="0">
                <a:latin typeface="+mn-ea"/>
                <a:cs typeface="Arial Unicode MS"/>
              </a:rPr>
              <a:t>개의 </a:t>
            </a:r>
            <a:r>
              <a:rPr lang="ko-KR" altLang="en-US" dirty="0" err="1">
                <a:latin typeface="+mn-ea"/>
                <a:cs typeface="Arial Unicode MS"/>
              </a:rPr>
              <a:t>문자”를</a:t>
            </a:r>
            <a:r>
              <a:rPr lang="ko-KR" altLang="en-US" dirty="0">
                <a:latin typeface="+mn-ea"/>
                <a:cs typeface="Arial Unicode MS"/>
              </a:rPr>
              <a:t>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서로 다른 </a:t>
            </a:r>
            <a:r>
              <a:rPr lang="en-US" altLang="ko-KR" dirty="0">
                <a:latin typeface="+mn-ea"/>
                <a:cs typeface="Arial Unicode MS"/>
              </a:rPr>
              <a:t>2</a:t>
            </a:r>
            <a:r>
              <a:rPr lang="ko-KR" altLang="en-US" dirty="0">
                <a:latin typeface="+mn-ea"/>
                <a:cs typeface="Arial Unicode MS"/>
              </a:rPr>
              <a:t>개의 문장을  </a:t>
            </a:r>
            <a:r>
              <a:rPr lang="en-US" altLang="ko-KR" dirty="0">
                <a:latin typeface="+mn-ea"/>
                <a:cs typeface="Arial Unicode MS"/>
              </a:rPr>
              <a:t>N-gram</a:t>
            </a:r>
            <a:r>
              <a:rPr lang="ko-KR" altLang="en-US" dirty="0">
                <a:latin typeface="+mn-ea"/>
                <a:cs typeface="Arial Unicode MS"/>
              </a:rPr>
              <a:t>으로 </a:t>
            </a:r>
            <a:r>
              <a:rPr lang="ko-KR" altLang="en-US" dirty="0" smtClean="0">
                <a:latin typeface="+mn-ea"/>
                <a:cs typeface="Arial Unicode MS"/>
              </a:rPr>
              <a:t>비교하면 </a:t>
            </a:r>
            <a:r>
              <a:rPr lang="ko-KR" altLang="en-US" dirty="0">
                <a:latin typeface="+mn-ea"/>
                <a:cs typeface="Arial Unicode MS"/>
              </a:rPr>
              <a:t>출현하는 단어의 종류와 빈도를 확인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논문 도용 등을 확인 </a:t>
            </a:r>
            <a:r>
              <a:rPr lang="ko-KR" altLang="en-US" dirty="0" smtClean="0">
                <a:latin typeface="+mn-ea"/>
                <a:cs typeface="Arial Unicode MS"/>
              </a:rPr>
              <a:t>가능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예를 들어</a:t>
            </a:r>
            <a:r>
              <a:rPr lang="en-US" altLang="ko-KR" dirty="0" smtClean="0">
                <a:latin typeface="+mn-ea"/>
                <a:cs typeface="Arial Unicode MS"/>
              </a:rPr>
              <a:t>, 2</a:t>
            </a:r>
            <a:r>
              <a:rPr lang="ko-KR" altLang="en-US" dirty="0" smtClean="0">
                <a:latin typeface="+mn-ea"/>
                <a:cs typeface="Arial Unicode MS"/>
              </a:rPr>
              <a:t>문장</a:t>
            </a:r>
            <a:r>
              <a:rPr lang="en-US" altLang="ko-KR" dirty="0" smtClean="0">
                <a:latin typeface="+mn-ea"/>
                <a:cs typeface="Arial Unicode MS"/>
              </a:rPr>
              <a:t>(2-gram)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F06DBE2-110E-9C4F-BFDF-0798B1176F0D}"/>
              </a:ext>
            </a:extLst>
          </p:cNvPr>
          <p:cNvSpPr txBox="1"/>
          <p:nvPr/>
        </p:nvSpPr>
        <p:spPr>
          <a:xfrm>
            <a:off x="233362" y="3165475"/>
            <a:ext cx="9601201" cy="7062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A: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오늘 강남에서 맛있는 스파게티를 먹었다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 marR="1909445" lvl="1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B: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강남에서 먹었던 오늘의 스파게티는 맛있었다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48589-B9E8-E446-BF92-CC6130E45E12}"/>
              </a:ext>
            </a:extLst>
          </p:cNvPr>
          <p:cNvSpPr txBox="1"/>
          <p:nvPr/>
        </p:nvSpPr>
        <p:spPr>
          <a:xfrm>
            <a:off x="229811" y="4308475"/>
            <a:ext cx="9601201" cy="18312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(a,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49860"/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늘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강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맛있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스파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파게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게티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티를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먹었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.']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먹었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었던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던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늘의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의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스파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파게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게티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티는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맛있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있었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.']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750830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581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ngram-test.py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(s,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slen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slen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ss</a:t>
            </a:r>
            <a:r>
              <a:rPr lang="en-US" altLang="ko-KR" spc="-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s[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i:i+num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14288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diff_ngram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sb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9652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ngram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sb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num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9652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a: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j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b: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if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j: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965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cnt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(a),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9206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340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오늘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강남에서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맛있는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스파게티를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먹었다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."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강남에서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먹었던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오늘의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스파게티는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맛있었다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.“</a:t>
            </a:r>
          </a:p>
          <a:p>
            <a:pPr marL="14288">
              <a:spcBef>
                <a:spcPts val="340"/>
              </a:spcBef>
            </a:pP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2-gram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82804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r2,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diff_ngram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(a,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82804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print("2-gram:",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r2,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word2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828040">
              <a:lnSpc>
                <a:spcPct val="135400"/>
              </a:lnSpc>
            </a:pP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3-gram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8232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r3, word3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diff_ngram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(a,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b,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78232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print("3-gram:",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r3,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word3)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729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71029-25A4-9242-976B-96856FDB833B}"/>
              </a:ext>
            </a:extLst>
          </p:cNvPr>
          <p:cNvSpPr txBox="1"/>
          <p:nvPr/>
        </p:nvSpPr>
        <p:spPr>
          <a:xfrm>
            <a:off x="229811" y="4073633"/>
            <a:ext cx="9601201" cy="2063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ngram-test.py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2-gram: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0.7619047619047619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86360">
              <a:lnSpc>
                <a:spcPct val="135400"/>
              </a:lnSpc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오늘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맛있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스파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파게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게티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 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먹었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',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.']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3-gram: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0.45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강남에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남에서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맛있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스파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스파게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파게티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먹었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.']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129902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36C9E0DE-B627-6E4D-873A-EB75EA632E44}"/>
              </a:ext>
            </a:extLst>
          </p:cNvPr>
          <p:cNvSpPr txBox="1"/>
          <p:nvPr/>
        </p:nvSpPr>
        <p:spPr>
          <a:xfrm>
            <a:off x="233362" y="346075"/>
            <a:ext cx="9601201" cy="7062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머신러닝은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매우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재미있는 기술이라 공부하고 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공부하면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재미있는 기술이라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머신러닝을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배우고 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4EBB2B8-72F2-B34D-91BC-9CAFC777E6E1}"/>
              </a:ext>
            </a:extLst>
          </p:cNvPr>
          <p:cNvSpPr txBox="1"/>
          <p:nvPr/>
        </p:nvSpPr>
        <p:spPr>
          <a:xfrm>
            <a:off x="232334" y="1412875"/>
            <a:ext cx="9601201" cy="7062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본문과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전혀 관계 없는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내용이지만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마시멜로는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맛있습니다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마시멜로는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본문과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관계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없이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맛있습니다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1ED5349-8AAB-174F-B95B-DF1B772D6D1D}"/>
              </a:ext>
            </a:extLst>
          </p:cNvPr>
          <p:cNvSpPr txBox="1"/>
          <p:nvPr/>
        </p:nvSpPr>
        <p:spPr>
          <a:xfrm>
            <a:off x="218814" y="2479675"/>
            <a:ext cx="9601201" cy="70628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프로그래밍에서 중요한 것은  블록입니다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겨울에는 충분한 수분을 보충해야  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49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17475"/>
            <a:ext cx="9525000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출현 빈도 분석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박경리의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ko-KR" altLang="en-US" dirty="0" err="1">
                <a:latin typeface="+mn-ea"/>
                <a:cs typeface="Arial Unicode MS"/>
              </a:rPr>
              <a:t>토지”를</a:t>
            </a:r>
            <a:r>
              <a:rPr lang="ko-KR" altLang="en-US" dirty="0">
                <a:latin typeface="+mn-ea"/>
                <a:cs typeface="Arial Unicode MS"/>
              </a:rPr>
              <a:t>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국립국어원</a:t>
            </a:r>
            <a:r>
              <a:rPr lang="ko-KR" altLang="en-US" dirty="0">
                <a:latin typeface="+mn-ea"/>
                <a:cs typeface="Arial Unicode MS"/>
              </a:rPr>
              <a:t> 언어 정보 </a:t>
            </a:r>
            <a:r>
              <a:rPr lang="ko-KR" altLang="en-US" dirty="0" err="1">
                <a:latin typeface="+mn-ea"/>
                <a:cs typeface="Arial Unicode MS"/>
              </a:rPr>
              <a:t>나눔터에서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ko-KR" altLang="en-US" dirty="0" err="1">
                <a:latin typeface="+mn-ea"/>
                <a:cs typeface="Arial Unicode MS"/>
              </a:rPr>
              <a:t>토지”를</a:t>
            </a:r>
            <a:r>
              <a:rPr lang="ko-KR" altLang="en-US" dirty="0">
                <a:latin typeface="+mn-ea"/>
                <a:cs typeface="Arial Unicode MS"/>
              </a:rPr>
              <a:t> 검색해서 </a:t>
            </a:r>
            <a:r>
              <a:rPr lang="ko-KR" altLang="en-US" dirty="0" smtClean="0">
                <a:latin typeface="+mn-ea"/>
                <a:cs typeface="Arial Unicode MS"/>
              </a:rPr>
              <a:t>내려 받음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8</a:t>
            </a:r>
            <a:r>
              <a:rPr lang="ko-KR" altLang="en-US" dirty="0">
                <a:latin typeface="+mn-ea"/>
                <a:cs typeface="Arial Unicode MS"/>
              </a:rPr>
              <a:t>개의 파일</a:t>
            </a:r>
            <a:r>
              <a:rPr lang="en-US" altLang="ko-KR" dirty="0">
                <a:latin typeface="+mn-ea"/>
                <a:cs typeface="Arial Unicode MS"/>
              </a:rPr>
              <a:t>(1, 2, 3, 4, 5, 7, 12, 16</a:t>
            </a:r>
            <a:r>
              <a:rPr lang="ko-KR" altLang="en-US" dirty="0">
                <a:latin typeface="+mn-ea"/>
                <a:cs typeface="Arial Unicode MS"/>
              </a:rPr>
              <a:t>권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이 있는데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아무 것이나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국립국어원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언어 정보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나눔터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말뭉치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데이터베이스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https://ithub.korean.go.kr/user/total/database/corpusManager.do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나눔고딕코딩"/>
              </a:rPr>
              <a:t>말뭉치 파일</a:t>
            </a:r>
            <a:r>
              <a:rPr lang="en-US" altLang="ko-KR" dirty="0">
                <a:latin typeface="+mn-ea"/>
                <a:cs typeface="나눔고딕코딩"/>
              </a:rPr>
              <a:t>(Corpus File)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나눔고딕코딩"/>
              </a:rPr>
              <a:t>tei.2 &gt; text &gt; body &gt; text </a:t>
            </a:r>
            <a:r>
              <a:rPr lang="ko-KR" altLang="en-US" dirty="0">
                <a:latin typeface="+mn-ea"/>
                <a:cs typeface="나눔고딕코딩"/>
              </a:rPr>
              <a:t>안에 글이 </a:t>
            </a:r>
            <a:r>
              <a:rPr lang="ko-KR" altLang="en-US" dirty="0" smtClean="0">
                <a:latin typeface="+mn-ea"/>
                <a:cs typeface="나눔고딕코딩"/>
              </a:rPr>
              <a:t>있음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710676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34813" y="2162502"/>
            <a:ext cx="54101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err="1">
                <a:latin typeface="+mn-ea"/>
                <a:ea typeface="+mn-ea"/>
              </a:rPr>
              <a:t>마르코프</a:t>
            </a:r>
            <a:r>
              <a:rPr lang="ko-KR" altLang="en-US" sz="2400" spc="-200" dirty="0">
                <a:latin typeface="+mn-ea"/>
                <a:ea typeface="+mn-ea"/>
              </a:rPr>
              <a:t> 체인과  </a:t>
            </a:r>
            <a:r>
              <a:rPr lang="en-US" altLang="ko-KR" sz="2400" spc="-200" dirty="0">
                <a:latin typeface="+mn-ea"/>
                <a:ea typeface="+mn-ea"/>
              </a:rPr>
              <a:t>LSTM</a:t>
            </a:r>
            <a:r>
              <a:rPr lang="ko-KR" altLang="en-US" sz="2400" spc="-200" dirty="0" smtClean="0">
                <a:latin typeface="+mn-ea"/>
                <a:ea typeface="+mn-ea"/>
              </a:rPr>
              <a:t>으로 문장 </a:t>
            </a:r>
            <a:r>
              <a:rPr lang="ko-KR" altLang="en-US" sz="2400" spc="-200" dirty="0">
                <a:latin typeface="+mn-ea"/>
                <a:ea typeface="+mn-ea"/>
              </a:rPr>
              <a:t>생성하기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마르코프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체인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LSTM/RNN</a:t>
            </a: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39728"/>
            <a:ext cx="3429000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 err="1">
                <a:solidFill>
                  <a:srgbClr val="414042"/>
                </a:solidFill>
                <a:latin typeface="+mn-ea"/>
                <a:cs typeface="Arial Unicode MS"/>
              </a:rPr>
              <a:t>마르코프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 체인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LSTM/RNN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4568" y="2726935"/>
            <a:ext cx="8001001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프로그램으로 문장을 자동으로 생성해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자연 언어 분석을 활용하는 예로 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마르코프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체인과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머신러닝으로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문장을 생성하는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LSTM/RNN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소개한다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자연스러운 문장을 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만드는 것은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굉장히 어렵지만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재미있고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나름 그럴듯한 문장을 생성할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4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5213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마르코프</a:t>
            </a:r>
            <a:r>
              <a:rPr lang="ko-KR" altLang="en-US" sz="2400" dirty="0">
                <a:latin typeface="+mn-ea"/>
                <a:cs typeface="Arial Unicode MS"/>
              </a:rPr>
              <a:t> 체인과 </a:t>
            </a:r>
            <a:r>
              <a:rPr lang="en-US" altLang="ko-KR" sz="2400" dirty="0">
                <a:latin typeface="+mn-ea"/>
                <a:cs typeface="Arial Unicode MS"/>
              </a:rPr>
              <a:t>LSTM/RNN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문장 자동 생성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체인과 </a:t>
            </a:r>
            <a:r>
              <a:rPr lang="en-US" altLang="ko-KR" dirty="0">
                <a:latin typeface="+mn-ea"/>
                <a:cs typeface="Arial Unicode MS"/>
              </a:rPr>
              <a:t>LSTM/RNN</a:t>
            </a:r>
            <a:r>
              <a:rPr lang="ko-KR" altLang="en-US" dirty="0">
                <a:latin typeface="+mn-ea"/>
                <a:cs typeface="Arial Unicode MS"/>
              </a:rPr>
              <a:t>은 서로 다른 방식의 문장 생성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체인은 확률을 기반으로 문장을 이어 붙여 나가는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LSTM/RNN</a:t>
            </a:r>
            <a:r>
              <a:rPr lang="ko-KR" altLang="en-US" dirty="0">
                <a:latin typeface="+mn-ea"/>
                <a:cs typeface="Arial Unicode MS"/>
              </a:rPr>
              <a:t>은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머신러닝으로</a:t>
            </a:r>
            <a:r>
              <a:rPr lang="ko-KR" altLang="en-US" dirty="0">
                <a:latin typeface="+mn-ea"/>
                <a:cs typeface="Arial Unicode MS"/>
              </a:rPr>
              <a:t> 다음에 위치할 문장을 예측해서 문장을 생성하는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마르코프</a:t>
            </a:r>
            <a:r>
              <a:rPr lang="ko-KR" altLang="en-US" sz="2400" dirty="0">
                <a:latin typeface="+mn-ea"/>
                <a:cs typeface="Arial Unicode MS"/>
              </a:rPr>
              <a:t> 체인이란</a:t>
            </a:r>
            <a:r>
              <a:rPr lang="en-US" altLang="ko-KR" sz="2400" dirty="0">
                <a:latin typeface="+mn-ea"/>
                <a:cs typeface="Arial Unicode MS"/>
              </a:rPr>
              <a:t>?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체인은 확률을 기반으로 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러시아의 수학자 </a:t>
            </a:r>
            <a:r>
              <a:rPr lang="ko-KR" altLang="en-US" dirty="0" err="1">
                <a:latin typeface="+mn-ea"/>
                <a:cs typeface="Arial Unicode MS"/>
              </a:rPr>
              <a:t>마르코프가</a:t>
            </a:r>
            <a:r>
              <a:rPr lang="ko-KR" altLang="en-US" dirty="0">
                <a:latin typeface="+mn-ea"/>
                <a:cs typeface="Arial Unicode MS"/>
              </a:rPr>
              <a:t> 연구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워드 샐러드라고도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물리학과 통계학의 기본 모델로 응용되고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기존 문장을 기반으로 문장을 자동으로 생성할 수 있음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119332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2229DA3-6168-8C4C-A5BA-3A59F31FB3E1}"/>
                  </a:ext>
                </a:extLst>
              </p:cNvPr>
              <p:cNvSpPr txBox="1"/>
              <p:nvPr/>
            </p:nvSpPr>
            <p:spPr>
              <a:xfrm>
                <a:off x="271463" y="271982"/>
                <a:ext cx="9525000" cy="429348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smtClean="0">
                    <a:latin typeface="+mn-ea"/>
                    <a:cs typeface="Arial Unicode MS"/>
                  </a:rPr>
                  <a:t>마르코프</a:t>
                </a:r>
                <a:r>
                  <a:rPr lang="ko-KR" altLang="en-US" dirty="0">
                    <a:latin typeface="+mn-ea"/>
                    <a:cs typeface="Arial Unicode MS"/>
                  </a:rPr>
                  <a:t> 성질</a:t>
                </a:r>
                <a:r>
                  <a:rPr lang="en-US" altLang="ko-KR" dirty="0">
                    <a:latin typeface="+mn-ea"/>
                    <a:cs typeface="Arial Unicode MS"/>
                  </a:rPr>
                  <a:t>(Markov property)</a:t>
                </a:r>
                <a:r>
                  <a:rPr lang="ko-KR" altLang="en-US" dirty="0">
                    <a:latin typeface="+mn-ea"/>
                    <a:cs typeface="Arial Unicode MS"/>
                  </a:rPr>
                  <a:t>이란 과거의 상태를 무시하고</a:t>
                </a:r>
                <a:r>
                  <a:rPr lang="en-US" altLang="ko-KR" dirty="0">
                    <a:latin typeface="+mn-ea"/>
                    <a:cs typeface="Arial Unicode MS"/>
                  </a:rPr>
                  <a:t>, </a:t>
                </a:r>
                <a:r>
                  <a:rPr lang="ko-KR" altLang="en-US" dirty="0">
                    <a:latin typeface="+mn-ea"/>
                    <a:cs typeface="Arial Unicode MS"/>
                  </a:rPr>
                  <a:t>현재의 상태만을 기반으로 다음 상태를 선택하는 것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+mn-ea"/>
                    <a:cs typeface="Arial Unicode MS"/>
                  </a:rPr>
                  <a:t>현재 상태를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  <a:cs typeface="Arial Unicode MS"/>
                  </a:rPr>
                  <a:t>라고 </a:t>
                </a:r>
                <a:r>
                  <a:rPr lang="ko-KR" altLang="en-US" dirty="0">
                    <a:latin typeface="+mn-ea"/>
                    <a:cs typeface="Arial Unicode MS"/>
                  </a:rPr>
                  <a:t>표현했을 때 다음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+mn-ea"/>
                    <a:cs typeface="Arial Unicode MS"/>
                  </a:rPr>
                  <a:t>로 </a:t>
                </a:r>
                <a:r>
                  <a:rPr lang="ko-KR" altLang="en-US" dirty="0">
                    <a:latin typeface="+mn-ea"/>
                    <a:cs typeface="Arial Unicode MS"/>
                  </a:rPr>
                  <a:t>이동할 확률은 현재 상태와 다음 상태만을 기준으로 결정됨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1270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 Unicode MS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 Unicode MS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 Unicode MS"/>
                        </a:rPr>
                        <m:t>)</m:t>
                      </m:r>
                    </m:oMath>
                  </m:oMathPara>
                </a14:m>
                <a:endParaRPr lang="en-US" altLang="ko-KR" sz="2400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endParaRPr lang="en-US" altLang="ko-KR" dirty="0">
                  <a:latin typeface="+mn-ea"/>
                  <a:cs typeface="Arial Unicode MS"/>
                </a:endParaRPr>
              </a:p>
              <a:p>
                <a:pPr marL="298450" indent="-285750" algn="just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>
                    <a:latin typeface="+mn-ea"/>
                    <a:cs typeface="Arial Unicode MS"/>
                  </a:rPr>
                  <a:t>문장을 만드는 과정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812800" lvl="1" indent="-342900" algn="just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+mn-ea"/>
                    <a:cs typeface="Arial Unicode MS"/>
                  </a:rPr>
                  <a:t>문장을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단어로 분할</a:t>
                </a:r>
                <a:r>
                  <a:rPr lang="en-US" altLang="ko-KR" dirty="0">
                    <a:latin typeface="+mn-ea"/>
                    <a:cs typeface="Arial Unicode MS"/>
                  </a:rPr>
                  <a:t>(</a:t>
                </a:r>
                <a:r>
                  <a:rPr lang="ko-KR" altLang="en-US" dirty="0">
                    <a:latin typeface="+mn-ea"/>
                    <a:cs typeface="Arial Unicode MS"/>
                  </a:rPr>
                  <a:t>형태소 분석</a:t>
                </a:r>
                <a:r>
                  <a:rPr lang="en-US" altLang="ko-KR" dirty="0">
                    <a:latin typeface="+mn-ea"/>
                    <a:cs typeface="Arial Unicode MS"/>
                  </a:rPr>
                  <a:t>)</a:t>
                </a:r>
              </a:p>
              <a:p>
                <a:pPr marL="812800" lvl="1" indent="-342900" algn="just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+mn-ea"/>
                    <a:cs typeface="Arial Unicode MS"/>
                  </a:rPr>
                  <a:t>단어의 전후 연결을 </a:t>
                </a:r>
                <a:r>
                  <a:rPr lang="ko-KR" altLang="en-US" dirty="0" err="1">
                    <a:latin typeface="+mn-ea"/>
                    <a:cs typeface="Arial Unicode MS"/>
                  </a:rPr>
                  <a:t>딕셔너리에</a:t>
                </a:r>
                <a:r>
                  <a:rPr lang="ko-KR" altLang="en-US" dirty="0">
                    <a:latin typeface="+mn-ea"/>
                    <a:cs typeface="Arial Unicode MS"/>
                  </a:rPr>
                  <a:t> 등록</a:t>
                </a:r>
                <a:endParaRPr lang="en-US" altLang="ko-KR" dirty="0">
                  <a:latin typeface="+mn-ea"/>
                  <a:cs typeface="Arial Unicode MS"/>
                </a:endParaRPr>
              </a:p>
              <a:p>
                <a:pPr marL="812800" lvl="1" indent="-342900" algn="just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+mn-ea"/>
                    <a:cs typeface="Arial Unicode MS"/>
                  </a:rPr>
                  <a:t>사전을 사용해 임의의 문장을 </a:t>
                </a:r>
                <a:r>
                  <a:rPr lang="ko-KR" altLang="en-US" dirty="0" smtClean="0">
                    <a:latin typeface="+mn-ea"/>
                    <a:cs typeface="Arial Unicode MS"/>
                  </a:rPr>
                  <a:t>생성</a:t>
                </a:r>
                <a:endParaRPr lang="en-US" altLang="ko-KR" dirty="0">
                  <a:latin typeface="+mn-ea"/>
                  <a:cs typeface="Arial Unicode MS"/>
                </a:endParaRPr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72229DA3-6168-8C4C-A5BA-3A59F31FB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3" y="271982"/>
                <a:ext cx="9525000" cy="4293483"/>
              </a:xfrm>
              <a:prstGeom prst="rect">
                <a:avLst/>
              </a:prstGeom>
              <a:blipFill>
                <a:blip r:embed="rId2"/>
                <a:stretch>
                  <a:fillRect l="-1536" t="-426" r="-1536" b="-32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610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706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“그는 고양이를 </a:t>
            </a:r>
            <a:r>
              <a:rPr lang="ko-KR" altLang="en-US" dirty="0" err="1">
                <a:latin typeface="+mn-ea"/>
                <a:cs typeface="Arial Unicode MS"/>
              </a:rPr>
              <a:t>좋아합니다”라는</a:t>
            </a:r>
            <a:r>
              <a:rPr lang="ko-KR" altLang="en-US" dirty="0">
                <a:latin typeface="+mn-ea"/>
                <a:cs typeface="Arial Unicode MS"/>
              </a:rPr>
              <a:t> 문장을 대상으로 형태소 분석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“그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>
                <a:latin typeface="+mn-ea"/>
                <a:cs typeface="Arial Unicode MS"/>
              </a:rPr>
              <a:t>는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>
                <a:latin typeface="+mn-ea"/>
                <a:cs typeface="Arial Unicode MS"/>
              </a:rPr>
              <a:t>고양이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>
                <a:latin typeface="+mn-ea"/>
                <a:cs typeface="Arial Unicode MS"/>
              </a:rPr>
              <a:t>좋아</a:t>
            </a:r>
            <a:r>
              <a:rPr lang="en-US" altLang="ko-KR" dirty="0">
                <a:latin typeface="+mn-ea"/>
                <a:cs typeface="Arial Unicode MS"/>
              </a:rPr>
              <a:t>|</a:t>
            </a:r>
            <a:r>
              <a:rPr lang="ko-KR" altLang="en-US" dirty="0" err="1">
                <a:latin typeface="+mn-ea"/>
                <a:cs typeface="Arial Unicode MS"/>
              </a:rPr>
              <a:t>합니다”라고</a:t>
            </a:r>
            <a:r>
              <a:rPr lang="ko-KR" altLang="en-US" dirty="0">
                <a:latin typeface="+mn-ea"/>
                <a:cs typeface="Arial Unicode MS"/>
              </a:rPr>
              <a:t> 분할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각 단어의 </a:t>
            </a:r>
            <a:r>
              <a:rPr lang="ko-KR" altLang="en-US" dirty="0" smtClean="0">
                <a:latin typeface="+mn-ea"/>
                <a:cs typeface="Arial Unicode MS"/>
              </a:rPr>
              <a:t>전후 관계를 </a:t>
            </a:r>
            <a:r>
              <a:rPr lang="ko-KR" altLang="en-US" dirty="0">
                <a:latin typeface="+mn-ea"/>
                <a:cs typeface="Arial Unicode MS"/>
              </a:rPr>
              <a:t>알 수 있게 </a:t>
            </a:r>
            <a:r>
              <a:rPr lang="en-US" altLang="ko-KR" dirty="0">
                <a:latin typeface="+mn-ea"/>
                <a:cs typeface="Arial Unicode MS"/>
              </a:rPr>
              <a:t>3</a:t>
            </a:r>
            <a:r>
              <a:rPr lang="ko-KR" altLang="en-US" dirty="0">
                <a:latin typeface="+mn-ea"/>
                <a:cs typeface="Arial Unicode MS"/>
              </a:rPr>
              <a:t>개의 </a:t>
            </a:r>
            <a:r>
              <a:rPr lang="ko-KR" altLang="en-US" dirty="0" smtClean="0">
                <a:latin typeface="+mn-ea"/>
                <a:cs typeface="Arial Unicode MS"/>
              </a:rPr>
              <a:t>요소 씩 </a:t>
            </a:r>
            <a:r>
              <a:rPr lang="ko-KR" altLang="en-US" dirty="0">
                <a:latin typeface="+mn-ea"/>
                <a:cs typeface="Arial Unicode MS"/>
              </a:rPr>
              <a:t>묶어 다음과 같이 사전으로 등록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N-gram</a:t>
            </a:r>
            <a:r>
              <a:rPr lang="ko-KR" altLang="en-US" dirty="0">
                <a:latin typeface="+mn-ea"/>
                <a:cs typeface="Arial Unicode MS"/>
              </a:rPr>
              <a:t>과 다르게 문자 단위가 아니라 단어 단위로 처리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약간의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문제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Arial Unicode MS"/>
              </a:rPr>
              <a:t>,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다음과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같은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65" dirty="0">
                <a:solidFill>
                  <a:srgbClr val="231F20"/>
                </a:solidFill>
                <a:latin typeface="+mn-ea"/>
                <a:cs typeface="Arial Unicode MS"/>
              </a:rPr>
              <a:t>“</a:t>
            </a:r>
            <a:r>
              <a:rPr lang="ko-KR" altLang="en-US" spc="-65" dirty="0" err="1">
                <a:solidFill>
                  <a:srgbClr val="231F20"/>
                </a:solidFill>
                <a:latin typeface="+mn-ea"/>
                <a:cs typeface="Arial Unicode MS"/>
              </a:rPr>
              <a:t>개”와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관련된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속담을</a:t>
            </a:r>
            <a:r>
              <a:rPr lang="ko-KR" altLang="en-US" spc="-55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Arial Unicode MS"/>
              </a:rPr>
              <a:t>등록</a:t>
            </a: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spc="-140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85" dirty="0">
                <a:solidFill>
                  <a:srgbClr val="231F20"/>
                </a:solidFill>
                <a:latin typeface="+mn-ea"/>
                <a:cs typeface="Arial Unicode MS"/>
              </a:rPr>
              <a:t>“개가 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Arial Unicode MS"/>
              </a:rPr>
              <a:t>되면  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Arial Unicode MS"/>
              </a:rPr>
              <a:t>주인을 </a:t>
            </a:r>
            <a:r>
              <a:rPr lang="ko-KR" altLang="en-US" spc="-110" dirty="0" err="1">
                <a:solidFill>
                  <a:srgbClr val="231F20"/>
                </a:solidFill>
                <a:latin typeface="+mn-ea"/>
                <a:cs typeface="Arial Unicode MS"/>
              </a:rPr>
              <a:t>안다”라는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Arial Unicode MS"/>
              </a:rPr>
              <a:t> </a:t>
            </a:r>
            <a:r>
              <a:rPr lang="ko-KR" altLang="en-US" spc="-130" dirty="0">
                <a:solidFill>
                  <a:srgbClr val="231F20"/>
                </a:solidFill>
                <a:latin typeface="+mn-ea"/>
                <a:cs typeface="Arial Unicode MS"/>
              </a:rPr>
              <a:t>굉장히 </a:t>
            </a:r>
            <a:r>
              <a:rPr lang="ko-KR" altLang="en-US" spc="-135" dirty="0">
                <a:solidFill>
                  <a:srgbClr val="231F20"/>
                </a:solidFill>
                <a:latin typeface="+mn-ea"/>
                <a:cs typeface="Arial Unicode MS"/>
              </a:rPr>
              <a:t>독창적인  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Arial Unicode MS"/>
              </a:rPr>
              <a:t>문장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Arial Unicode MS"/>
              </a:rPr>
              <a:t>(?) 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Arial Unicode MS"/>
              </a:rPr>
              <a:t>생성</a:t>
            </a:r>
            <a:endParaRPr lang="en-US" altLang="ko-KR" spc="-95" dirty="0">
              <a:solidFill>
                <a:srgbClr val="231F20"/>
              </a:solidFill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단어의 실질적인 의미 연관성을 생각하지 않고 문장을 </a:t>
            </a:r>
            <a:r>
              <a:rPr lang="ko-KR" altLang="en-US" dirty="0" smtClean="0">
                <a:latin typeface="+mn-ea"/>
                <a:cs typeface="Arial Unicode MS"/>
              </a:rPr>
              <a:t>조합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3ECD4E74-C770-D549-939B-1F93A25EC68A}"/>
              </a:ext>
            </a:extLst>
          </p:cNvPr>
          <p:cNvSpPr txBox="1"/>
          <p:nvPr/>
        </p:nvSpPr>
        <p:spPr>
          <a:xfrm>
            <a:off x="218814" y="1946275"/>
            <a:ext cx="9601201" cy="1454181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고양이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좋아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좋아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C6AC8604-4E77-0C4A-BC6D-493D96FEE028}"/>
              </a:ext>
            </a:extLst>
          </p:cNvPr>
          <p:cNvSpPr txBox="1"/>
          <p:nvPr/>
        </p:nvSpPr>
        <p:spPr>
          <a:xfrm>
            <a:off x="271463" y="4911694"/>
            <a:ext cx="9601201" cy="1454181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닷새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되면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주인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기르던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에게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다리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물렸다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닭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쫓던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지붕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쳐다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보듯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한다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|.</a:t>
            </a:r>
          </a:p>
          <a:p>
            <a:pPr marL="157480" marR="1909445" lvl="1">
              <a:lnSpc>
                <a:spcPct val="135400"/>
              </a:lnSpc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똥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묻은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묻은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나무란다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|.</a:t>
            </a:r>
          </a:p>
        </p:txBody>
      </p:sp>
    </p:spTree>
    <p:extLst>
      <p:ext uri="{BB962C8B-B14F-4D97-AF65-F5344CB8AC3E}">
        <p14:creationId xmlns:p14="http://schemas.microsoft.com/office/powerpoint/2010/main" val="38694203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마르코프</a:t>
            </a:r>
            <a:r>
              <a:rPr lang="ko-KR" altLang="en-US" sz="2400" dirty="0">
                <a:latin typeface="Arial Unicode MS"/>
                <a:cs typeface="Arial Unicode MS"/>
              </a:rPr>
              <a:t> </a:t>
            </a:r>
            <a:r>
              <a:rPr lang="ko-KR" altLang="en-US" sz="2400" dirty="0" smtClean="0">
                <a:latin typeface="Arial Unicode MS"/>
                <a:cs typeface="Arial Unicode MS"/>
              </a:rPr>
              <a:t>체인 </a:t>
            </a:r>
            <a:r>
              <a:rPr lang="ko-KR" altLang="en-US" sz="2400" dirty="0">
                <a:latin typeface="Arial Unicode MS"/>
                <a:cs typeface="Arial Unicode MS"/>
              </a:rPr>
              <a:t>구현하기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markov.py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3397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3397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 </a:t>
            </a:r>
          </a:p>
          <a:p>
            <a:pPr marL="14288" marR="3397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random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마르코프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체인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딕셔너리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make_dic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14288" marR="294513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 marR="294513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in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words: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word)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:]</a:t>
            </a:r>
          </a:p>
          <a:p>
            <a:pPr marL="14288" marR="294513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set_word3(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".":</a:t>
            </a:r>
          </a:p>
          <a:p>
            <a:pPr marL="14288" marR="294513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14288" marR="294513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29451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365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7278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marR="286004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딕셔너리에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 등록하기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</a:t>
            </a:r>
          </a:p>
          <a:p>
            <a:pPr marL="14288" marR="2860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set_word3(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s3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28600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w1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s3</a:t>
            </a:r>
          </a:p>
          <a:p>
            <a:pPr marL="14288" marR="2860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w1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 marR="28600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 marR="28600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[w1][w2][w3]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</a:p>
          <a:p>
            <a:pPr marL="14288" marR="286004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[w1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][w2][w3]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 marR="230124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make_sentence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23012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"@"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"no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top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14288" marR="230124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w1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(top)</a:t>
            </a:r>
          </a:p>
          <a:p>
            <a:pPr marL="14288" marR="23012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7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(top[w1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(w1)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(w2)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while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True:</a:t>
            </a: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w3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[w1][w2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(w3)</a:t>
            </a:r>
          </a:p>
          <a:p>
            <a:pPr marL="14288" marR="23012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".":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w1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</a:p>
          <a:p>
            <a:pPr marL="14288" marR="2301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"".join(ret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2301240"/>
            <a:endParaRPr lang="en-US" altLang="ko-KR" spc="-1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띄어쓰기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urllib.parse.urlencode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({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"_callback":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"q":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})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842452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70634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네이버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맞춤법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검사기를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사용합니다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https://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m.search.naver.com/p/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csearch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dcontent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spellchecker.nhn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?"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().decode("utf-8")[1:-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2]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json.loads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(data)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data["message"]["result"]["html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(data,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").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getText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리턴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keys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sel.keys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random.choice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(list(keys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</a:t>
            </a:r>
          </a:p>
          <a:p>
            <a:pPr marL="14288" marR="3404870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40487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 읽어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4288" marR="34048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toji_file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"toji.txt"  </a:t>
            </a:r>
          </a:p>
          <a:p>
            <a:pPr marL="14288" marR="340487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dict_file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markov-toji.json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not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dict_file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토지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("BEXX0003.txt",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encoding="utf-16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soup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body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("body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5551414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17475"/>
            <a:ext cx="9753599" cy="7340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body.getText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</a:t>
            </a:r>
            <a:r>
              <a:rPr lang="en-US" altLang="ko-KR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text.replace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("…",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"")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현재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koNLPy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구두점으로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인식 불능 문제</a:t>
            </a:r>
            <a:r>
              <a:rPr lang="ko-KR" altLang="en-US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임시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해결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형태소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분석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twitter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twitter.pos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(text,</a:t>
            </a:r>
            <a:r>
              <a:rPr lang="en-US" altLang="ko-KR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norm=True)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구두점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등은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대상에서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단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마침표는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포함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word[1]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["Punctuation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"]: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words</a:t>
            </a:r>
            <a:r>
              <a:rPr lang="en-US" altLang="ko-KR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append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word[0]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".":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(word[0])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딕셔너리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생성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make_dic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(words)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dict_file,"w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dict_file,"r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</a:p>
          <a:p>
            <a:pPr marL="14288">
              <a:spcBef>
                <a:spcPts val="340"/>
              </a:spcBef>
            </a:pP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8011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  </a:t>
            </a:r>
          </a:p>
          <a:p>
            <a:pPr marL="14288" marR="38011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range(3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38011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make_sentence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380111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print(s)</a:t>
            </a:r>
          </a:p>
          <a:p>
            <a:pPr marL="14288" marR="380111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5" dirty="0" smtClean="0">
                <a:solidFill>
                  <a:srgbClr val="231F20"/>
                </a:solidFill>
                <a:latin typeface="+mn-ea"/>
                <a:cs typeface="나눔고딕코딩"/>
              </a:rPr>
              <a:t>print("---")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E634BE2-3232-AF49-AF76-D29B97878E36}"/>
              </a:ext>
            </a:extLst>
          </p:cNvPr>
          <p:cNvSpPr/>
          <p:nvPr/>
        </p:nvSpPr>
        <p:spPr>
          <a:xfrm flipV="1">
            <a:off x="232569" y="7386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50614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9CE0F2-4A0E-B246-921D-5659998074F8}"/>
              </a:ext>
            </a:extLst>
          </p:cNvPr>
          <p:cNvSpPr txBox="1"/>
          <p:nvPr/>
        </p:nvSpPr>
        <p:spPr>
          <a:xfrm>
            <a:off x="229811" y="269875"/>
            <a:ext cx="9601201" cy="4622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markov.py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무신 죄가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많은데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아닐세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96520">
              <a:lnSpc>
                <a:spcPct val="135400"/>
              </a:lnSpc>
            </a:pP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아가 아가 우지 마라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해당화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범나비야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꽃이 </a:t>
            </a:r>
            <a:r>
              <a:rPr lang="ko-KR" altLang="en-US" spc="-4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진다설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 워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마라 명년 삼월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돌아오면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그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꽂다시피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나니라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봉순 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아이리오니라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하면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토끼가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어디 가는 가지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못하게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했다 뿐인가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뜰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아래서 나으리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마님 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뫼실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왔십니다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dirty="0" smtClean="0">
                <a:solidFill>
                  <a:srgbClr val="231F20"/>
                </a:solidFill>
                <a:latin typeface="+mn-ea"/>
                <a:cs typeface="나눔고딕코딩"/>
              </a:rPr>
              <a:t>삼</a:t>
            </a:r>
            <a:r>
              <a:rPr lang="ko-KR" altLang="en-US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월이 </a:t>
            </a:r>
            <a:r>
              <a:rPr lang="ko-KR" altLang="en-US" spc="-4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봉순네로서는최</a:t>
            </a:r>
            <a:r>
              <a:rPr lang="ko-KR" altLang="en-US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참판의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모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님이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편찮으신가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또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용이말과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거의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동시에</a:t>
            </a:r>
            <a:r>
              <a:rPr lang="ko-KR" altLang="en-US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숨 넘어가나</a:t>
            </a:r>
            <a:r>
              <a:rPr lang="ko-KR" altLang="en-US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알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있십니다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 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봉순네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너도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안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그럴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기가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실려있었다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할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수만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있으면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5" dirty="0" smtClean="0">
                <a:solidFill>
                  <a:srgbClr val="231F20"/>
                </a:solidFill>
                <a:latin typeface="+mn-ea"/>
                <a:cs typeface="나눔고딕코딩"/>
              </a:rPr>
              <a:t>오금이 떨어져야</a:t>
            </a:r>
            <a:r>
              <a:rPr lang="ko-KR" altLang="en-US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아무것도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꺼를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낄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기이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없었</a:t>
            </a:r>
            <a:r>
              <a:rPr lang="ko-KR" altLang="en-US" spc="-5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대니께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79375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마지막에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윤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씨가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거처하는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안방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봉순네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겉은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불효 막심한 놈은 굶겼다가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주면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 무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말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없이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처먹겠지만 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죽어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저승에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가서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놀아야 한다는</a:t>
            </a:r>
            <a:r>
              <a:rPr lang="ko-KR" altLang="en-US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것이다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누를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끼칠까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보아 </a:t>
            </a:r>
            <a:r>
              <a:rPr lang="ko-KR" altLang="en-US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조심스럽게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입을 헤 벌리며</a:t>
            </a:r>
            <a:r>
              <a:rPr lang="ko-KR" altLang="en-US" spc="-8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웃는데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연거푸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아니면 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읍내 근방</a:t>
            </a:r>
            <a:r>
              <a:rPr lang="ko-KR" altLang="en-US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어느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양반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댁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계집종과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눈이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번쩍번쩍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빛났다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7071224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9CE0F2-4A0E-B246-921D-5659998074F8}"/>
              </a:ext>
            </a:extLst>
          </p:cNvPr>
          <p:cNvSpPr txBox="1"/>
          <p:nvPr/>
        </p:nvSpPr>
        <p:spPr>
          <a:xfrm>
            <a:off x="229811" y="269875"/>
            <a:ext cx="9601201" cy="51013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>
              <a:spcBef>
                <a:spcPts val="67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pprint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pprint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(open("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markov-toji.json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"r"))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pprint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걱정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"])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{'.':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설마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평산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2},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말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말고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 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은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2,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안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없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요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있고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있더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뒤쪽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1,</a:t>
            </a:r>
            <a:r>
              <a:rPr lang="ko-KR" altLang="en-US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송장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이윽고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이제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 {'.':</a:t>
            </a:r>
            <a:r>
              <a:rPr lang="ko-KR" altLang="en-US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1},</a:t>
            </a:r>
            <a:endParaRPr lang="ko-KR" altLang="en-US" dirty="0">
              <a:latin typeface="+mn-ea"/>
              <a:cs typeface="나눔고딕코딩"/>
            </a:endParaRPr>
          </a:p>
          <a:p>
            <a:pPr marL="20193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일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':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{'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ko-KR" altLang="en-US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1}}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65812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760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5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5" dirty="0" err="1">
                <a:solidFill>
                  <a:srgbClr val="58595B"/>
                </a:solidFill>
                <a:latin typeface="+mn-ea"/>
                <a:cs typeface="Arial Unicode MS"/>
              </a:rPr>
              <a:t>toji_count.py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6611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288" marR="166116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</a:t>
            </a:r>
          </a:p>
          <a:p>
            <a:pPr marL="14288" marR="1661160">
              <a:lnSpc>
                <a:spcPct val="1354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411480" algn="just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utf-16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인코딩으로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열고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글자를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411480" algn="just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("BEXX0003.txt",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encoding="utf-16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411480" algn="just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body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("body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text")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body.getText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줄씩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처리하기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algn="just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algn="just">
              <a:spcBef>
                <a:spcPts val="340"/>
              </a:spcBef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9862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lines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text.split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("\n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9862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line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lines: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9862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twitter.pos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(line)</a:t>
            </a: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98628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malist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14288" marR="19862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word[1]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"Noun":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명사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6615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LSTM/RNN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체인과 함께 문장을 생성하는 알고리즘으로 유명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재귀 신경망</a:t>
            </a:r>
            <a:r>
              <a:rPr lang="en-US" altLang="ko-KR" dirty="0">
                <a:latin typeface="+mn-ea"/>
                <a:cs typeface="Arial Unicode MS"/>
              </a:rPr>
              <a:t>(Recurrent Neural  Network / RNN)</a:t>
            </a:r>
            <a:r>
              <a:rPr lang="ko-KR" altLang="en-US" dirty="0">
                <a:latin typeface="+mn-ea"/>
                <a:cs typeface="Arial Unicode MS"/>
              </a:rPr>
              <a:t>과 </a:t>
            </a:r>
            <a:r>
              <a:rPr lang="en-US" altLang="ko-KR" dirty="0">
                <a:latin typeface="+mn-ea"/>
                <a:cs typeface="Arial Unicode MS"/>
              </a:rPr>
              <a:t>LSTM(Long Short Term-Memory)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RNN</a:t>
            </a:r>
            <a:r>
              <a:rPr lang="ko-KR" altLang="en-US" dirty="0">
                <a:latin typeface="+mn-ea"/>
                <a:cs typeface="Arial Unicode MS"/>
              </a:rPr>
              <a:t>은 신경망을 재귀적으로 사용해 시간 순서를 가진 데이터를 다룰 수 있게 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LSTM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RNN</a:t>
            </a:r>
            <a:r>
              <a:rPr lang="ko-KR" altLang="en-US" dirty="0">
                <a:latin typeface="+mn-ea"/>
                <a:cs typeface="Arial Unicode MS"/>
              </a:rPr>
              <a:t>을 개량한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RNN</a:t>
            </a:r>
            <a:r>
              <a:rPr lang="ko-KR" altLang="en-US" dirty="0">
                <a:latin typeface="+mn-ea"/>
                <a:cs typeface="Arial Unicode MS"/>
              </a:rPr>
              <a:t>은 바로 전의 </a:t>
            </a:r>
            <a:r>
              <a:rPr lang="ko-KR" altLang="en-US" dirty="0" smtClean="0">
                <a:latin typeface="+mn-ea"/>
                <a:cs typeface="Arial Unicode MS"/>
              </a:rPr>
              <a:t>데이터 밖에 </a:t>
            </a:r>
            <a:r>
              <a:rPr lang="ko-KR" altLang="en-US" dirty="0">
                <a:latin typeface="+mn-ea"/>
                <a:cs typeface="Arial Unicode MS"/>
              </a:rPr>
              <a:t>기억하지 못하지만</a:t>
            </a:r>
            <a:r>
              <a:rPr lang="en-US" altLang="ko-KR" dirty="0">
                <a:latin typeface="+mn-ea"/>
                <a:cs typeface="Arial Unicode MS"/>
              </a:rPr>
              <a:t>,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LSTM</a:t>
            </a:r>
            <a:r>
              <a:rPr lang="ko-KR" altLang="en-US" dirty="0">
                <a:latin typeface="+mn-ea"/>
                <a:cs typeface="Arial Unicode MS"/>
              </a:rPr>
              <a:t>은 장기적으로 기억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시간 순서를 기반으로 데이터를 다룰 수 있게 되면 문장을 쉽게 </a:t>
            </a:r>
            <a:r>
              <a:rPr lang="ko-KR" altLang="en-US" dirty="0" smtClean="0">
                <a:latin typeface="+mn-ea"/>
                <a:cs typeface="Arial Unicode MS"/>
              </a:rPr>
              <a:t>생성</a:t>
            </a: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2384293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LSTM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문장 생성하기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785937"/>
            <a:ext cx="9753599" cy="6601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7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smtClean="0">
                <a:solidFill>
                  <a:srgbClr val="58595B"/>
                </a:solidFill>
                <a:latin typeface="+mn-ea"/>
                <a:cs typeface="Arial Unicode MS"/>
              </a:rPr>
              <a:t>src/ch6/lstm-text-gen.py</a:t>
            </a:r>
            <a:endParaRPr lang="en-US" altLang="ko-KR" dirty="0">
              <a:latin typeface="+mn-ea"/>
              <a:cs typeface="Times New Roman"/>
            </a:endParaRPr>
          </a:p>
          <a:p>
            <a:pPr marL="14288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keras.models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Sequential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352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keras.layers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Dense,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Activation,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Dropout  </a:t>
            </a:r>
          </a:p>
          <a:p>
            <a:pPr marL="14288" marR="23520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keras.layers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LSTM</a:t>
            </a: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keras.optimizers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RMSprop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234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keras.utils.data_utils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get_file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12344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numpy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as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np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random,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sys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53848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codecs.open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("./BEXX0003.txt",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encoding="utf-16")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538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899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body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("body")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1899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body.getText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코퍼스의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길이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(text))</a:t>
            </a: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하나하나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붙이기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chars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sorted(list(set(text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)))</a:t>
            </a: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사용되고 있는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문자의 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:',</a:t>
            </a:r>
            <a:r>
              <a:rPr lang="ko-KR" altLang="en-US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(chars))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char_indices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((c,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enumerate(chars))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→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  </a:t>
            </a:r>
          </a:p>
          <a:p>
            <a:pPr marL="14288" marR="50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indices_char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enumerate(chars))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→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031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19759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924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 marR="44704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ko-KR" altLang="en-US" spc="-5" dirty="0">
                <a:solidFill>
                  <a:srgbClr val="231F20"/>
                </a:solidFill>
                <a:latin typeface="+mn-ea"/>
                <a:cs typeface="나눔고딕코딩"/>
              </a:rPr>
              <a:t>개의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자르고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다음에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오는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등록하기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44704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6466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step = 3  </a:t>
            </a:r>
          </a:p>
          <a:p>
            <a:pPr marL="14288" marR="26466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sentences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  </a:t>
            </a:r>
          </a:p>
          <a:p>
            <a:pPr marL="14288" marR="264668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next_chars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2192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step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2192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sentences.append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(text[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+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4288" marR="121920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next_chars.append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(text[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3411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학습할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구문의</a:t>
            </a:r>
            <a:r>
              <a:rPr lang="ko-KR" altLang="en-US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:',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(sentences))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13411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텍스트를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벡터로</a:t>
            </a:r>
            <a:r>
              <a:rPr lang="ko-KR" altLang="en-US" spc="-2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변환합니다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...')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177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X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np.zeros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(sentences),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(chars)),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dtype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np.bool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288" marR="177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np.zeros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(sentences),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(chars)),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dtype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np.bool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386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sentence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enumerate(sentences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3868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t, char in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enumerate(sentence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3868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X[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char_indices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[char]]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14288" marR="138684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y[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char_indices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next_chars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]]]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</a:p>
          <a:p>
            <a:pPr marL="14288" marR="1386840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구축하기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(LSTM)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199136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print('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모델을</a:t>
            </a:r>
            <a:r>
              <a:rPr lang="ko-KR" altLang="en-US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구축합니다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...’)  </a:t>
            </a:r>
          </a:p>
          <a:p>
            <a:pPr marL="14288" marR="1991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model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Sequential()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7112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(LSTM(128,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input_shape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(chars))))  </a:t>
            </a:r>
          </a:p>
          <a:p>
            <a:pPr marL="14288" marR="7112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(Dense(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(chars)))  </a:t>
            </a:r>
          </a:p>
          <a:p>
            <a:pPr marL="14288" marR="7112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model.add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(Activation('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softmax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254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optimizer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RMSprop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=0.01)  </a:t>
            </a:r>
          </a:p>
          <a:p>
            <a:pPr marL="14288" marR="2540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model.compile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(loss='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categorical_crossentropy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en-US" altLang="ko-KR" spc="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optimizer=optimizer)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456653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924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후보를 배열에서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꺼내기</a:t>
            </a:r>
            <a:endParaRPr lang="en-US" altLang="ko-KR" spc="-40" dirty="0">
              <a:latin typeface="+mn-ea"/>
              <a:cs typeface="나눔고딕코딩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sample(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temperature=1.0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np.asarray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astype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('float64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’)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np.log(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temperature</a:t>
            </a:r>
          </a:p>
          <a:p>
            <a:pPr marL="14288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exp_preds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np.exp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exp_preds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np.sum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exp_preds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probas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np.random.multinomial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(1,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1)</a:t>
            </a: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3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np.argmax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probas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학습시키고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생성하기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반복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iteration in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range(1,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60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3208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  print('-'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*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50)</a:t>
            </a:r>
          </a:p>
          <a:p>
            <a:pPr marL="14288" marR="13208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('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반복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=',</a:t>
            </a:r>
            <a:r>
              <a:rPr lang="ko-KR" altLang="en-US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iteration)</a:t>
            </a:r>
          </a:p>
          <a:p>
            <a:pPr marL="14288" marR="132080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model.fit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y,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batch_size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=128,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nb_epoch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=1)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임의의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시작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선택하기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208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start_index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random.randint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(0,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(text)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다양한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다양성의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생성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208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diversity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[0.2,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0.5,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1.0,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1.2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]:</a:t>
            </a:r>
          </a:p>
          <a:p>
            <a:pPr marL="14288" marR="13208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print()</a:t>
            </a:r>
          </a:p>
          <a:p>
            <a:pPr marL="14288" marR="132080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('---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다양성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ko-KR" altLang="en-US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',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diversity)</a:t>
            </a: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generated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‘’</a:t>
            </a:r>
          </a:p>
          <a:p>
            <a:pPr marL="14288" marR="13208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sentence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text[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start_index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start_index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14288" marR="13208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generated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sentence</a:t>
            </a:r>
          </a:p>
          <a:p>
            <a:pPr marL="14288" marR="132080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	print('---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시드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 "' + sentence + '"')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132080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sys.stdout.write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(generated)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836431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963" marR="199136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#</a:t>
            </a:r>
            <a:r>
              <a:rPr lang="en-US" altLang="ko-KR" spc="-2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시드를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기반으로 텍스트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자동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생성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in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range(400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715963" marR="19913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x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np.zeros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((1,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maxlen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(chars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)))</a:t>
            </a:r>
          </a:p>
          <a:p>
            <a:pPr marL="715963" marR="199136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t, char in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enumerate(sentence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x[0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char_indices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[char]]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715963" marR="19913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다음에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예측하기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model.predict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(x,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verbose=0)[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0]</a:t>
            </a:r>
          </a:p>
          <a:p>
            <a:pPr marL="715963" marR="19913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next_index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sample(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preds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diversity)</a:t>
            </a: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indices_char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next_index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generated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</a:t>
            </a:r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sentence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sentence[1:]</a:t>
            </a:r>
            <a:r>
              <a:rPr lang="en-US" altLang="ko-KR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</a:t>
            </a:r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 marR="199136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sys.stdout.write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next_char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715963" marR="19913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sys.stdout.flush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715963" marR="19913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print()</a:t>
            </a: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6500828-3E77-0742-ADA8-A85CCC2467CB}"/>
              </a:ext>
            </a:extLst>
          </p:cNvPr>
          <p:cNvSpPr/>
          <p:nvPr/>
        </p:nvSpPr>
        <p:spPr>
          <a:xfrm flipV="1">
            <a:off x="232569" y="43846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C5DE9-CA03-B449-9DA0-D82BBB09A842}"/>
              </a:ext>
            </a:extLst>
          </p:cNvPr>
          <p:cNvSpPr txBox="1"/>
          <p:nvPr/>
        </p:nvSpPr>
        <p:spPr>
          <a:xfrm>
            <a:off x="229811" y="4613275"/>
            <a:ext cx="9601201" cy="26683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 marR="35388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lstm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-text-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gen.py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35388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Using TensorFlow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backend.</a:t>
            </a:r>
          </a:p>
          <a:p>
            <a:pPr marL="156210" marR="3538854">
              <a:lnSpc>
                <a:spcPct val="135400"/>
              </a:lnSpc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코퍼스의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길이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311682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3432175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사용되고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있는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문자의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 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1692</a:t>
            </a:r>
          </a:p>
          <a:p>
            <a:pPr marL="156210" marR="3432175">
              <a:lnSpc>
                <a:spcPct val="135400"/>
              </a:lnSpc>
            </a:pP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학습할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구문의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103888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 marR="3295015">
              <a:lnSpc>
                <a:spcPct val="135400"/>
              </a:lnSpc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텍스트를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ID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벡터로 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변환합니다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</a:t>
            </a:r>
          </a:p>
          <a:p>
            <a:pPr marL="156210" marR="3295015">
              <a:lnSpc>
                <a:spcPct val="135400"/>
              </a:lnSpc>
            </a:pP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모델을  구축합니다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...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0011671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3ECD4E74-C770-D549-939B-1F93A25EC68A}"/>
              </a:ext>
            </a:extLst>
          </p:cNvPr>
          <p:cNvSpPr txBox="1"/>
          <p:nvPr/>
        </p:nvSpPr>
        <p:spPr>
          <a:xfrm>
            <a:off x="218814" y="269875"/>
            <a:ext cx="9601201" cy="321883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묻혀온 실감나는 준구 이야기에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쉽사하고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강청댁이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지금 손을 눈이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평산이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웃고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월선이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가지는 그 말했다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서울 어디 있는데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일이 있어야 그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아훈이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생각이 생각했다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카는데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,"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집안 그 기이 했다는 것이다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가락 부인 수 없었다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그러나 그 일이다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아니구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아니다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." 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아니 말이 있었다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비집을 하며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어매게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그 일이다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르는 것이다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자울이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간다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전에 가서 얼굴이 소리고 있었다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동정은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은 것 같은 것이 기다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말이 없었다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장에 여전히 뒤 자식 한 수 없었다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마음 귀녀가 그는 잠이 있었다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나무리는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그래 이미 어느 지 말이 있었다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삼월이 치수를 만 보다 그래 못 거니다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거기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아무지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못 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하면 서방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대한 것이 없는 것이다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그래도 그 말했다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일 사람이 아니다 것 같다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 사람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818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EE2D8D7A-AAF6-5A40-86F8-9EF0DB4FEF48}"/>
              </a:ext>
            </a:extLst>
          </p:cNvPr>
          <p:cNvSpPr txBox="1"/>
          <p:nvPr/>
        </p:nvSpPr>
        <p:spPr>
          <a:xfrm>
            <a:off x="218814" y="269875"/>
            <a:ext cx="9601201" cy="422936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하직했다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구례 장터를 지나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들판길로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돌아왔다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방바닥에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명주치려만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마렇않까지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바라보로향도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걷어대기나보다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주치비스대선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난바듯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내이였다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생의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지간우는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와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울것이만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들겄네마께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대가지가 예사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!"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나서 미친 적에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치헤그는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소금외방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장에 미어져 저고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운제는데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미치는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창입꾼을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참고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열했허입주머니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사는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치뚝질의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한여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곳을 태로는 불을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지시돌서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누더웠다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태창적과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우는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강청댁이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속에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비얼무강몰지로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하지 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돌아났다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야어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!"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움직이는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망길을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나섰다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불어섰다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이대뒤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풀이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어질러게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위에서 되어도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머아고누고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?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내사 다 저지나 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강가댁해야아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그들에게 올라서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간난할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김훈장귀가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비요하불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크게 개진한 될 간난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그방으로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두못해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서희를출일귀가아안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있었으까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이대길 잠을 가는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나무리가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상감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생라도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받았다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분명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임자네나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양 때 한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모양반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."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이진 놓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8562428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EE2D8D7A-AAF6-5A40-86F8-9EF0DB4FEF48}"/>
              </a:ext>
            </a:extLst>
          </p:cNvPr>
          <p:cNvSpPr txBox="1"/>
          <p:nvPr/>
        </p:nvSpPr>
        <p:spPr>
          <a:xfrm>
            <a:off x="218814" y="269875"/>
            <a:ext cx="9601201" cy="514243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아궁이에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밀어넣고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불을 붙인다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연기가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무마간에서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얼굴의 예은 걸어 용이 떠와 물기 소리를 보고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울방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강청댁은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께서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놓아경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용이는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평산은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삼문의 잘할 수가 있을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지여라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그거되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우리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되요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?"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용이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포다는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무씨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?"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마루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안망을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하는가 올라보고 있는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몸묵을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시려왔기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한 알게 없을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만인이같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내사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흐놈의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말이다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옷이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머금부는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못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바머니분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가가 </a:t>
            </a:r>
            <a:endParaRPr lang="en-US" altLang="ko-KR" spc="-3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마 였다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이서방원하고도 망치고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물자빠진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아낙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치얘의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그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팔음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시어을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치게 그네가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보놓지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해야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!"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……" 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제 산 소리가 울음이 지나갔을 때 장우 서서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발위님이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산서삼에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부느반이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하고나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말이다가 그래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…"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구천이는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이문수나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길로 돌아본다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그러지도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않라는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모양구만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허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절김있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아니라고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.”</a:t>
            </a:r>
          </a:p>
          <a:p>
            <a:pPr marL="157480">
              <a:spcBef>
                <a:spcPts val="685"/>
              </a:spcBef>
            </a:pP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길상은 마을로 일어섰다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단신색지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." 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그리나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개림은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바기만지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어디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있노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4709036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7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47935" y="2184989"/>
            <a:ext cx="16472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 err="1">
                <a:latin typeface="+mn-ea"/>
                <a:ea typeface="+mn-ea"/>
              </a:rPr>
              <a:t>챗봇</a:t>
            </a:r>
            <a:r>
              <a:rPr lang="ko-KR" altLang="en-US" sz="2400" spc="-200" dirty="0">
                <a:latin typeface="+mn-ea"/>
                <a:ea typeface="+mn-ea"/>
              </a:rPr>
              <a:t> 만들기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챗봇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챗봇</a:t>
            </a: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만들어보기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439728"/>
            <a:ext cx="3429000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 err="1">
                <a:solidFill>
                  <a:srgbClr val="414042"/>
                </a:solidFill>
                <a:latin typeface="+mn-ea"/>
                <a:cs typeface="Arial Unicode MS"/>
              </a:rPr>
              <a:t>챗봇</a:t>
            </a:r>
            <a:endParaRPr lang="ko-KR" altLang="en-US" spc="-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마르코프</a:t>
            </a: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체인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369" y="2726935"/>
            <a:ext cx="8305800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인간의 질문에 로봇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(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인공지능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)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 대답한다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과거에는 굉장히 꿈과 같은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이야기였지만 최근에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음성 인식 기술이 비약적으로 발전해서 인공지능과의 대화가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현실화 됐다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절에서는 간단한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챗봇을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만들면서 이러한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시스템을 살펴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본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424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챗봇</a:t>
            </a:r>
            <a:r>
              <a:rPr lang="en-US" altLang="ko-KR" sz="2400" dirty="0">
                <a:latin typeface="+mn-ea"/>
                <a:cs typeface="Arial Unicode MS"/>
              </a:rPr>
              <a:t>(</a:t>
            </a:r>
            <a:r>
              <a:rPr lang="ko-KR" altLang="en-US" sz="2400" dirty="0">
                <a:latin typeface="+mn-ea"/>
                <a:cs typeface="Arial Unicode MS"/>
              </a:rPr>
              <a:t>회화 봇</a:t>
            </a:r>
            <a:r>
              <a:rPr lang="en-US" altLang="ko-KR" sz="2400" dirty="0">
                <a:latin typeface="+mn-ea"/>
                <a:cs typeface="Arial Unicode MS"/>
              </a:rPr>
              <a:t>)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사용자의  질문에 응답하는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상향식</a:t>
            </a:r>
            <a:r>
              <a:rPr lang="en-US" altLang="ko-KR" dirty="0">
                <a:latin typeface="+mn-ea"/>
                <a:cs typeface="Arial Unicode MS"/>
              </a:rPr>
              <a:t>(bottom up) </a:t>
            </a:r>
            <a:r>
              <a:rPr lang="ko-KR" altLang="en-US" dirty="0">
                <a:latin typeface="+mn-ea"/>
                <a:cs typeface="Arial Unicode MS"/>
              </a:rPr>
              <a:t>인공지능 접근법으로는 “</a:t>
            </a:r>
            <a:r>
              <a:rPr lang="ko-KR" altLang="en-US" dirty="0" err="1">
                <a:latin typeface="+mn-ea"/>
                <a:cs typeface="Arial Unicode MS"/>
              </a:rPr>
              <a:t>인간다움”에</a:t>
            </a:r>
            <a:r>
              <a:rPr lang="ko-KR" altLang="en-US" dirty="0">
                <a:latin typeface="+mn-ea"/>
                <a:cs typeface="Arial Unicode MS"/>
              </a:rPr>
              <a:t> 도달하기 힘드므로 하향식</a:t>
            </a:r>
            <a:r>
              <a:rPr lang="en-US" altLang="ko-KR" dirty="0">
                <a:latin typeface="+mn-ea"/>
                <a:cs typeface="Arial Unicode MS"/>
              </a:rPr>
              <a:t>(bottom down) </a:t>
            </a:r>
            <a:r>
              <a:rPr lang="ko-KR" altLang="en-US" dirty="0">
                <a:latin typeface="+mn-ea"/>
                <a:cs typeface="Arial Unicode MS"/>
              </a:rPr>
              <a:t>접근법으로 “인간다운 </a:t>
            </a:r>
            <a:r>
              <a:rPr lang="ko-KR" altLang="en-US" dirty="0" err="1">
                <a:latin typeface="+mn-ea"/>
                <a:cs typeface="Arial Unicode MS"/>
              </a:rPr>
              <a:t>모델”을</a:t>
            </a:r>
            <a:r>
              <a:rPr lang="ko-KR" altLang="en-US" dirty="0">
                <a:latin typeface="+mn-ea"/>
                <a:cs typeface="Arial Unicode MS"/>
              </a:rPr>
              <a:t> 만들어서 “</a:t>
            </a:r>
            <a:r>
              <a:rPr lang="ko-KR" altLang="en-US" dirty="0" err="1">
                <a:latin typeface="+mn-ea"/>
                <a:cs typeface="Arial Unicode MS"/>
              </a:rPr>
              <a:t>인간다움”을</a:t>
            </a:r>
            <a:r>
              <a:rPr lang="ko-KR" altLang="en-US" dirty="0">
                <a:latin typeface="+mn-ea"/>
                <a:cs typeface="Arial Unicode MS"/>
              </a:rPr>
              <a:t> 만들어 내는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챗봇의</a:t>
            </a:r>
            <a:r>
              <a:rPr lang="ko-KR" altLang="en-US" dirty="0">
                <a:latin typeface="+mn-ea"/>
                <a:cs typeface="Arial Unicode MS"/>
              </a:rPr>
              <a:t> 목적은 사용자와 대화를 나누는 것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업무와 관련된 </a:t>
            </a:r>
            <a:r>
              <a:rPr lang="ko-KR" altLang="en-US" dirty="0" err="1">
                <a:latin typeface="+mn-ea"/>
                <a:cs typeface="Arial Unicode MS"/>
              </a:rPr>
              <a:t>챗봇은</a:t>
            </a:r>
            <a:r>
              <a:rPr lang="ko-KR" altLang="en-US" dirty="0">
                <a:latin typeface="+mn-ea"/>
                <a:cs typeface="Arial Unicode MS"/>
              </a:rPr>
              <a:t> 고객 서비스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기술 지원 등에 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정보 검색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상품 추천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예약 중개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거래 이력 확인 등을 인간을 대신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외국어 훈련에 도움을 주는 </a:t>
            </a:r>
            <a:r>
              <a:rPr lang="ko-KR" altLang="en-US" dirty="0" err="1">
                <a:latin typeface="+mn-ea"/>
                <a:cs typeface="Arial Unicode MS"/>
              </a:rPr>
              <a:t>챗봇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대부분의 </a:t>
            </a:r>
            <a:r>
              <a:rPr lang="ko-KR" altLang="en-US" dirty="0" err="1">
                <a:latin typeface="+mn-ea"/>
                <a:cs typeface="Arial Unicode MS"/>
              </a:rPr>
              <a:t>챗봇은</a:t>
            </a:r>
            <a:r>
              <a:rPr lang="ko-KR" altLang="en-US" dirty="0">
                <a:latin typeface="+mn-ea"/>
                <a:cs typeface="Arial Unicode MS"/>
              </a:rPr>
              <a:t> 키워드를 기반으로 데이터베이스에서 적절한 대답을 찾아 응답할  뿐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27206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3448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6375" marR="502920">
              <a:lnSpc>
                <a:spcPct val="135400"/>
              </a:lnSpc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(word[0]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1476375" marR="50292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[word[0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</a:p>
          <a:p>
            <a:pPr marL="1476375" marR="50292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word_dic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[word[0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]]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카운트하기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4288">
              <a:lnSpc>
                <a:spcPct val="100000"/>
              </a:lnSpc>
            </a:pPr>
            <a:endParaRPr lang="ko-KR" altLang="en-US" dirty="0">
              <a:latin typeface="+mn-ea"/>
              <a:cs typeface="Times New Roman"/>
            </a:endParaRPr>
          </a:p>
          <a:p>
            <a:pPr marL="14288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14288" algn="just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많이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명사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L="14288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keys =</a:t>
            </a:r>
            <a:r>
              <a:rPr lang="en-US" altLang="ko-KR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sorted(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word_dic.items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key=lambda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x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: x[1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],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reverse=True)  </a:t>
            </a:r>
          </a:p>
          <a:p>
            <a:pPr marL="14288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word, count in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keys[:50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]: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5080">
              <a:lnSpc>
                <a:spcPct val="135400"/>
              </a:lnSpc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("{0}({1})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".format(word, count),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end="")  </a:t>
            </a:r>
          </a:p>
          <a:p>
            <a:pPr marL="14288" marR="74676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3729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4D34F-381E-7B4A-A83B-43554DD2C658}"/>
              </a:ext>
            </a:extLst>
          </p:cNvPr>
          <p:cNvSpPr txBox="1"/>
          <p:nvPr/>
        </p:nvSpPr>
        <p:spPr>
          <a:xfrm>
            <a:off x="229811" y="4156075"/>
            <a:ext cx="9601201" cy="17927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toji_count.py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(628)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(519)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말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(377)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안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(304)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소리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(198)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(194)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용이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(193)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눈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(187)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내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(178)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놈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(176)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사람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(167)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치수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(160)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평산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(160)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얼굴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(156)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와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(150)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못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(149)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일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(145)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거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(145)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댁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(141)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때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(139)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(138)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이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(138)</a:t>
            </a:r>
            <a:r>
              <a:rPr lang="ko-KR" altLang="en-US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err="1">
                <a:solidFill>
                  <a:srgbClr val="231F20"/>
                </a:solidFill>
                <a:latin typeface="+mn-ea"/>
                <a:cs typeface="나눔고딕코딩"/>
              </a:rPr>
              <a:t>강청댁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(137)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서방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(125)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나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(124)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서희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(119)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일이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(117)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더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(116)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어디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(112)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봉순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(112)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마을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(111)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최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(110)</a:t>
            </a:r>
            <a:r>
              <a:rPr lang="ko-KR" altLang="en-US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머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(110)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년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(107)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만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(107)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집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(105)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제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(104)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김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(99)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칠성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(97)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니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(97)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구천이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(96)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날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(94)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생각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(93)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뒤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(91)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두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(90)  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아이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(88)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믄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(88)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하나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(84)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월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(83)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참판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(82)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2052535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챗봇의</a:t>
            </a:r>
            <a:r>
              <a:rPr lang="ko-KR" altLang="en-US" sz="2400" dirty="0">
                <a:latin typeface="+mn-ea"/>
                <a:cs typeface="Arial Unicode MS"/>
              </a:rPr>
              <a:t> 구조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사용자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>
                <a:latin typeface="+mn-ea"/>
                <a:cs typeface="Arial Unicode MS"/>
              </a:rPr>
              <a:t>인간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의 발언을 전달하면 </a:t>
            </a:r>
            <a:r>
              <a:rPr lang="ko-KR" altLang="en-US" dirty="0" err="1">
                <a:latin typeface="+mn-ea"/>
                <a:cs typeface="Arial Unicode MS"/>
              </a:rPr>
              <a:t>챗봇은</a:t>
            </a:r>
            <a:r>
              <a:rPr lang="ko-KR" altLang="en-US" dirty="0">
                <a:latin typeface="+mn-ea"/>
                <a:cs typeface="Arial Unicode MS"/>
              </a:rPr>
              <a:t> 대화 문장 속에 있는 키워드를 기반으로 데이터베이스에서  정보를  찾아  조합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조합해서  만든 문장을 사용자에게 응답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구조를 가진 </a:t>
            </a:r>
            <a:r>
              <a:rPr lang="ko-KR" altLang="en-US" dirty="0" err="1">
                <a:latin typeface="+mn-ea"/>
                <a:cs typeface="Arial Unicode MS"/>
              </a:rPr>
              <a:t>챗봇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초기 </a:t>
            </a:r>
            <a:r>
              <a:rPr lang="ko-KR" altLang="en-US" dirty="0" err="1">
                <a:latin typeface="+mn-ea"/>
                <a:cs typeface="Arial Unicode MS"/>
              </a:rPr>
              <a:t>챗봇은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en-US" altLang="ko-KR" dirty="0">
                <a:latin typeface="+mn-ea"/>
                <a:cs typeface="Arial Unicode MS"/>
              </a:rPr>
              <a:t>ELIZA(</a:t>
            </a:r>
            <a:r>
              <a:rPr lang="ko-KR" altLang="en-US" dirty="0" err="1">
                <a:latin typeface="+mn-ea"/>
                <a:cs typeface="Arial Unicode MS"/>
              </a:rPr>
              <a:t>일라이자</a:t>
            </a:r>
            <a:r>
              <a:rPr lang="en-US" altLang="ko-KR" dirty="0">
                <a:latin typeface="+mn-ea"/>
                <a:cs typeface="Arial Unicode MS"/>
              </a:rPr>
              <a:t>)”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환자</a:t>
            </a:r>
            <a:r>
              <a:rPr lang="en-US" altLang="ko-KR" dirty="0">
                <a:latin typeface="+mn-ea"/>
                <a:cs typeface="Arial Unicode MS"/>
              </a:rPr>
              <a:t>(</a:t>
            </a:r>
            <a:r>
              <a:rPr lang="ko-KR" altLang="en-US" dirty="0" err="1">
                <a:latin typeface="+mn-ea"/>
                <a:cs typeface="Arial Unicode MS"/>
              </a:rPr>
              <a:t>내담자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중심 상담 이론을 기반으로 만들어진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1960</a:t>
            </a:r>
            <a:r>
              <a:rPr lang="ko-KR" altLang="en-US" dirty="0">
                <a:latin typeface="+mn-ea"/>
                <a:cs typeface="Arial Unicode MS"/>
              </a:rPr>
              <a:t>년대에 만들어진 프로그램으로 굉장히 </a:t>
            </a:r>
            <a:r>
              <a:rPr lang="ko-KR" altLang="en-US" dirty="0" smtClean="0">
                <a:latin typeface="+mn-ea"/>
                <a:cs typeface="Arial Unicode MS"/>
              </a:rPr>
              <a:t>긴 역사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사용자의 발언을 앵무새처럼 반복하는 대화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ELIZA</a:t>
            </a:r>
            <a:r>
              <a:rPr lang="ko-KR" altLang="en-US" dirty="0">
                <a:latin typeface="+mn-ea"/>
                <a:cs typeface="Arial Unicode MS"/>
              </a:rPr>
              <a:t>가 직접 생각을 하거나 앞뒤 문맥을 고려하는 것이 아니라 정해진 패턴에 따라 </a:t>
            </a:r>
            <a:r>
              <a:rPr lang="ko-KR" altLang="en-US" dirty="0" smtClean="0">
                <a:latin typeface="+mn-ea"/>
                <a:cs typeface="Arial Unicode MS"/>
              </a:rPr>
              <a:t>대답</a:t>
            </a:r>
            <a:endParaRPr lang="en-US" altLang="ko-KR" dirty="0">
              <a:latin typeface="+mn-ea"/>
              <a:cs typeface="Arial Unicode M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CFDA11-4CDF-C449-8AA4-AA8736685DBE}"/>
              </a:ext>
            </a:extLst>
          </p:cNvPr>
          <p:cNvGrpSpPr/>
          <p:nvPr/>
        </p:nvGrpSpPr>
        <p:grpSpPr>
          <a:xfrm>
            <a:off x="3890169" y="2174875"/>
            <a:ext cx="5105400" cy="2362200"/>
            <a:chOff x="3324092" y="2479675"/>
            <a:chExt cx="3537877" cy="1008558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FEC9D09-94A6-DA44-8584-FCE5574C931A}"/>
                </a:ext>
              </a:extLst>
            </p:cNvPr>
            <p:cNvSpPr/>
            <p:nvPr/>
          </p:nvSpPr>
          <p:spPr>
            <a:xfrm>
              <a:off x="3324092" y="2738832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5" y="0"/>
                  </a:moveTo>
                  <a:lnTo>
                    <a:pt x="179658" y="4572"/>
                  </a:lnTo>
                  <a:lnTo>
                    <a:pt x="137422" y="17684"/>
                  </a:lnTo>
                  <a:lnTo>
                    <a:pt x="99202" y="38432"/>
                  </a:lnTo>
                  <a:lnTo>
                    <a:pt x="65901" y="65908"/>
                  </a:lnTo>
                  <a:lnTo>
                    <a:pt x="38426" y="99206"/>
                  </a:lnTo>
                  <a:lnTo>
                    <a:pt x="17681" y="137422"/>
                  </a:lnTo>
                  <a:lnTo>
                    <a:pt x="4571" y="179649"/>
                  </a:lnTo>
                  <a:lnTo>
                    <a:pt x="0" y="224980"/>
                  </a:lnTo>
                  <a:lnTo>
                    <a:pt x="4571" y="270328"/>
                  </a:lnTo>
                  <a:lnTo>
                    <a:pt x="17681" y="312567"/>
                  </a:lnTo>
                  <a:lnTo>
                    <a:pt x="38426" y="350792"/>
                  </a:lnTo>
                  <a:lnTo>
                    <a:pt x="65901" y="384097"/>
                  </a:lnTo>
                  <a:lnTo>
                    <a:pt x="99202" y="411576"/>
                  </a:lnTo>
                  <a:lnTo>
                    <a:pt x="137422" y="432326"/>
                  </a:lnTo>
                  <a:lnTo>
                    <a:pt x="179658" y="445439"/>
                  </a:lnTo>
                  <a:lnTo>
                    <a:pt x="225005" y="450011"/>
                  </a:lnTo>
                  <a:lnTo>
                    <a:pt x="270353" y="445439"/>
                  </a:lnTo>
                  <a:lnTo>
                    <a:pt x="312589" y="432326"/>
                  </a:lnTo>
                  <a:lnTo>
                    <a:pt x="350809" y="411576"/>
                  </a:lnTo>
                  <a:lnTo>
                    <a:pt x="384109" y="384097"/>
                  </a:lnTo>
                  <a:lnTo>
                    <a:pt x="411584" y="350792"/>
                  </a:lnTo>
                  <a:lnTo>
                    <a:pt x="432330" y="312567"/>
                  </a:lnTo>
                  <a:lnTo>
                    <a:pt x="445440" y="270328"/>
                  </a:lnTo>
                  <a:lnTo>
                    <a:pt x="450011" y="224980"/>
                  </a:lnTo>
                  <a:lnTo>
                    <a:pt x="445440" y="179649"/>
                  </a:lnTo>
                  <a:lnTo>
                    <a:pt x="432330" y="137422"/>
                  </a:lnTo>
                  <a:lnTo>
                    <a:pt x="411584" y="99206"/>
                  </a:lnTo>
                  <a:lnTo>
                    <a:pt x="384109" y="65908"/>
                  </a:lnTo>
                  <a:lnTo>
                    <a:pt x="350809" y="38432"/>
                  </a:lnTo>
                  <a:lnTo>
                    <a:pt x="312589" y="17684"/>
                  </a:lnTo>
                  <a:lnTo>
                    <a:pt x="270353" y="4572"/>
                  </a:lnTo>
                  <a:lnTo>
                    <a:pt x="225005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7452FE-1EAB-654F-BE0D-223B2524B195}"/>
                </a:ext>
              </a:extLst>
            </p:cNvPr>
            <p:cNvSpPr/>
            <p:nvPr/>
          </p:nvSpPr>
          <p:spPr>
            <a:xfrm>
              <a:off x="4931493" y="2738832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4" h="450214">
                  <a:moveTo>
                    <a:pt x="225005" y="0"/>
                  </a:moveTo>
                  <a:lnTo>
                    <a:pt x="179658" y="4572"/>
                  </a:lnTo>
                  <a:lnTo>
                    <a:pt x="137422" y="17684"/>
                  </a:lnTo>
                  <a:lnTo>
                    <a:pt x="99202" y="38432"/>
                  </a:lnTo>
                  <a:lnTo>
                    <a:pt x="65901" y="65908"/>
                  </a:lnTo>
                  <a:lnTo>
                    <a:pt x="38426" y="99206"/>
                  </a:lnTo>
                  <a:lnTo>
                    <a:pt x="17681" y="137422"/>
                  </a:lnTo>
                  <a:lnTo>
                    <a:pt x="4571" y="179649"/>
                  </a:lnTo>
                  <a:lnTo>
                    <a:pt x="0" y="224980"/>
                  </a:lnTo>
                  <a:lnTo>
                    <a:pt x="4571" y="270328"/>
                  </a:lnTo>
                  <a:lnTo>
                    <a:pt x="17681" y="312567"/>
                  </a:lnTo>
                  <a:lnTo>
                    <a:pt x="38426" y="350792"/>
                  </a:lnTo>
                  <a:lnTo>
                    <a:pt x="65901" y="384097"/>
                  </a:lnTo>
                  <a:lnTo>
                    <a:pt x="99202" y="411576"/>
                  </a:lnTo>
                  <a:lnTo>
                    <a:pt x="137422" y="432326"/>
                  </a:lnTo>
                  <a:lnTo>
                    <a:pt x="179658" y="445439"/>
                  </a:lnTo>
                  <a:lnTo>
                    <a:pt x="225005" y="450011"/>
                  </a:lnTo>
                  <a:lnTo>
                    <a:pt x="270353" y="445439"/>
                  </a:lnTo>
                  <a:lnTo>
                    <a:pt x="312589" y="432326"/>
                  </a:lnTo>
                  <a:lnTo>
                    <a:pt x="350809" y="411576"/>
                  </a:lnTo>
                  <a:lnTo>
                    <a:pt x="384109" y="384097"/>
                  </a:lnTo>
                  <a:lnTo>
                    <a:pt x="411584" y="350792"/>
                  </a:lnTo>
                  <a:lnTo>
                    <a:pt x="432330" y="312567"/>
                  </a:lnTo>
                  <a:lnTo>
                    <a:pt x="445440" y="270328"/>
                  </a:lnTo>
                  <a:lnTo>
                    <a:pt x="450011" y="224980"/>
                  </a:lnTo>
                  <a:lnTo>
                    <a:pt x="445440" y="179649"/>
                  </a:lnTo>
                  <a:lnTo>
                    <a:pt x="432330" y="137422"/>
                  </a:lnTo>
                  <a:lnTo>
                    <a:pt x="411584" y="99206"/>
                  </a:lnTo>
                  <a:lnTo>
                    <a:pt x="384109" y="65908"/>
                  </a:lnTo>
                  <a:lnTo>
                    <a:pt x="350809" y="38432"/>
                  </a:lnTo>
                  <a:lnTo>
                    <a:pt x="312589" y="17684"/>
                  </a:lnTo>
                  <a:lnTo>
                    <a:pt x="270353" y="4572"/>
                  </a:lnTo>
                  <a:lnTo>
                    <a:pt x="225005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D41345F-C06B-1444-A85F-B8D0609D4810}"/>
                </a:ext>
              </a:extLst>
            </p:cNvPr>
            <p:cNvSpPr/>
            <p:nvPr/>
          </p:nvSpPr>
          <p:spPr>
            <a:xfrm>
              <a:off x="6380499" y="2609253"/>
              <a:ext cx="446405" cy="706120"/>
            </a:xfrm>
            <a:custGeom>
              <a:avLst/>
              <a:gdLst/>
              <a:ahLst/>
              <a:cxnLst/>
              <a:rect l="l" t="t" r="r" b="b"/>
              <a:pathLst>
                <a:path w="446404" h="706119">
                  <a:moveTo>
                    <a:pt x="0" y="705599"/>
                  </a:moveTo>
                  <a:lnTo>
                    <a:pt x="446404" y="705599"/>
                  </a:lnTo>
                  <a:lnTo>
                    <a:pt x="446404" y="0"/>
                  </a:lnTo>
                  <a:lnTo>
                    <a:pt x="0" y="0"/>
                  </a:lnTo>
                  <a:lnTo>
                    <a:pt x="0" y="705599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BAA9A5D-F46C-A649-A17A-E7110BE9FE3F}"/>
                </a:ext>
              </a:extLst>
            </p:cNvPr>
            <p:cNvSpPr/>
            <p:nvPr/>
          </p:nvSpPr>
          <p:spPr>
            <a:xfrm>
              <a:off x="3937907" y="2845054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>
                  <a:moveTo>
                    <a:pt x="0" y="0"/>
                  </a:moveTo>
                  <a:lnTo>
                    <a:pt x="766876" y="0"/>
                  </a:lnTo>
                </a:path>
              </a:pathLst>
            </a:custGeom>
            <a:ln w="9525">
              <a:solidFill>
                <a:srgbClr val="4140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7ADEF9FF-C260-7440-842C-E37412F1C26B}"/>
                </a:ext>
              </a:extLst>
            </p:cNvPr>
            <p:cNvSpPr/>
            <p:nvPr/>
          </p:nvSpPr>
          <p:spPr>
            <a:xfrm>
              <a:off x="4684807" y="2814244"/>
              <a:ext cx="85090" cy="62230"/>
            </a:xfrm>
            <a:custGeom>
              <a:avLst/>
              <a:gdLst/>
              <a:ahLst/>
              <a:cxnLst/>
              <a:rect l="l" t="t" r="r" b="b"/>
              <a:pathLst>
                <a:path w="85090" h="62230">
                  <a:moveTo>
                    <a:pt x="0" y="0"/>
                  </a:moveTo>
                  <a:lnTo>
                    <a:pt x="19964" y="30810"/>
                  </a:lnTo>
                  <a:lnTo>
                    <a:pt x="0" y="61620"/>
                  </a:lnTo>
                  <a:lnTo>
                    <a:pt x="84696" y="30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CE36C17A-4C37-674E-B351-EE2FDF913DEF}"/>
                </a:ext>
              </a:extLst>
            </p:cNvPr>
            <p:cNvSpPr/>
            <p:nvPr/>
          </p:nvSpPr>
          <p:spPr>
            <a:xfrm>
              <a:off x="5471508" y="2845054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>
                  <a:moveTo>
                    <a:pt x="0" y="0"/>
                  </a:moveTo>
                  <a:lnTo>
                    <a:pt x="766876" y="0"/>
                  </a:lnTo>
                </a:path>
              </a:pathLst>
            </a:custGeom>
            <a:ln w="9525">
              <a:solidFill>
                <a:srgbClr val="4140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F7603C77-B52A-CA45-A8D7-9B662BE5EE6D}"/>
                </a:ext>
              </a:extLst>
            </p:cNvPr>
            <p:cNvSpPr/>
            <p:nvPr/>
          </p:nvSpPr>
          <p:spPr>
            <a:xfrm>
              <a:off x="6218408" y="2814244"/>
              <a:ext cx="85090" cy="62230"/>
            </a:xfrm>
            <a:custGeom>
              <a:avLst/>
              <a:gdLst/>
              <a:ahLst/>
              <a:cxnLst/>
              <a:rect l="l" t="t" r="r" b="b"/>
              <a:pathLst>
                <a:path w="85089" h="62230">
                  <a:moveTo>
                    <a:pt x="0" y="0"/>
                  </a:moveTo>
                  <a:lnTo>
                    <a:pt x="19964" y="30810"/>
                  </a:lnTo>
                  <a:lnTo>
                    <a:pt x="0" y="61620"/>
                  </a:lnTo>
                  <a:lnTo>
                    <a:pt x="84696" y="30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07482692-DEE8-7D4E-915E-B11B35D5CDC4}"/>
                </a:ext>
              </a:extLst>
            </p:cNvPr>
            <p:cNvSpPr/>
            <p:nvPr/>
          </p:nvSpPr>
          <p:spPr>
            <a:xfrm>
              <a:off x="4002627" y="3095485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>
                  <a:moveTo>
                    <a:pt x="0" y="0"/>
                  </a:moveTo>
                  <a:lnTo>
                    <a:pt x="766876" y="0"/>
                  </a:lnTo>
                </a:path>
              </a:pathLst>
            </a:custGeom>
            <a:ln w="9525">
              <a:solidFill>
                <a:srgbClr val="4140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40206BBD-6925-5D46-8A73-2A2EBED5540A}"/>
                </a:ext>
              </a:extLst>
            </p:cNvPr>
            <p:cNvSpPr/>
            <p:nvPr/>
          </p:nvSpPr>
          <p:spPr>
            <a:xfrm>
              <a:off x="3937907" y="3064675"/>
              <a:ext cx="85090" cy="62230"/>
            </a:xfrm>
            <a:custGeom>
              <a:avLst/>
              <a:gdLst/>
              <a:ahLst/>
              <a:cxnLst/>
              <a:rect l="l" t="t" r="r" b="b"/>
              <a:pathLst>
                <a:path w="85090" h="62230">
                  <a:moveTo>
                    <a:pt x="84696" y="0"/>
                  </a:moveTo>
                  <a:lnTo>
                    <a:pt x="0" y="30810"/>
                  </a:lnTo>
                  <a:lnTo>
                    <a:pt x="84696" y="61620"/>
                  </a:lnTo>
                  <a:lnTo>
                    <a:pt x="64731" y="30810"/>
                  </a:lnTo>
                  <a:lnTo>
                    <a:pt x="84696" y="0"/>
                  </a:lnTo>
                  <a:close/>
                </a:path>
              </a:pathLst>
            </a:custGeom>
            <a:solidFill>
              <a:srgbClr val="414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D27DD12C-DC84-C640-9FD7-D61DF54CA14A}"/>
                </a:ext>
              </a:extLst>
            </p:cNvPr>
            <p:cNvSpPr/>
            <p:nvPr/>
          </p:nvSpPr>
          <p:spPr>
            <a:xfrm>
              <a:off x="5536228" y="3095485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>
                  <a:moveTo>
                    <a:pt x="0" y="0"/>
                  </a:moveTo>
                  <a:lnTo>
                    <a:pt x="766876" y="0"/>
                  </a:lnTo>
                </a:path>
              </a:pathLst>
            </a:custGeom>
            <a:ln w="9525">
              <a:solidFill>
                <a:srgbClr val="4140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7BD61BAB-7F33-E946-BE27-1838DF57FFD7}"/>
                </a:ext>
              </a:extLst>
            </p:cNvPr>
            <p:cNvSpPr/>
            <p:nvPr/>
          </p:nvSpPr>
          <p:spPr>
            <a:xfrm>
              <a:off x="5471508" y="3064675"/>
              <a:ext cx="85090" cy="62230"/>
            </a:xfrm>
            <a:custGeom>
              <a:avLst/>
              <a:gdLst/>
              <a:ahLst/>
              <a:cxnLst/>
              <a:rect l="l" t="t" r="r" b="b"/>
              <a:pathLst>
                <a:path w="85089" h="62230">
                  <a:moveTo>
                    <a:pt x="84696" y="0"/>
                  </a:moveTo>
                  <a:lnTo>
                    <a:pt x="0" y="30810"/>
                  </a:lnTo>
                  <a:lnTo>
                    <a:pt x="84696" y="61620"/>
                  </a:lnTo>
                  <a:lnTo>
                    <a:pt x="64731" y="30810"/>
                  </a:lnTo>
                  <a:lnTo>
                    <a:pt x="84696" y="0"/>
                  </a:lnTo>
                  <a:close/>
                </a:path>
              </a:pathLst>
            </a:custGeom>
            <a:solidFill>
              <a:srgbClr val="414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0706FA08-3134-C145-B0C3-21E13E0990E0}"/>
                </a:ext>
              </a:extLst>
            </p:cNvPr>
            <p:cNvSpPr txBox="1"/>
            <p:nvPr/>
          </p:nvSpPr>
          <p:spPr>
            <a:xfrm>
              <a:off x="4259230" y="3157283"/>
              <a:ext cx="18923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응답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E956D8FF-5FDE-9144-B63F-4CD904291A09}"/>
                </a:ext>
              </a:extLst>
            </p:cNvPr>
            <p:cNvSpPr txBox="1"/>
            <p:nvPr/>
          </p:nvSpPr>
          <p:spPr>
            <a:xfrm>
              <a:off x="5695500" y="3157283"/>
              <a:ext cx="38417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회화</a:t>
              </a:r>
              <a:r>
                <a:rPr sz="700" spc="-35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 </a:t>
              </a:r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정보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544E9677-2551-FC4B-BA0B-ADACDCB88628}"/>
                </a:ext>
              </a:extLst>
            </p:cNvPr>
            <p:cNvSpPr txBox="1"/>
            <p:nvPr/>
          </p:nvSpPr>
          <p:spPr>
            <a:xfrm>
              <a:off x="4259230" y="2685669"/>
              <a:ext cx="18923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회화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D7BA1451-2D52-4049-8852-95CC8397BBB4}"/>
                </a:ext>
              </a:extLst>
            </p:cNvPr>
            <p:cNvSpPr txBox="1"/>
            <p:nvPr/>
          </p:nvSpPr>
          <p:spPr>
            <a:xfrm>
              <a:off x="5654605" y="2685669"/>
              <a:ext cx="46545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키워드</a:t>
              </a:r>
              <a:r>
                <a:rPr sz="700" spc="-3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 </a:t>
              </a:r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검색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9CB92FC6-9477-3348-905C-0B7D318BEF8C}"/>
                </a:ext>
              </a:extLst>
            </p:cNvPr>
            <p:cNvSpPr txBox="1"/>
            <p:nvPr/>
          </p:nvSpPr>
          <p:spPr>
            <a:xfrm>
              <a:off x="3413792" y="3380511"/>
              <a:ext cx="27114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사용자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D6685551-D00E-024A-B3D8-9A30FA913702}"/>
                </a:ext>
              </a:extLst>
            </p:cNvPr>
            <p:cNvSpPr txBox="1"/>
            <p:nvPr/>
          </p:nvSpPr>
          <p:spPr>
            <a:xfrm>
              <a:off x="5062086" y="3380511"/>
              <a:ext cx="18923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챗봇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423660A1-0644-6E44-AC4E-40CD2CCAA136}"/>
                </a:ext>
              </a:extLst>
            </p:cNvPr>
            <p:cNvSpPr txBox="1"/>
            <p:nvPr/>
          </p:nvSpPr>
          <p:spPr>
            <a:xfrm>
              <a:off x="6345714" y="3380511"/>
              <a:ext cx="516255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데이터베이스</a:t>
              </a:r>
              <a:endParaRPr sz="700">
                <a:latin typeface="Arial Unicode MS"/>
                <a:cs typeface="Arial Unicode MS"/>
              </a:endParaRPr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1A0411AD-556B-664C-B109-F362CAA2C765}"/>
                </a:ext>
              </a:extLst>
            </p:cNvPr>
            <p:cNvSpPr/>
            <p:nvPr/>
          </p:nvSpPr>
          <p:spPr>
            <a:xfrm>
              <a:off x="3583298" y="2479675"/>
              <a:ext cx="508000" cy="344170"/>
            </a:xfrm>
            <a:custGeom>
              <a:avLst/>
              <a:gdLst/>
              <a:ahLst/>
              <a:cxnLst/>
              <a:rect l="l" t="t" r="r" b="b"/>
              <a:pathLst>
                <a:path w="508000" h="344169">
                  <a:moveTo>
                    <a:pt x="253809" y="0"/>
                  </a:moveTo>
                  <a:lnTo>
                    <a:pt x="195614" y="3801"/>
                  </a:lnTo>
                  <a:lnTo>
                    <a:pt x="142192" y="14630"/>
                  </a:lnTo>
                  <a:lnTo>
                    <a:pt x="95066" y="31622"/>
                  </a:lnTo>
                  <a:lnTo>
                    <a:pt x="55760" y="53916"/>
                  </a:lnTo>
                  <a:lnTo>
                    <a:pt x="25798" y="80646"/>
                  </a:lnTo>
                  <a:lnTo>
                    <a:pt x="0" y="143967"/>
                  </a:lnTo>
                  <a:lnTo>
                    <a:pt x="5069" y="172720"/>
                  </a:lnTo>
                  <a:lnTo>
                    <a:pt x="19607" y="199518"/>
                  </a:lnTo>
                  <a:lnTo>
                    <a:pt x="42610" y="223803"/>
                  </a:lnTo>
                  <a:lnTo>
                    <a:pt x="73075" y="245021"/>
                  </a:lnTo>
                  <a:lnTo>
                    <a:pt x="9664" y="343789"/>
                  </a:lnTo>
                  <a:lnTo>
                    <a:pt x="150202" y="275336"/>
                  </a:lnTo>
                  <a:lnTo>
                    <a:pt x="355608" y="275336"/>
                  </a:lnTo>
                  <a:lnTo>
                    <a:pt x="365423" y="273345"/>
                  </a:lnTo>
                  <a:lnTo>
                    <a:pt x="412547" y="256342"/>
                  </a:lnTo>
                  <a:lnTo>
                    <a:pt x="451850" y="234038"/>
                  </a:lnTo>
                  <a:lnTo>
                    <a:pt x="481810" y="207297"/>
                  </a:lnTo>
                  <a:lnTo>
                    <a:pt x="507606" y="143967"/>
                  </a:lnTo>
                  <a:lnTo>
                    <a:pt x="500903" y="110951"/>
                  </a:lnTo>
                  <a:lnTo>
                    <a:pt x="451850" y="53916"/>
                  </a:lnTo>
                  <a:lnTo>
                    <a:pt x="412547" y="31622"/>
                  </a:lnTo>
                  <a:lnTo>
                    <a:pt x="365423" y="14630"/>
                  </a:lnTo>
                  <a:lnTo>
                    <a:pt x="312003" y="3801"/>
                  </a:lnTo>
                  <a:lnTo>
                    <a:pt x="253809" y="0"/>
                  </a:lnTo>
                  <a:close/>
                </a:path>
                <a:path w="508000" h="344169">
                  <a:moveTo>
                    <a:pt x="355608" y="275336"/>
                  </a:moveTo>
                  <a:lnTo>
                    <a:pt x="150202" y="275336"/>
                  </a:lnTo>
                  <a:lnTo>
                    <a:pt x="174553" y="280720"/>
                  </a:lnTo>
                  <a:lnTo>
                    <a:pt x="200024" y="284689"/>
                  </a:lnTo>
                  <a:lnTo>
                    <a:pt x="226487" y="287144"/>
                  </a:lnTo>
                  <a:lnTo>
                    <a:pt x="253809" y="287985"/>
                  </a:lnTo>
                  <a:lnTo>
                    <a:pt x="312003" y="284180"/>
                  </a:lnTo>
                  <a:lnTo>
                    <a:pt x="355608" y="275336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41238B41-3DED-6544-A93B-82200EA4E59C}"/>
                </a:ext>
              </a:extLst>
            </p:cNvPr>
            <p:cNvSpPr txBox="1"/>
            <p:nvPr/>
          </p:nvSpPr>
          <p:spPr>
            <a:xfrm>
              <a:off x="3742632" y="2559608"/>
              <a:ext cx="189230" cy="10772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700" spc="-60" dirty="0">
                  <a:solidFill>
                    <a:srgbClr val="231F20"/>
                  </a:solidFill>
                  <a:latin typeface="Arial Unicode MS"/>
                  <a:cs typeface="Arial Unicode MS"/>
                </a:rPr>
                <a:t>쓰기</a:t>
              </a:r>
              <a:endParaRPr sz="700" dirty="0">
                <a:latin typeface="Arial Unicode MS"/>
                <a:cs typeface="Arial Unicode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5771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777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Eliza(</a:t>
            </a:r>
            <a:r>
              <a:rPr lang="ko-KR" altLang="en-US" dirty="0">
                <a:latin typeface="+mn-ea"/>
                <a:cs typeface="Arial Unicode MS"/>
              </a:rPr>
              <a:t>자바스크립트</a:t>
            </a:r>
            <a:r>
              <a:rPr lang="en-US" altLang="ko-KR" dirty="0">
                <a:latin typeface="+mn-ea"/>
                <a:cs typeface="Arial Unicode MS"/>
              </a:rPr>
              <a:t>)  </a:t>
            </a:r>
          </a:p>
          <a:p>
            <a:pPr marL="12700" algn="just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    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http://www.masswerk.at/elizabot</a:t>
            </a:r>
            <a:r>
              <a:rPr lang="en-US" altLang="ko-KR" dirty="0" smtClean="0">
                <a:latin typeface="+mn-ea"/>
                <a:cs typeface="Arial Unicode MS"/>
                <a:hlinkClick r:id="rId2"/>
              </a:rPr>
              <a:t>/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157230E5-BFC2-054E-A9E0-80260EA3E391}"/>
              </a:ext>
            </a:extLst>
          </p:cNvPr>
          <p:cNvSpPr/>
          <p:nvPr/>
        </p:nvSpPr>
        <p:spPr>
          <a:xfrm>
            <a:off x="537369" y="1286778"/>
            <a:ext cx="9067800" cy="5877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45005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2999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챗봇과</a:t>
            </a:r>
            <a:r>
              <a:rPr lang="ko-KR" altLang="en-US" sz="2400" dirty="0">
                <a:latin typeface="+mn-ea"/>
                <a:cs typeface="Arial Unicode MS"/>
              </a:rPr>
              <a:t> </a:t>
            </a:r>
            <a:r>
              <a:rPr lang="ko-KR" altLang="en-US" sz="2400" dirty="0" err="1">
                <a:latin typeface="+mn-ea"/>
                <a:cs typeface="Arial Unicode MS"/>
              </a:rPr>
              <a:t>머신러닝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챗봇을</a:t>
            </a:r>
            <a:r>
              <a:rPr lang="ko-KR" altLang="en-US" dirty="0">
                <a:latin typeface="+mn-ea"/>
                <a:cs typeface="Arial Unicode MS"/>
              </a:rPr>
              <a:t> 만들 때 </a:t>
            </a:r>
            <a:r>
              <a:rPr lang="ko-KR" altLang="en-US" dirty="0" err="1">
                <a:latin typeface="+mn-ea"/>
                <a:cs typeface="Arial Unicode MS"/>
              </a:rPr>
              <a:t>머신러닝은</a:t>
            </a:r>
            <a:r>
              <a:rPr lang="ko-KR" altLang="en-US" dirty="0">
                <a:latin typeface="+mn-ea"/>
                <a:cs typeface="Arial Unicode MS"/>
              </a:rPr>
              <a:t> 다양하게  활용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사용자가 데이터베이스에 없는 키워드를 말할 때 </a:t>
            </a:r>
            <a:r>
              <a:rPr lang="en-US" altLang="ko-KR" dirty="0">
                <a:latin typeface="+mn-ea"/>
                <a:cs typeface="Arial Unicode MS"/>
              </a:rPr>
              <a:t>Word2Vec</a:t>
            </a:r>
            <a:r>
              <a:rPr lang="ko-KR" altLang="en-US" dirty="0">
                <a:latin typeface="+mn-ea"/>
                <a:cs typeface="Arial Unicode MS"/>
              </a:rPr>
              <a:t>을 이용하면 비슷한 동의어로 키워드를 보완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체인과 </a:t>
            </a:r>
            <a:r>
              <a:rPr lang="en-US" altLang="ko-KR" dirty="0">
                <a:latin typeface="+mn-ea"/>
                <a:cs typeface="Arial Unicode MS"/>
              </a:rPr>
              <a:t>LSTM</a:t>
            </a:r>
            <a:r>
              <a:rPr lang="ko-KR" altLang="en-US" dirty="0">
                <a:latin typeface="+mn-ea"/>
                <a:cs typeface="Arial Unicode MS"/>
              </a:rPr>
              <a:t>을 활용하면 재미있는 문장을 생성해 대답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5515568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1336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봇 만들기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브라우저에서 </a:t>
            </a:r>
            <a:r>
              <a:rPr lang="ko-KR" altLang="en-US" dirty="0" err="1">
                <a:latin typeface="+mn-ea"/>
                <a:cs typeface="Arial Unicode MS"/>
              </a:rPr>
              <a:t>챗봇과</a:t>
            </a:r>
            <a:r>
              <a:rPr lang="ko-KR" altLang="en-US" dirty="0">
                <a:latin typeface="+mn-ea"/>
                <a:cs typeface="Arial Unicode MS"/>
              </a:rPr>
              <a:t> 대화할 수 있는 웹 애플리케이션 형태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자체적으로 학습 </a:t>
            </a:r>
            <a:r>
              <a:rPr lang="ko-KR" altLang="en-US" dirty="0" smtClean="0">
                <a:latin typeface="+mn-ea"/>
                <a:cs typeface="Arial Unicode MS"/>
              </a:rPr>
              <a:t>기능을가지고 </a:t>
            </a:r>
            <a:r>
              <a:rPr lang="ko-KR" altLang="en-US" dirty="0">
                <a:latin typeface="+mn-ea"/>
                <a:cs typeface="Arial Unicode MS"/>
              </a:rPr>
              <a:t>사용자와 대화했던 것들을 모두 사전에 기록하는 형태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53D0777-3336-9343-976A-2D0517254E9B}"/>
              </a:ext>
            </a:extLst>
          </p:cNvPr>
          <p:cNvSpPr/>
          <p:nvPr/>
        </p:nvSpPr>
        <p:spPr>
          <a:xfrm>
            <a:off x="537369" y="1870074"/>
            <a:ext cx="4496594" cy="3248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EA65703-ADC3-6643-BCF2-F288074EB6DE}"/>
              </a:ext>
            </a:extLst>
          </p:cNvPr>
          <p:cNvSpPr/>
          <p:nvPr/>
        </p:nvSpPr>
        <p:spPr>
          <a:xfrm>
            <a:off x="5261769" y="1870074"/>
            <a:ext cx="4343400" cy="5500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061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72229DA3-6168-8C4C-A5BA-3A59F31FB3E1}"/>
              </a:ext>
            </a:extLst>
          </p:cNvPr>
          <p:cNvSpPr txBox="1"/>
          <p:nvPr/>
        </p:nvSpPr>
        <p:spPr>
          <a:xfrm>
            <a:off x="271463" y="271982"/>
            <a:ext cx="9525000" cy="175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챗봇</a:t>
            </a:r>
            <a:r>
              <a:rPr lang="ko-KR" altLang="en-US" sz="2400" dirty="0">
                <a:latin typeface="+mn-ea"/>
                <a:cs typeface="Arial Unicode MS"/>
              </a:rPr>
              <a:t> 프로그램  </a:t>
            </a:r>
            <a:r>
              <a:rPr lang="ko-KR" altLang="en-US" sz="2400" dirty="0" err="1">
                <a:latin typeface="+mn-ea"/>
                <a:cs typeface="Arial Unicode MS"/>
              </a:rPr>
              <a:t>실행해보기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cgi</a:t>
            </a:r>
            <a:r>
              <a:rPr lang="en-US" altLang="ko-KR" dirty="0">
                <a:latin typeface="+mn-ea"/>
                <a:cs typeface="Arial Unicode MS"/>
              </a:rPr>
              <a:t>-bin </a:t>
            </a:r>
            <a:r>
              <a:rPr lang="ko-KR" altLang="en-US" dirty="0">
                <a:latin typeface="+mn-ea"/>
                <a:cs typeface="Arial Unicode MS"/>
              </a:rPr>
              <a:t>폴더를 만들고 내부에 파일을 배치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chatbot.py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가 </a:t>
            </a:r>
            <a:r>
              <a:rPr lang="ko-KR" altLang="en-US" dirty="0" smtClean="0">
                <a:latin typeface="+mn-ea"/>
                <a:cs typeface="Arial Unicode MS"/>
              </a:rPr>
              <a:t>메인 프로그램이고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en-US" altLang="ko-KR" dirty="0" err="1">
                <a:latin typeface="+mn-ea"/>
                <a:cs typeface="Arial Unicode MS"/>
              </a:rPr>
              <a:t>botengine.py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는 </a:t>
            </a:r>
            <a:r>
              <a:rPr lang="ko-KR" altLang="en-US" dirty="0" err="1">
                <a:latin typeface="+mn-ea"/>
                <a:cs typeface="Arial Unicode MS"/>
              </a:rPr>
              <a:t>마르코프</a:t>
            </a:r>
            <a:r>
              <a:rPr lang="ko-KR" altLang="en-US" dirty="0">
                <a:latin typeface="+mn-ea"/>
                <a:cs typeface="Arial Unicode MS"/>
              </a:rPr>
              <a:t> 체인을 기반으로 문장을 만드는 </a:t>
            </a:r>
            <a:r>
              <a:rPr lang="ko-KR" altLang="en-US" dirty="0" smtClean="0">
                <a:latin typeface="+mn-ea"/>
                <a:cs typeface="Arial Unicode MS"/>
              </a:rPr>
              <a:t>라이브러리</a:t>
            </a:r>
            <a:endParaRPr lang="en-US" altLang="ko-KR" sz="2400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71E48CC3-1BEA-0C4B-94A2-D145A8431BE9}"/>
              </a:ext>
            </a:extLst>
          </p:cNvPr>
          <p:cNvSpPr txBox="1"/>
          <p:nvPr/>
        </p:nvSpPr>
        <p:spPr>
          <a:xfrm>
            <a:off x="218814" y="2251075"/>
            <a:ext cx="9601201" cy="13773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+ &lt;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웹 애플리케이션 폴더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 - &lt;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-bin&gt;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	| - 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chatbot.py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...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봇 본체</a:t>
            </a:r>
          </a:p>
          <a:p>
            <a:pPr marL="157480">
              <a:spcBef>
                <a:spcPts val="685"/>
              </a:spcBef>
            </a:pP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|	| - </a:t>
            </a:r>
            <a:r>
              <a:rPr lang="en-US" altLang="ko-KR" spc="-35" dirty="0" err="1">
                <a:solidFill>
                  <a:srgbClr val="231F20"/>
                </a:solidFill>
                <a:latin typeface="+mn-ea"/>
                <a:cs typeface="나눔고딕코딩"/>
              </a:rPr>
              <a:t>botengine.py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...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651EB-C403-D148-837E-BCFAFB3D8F8F}"/>
              </a:ext>
            </a:extLst>
          </p:cNvPr>
          <p:cNvSpPr txBox="1"/>
          <p:nvPr/>
        </p:nvSpPr>
        <p:spPr>
          <a:xfrm>
            <a:off x="229811" y="4003675"/>
            <a:ext cx="9601201" cy="13157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56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err="1">
                <a:solidFill>
                  <a:srgbClr val="231F20"/>
                </a:solidFill>
                <a:latin typeface="+mn-ea"/>
                <a:cs typeface="나눔고딕코딩"/>
              </a:rPr>
              <a:t>챗봇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실행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권한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부여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chmod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+x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-bin/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chatbot.py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서버</a:t>
            </a:r>
            <a:r>
              <a:rPr lang="ko-KR" altLang="en-US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실행하기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http.server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--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8080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2313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71E48CC3-1BEA-0C4B-94A2-D145A8431BE9}"/>
              </a:ext>
            </a:extLst>
          </p:cNvPr>
          <p:cNvSpPr txBox="1"/>
          <p:nvPr/>
        </p:nvSpPr>
        <p:spPr>
          <a:xfrm>
            <a:off x="218814" y="269875"/>
            <a:ext cx="9601201" cy="27699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15748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http://localhost:8080/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-bin/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chatbot.py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C57B5CB0-50E4-484E-8383-50172BFEA2EF}"/>
              </a:ext>
            </a:extLst>
          </p:cNvPr>
          <p:cNvSpPr/>
          <p:nvPr/>
        </p:nvSpPr>
        <p:spPr>
          <a:xfrm>
            <a:off x="218813" y="803275"/>
            <a:ext cx="9601202" cy="632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9885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Arial Unicode MS"/>
                <a:cs typeface="Arial Unicode MS"/>
              </a:rPr>
              <a:t>챗봇</a:t>
            </a:r>
            <a:r>
              <a:rPr lang="ko-KR" altLang="en-US" sz="2400" dirty="0">
                <a:latin typeface="Arial Unicode MS"/>
                <a:cs typeface="Arial Unicode MS"/>
              </a:rPr>
              <a:t> 프로그램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879475"/>
            <a:ext cx="9753599" cy="6447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6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cgi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-bin/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chatbot.py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#!/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/bin/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env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cgi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botengine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make_reply</a:t>
            </a: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02692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026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입력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양식의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글자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0269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form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cgi.FieldStorage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79463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메인 처리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79463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main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L="14288" marR="2794635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m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form.getvalue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("m",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default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="")</a:t>
            </a:r>
          </a:p>
          <a:p>
            <a:pPr marL="14288" marR="2794635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 ""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show_form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14288" marR="2794635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elif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"say"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api_say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207263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사용자의 입력에 응답하기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207263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api_say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():</a:t>
            </a:r>
          </a:p>
          <a:p>
            <a:pPr marL="14288" marR="2072639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("Content-Type: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text/plain;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charset=utf-8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14288" marR="207263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print("”)</a:t>
            </a:r>
          </a:p>
          <a:p>
            <a:pPr marL="14288" marR="2072639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form.getvalue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("txt",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default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="")</a:t>
            </a:r>
          </a:p>
          <a:p>
            <a:pPr marL="14288" marR="2072639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txt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</a:p>
          <a:p>
            <a:pPr marL="14288" marR="207263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make_reply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(txt)</a:t>
            </a:r>
          </a:p>
          <a:p>
            <a:pPr marL="14288" marR="207263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print(res)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B96CFC1-84B6-D24E-BDDE-B513641CB923}"/>
              </a:ext>
            </a:extLst>
          </p:cNvPr>
          <p:cNvSpPr/>
          <p:nvPr/>
        </p:nvSpPr>
        <p:spPr>
          <a:xfrm flipV="1">
            <a:off x="232569" y="1183078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743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69" y="346075"/>
            <a:ext cx="97535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입력 양식 출력하기 --- (※4)  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show_form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Content-Type</a:t>
            </a:r>
            <a:r>
              <a:rPr lang="ko-KR" altLang="en-US" dirty="0"/>
              <a:t>: 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</a:t>
            </a:r>
            <a:r>
              <a:rPr lang="ko-KR" altLang="en-US" dirty="0"/>
              <a:t>; </a:t>
            </a:r>
            <a:r>
              <a:rPr lang="ko-KR" altLang="en-US" dirty="0" err="1"/>
              <a:t>charset</a:t>
            </a:r>
            <a:r>
              <a:rPr lang="ko-KR" altLang="en-US" dirty="0"/>
              <a:t>=utf-8")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print</a:t>
            </a:r>
            <a:r>
              <a:rPr lang="ko-KR" altLang="en-US" dirty="0"/>
              <a:t>("")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print</a:t>
            </a:r>
            <a:r>
              <a:rPr lang="ko-KR" altLang="en-US" dirty="0"/>
              <a:t>(""“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html</a:t>
            </a:r>
            <a:r>
              <a:rPr lang="ko-KR" altLang="en-US" dirty="0"/>
              <a:t>&gt;&lt;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charset</a:t>
            </a:r>
            <a:r>
              <a:rPr lang="ko-KR" altLang="en-US" dirty="0"/>
              <a:t>="utf-8"&gt;&lt;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script</a:t>
            </a:r>
            <a:r>
              <a:rPr lang="ko-KR" altLang="en-US" dirty="0"/>
              <a:t> </a:t>
            </a:r>
            <a:r>
              <a:rPr lang="ko-KR" altLang="en-US" dirty="0" err="1"/>
              <a:t>src</a:t>
            </a:r>
            <a:r>
              <a:rPr lang="ko-KR" altLang="en-US" dirty="0"/>
              <a:t>="https://code.jquery.com/jquery-3.1.1.min.js"&gt;</a:t>
            </a:r>
          </a:p>
          <a:p>
            <a:r>
              <a:rPr lang="ko-KR" altLang="en-US" dirty="0"/>
              <a:t>	&lt;/</a:t>
            </a:r>
            <a:r>
              <a:rPr lang="ko-KR" altLang="en-US" dirty="0" err="1"/>
              <a:t>script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style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 	h1 { </a:t>
            </a:r>
            <a:r>
              <a:rPr lang="ko-KR" altLang="en-US" dirty="0" err="1"/>
              <a:t>background-color</a:t>
            </a:r>
            <a:r>
              <a:rPr lang="ko-KR" altLang="en-US" dirty="0"/>
              <a:t>: #ffe0e0; }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div</a:t>
            </a:r>
            <a:r>
              <a:rPr lang="ko-KR" altLang="en-US" dirty="0"/>
              <a:t> { padding:10px; }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span</a:t>
            </a:r>
            <a:r>
              <a:rPr lang="ko-KR" altLang="en-US" dirty="0"/>
              <a:t> { </a:t>
            </a:r>
            <a:r>
              <a:rPr lang="ko-KR" altLang="en-US" dirty="0" err="1"/>
              <a:t>border-radius</a:t>
            </a:r>
            <a:r>
              <a:rPr lang="ko-KR" altLang="en-US" dirty="0"/>
              <a:t>: 10px; </a:t>
            </a:r>
            <a:r>
              <a:rPr lang="ko-KR" altLang="en-US" dirty="0" err="1"/>
              <a:t>background-color</a:t>
            </a:r>
            <a:r>
              <a:rPr lang="ko-KR" altLang="en-US" dirty="0"/>
              <a:t>: #ffe0e0; padding:8px; }</a:t>
            </a:r>
          </a:p>
          <a:p>
            <a:r>
              <a:rPr lang="ko-KR" altLang="en-US" dirty="0"/>
              <a:t>		.</a:t>
            </a:r>
            <a:r>
              <a:rPr lang="ko-KR" altLang="en-US" dirty="0" err="1"/>
              <a:t>bot</a:t>
            </a:r>
            <a:r>
              <a:rPr lang="ko-KR" altLang="en-US" dirty="0"/>
              <a:t> { </a:t>
            </a:r>
            <a:r>
              <a:rPr lang="ko-KR" altLang="en-US" dirty="0" err="1"/>
              <a:t>text-align</a:t>
            </a:r>
            <a:r>
              <a:rPr lang="ko-KR" altLang="en-US" dirty="0"/>
              <a:t>: </a:t>
            </a:r>
            <a:r>
              <a:rPr lang="ko-KR" altLang="en-US" dirty="0" err="1"/>
              <a:t>left</a:t>
            </a:r>
            <a:r>
              <a:rPr lang="ko-KR" altLang="en-US" dirty="0"/>
              <a:t>; }</a:t>
            </a:r>
          </a:p>
          <a:p>
            <a:r>
              <a:rPr lang="ko-KR" altLang="en-US" dirty="0"/>
              <a:t>		.</a:t>
            </a:r>
            <a:r>
              <a:rPr lang="ko-KR" altLang="en-US" dirty="0" err="1"/>
              <a:t>usr</a:t>
            </a:r>
            <a:r>
              <a:rPr lang="ko-KR" altLang="en-US" dirty="0"/>
              <a:t> { </a:t>
            </a:r>
            <a:r>
              <a:rPr lang="ko-KR" altLang="en-US" dirty="0" err="1"/>
              <a:t>text-align</a:t>
            </a:r>
            <a:r>
              <a:rPr lang="ko-KR" altLang="en-US" dirty="0"/>
              <a:t>: </a:t>
            </a:r>
            <a:r>
              <a:rPr lang="ko-KR" altLang="en-US" dirty="0" err="1"/>
              <a:t>right</a:t>
            </a:r>
            <a:r>
              <a:rPr lang="ko-KR" altLang="en-US" dirty="0"/>
              <a:t>; }</a:t>
            </a:r>
          </a:p>
          <a:p>
            <a:r>
              <a:rPr lang="ko-KR" altLang="en-US" dirty="0"/>
              <a:t>	&lt;/</a:t>
            </a:r>
            <a:r>
              <a:rPr lang="ko-KR" altLang="en-US" dirty="0" err="1"/>
              <a:t>style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&lt;h1&gt;대화하기&lt;/h1&gt;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div</a:t>
            </a:r>
            <a:r>
              <a:rPr lang="ko-KR" altLang="en-US" dirty="0"/>
              <a:t>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chat</a:t>
            </a:r>
            <a:r>
              <a:rPr lang="ko-KR" altLang="en-US" dirty="0"/>
              <a:t>"&gt;&lt;/</a:t>
            </a:r>
            <a:r>
              <a:rPr lang="ko-KR" altLang="en-US" dirty="0" err="1"/>
              <a:t>div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div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='</a:t>
            </a:r>
            <a:r>
              <a:rPr lang="ko-KR" altLang="en-US" dirty="0" err="1"/>
              <a:t>usr</a:t>
            </a:r>
            <a:r>
              <a:rPr lang="ko-KR" altLang="en-US" dirty="0"/>
              <a:t>'&gt;&lt;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txt</a:t>
            </a:r>
            <a:r>
              <a:rPr lang="ko-KR" altLang="en-US" dirty="0"/>
              <a:t>" </a:t>
            </a:r>
            <a:r>
              <a:rPr lang="ko-KR" altLang="en-US" dirty="0" err="1"/>
              <a:t>size</a:t>
            </a:r>
            <a:r>
              <a:rPr lang="ko-KR" altLang="en-US" dirty="0"/>
              <a:t>="40"&gt;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button</a:t>
            </a:r>
            <a:r>
              <a:rPr lang="ko-KR" altLang="en-US" dirty="0"/>
              <a:t> </a:t>
            </a:r>
            <a:r>
              <a:rPr lang="ko-KR" altLang="en-US" dirty="0" err="1"/>
              <a:t>onclick</a:t>
            </a:r>
            <a:r>
              <a:rPr lang="ko-KR" altLang="en-US" dirty="0"/>
              <a:t>="</a:t>
            </a:r>
            <a:r>
              <a:rPr lang="ko-KR" altLang="en-US" dirty="0" err="1"/>
              <a:t>say</a:t>
            </a:r>
            <a:r>
              <a:rPr lang="ko-KR" altLang="en-US" dirty="0"/>
              <a:t>()"&gt;전송&lt;/</a:t>
            </a:r>
            <a:r>
              <a:rPr lang="ko-KR" altLang="en-US" dirty="0" err="1"/>
              <a:t>button</a:t>
            </a:r>
            <a:r>
              <a:rPr lang="ko-KR" altLang="en-US" dirty="0"/>
              <a:t>&gt;&lt;/</a:t>
            </a:r>
            <a:r>
              <a:rPr lang="ko-KR" altLang="en-US" dirty="0" err="1"/>
              <a:t>div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68476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B3D8ED48-61B1-7149-A15F-D3EEB8728B9E}"/>
              </a:ext>
            </a:extLst>
          </p:cNvPr>
          <p:cNvSpPr txBox="1"/>
          <p:nvPr/>
        </p:nvSpPr>
        <p:spPr>
          <a:xfrm>
            <a:off x="232570" y="193675"/>
            <a:ext cx="9753599" cy="682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&lt;script&gt;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= "./chatbot.py";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function say() {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txt = $('#txt').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$.get(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{"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m":"say","txt":txt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},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function(res) {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html = "&lt;div class='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'&gt;&lt;span&gt;" + esc(txt) +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  "&lt;/span&gt;: </a:t>
            </a:r>
            <a:r>
              <a:rPr lang="ko-KR" altLang="en-US" spc="-5" dirty="0">
                <a:solidFill>
                  <a:srgbClr val="231F20"/>
                </a:solidFill>
                <a:latin typeface="+mn-ea"/>
                <a:cs typeface="나눔고딕코딩"/>
              </a:rPr>
              <a:t>나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&lt;/div&gt;&lt;div class='bot'&gt; </a:t>
            </a:r>
            <a:r>
              <a:rPr lang="ko-KR" altLang="en-US" spc="-5" dirty="0">
                <a:solidFill>
                  <a:srgbClr val="231F20"/>
                </a:solidFill>
                <a:latin typeface="+mn-ea"/>
                <a:cs typeface="나눔고딕코딩"/>
              </a:rPr>
              <a:t>봇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:&lt;span&gt;" + 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  esc(res) + "&lt;/span&gt;&lt;/div&gt;";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$('#chat').html($('#chat').html()+html);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$('#txt').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val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('').focus();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});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}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function esc(s) {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return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s.replace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('&amp;', '&amp;amp;').replace('&lt;','&amp;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;')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            .replace('&gt;', '&amp;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gt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;');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}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&lt;/script&gt;&lt;/body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html&gt;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   """)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algn="just"/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algn="just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main()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A47A8ED-040C-2E48-8B23-8DF6C61C0EB8}"/>
              </a:ext>
            </a:extLst>
          </p:cNvPr>
          <p:cNvSpPr/>
          <p:nvPr/>
        </p:nvSpPr>
        <p:spPr>
          <a:xfrm flipV="1">
            <a:off x="232570" y="7204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90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76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/ch6/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cgi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-bin/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botengine.py</a:t>
            </a:r>
            <a:endParaRPr lang="en-US" altLang="ko-KR" dirty="0">
              <a:latin typeface="+mn-ea"/>
              <a:cs typeface="Arial Unicode MS"/>
            </a:endParaRPr>
          </a:p>
          <a:p>
            <a:pPr marL="14288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codecs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dirty="0">
              <a:latin typeface="+mn-ea"/>
              <a:cs typeface="나눔고딕코딩"/>
            </a:endParaRPr>
          </a:p>
          <a:p>
            <a:pPr marL="14288" marR="3361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konlpy.tag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Twitter  </a:t>
            </a:r>
          </a:p>
          <a:p>
            <a:pPr marL="14288" marR="33616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re,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json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 random  </a:t>
            </a:r>
          </a:p>
          <a:p>
            <a:pPr marL="14288" marR="336169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dict_file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"chatbot-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data.json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14288" marR="33616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twitter 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Twitter()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단어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등록하기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register_dic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(words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318389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global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(words)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14288" marR="3183890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for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words:</a:t>
            </a:r>
          </a:p>
          <a:p>
            <a:pPr marL="14288" marR="31838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word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i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[0]</a:t>
            </a:r>
          </a:p>
          <a:p>
            <a:pPr marL="14288" marR="31838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if word==""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or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word=="\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r\n" or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word==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"\n":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31838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(word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14288" marR="318389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14288" marR="3183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3: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[1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:]</a:t>
            </a:r>
          </a:p>
          <a:p>
            <a:pPr marL="14288" marR="318389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set_word3(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1920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7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997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6</a:t>
            </a:r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2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7377" y="2233369"/>
            <a:ext cx="5257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2400" spc="-200" dirty="0">
                <a:latin typeface="+mn-ea"/>
                <a:ea typeface="+mn-ea"/>
              </a:rPr>
              <a:t>Word2Vec</a:t>
            </a:r>
            <a:r>
              <a:rPr lang="ko-KR" altLang="en-US" sz="2400" spc="-200" dirty="0">
                <a:latin typeface="+mn-ea"/>
                <a:ea typeface="+mn-ea"/>
              </a:rPr>
              <a:t>으로 문장을 </a:t>
            </a:r>
            <a:r>
              <a:rPr lang="ko-KR" altLang="en-US" sz="2400" spc="-200" dirty="0" smtClean="0">
                <a:latin typeface="+mn-ea"/>
                <a:ea typeface="+mn-ea"/>
              </a:rPr>
              <a:t>벡터로 변환하기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61603" y="439852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3942019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Word2Vec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>
                <a:solidFill>
                  <a:srgbClr val="414042"/>
                </a:solidFill>
                <a:latin typeface="+mn-ea"/>
                <a:cs typeface="Arial Unicode MS"/>
              </a:rPr>
              <a:t>Word2Vec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사용해보기</a:t>
            </a:r>
            <a:endParaRPr lang="en-US" altLang="ko-KR" spc="-120" dirty="0" smtClean="0">
              <a:solidFill>
                <a:srgbClr val="414042"/>
              </a:solidFill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087" y="4402194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5378" y="5603875"/>
            <a:ext cx="3429000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 anchor="ctr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40" dirty="0">
                <a:solidFill>
                  <a:srgbClr val="414042"/>
                </a:solidFill>
                <a:latin typeface="+mn-ea"/>
                <a:cs typeface="Arial Unicode MS"/>
              </a:rPr>
              <a:t>Word2Vec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9368" y="2726935"/>
            <a:ext cx="7315201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단어의 의미를 벡터로 표현하는 “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Word2Vec”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을 이용하면 연관된 단어를 추출하거나 단어와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단어의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유사도를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확인할 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또한 의미를 선형 계산할 수 있어서 “왕자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-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남성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+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여성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=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공주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” 등의 계산도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할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수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“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Word2Vec”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의 사용법을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살펴봅니다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6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7109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"."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word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"?":</a:t>
            </a:r>
          </a:p>
          <a:p>
            <a:pPr marL="71596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tmp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["@"]</a:t>
            </a:r>
          </a:p>
          <a:p>
            <a:pPr marL="71596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</a:p>
          <a:p>
            <a:pPr marL="715963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딕셔너리가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변경될 때마다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저장하기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json.dump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dict_file,"w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encoding="utf-8"))</a:t>
            </a:r>
            <a:endParaRPr lang="en-US" altLang="ko-KR" spc="-15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딕셔너리에</a:t>
            </a:r>
            <a:r>
              <a:rPr lang="ko-KR" altLang="en-US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글</a:t>
            </a:r>
            <a:r>
              <a:rPr lang="ko-KR" altLang="en-US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등록하기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set_word3(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s3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w1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s3</a:t>
            </a:r>
          </a:p>
          <a:p>
            <a:pPr marL="142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w1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[w1]: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</a:p>
          <a:p>
            <a:pPr marL="142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[w1][w2][w3]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0</a:t>
            </a:r>
          </a:p>
          <a:p>
            <a:pPr marL="142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[w1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][w2][w3]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endParaRPr lang="en-US" altLang="ko-KR" dirty="0">
              <a:latin typeface="+mn-ea"/>
              <a:cs typeface="나눔고딕코딩"/>
            </a:endParaRP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 marR="19253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문장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만들기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14288" marR="192532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make_sentence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(head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19253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head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"“</a:t>
            </a:r>
          </a:p>
          <a:p>
            <a:pPr marL="14288" marR="19253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14288" marR="192532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head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!=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"@":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(head)</a:t>
            </a:r>
          </a:p>
          <a:p>
            <a:pPr marL="14288" marR="192532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top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[head]</a:t>
            </a:r>
          </a:p>
          <a:p>
            <a:pPr marL="14288" marR="192532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w1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(top)</a:t>
            </a:r>
          </a:p>
          <a:p>
            <a:pPr marL="14288" marR="192532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7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(top[w1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14288" marR="19253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(w1)</a:t>
            </a:r>
          </a:p>
          <a:p>
            <a:pPr marL="14288" marR="192532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(w2)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8664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753599" cy="6509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7188">
              <a:spcBef>
                <a:spcPts val="34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while</a:t>
            </a:r>
            <a:r>
              <a:rPr lang="en-US" altLang="ko-KR" spc="-14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True: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w1 in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and w2 in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[w1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]: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w3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word_choice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[w1][w2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])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else: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	w3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"“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ret.append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(w3)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"."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？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or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break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w1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w2,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w3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"".join(ret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띄어쓰기</a:t>
            </a:r>
            <a:endParaRPr lang="en-US" altLang="ko-KR" spc="-4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urllib.parse.urlencode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({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"_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callback":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"",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q":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 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})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네이버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맞춤법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검사기를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사용합니다</a:t>
            </a:r>
            <a:r>
              <a:rPr lang="en-US" altLang="ko-KR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=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("https://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m.search.naver.com/p/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csearch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dcontent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spellchecker.nhn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?"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data.read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().decode("utf-8")[1:-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2]</a:t>
            </a: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json.loads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(data)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data["message"]["result"]["html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"]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data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(data,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").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getText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리턴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514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15601"/>
            <a:ext cx="9601199" cy="5262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88">
              <a:spcBef>
                <a:spcPts val="35"/>
              </a:spcBef>
            </a:pPr>
            <a:r>
              <a:rPr lang="en-US" altLang="ko-KR" dirty="0" err="1">
                <a:latin typeface="+mn-ea"/>
                <a:cs typeface="Times New Roman"/>
              </a:rPr>
              <a:t>def</a:t>
            </a:r>
            <a:r>
              <a:rPr lang="en-US" altLang="ko-KR" dirty="0">
                <a:latin typeface="+mn-ea"/>
                <a:cs typeface="Times New Roman"/>
              </a:rPr>
              <a:t> </a:t>
            </a:r>
            <a:r>
              <a:rPr lang="en-US" altLang="ko-KR" dirty="0" err="1">
                <a:latin typeface="+mn-ea"/>
                <a:cs typeface="Times New Roman"/>
              </a:rPr>
              <a:t>word_choice</a:t>
            </a:r>
            <a:r>
              <a:rPr lang="en-US" altLang="ko-KR" dirty="0">
                <a:latin typeface="+mn-ea"/>
                <a:cs typeface="Times New Roman"/>
              </a:rPr>
              <a:t>(</a:t>
            </a:r>
            <a:r>
              <a:rPr lang="en-US" altLang="ko-KR" dirty="0" err="1">
                <a:latin typeface="+mn-ea"/>
                <a:cs typeface="Times New Roman"/>
              </a:rPr>
              <a:t>sel</a:t>
            </a:r>
            <a:r>
              <a:rPr lang="en-US" altLang="ko-KR" dirty="0" smtClean="0">
                <a:latin typeface="+mn-ea"/>
                <a:cs typeface="Times New Roman"/>
              </a:rPr>
              <a:t>):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keys </a:t>
            </a:r>
            <a:r>
              <a:rPr lang="en-US" altLang="ko-KR" dirty="0">
                <a:latin typeface="+mn-ea"/>
                <a:cs typeface="Times New Roman"/>
              </a:rPr>
              <a:t>= </a:t>
            </a:r>
            <a:r>
              <a:rPr lang="en-US" altLang="ko-KR" dirty="0" err="1">
                <a:latin typeface="+mn-ea"/>
                <a:cs typeface="Times New Roman"/>
              </a:rPr>
              <a:t>sel.keys</a:t>
            </a:r>
            <a:r>
              <a:rPr lang="en-US" altLang="ko-KR" dirty="0" smtClean="0">
                <a:latin typeface="+mn-ea"/>
                <a:cs typeface="Times New Roman"/>
              </a:rPr>
              <a:t>()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return </a:t>
            </a:r>
            <a:r>
              <a:rPr lang="en-US" altLang="ko-KR" dirty="0" err="1">
                <a:latin typeface="+mn-ea"/>
                <a:cs typeface="Times New Roman"/>
              </a:rPr>
              <a:t>random.choice</a:t>
            </a:r>
            <a:r>
              <a:rPr lang="en-US" altLang="ko-KR" dirty="0">
                <a:latin typeface="+mn-ea"/>
                <a:cs typeface="Times New Roman"/>
              </a:rPr>
              <a:t>(list(keys</a:t>
            </a:r>
            <a:r>
              <a:rPr lang="en-US" altLang="ko-KR" dirty="0" smtClean="0">
                <a:latin typeface="+mn-ea"/>
                <a:cs typeface="Times New Roman"/>
              </a:rPr>
              <a:t>))</a:t>
            </a:r>
          </a:p>
          <a:p>
            <a:pPr marL="14288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# </a:t>
            </a:r>
            <a:r>
              <a:rPr lang="ko-KR" altLang="en-US" dirty="0" err="1">
                <a:latin typeface="+mn-ea"/>
                <a:cs typeface="Times New Roman"/>
              </a:rPr>
              <a:t>챗봇</a:t>
            </a:r>
            <a:r>
              <a:rPr lang="ko-KR" altLang="en-US" dirty="0">
                <a:latin typeface="+mn-ea"/>
                <a:cs typeface="Times New Roman"/>
              </a:rPr>
              <a:t> 응답 만들기 </a:t>
            </a:r>
            <a:r>
              <a:rPr lang="en-US" altLang="ko-KR" dirty="0">
                <a:latin typeface="+mn-ea"/>
                <a:cs typeface="Times New Roman"/>
              </a:rPr>
              <a:t>--- (※3)</a:t>
            </a:r>
          </a:p>
          <a:p>
            <a:pPr marL="14288">
              <a:spcBef>
                <a:spcPts val="35"/>
              </a:spcBef>
            </a:pPr>
            <a:r>
              <a:rPr lang="en-US" altLang="ko-KR" dirty="0" err="1">
                <a:latin typeface="+mn-ea"/>
                <a:cs typeface="Times New Roman"/>
              </a:rPr>
              <a:t>def</a:t>
            </a:r>
            <a:r>
              <a:rPr lang="en-US" altLang="ko-KR" dirty="0">
                <a:latin typeface="+mn-ea"/>
                <a:cs typeface="Times New Roman"/>
              </a:rPr>
              <a:t> </a:t>
            </a:r>
            <a:r>
              <a:rPr lang="en-US" altLang="ko-KR" dirty="0" err="1">
                <a:latin typeface="+mn-ea"/>
                <a:cs typeface="Times New Roman"/>
              </a:rPr>
              <a:t>make_reply</a:t>
            </a:r>
            <a:r>
              <a:rPr lang="en-US" altLang="ko-KR" dirty="0">
                <a:latin typeface="+mn-ea"/>
                <a:cs typeface="Times New Roman"/>
              </a:rPr>
              <a:t>(text</a:t>
            </a:r>
            <a:r>
              <a:rPr lang="en-US" altLang="ko-KR" dirty="0" smtClean="0">
                <a:latin typeface="+mn-ea"/>
                <a:cs typeface="Times New Roman"/>
              </a:rPr>
              <a:t>):</a:t>
            </a:r>
          </a:p>
          <a:p>
            <a:pPr marL="14288">
              <a:spcBef>
                <a:spcPts val="35"/>
              </a:spcBef>
            </a:pPr>
            <a:r>
              <a:rPr lang="en-US" altLang="ko-KR" dirty="0" smtClean="0">
                <a:latin typeface="+mn-ea"/>
                <a:cs typeface="Times New Roman"/>
              </a:rPr>
              <a:t>	# </a:t>
            </a:r>
            <a:r>
              <a:rPr lang="ko-KR" altLang="en-US" dirty="0">
                <a:latin typeface="+mn-ea"/>
                <a:cs typeface="Times New Roman"/>
              </a:rPr>
              <a:t>단어 </a:t>
            </a:r>
            <a:r>
              <a:rPr lang="ko-KR" altLang="en-US" dirty="0" smtClean="0">
                <a:latin typeface="+mn-ea"/>
                <a:cs typeface="Times New Roman"/>
              </a:rPr>
              <a:t>학습시키기</a:t>
            </a:r>
            <a:endParaRPr lang="en-US" altLang="ko-KR" dirty="0" smtClean="0">
              <a:latin typeface="+mn-ea"/>
              <a:cs typeface="Times New Roman"/>
            </a:endParaRP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if </a:t>
            </a:r>
            <a:r>
              <a:rPr lang="en-US" altLang="ko-KR" dirty="0">
                <a:latin typeface="+mn-ea"/>
                <a:cs typeface="Times New Roman"/>
              </a:rPr>
              <a:t>not text[-1] in [".", "?"]: text += </a:t>
            </a:r>
            <a:r>
              <a:rPr lang="en-US" altLang="ko-KR" dirty="0" smtClean="0">
                <a:latin typeface="+mn-ea"/>
                <a:cs typeface="Times New Roman"/>
              </a:rPr>
              <a:t>".“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words </a:t>
            </a:r>
            <a:r>
              <a:rPr lang="en-US" altLang="ko-KR" dirty="0">
                <a:latin typeface="+mn-ea"/>
                <a:cs typeface="Times New Roman"/>
              </a:rPr>
              <a:t>= </a:t>
            </a:r>
            <a:r>
              <a:rPr lang="en-US" altLang="ko-KR" dirty="0" err="1" smtClean="0">
                <a:latin typeface="+mn-ea"/>
                <a:cs typeface="Times New Roman"/>
              </a:rPr>
              <a:t>twitter.pos</a:t>
            </a:r>
            <a:r>
              <a:rPr lang="en-US" altLang="ko-KR" dirty="0" smtClean="0">
                <a:latin typeface="+mn-ea"/>
                <a:cs typeface="Times New Roman"/>
              </a:rPr>
              <a:t>(text)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err="1" smtClean="0">
                <a:latin typeface="+mn-ea"/>
                <a:cs typeface="Times New Roman"/>
              </a:rPr>
              <a:t>register_dic</a:t>
            </a:r>
            <a:r>
              <a:rPr lang="en-US" altLang="ko-KR" dirty="0" smtClean="0">
                <a:latin typeface="+mn-ea"/>
                <a:cs typeface="Times New Roman"/>
              </a:rPr>
              <a:t>(words)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# </a:t>
            </a:r>
            <a:r>
              <a:rPr lang="ko-KR" altLang="en-US" dirty="0">
                <a:latin typeface="+mn-ea"/>
                <a:cs typeface="Times New Roman"/>
              </a:rPr>
              <a:t>사전에 단어가 있다면 그것을 기반으로 문장 </a:t>
            </a:r>
            <a:r>
              <a:rPr lang="ko-KR" altLang="en-US" dirty="0" smtClean="0">
                <a:latin typeface="+mn-ea"/>
                <a:cs typeface="Times New Roman"/>
              </a:rPr>
              <a:t>만들기</a:t>
            </a:r>
            <a:endParaRPr lang="en-US" altLang="ko-KR" dirty="0" smtClean="0">
              <a:latin typeface="+mn-ea"/>
              <a:cs typeface="Times New Roman"/>
            </a:endParaRP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for </a:t>
            </a:r>
            <a:r>
              <a:rPr lang="en-US" altLang="ko-KR" dirty="0">
                <a:latin typeface="+mn-ea"/>
                <a:cs typeface="Times New Roman"/>
              </a:rPr>
              <a:t>word in </a:t>
            </a:r>
            <a:r>
              <a:rPr lang="en-US" altLang="ko-KR" dirty="0" smtClean="0">
                <a:latin typeface="+mn-ea"/>
                <a:cs typeface="Times New Roman"/>
              </a:rPr>
              <a:t>words: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	face </a:t>
            </a:r>
            <a:r>
              <a:rPr lang="en-US" altLang="ko-KR" dirty="0">
                <a:latin typeface="+mn-ea"/>
                <a:cs typeface="Times New Roman"/>
              </a:rPr>
              <a:t>= </a:t>
            </a:r>
            <a:r>
              <a:rPr lang="en-US" altLang="ko-KR" dirty="0" smtClean="0">
                <a:latin typeface="+mn-ea"/>
                <a:cs typeface="Times New Roman"/>
              </a:rPr>
              <a:t>word[0]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	if </a:t>
            </a:r>
            <a:r>
              <a:rPr lang="en-US" altLang="ko-KR" dirty="0">
                <a:latin typeface="+mn-ea"/>
                <a:cs typeface="Times New Roman"/>
              </a:rPr>
              <a:t>face in </a:t>
            </a:r>
            <a:r>
              <a:rPr lang="en-US" altLang="ko-KR" dirty="0" err="1">
                <a:latin typeface="+mn-ea"/>
                <a:cs typeface="Times New Roman"/>
              </a:rPr>
              <a:t>dic</a:t>
            </a:r>
            <a:r>
              <a:rPr lang="en-US" altLang="ko-KR" dirty="0">
                <a:latin typeface="+mn-ea"/>
                <a:cs typeface="Times New Roman"/>
              </a:rPr>
              <a:t>: return </a:t>
            </a:r>
            <a:r>
              <a:rPr lang="en-US" altLang="ko-KR" dirty="0" err="1">
                <a:latin typeface="+mn-ea"/>
                <a:cs typeface="Times New Roman"/>
              </a:rPr>
              <a:t>make_sentence</a:t>
            </a:r>
            <a:r>
              <a:rPr lang="en-US" altLang="ko-KR" dirty="0">
                <a:latin typeface="+mn-ea"/>
                <a:cs typeface="Times New Roman"/>
              </a:rPr>
              <a:t>(face</a:t>
            </a:r>
            <a:r>
              <a:rPr lang="en-US" altLang="ko-KR" dirty="0" smtClean="0">
                <a:latin typeface="+mn-ea"/>
                <a:cs typeface="Times New Roman"/>
              </a:rPr>
              <a:t>)</a:t>
            </a:r>
          </a:p>
          <a:p>
            <a:pPr marL="14288">
              <a:spcBef>
                <a:spcPts val="35"/>
              </a:spcBef>
            </a:pPr>
            <a:r>
              <a:rPr lang="en-US" altLang="ko-KR" dirty="0">
                <a:latin typeface="+mn-ea"/>
                <a:cs typeface="Times New Roman"/>
              </a:rPr>
              <a:t>	</a:t>
            </a:r>
            <a:r>
              <a:rPr lang="en-US" altLang="ko-KR" dirty="0" smtClean="0">
                <a:latin typeface="+mn-ea"/>
                <a:cs typeface="Times New Roman"/>
              </a:rPr>
              <a:t>return </a:t>
            </a:r>
            <a:r>
              <a:rPr lang="en-US" altLang="ko-KR" dirty="0" err="1">
                <a:latin typeface="+mn-ea"/>
                <a:cs typeface="Times New Roman"/>
              </a:rPr>
              <a:t>make_sentence</a:t>
            </a:r>
            <a:r>
              <a:rPr lang="en-US" altLang="ko-KR" dirty="0">
                <a:latin typeface="+mn-ea"/>
                <a:cs typeface="Times New Roman"/>
              </a:rPr>
              <a:t>("@")</a:t>
            </a:r>
          </a:p>
          <a:p>
            <a:pPr marL="14288">
              <a:spcBef>
                <a:spcPts val="35"/>
              </a:spcBef>
            </a:pPr>
            <a:endParaRPr lang="en-US" altLang="ko-KR" dirty="0" smtClean="0">
              <a:latin typeface="Times New Roman"/>
              <a:cs typeface="Times New Roman"/>
            </a:endParaRPr>
          </a:p>
          <a:p>
            <a:pPr marL="14288" marR="34175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딕셔너리가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있다면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들이기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288" marR="34175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dict_file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14288" marR="341757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dic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json.load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(open(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dict_file,"r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"))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68D44F0-264B-FA4A-9C45-6F1C5046C766}"/>
              </a:ext>
            </a:extLst>
          </p:cNvPr>
          <p:cNvSpPr/>
          <p:nvPr/>
        </p:nvSpPr>
        <p:spPr>
          <a:xfrm flipV="1">
            <a:off x="232569" y="5680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51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5953</Words>
  <Application>Microsoft Office PowerPoint</Application>
  <PresentationFormat>사용자 지정</PresentationFormat>
  <Paragraphs>1467</Paragraphs>
  <Slides>92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0" baseType="lpstr">
      <vt:lpstr>Arial Unicode MS</vt:lpstr>
      <vt:lpstr>나눔고딕코딩</vt:lpstr>
      <vt:lpstr>맑은 고딕</vt:lpstr>
      <vt:lpstr>Calibri</vt:lpstr>
      <vt:lpstr>Cambria Math</vt:lpstr>
      <vt:lpstr>Century Gothic</vt:lpstr>
      <vt:lpstr>Times New Roman</vt:lpstr>
      <vt:lpstr>Office Theme</vt:lpstr>
      <vt:lpstr>텍스트 분석과 챗봇 만들기</vt:lpstr>
      <vt:lpstr>한국어 분석(형태소 분석)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Word2Vec으로 문장을 벡터로 변환하기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베이스 정리로 텍스트 분류하기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MLP로 텍스트 분류하기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문장의 유사도를 N-gram으로분석하기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마르코프 체인과  LSTM으로 문장 생성하기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챗봇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소스의 서식과 가공</dc:title>
  <dc:creator>jylee</dc:creator>
  <cp:lastModifiedBy>Windows 사용자</cp:lastModifiedBy>
  <cp:revision>93</cp:revision>
  <dcterms:created xsi:type="dcterms:W3CDTF">2018-08-06T22:37:06Z</dcterms:created>
  <dcterms:modified xsi:type="dcterms:W3CDTF">2018-10-30T08:35:25Z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