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6" r:id="rId2"/>
    <p:sldId id="277" r:id="rId3"/>
    <p:sldId id="321" r:id="rId4"/>
    <p:sldId id="394" r:id="rId5"/>
    <p:sldId id="278" r:id="rId6"/>
    <p:sldId id="322" r:id="rId7"/>
    <p:sldId id="279" r:id="rId8"/>
    <p:sldId id="280" r:id="rId9"/>
    <p:sldId id="324" r:id="rId10"/>
    <p:sldId id="281" r:id="rId11"/>
    <p:sldId id="325" r:id="rId12"/>
    <p:sldId id="282" r:id="rId13"/>
    <p:sldId id="327" r:id="rId14"/>
    <p:sldId id="283" r:id="rId15"/>
    <p:sldId id="330" r:id="rId16"/>
    <p:sldId id="331" r:id="rId17"/>
    <p:sldId id="333" r:id="rId18"/>
    <p:sldId id="287" r:id="rId19"/>
    <p:sldId id="334" r:id="rId20"/>
    <p:sldId id="335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349" r:id="rId32"/>
    <p:sldId id="350" r:id="rId33"/>
    <p:sldId id="351" r:id="rId34"/>
    <p:sldId id="353" r:id="rId35"/>
    <p:sldId id="352" r:id="rId36"/>
    <p:sldId id="354" r:id="rId37"/>
    <p:sldId id="355" r:id="rId38"/>
    <p:sldId id="356" r:id="rId39"/>
    <p:sldId id="392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93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43352-3B14-4D61-8043-50267FEC610E}" v="1" dt="2018-09-10T05:37:31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74"/>
  </p:normalViewPr>
  <p:slideViewPr>
    <p:cSldViewPr>
      <p:cViewPr varScale="1">
        <p:scale>
          <a:sx n="74" d="100"/>
          <a:sy n="74" d="100"/>
        </p:scale>
        <p:origin x="1522" y="110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F0643352-3B14-4D61-8043-50267FEC610E}"/>
    <pc:docChg chg="modSld">
      <pc:chgData name="김태화" userId="259b61d2-9729-4474-b7b7-48c44ad9d088" providerId="ADAL" clId="{F0643352-3B14-4D61-8043-50267FEC610E}" dt="2018-09-10T05:37:31.648" v="0" actId="1076"/>
      <pc:docMkLst>
        <pc:docMk/>
      </pc:docMkLst>
      <pc:sldChg chg="modSp">
        <pc:chgData name="김태화" userId="259b61d2-9729-4474-b7b7-48c44ad9d088" providerId="ADAL" clId="{F0643352-3B14-4D61-8043-50267FEC610E}" dt="2018-09-10T05:37:31.648" v="0" actId="1076"/>
        <pc:sldMkLst>
          <pc:docMk/>
          <pc:sldMk cId="1892697398" sldId="365"/>
        </pc:sldMkLst>
        <pc:spChg chg="mod">
          <ac:chgData name="김태화" userId="259b61d2-9729-4474-b7b7-48c44ad9d088" providerId="ADAL" clId="{F0643352-3B14-4D61-8043-50267FEC610E}" dt="2018-09-10T05:37:31.648" v="0" actId="1076"/>
          <ac:spMkLst>
            <pc:docMk/>
            <pc:sldMk cId="1892697398" sldId="365"/>
            <ac:spMk id="13" creationId="{E19165C8-5423-6B46-9F03-A8B8418051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D95F-FA00-4914-83E4-D5478EBFD62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F961-6C33-4604-8876-F228352F9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F961-6C33-4604-8876-F228352F9C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get.php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lifenindustry/sevice_rss.jsp" TargetMode="External"/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forecast/mid-term_01.jsp" TargetMode="External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key1=v1&amp;amp;key2=v2&amp;amp;key3=v3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source.org/wiki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a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html/b.html" TargetMode="External"/><Relationship Id="rId7" Type="http://schemas.openxmlformats.org/officeDocument/2006/relationships/hyperlink" Target="http://example.com/css/hoge.css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xample.com/img/hoge.png" TargetMode="External"/><Relationship Id="rId5" Type="http://schemas.openxmlformats.org/officeDocument/2006/relationships/hyperlink" Target="http://example.com/index.html" TargetMode="External"/><Relationship Id="rId4" Type="http://schemas.openxmlformats.org/officeDocument/2006/relationships/hyperlink" Target="http://example.com/html/sub/c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therExample.com/wiki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notherExample.org/test" TargetMode="External"/><Relationship Id="rId4" Type="http://schemas.openxmlformats.org/officeDocument/2006/relationships/hyperlink" Target="http://example.com/hoge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5/_static/pydoctheme.css" TargetMode="External"/><Relationship Id="rId2" Type="http://schemas.openxmlformats.org/officeDocument/2006/relationships/hyperlink" Target="http://docs.python.org/3.5/library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python.org/3.5/library/functions.html" TargetMode="External"/><Relationship Id="rId5" Type="http://schemas.openxmlformats.org/officeDocument/2006/relationships/hyperlink" Target="http://docs.python.org/3.5/library/intro.html" TargetMode="External"/><Relationship Id="rId4" Type="http://schemas.openxmlformats.org/officeDocument/2006/relationships/hyperlink" Target="http://docs.python.org/3.5/_static/pygments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in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969" y="879475"/>
            <a:ext cx="8038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95" dirty="0">
                <a:solidFill>
                  <a:srgbClr val="FFFFFF"/>
                </a:solidFill>
                <a:latin typeface="+mn-ea"/>
                <a:cs typeface="Arial Unicode MS"/>
              </a:rPr>
              <a:t>1장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69" y="2098675"/>
            <a:ext cx="31843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225" dirty="0">
                <a:solidFill>
                  <a:schemeClr val="bg1"/>
                </a:solidFill>
                <a:latin typeface="+mn-ea"/>
                <a:ea typeface="+mn-ea"/>
              </a:rPr>
              <a:t>크롤링과</a:t>
            </a:r>
            <a:r>
              <a:rPr sz="2800" b="1" spc="-155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sz="2800" b="1" spc="-254" dirty="0">
                <a:solidFill>
                  <a:schemeClr val="bg1"/>
                </a:solidFill>
                <a:latin typeface="+mn-ea"/>
                <a:ea typeface="+mn-ea"/>
              </a:rPr>
              <a:t>스크레이핑</a:t>
            </a:r>
            <a:endParaRPr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6">
            <a:extLst>
              <a:ext uri="{FF2B5EF4-FFF2-40B4-BE49-F238E27FC236}">
                <a16:creationId xmlns:a16="http://schemas.microsoft.com/office/drawing/2014/main" id="{601F10A8-243A-7F4C-8B60-1ECB1F9F3401}"/>
              </a:ext>
            </a:extLst>
          </p:cNvPr>
          <p:cNvSpPr txBox="1"/>
          <p:nvPr/>
        </p:nvSpPr>
        <p:spPr>
          <a:xfrm>
            <a:off x="232570" y="193675"/>
            <a:ext cx="9601200" cy="358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aoikujira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ip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php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REMOTE_ADDR=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REMOTE_HOST=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REMOTE_PORT=61310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HTTP_HOST=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api.aoikujira.com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HTTP_USER_AGENT=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urllib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16205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HTTP_ACCEPT_LANGUAGE=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ko-KR,ko;q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=0.8,en-US;q=0.6,en;q=0.4,ja;q=0.2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HTTP_ACCEPT_CHARSET=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41148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SERVER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  </a:t>
            </a:r>
          </a:p>
          <a:p>
            <a:pPr marL="143510" marR="41148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FORMAT=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ini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매개변수를  추가해  요청을  전송하는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기상청의 </a:t>
            </a:r>
            <a:r>
              <a:rPr lang="en-US" altLang="ko-KR" dirty="0">
                <a:latin typeface="+mn-ea"/>
                <a:cs typeface="Arial Unicode MS"/>
              </a:rPr>
              <a:t>RSS </a:t>
            </a:r>
            <a:r>
              <a:rPr lang="ko-KR" altLang="en-US" dirty="0">
                <a:latin typeface="+mn-ea"/>
                <a:cs typeface="Arial Unicode MS"/>
              </a:rPr>
              <a:t>서비스를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지역 번호를 지정하면  해당 지역의 정보를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RSS 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http://www.kma.go.kr/weather/lifenindustry/sevice_rss.jsp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77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65450"/>
              </p:ext>
            </p:extLst>
          </p:nvPr>
        </p:nvGraphicFramePr>
        <p:xfrm>
          <a:off x="335874" y="727075"/>
          <a:ext cx="6914805" cy="82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매개변수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의미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stnId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기상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정보를  </a:t>
                      </a: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알고  싶은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지역을</a:t>
                      </a: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73723"/>
              </p:ext>
            </p:extLst>
          </p:nvPr>
        </p:nvGraphicFramePr>
        <p:xfrm>
          <a:off x="335874" y="2452146"/>
          <a:ext cx="9193095" cy="2487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108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전라북도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서울/경기도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전라남도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강원도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105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143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131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133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제주특별자치도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184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4847816A-6D1A-5A45-B1CA-5F89C32EC239}"/>
              </a:ext>
            </a:extLst>
          </p:cNvPr>
          <p:cNvSpPr txBox="1"/>
          <p:nvPr/>
        </p:nvSpPr>
        <p:spPr>
          <a:xfrm>
            <a:off x="271463" y="1936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지역번호는 매개 변수로 지정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5800331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3C9CAEB-E2A4-C945-BC64-E22D22369088}"/>
              </a:ext>
            </a:extLst>
          </p:cNvPr>
          <p:cNvSpPr txBox="1"/>
          <p:nvPr/>
        </p:nvSpPr>
        <p:spPr>
          <a:xfrm>
            <a:off x="232569" y="234337"/>
            <a:ext cx="9753599" cy="5526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'108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0289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생성합니다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0289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 </a:t>
            </a: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4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903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00897DDC-AA48-EA4F-981E-36807437F01D}"/>
              </a:ext>
            </a:extLst>
          </p:cNvPr>
          <p:cNvSpPr txBox="1"/>
          <p:nvPr/>
        </p:nvSpPr>
        <p:spPr>
          <a:xfrm>
            <a:off x="232570" y="193675"/>
            <a:ext cx="9601200" cy="7292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download-</a:t>
            </a:r>
            <a:r>
              <a:rPr lang="en-US" altLang="ko-KR" sz="1400" spc="-5" dirty="0" err="1">
                <a:solidFill>
                  <a:srgbClr val="231F20"/>
                </a:solidFill>
                <a:latin typeface="+mn-ea"/>
                <a:cs typeface="나눔고딕코딩"/>
              </a:rPr>
              <a:t>forecast.py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&lt;?xml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version="1.0" encoding="utf-8"</a:t>
            </a:r>
            <a:r>
              <a:rPr lang="en-US" altLang="ko-KR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?&gt;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rss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version="2.0"&gt;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&lt;channel&gt;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기상청 육상</a:t>
            </a:r>
            <a:r>
              <a:rPr lang="ko-KR" altLang="en-US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z="1400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웹서비스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&lt;language&gt;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&lt;/language&gt;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&lt;generator&gt;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&lt;/generator&gt;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&gt;2016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06:00&lt;/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&lt;item&gt;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&lt;author&gt;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&lt;/author&gt;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&lt;category&gt;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&lt;/category&gt;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육상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2016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</a:t>
            </a:r>
            <a:r>
              <a:rPr lang="ko-KR" altLang="en-US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발표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z="1400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&lt;tm&gt;201612200600&lt;/tm&gt;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 marR="113030" indent="274320">
              <a:lnSpc>
                <a:spcPct val="135400"/>
              </a:lnSpc>
            </a:pP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&gt;&lt;![CDATA[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기압골의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영향으로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23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대부분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경기도와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경상도 제외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지역에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 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또는눈이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오겠고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충청도와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남부지방에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또는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오겠습니다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밖의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고기압의  영향으로 대체로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맑은 날이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기온은 평년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최저기온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-11~5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최고기온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1~11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과 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비슷하거나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조금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높겠습니다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강수량은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평년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(0~2mm)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보다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대부분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지역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에서  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/&gt;&lt;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/&gt;*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23~24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일에는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전해상에서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바람이 강하게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불고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물결이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매우 높게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일겠으니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앞으로 발표되는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기상정보를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참고하기</a:t>
            </a:r>
            <a:r>
              <a:rPr lang="ko-KR" altLang="en-US" sz="1400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바랍니다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.]]&gt;&lt;/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92075" marR="113030">
              <a:lnSpc>
                <a:spcPct val="135400"/>
              </a:lnSpc>
            </a:pP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&lt;!--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이하 생략</a:t>
            </a:r>
            <a:r>
              <a:rPr lang="ko-KR" altLang="en-US" sz="1400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--&gt;</a:t>
            </a:r>
            <a:endParaRPr lang="ko-KR" altLang="en-US" sz="1400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2356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022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GET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요청으로 매개변수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전송하기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http://example.com?key1=v1&amp;key2=v2&amp;key3=v3...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URL </a:t>
            </a:r>
            <a:r>
              <a:rPr lang="ko-KR" altLang="en-US" dirty="0">
                <a:latin typeface="+mn-ea"/>
                <a:cs typeface="Arial Unicode MS"/>
              </a:rPr>
              <a:t>끝부분에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“&lt;key&gt;=&lt;value&gt;” </a:t>
            </a:r>
            <a:r>
              <a:rPr lang="ko-KR" altLang="en-US" dirty="0">
                <a:latin typeface="+mn-ea"/>
                <a:cs typeface="Arial Unicode MS"/>
              </a:rPr>
              <a:t>형식으로 매개변수를 작성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개의  매개변수를  사용할 때는 “</a:t>
            </a:r>
            <a:r>
              <a:rPr lang="en-US" altLang="ko-KR" dirty="0">
                <a:latin typeface="+mn-ea"/>
                <a:cs typeface="Arial Unicode MS"/>
              </a:rPr>
              <a:t>&amp;”</a:t>
            </a:r>
            <a:r>
              <a:rPr lang="ko-KR" altLang="en-US" dirty="0">
                <a:latin typeface="+mn-ea"/>
                <a:cs typeface="Arial Unicode MS"/>
              </a:rPr>
              <a:t>을 사용해 구분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3779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/ch1/download-forecast-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argv.py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명령줄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매개변수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print("USAGE: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download-forecast-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&lt;Region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Number&gt;")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sys.exit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[1]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(values)  </a:t>
            </a: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7741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37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2569" y="245430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821210"/>
            <a:ext cx="9601200" cy="110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108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109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184</a:t>
            </a:r>
          </a:p>
        </p:txBody>
      </p:sp>
    </p:spTree>
    <p:extLst>
      <p:ext uri="{BB962C8B-B14F-4D97-AF65-F5344CB8AC3E}">
        <p14:creationId xmlns:p14="http://schemas.microsoft.com/office/powerpoint/2010/main" val="123111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70769" y="879475"/>
            <a:ext cx="8305799" cy="5943599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5969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2767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6293" y="1082461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0394" y="4521708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368" y="4521708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32769" y="1849779"/>
            <a:ext cx="6629400" cy="38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 marR="1082675" indent="-81280" algn="just">
              <a:lnSpc>
                <a:spcPct val="103200"/>
              </a:lnSpc>
            </a:pPr>
            <a:r>
              <a:rPr sz="2400" spc="-60" dirty="0" err="1"/>
              <a:t>BeautifulSoup로</a:t>
            </a:r>
            <a:r>
              <a:rPr lang="en-US" sz="2400" spc="-60" dirty="0"/>
              <a:t> </a:t>
            </a:r>
            <a:r>
              <a:rPr sz="2400" spc="-235" dirty="0" err="1"/>
              <a:t>스크레이핑</a:t>
            </a:r>
            <a:r>
              <a:rPr lang="en-US" sz="2400" spc="-235" dirty="0"/>
              <a:t> </a:t>
            </a:r>
            <a:r>
              <a:rPr sz="2400" spc="-235" dirty="0" err="1"/>
              <a:t>하기</a:t>
            </a:r>
            <a:endParaRPr sz="2400" spc="-235" dirty="0"/>
          </a:p>
        </p:txBody>
      </p:sp>
      <p:sp>
        <p:nvSpPr>
          <p:cNvPr id="2" name="TextBox 1"/>
          <p:cNvSpPr txBox="1"/>
          <p:nvPr/>
        </p:nvSpPr>
        <p:spPr>
          <a:xfrm>
            <a:off x="2077243" y="2440504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/>
              <a:t>“</a:t>
            </a:r>
            <a:r>
              <a:rPr lang="en-US" altLang="ko-KR" spc="-30" dirty="0" err="1"/>
              <a:t>BeautifulSoup</a:t>
            </a:r>
            <a:r>
              <a:rPr lang="en-US" altLang="ko-KR" spc="-30" dirty="0"/>
              <a:t>”</a:t>
            </a:r>
            <a:r>
              <a:rPr lang="ko-KR" altLang="en-US" spc="-30" dirty="0"/>
              <a:t>란 </a:t>
            </a:r>
            <a:r>
              <a:rPr lang="ko-KR" altLang="en-US" spc="-100" dirty="0" err="1"/>
              <a:t>파이썬으로</a:t>
            </a:r>
            <a:r>
              <a:rPr lang="ko-KR" altLang="en-US" spc="-100" dirty="0"/>
              <a:t>  </a:t>
            </a:r>
            <a:r>
              <a:rPr lang="ko-KR" altLang="en-US" spc="-100" dirty="0" err="1"/>
              <a:t>스크레이핑을</a:t>
            </a:r>
            <a:r>
              <a:rPr lang="ko-KR" altLang="en-US" spc="-100" dirty="0"/>
              <a:t> </a:t>
            </a:r>
            <a:r>
              <a:rPr lang="ko-KR" altLang="en-US" spc="-65" dirty="0"/>
              <a:t>할 수 </a:t>
            </a:r>
            <a:r>
              <a:rPr lang="ko-KR" altLang="en-US" spc="-85" dirty="0"/>
              <a:t>있게 </a:t>
            </a:r>
            <a:r>
              <a:rPr lang="ko-KR" altLang="en-US" spc="-95" dirty="0"/>
              <a:t>해주는 편리한 </a:t>
            </a:r>
            <a:r>
              <a:rPr lang="ko-KR" altLang="en-US" spc="-100" dirty="0"/>
              <a:t>라이브러리입니다</a:t>
            </a:r>
            <a:r>
              <a:rPr lang="en-US" altLang="ko-KR" spc="-100" dirty="0"/>
              <a:t>. </a:t>
            </a:r>
            <a:r>
              <a:rPr lang="ko-KR" altLang="en-US" spc="-85" dirty="0"/>
              <a:t>이번  절에서는 </a:t>
            </a:r>
            <a:r>
              <a:rPr lang="ko-KR" altLang="en-US" spc="-95" dirty="0"/>
              <a:t>이러한 </a:t>
            </a:r>
            <a:r>
              <a:rPr lang="ko-KR" altLang="en-US" spc="-100" dirty="0"/>
              <a:t>라이브러리를  </a:t>
            </a:r>
            <a:r>
              <a:rPr lang="ko-KR" altLang="en-US" spc="-95" dirty="0"/>
              <a:t>사용해 원하는 정보를 추출하는 방법을  </a:t>
            </a:r>
            <a:r>
              <a:rPr lang="ko-KR" altLang="en-US" spc="-105" dirty="0"/>
              <a:t>소개하겠습니다</a:t>
            </a:r>
            <a:r>
              <a:rPr lang="en-US" altLang="ko-KR" spc="-105" dirty="0"/>
              <a:t>.</a:t>
            </a:r>
            <a:endParaRPr lang="ko-KR" altLang="en-US" dirty="0"/>
          </a:p>
        </p:txBody>
      </p:sp>
      <p:sp>
        <p:nvSpPr>
          <p:cNvPr id="21" name="object 12"/>
          <p:cNvSpPr/>
          <p:nvPr/>
        </p:nvSpPr>
        <p:spPr>
          <a:xfrm>
            <a:off x="1451768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이번  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1494801" y="5461581"/>
            <a:ext cx="3690767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z="1600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5811077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5917110" y="5461581"/>
            <a:ext cx="307845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z="1600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ko-KR" altLang="en-US" sz="2400" dirty="0">
                <a:latin typeface="+mn-ea"/>
                <a:cs typeface="Arial Unicode MS"/>
              </a:rPr>
              <a:t>로 </a:t>
            </a:r>
            <a:r>
              <a:rPr lang="ko-KR" altLang="en-US" sz="2400" dirty="0" err="1">
                <a:latin typeface="+mn-ea"/>
                <a:cs typeface="Arial Unicode MS"/>
              </a:rPr>
              <a:t>스크레이핑하기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스크레이핑할</a:t>
            </a:r>
            <a:r>
              <a:rPr lang="ko-KR" altLang="en-US" dirty="0">
                <a:latin typeface="+mn-ea"/>
                <a:cs typeface="Arial Unicode MS"/>
              </a:rPr>
              <a:t> 때 빼놓을 수 없는 라이브러리가 바로 “</a:t>
            </a: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간단하게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에서 정보를 추출 가능</a:t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 관리 시스템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패키지는 </a:t>
            </a:r>
            <a:r>
              <a:rPr lang="en-US" altLang="ko-KR" dirty="0">
                <a:latin typeface="+mn-ea"/>
                <a:cs typeface="Arial Unicode MS"/>
              </a:rPr>
              <a:t>Python Package Index(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을 이용하면 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ko-KR" altLang="en-US" dirty="0">
                <a:latin typeface="+mn-ea"/>
                <a:cs typeface="Arial Unicode MS"/>
              </a:rPr>
              <a:t>에 있는 패키지를 명령어 한 줄로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https://pypi.python.org/pypi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1799B9A-260C-BD40-AB40-A03EA5A086BF}"/>
              </a:ext>
            </a:extLst>
          </p:cNvPr>
          <p:cNvSpPr txBox="1"/>
          <p:nvPr/>
        </p:nvSpPr>
        <p:spPr>
          <a:xfrm>
            <a:off x="232570" y="48418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2510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2180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46860" y="2222534"/>
            <a:ext cx="30119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200" dirty="0">
                <a:latin typeface="+mn-ea"/>
                <a:ea typeface="+mn-ea"/>
              </a:rPr>
              <a:t>데이터</a:t>
            </a:r>
            <a:r>
              <a:rPr sz="2400" spc="-125" dirty="0">
                <a:latin typeface="+mn-ea"/>
                <a:ea typeface="+mn-ea"/>
              </a:rPr>
              <a:t> </a:t>
            </a:r>
            <a:r>
              <a:rPr sz="2400" spc="-235" dirty="0">
                <a:latin typeface="+mn-ea"/>
                <a:ea typeface="+mn-ea"/>
              </a:rPr>
              <a:t>다운로드하기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이번  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20" dirty="0" err="1">
                <a:solidFill>
                  <a:srgbClr val="414042"/>
                </a:solidFill>
                <a:latin typeface="+mn-ea"/>
                <a:cs typeface="Arial Unicode MS"/>
              </a:rPr>
              <a:t>파이썬의</a:t>
            </a:r>
            <a:r>
              <a:rPr spc="-120" dirty="0">
                <a:solidFill>
                  <a:srgbClr val="414042"/>
                </a:solidFill>
                <a:latin typeface="+mn-ea"/>
                <a:cs typeface="Arial Unicode MS"/>
              </a:rPr>
              <a:t>  네트워크  라이브러리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3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30" dirty="0" err="1">
                <a:solidFill>
                  <a:srgbClr val="414042"/>
                </a:solidFill>
                <a:latin typeface="+mn-ea"/>
                <a:cs typeface="Arial Unicode MS"/>
              </a:rPr>
              <a:t>urllib을</a:t>
            </a:r>
            <a:r>
              <a:rPr spc="-3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이용한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30" dirty="0">
                <a:solidFill>
                  <a:srgbClr val="414042"/>
                </a:solidFill>
                <a:latin typeface="+mn-ea"/>
                <a:cs typeface="Arial Unicode MS"/>
              </a:rPr>
              <a:t>다운로드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7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6278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 err="1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5568" y="2726935"/>
            <a:ext cx="73152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파이썬으로 </a:t>
            </a:r>
            <a:r>
              <a:rPr spc="-65" dirty="0">
                <a:solidFill>
                  <a:srgbClr val="414042"/>
                </a:solidFill>
                <a:latin typeface="+mn-ea"/>
                <a:cs typeface="Arial Unicode MS"/>
              </a:rPr>
              <a:t>웹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사이트에서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다운로드하는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방법을 소개합니다. </a:t>
            </a:r>
            <a:r>
              <a:rPr spc="-85" dirty="0">
                <a:solidFill>
                  <a:srgbClr val="414042"/>
                </a:solidFill>
                <a:latin typeface="+mn-ea"/>
                <a:cs typeface="Arial Unicode MS"/>
              </a:rPr>
              <a:t>일단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파이썬에서  표준적으로제공하는  </a:t>
            </a:r>
            <a:r>
              <a:rPr spc="-40" dirty="0">
                <a:solidFill>
                  <a:srgbClr val="414042"/>
                </a:solidFill>
                <a:latin typeface="+mn-ea"/>
                <a:cs typeface="Arial Unicode MS"/>
              </a:rPr>
              <a:t>“urllib”이라는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라이브러리를</a:t>
            </a:r>
            <a:r>
              <a:rPr spc="-6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사용해봅시다.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6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/ch1/bs-test1.py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싶은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soup.html.body.h1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p1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soup.html.body.p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p2 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p1.next_sibling.next_sibling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6623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507365" algn="just">
              <a:lnSpc>
                <a:spcPct val="135400"/>
              </a:lnSpc>
            </a:pP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요소의 글자 출력하기 </a:t>
            </a:r>
            <a:r>
              <a:rPr lang="en-US" altLang="ko-KR" dirty="0">
                <a:latin typeface="+mn-ea"/>
              </a:rPr>
              <a:t>--- (※5)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p2.string)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3363" y="1884742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174875"/>
            <a:ext cx="9601994" cy="146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bs-test1.py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60225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요소를  찾는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id </a:t>
            </a:r>
            <a:r>
              <a:rPr lang="ko-KR" altLang="en-US" dirty="0">
                <a:latin typeface="+mn-ea"/>
                <a:cs typeface="Arial Unicode MS"/>
              </a:rPr>
              <a:t>속성을 지정해서 요소를 찾는 </a:t>
            </a:r>
            <a:r>
              <a:rPr lang="en-US" altLang="ko-KR" dirty="0">
                <a:latin typeface="+mn-ea"/>
                <a:cs typeface="Arial Unicode MS"/>
              </a:rPr>
              <a:t>find()</a:t>
            </a:r>
            <a:r>
              <a:rPr lang="ko-KR" altLang="en-US" dirty="0">
                <a:latin typeface="+mn-ea"/>
                <a:cs typeface="Arial Unicode MS"/>
              </a:rPr>
              <a:t> 메서드를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8754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88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/ch1/bs-test2.py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&lt;h1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id="title"&gt;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id="body"&gt;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find()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(id="title")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(id="body")</a:t>
            </a: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print("#title="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title.string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print("#body="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body.string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6959978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09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1147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bs-test2.py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#title=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#body=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페이지를 분석하는 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0619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99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여러 개의 요소 추출하기 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find_all</a:t>
            </a:r>
            <a:r>
              <a:rPr lang="en-US" altLang="ko-KR" sz="2400" dirty="0">
                <a:latin typeface="+mn-ea"/>
                <a:cs typeface="Arial Unicode MS"/>
              </a:rPr>
              <a:t>() </a:t>
            </a:r>
            <a:r>
              <a:rPr lang="ko-KR" altLang="en-US" sz="2400" dirty="0">
                <a:latin typeface="+mn-ea"/>
                <a:cs typeface="Arial Unicode MS"/>
              </a:rPr>
              <a:t>메서드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 개의  태그를  한  번에  추출하고  싶을  때는  </a:t>
            </a:r>
            <a:r>
              <a:rPr lang="en-US" altLang="ko-KR" dirty="0" err="1">
                <a:latin typeface="+mn-ea"/>
                <a:cs typeface="Arial Unicode MS"/>
              </a:rPr>
              <a:t>find_all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메서드를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내부에 있는 여러 개의 </a:t>
            </a: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태그를 추출하는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태그는 하이퍼링크  태그이므로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링크 대상은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속성으로 지정하고 링크를 설명하는 텍스트는 태그 내부에 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설명 글자와 링크 대상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추출하고 출력하는 예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2210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39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bs-link.py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find_all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’]</a:t>
            </a:r>
          </a:p>
          <a:p>
            <a:pPr marL="6350" marR="11582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print(text,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"&gt;",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bs-link.py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92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요소의  속성에 대해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속성을 추출하는 방법을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파이썬의</a:t>
            </a:r>
            <a:r>
              <a:rPr lang="ko-KR" altLang="en-US" dirty="0">
                <a:latin typeface="+mn-ea"/>
                <a:cs typeface="Arial Unicode MS"/>
              </a:rPr>
              <a:t> 대화형 실행 환경인 </a:t>
            </a: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사용해 동작을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실행하려면 </a:t>
            </a:r>
            <a:r>
              <a:rPr lang="ko-KR" altLang="en-US" dirty="0" err="1">
                <a:latin typeface="+mn-ea"/>
                <a:cs typeface="Arial Unicode MS"/>
              </a:rPr>
              <a:t>명령줄에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python3”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DOM(Document Object Model)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요소에 접근하는 구조를 나타냄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속성이란 태그 이름 뒤에 있는 각 속성을 말함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예를 들어</a:t>
            </a:r>
            <a:r>
              <a:rPr lang="en-US" altLang="ko-KR" dirty="0">
                <a:latin typeface="+mn-ea"/>
                <a:cs typeface="Arial Unicode MS"/>
              </a:rPr>
              <a:t>, &lt;a&gt; </a:t>
            </a:r>
            <a:r>
              <a:rPr lang="ko-KR" altLang="en-US" dirty="0">
                <a:latin typeface="+mn-ea"/>
                <a:cs typeface="Arial Unicode MS"/>
              </a:rPr>
              <a:t>태그라면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등이 속성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10035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6571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4938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코드를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쉽게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했습니다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REPL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않습니다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34938"/>
            <a:r>
              <a:rPr lang="en-US" altLang="ko-KR" dirty="0">
                <a:latin typeface="+mn-ea"/>
                <a:cs typeface="나눔고딕코딩"/>
              </a:rPr>
              <a:t>…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dirty="0">
                <a:latin typeface="+mn-ea"/>
                <a:cs typeface="나눔고딕코딩"/>
              </a:rPr>
              <a:t>	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"&lt;p&gt;&lt;a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'&gt;test&lt;/a&gt;&lt;/p&gt;",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…	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제대로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됐는지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soup.prettify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'&lt;p&gt;\n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"&gt;\n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test\n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&lt;/a&gt;\n&lt;/p&gt;'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&lt;a&gt;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할당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soup.p.a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attrs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&lt;class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'&gt;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있는지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763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웹상의</a:t>
            </a:r>
            <a:r>
              <a:rPr lang="ko-KR" altLang="en-US" sz="2400" dirty="0">
                <a:latin typeface="+mn-ea"/>
                <a:cs typeface="Arial Unicode MS"/>
              </a:rPr>
              <a:t>  정보를  추출하는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데이터를 추출하기 위해 “</a:t>
            </a: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라이브러리”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FTP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데이터를  다운로드할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다루는  모듈을  모아 놓은 패키지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모듈은 웹 사이트에 있는 데이터에 접근하는 기능을 제공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리다이렉트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인터넷을 이용한 다양한 요청과 처리를 지원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urllib.request</a:t>
            </a:r>
            <a:r>
              <a:rPr lang="ko-KR" altLang="en-US" sz="2400" dirty="0" err="1">
                <a:latin typeface="+mn-ea"/>
                <a:cs typeface="Arial Unicode MS"/>
              </a:rPr>
              <a:t>를이용한</a:t>
            </a:r>
            <a:r>
              <a:rPr lang="ko-KR" altLang="en-US" sz="2400" dirty="0">
                <a:latin typeface="+mn-ea"/>
                <a:cs typeface="Arial Unicode MS"/>
              </a:rPr>
              <a:t>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파일을 다운로드할 때는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모듈에 있는 </a:t>
            </a:r>
            <a:r>
              <a:rPr lang="en-US" altLang="ko-KR" dirty="0" err="1">
                <a:latin typeface="+mn-ea"/>
                <a:cs typeface="Arial Unicode MS"/>
              </a:rPr>
              <a:t>urlretrieve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</a:t>
            </a:r>
            <a:r>
              <a:rPr lang="en-US" altLang="ko-KR" b="1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b="1" dirty="0">
                <a:latin typeface="+mn-ea"/>
                <a:cs typeface="Arial Unicode MS"/>
              </a:rPr>
              <a:t>(</a:t>
            </a:r>
            <a:r>
              <a:rPr lang="en-US" altLang="ko-KR" b="1" dirty="0" err="1">
                <a:latin typeface="+mn-ea"/>
                <a:cs typeface="Arial Unicode MS"/>
              </a:rPr>
              <a:t>url</a:t>
            </a:r>
            <a:r>
              <a:rPr lang="en-US" altLang="ko-KR" b="1" dirty="0">
                <a:latin typeface="+mn-ea"/>
                <a:cs typeface="Arial Unicode MS"/>
              </a:rPr>
              <a:t>, filename=None, </a:t>
            </a:r>
            <a:r>
              <a:rPr lang="en-US" altLang="ko-KR" b="1" dirty="0" err="1">
                <a:latin typeface="+mn-ea"/>
                <a:cs typeface="Arial Unicode MS"/>
              </a:rPr>
              <a:t>reporthook</a:t>
            </a:r>
            <a:r>
              <a:rPr lang="en-US" altLang="ko-KR" b="1" dirty="0">
                <a:latin typeface="+mn-ea"/>
                <a:cs typeface="Arial Unicode MS"/>
              </a:rPr>
              <a:t>=None, data=None)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169" y="5222875"/>
            <a:ext cx="8915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# </a:t>
            </a:r>
            <a:r>
              <a:rPr lang="ko-KR" altLang="en-US" dirty="0">
                <a:latin typeface="+mn-ea"/>
                <a:cs typeface="Arial Unicode MS"/>
              </a:rPr>
              <a:t>사용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예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import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, headers = </a:t>
            </a:r>
            <a:r>
              <a:rPr lang="en-US" altLang="ko-KR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dirty="0">
                <a:latin typeface="+mn-ea"/>
                <a:cs typeface="Arial Unicode MS"/>
              </a:rPr>
              <a:t>('http://python.org/')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html = open(</a:t>
            </a:r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html.close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0358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속성값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a['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']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7807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>
                <a:latin typeface="+mn-ea"/>
                <a:cs typeface="Arial Unicode MS"/>
              </a:rPr>
              <a:t>과 </a:t>
            </a: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조합하기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open() </a:t>
            </a:r>
            <a:r>
              <a:rPr lang="ko-KR" altLang="en-US" dirty="0">
                <a:latin typeface="+mn-ea"/>
                <a:cs typeface="Arial Unicode MS"/>
              </a:rPr>
              <a:t>함수 또는 </a:t>
            </a:r>
            <a:r>
              <a:rPr lang="en-US" altLang="ko-KR" dirty="0" err="1">
                <a:latin typeface="+mn-ea"/>
                <a:cs typeface="Arial Unicode MS"/>
              </a:rPr>
              <a:t>urllib.request.urlopen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함수의 리턴 값을 지정해도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사용해 “기상청 </a:t>
            </a:r>
            <a:r>
              <a:rPr lang="en-US" altLang="ko-KR" dirty="0">
                <a:latin typeface="+mn-ea"/>
                <a:cs typeface="Arial Unicode MS"/>
              </a:rPr>
              <a:t>RSS”</a:t>
            </a:r>
            <a:r>
              <a:rPr lang="ko-KR" altLang="en-US" dirty="0">
                <a:latin typeface="+mn-ea"/>
                <a:cs typeface="Arial Unicode MS"/>
              </a:rPr>
              <a:t>에서 특정 내용을 추출하기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32BCC8-4357-A745-B160-B474D4743EE2}"/>
              </a:ext>
            </a:extLst>
          </p:cNvPr>
          <p:cNvSpPr/>
          <p:nvPr/>
        </p:nvSpPr>
        <p:spPr>
          <a:xfrm flipV="1">
            <a:off x="232569" y="20884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06B8B98-A1AB-5141-94BB-79FA5F75FB92}"/>
              </a:ext>
            </a:extLst>
          </p:cNvPr>
          <p:cNvSpPr txBox="1"/>
          <p:nvPr/>
        </p:nvSpPr>
        <p:spPr>
          <a:xfrm>
            <a:off x="232569" y="1565275"/>
            <a:ext cx="9753599" cy="583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urlopen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ko-KR" altLang="en-US" spc="-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("title").string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").string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print(title)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F043D3D-363F-3F4D-B3FE-10875EFEB448}"/>
              </a:ext>
            </a:extLst>
          </p:cNvPr>
          <p:cNvSpPr/>
          <p:nvPr/>
        </p:nvSpPr>
        <p:spPr>
          <a:xfrm>
            <a:off x="233363" y="734649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2643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bs-forecast.py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육상 </a:t>
            </a:r>
            <a:r>
              <a:rPr lang="ko-KR" altLang="en-US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중기예보</a:t>
            </a:r>
            <a:endParaRPr lang="ko-KR" altLang="en-US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기압골의 영향으로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7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일 전국에 비가 오겠고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그 밖의 날은 고기압의 가장자리에 들어 가끔 구름이 많겠습니다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기온은 평년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최저기온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: 14~21℃, 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최고기온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: 24~29℃)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과 비슷하겠습니다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강수량은 평년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(3~12mm)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보다 많겠습니다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01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사용하기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jQuery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지정해서 원하는 요소를 추출하는 기능도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ECDD0ED-05AE-494C-961B-C632069BD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0105"/>
              </p:ext>
            </p:extLst>
          </p:nvPr>
        </p:nvGraphicFramePr>
        <p:xfrm>
          <a:off x="334442" y="1363195"/>
          <a:ext cx="9380749" cy="12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soup.select_one(&lt;선택자&gt;)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하나를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여러  개를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리스트로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9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bs-select.py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대상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위키북스</a:t>
            </a:r>
            <a:r>
              <a:rPr lang="ko-KR" altLang="en-US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도서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class="items"&gt;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유니티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게임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이펙트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입문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스위프트로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앱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개발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교과서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웹사이트 디자인의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정석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""“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5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306636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777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쿼리로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타이틀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6276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h1").string  </a:t>
            </a:r>
          </a:p>
          <a:p>
            <a:pPr marL="6350" marR="262763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3837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ul.items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li")  </a:t>
            </a:r>
          </a:p>
          <a:p>
            <a:pPr marL="6350" marR="23837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38379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print("li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li.string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3349795"/>
            <a:ext cx="9601200" cy="18281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bs-select.py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h1 = </a:t>
            </a:r>
            <a:r>
              <a:rPr lang="ko-KR" altLang="en-US" dirty="0" err="1">
                <a:latin typeface="+mn-ea"/>
                <a:cs typeface="나눔고딕코딩"/>
              </a:rPr>
              <a:t>위키북스</a:t>
            </a:r>
            <a:r>
              <a:rPr lang="ko-KR" altLang="en-US" dirty="0">
                <a:latin typeface="+mn-ea"/>
                <a:cs typeface="나눔고딕코딩"/>
              </a:rPr>
              <a:t> 도서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유니티</a:t>
            </a:r>
            <a:r>
              <a:rPr lang="ko-KR" altLang="en-US" dirty="0">
                <a:latin typeface="+mn-ea"/>
                <a:cs typeface="나눔고딕코딩"/>
              </a:rPr>
              <a:t> 게임 이펙트 입문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스위프트로</a:t>
            </a:r>
            <a:r>
              <a:rPr lang="ko-KR" altLang="en-US" dirty="0">
                <a:latin typeface="+mn-ea"/>
                <a:cs typeface="나눔고딕코딩"/>
              </a:rPr>
              <a:t> 시작하는 아이폰 앱 개발 교과서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>
                <a:latin typeface="+mn-ea"/>
                <a:cs typeface="나눔고딕코딩"/>
              </a:rPr>
              <a:t>모던 웹사이트 디자인의 정석</a:t>
            </a:r>
          </a:p>
        </p:txBody>
      </p:sp>
    </p:spTree>
    <p:extLst>
      <p:ext uri="{BB962C8B-B14F-4D97-AF65-F5344CB8AC3E}">
        <p14:creationId xmlns:p14="http://schemas.microsoft.com/office/powerpoint/2010/main" val="237047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  금융에서  환율  정보 추출하기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금융 정보가 공개돼 있는 </a:t>
            </a: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>
                <a:latin typeface="+mn-ea"/>
                <a:cs typeface="Arial Unicode MS"/>
              </a:rPr>
              <a:t>네이버 금융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원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달러 환율 정보를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 금융의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시장 지표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페이지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F780A58-3EA9-CE48-9E75-18C11DCFA65F}"/>
              </a:ext>
            </a:extLst>
          </p:cNvPr>
          <p:cNvSpPr/>
          <p:nvPr/>
        </p:nvSpPr>
        <p:spPr>
          <a:xfrm>
            <a:off x="562890" y="2098675"/>
            <a:ext cx="9042279" cy="470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49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457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bs-usd.py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934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").string  </a:t>
            </a:r>
          </a:p>
          <a:p>
            <a:pPr marL="6350" marR="193421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3FCD646-5EE8-4D4A-82FD-B1CE16A2D338}"/>
              </a:ext>
            </a:extLst>
          </p:cNvPr>
          <p:cNvSpPr txBox="1"/>
          <p:nvPr/>
        </p:nvSpPr>
        <p:spPr>
          <a:xfrm>
            <a:off x="232570" y="52228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889375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bs-usd.py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889375">
              <a:lnSpc>
                <a:spcPct val="135400"/>
              </a:lnSpc>
            </a:pPr>
            <a:r>
              <a:rPr lang="en-US" altLang="ko-KR" dirty="0" err="1">
                <a:latin typeface="+mn-ea"/>
                <a:cs typeface="나눔고딕코딩"/>
              </a:rPr>
              <a:t>usd</a:t>
            </a:r>
            <a:r>
              <a:rPr lang="en-US" altLang="ko-KR" dirty="0">
                <a:latin typeface="+mn-ea"/>
                <a:cs typeface="나눔고딕코딩"/>
              </a:rPr>
              <a:t>/</a:t>
            </a:r>
            <a:r>
              <a:rPr lang="en-US" altLang="ko-KR" dirty="0" err="1">
                <a:latin typeface="+mn-ea"/>
                <a:cs typeface="나눔고딕코딩"/>
              </a:rPr>
              <a:t>krw</a:t>
            </a:r>
            <a:r>
              <a:rPr lang="en-US" altLang="ko-KR" dirty="0">
                <a:latin typeface="+mn-ea"/>
                <a:cs typeface="나눔고딕코딩"/>
              </a:rPr>
              <a:t> = 1,147,50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4898287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833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제대로 실행되지 않는다면 여러 가지 문제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네트워크 문제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프로그램에 적혀있는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웹 브라우저의 </a:t>
            </a:r>
            <a:r>
              <a:rPr lang="ko-KR" altLang="en-US" dirty="0" err="1">
                <a:latin typeface="+mn-ea"/>
                <a:cs typeface="Arial Unicode MS"/>
              </a:rPr>
              <a:t>주소창에</a:t>
            </a:r>
            <a:r>
              <a:rPr lang="ko-KR" altLang="en-US" dirty="0">
                <a:latin typeface="+mn-ea"/>
                <a:cs typeface="Arial Unicode MS"/>
              </a:rPr>
              <a:t> 붙여 넣어 접근할 수 있는지 확인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네이버에서 해당 페이지의 레이아웃을 변경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독자가 직접 프로그램을 다시 작성해서 대응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85799AA-1A8C-664D-9213-A6F55FBC0B1D}"/>
              </a:ext>
            </a:extLst>
          </p:cNvPr>
          <p:cNvSpPr txBox="1"/>
          <p:nvPr/>
        </p:nvSpPr>
        <p:spPr>
          <a:xfrm>
            <a:off x="232570" y="2479675"/>
            <a:ext cx="9601200" cy="18543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head_info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point_up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class="value"&gt;1,146.90&lt;/span&gt;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txt_krw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"&gt;&lt;span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class="change"&gt;3.90&lt;/span&gt;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상승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1639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6236" y="2208842"/>
            <a:ext cx="22421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200" dirty="0">
                <a:latin typeface="+mn-ea"/>
                <a:ea typeface="+mn-ea"/>
              </a:rPr>
              <a:t>CSS </a:t>
            </a:r>
            <a:r>
              <a:rPr lang="ko-KR" altLang="en-US" sz="2400" spc="-200" dirty="0" err="1">
                <a:latin typeface="+mn-ea"/>
                <a:ea typeface="+mn-ea"/>
              </a:rPr>
              <a:t>선택자</a:t>
            </a:r>
            <a:endParaRPr sz="2400" spc="-235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이번  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HTML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구조를  확인하는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CSS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선택자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8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2311" y="5461581"/>
            <a:ext cx="3154658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 웹 브라우저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구글 크롬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9" y="2726935"/>
            <a:ext cx="7696200" cy="10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지금까지 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웹  사이트를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스크레이핑하는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 방법을  알아봤습니다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이때 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선택자로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DOM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내부의 원하는 요소를 지정해서 추출해봤는데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선택자에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조금 더  자세히 알아보겠습니다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909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69" y="803275"/>
            <a:ext cx="91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+mn-ea"/>
              </a:rPr>
              <a:t>urllib</a:t>
            </a:r>
            <a:r>
              <a:rPr lang="en-US" altLang="ko-KR" sz="2800" dirty="0">
                <a:latin typeface="+mn-ea"/>
              </a:rPr>
              <a:t> :  URL handling modules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Source code: </a:t>
            </a:r>
            <a:r>
              <a:rPr lang="en-US" altLang="ko-KR" b="1" dirty="0">
                <a:latin typeface="+mn-ea"/>
              </a:rPr>
              <a:t>Lib/</a:t>
            </a:r>
            <a:r>
              <a:rPr lang="en-US" altLang="ko-KR" b="1" dirty="0" err="1">
                <a:latin typeface="+mn-ea"/>
              </a:rPr>
              <a:t>urllib</a:t>
            </a:r>
            <a:r>
              <a:rPr lang="en-US" altLang="ko-KR" b="1" dirty="0">
                <a:latin typeface="+mn-ea"/>
              </a:rPr>
              <a:t>/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sz="2400" b="1" dirty="0" err="1">
                <a:latin typeface="+mn-ea"/>
              </a:rPr>
              <a:t>urllib</a:t>
            </a:r>
            <a:r>
              <a:rPr lang="en-US" altLang="ko-KR" sz="2400" dirty="0">
                <a:latin typeface="+mn-ea"/>
              </a:rPr>
              <a:t> is a package that collects several modules for working with URLs:</a:t>
            </a:r>
          </a:p>
          <a:p>
            <a:r>
              <a:rPr lang="en-US" altLang="ko-KR" sz="2400" dirty="0">
                <a:latin typeface="+mn-ea"/>
              </a:rPr>
              <a:t>• </a:t>
            </a:r>
            <a:r>
              <a:rPr lang="en-US" altLang="ko-KR" sz="2400" b="1" dirty="0" err="1">
                <a:latin typeface="+mn-ea"/>
              </a:rPr>
              <a:t>urllib.request</a:t>
            </a:r>
            <a:r>
              <a:rPr lang="en-US" altLang="ko-KR" sz="2400" dirty="0">
                <a:latin typeface="+mn-ea"/>
              </a:rPr>
              <a:t> for opening and reading URLs</a:t>
            </a:r>
          </a:p>
          <a:p>
            <a:r>
              <a:rPr lang="en-US" altLang="ko-KR" sz="2400" dirty="0">
                <a:latin typeface="+mn-ea"/>
              </a:rPr>
              <a:t>• </a:t>
            </a:r>
            <a:r>
              <a:rPr lang="en-US" altLang="ko-KR" sz="2400" b="1" dirty="0" err="1">
                <a:latin typeface="+mn-ea"/>
              </a:rPr>
              <a:t>urllib.error</a:t>
            </a:r>
            <a:r>
              <a:rPr lang="en-US" altLang="ko-KR" sz="2400" dirty="0">
                <a:latin typeface="+mn-ea"/>
              </a:rPr>
              <a:t> containing the exceptions raised by </a:t>
            </a:r>
            <a:r>
              <a:rPr lang="en-US" altLang="ko-KR" sz="2400" dirty="0" err="1">
                <a:latin typeface="+mn-ea"/>
              </a:rPr>
              <a:t>urllib.request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• </a:t>
            </a:r>
            <a:r>
              <a:rPr lang="en-US" altLang="ko-KR" sz="2400" b="1" dirty="0" err="1">
                <a:latin typeface="+mn-ea"/>
              </a:rPr>
              <a:t>urllib.parse</a:t>
            </a:r>
            <a:r>
              <a:rPr lang="en-US" altLang="ko-KR" sz="2400" dirty="0">
                <a:latin typeface="+mn-ea"/>
              </a:rPr>
              <a:t> for parsing URLs</a:t>
            </a:r>
          </a:p>
          <a:p>
            <a:r>
              <a:rPr lang="en-US" altLang="ko-KR" sz="2400" dirty="0">
                <a:latin typeface="+mn-ea"/>
              </a:rPr>
              <a:t>• </a:t>
            </a:r>
            <a:r>
              <a:rPr lang="en-US" altLang="ko-KR" sz="2400" b="1" dirty="0" err="1">
                <a:latin typeface="+mn-ea"/>
              </a:rPr>
              <a:t>urllib.robotparser</a:t>
            </a:r>
            <a:r>
              <a:rPr lang="en-US" altLang="ko-KR" sz="2400" dirty="0">
                <a:latin typeface="+mn-ea"/>
              </a:rPr>
              <a:t> for parsing robots.txt files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3.6.6 Documentation » </a:t>
            </a:r>
            <a:r>
              <a:rPr lang="en-US" altLang="ko-KR" b="1" dirty="0">
                <a:latin typeface="+mn-ea"/>
              </a:rPr>
              <a:t>The Python Standard Library</a:t>
            </a:r>
            <a:r>
              <a:rPr lang="en-US" altLang="ko-KR" dirty="0">
                <a:latin typeface="+mn-ea"/>
              </a:rPr>
              <a:t> » 21. Internet Protocols and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7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구조  확인하기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브라우저가 제공하는 개발자 도구를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구글 크롬</a:t>
            </a:r>
            <a:r>
              <a:rPr lang="en-US" altLang="ko-KR" dirty="0">
                <a:latin typeface="+mn-ea"/>
                <a:cs typeface="Arial Unicode MS"/>
              </a:rPr>
              <a:t>(Google Chrome)</a:t>
            </a:r>
            <a:r>
              <a:rPr lang="ko-KR" altLang="en-US" dirty="0">
                <a:latin typeface="+mn-ea"/>
                <a:cs typeface="Arial Unicode MS"/>
              </a:rPr>
              <a:t>에서 분석하고 싶은 웹 페이지 위에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b="1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</a:t>
            </a:r>
            <a:r>
              <a:rPr lang="ko-KR" altLang="en-US" dirty="0">
                <a:latin typeface="+mn-ea"/>
                <a:cs typeface="Arial Unicode MS"/>
              </a:rPr>
              <a:t> 선택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1371D8A-EF25-6942-BEC2-899DC717FF9D}"/>
              </a:ext>
            </a:extLst>
          </p:cNvPr>
          <p:cNvSpPr>
            <a:spLocks noChangeAspect="1"/>
          </p:cNvSpPr>
          <p:nvPr/>
        </p:nvSpPr>
        <p:spPr>
          <a:xfrm>
            <a:off x="461963" y="2075643"/>
            <a:ext cx="8280000" cy="5124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72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원하는 요소 선택하기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개발자 도구 왼쪽 위에 있는 요소 선택 아이콘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페이지에서 조사하고 싶은 요소 클릭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BAFC317-A434-9F40-9985-9BED453B8D2A}"/>
              </a:ext>
            </a:extLst>
          </p:cNvPr>
          <p:cNvSpPr>
            <a:spLocks noChangeAspect="1"/>
          </p:cNvSpPr>
          <p:nvPr/>
        </p:nvSpPr>
        <p:spPr>
          <a:xfrm>
            <a:off x="461963" y="1641475"/>
            <a:ext cx="8280000" cy="5095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36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414021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태그를 선택한 상태로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팝업 메뉴에서 </a:t>
            </a:r>
            <a:r>
              <a:rPr lang="en-US" altLang="ko-KR" dirty="0">
                <a:latin typeface="+mn-ea"/>
                <a:cs typeface="Arial Unicode MS"/>
              </a:rPr>
              <a:t>[Copy &gt; Copy selector]</a:t>
            </a:r>
            <a:r>
              <a:rPr lang="ko-KR" altLang="en-US" dirty="0">
                <a:latin typeface="+mn-ea"/>
                <a:cs typeface="Arial Unicode MS"/>
              </a:rPr>
              <a:t>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선택한 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선택자가</a:t>
            </a:r>
            <a:r>
              <a:rPr lang="ko-KR" altLang="en-US" dirty="0">
                <a:latin typeface="+mn-ea"/>
                <a:cs typeface="Arial Unicode MS"/>
              </a:rPr>
              <a:t> 클립보드에 복사됨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202B36F-7DFF-824C-BF03-E7DAB43D7391}"/>
              </a:ext>
            </a:extLst>
          </p:cNvPr>
          <p:cNvSpPr>
            <a:spLocks noChangeAspect="1"/>
          </p:cNvSpPr>
          <p:nvPr/>
        </p:nvSpPr>
        <p:spPr>
          <a:xfrm>
            <a:off x="233363" y="2062927"/>
            <a:ext cx="9665972" cy="369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28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 문헌에  공개돼  있는 윤동주  작가의  작품 목록  가져오기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cs typeface="Arial Unicode MS"/>
              </a:rPr>
              <a:t>위키 문헌에 공개돼 있는 윤동주 작가의 작품 목록을 프로그램을 통해 가져오기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Arial Unicode MS"/>
                <a:hlinkClick r:id="rId2"/>
              </a:rPr>
              <a:t>https://ko.wikisource.org/wiki/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+mn-ea"/>
                <a:cs typeface="Arial Unicode MS"/>
              </a:rPr>
              <a:t>마우스 오른쪽 버튼을 클릭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+mn-ea"/>
                <a:cs typeface="Arial Unicode MS"/>
              </a:rPr>
              <a:t>[</a:t>
            </a:r>
            <a:r>
              <a:rPr lang="ko-KR" altLang="en-US" sz="1600" b="1" dirty="0">
                <a:latin typeface="+mn-ea"/>
                <a:cs typeface="Arial Unicode MS"/>
              </a:rPr>
              <a:t>검사</a:t>
            </a:r>
            <a:r>
              <a:rPr lang="en-US" altLang="ko-KR" sz="1600" dirty="0">
                <a:latin typeface="+mn-ea"/>
                <a:cs typeface="Arial Unicode MS"/>
              </a:rPr>
              <a:t>]</a:t>
            </a:r>
            <a:r>
              <a:rPr lang="ko-KR" altLang="en-US" sz="1600" dirty="0" err="1">
                <a:latin typeface="+mn-ea"/>
                <a:cs typeface="Arial Unicode MS"/>
              </a:rPr>
              <a:t>를</a:t>
            </a:r>
            <a:r>
              <a:rPr lang="ko-KR" altLang="en-US" sz="1600" dirty="0">
                <a:latin typeface="+mn-ea"/>
                <a:cs typeface="Arial Unicode MS"/>
              </a:rPr>
              <a:t> 눌러 개발자 도구 띄우기</a:t>
            </a:r>
            <a:endParaRPr lang="en-US" altLang="ko-KR" sz="16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AC5BB32-7484-8145-AD77-05B8C6EBC31B}"/>
              </a:ext>
            </a:extLst>
          </p:cNvPr>
          <p:cNvSpPr>
            <a:spLocks noChangeAspect="1"/>
          </p:cNvSpPr>
          <p:nvPr/>
        </p:nvSpPr>
        <p:spPr>
          <a:xfrm>
            <a:off x="765969" y="2225000"/>
            <a:ext cx="8280000" cy="548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682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이어서 개발자 도구의 </a:t>
            </a:r>
            <a:r>
              <a:rPr lang="en-US" altLang="ko-KR" dirty="0">
                <a:latin typeface="+mn-ea"/>
                <a:cs typeface="Arial Unicode MS"/>
              </a:rPr>
              <a:t>Elements </a:t>
            </a:r>
            <a:r>
              <a:rPr lang="ko-KR" altLang="en-US" dirty="0">
                <a:latin typeface="+mn-ea"/>
                <a:cs typeface="Arial Unicode MS"/>
              </a:rPr>
              <a:t>탭 왼쪽 위에 있는 요소 선택 아이콘을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작품 목록에서 첫번째 요소 클릭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4322FB-F208-494D-B2AE-E9200D713A67}"/>
              </a:ext>
            </a:extLst>
          </p:cNvPr>
          <p:cNvSpPr>
            <a:spLocks noChangeAspect="1"/>
          </p:cNvSpPr>
          <p:nvPr/>
        </p:nvSpPr>
        <p:spPr>
          <a:xfrm>
            <a:off x="219150" y="1108075"/>
            <a:ext cx="9577313" cy="584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93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클립보드에  복사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D2781BA-795A-F345-B122-4E40E3B116C4}"/>
              </a:ext>
            </a:extLst>
          </p:cNvPr>
          <p:cNvSpPr>
            <a:spLocks noChangeAspect="1"/>
          </p:cNvSpPr>
          <p:nvPr/>
        </p:nvSpPr>
        <p:spPr>
          <a:xfrm>
            <a:off x="893963" y="648373"/>
            <a:ext cx="8280000" cy="686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746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307532" y="422275"/>
            <a:ext cx="9525000" cy="160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#mw-content-text &gt; </a:t>
            </a:r>
            <a:r>
              <a:rPr lang="en-US" altLang="ko-KR" dirty="0" err="1">
                <a:latin typeface="+mn-ea"/>
                <a:cs typeface="Arial Unicode MS"/>
              </a:rPr>
              <a:t>ul:nth-child</a:t>
            </a:r>
            <a:r>
              <a:rPr lang="en-US" altLang="ko-KR" dirty="0">
                <a:latin typeface="+mn-ea"/>
                <a:cs typeface="Arial Unicode MS"/>
              </a:rPr>
              <a:t>(7) &gt; li &gt; b &gt; a</a:t>
            </a: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nth-child(n)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번째에 있는 요소를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nth-child(7)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7</a:t>
            </a:r>
            <a:r>
              <a:rPr lang="ko-KR" altLang="en-US" dirty="0">
                <a:latin typeface="+mn-ea"/>
                <a:cs typeface="Arial Unicode MS"/>
              </a:rPr>
              <a:t>번째에 있는 </a:t>
            </a:r>
            <a:r>
              <a:rPr lang="ko-KR" altLang="en-US" dirty="0" err="1">
                <a:latin typeface="+mn-ea"/>
                <a:cs typeface="Arial Unicode MS"/>
              </a:rPr>
              <a:t>태그라는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9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161600"/>
            <a:ext cx="9753599" cy="694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sel-dongju.py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인코딩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저자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윤동주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라는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의미입니다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홈페이지에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들어간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주소를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복사해서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사용하세요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ko.wikisource.org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/wiki/</a:t>
            </a:r>
          </a:p>
          <a:p>
            <a:pPr marL="577850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%EC%A0%80%EC%9E%90:%EC%9C%A4%EB%8F%99%EC%A3%BC"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#mw-content-text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선택합니다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("#mw-content-text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213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6350" marR="322135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22135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97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C:\Users\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hasat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\Desktop&gt;python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rint.py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하늘과 바람과 별과 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자화상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소년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눈 오는 지도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8735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 자세히 알아보기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1C405CFC-E6DD-CA48-84CE-68BB82E2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2900"/>
              </p:ext>
            </p:extLst>
          </p:nvPr>
        </p:nvGraphicFramePr>
        <p:xfrm>
          <a:off x="290672" y="1793875"/>
          <a:ext cx="9357866" cy="210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</a:t>
                      </a:r>
                      <a:r>
                        <a:rPr sz="1600" b="1" spc="-1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.&lt;클래스</a:t>
                      </a:r>
                      <a:r>
                        <a:rPr sz="1600" b="1" spc="-1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#&lt;id</a:t>
                      </a:r>
                      <a:r>
                        <a:rPr sz="1600" b="1" spc="-1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3567D492-2EE0-7040-828D-7C6D0FE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44878"/>
              </p:ext>
            </p:extLst>
          </p:nvPr>
        </p:nvGraphicFramePr>
        <p:xfrm>
          <a:off x="290672" y="4672478"/>
          <a:ext cx="9357867" cy="253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&lt;선택자&gt;,</a:t>
                      </a:r>
                      <a:r>
                        <a:rPr sz="1600" b="1" spc="-1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쉼표로  구분된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개의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r>
                        <a:rPr sz="16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후손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+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같은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계층에서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바로  뒤에  있는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&lt;선택자1&gt;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~</a:t>
                      </a:r>
                      <a:r>
                        <a:rPr sz="1600" b="1" spc="-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&lt;선택자2&gt;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선택자1부터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선택자2까지의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89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600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sz="1600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sz="1600" spc="5" dirty="0">
                <a:solidFill>
                  <a:srgbClr val="58595B"/>
                </a:solidFill>
                <a:latin typeface="+mn-ea"/>
                <a:cs typeface="Arial Unicode MS"/>
              </a:rPr>
              <a:t>src/ch1/download-png1.py</a:t>
            </a:r>
            <a:endParaRPr sz="1600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350"/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z="1400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z="1400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URL과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dirty="0"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 =</a:t>
            </a:r>
            <a:r>
              <a:rPr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---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urllib.request.urlretrieve</a:t>
            </a:r>
            <a:r>
              <a:rPr spc="-5" dirty="0">
                <a:solidFill>
                  <a:srgbClr val="231F20"/>
                </a:solidFill>
                <a:latin typeface="+mn-ea"/>
                <a:cs typeface="나눔고딕코딩"/>
              </a:rPr>
              <a:t>(url,</a:t>
            </a:r>
            <a:r>
              <a:rPr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savename)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spc="-30" dirty="0" err="1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dirty="0">
              <a:latin typeface="+mn-ea"/>
              <a:cs typeface="나눔고딕코딩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69" y="5527675"/>
            <a:ext cx="4904096" cy="187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9" y="4538187"/>
            <a:ext cx="9601201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$</a:t>
            </a:r>
            <a:r>
              <a:rPr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python3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download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png1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y</a:t>
            </a:r>
          </a:p>
          <a:p>
            <a:pPr marL="84455" marR="3564890">
              <a:lnSpc>
                <a:spcPct val="130200"/>
              </a:lnSpc>
            </a:pPr>
            <a:r>
              <a:rPr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...!</a:t>
            </a:r>
            <a:endParaRPr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4194847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93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AE3C7A6-C61C-9A4B-B7DE-C1C3B3D4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9528"/>
              </p:ext>
            </p:extLst>
          </p:nvPr>
        </p:nvGraphicFramePr>
        <p:xfrm>
          <a:off x="260192" y="727075"/>
          <a:ext cx="9231220" cy="363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값과  같은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&lt;요소&gt;[&lt;속성&gt;~=&lt;값&gt;]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단어로 포함(띄어쓰기로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완전히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포함)</a:t>
                      </a:r>
                      <a:r>
                        <a:rPr sz="16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하고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endParaRPr lang="en-US" sz="1600" b="1" spc="-125" dirty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endParaRPr lang="en-US" sz="1600" b="1" spc="-125" dirty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3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</a:t>
                      </a:r>
                      <a:r>
                        <a:rPr sz="1600" b="1" spc="-157" baseline="38888" dirty="0">
                          <a:solidFill>
                            <a:srgbClr val="6D6E71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354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&lt;요소&gt;[&lt;속성&gt;|=&lt;값&gt;]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선택합니다(이때  하이픈 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기호(※)로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&lt;요소&gt;[&lt;속성&gt;^=&lt;값&gt;]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&lt;요소&gt;[&lt;속성&gt;$=&lt;값&gt;]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끝나면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&lt;요소&gt;[&lt;속성&gt;*=&lt;값&gt;]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포함하고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0">
            <a:extLst>
              <a:ext uri="{FF2B5EF4-FFF2-40B4-BE49-F238E27FC236}">
                <a16:creationId xmlns:a16="http://schemas.microsoft.com/office/drawing/2014/main" id="{9D19FA1A-7911-CB4B-B2D1-B5BEC4229DE0}"/>
              </a:ext>
            </a:extLst>
          </p:cNvPr>
          <p:cNvSpPr/>
          <p:nvPr/>
        </p:nvSpPr>
        <p:spPr>
          <a:xfrm>
            <a:off x="4207673" y="5294944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0C8F94F-4D45-0349-ADCA-8EAA5CA6F82C}"/>
              </a:ext>
            </a:extLst>
          </p:cNvPr>
          <p:cNvSpPr/>
          <p:nvPr/>
        </p:nvSpPr>
        <p:spPr>
          <a:xfrm>
            <a:off x="5458673" y="5294944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12F4193-31E8-A243-B30E-E48AA1FE0E0C}"/>
              </a:ext>
            </a:extLst>
          </p:cNvPr>
          <p:cNvSpPr/>
          <p:nvPr/>
        </p:nvSpPr>
        <p:spPr>
          <a:xfrm>
            <a:off x="4207673" y="5518947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39A2746B-BB72-F744-AD9F-DCF18C7025E3}"/>
              </a:ext>
            </a:extLst>
          </p:cNvPr>
          <p:cNvSpPr/>
          <p:nvPr/>
        </p:nvSpPr>
        <p:spPr>
          <a:xfrm>
            <a:off x="5458673" y="5518947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BB660309-8B22-D64A-9863-ACCBBDD2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43064"/>
              </p:ext>
            </p:extLst>
          </p:nvPr>
        </p:nvGraphicFramePr>
        <p:xfrm>
          <a:off x="305912" y="5273634"/>
          <a:ext cx="9231220" cy="124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:root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루트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:nth-child(n)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</a:t>
                      </a: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자식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15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371AA0F-9BF7-5B44-A849-89F8E758E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0082"/>
              </p:ext>
            </p:extLst>
          </p:nvPr>
        </p:nvGraphicFramePr>
        <p:xfrm>
          <a:off x="305912" y="742691"/>
          <a:ext cx="9219631" cy="627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&lt;요소&gt;:nth-last-child(n)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뒤에서부터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&lt;요소&gt;:nth-of-type(n)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&lt;요소&gt;:last-child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  종류의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&lt;요소&gt;:empty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내용이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없는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&lt;요소&gt;:lang(code)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언어로  </a:t>
                      </a: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code를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&lt;요소&gt;:not(s)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이외의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&lt;요소&gt;:enabled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&lt;요소&gt;:disabled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&lt;요소&gt;:checked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체크돼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21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books.html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id="bible"&gt;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"&gt;Genesis&lt;/li&gt;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id="ex"&gt;Exodus&lt;/li&gt;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id="le"&gt;Leviticus&lt;/li&gt;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id="nu"&gt;Numbers&lt;/li&gt;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id="de"&gt;Deuteronomy&lt;/li&gt;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C025098-7426-BC4F-9E2F-F3F9CC5BE8C5}"/>
              </a:ext>
            </a:extLst>
          </p:cNvPr>
          <p:cNvSpPr/>
          <p:nvPr/>
        </p:nvSpPr>
        <p:spPr>
          <a:xfrm flipV="1">
            <a:off x="232569" y="3679561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106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55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sel-books.py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books.html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84455" marR="288417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검색하는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lambda q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(q).string)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("#nu")						</a:t>
            </a:r>
            <a:r>
              <a:rPr lang="en-US" altLang="ko-KR" dirty="0">
                <a:latin typeface="+mn-ea"/>
              </a:rPr>
              <a:t> #(※1)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 						</a:t>
            </a:r>
            <a:r>
              <a:rPr lang="en-US" altLang="ko-KR" dirty="0">
                <a:latin typeface="+mn-ea"/>
              </a:rPr>
              <a:t> #(※2)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						</a:t>
            </a:r>
            <a:r>
              <a:rPr lang="en-US" altLang="ko-KR" dirty="0">
                <a:latin typeface="+mn-ea"/>
              </a:rPr>
              <a:t> #(※3)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#nu")  					</a:t>
            </a:r>
            <a:r>
              <a:rPr lang="en-US" altLang="ko-KR" dirty="0">
                <a:latin typeface="+mn-ea"/>
              </a:rPr>
              <a:t> #(※4)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#nu")					</a:t>
            </a:r>
            <a:r>
              <a:rPr lang="en-US" altLang="ko-KR" dirty="0">
                <a:latin typeface="+mn-ea"/>
              </a:rPr>
              <a:t> #(※5)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ul#bible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			</a:t>
            </a:r>
            <a:r>
              <a:rPr lang="en-US" altLang="ko-KR" dirty="0">
                <a:latin typeface="+mn-ea"/>
              </a:rPr>
              <a:t> #(※6)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("li[id='nu’]”)						</a:t>
            </a:r>
            <a:r>
              <a:rPr lang="en-US" altLang="ko-KR" dirty="0">
                <a:latin typeface="+mn-ea"/>
              </a:rPr>
              <a:t> #(※7)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					</a:t>
            </a:r>
            <a:r>
              <a:rPr lang="en-US" altLang="ko-KR" dirty="0">
                <a:latin typeface="+mn-ea"/>
              </a:rPr>
              <a:t> #(※8)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2019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269875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밖의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  			</a:t>
            </a:r>
            <a:r>
              <a:rPr lang="en-US" altLang="ko-KR" dirty="0">
                <a:latin typeface="+mn-ea"/>
              </a:rPr>
              <a:t>#(※9)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			</a:t>
            </a:r>
            <a:r>
              <a:rPr lang="en-US" altLang="ko-KR" dirty="0">
                <a:latin typeface="+mn-ea"/>
              </a:rPr>
              <a:t>#(※10)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7C936A-EEF7-1A47-B26D-8E53FA3AEECE}"/>
              </a:ext>
            </a:extLst>
          </p:cNvPr>
          <p:cNvSpPr txBox="1"/>
          <p:nvPr/>
        </p:nvSpPr>
        <p:spPr>
          <a:xfrm>
            <a:off x="232570" y="2013406"/>
            <a:ext cx="9601200" cy="4072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sel-books.py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838519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과일과 야채 </a:t>
            </a:r>
            <a:r>
              <a:rPr lang="ko-KR" altLang="en-US" sz="2400" dirty="0" err="1">
                <a:latin typeface="+mn-ea"/>
                <a:cs typeface="Arial Unicode MS"/>
              </a:rPr>
              <a:t>선택해보기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17045" y="884729"/>
            <a:ext cx="9753599" cy="6547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8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/ch1/fruits-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vegetables.html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id="main-goods"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role="page"&gt;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과일과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야채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class="purple"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포도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레몬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오렌지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파프리카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&lt;/html&gt;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4851F5D-2A2E-5444-AD11-8FE43BCC132F}"/>
              </a:ext>
            </a:extLst>
          </p:cNvPr>
          <p:cNvSpPr/>
          <p:nvPr/>
        </p:nvSpPr>
        <p:spPr>
          <a:xfrm flipV="1">
            <a:off x="234766" y="6677247"/>
            <a:ext cx="9601200" cy="755428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75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29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sel-avocado.py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indent="-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open("fruits-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vegetables.html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6350" marR="5080" indent="-63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CSS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(8)").string)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		#(※1) 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</a:t>
            </a:r>
            <a:r>
              <a:rPr lang="en-US" altLang="ko-KR" dirty="0">
                <a:latin typeface="+mn-ea"/>
              </a:rPr>
              <a:t>#(※2)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li[data-lo='us']")[1].string)			</a:t>
            </a:r>
            <a:r>
              <a:rPr lang="en-US" altLang="ko-KR" dirty="0">
                <a:latin typeface="+mn-ea"/>
              </a:rPr>
              <a:t>#(※3)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li.black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")[1].string)				</a:t>
            </a:r>
            <a:r>
              <a:rPr lang="en-US" altLang="ko-KR" dirty="0">
                <a:latin typeface="+mn-ea"/>
              </a:rPr>
              <a:t>#(※4)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729105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data-lo":"us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class":"black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"}  </a:t>
            </a:r>
          </a:p>
          <a:p>
            <a:pPr marL="6350" marR="172910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515745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연속적으로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6350" marR="151574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-list")</a:t>
            </a:r>
            <a:endParaRPr lang="en-US" altLang="ko-KR" dirty="0">
              <a:latin typeface="+mn-ea"/>
              <a:cs typeface="나눔고딕코딩"/>
            </a:endParaRPr>
          </a:p>
          <a:p>
            <a:pPr marL="1025525" marR="151574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.find("li",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261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sel-avocado.py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</p:txBody>
      </p:sp>
    </p:spTree>
    <p:extLst>
      <p:ext uri="{BB962C8B-B14F-4D97-AF65-F5344CB8AC3E}">
        <p14:creationId xmlns:p14="http://schemas.microsoft.com/office/powerpoint/2010/main" val="2473827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정규 표현식과 함께 조합하기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03275"/>
            <a:ext cx="9753599" cy="528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sel-re.py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표현식을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/foo"&gt;foo*&lt;/li&gt;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http://example.com/aaa"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aaa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표현식으로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 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re.compile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r"^https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://"))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e in li: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63B5FF2-8B87-3449-9C01-1E3F69B74A54}"/>
              </a:ext>
            </a:extLst>
          </p:cNvPr>
          <p:cNvSpPr/>
          <p:nvPr/>
        </p:nvSpPr>
        <p:spPr>
          <a:xfrm flipV="1">
            <a:off x="236538" y="618889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15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sel-re.py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/foo</a:t>
            </a:r>
          </a:p>
        </p:txBody>
      </p:sp>
    </p:spTree>
    <p:extLst>
      <p:ext uri="{BB962C8B-B14F-4D97-AF65-F5344CB8AC3E}">
        <p14:creationId xmlns:p14="http://schemas.microsoft.com/office/powerpoint/2010/main" val="266747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파일에  저장하는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이용하면 곧바로 파일로 저장하는 것이 아니라 데이터를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메모리 위에 올릴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이용해 메모리 위에 데이터를 올리고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파일에 저장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26791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</a:t>
            </a:r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769" y="2222534"/>
            <a:ext cx="480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링크에 있는 것을  한꺼번에 내려 받기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70769" y="423103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이번  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상대 경로를 절대 경로로 변경하는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링크에 있는 것을 추출하기 위한 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4878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기본적인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방법을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배웠으므로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이제 실전적인 예를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절은 어떤 페이지에 있는 모든 이미지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페이지 등을 한꺼번에 내려 받는 방법을 소개합니다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819893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한꺼번에 다운받는 데 필요한 처리 내용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  <a:cs typeface="Arial Unicode MS"/>
              </a:rPr>
              <a:t>&lt;a&gt; </a:t>
            </a:r>
            <a:r>
              <a:rPr lang="ko-KR" altLang="en-US" sz="2000" dirty="0">
                <a:latin typeface="+mn-ea"/>
                <a:cs typeface="Arial Unicode MS"/>
              </a:rPr>
              <a:t>태그의 링크 대상이 상대 경로일 수 있음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 대상이 </a:t>
            </a:r>
            <a:r>
              <a:rPr lang="en-US" altLang="ko-KR" sz="2000" dirty="0">
                <a:latin typeface="+mn-ea"/>
                <a:cs typeface="Arial Unicode MS"/>
              </a:rPr>
              <a:t>HTML</a:t>
            </a:r>
            <a:r>
              <a:rPr lang="ko-KR" altLang="en-US" sz="2000" dirty="0">
                <a:latin typeface="+mn-ea"/>
                <a:cs typeface="Arial Unicode MS"/>
              </a:rPr>
              <a:t>일 경우</a:t>
            </a:r>
            <a:r>
              <a:rPr lang="en-US" altLang="ko-KR" sz="2000" dirty="0">
                <a:latin typeface="+mn-ea"/>
                <a:cs typeface="Arial Unicode MS"/>
              </a:rPr>
              <a:t>, HTML</a:t>
            </a:r>
            <a:r>
              <a:rPr lang="ko-KR" altLang="en-US" sz="2000" dirty="0">
                <a:latin typeface="+mn-ea"/>
                <a:cs typeface="Arial Unicode MS"/>
              </a:rPr>
              <a:t>의 내용에 추가적인 처리가 필요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링크를 재귀적으로 다운받아야 함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상대  경로를  전개하는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상대 경로를 전개할 때는 </a:t>
            </a:r>
            <a:r>
              <a:rPr lang="en-US" altLang="ko-KR" sz="2000" dirty="0" err="1">
                <a:latin typeface="+mn-ea"/>
                <a:cs typeface="Arial Unicode MS"/>
              </a:rPr>
              <a:t>urllib.parse.urljoin</a:t>
            </a:r>
            <a:r>
              <a:rPr lang="en-US" altLang="ko-KR" sz="2000" dirty="0">
                <a:latin typeface="+mn-ea"/>
                <a:cs typeface="Arial Unicode MS"/>
              </a:rPr>
              <a:t>()</a:t>
            </a:r>
            <a:r>
              <a:rPr lang="ko-KR" altLang="en-US" sz="2000" dirty="0">
                <a:latin typeface="+mn-ea"/>
                <a:cs typeface="Arial Unicode MS"/>
              </a:rPr>
              <a:t>을 사용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6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349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cr-path.py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"sub/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index.html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img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hoge.png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775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4156075"/>
            <a:ext cx="9601200" cy="2215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cr-path.py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http://example.com/html/b.html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example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sub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http://example.com/index.html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http://example.com/img/hoge.png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7"/>
              </a:rPr>
              <a:t>http://example.com/css/hoge.css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55994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결과를 보면 기본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기반으로 상대 경로를 절대 경로로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상대 경로를 절대 경로로 변환하는 </a:t>
            </a:r>
            <a:r>
              <a:rPr lang="en-US" altLang="ko-KR" dirty="0" err="1">
                <a:latin typeface="+mn-ea"/>
                <a:cs typeface="Arial Unicode MS"/>
              </a:rPr>
              <a:t>urljoin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lnSpc>
                <a:spcPct val="1500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urllib.parse.urljoin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사용법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path)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첫 번째 매개변수로 기본 </a:t>
            </a:r>
            <a:r>
              <a:rPr lang="en-US" altLang="ko-KR" dirty="0">
                <a:latin typeface="+mn-ea"/>
                <a:cs typeface="나눔고딕코딩"/>
              </a:rPr>
              <a:t>URL,</a:t>
            </a:r>
            <a:r>
              <a:rPr lang="ko-KR" altLang="en-US" dirty="0">
                <a:latin typeface="+mn-ea"/>
                <a:cs typeface="나눔고딕코딩"/>
              </a:rPr>
              <a:t> 두 번째 매개변수로 상대 경로를 지정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상대 경로</a:t>
            </a:r>
            <a:r>
              <a:rPr lang="en-US" altLang="ko-KR" dirty="0">
                <a:latin typeface="+mn-ea"/>
                <a:cs typeface="나눔고딕코딩"/>
              </a:rPr>
              <a:t>(path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가 </a:t>
            </a:r>
            <a:r>
              <a:rPr lang="en-US" altLang="ko-KR" dirty="0">
                <a:latin typeface="+mn-ea"/>
                <a:cs typeface="나눔고딕코딩"/>
              </a:rPr>
              <a:t>http:// </a:t>
            </a:r>
            <a:r>
              <a:rPr lang="ko-KR" altLang="en-US" dirty="0">
                <a:latin typeface="+mn-ea"/>
                <a:cs typeface="나눔고딕코딩"/>
              </a:rPr>
              <a:t>등으로 시작한다면 기본 </a:t>
            </a:r>
            <a:r>
              <a:rPr lang="en-US" altLang="ko-KR" dirty="0">
                <a:latin typeface="+mn-ea"/>
                <a:cs typeface="나눔고딕코딩"/>
              </a:rPr>
              <a:t>URL(base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을 무시하고 두 번째 매개변수에 지정한 </a:t>
            </a:r>
            <a:r>
              <a:rPr lang="en-US" altLang="ko-KR" dirty="0">
                <a:latin typeface="+mn-ea"/>
                <a:cs typeface="나눔고딕코딩"/>
              </a:rPr>
              <a:t>URL</a:t>
            </a:r>
            <a:r>
              <a:rPr lang="ko-KR" altLang="en-US" dirty="0">
                <a:latin typeface="+mn-ea"/>
                <a:cs typeface="나눔고딕코딩"/>
              </a:rPr>
              <a:t>을 리턴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369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64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/ch1/cr-path2.py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anotherExample.org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/test")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01262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33178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3229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cr-path2.py  </a:t>
            </a:r>
          </a:p>
          <a:p>
            <a:pPr marL="156210" marR="3322954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http://example.com/hoge.html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http://anotherExample.org/test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61052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재귀적으로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페이지를  처리하는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링크를 통해 이동하는 페이지를 모두 다운로드하고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 다운받지 않으면 중간에 링크가 잘리는 문제가 발생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분석하면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함께 분석</a:t>
            </a:r>
            <a:r>
              <a:rPr lang="en-US" altLang="ko-KR" dirty="0">
                <a:latin typeface="+mn-ea"/>
                <a:cs typeface="Arial Unicode MS"/>
              </a:rPr>
              <a:t>. </a:t>
            </a:r>
            <a:r>
              <a:rPr lang="ko-KR" altLang="en-US" dirty="0">
                <a:latin typeface="+mn-ea"/>
                <a:cs typeface="Arial Unicode MS"/>
              </a:rPr>
              <a:t>또한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d.html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링크를 통해 이동하는 경우가 있다면 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분석해야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다운로드하고 싶다면 재귀적으로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분석해야 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0070DE0-E8BE-F740-A314-C0A3A79023FE}"/>
              </a:ext>
            </a:extLst>
          </p:cNvPr>
          <p:cNvSpPr/>
          <p:nvPr/>
        </p:nvSpPr>
        <p:spPr>
          <a:xfrm>
            <a:off x="613569" y="3241675"/>
            <a:ext cx="2743200" cy="426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036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함수를 이용한 재귀 처리를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처리는 프로그래밍 기법 중 하나로서 어떤 함수 내부에서 해당 함수 자신을 호출하는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링크를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각 링크  대상에  다음과  같은  처리를 진행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파일을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파일이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이라면 재귀적으로 </a:t>
            </a:r>
            <a:r>
              <a:rPr lang="en-US" altLang="ko-KR" dirty="0">
                <a:latin typeface="+mn-ea"/>
                <a:cs typeface="Arial Unicode MS"/>
              </a:rPr>
              <a:t>1.</a:t>
            </a:r>
            <a:r>
              <a:rPr lang="ko-KR" altLang="en-US" dirty="0">
                <a:latin typeface="+mn-ea"/>
                <a:cs typeface="Arial Unicode MS"/>
              </a:rPr>
              <a:t>로 돌아가서 순서를 처음부터 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933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모든  페이지를  한꺼번에  다운받는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CEE2FE5-FFC3-0D44-B0FE-8D7C59D7EAF0}"/>
              </a:ext>
            </a:extLst>
          </p:cNvPr>
          <p:cNvSpPr>
            <a:spLocks noChangeAspect="1"/>
          </p:cNvSpPr>
          <p:nvPr/>
        </p:nvSpPr>
        <p:spPr>
          <a:xfrm>
            <a:off x="156369" y="1163171"/>
            <a:ext cx="9834147" cy="436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5775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0C4B10-87AE-714D-A02B-E955F4E95698}"/>
              </a:ext>
            </a:extLst>
          </p:cNvPr>
          <p:cNvSpPr>
            <a:spLocks noChangeAspect="1"/>
          </p:cNvSpPr>
          <p:nvPr/>
        </p:nvSpPr>
        <p:spPr>
          <a:xfrm>
            <a:off x="461963" y="650875"/>
            <a:ext cx="8280000" cy="78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760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47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cr-getall.py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매뉴얼을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프로그램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time,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</a:p>
          <a:p>
            <a:pPr marL="6350" marR="7518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파일인지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base):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links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("link[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='stylesheet']")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  </a:t>
            </a: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links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result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6350" marR="568960"/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추출하고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절대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</a:p>
          <a:p>
            <a:pPr marL="357188" marR="50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']</a:t>
            </a:r>
          </a:p>
          <a:p>
            <a:pPr marL="357188" marR="50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726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0402" y="5640274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705"/>
                </a:lnTo>
              </a:path>
            </a:pathLst>
          </a:custGeom>
          <a:ln w="3175">
            <a:solidFill>
              <a:srgbClr val="93959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620A66F-C9FD-C44C-8342-803A775A39BA}"/>
              </a:ext>
            </a:extLst>
          </p:cNvPr>
          <p:cNvSpPr txBox="1"/>
          <p:nvPr/>
        </p:nvSpPr>
        <p:spPr>
          <a:xfrm>
            <a:off x="232569" y="234337"/>
            <a:ext cx="9753599" cy="430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/ch1/download-png2.py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/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mem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mode="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f: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(mem)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46296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8DD2743-6213-5C43-9312-8084FE44DCCE}"/>
              </a:ext>
            </a:extLst>
          </p:cNvPr>
          <p:cNvSpPr txBox="1"/>
          <p:nvPr/>
        </p:nvSpPr>
        <p:spPr>
          <a:xfrm>
            <a:off x="232570" y="4856956"/>
            <a:ext cx="9601200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lang="en-US" dirty="0">
                <a:solidFill>
                  <a:srgbClr val="231F20"/>
                </a:solidFill>
                <a:latin typeface="+mn-ea"/>
                <a:cs typeface="나눔고딕코딩"/>
              </a:rPr>
              <a:t>$ python3 download-png2.py</a:t>
            </a:r>
          </a:p>
          <a:p>
            <a:pPr marL="84455" marR="3564890">
              <a:lnSpc>
                <a:spcPct val="1302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</a:p>
          <a:p>
            <a:pPr marL="6350" marR="96011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o 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o.netloc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o.path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(r"/$",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폴더라면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index.html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"index.html"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os.path.dirname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다운됐는지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폴더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96011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6011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try: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print("download=",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urlretrieve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time.sleep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휴식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except: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다운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실패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44817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(※8)</a:t>
            </a:r>
          </a:p>
          <a:p>
            <a:pPr marL="6350" marR="94996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is None: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처리됐다면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않음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(※9)  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(※10)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html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  </a:t>
            </a:r>
          </a:p>
          <a:p>
            <a:pPr marL="6350" marR="9499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4996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루트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이외의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나타낸다면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(※11)</a:t>
            </a:r>
          </a:p>
          <a:p>
            <a:pPr marL="3571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	if not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$",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이라면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html|htm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)$",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62804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346075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__name__ == "__main__":</a:t>
            </a: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https://docs.python.org/3.5/library/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6441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7CF860-ECA7-094E-AE6F-4401E84EFFAF}"/>
              </a:ext>
            </a:extLst>
          </p:cNvPr>
          <p:cNvSpPr/>
          <p:nvPr/>
        </p:nvSpPr>
        <p:spPr>
          <a:xfrm flipV="1">
            <a:off x="232569" y="592149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88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3958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cr-getall.py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8554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/3.5/library  </a:t>
            </a:r>
          </a:p>
          <a:p>
            <a:pPr marL="156210" marR="18554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573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/3.5/_static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http://docs.python.org/3.5/_static/pydoctheme.css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http://docs.python.org/3.5/_static/pygments.css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http://docs.python.org/3.5/library/functions.html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계속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215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5347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 데이터 추출하기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등의 텍스트 기반 데이터를 다운로드하는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필자가 운용하고 있는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책과 함께 제공되는 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  <a:hlinkClick r:id="rId2"/>
              </a:rPr>
              <a:t>http://api.aoikujira.com/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클라이언트 접속 정보 </a:t>
            </a:r>
            <a:r>
              <a:rPr lang="ko-KR" altLang="en-US" sz="2400" dirty="0" err="1">
                <a:latin typeface="+mn-ea"/>
                <a:cs typeface="Arial Unicode MS"/>
              </a:rPr>
              <a:t>출력해보기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주소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UserAgent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등의 클라이언트 접속 정보를 출력하는 “</a:t>
            </a: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확인 </a:t>
            </a:r>
            <a:r>
              <a:rPr lang="en-US" altLang="ko-KR" dirty="0">
                <a:latin typeface="+mn-ea"/>
                <a:cs typeface="Arial Unicode MS"/>
              </a:rPr>
              <a:t>API”</a:t>
            </a:r>
            <a:r>
              <a:rPr lang="ko-KR" altLang="en-US" dirty="0">
                <a:latin typeface="+mn-ea"/>
                <a:cs typeface="Arial Unicode MS"/>
              </a:rPr>
              <a:t>에 접근해서 정보를 추출하는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B0C048-FCAE-5745-94DD-D2185312FD1E}"/>
              </a:ext>
            </a:extLst>
          </p:cNvPr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B56E67D-3B29-5042-AA21-00F0C77F36C9}"/>
              </a:ext>
            </a:extLst>
          </p:cNvPr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9032BD5-79A6-CF41-97C5-387ABA3E3625}"/>
              </a:ext>
            </a:extLst>
          </p:cNvPr>
          <p:cNvSpPr txBox="1"/>
          <p:nvPr/>
        </p:nvSpPr>
        <p:spPr>
          <a:xfrm>
            <a:off x="232569" y="234337"/>
            <a:ext cx="9753599" cy="452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ip.py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http://api.aoikujira.com/ip/ini"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res.read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바이너리를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39BA1C1-B745-6F4A-BEDE-4C86A302C8A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3433F55-032F-A743-81CD-27DB0CD9006A}"/>
              </a:ext>
            </a:extLst>
          </p:cNvPr>
          <p:cNvSpPr/>
          <p:nvPr/>
        </p:nvSpPr>
        <p:spPr>
          <a:xfrm>
            <a:off x="232569" y="48453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5168</Words>
  <Application>Microsoft Office PowerPoint</Application>
  <PresentationFormat>사용자 지정</PresentationFormat>
  <Paragraphs>876</Paragraphs>
  <Slides>73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Arial Unicode MS</vt:lpstr>
      <vt:lpstr>나눔고딕코딩</vt:lpstr>
      <vt:lpstr>맑은 고딕</vt:lpstr>
      <vt:lpstr>Arial</vt:lpstr>
      <vt:lpstr>Calibri</vt:lpstr>
      <vt:lpstr>Century Gothic</vt:lpstr>
      <vt:lpstr>Times New Roman</vt:lpstr>
      <vt:lpstr>Office Theme</vt:lpstr>
      <vt:lpstr>크롤링과 스크레이핑</vt:lpstr>
      <vt:lpstr>데이터 다운로드하기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BeautifulSoup로 스크레이핑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링크에 있는 것을  한꺼번에 내려 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크롤링과 스크레이핑</dc:title>
  <dc:creator>jylee</dc:creator>
  <cp:lastModifiedBy>김태화</cp:lastModifiedBy>
  <cp:revision>49</cp:revision>
  <dcterms:created xsi:type="dcterms:W3CDTF">2018-08-06T22:37:06Z</dcterms:created>
  <dcterms:modified xsi:type="dcterms:W3CDTF">2018-09-10T05:37:40Z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