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289" r:id="rId3"/>
    <p:sldId id="348" r:id="rId4"/>
    <p:sldId id="349" r:id="rId5"/>
    <p:sldId id="328" r:id="rId6"/>
    <p:sldId id="350" r:id="rId7"/>
    <p:sldId id="369" r:id="rId8"/>
    <p:sldId id="326" r:id="rId9"/>
    <p:sldId id="351" r:id="rId10"/>
    <p:sldId id="352" r:id="rId11"/>
    <p:sldId id="354" r:id="rId12"/>
    <p:sldId id="329" r:id="rId13"/>
    <p:sldId id="355" r:id="rId14"/>
    <p:sldId id="331" r:id="rId15"/>
    <p:sldId id="332" r:id="rId16"/>
    <p:sldId id="357" r:id="rId17"/>
    <p:sldId id="356" r:id="rId18"/>
    <p:sldId id="335" r:id="rId19"/>
    <p:sldId id="358" r:id="rId20"/>
    <p:sldId id="337" r:id="rId21"/>
    <p:sldId id="338" r:id="rId22"/>
    <p:sldId id="359" r:id="rId23"/>
    <p:sldId id="360" r:id="rId24"/>
    <p:sldId id="342" r:id="rId25"/>
    <p:sldId id="361" r:id="rId26"/>
    <p:sldId id="343" r:id="rId27"/>
    <p:sldId id="362" r:id="rId28"/>
    <p:sldId id="364" r:id="rId29"/>
    <p:sldId id="365" r:id="rId30"/>
    <p:sldId id="363" r:id="rId31"/>
    <p:sldId id="366" r:id="rId32"/>
    <p:sldId id="367" r:id="rId33"/>
    <p:sldId id="368" r:id="rId34"/>
    <p:sldId id="370" r:id="rId35"/>
    <p:sldId id="346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4F1B2"/>
    <a:srgbClr val="306C58"/>
    <a:srgbClr val="913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EB8157-6F6B-41E8-9C71-578188D24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55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9F7B97-B94A-4A52-9295-94F3BC67E8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0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E2B61-C0C2-458E-B8F3-823955C978C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C2864-7E02-4FE3-AFD1-FFE98CB5F48C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8DB90-61A7-443B-B81A-ED17D4365A43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2012-10-05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6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11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64B54C9-4FB0-44A1-8ECB-A2C11724F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2196-7B95-4585-BF15-A0DEE4EB0E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7C7E-9A4F-4EA7-9347-C3D639A5B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35131-CC70-4A14-95B1-EDCAAFE1C4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E87-200D-4F3E-B19B-4F739525F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727B-79C4-482C-9B3B-3613485992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3BB0-95A2-43D7-9252-047BB95C67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C404E-9529-42B3-BB32-00B337A41A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C6090-BD25-40CC-A346-0FA57D619B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FC04-1EC0-46F0-968E-535D0F7969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E2CB-4093-431D-A2D1-52DE729C5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EE5B434B-B058-430D-BD86-ADC17CBB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056" name="Picture 20" descr="KPU-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5188" y="6359525"/>
            <a:ext cx="169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71625"/>
            <a:ext cx="9144000" cy="1728788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Databases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화일의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 인덱스 구조</a:t>
            </a:r>
            <a:endParaRPr lang="ko-KR" altLang="en-US" sz="4400" dirty="0" smtClean="0">
              <a:solidFill>
                <a:schemeClr val="tx2">
                  <a:lumMod val="75000"/>
                </a:schemeClr>
              </a:solidFill>
              <a:latin typeface="HY동녘B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한국산업기술대학교</a:t>
            </a:r>
          </a:p>
          <a:p>
            <a:pPr eaLnBrk="1" hangingPunct="1">
              <a:defRPr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게임공학과</a:t>
            </a:r>
          </a:p>
          <a:p>
            <a:pPr eaLnBrk="1" hangingPunct="1">
              <a:defRPr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장 지 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웅</a:t>
            </a:r>
            <a:endPara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458200" cy="533400"/>
          </a:xfrm>
        </p:spPr>
        <p:txBody>
          <a:bodyPr/>
          <a:lstStyle/>
          <a:p>
            <a:r>
              <a:rPr lang="ko-KR" altLang="en-US" sz="3600" dirty="0" smtClean="0"/>
              <a:t>밀집인덱스를 사용한 접근 비용의 예</a:t>
            </a:r>
            <a:endParaRPr lang="ko-KR" altLang="en-US" sz="3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14282" y="1267718"/>
            <a:ext cx="4572032" cy="3089976"/>
            <a:chOff x="1071538" y="1456632"/>
            <a:chExt cx="5510464" cy="3089976"/>
          </a:xfrm>
        </p:grpSpPr>
        <p:sp>
          <p:nvSpPr>
            <p:cNvPr id="4" name="Freeform 4"/>
            <p:cNvSpPr>
              <a:spLocks/>
            </p:cNvSpPr>
            <p:nvPr/>
          </p:nvSpPr>
          <p:spPr bwMode="gray">
            <a:xfrm>
              <a:off x="1071538" y="3714752"/>
              <a:ext cx="2019300" cy="831856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66C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 rot="10800000">
              <a:off x="4657952" y="1456632"/>
              <a:ext cx="1924050" cy="785818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66C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gray">
            <a:xfrm>
              <a:off x="1250926" y="1621986"/>
              <a:ext cx="5178462" cy="2711600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u="sng" dirty="0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데이터 파일</a:t>
              </a:r>
              <a:r>
                <a:rPr lang="en-US" altLang="ko-KR" sz="2000" u="sng" dirty="0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: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endParaRPr lang="en-US" altLang="ko-KR" sz="10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레코드 크기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R=150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블록 크기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B=512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레코드 개수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r=30000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레코드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endPara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u="sng" dirty="0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u="sng" dirty="0" err="1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화일</a:t>
              </a:r>
              <a:r>
                <a:rPr lang="en-US" altLang="ko-KR" sz="2000" u="sng" dirty="0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: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endParaRPr lang="en-US" altLang="ko-KR" sz="1050" u="sng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키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필드 크기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VSSN=9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레코드 포인터 크기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PR=7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152650" y="4071942"/>
            <a:ext cx="6991350" cy="2571768"/>
            <a:chOff x="1047750" y="3962400"/>
            <a:chExt cx="6991350" cy="1912938"/>
          </a:xfrm>
        </p:grpSpPr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1047750" y="4913313"/>
              <a:ext cx="2019300" cy="962025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DFE29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 rot="10800000">
              <a:off x="6115050" y="3962400"/>
              <a:ext cx="1924050" cy="962025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DFE29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gray">
            <a:xfrm>
              <a:off x="1227138" y="4151313"/>
              <a:ext cx="6629400" cy="152400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데이터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Blocking factor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데이터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블록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갯수는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엔트리의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크기는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Blocking factor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블록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갯수는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이진탐색 시 접근할 인덱스 블록의 개수는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단계 인덱스의 유형</a:t>
            </a:r>
            <a:endParaRPr lang="ko-KR" alt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gray">
          <a:xfrm>
            <a:off x="1025501" y="2116129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 rot="10800000">
            <a:off x="6083276" y="1568449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1195364" y="1757362"/>
            <a:ext cx="6629400" cy="1125535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기본 인덱스</a:t>
            </a:r>
            <a:endParaRPr lang="en-US" altLang="ko-KR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7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순서화일의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키 필드에 대하여 정의함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블록 당 하나의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인덱스엔트리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1044551" y="3778257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 rot="10800000">
            <a:off x="6102326" y="3097211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214414" y="3286124"/>
            <a:ext cx="6629400" cy="1277951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클러스터링</a:t>
            </a:r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인덱스</a:t>
            </a:r>
            <a:endParaRPr lang="en-US" altLang="ko-KR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05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순서화일의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non-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키 필드에 정의함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키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값당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하나의 인덱스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엔트리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4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gray">
          <a:xfrm>
            <a:off x="1071538" y="5500702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gray">
          <a:xfrm rot="10800000">
            <a:off x="6102326" y="481172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gray">
          <a:xfrm>
            <a:off x="1214414" y="5000636"/>
            <a:ext cx="6629400" cy="1285884"/>
          </a:xfrm>
          <a:prstGeom prst="rect">
            <a:avLst/>
          </a:prstGeom>
          <a:solidFill>
            <a:srgbClr val="0099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보조 인덱스</a:t>
            </a:r>
            <a:endParaRPr lang="en-US" altLang="ko-KR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1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순서화일의</a:t>
            </a:r>
            <a:r>
              <a:rPr lang="ko-KR" altLang="en-US" sz="20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순서 키가 아닌 키 필드에 대한 인덱스</a:t>
            </a:r>
            <a:endParaRPr lang="en-US" altLang="ko-KR" sz="20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D4E72-DBB0-495D-94BE-F64584E357B7}" type="slidenum">
              <a:rPr lang="ko-KR" altLang="en-US"/>
              <a:pPr/>
              <a:t>12</a:t>
            </a:fld>
            <a:endParaRPr lang="en-US" altLang="ko-KR"/>
          </a:p>
        </p:txBody>
      </p:sp>
      <p:pic>
        <p:nvPicPr>
          <p:cNvPr id="290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1670" y="214290"/>
            <a:ext cx="6673869" cy="6418572"/>
          </a:xfrm>
        </p:spPr>
      </p:pic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86058"/>
            <a:ext cx="3659190" cy="3784600"/>
          </a:xfrm>
        </p:spPr>
        <p:txBody>
          <a:bodyPr/>
          <a:lstStyle/>
          <a:p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클러스터링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인덱스의 예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9213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클러스터링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인덱스는 밀집인가 희소인가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340C4-DE21-47FA-81D6-EE117D6B4295}" type="slidenum">
              <a:rPr lang="ko-KR" altLang="en-US"/>
              <a:pPr/>
              <a:t>14</a:t>
            </a:fld>
            <a:endParaRPr lang="en-US" altLang="ko-KR"/>
          </a:p>
        </p:txBody>
      </p:sp>
      <p:pic>
        <p:nvPicPr>
          <p:cNvPr id="291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2976" y="285728"/>
            <a:ext cx="7393009" cy="6139384"/>
          </a:xfrm>
        </p:spPr>
      </p:pic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5572164" cy="1000108"/>
          </a:xfrm>
        </p:spPr>
        <p:txBody>
          <a:bodyPr/>
          <a:lstStyle/>
          <a:p>
            <a:r>
              <a:rPr lang="ko-KR" altLang="en-US" sz="1800" b="1" dirty="0" smtClean="0"/>
              <a:t>밀집 </a:t>
            </a:r>
            <a:r>
              <a:rPr lang="ko-KR" altLang="en-US" sz="1800" b="1" dirty="0"/>
              <a:t>보조 </a:t>
            </a:r>
            <a:r>
              <a:rPr lang="ko-KR" altLang="en-US" sz="1800" b="1" dirty="0" smtClean="0"/>
              <a:t>인덱스의 예 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en-US" altLang="ko-KR" sz="1800" b="1" dirty="0" smtClean="0"/>
              <a:t>(</a:t>
            </a:r>
            <a:r>
              <a:rPr lang="ko-KR" altLang="en-US" sz="1800" b="1" dirty="0"/>
              <a:t>블록 포인터를 갖는 경우</a:t>
            </a:r>
            <a:r>
              <a:rPr lang="en-US" altLang="ko-KR" sz="1800" b="1" dirty="0"/>
              <a:t>)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899592" y="1052736"/>
            <a:ext cx="4392488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67FE6-E00C-4C49-8F2D-053D2FA8CEB3}" type="slidenum">
              <a:rPr lang="ko-KR" altLang="en-US"/>
              <a:pPr/>
              <a:t>15</a:t>
            </a:fld>
            <a:endParaRPr lang="en-US" altLang="ko-KR"/>
          </a:p>
        </p:txBody>
      </p:sp>
      <p:pic>
        <p:nvPicPr>
          <p:cNvPr id="292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85852" y="875522"/>
            <a:ext cx="6788173" cy="5836675"/>
          </a:xfrm>
          <a:ln/>
        </p:spPr>
      </p:pic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509000" cy="1090613"/>
          </a:xfrm>
        </p:spPr>
        <p:txBody>
          <a:bodyPr/>
          <a:lstStyle/>
          <a:p>
            <a:r>
              <a:rPr lang="ko-KR" altLang="en-US" sz="1600" b="1" dirty="0" smtClean="0"/>
              <a:t>인덱스 </a:t>
            </a:r>
            <a:r>
              <a:rPr lang="ko-KR" altLang="en-US" sz="1600" b="1" dirty="0" err="1"/>
              <a:t>엔트리들이</a:t>
            </a:r>
            <a:r>
              <a:rPr lang="ko-KR" altLang="en-US" sz="1600" b="1" dirty="0"/>
              <a:t> 고정 길이이고 유일한 </a:t>
            </a:r>
            <a:r>
              <a:rPr lang="ko-KR" altLang="en-US" sz="1600" b="1" dirty="0" err="1"/>
              <a:t>필드값들을</a:t>
            </a:r>
            <a:r>
              <a:rPr lang="ko-KR" altLang="en-US" sz="1600" b="1" dirty="0"/>
              <a:t> 갖도록 하나의 간접 단계를 이용하여 구현된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키가 아닌 필드에 대한 보조 인덱스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레코드 포인터를 갖는 경우</a:t>
            </a:r>
            <a:r>
              <a:rPr lang="en-US" altLang="ko-KR" sz="1600" b="1" dirty="0"/>
              <a:t>)</a:t>
            </a:r>
            <a:endParaRPr lang="en-US" altLang="ko-KR" sz="3200" b="1" dirty="0"/>
          </a:p>
        </p:txBody>
      </p:sp>
      <p:sp>
        <p:nvSpPr>
          <p:cNvPr id="2" name="직사각형 1"/>
          <p:cNvSpPr/>
          <p:nvPr/>
        </p:nvSpPr>
        <p:spPr>
          <a:xfrm>
            <a:off x="899592" y="980728"/>
            <a:ext cx="4392488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단일 단계 인덱스 파일은 순서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화일인가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 algn="ctr"/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비순서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화일인가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다단계 인덱스</a:t>
            </a:r>
            <a:endParaRPr lang="ko-KR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1000076" y="3100374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7000868" y="1571613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214414" y="1714488"/>
            <a:ext cx="6643710" cy="2314580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화일에</a:t>
            </a:r>
            <a:r>
              <a:rPr lang="ko-KR" altLang="en-US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대한 인덱스 </a:t>
            </a:r>
            <a:r>
              <a:rPr lang="ko-KR" altLang="en-US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화일을</a:t>
            </a:r>
            <a:r>
              <a:rPr lang="ko-KR" altLang="en-US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여러 단계로 구성한 인덱스</a:t>
            </a:r>
            <a:endParaRPr lang="en-US" altLang="ko-KR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첫번째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단계 인덱스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두번째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단계 인덱스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                :</a:t>
            </a: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최 상위 단계 인덱스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1044551" y="5135579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 rot="10800000">
            <a:off x="6102326" y="445453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214414" y="4643446"/>
            <a:ext cx="6629400" cy="1277951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특징</a:t>
            </a:r>
            <a:endParaRPr lang="en-US" altLang="ko-KR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05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탐색트리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형태를 가짐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4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48358B-34A0-4B94-9AFC-48F07A68D730}" type="slidenum">
              <a:rPr lang="ko-KR" altLang="en-US"/>
              <a:pPr/>
              <a:t>18</a:t>
            </a:fld>
            <a:endParaRPr lang="en-US" altLang="ko-KR"/>
          </a:p>
        </p:txBody>
      </p:sp>
      <p:pic>
        <p:nvPicPr>
          <p:cNvPr id="293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2976" y="727168"/>
            <a:ext cx="6456378" cy="5987980"/>
          </a:xfrm>
        </p:spPr>
      </p:pic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7258072" cy="628632"/>
          </a:xfrm>
        </p:spPr>
        <p:txBody>
          <a:bodyPr/>
          <a:lstStyle/>
          <a:p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2400" b="1" dirty="0">
                <a:latin typeface="HY동녘M" pitchFamily="18" charset="-127"/>
                <a:ea typeface="HY동녘M" pitchFamily="18" charset="-127"/>
              </a:rPr>
            </a:b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2-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단계 기본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인덱스의 예</a:t>
            </a:r>
            <a:endParaRPr lang="en-US" altLang="ko-KR" sz="3600" b="1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다단계 인덱스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대한 </a:t>
              </a:r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레코드 연산 방법을 생각해보자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50" y="1785938"/>
            <a:ext cx="3760788" cy="798512"/>
            <a:chOff x="744" y="1484"/>
            <a:chExt cx="2369" cy="503"/>
          </a:xfrm>
        </p:grpSpPr>
        <p:sp>
          <p:nvSpPr>
            <p:cNvPr id="5153" name="Text Box 4"/>
            <p:cNvSpPr txBox="1">
              <a:spLocks noChangeArrowheads="1"/>
            </p:cNvSpPr>
            <p:nvPr/>
          </p:nvSpPr>
          <p:spPr bwMode="auto">
            <a:xfrm>
              <a:off x="1338" y="1515"/>
              <a:ext cx="177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단일단계 인덱스</a:t>
              </a:r>
              <a:endParaRPr lang="ko-KR" altLang="en-US" sz="28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pic>
          <p:nvPicPr>
            <p:cNvPr id="5154" name="Picture 5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" y="1484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84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55901" y="4416425"/>
            <a:ext cx="3328988" cy="798513"/>
            <a:chOff x="1606" y="2383"/>
            <a:chExt cx="2097" cy="503"/>
          </a:xfrm>
        </p:grpSpPr>
        <p:sp>
          <p:nvSpPr>
            <p:cNvPr id="5150" name="Text Box 13"/>
            <p:cNvSpPr txBox="1">
              <a:spLocks noChangeArrowheads="1"/>
            </p:cNvSpPr>
            <p:nvPr/>
          </p:nvSpPr>
          <p:spPr bwMode="auto">
            <a:xfrm>
              <a:off x="2154" y="2423"/>
              <a:ext cx="15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다단계 인덱스</a:t>
              </a:r>
              <a:endParaRPr lang="ko-KR" altLang="en-US" sz="28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pic>
          <p:nvPicPr>
            <p:cNvPr id="5151" name="Picture 14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" y="2383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00" y="2432"/>
              <a:ext cx="3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</a:t>
              </a: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42988" y="260350"/>
            <a:ext cx="40290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6600" b="1">
                <a:latin typeface="Tahoma" pitchFamily="34" charset="0"/>
              </a:rPr>
              <a:t>Contents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787651" y="5416550"/>
            <a:ext cx="3395663" cy="798513"/>
            <a:chOff x="1791" y="3475"/>
            <a:chExt cx="2139" cy="503"/>
          </a:xfrm>
        </p:grpSpPr>
        <p:sp>
          <p:nvSpPr>
            <p:cNvPr id="5147" name="Text Box 22"/>
            <p:cNvSpPr txBox="1">
              <a:spLocks noChangeArrowheads="1"/>
            </p:cNvSpPr>
            <p:nvPr/>
          </p:nvSpPr>
          <p:spPr bwMode="auto">
            <a:xfrm>
              <a:off x="2381" y="3511"/>
              <a:ext cx="15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 err="1" smtClean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다중키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 인덱스</a:t>
              </a:r>
              <a:endParaRPr lang="ko-KR" altLang="en-US" sz="28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pic>
          <p:nvPicPr>
            <p:cNvPr id="5148" name="Picture 23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1" y="3475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791" y="3521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III</a:t>
              </a:r>
            </a:p>
          </p:txBody>
        </p:sp>
      </p:grpSp>
      <p:sp>
        <p:nvSpPr>
          <p:cNvPr id="5126" name="WordArt 25"/>
          <p:cNvSpPr>
            <a:spLocks noChangeArrowheads="1" noChangeShapeType="1" noTextEdit="1"/>
          </p:cNvSpPr>
          <p:nvPr/>
        </p:nvSpPr>
        <p:spPr bwMode="auto">
          <a:xfrm>
            <a:off x="1152525" y="514350"/>
            <a:ext cx="3714750" cy="642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2000" b="1" kern="10">
                <a:ln w="19050">
                  <a:solidFill>
                    <a:srgbClr val="EAEAEA">
                      <a:alpha val="50195"/>
                    </a:srgbClr>
                  </a:solidFill>
                  <a:round/>
                  <a:headEnd/>
                  <a:tailEnd/>
                </a:ln>
                <a:noFill/>
                <a:effectLst>
                  <a:outerShdw dist="35921" dir="2700000" algn="ctr" rotWithShape="0">
                    <a:schemeClr val="bg2"/>
                  </a:outerShdw>
                </a:effectLst>
                <a:latin typeface="Tahoma"/>
                <a:ea typeface="Tahoma"/>
                <a:cs typeface="Tahoma"/>
              </a:rPr>
              <a:t>Contents</a:t>
            </a:r>
            <a:endParaRPr lang="ko-KR" altLang="en-US" sz="2000" b="1" kern="10">
              <a:ln w="19050">
                <a:solidFill>
                  <a:srgbClr val="EAEAEA">
                    <a:alpha val="50195"/>
                  </a:srgbClr>
                </a:solidFill>
                <a:round/>
                <a:headEnd/>
                <a:tailEnd/>
              </a:ln>
              <a:noFill/>
              <a:effectLst>
                <a:outerShdw dist="35921" dir="2700000" algn="ctr" rotWithShape="0">
                  <a:schemeClr val="bg2"/>
                </a:outerShdw>
              </a:effectLst>
              <a:latin typeface="Tahoma"/>
              <a:cs typeface="Tahoma"/>
            </a:endParaRPr>
          </a:p>
        </p:txBody>
      </p:sp>
      <p:grpSp>
        <p:nvGrpSpPr>
          <p:cNvPr id="5127" name="Group 16"/>
          <p:cNvGrpSpPr>
            <a:grpSpLocks/>
          </p:cNvGrpSpPr>
          <p:nvPr/>
        </p:nvGrpSpPr>
        <p:grpSpPr bwMode="auto">
          <a:xfrm>
            <a:off x="2000250" y="2428875"/>
            <a:ext cx="360363" cy="377825"/>
            <a:chOff x="2835" y="1706"/>
            <a:chExt cx="227" cy="238"/>
          </a:xfrm>
        </p:grpSpPr>
        <p:sp>
          <p:nvSpPr>
            <p:cNvPr id="5144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2386013" y="2400300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기본 인덱스</a:t>
            </a:r>
            <a:endParaRPr lang="ko-KR" altLang="en-US" sz="2000" dirty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5129" name="Group 16"/>
          <p:cNvGrpSpPr>
            <a:grpSpLocks/>
          </p:cNvGrpSpPr>
          <p:nvPr/>
        </p:nvGrpSpPr>
        <p:grpSpPr bwMode="auto">
          <a:xfrm>
            <a:off x="2500313" y="2857500"/>
            <a:ext cx="360362" cy="377825"/>
            <a:chOff x="2835" y="1706"/>
            <a:chExt cx="227" cy="238"/>
          </a:xfrm>
        </p:grpSpPr>
        <p:sp>
          <p:nvSpPr>
            <p:cNvPr id="5141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886075" y="2828925"/>
            <a:ext cx="23214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클러스터링</a:t>
            </a:r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 인덱스</a:t>
            </a:r>
            <a:endParaRPr lang="ko-KR" altLang="en-US" sz="2000" dirty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5133" name="Group 16"/>
          <p:cNvGrpSpPr>
            <a:grpSpLocks/>
          </p:cNvGrpSpPr>
          <p:nvPr/>
        </p:nvGrpSpPr>
        <p:grpSpPr bwMode="auto">
          <a:xfrm>
            <a:off x="3000375" y="3357563"/>
            <a:ext cx="360363" cy="377825"/>
            <a:chOff x="2835" y="1706"/>
            <a:chExt cx="227" cy="238"/>
          </a:xfrm>
        </p:grpSpPr>
        <p:sp>
          <p:nvSpPr>
            <p:cNvPr id="5135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4" name="Text Box 4"/>
          <p:cNvSpPr txBox="1">
            <a:spLocks noChangeArrowheads="1"/>
          </p:cNvSpPr>
          <p:nvPr/>
        </p:nvSpPr>
        <p:spPr bwMode="auto">
          <a:xfrm>
            <a:off x="3386138" y="3300413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보조 인덱스</a:t>
            </a:r>
            <a:endParaRPr lang="ko-KR" altLang="en-US" sz="2000" dirty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1E9705-5384-4001-BCA6-96F54B7630CB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85728"/>
            <a:ext cx="8429652" cy="785810"/>
          </a:xfrm>
        </p:spPr>
        <p:txBody>
          <a:bodyPr/>
          <a:lstStyle/>
          <a:p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ko-KR" altLang="en-US" sz="2800" b="1" dirty="0" err="1"/>
              <a:t>서브트리에</a:t>
            </a:r>
            <a:r>
              <a:rPr lang="ko-KR" altLang="en-US" sz="2800" b="1" dirty="0"/>
              <a:t> 대한 포인터를 갖는 탐색 </a:t>
            </a:r>
            <a:r>
              <a:rPr lang="ko-KR" altLang="en-US" sz="2800" b="1" dirty="0" err="1"/>
              <a:t>트리의</a:t>
            </a:r>
            <a:r>
              <a:rPr lang="ko-KR" altLang="en-US" sz="2800" b="1" dirty="0"/>
              <a:t> 한 </a:t>
            </a:r>
            <a:r>
              <a:rPr lang="ko-KR" altLang="en-US" sz="2800" b="1" dirty="0" err="1"/>
              <a:t>노드</a:t>
            </a:r>
            <a:endParaRPr lang="ko-KR" altLang="en-US" b="1" dirty="0"/>
          </a:p>
        </p:txBody>
      </p:sp>
      <p:pic>
        <p:nvPicPr>
          <p:cNvPr id="322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4348" y="2571744"/>
            <a:ext cx="7772400" cy="21701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45EA12-81D1-42CB-A616-CBC2FA56B9DF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142852"/>
            <a:ext cx="7173912" cy="1143000"/>
          </a:xfrm>
        </p:spPr>
        <p:txBody>
          <a:bodyPr/>
          <a:lstStyle/>
          <a:p>
            <a:r>
              <a:rPr lang="ko-KR" altLang="en-US" sz="3600" b="1" dirty="0" smtClean="0">
                <a:latin typeface="HY동녘M" pitchFamily="18" charset="-127"/>
                <a:ea typeface="HY동녘M" pitchFamily="18" charset="-127"/>
              </a:rPr>
              <a:t>차수가 </a:t>
            </a: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p = 3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인 탐색 트리</a:t>
            </a:r>
            <a:endParaRPr lang="ko-KR" altLang="en-US" sz="4800" b="1" dirty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23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387600"/>
            <a:ext cx="8048625" cy="31908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트리 또는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B+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트리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571604" y="1809744"/>
            <a:ext cx="5951539" cy="555625"/>
            <a:chOff x="1248" y="1152"/>
            <a:chExt cx="3749" cy="350"/>
          </a:xfrm>
        </p:grpSpPr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2013" y="1182"/>
              <a:ext cx="298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노드에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여분의 공간을 허용</a:t>
              </a:r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(50%)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571604" y="2571744"/>
            <a:ext cx="6519863" cy="555625"/>
            <a:chOff x="1248" y="1632"/>
            <a:chExt cx="4107" cy="350"/>
          </a:xfrm>
        </p:grpSpPr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2013" y="1677"/>
              <a:ext cx="334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삽입</a:t>
              </a:r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삭제 시 분할 및 병합 발생 가능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2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571604" y="3463919"/>
            <a:ext cx="6313488" cy="555625"/>
            <a:chOff x="1248" y="2194"/>
            <a:chExt cx="3977" cy="350"/>
          </a:xfrm>
        </p:grpSpPr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013" y="2217"/>
              <a:ext cx="321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분할</a:t>
              </a:r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병합은 상위 </a:t>
              </a:r>
              <a:r>
                <a:rPr lang="ko-KR" altLang="en-US" dirty="0" err="1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노드로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전파 가능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3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1571604" y="4302119"/>
            <a:ext cx="6929440" cy="555625"/>
            <a:chOff x="1248" y="2722"/>
            <a:chExt cx="4365" cy="350"/>
          </a:xfrm>
        </p:grpSpPr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1440" y="307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gray">
            <a:xfrm rot="3419336">
              <a:off x="1261" y="270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28A5C"/>
                </a:gs>
                <a:gs pos="100000">
                  <a:srgbClr val="F28A5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8A5C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2041" y="2757"/>
              <a:ext cx="357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B+</a:t>
              </a:r>
              <a:r>
                <a:rPr lang="ko-KR" altLang="en-US" dirty="0" err="1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트리는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dirty="0" err="1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리프에만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데이터 포인터 존재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gray">
            <a:xfrm>
              <a:off x="1296" y="273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 </a:t>
            </a:r>
            <a:r>
              <a:rPr lang="ko-KR" altLang="en-US" dirty="0" smtClean="0"/>
              <a:t>트리 알고리즘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714488"/>
            <a:ext cx="7858180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트리는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단계 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0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에서 하나의 루트노드로 시작한다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루트노드가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가득 찬  경우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트리에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다른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삽입하고자 하면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루트노드를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단계 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1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의 두개의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노드들로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분할한다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중간값만이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루트노드에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남아 있고 다른 값들은 두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노드들에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균등하게 나누어 저장한다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비루트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1800" dirty="0" err="1" smtClean="0">
                <a:latin typeface="HY동녘M" pitchFamily="18" charset="-127"/>
                <a:ea typeface="HY동녘M" pitchFamily="18" charset="-127"/>
              </a:rPr>
              <a:t>nonroot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 node)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가 가득 찬 경우 새로운 엔트리를 삽입하면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, 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그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노드는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같은 단계의 두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노드들로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분할하여 저장하고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중간값은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분할된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노드들에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대한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두개의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포인터들을 갖는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부모노드로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옮긴다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이런 분할 과정은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루트노드까지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계속할 수 있으며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루트노드를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분할하면 새로운 단계가 생성된다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하나의 값을 삭제할 때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노드의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반 이상이 비게 되면 두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이웃노드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(neighboring node)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끼리 결합한다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이러한 과정도 루트까지 계속할 수 있다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en-US" altLang="ko-KR" sz="1800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AD9190-F5B9-4F3A-BBBB-94ABC37C0672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8382000" cy="928694"/>
          </a:xfrm>
        </p:spPr>
        <p:txBody>
          <a:bodyPr/>
          <a:lstStyle/>
          <a:p>
            <a:r>
              <a:rPr lang="en-US" altLang="ko-KR" sz="2800" b="1" dirty="0" smtClean="0"/>
              <a:t>B </a:t>
            </a:r>
            <a:r>
              <a:rPr lang="ko-KR" altLang="en-US" sz="2800" b="1" dirty="0" smtClean="0"/>
              <a:t>트리 </a:t>
            </a:r>
            <a:r>
              <a:rPr lang="ko-KR" altLang="en-US" sz="2800" b="1" dirty="0"/>
              <a:t>구조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1600" b="1" dirty="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a) q – 1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개의 </a:t>
            </a:r>
            <a:r>
              <a:rPr lang="ko-KR" altLang="en-US" sz="1600" b="1" dirty="0" err="1">
                <a:latin typeface="HY동녘M" pitchFamily="18" charset="-127"/>
                <a:ea typeface="HY동녘M" pitchFamily="18" charset="-127"/>
              </a:rPr>
              <a:t>탐색값을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 갖는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B-</a:t>
            </a:r>
            <a:r>
              <a:rPr lang="ko-KR" altLang="en-US" sz="1600" b="1" dirty="0" err="1">
                <a:latin typeface="HY동녘M" pitchFamily="18" charset="-127"/>
                <a:ea typeface="HY동녘M" pitchFamily="18" charset="-127"/>
              </a:rPr>
              <a:t>트리의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 한 </a:t>
            </a:r>
            <a:r>
              <a:rPr lang="ko-KR" altLang="en-US" sz="1600" b="1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 </a:t>
            </a:r>
            <a:br>
              <a:rPr lang="ko-KR" altLang="en-US" sz="1600" b="1" dirty="0">
                <a:latin typeface="HY동녘M" pitchFamily="18" charset="-127"/>
                <a:ea typeface="HY동녘M" pitchFamily="18" charset="-127"/>
              </a:rPr>
            </a:b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(b) 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차수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p = 3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인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B-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트리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삽입 순서는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8, 5, 1, 7, 3, 12, 9, 6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이다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.)</a:t>
            </a:r>
            <a:endParaRPr lang="en-US" altLang="ko-KR" sz="2400" b="1" dirty="0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785786" y="1428736"/>
            <a:ext cx="7531100" cy="4619625"/>
            <a:chOff x="484" y="398"/>
            <a:chExt cx="4744" cy="291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060" y="532"/>
              <a:ext cx="3928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44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1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68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1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356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i-1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96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i-1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2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i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36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i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84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q-1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08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q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190" y="638"/>
              <a:ext cx="3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 1           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958" y="638"/>
              <a:ext cx="3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2  </a:t>
              </a:r>
              <a:r>
                <a:rPr lang="en-US" altLang="ko-KR" sz="1400"/>
                <a:t>...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870" y="638"/>
              <a:ext cx="2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i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590" y="638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...  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406" y="638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q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238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718" y="705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006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630" y="705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870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398" y="705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118" y="720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454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580" y="1348"/>
              <a:ext cx="712" cy="520"/>
            </a:xfrm>
            <a:prstGeom prst="triangle">
              <a:avLst>
                <a:gd name="adj" fmla="val 48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X</a:t>
              </a:r>
            </a:p>
          </p:txBody>
        </p:sp>
        <p:sp>
          <p:nvSpPr>
            <p:cNvPr id="31" name="AutoShape 25"/>
            <p:cNvSpPr>
              <a:spLocks noChangeArrowheads="1"/>
            </p:cNvSpPr>
            <p:nvPr/>
          </p:nvSpPr>
          <p:spPr bwMode="auto">
            <a:xfrm>
              <a:off x="2644" y="1348"/>
              <a:ext cx="712" cy="520"/>
            </a:xfrm>
            <a:prstGeom prst="triangle">
              <a:avLst>
                <a:gd name="adj" fmla="val 48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X</a:t>
              </a:r>
            </a:p>
          </p:txBody>
        </p:sp>
        <p:sp>
          <p:nvSpPr>
            <p:cNvPr id="32" name="AutoShape 26"/>
            <p:cNvSpPr>
              <a:spLocks noChangeArrowheads="1"/>
            </p:cNvSpPr>
            <p:nvPr/>
          </p:nvSpPr>
          <p:spPr bwMode="auto">
            <a:xfrm>
              <a:off x="4420" y="1348"/>
              <a:ext cx="712" cy="520"/>
            </a:xfrm>
            <a:prstGeom prst="triangle">
              <a:avLst>
                <a:gd name="adj" fmla="val 48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X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710" y="1886"/>
              <a:ext cx="42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X &lt; K</a:t>
              </a:r>
              <a:r>
                <a:rPr lang="en-US" altLang="ko-KR" sz="1400" baseline="-25000"/>
                <a:t>1       			          </a:t>
              </a:r>
              <a:r>
                <a:rPr lang="en-US" altLang="ko-KR" sz="1400"/>
                <a:t>K</a:t>
              </a:r>
              <a:r>
                <a:rPr lang="en-US" altLang="ko-KR" sz="1400" baseline="-25000"/>
                <a:t>i-1 </a:t>
              </a:r>
              <a:r>
                <a:rPr lang="en-US" altLang="ko-KR" sz="1400"/>
                <a:t>&lt; X &lt; K</a:t>
              </a:r>
              <a:r>
                <a:rPr lang="en-US" altLang="ko-KR" sz="1400" baseline="-25000"/>
                <a:t>i		                  </a:t>
              </a:r>
              <a:r>
                <a:rPr lang="en-US" altLang="ko-KR" sz="1400"/>
                <a:t>K</a:t>
              </a:r>
              <a:r>
                <a:rPr lang="en-US" altLang="ko-KR" sz="1400" baseline="-25000"/>
                <a:t>q </a:t>
              </a:r>
              <a:r>
                <a:rPr lang="en-US" altLang="ko-KR" sz="1400"/>
                <a:t>&lt; X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912" y="86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1776" y="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064" y="86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2976" y="86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688" y="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3456" y="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176" y="8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512" y="864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526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438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3254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974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1838" y="1454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400"/>
                <a:t>트리</a:t>
              </a:r>
            </a:p>
            <a:p>
              <a:r>
                <a:rPr lang="ko-KR" altLang="en-US" sz="1400"/>
                <a:t>포인터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566" y="398"/>
              <a:ext cx="2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(a)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2116" y="2404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2260" y="2404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32" y="2404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2308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5   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980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8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2592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264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2102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2774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446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2116" y="3028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2260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2932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2308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6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980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7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2592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3264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748" y="3028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892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4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3940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9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4612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4224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4896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484" y="3028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28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1300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76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1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1348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3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960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>
              <a:off x="1632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flipH="1">
              <a:off x="1728" y="2544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>
              <a:off x="2832" y="254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3504" y="2544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4036" y="2500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0</a:t>
              </a: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4036" y="2740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 </a:t>
              </a: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4036" y="2260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4214" y="2222"/>
              <a:ext cx="962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트리 노드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데이터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널 트리 포인터</a:t>
              </a: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614" y="2222"/>
              <a:ext cx="2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(b)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38200" y="16764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90600" y="18288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34" y="285728"/>
            <a:ext cx="8382000" cy="92869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 </a:t>
            </a:r>
            <a:r>
              <a:rPr kumimoji="1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</a:t>
            </a:r>
            <a:endParaRPr kumimoji="1" lang="en-US" altLang="ko-KR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1643041" y="2395540"/>
            <a:ext cx="608012" cy="5921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928662" y="2428868"/>
            <a:ext cx="7429552" cy="857256"/>
            <a:chOff x="928662" y="2185990"/>
            <a:chExt cx="7429552" cy="144780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gray">
            <a:xfrm>
              <a:off x="928662" y="2185990"/>
              <a:ext cx="7429552" cy="144780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42976" y="2328866"/>
              <a:ext cx="1219200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1571604" y="2427290"/>
              <a:ext cx="391454" cy="523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1</a:t>
              </a:r>
              <a:endPara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2571736" y="2714620"/>
            <a:ext cx="59484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데이타화일에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대한 포인터가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단말노드에만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존재</a:t>
            </a:r>
            <a:endParaRPr lang="en-US" altLang="ko-KR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gray">
          <a:xfrm>
            <a:off x="1214414" y="4286256"/>
            <a:ext cx="608012" cy="301622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23507" y="4143380"/>
            <a:ext cx="7506145" cy="785818"/>
            <a:chOff x="923507" y="3786190"/>
            <a:chExt cx="7506145" cy="1447800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923507" y="3786190"/>
              <a:ext cx="7506145" cy="144780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1142976" y="3929066"/>
              <a:ext cx="1219200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gray">
            <a:xfrm>
              <a:off x="1557295" y="4049426"/>
              <a:ext cx="391454" cy="523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2</a:t>
              </a:r>
              <a:endPara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gray">
          <a:xfrm>
            <a:off x="2571736" y="4357694"/>
            <a:ext cx="59484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단말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노드들은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포인터로 연결</a:t>
            </a:r>
            <a:endParaRPr lang="en-US" altLang="ko-KR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3306" y="1071546"/>
            <a:ext cx="23823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30000" dirty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28053-FBFD-4677-B849-657BE8E510B2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8331200" cy="1143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400" b="1" dirty="0" smtClean="0"/>
              <a:t>B+</a:t>
            </a:r>
            <a:r>
              <a:rPr lang="ko-KR" altLang="en-US" sz="2400" b="1" dirty="0" err="1" smtClean="0"/>
              <a:t>트리의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노드</a:t>
            </a:r>
            <a:r>
              <a:rPr lang="ko-KR" altLang="en-US" sz="2400" b="1" dirty="0"/>
              <a:t> 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en-US" altLang="ko-KR" sz="1600" b="1" dirty="0" smtClean="0"/>
              <a:t>(</a:t>
            </a:r>
            <a:r>
              <a:rPr lang="en-US" altLang="ko-KR" sz="1600" b="1" dirty="0"/>
              <a:t>a) q – 1</a:t>
            </a:r>
            <a:r>
              <a:rPr lang="ko-KR" altLang="en-US" sz="1600" b="1" dirty="0"/>
              <a:t>개의 </a:t>
            </a:r>
            <a:r>
              <a:rPr lang="ko-KR" altLang="en-US" sz="1600" b="1" dirty="0" err="1"/>
              <a:t>탐색값을</a:t>
            </a:r>
            <a:r>
              <a:rPr lang="ko-KR" altLang="en-US" sz="1600" b="1" dirty="0"/>
              <a:t> 갖는 내부 </a:t>
            </a:r>
            <a:r>
              <a:rPr lang="ko-KR" altLang="en-US" sz="1600" b="1" dirty="0" err="1"/>
              <a:t>노드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(</a:t>
            </a:r>
            <a:r>
              <a:rPr lang="en-US" altLang="ko-KR" sz="1600" b="1" dirty="0"/>
              <a:t>b) q – 1</a:t>
            </a:r>
            <a:r>
              <a:rPr lang="ko-KR" altLang="en-US" sz="1600" b="1" dirty="0"/>
              <a:t>의 탑색값과 </a:t>
            </a:r>
            <a:r>
              <a:rPr lang="en-US" altLang="ko-KR" sz="1600" b="1" dirty="0"/>
              <a:t>q – 1</a:t>
            </a:r>
            <a:r>
              <a:rPr lang="ko-KR" altLang="en-US" sz="1600" b="1" dirty="0"/>
              <a:t>의 데이터 포인터를 가지는 </a:t>
            </a:r>
            <a:r>
              <a:rPr lang="en-US" altLang="ko-KR" sz="1600" b="1" dirty="0"/>
              <a:t>B+-</a:t>
            </a:r>
            <a:r>
              <a:rPr lang="ko-KR" altLang="en-US" sz="1600" b="1" dirty="0" err="1"/>
              <a:t>트리의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단말 </a:t>
            </a:r>
            <a:r>
              <a:rPr lang="ko-KR" altLang="en-US" sz="1600" b="1" dirty="0" err="1"/>
              <a:t>노드</a:t>
            </a:r>
            <a:endParaRPr lang="ko-KR" altLang="en-US" sz="3200" b="1" dirty="0"/>
          </a:p>
        </p:txBody>
      </p:sp>
      <p:pic>
        <p:nvPicPr>
          <p:cNvPr id="297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087563"/>
            <a:ext cx="7772400" cy="390207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B+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트리 삽입 알고리즘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1643050"/>
            <a:ext cx="785818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가득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찬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단말노드에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새로운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삽입하고자 할 때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그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노드를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두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노드로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분할한다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. </a:t>
            </a:r>
            <a:endParaRPr lang="en-US" altLang="ko-KR" sz="1600" dirty="0" smtClean="0">
              <a:latin typeface="HY동녘M" pitchFamily="18" charset="-127"/>
              <a:ea typeface="HY동녘M" pitchFamily="18" charset="-127"/>
            </a:endParaRP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먼저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원래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(original node)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에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인덱스 엔트리들 중 절반을 새로운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단말노드로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옮긴다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부모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내부노드에는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분할된 인덱스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엔트리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중 가운데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엔트리의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탐색값과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새로 생성된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노드에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대한 포인터의 쌍을 삽입한다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이때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만약 부모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내부노드가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가득 차 있으면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그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노드도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분할해야 한다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이러한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분할 과정은 새로운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루트노드를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만들 때까지 계속될 수도 있고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그렇게 되면 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B</a:t>
            </a:r>
            <a:r>
              <a:rPr lang="en-US" altLang="ko-KR" sz="1600" baseline="30000" dirty="0">
                <a:latin typeface="HY동녘M" pitchFamily="18" charset="-127"/>
                <a:ea typeface="HY동녘M" pitchFamily="18" charset="-127"/>
              </a:rPr>
              <a:t>+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트리의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새로운 단계가 생긴다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642910" y="1285860"/>
            <a:ext cx="7586663" cy="5311775"/>
            <a:chOff x="518" y="398"/>
            <a:chExt cx="4779" cy="3346"/>
          </a:xfrm>
        </p:grpSpPr>
        <p:sp>
          <p:nvSpPr>
            <p:cNvPr id="59394" name="Rectangle 2"/>
            <p:cNvSpPr>
              <a:spLocks noChangeArrowheads="1"/>
            </p:cNvSpPr>
            <p:nvPr/>
          </p:nvSpPr>
          <p:spPr bwMode="auto">
            <a:xfrm>
              <a:off x="2596" y="58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395" name="Rectangle 3"/>
            <p:cNvSpPr>
              <a:spLocks noChangeArrowheads="1"/>
            </p:cNvSpPr>
            <p:nvPr/>
          </p:nvSpPr>
          <p:spPr bwMode="auto">
            <a:xfrm>
              <a:off x="2644" y="62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3124" y="62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3600" y="57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2928" y="6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3408" y="6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868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916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1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1396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1200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1680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6" name="Rectangle 14"/>
            <p:cNvSpPr>
              <a:spLocks noChangeArrowheads="1"/>
            </p:cNvSpPr>
            <p:nvPr/>
          </p:nvSpPr>
          <p:spPr bwMode="auto">
            <a:xfrm>
              <a:off x="2596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7" name="Rectangle 15"/>
            <p:cNvSpPr>
              <a:spLocks noChangeArrowheads="1"/>
            </p:cNvSpPr>
            <p:nvPr/>
          </p:nvSpPr>
          <p:spPr bwMode="auto">
            <a:xfrm>
              <a:off x="2644" y="1492"/>
              <a:ext cx="47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/>
                <a:t>   8    0</a:t>
              </a:r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36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2928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2596" y="91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1" name="Rectangle 19"/>
            <p:cNvSpPr>
              <a:spLocks noChangeArrowheads="1"/>
            </p:cNvSpPr>
            <p:nvPr/>
          </p:nvSpPr>
          <p:spPr bwMode="auto">
            <a:xfrm>
              <a:off x="2692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3220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3" name="Rectangle 21"/>
            <p:cNvSpPr>
              <a:spLocks noChangeArrowheads="1"/>
            </p:cNvSpPr>
            <p:nvPr/>
          </p:nvSpPr>
          <p:spPr bwMode="auto">
            <a:xfrm>
              <a:off x="2567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14" name="Rectangle 22"/>
            <p:cNvSpPr>
              <a:spLocks noChangeArrowheads="1"/>
            </p:cNvSpPr>
            <p:nvPr/>
          </p:nvSpPr>
          <p:spPr bwMode="auto">
            <a:xfrm>
              <a:off x="3095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15" name="Rectangle 23"/>
            <p:cNvSpPr>
              <a:spLocks noChangeArrowheads="1"/>
            </p:cNvSpPr>
            <p:nvPr/>
          </p:nvSpPr>
          <p:spPr bwMode="auto">
            <a:xfrm>
              <a:off x="1895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16" name="Line 24"/>
            <p:cNvSpPr>
              <a:spLocks noChangeShapeType="1"/>
            </p:cNvSpPr>
            <p:nvPr/>
          </p:nvSpPr>
          <p:spPr bwMode="auto">
            <a:xfrm flipH="1">
              <a:off x="1536" y="1056"/>
              <a:ext cx="110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 flipH="1">
              <a:off x="3024" y="1056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>
              <a:off x="1968" y="158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3744" y="7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3744" y="15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1" name="Rectangle 29"/>
            <p:cNvSpPr>
              <a:spLocks noChangeArrowheads="1"/>
            </p:cNvSpPr>
            <p:nvPr/>
          </p:nvSpPr>
          <p:spPr bwMode="auto">
            <a:xfrm>
              <a:off x="3926" y="686"/>
              <a:ext cx="1186" cy="2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 dirty="0"/>
                <a:t>1</a:t>
              </a:r>
              <a:r>
                <a:rPr lang="ko-KR" altLang="en-US" sz="1400" dirty="0"/>
                <a:t>을 삽입 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오버플로</a:t>
              </a:r>
              <a:endParaRPr lang="ko-KR" altLang="en-US" sz="1400" dirty="0"/>
            </a:p>
            <a:p>
              <a:pPr algn="l"/>
              <a:r>
                <a:rPr lang="ko-KR" altLang="en-US" sz="1400" dirty="0"/>
                <a:t>            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새로운 단계</a:t>
              </a:r>
              <a:r>
                <a:rPr lang="en-US" altLang="ko-KR" sz="1400" dirty="0"/>
                <a:t>)</a:t>
              </a:r>
            </a:p>
            <a:p>
              <a:pPr algn="l"/>
              <a:endParaRPr lang="en-US" altLang="ko-KR" sz="1400" dirty="0"/>
            </a:p>
            <a:p>
              <a:pPr algn="l"/>
              <a:endParaRPr lang="en-US" altLang="ko-KR" sz="1400" dirty="0"/>
            </a:p>
            <a:p>
              <a:pPr algn="l"/>
              <a:endParaRPr lang="en-US" altLang="ko-KR" sz="1400" dirty="0"/>
            </a:p>
            <a:p>
              <a:pPr algn="l"/>
              <a:endParaRPr lang="en-US" altLang="ko-KR" sz="1400" dirty="0"/>
            </a:p>
            <a:p>
              <a:pPr algn="l"/>
              <a:r>
                <a:rPr lang="en-US" altLang="ko-KR" sz="1400" dirty="0"/>
                <a:t>7</a:t>
              </a:r>
              <a:r>
                <a:rPr lang="ko-KR" altLang="en-US" sz="1400" dirty="0"/>
                <a:t>을 삽입</a:t>
              </a:r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r>
                <a:rPr lang="en-US" altLang="ko-KR" sz="1400" dirty="0"/>
                <a:t>12</a:t>
              </a:r>
              <a:r>
                <a:rPr lang="ko-KR" altLang="en-US" sz="1400" dirty="0"/>
                <a:t>를 삽입 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오버플로</a:t>
              </a:r>
              <a:endParaRPr lang="ko-KR" altLang="en-US" sz="1400" dirty="0"/>
            </a:p>
            <a:p>
              <a:pPr algn="l"/>
              <a:r>
                <a:rPr lang="en-US" altLang="ko-KR" sz="1400" dirty="0"/>
                <a:t>(</a:t>
              </a:r>
              <a:r>
                <a:rPr lang="ko-KR" altLang="en-US" sz="1400" dirty="0"/>
                <a:t>분할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연쇄적</a:t>
              </a:r>
            </a:p>
            <a:p>
              <a:pPr algn="l"/>
              <a:r>
                <a:rPr lang="ko-KR" altLang="en-US" sz="1400" dirty="0"/>
                <a:t>  분할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새로운 단계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59422" name="Rectangle 30"/>
            <p:cNvSpPr>
              <a:spLocks noChangeArrowheads="1"/>
            </p:cNvSpPr>
            <p:nvPr/>
          </p:nvSpPr>
          <p:spPr bwMode="auto">
            <a:xfrm>
              <a:off x="2198" y="398"/>
              <a:ext cx="1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 dirty="0"/>
                <a:t>삽입순서 </a:t>
              </a:r>
              <a:r>
                <a:rPr lang="en-US" altLang="ko-KR" sz="1400" dirty="0"/>
                <a:t>: 8, 5, 1, 7, 3, 12, 9, 6</a:t>
              </a:r>
            </a:p>
          </p:txBody>
        </p:sp>
        <p:sp>
          <p:nvSpPr>
            <p:cNvPr id="59423" name="Rectangle 31"/>
            <p:cNvSpPr>
              <a:spLocks noChangeArrowheads="1"/>
            </p:cNvSpPr>
            <p:nvPr/>
          </p:nvSpPr>
          <p:spPr bwMode="auto">
            <a:xfrm>
              <a:off x="2596" y="178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4" name="Rectangle 32"/>
            <p:cNvSpPr>
              <a:spLocks noChangeArrowheads="1"/>
            </p:cNvSpPr>
            <p:nvPr/>
          </p:nvSpPr>
          <p:spPr bwMode="auto">
            <a:xfrm>
              <a:off x="2692" y="1780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59425" name="Rectangle 33"/>
            <p:cNvSpPr>
              <a:spLocks noChangeArrowheads="1"/>
            </p:cNvSpPr>
            <p:nvPr/>
          </p:nvSpPr>
          <p:spPr bwMode="auto">
            <a:xfrm>
              <a:off x="3220" y="1780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6" name="Rectangle 34"/>
            <p:cNvSpPr>
              <a:spLocks noChangeArrowheads="1"/>
            </p:cNvSpPr>
            <p:nvPr/>
          </p:nvSpPr>
          <p:spPr bwMode="auto">
            <a:xfrm>
              <a:off x="2567" y="183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27" name="Rectangle 35"/>
            <p:cNvSpPr>
              <a:spLocks noChangeArrowheads="1"/>
            </p:cNvSpPr>
            <p:nvPr/>
          </p:nvSpPr>
          <p:spPr bwMode="auto">
            <a:xfrm>
              <a:off x="3095" y="183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28" name="Rectangle 36"/>
            <p:cNvSpPr>
              <a:spLocks noChangeArrowheads="1"/>
            </p:cNvSpPr>
            <p:nvPr/>
          </p:nvSpPr>
          <p:spPr bwMode="auto">
            <a:xfrm>
              <a:off x="868" y="240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9" name="Rectangle 37"/>
            <p:cNvSpPr>
              <a:spLocks noChangeArrowheads="1"/>
            </p:cNvSpPr>
            <p:nvPr/>
          </p:nvSpPr>
          <p:spPr bwMode="auto">
            <a:xfrm>
              <a:off x="916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1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30" name="Rectangle 38"/>
            <p:cNvSpPr>
              <a:spLocks noChangeArrowheads="1"/>
            </p:cNvSpPr>
            <p:nvPr/>
          </p:nvSpPr>
          <p:spPr bwMode="auto">
            <a:xfrm>
              <a:off x="1396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/>
                <a:t>  5    0</a:t>
              </a:r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1872" y="24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2" name="Line 40"/>
            <p:cNvSpPr>
              <a:spLocks noChangeShapeType="1"/>
            </p:cNvSpPr>
            <p:nvPr/>
          </p:nvSpPr>
          <p:spPr bwMode="auto">
            <a:xfrm>
              <a:off x="120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4" name="Rectangle 42"/>
            <p:cNvSpPr>
              <a:spLocks noChangeArrowheads="1"/>
            </p:cNvSpPr>
            <p:nvPr/>
          </p:nvSpPr>
          <p:spPr bwMode="auto">
            <a:xfrm>
              <a:off x="1895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35" name="Rectangle 43"/>
            <p:cNvSpPr>
              <a:spLocks noChangeArrowheads="1"/>
            </p:cNvSpPr>
            <p:nvPr/>
          </p:nvSpPr>
          <p:spPr bwMode="auto">
            <a:xfrm>
              <a:off x="2596" y="240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6" name="Rectangle 44"/>
            <p:cNvSpPr>
              <a:spLocks noChangeArrowheads="1"/>
            </p:cNvSpPr>
            <p:nvPr/>
          </p:nvSpPr>
          <p:spPr bwMode="auto">
            <a:xfrm>
              <a:off x="2644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7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37" name="Rectangle 45"/>
            <p:cNvSpPr>
              <a:spLocks noChangeArrowheads="1"/>
            </p:cNvSpPr>
            <p:nvPr/>
          </p:nvSpPr>
          <p:spPr bwMode="auto">
            <a:xfrm>
              <a:off x="3124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38" name="Line 46"/>
            <p:cNvSpPr>
              <a:spLocks noChangeShapeType="1"/>
            </p:cNvSpPr>
            <p:nvPr/>
          </p:nvSpPr>
          <p:spPr bwMode="auto">
            <a:xfrm>
              <a:off x="3600" y="24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9" name="Line 47"/>
            <p:cNvSpPr>
              <a:spLocks noChangeShapeType="1"/>
            </p:cNvSpPr>
            <p:nvPr/>
          </p:nvSpPr>
          <p:spPr bwMode="auto">
            <a:xfrm>
              <a:off x="292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0" name="Line 48"/>
            <p:cNvSpPr>
              <a:spLocks noChangeShapeType="1"/>
            </p:cNvSpPr>
            <p:nvPr/>
          </p:nvSpPr>
          <p:spPr bwMode="auto">
            <a:xfrm>
              <a:off x="340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1" name="Rectangle 49"/>
            <p:cNvSpPr>
              <a:spLocks noChangeArrowheads="1"/>
            </p:cNvSpPr>
            <p:nvPr/>
          </p:nvSpPr>
          <p:spPr bwMode="auto">
            <a:xfrm>
              <a:off x="3623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 flipH="1">
              <a:off x="1536" y="1920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3" name="Line 51"/>
            <p:cNvSpPr>
              <a:spLocks noChangeShapeType="1"/>
            </p:cNvSpPr>
            <p:nvPr/>
          </p:nvSpPr>
          <p:spPr bwMode="auto">
            <a:xfrm flipH="1">
              <a:off x="3024" y="1920"/>
              <a:ext cx="14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4" name="Rectangle 52"/>
            <p:cNvSpPr>
              <a:spLocks noChangeArrowheads="1"/>
            </p:cNvSpPr>
            <p:nvPr/>
          </p:nvSpPr>
          <p:spPr bwMode="auto">
            <a:xfrm>
              <a:off x="518" y="2030"/>
              <a:ext cx="14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3</a:t>
              </a:r>
              <a:r>
                <a:rPr lang="ko-KR" altLang="en-US" sz="1400"/>
                <a:t>을 삽입 </a:t>
              </a:r>
              <a:r>
                <a:rPr lang="en-US" altLang="ko-KR" sz="1400"/>
                <a:t>: </a:t>
              </a:r>
              <a:r>
                <a:rPr lang="ko-KR" altLang="en-US" sz="1400"/>
                <a:t>오버플로 </a:t>
              </a:r>
              <a:r>
                <a:rPr lang="en-US" altLang="ko-KR" sz="1400"/>
                <a:t>(</a:t>
              </a:r>
              <a:r>
                <a:rPr lang="ko-KR" altLang="en-US" sz="1400"/>
                <a:t>분할</a:t>
              </a:r>
              <a:r>
                <a:rPr lang="en-US" altLang="ko-KR" sz="1400"/>
                <a:t>)</a:t>
              </a:r>
            </a:p>
          </p:txBody>
        </p:sp>
        <p:sp>
          <p:nvSpPr>
            <p:cNvPr id="59445" name="Rectangle 53"/>
            <p:cNvSpPr>
              <a:spLocks noChangeArrowheads="1"/>
            </p:cNvSpPr>
            <p:nvPr/>
          </p:nvSpPr>
          <p:spPr bwMode="auto">
            <a:xfrm>
              <a:off x="2596" y="283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6" name="Rectangle 54"/>
            <p:cNvSpPr>
              <a:spLocks noChangeArrowheads="1"/>
            </p:cNvSpPr>
            <p:nvPr/>
          </p:nvSpPr>
          <p:spPr bwMode="auto">
            <a:xfrm>
              <a:off x="2692" y="283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3</a:t>
              </a:r>
            </a:p>
          </p:txBody>
        </p:sp>
        <p:sp>
          <p:nvSpPr>
            <p:cNvPr id="59447" name="Rectangle 55"/>
            <p:cNvSpPr>
              <a:spLocks noChangeArrowheads="1"/>
            </p:cNvSpPr>
            <p:nvPr/>
          </p:nvSpPr>
          <p:spPr bwMode="auto">
            <a:xfrm>
              <a:off x="3220" y="283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59448" name="Rectangle 56"/>
            <p:cNvSpPr>
              <a:spLocks noChangeArrowheads="1"/>
            </p:cNvSpPr>
            <p:nvPr/>
          </p:nvSpPr>
          <p:spPr bwMode="auto">
            <a:xfrm>
              <a:off x="2567" y="28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49" name="Rectangle 57"/>
            <p:cNvSpPr>
              <a:spLocks noChangeArrowheads="1"/>
            </p:cNvSpPr>
            <p:nvPr/>
          </p:nvSpPr>
          <p:spPr bwMode="auto">
            <a:xfrm>
              <a:off x="3095" y="28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50" name="Rectangle 58"/>
            <p:cNvSpPr>
              <a:spLocks noChangeArrowheads="1"/>
            </p:cNvSpPr>
            <p:nvPr/>
          </p:nvSpPr>
          <p:spPr bwMode="auto">
            <a:xfrm>
              <a:off x="868" y="346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1" name="Rectangle 59"/>
            <p:cNvSpPr>
              <a:spLocks noChangeArrowheads="1"/>
            </p:cNvSpPr>
            <p:nvPr/>
          </p:nvSpPr>
          <p:spPr bwMode="auto">
            <a:xfrm>
              <a:off x="916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1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52" name="Rectangle 60"/>
            <p:cNvSpPr>
              <a:spLocks noChangeArrowheads="1"/>
            </p:cNvSpPr>
            <p:nvPr/>
          </p:nvSpPr>
          <p:spPr bwMode="auto">
            <a:xfrm>
              <a:off x="1396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/>
                <a:t>  3    0</a:t>
              </a:r>
            </a:p>
          </p:txBody>
        </p:sp>
        <p:sp>
          <p:nvSpPr>
            <p:cNvPr id="59453" name="Line 61"/>
            <p:cNvSpPr>
              <a:spLocks noChangeShapeType="1"/>
            </p:cNvSpPr>
            <p:nvPr/>
          </p:nvSpPr>
          <p:spPr bwMode="auto">
            <a:xfrm>
              <a:off x="1872" y="34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4" name="Line 62"/>
            <p:cNvSpPr>
              <a:spLocks noChangeShapeType="1"/>
            </p:cNvSpPr>
            <p:nvPr/>
          </p:nvSpPr>
          <p:spPr bwMode="auto">
            <a:xfrm>
              <a:off x="1200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5" name="Line 63"/>
            <p:cNvSpPr>
              <a:spLocks noChangeShapeType="1"/>
            </p:cNvSpPr>
            <p:nvPr/>
          </p:nvSpPr>
          <p:spPr bwMode="auto">
            <a:xfrm>
              <a:off x="1680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6" name="Rectangle 64"/>
            <p:cNvSpPr>
              <a:spLocks noChangeArrowheads="1"/>
            </p:cNvSpPr>
            <p:nvPr/>
          </p:nvSpPr>
          <p:spPr bwMode="auto">
            <a:xfrm>
              <a:off x="1895" y="351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57" name="Rectangle 65"/>
            <p:cNvSpPr>
              <a:spLocks noChangeArrowheads="1"/>
            </p:cNvSpPr>
            <p:nvPr/>
          </p:nvSpPr>
          <p:spPr bwMode="auto">
            <a:xfrm>
              <a:off x="2596" y="346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8" name="Rectangle 66"/>
            <p:cNvSpPr>
              <a:spLocks noChangeArrowheads="1"/>
            </p:cNvSpPr>
            <p:nvPr/>
          </p:nvSpPr>
          <p:spPr bwMode="auto">
            <a:xfrm>
              <a:off x="2644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59" name="Line 67"/>
            <p:cNvSpPr>
              <a:spLocks noChangeShapeType="1"/>
            </p:cNvSpPr>
            <p:nvPr/>
          </p:nvSpPr>
          <p:spPr bwMode="auto">
            <a:xfrm>
              <a:off x="3600" y="34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0" name="Line 68"/>
            <p:cNvSpPr>
              <a:spLocks noChangeShapeType="1"/>
            </p:cNvSpPr>
            <p:nvPr/>
          </p:nvSpPr>
          <p:spPr bwMode="auto">
            <a:xfrm>
              <a:off x="292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1" name="Rectangle 69"/>
            <p:cNvSpPr>
              <a:spLocks noChangeArrowheads="1"/>
            </p:cNvSpPr>
            <p:nvPr/>
          </p:nvSpPr>
          <p:spPr bwMode="auto">
            <a:xfrm>
              <a:off x="3623" y="351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62" name="Rectangle 70"/>
            <p:cNvSpPr>
              <a:spLocks noChangeArrowheads="1"/>
            </p:cNvSpPr>
            <p:nvPr/>
          </p:nvSpPr>
          <p:spPr bwMode="auto">
            <a:xfrm>
              <a:off x="4084" y="346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3" name="Rectangle 71"/>
            <p:cNvSpPr>
              <a:spLocks noChangeArrowheads="1"/>
            </p:cNvSpPr>
            <p:nvPr/>
          </p:nvSpPr>
          <p:spPr bwMode="auto">
            <a:xfrm>
              <a:off x="4132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7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64" name="Rectangle 72"/>
            <p:cNvSpPr>
              <a:spLocks noChangeArrowheads="1"/>
            </p:cNvSpPr>
            <p:nvPr/>
          </p:nvSpPr>
          <p:spPr bwMode="auto">
            <a:xfrm>
              <a:off x="4612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65" name="Line 73"/>
            <p:cNvSpPr>
              <a:spLocks noChangeShapeType="1"/>
            </p:cNvSpPr>
            <p:nvPr/>
          </p:nvSpPr>
          <p:spPr bwMode="auto">
            <a:xfrm>
              <a:off x="5088" y="34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6" name="Line 74"/>
            <p:cNvSpPr>
              <a:spLocks noChangeShapeType="1"/>
            </p:cNvSpPr>
            <p:nvPr/>
          </p:nvSpPr>
          <p:spPr bwMode="auto">
            <a:xfrm>
              <a:off x="4416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7" name="Line 75"/>
            <p:cNvSpPr>
              <a:spLocks noChangeShapeType="1"/>
            </p:cNvSpPr>
            <p:nvPr/>
          </p:nvSpPr>
          <p:spPr bwMode="auto">
            <a:xfrm>
              <a:off x="4896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8" name="Rectangle 76"/>
            <p:cNvSpPr>
              <a:spLocks noChangeArrowheads="1"/>
            </p:cNvSpPr>
            <p:nvPr/>
          </p:nvSpPr>
          <p:spPr bwMode="auto">
            <a:xfrm>
              <a:off x="5111" y="351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69" name="Line 77"/>
            <p:cNvSpPr>
              <a:spLocks noChangeShapeType="1"/>
            </p:cNvSpPr>
            <p:nvPr/>
          </p:nvSpPr>
          <p:spPr bwMode="auto">
            <a:xfrm flipH="1">
              <a:off x="1536" y="2976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0" name="Line 78"/>
            <p:cNvSpPr>
              <a:spLocks noChangeShapeType="1"/>
            </p:cNvSpPr>
            <p:nvPr/>
          </p:nvSpPr>
          <p:spPr bwMode="auto">
            <a:xfrm flipH="1">
              <a:off x="3024" y="2976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1" name="Line 79"/>
            <p:cNvSpPr>
              <a:spLocks noChangeShapeType="1"/>
            </p:cNvSpPr>
            <p:nvPr/>
          </p:nvSpPr>
          <p:spPr bwMode="auto">
            <a:xfrm>
              <a:off x="3696" y="2976"/>
              <a:ext cx="57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2" name="Line 80"/>
            <p:cNvSpPr>
              <a:spLocks noChangeShapeType="1"/>
            </p:cNvSpPr>
            <p:nvPr/>
          </p:nvSpPr>
          <p:spPr bwMode="auto">
            <a:xfrm>
              <a:off x="1968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3" name="Line 81"/>
            <p:cNvSpPr>
              <a:spLocks noChangeShapeType="1"/>
            </p:cNvSpPr>
            <p:nvPr/>
          </p:nvSpPr>
          <p:spPr bwMode="auto">
            <a:xfrm>
              <a:off x="1968" y="360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4" name="Line 82"/>
            <p:cNvSpPr>
              <a:spLocks noChangeShapeType="1"/>
            </p:cNvSpPr>
            <p:nvPr/>
          </p:nvSpPr>
          <p:spPr bwMode="auto">
            <a:xfrm>
              <a:off x="3696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5" name="Rectangle 83"/>
            <p:cNvSpPr>
              <a:spLocks noChangeArrowheads="1"/>
            </p:cNvSpPr>
            <p:nvPr/>
          </p:nvSpPr>
          <p:spPr bwMode="auto">
            <a:xfrm>
              <a:off x="3623" y="28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76" name="Line 84"/>
            <p:cNvSpPr>
              <a:spLocks noChangeShapeType="1"/>
            </p:cNvSpPr>
            <p:nvPr/>
          </p:nvSpPr>
          <p:spPr bwMode="auto">
            <a:xfrm>
              <a:off x="4704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7" name="Rectangle 85"/>
            <p:cNvSpPr>
              <a:spLocks noChangeArrowheads="1"/>
            </p:cNvSpPr>
            <p:nvPr/>
          </p:nvSpPr>
          <p:spPr bwMode="auto">
            <a:xfrm>
              <a:off x="580" y="484"/>
              <a:ext cx="136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buFontTx/>
                <a:buChar char="•"/>
              </a:pPr>
              <a:r>
                <a:rPr lang="en-US" altLang="ko-KR" sz="1400" dirty="0"/>
                <a:t> </a:t>
              </a:r>
            </a:p>
          </p:txBody>
        </p:sp>
        <p:sp>
          <p:nvSpPr>
            <p:cNvPr id="59478" name="Rectangle 86"/>
            <p:cNvSpPr>
              <a:spLocks noChangeArrowheads="1"/>
            </p:cNvSpPr>
            <p:nvPr/>
          </p:nvSpPr>
          <p:spPr bwMode="auto">
            <a:xfrm>
              <a:off x="580" y="772"/>
              <a:ext cx="136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0</a:t>
              </a:r>
            </a:p>
          </p:txBody>
        </p:sp>
        <p:sp>
          <p:nvSpPr>
            <p:cNvPr id="59479" name="Rectangle 87"/>
            <p:cNvSpPr>
              <a:spLocks noChangeArrowheads="1"/>
            </p:cNvSpPr>
            <p:nvPr/>
          </p:nvSpPr>
          <p:spPr bwMode="auto">
            <a:xfrm>
              <a:off x="580" y="1060"/>
              <a:ext cx="136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80" name="Rectangle 88"/>
            <p:cNvSpPr>
              <a:spLocks noChangeArrowheads="1"/>
            </p:cNvSpPr>
            <p:nvPr/>
          </p:nvSpPr>
          <p:spPr bwMode="auto">
            <a:xfrm>
              <a:off x="758" y="542"/>
              <a:ext cx="962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트리 노드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데이타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널 트리 포인터</a:t>
              </a:r>
            </a:p>
          </p:txBody>
        </p:sp>
      </p:grpSp>
      <p:sp>
        <p:nvSpPr>
          <p:cNvPr id="91" name="Rectangle 2"/>
          <p:cNvSpPr txBox="1">
            <a:spLocks noChangeArrowheads="1"/>
          </p:cNvSpPr>
          <p:nvPr/>
        </p:nvSpPr>
        <p:spPr>
          <a:xfrm>
            <a:off x="2071670" y="428604"/>
            <a:ext cx="5857916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대한 삽입의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642910" y="1500174"/>
            <a:ext cx="8059740" cy="5175250"/>
            <a:chOff x="436" y="436"/>
            <a:chExt cx="5077" cy="3260"/>
          </a:xfrm>
        </p:grpSpPr>
        <p:sp>
          <p:nvSpPr>
            <p:cNvPr id="60418" name="Rectangle 2"/>
            <p:cNvSpPr>
              <a:spLocks noChangeArrowheads="1"/>
            </p:cNvSpPr>
            <p:nvPr/>
          </p:nvSpPr>
          <p:spPr bwMode="auto">
            <a:xfrm>
              <a:off x="2260" y="43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19" name="Rectangle 3"/>
            <p:cNvSpPr>
              <a:spLocks noChangeArrowheads="1"/>
            </p:cNvSpPr>
            <p:nvPr/>
          </p:nvSpPr>
          <p:spPr bwMode="auto">
            <a:xfrm>
              <a:off x="2356" y="43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2884" y="43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2231" y="4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2759" y="4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1156" y="91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1252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3</a:t>
              </a:r>
            </a:p>
          </p:txBody>
        </p:sp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1780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1127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1655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3364" y="91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3460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8</a:t>
              </a: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3988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3335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3863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436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484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1  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964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3    0</a:t>
              </a: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144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768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1248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1463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1684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1732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268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3" name="Line 27"/>
            <p:cNvSpPr>
              <a:spLocks noChangeShapeType="1"/>
            </p:cNvSpPr>
            <p:nvPr/>
          </p:nvSpPr>
          <p:spPr bwMode="auto">
            <a:xfrm>
              <a:off x="2016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2711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45" name="Rectangle 29"/>
            <p:cNvSpPr>
              <a:spLocks noChangeArrowheads="1"/>
            </p:cNvSpPr>
            <p:nvPr/>
          </p:nvSpPr>
          <p:spPr bwMode="auto">
            <a:xfrm>
              <a:off x="2932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6" name="Rectangle 30"/>
            <p:cNvSpPr>
              <a:spLocks noChangeArrowheads="1"/>
            </p:cNvSpPr>
            <p:nvPr/>
          </p:nvSpPr>
          <p:spPr bwMode="auto">
            <a:xfrm>
              <a:off x="2980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7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3460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39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3264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3744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1" name="Rectangle 35"/>
            <p:cNvSpPr>
              <a:spLocks noChangeArrowheads="1"/>
            </p:cNvSpPr>
            <p:nvPr/>
          </p:nvSpPr>
          <p:spPr bwMode="auto">
            <a:xfrm>
              <a:off x="3959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52" name="Rectangle 36"/>
            <p:cNvSpPr>
              <a:spLocks noChangeArrowheads="1"/>
            </p:cNvSpPr>
            <p:nvPr/>
          </p:nvSpPr>
          <p:spPr bwMode="auto">
            <a:xfrm>
              <a:off x="4180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3" name="Rectangle 37"/>
            <p:cNvSpPr>
              <a:spLocks noChangeArrowheads="1"/>
            </p:cNvSpPr>
            <p:nvPr/>
          </p:nvSpPr>
          <p:spPr bwMode="auto">
            <a:xfrm>
              <a:off x="4228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9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54" name="Rectangle 38"/>
            <p:cNvSpPr>
              <a:spLocks noChangeArrowheads="1"/>
            </p:cNvSpPr>
            <p:nvPr/>
          </p:nvSpPr>
          <p:spPr bwMode="auto">
            <a:xfrm>
              <a:off x="4708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>
              <a:off x="518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>
              <a:off x="4512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>
              <a:off x="4992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5207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59" name="Line 43"/>
            <p:cNvSpPr>
              <a:spLocks noChangeShapeType="1"/>
            </p:cNvSpPr>
            <p:nvPr/>
          </p:nvSpPr>
          <p:spPr bwMode="auto">
            <a:xfrm flipH="1">
              <a:off x="1920" y="576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>
              <a:off x="2832" y="576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1" name="Line 45"/>
            <p:cNvSpPr>
              <a:spLocks noChangeShapeType="1"/>
            </p:cNvSpPr>
            <p:nvPr/>
          </p:nvSpPr>
          <p:spPr bwMode="auto">
            <a:xfrm flipH="1">
              <a:off x="1056" y="1056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2" name="Line 46"/>
            <p:cNvSpPr>
              <a:spLocks noChangeShapeType="1"/>
            </p:cNvSpPr>
            <p:nvPr/>
          </p:nvSpPr>
          <p:spPr bwMode="auto">
            <a:xfrm>
              <a:off x="1728" y="1056"/>
              <a:ext cx="57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3" name="Line 47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4" name="Line 48"/>
            <p:cNvSpPr>
              <a:spLocks noChangeShapeType="1"/>
            </p:cNvSpPr>
            <p:nvPr/>
          </p:nvSpPr>
          <p:spPr bwMode="auto">
            <a:xfrm>
              <a:off x="3408" y="1056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>
              <a:off x="3936" y="1056"/>
              <a:ext cx="91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>
              <a:off x="2784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7" name="Line 51"/>
            <p:cNvSpPr>
              <a:spLocks noChangeShapeType="1"/>
            </p:cNvSpPr>
            <p:nvPr/>
          </p:nvSpPr>
          <p:spPr bwMode="auto">
            <a:xfrm>
              <a:off x="4032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8" name="Rectangle 52"/>
            <p:cNvSpPr>
              <a:spLocks noChangeArrowheads="1"/>
            </p:cNvSpPr>
            <p:nvPr/>
          </p:nvSpPr>
          <p:spPr bwMode="auto">
            <a:xfrm>
              <a:off x="2408" y="941"/>
              <a:ext cx="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 dirty="0"/>
                <a:t>6</a:t>
              </a:r>
              <a:r>
                <a:rPr lang="ko-KR" altLang="en-US" sz="1200" dirty="0"/>
                <a:t>을 삽입 </a:t>
              </a:r>
              <a:r>
                <a:rPr lang="en-US" altLang="ko-KR" sz="1200" dirty="0"/>
                <a:t>: </a:t>
              </a:r>
              <a:r>
                <a:rPr lang="ko-KR" altLang="en-US" sz="1200" dirty="0" err="1"/>
                <a:t>오버플로</a:t>
              </a:r>
              <a:endParaRPr lang="ko-KR" altLang="en-US" sz="1200" dirty="0"/>
            </a:p>
            <a:p>
              <a:r>
                <a:rPr lang="en-US" altLang="ko-KR" sz="1200" dirty="0"/>
                <a:t>(</a:t>
              </a:r>
              <a:r>
                <a:rPr lang="ko-KR" altLang="en-US" sz="1200" dirty="0"/>
                <a:t>분할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연쇄적 분할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0469" name="Line 53"/>
            <p:cNvSpPr>
              <a:spLocks noChangeShapeType="1"/>
            </p:cNvSpPr>
            <p:nvPr/>
          </p:nvSpPr>
          <p:spPr bwMode="auto">
            <a:xfrm>
              <a:off x="3024" y="1200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0" name="Rectangle 54"/>
            <p:cNvSpPr>
              <a:spLocks noChangeArrowheads="1"/>
            </p:cNvSpPr>
            <p:nvPr/>
          </p:nvSpPr>
          <p:spPr bwMode="auto">
            <a:xfrm>
              <a:off x="2260" y="187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1" name="Rectangle 55"/>
            <p:cNvSpPr>
              <a:spLocks noChangeArrowheads="1"/>
            </p:cNvSpPr>
            <p:nvPr/>
          </p:nvSpPr>
          <p:spPr bwMode="auto">
            <a:xfrm>
              <a:off x="2356" y="187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60472" name="Rectangle 56"/>
            <p:cNvSpPr>
              <a:spLocks noChangeArrowheads="1"/>
            </p:cNvSpPr>
            <p:nvPr/>
          </p:nvSpPr>
          <p:spPr bwMode="auto">
            <a:xfrm>
              <a:off x="2884" y="187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3" name="Rectangle 57"/>
            <p:cNvSpPr>
              <a:spLocks noChangeArrowheads="1"/>
            </p:cNvSpPr>
            <p:nvPr/>
          </p:nvSpPr>
          <p:spPr bwMode="auto">
            <a:xfrm>
              <a:off x="2231" y="193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74" name="Rectangle 58"/>
            <p:cNvSpPr>
              <a:spLocks noChangeArrowheads="1"/>
            </p:cNvSpPr>
            <p:nvPr/>
          </p:nvSpPr>
          <p:spPr bwMode="auto">
            <a:xfrm>
              <a:off x="2759" y="193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75" name="Rectangle 59"/>
            <p:cNvSpPr>
              <a:spLocks noChangeArrowheads="1"/>
            </p:cNvSpPr>
            <p:nvPr/>
          </p:nvSpPr>
          <p:spPr bwMode="auto">
            <a:xfrm>
              <a:off x="1156" y="235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6" name="Rectangle 60"/>
            <p:cNvSpPr>
              <a:spLocks noChangeArrowheads="1"/>
            </p:cNvSpPr>
            <p:nvPr/>
          </p:nvSpPr>
          <p:spPr bwMode="auto">
            <a:xfrm>
              <a:off x="1252" y="235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3</a:t>
              </a:r>
            </a:p>
          </p:txBody>
        </p:sp>
        <p:sp>
          <p:nvSpPr>
            <p:cNvPr id="60477" name="Rectangle 61"/>
            <p:cNvSpPr>
              <a:spLocks noChangeArrowheads="1"/>
            </p:cNvSpPr>
            <p:nvPr/>
          </p:nvSpPr>
          <p:spPr bwMode="auto">
            <a:xfrm>
              <a:off x="1780" y="235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8" name="Rectangle 62"/>
            <p:cNvSpPr>
              <a:spLocks noChangeArrowheads="1"/>
            </p:cNvSpPr>
            <p:nvPr/>
          </p:nvSpPr>
          <p:spPr bwMode="auto">
            <a:xfrm>
              <a:off x="1127" y="241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79" name="Rectangle 63"/>
            <p:cNvSpPr>
              <a:spLocks noChangeArrowheads="1"/>
            </p:cNvSpPr>
            <p:nvPr/>
          </p:nvSpPr>
          <p:spPr bwMode="auto">
            <a:xfrm>
              <a:off x="1655" y="241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80" name="Rectangle 64"/>
            <p:cNvSpPr>
              <a:spLocks noChangeArrowheads="1"/>
            </p:cNvSpPr>
            <p:nvPr/>
          </p:nvSpPr>
          <p:spPr bwMode="auto">
            <a:xfrm>
              <a:off x="3364" y="235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1" name="Rectangle 65"/>
            <p:cNvSpPr>
              <a:spLocks noChangeArrowheads="1"/>
            </p:cNvSpPr>
            <p:nvPr/>
          </p:nvSpPr>
          <p:spPr bwMode="auto">
            <a:xfrm>
              <a:off x="3460" y="235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7</a:t>
              </a:r>
            </a:p>
          </p:txBody>
        </p:sp>
        <p:sp>
          <p:nvSpPr>
            <p:cNvPr id="60482" name="Rectangle 66"/>
            <p:cNvSpPr>
              <a:spLocks noChangeArrowheads="1"/>
            </p:cNvSpPr>
            <p:nvPr/>
          </p:nvSpPr>
          <p:spPr bwMode="auto">
            <a:xfrm>
              <a:off x="3988" y="235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200"/>
                <a:t>8</a:t>
              </a:r>
            </a:p>
          </p:txBody>
        </p:sp>
        <p:sp>
          <p:nvSpPr>
            <p:cNvPr id="60483" name="Rectangle 67"/>
            <p:cNvSpPr>
              <a:spLocks noChangeArrowheads="1"/>
            </p:cNvSpPr>
            <p:nvPr/>
          </p:nvSpPr>
          <p:spPr bwMode="auto">
            <a:xfrm>
              <a:off x="3335" y="241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84" name="Rectangle 68"/>
            <p:cNvSpPr>
              <a:spLocks noChangeArrowheads="1"/>
            </p:cNvSpPr>
            <p:nvPr/>
          </p:nvSpPr>
          <p:spPr bwMode="auto">
            <a:xfrm>
              <a:off x="3863" y="241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85" name="Rectangle 69"/>
            <p:cNvSpPr>
              <a:spLocks noChangeArrowheads="1"/>
            </p:cNvSpPr>
            <p:nvPr/>
          </p:nvSpPr>
          <p:spPr bwMode="auto">
            <a:xfrm>
              <a:off x="436" y="288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6" name="Rectangle 70"/>
            <p:cNvSpPr>
              <a:spLocks noChangeArrowheads="1"/>
            </p:cNvSpPr>
            <p:nvPr/>
          </p:nvSpPr>
          <p:spPr bwMode="auto">
            <a:xfrm>
              <a:off x="484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1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87" name="Rectangle 71"/>
            <p:cNvSpPr>
              <a:spLocks noChangeArrowheads="1"/>
            </p:cNvSpPr>
            <p:nvPr/>
          </p:nvSpPr>
          <p:spPr bwMode="auto">
            <a:xfrm>
              <a:off x="964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3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88" name="Line 72"/>
            <p:cNvSpPr>
              <a:spLocks noChangeShapeType="1"/>
            </p:cNvSpPr>
            <p:nvPr/>
          </p:nvSpPr>
          <p:spPr bwMode="auto">
            <a:xfrm>
              <a:off x="1440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9" name="Line 73"/>
            <p:cNvSpPr>
              <a:spLocks noChangeShapeType="1"/>
            </p:cNvSpPr>
            <p:nvPr/>
          </p:nvSpPr>
          <p:spPr bwMode="auto">
            <a:xfrm>
              <a:off x="768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0" name="Line 74"/>
            <p:cNvSpPr>
              <a:spLocks noChangeShapeType="1"/>
            </p:cNvSpPr>
            <p:nvPr/>
          </p:nvSpPr>
          <p:spPr bwMode="auto">
            <a:xfrm>
              <a:off x="1248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1" name="Rectangle 75"/>
            <p:cNvSpPr>
              <a:spLocks noChangeArrowheads="1"/>
            </p:cNvSpPr>
            <p:nvPr/>
          </p:nvSpPr>
          <p:spPr bwMode="auto">
            <a:xfrm>
              <a:off x="1463" y="294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92" name="Rectangle 76"/>
            <p:cNvSpPr>
              <a:spLocks noChangeArrowheads="1"/>
            </p:cNvSpPr>
            <p:nvPr/>
          </p:nvSpPr>
          <p:spPr bwMode="auto">
            <a:xfrm>
              <a:off x="1684" y="2884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3" name="Rectangle 77"/>
            <p:cNvSpPr>
              <a:spLocks noChangeArrowheads="1"/>
            </p:cNvSpPr>
            <p:nvPr/>
          </p:nvSpPr>
          <p:spPr bwMode="auto">
            <a:xfrm>
              <a:off x="1732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94" name="Line 78"/>
            <p:cNvSpPr>
              <a:spLocks noChangeShapeType="1"/>
            </p:cNvSpPr>
            <p:nvPr/>
          </p:nvSpPr>
          <p:spPr bwMode="auto">
            <a:xfrm>
              <a:off x="2496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5" name="Line 79"/>
            <p:cNvSpPr>
              <a:spLocks noChangeShapeType="1"/>
            </p:cNvSpPr>
            <p:nvPr/>
          </p:nvSpPr>
          <p:spPr bwMode="auto">
            <a:xfrm>
              <a:off x="2016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6" name="Rectangle 80"/>
            <p:cNvSpPr>
              <a:spLocks noChangeArrowheads="1"/>
            </p:cNvSpPr>
            <p:nvPr/>
          </p:nvSpPr>
          <p:spPr bwMode="auto">
            <a:xfrm>
              <a:off x="2471" y="294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97" name="Rectangle 81"/>
            <p:cNvSpPr>
              <a:spLocks noChangeArrowheads="1"/>
            </p:cNvSpPr>
            <p:nvPr/>
          </p:nvSpPr>
          <p:spPr bwMode="auto">
            <a:xfrm>
              <a:off x="3556" y="3412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8" name="Rectangle 82"/>
            <p:cNvSpPr>
              <a:spLocks noChangeArrowheads="1"/>
            </p:cNvSpPr>
            <p:nvPr/>
          </p:nvSpPr>
          <p:spPr bwMode="auto">
            <a:xfrm>
              <a:off x="3604" y="3460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8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99" name="Line 83"/>
            <p:cNvSpPr>
              <a:spLocks noChangeShapeType="1"/>
            </p:cNvSpPr>
            <p:nvPr/>
          </p:nvSpPr>
          <p:spPr bwMode="auto">
            <a:xfrm>
              <a:off x="4368" y="340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0" name="Line 84"/>
            <p:cNvSpPr>
              <a:spLocks noChangeShapeType="1"/>
            </p:cNvSpPr>
            <p:nvPr/>
          </p:nvSpPr>
          <p:spPr bwMode="auto">
            <a:xfrm>
              <a:off x="3888" y="34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1" name="Rectangle 85"/>
            <p:cNvSpPr>
              <a:spLocks noChangeArrowheads="1"/>
            </p:cNvSpPr>
            <p:nvPr/>
          </p:nvSpPr>
          <p:spPr bwMode="auto">
            <a:xfrm>
              <a:off x="4343" y="3470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502" name="Rectangle 86"/>
            <p:cNvSpPr>
              <a:spLocks noChangeArrowheads="1"/>
            </p:cNvSpPr>
            <p:nvPr/>
          </p:nvSpPr>
          <p:spPr bwMode="auto">
            <a:xfrm>
              <a:off x="4180" y="288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3" name="Rectangle 87"/>
            <p:cNvSpPr>
              <a:spLocks noChangeArrowheads="1"/>
            </p:cNvSpPr>
            <p:nvPr/>
          </p:nvSpPr>
          <p:spPr bwMode="auto">
            <a:xfrm>
              <a:off x="4228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9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504" name="Rectangle 88"/>
            <p:cNvSpPr>
              <a:spLocks noChangeArrowheads="1"/>
            </p:cNvSpPr>
            <p:nvPr/>
          </p:nvSpPr>
          <p:spPr bwMode="auto">
            <a:xfrm>
              <a:off x="4708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505" name="Line 89"/>
            <p:cNvSpPr>
              <a:spLocks noChangeShapeType="1"/>
            </p:cNvSpPr>
            <p:nvPr/>
          </p:nvSpPr>
          <p:spPr bwMode="auto">
            <a:xfrm>
              <a:off x="5184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6" name="Line 90"/>
            <p:cNvSpPr>
              <a:spLocks noChangeShapeType="1"/>
            </p:cNvSpPr>
            <p:nvPr/>
          </p:nvSpPr>
          <p:spPr bwMode="auto">
            <a:xfrm>
              <a:off x="4512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7" name="Line 91"/>
            <p:cNvSpPr>
              <a:spLocks noChangeShapeType="1"/>
            </p:cNvSpPr>
            <p:nvPr/>
          </p:nvSpPr>
          <p:spPr bwMode="auto">
            <a:xfrm>
              <a:off x="4992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8" name="Rectangle 92"/>
            <p:cNvSpPr>
              <a:spLocks noChangeArrowheads="1"/>
            </p:cNvSpPr>
            <p:nvPr/>
          </p:nvSpPr>
          <p:spPr bwMode="auto">
            <a:xfrm>
              <a:off x="5207" y="294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509" name="Line 93"/>
            <p:cNvSpPr>
              <a:spLocks noChangeShapeType="1"/>
            </p:cNvSpPr>
            <p:nvPr/>
          </p:nvSpPr>
          <p:spPr bwMode="auto">
            <a:xfrm flipH="1">
              <a:off x="1920" y="2016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0" name="Line 94"/>
            <p:cNvSpPr>
              <a:spLocks noChangeShapeType="1"/>
            </p:cNvSpPr>
            <p:nvPr/>
          </p:nvSpPr>
          <p:spPr bwMode="auto">
            <a:xfrm>
              <a:off x="2832" y="2016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1" name="Line 95"/>
            <p:cNvSpPr>
              <a:spLocks noChangeShapeType="1"/>
            </p:cNvSpPr>
            <p:nvPr/>
          </p:nvSpPr>
          <p:spPr bwMode="auto">
            <a:xfrm flipH="1">
              <a:off x="1056" y="2496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2" name="Line 96"/>
            <p:cNvSpPr>
              <a:spLocks noChangeShapeType="1"/>
            </p:cNvSpPr>
            <p:nvPr/>
          </p:nvSpPr>
          <p:spPr bwMode="auto">
            <a:xfrm>
              <a:off x="1728" y="2496"/>
              <a:ext cx="81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3" name="Line 97"/>
            <p:cNvSpPr>
              <a:spLocks noChangeShapeType="1"/>
            </p:cNvSpPr>
            <p:nvPr/>
          </p:nvSpPr>
          <p:spPr bwMode="auto">
            <a:xfrm>
              <a:off x="1536" y="30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4" name="Line 98"/>
            <p:cNvSpPr>
              <a:spLocks noChangeShapeType="1"/>
            </p:cNvSpPr>
            <p:nvPr/>
          </p:nvSpPr>
          <p:spPr bwMode="auto">
            <a:xfrm flipH="1">
              <a:off x="3696" y="2496"/>
              <a:ext cx="24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5" name="Line 99"/>
            <p:cNvSpPr>
              <a:spLocks noChangeShapeType="1"/>
            </p:cNvSpPr>
            <p:nvPr/>
          </p:nvSpPr>
          <p:spPr bwMode="auto">
            <a:xfrm>
              <a:off x="326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6" name="Line 100"/>
            <p:cNvSpPr>
              <a:spLocks noChangeShapeType="1"/>
            </p:cNvSpPr>
            <p:nvPr/>
          </p:nvSpPr>
          <p:spPr bwMode="auto">
            <a:xfrm>
              <a:off x="4032" y="30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7" name="Rectangle 101"/>
            <p:cNvSpPr>
              <a:spLocks noChangeArrowheads="1"/>
            </p:cNvSpPr>
            <p:nvPr/>
          </p:nvSpPr>
          <p:spPr bwMode="auto">
            <a:xfrm>
              <a:off x="2260" y="3412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8" name="Rectangle 102"/>
            <p:cNvSpPr>
              <a:spLocks noChangeArrowheads="1"/>
            </p:cNvSpPr>
            <p:nvPr/>
          </p:nvSpPr>
          <p:spPr bwMode="auto">
            <a:xfrm>
              <a:off x="2308" y="3460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6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519" name="Rectangle 103"/>
            <p:cNvSpPr>
              <a:spLocks noChangeArrowheads="1"/>
            </p:cNvSpPr>
            <p:nvPr/>
          </p:nvSpPr>
          <p:spPr bwMode="auto">
            <a:xfrm>
              <a:off x="2788" y="3460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7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520" name="Line 104"/>
            <p:cNvSpPr>
              <a:spLocks noChangeShapeType="1"/>
            </p:cNvSpPr>
            <p:nvPr/>
          </p:nvSpPr>
          <p:spPr bwMode="auto">
            <a:xfrm>
              <a:off x="3264" y="340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1" name="Line 105"/>
            <p:cNvSpPr>
              <a:spLocks noChangeShapeType="1"/>
            </p:cNvSpPr>
            <p:nvPr/>
          </p:nvSpPr>
          <p:spPr bwMode="auto">
            <a:xfrm>
              <a:off x="2592" y="34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2" name="Line 106"/>
            <p:cNvSpPr>
              <a:spLocks noChangeShapeType="1"/>
            </p:cNvSpPr>
            <p:nvPr/>
          </p:nvSpPr>
          <p:spPr bwMode="auto">
            <a:xfrm>
              <a:off x="3072" y="34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3" name="Rectangle 107"/>
            <p:cNvSpPr>
              <a:spLocks noChangeArrowheads="1"/>
            </p:cNvSpPr>
            <p:nvPr/>
          </p:nvSpPr>
          <p:spPr bwMode="auto">
            <a:xfrm>
              <a:off x="3287" y="3470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524" name="Line 108"/>
            <p:cNvSpPr>
              <a:spLocks noChangeShapeType="1"/>
            </p:cNvSpPr>
            <p:nvPr/>
          </p:nvSpPr>
          <p:spPr bwMode="auto">
            <a:xfrm>
              <a:off x="1968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5" name="Line 109"/>
            <p:cNvSpPr>
              <a:spLocks noChangeShapeType="1"/>
            </p:cNvSpPr>
            <p:nvPr/>
          </p:nvSpPr>
          <p:spPr bwMode="auto">
            <a:xfrm>
              <a:off x="2784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6" name="Line 110"/>
            <p:cNvSpPr>
              <a:spLocks noChangeShapeType="1"/>
            </p:cNvSpPr>
            <p:nvPr/>
          </p:nvSpPr>
          <p:spPr bwMode="auto">
            <a:xfrm flipV="1">
              <a:off x="1968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7" name="Line 111"/>
            <p:cNvSpPr>
              <a:spLocks noChangeShapeType="1"/>
            </p:cNvSpPr>
            <p:nvPr/>
          </p:nvSpPr>
          <p:spPr bwMode="auto">
            <a:xfrm>
              <a:off x="1968" y="331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8" name="Line 112"/>
            <p:cNvSpPr>
              <a:spLocks noChangeShapeType="1"/>
            </p:cNvSpPr>
            <p:nvPr/>
          </p:nvSpPr>
          <p:spPr bwMode="auto">
            <a:xfrm flipH="1">
              <a:off x="3360" y="35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9" name="Line 113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0" name="Line 114"/>
            <p:cNvSpPr>
              <a:spLocks noChangeShapeType="1"/>
            </p:cNvSpPr>
            <p:nvPr/>
          </p:nvSpPr>
          <p:spPr bwMode="auto">
            <a:xfrm>
              <a:off x="4032" y="30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1" name="Line 115"/>
            <p:cNvSpPr>
              <a:spLocks noChangeShapeType="1"/>
            </p:cNvSpPr>
            <p:nvPr/>
          </p:nvSpPr>
          <p:spPr bwMode="auto">
            <a:xfrm>
              <a:off x="4032" y="326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2" name="Line 116"/>
            <p:cNvSpPr>
              <a:spLocks noChangeShapeType="1"/>
            </p:cNvSpPr>
            <p:nvPr/>
          </p:nvSpPr>
          <p:spPr bwMode="auto">
            <a:xfrm>
              <a:off x="4464" y="35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3" name="Line 117"/>
            <p:cNvSpPr>
              <a:spLocks noChangeShapeType="1"/>
            </p:cNvSpPr>
            <p:nvPr/>
          </p:nvSpPr>
          <p:spPr bwMode="auto">
            <a:xfrm>
              <a:off x="4656" y="32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5" name="Line 119"/>
            <p:cNvSpPr>
              <a:spLocks noChangeShapeType="1"/>
            </p:cNvSpPr>
            <p:nvPr/>
          </p:nvSpPr>
          <p:spPr bwMode="auto">
            <a:xfrm>
              <a:off x="2544" y="302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6" name="Line 120"/>
            <p:cNvSpPr>
              <a:spLocks noChangeShapeType="1"/>
            </p:cNvSpPr>
            <p:nvPr/>
          </p:nvSpPr>
          <p:spPr bwMode="auto">
            <a:xfrm flipH="1">
              <a:off x="3264" y="2496"/>
              <a:ext cx="144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Rectangle 52"/>
            <p:cNvSpPr>
              <a:spLocks noChangeArrowheads="1"/>
            </p:cNvSpPr>
            <p:nvPr/>
          </p:nvSpPr>
          <p:spPr bwMode="auto">
            <a:xfrm>
              <a:off x="5017" y="1007"/>
              <a:ext cx="496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 dirty="0" smtClean="0"/>
                <a:t>9</a:t>
              </a:r>
              <a:r>
                <a:rPr lang="ko-KR" altLang="en-US" sz="1200" dirty="0" smtClean="0"/>
                <a:t>를 삽입</a:t>
              </a:r>
              <a:endParaRPr lang="en-US" altLang="ko-KR" sz="1200" dirty="0"/>
            </a:p>
          </p:txBody>
        </p:sp>
        <p:sp>
          <p:nvSpPr>
            <p:cNvPr id="125" name="Line 53"/>
            <p:cNvSpPr>
              <a:spLocks noChangeShapeType="1"/>
            </p:cNvSpPr>
            <p:nvPr/>
          </p:nvSpPr>
          <p:spPr bwMode="auto">
            <a:xfrm flipH="1">
              <a:off x="5026" y="1200"/>
              <a:ext cx="24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2" name="Rectangle 2"/>
          <p:cNvSpPr txBox="1">
            <a:spLocks noChangeArrowheads="1"/>
          </p:cNvSpPr>
          <p:nvPr/>
        </p:nvSpPr>
        <p:spPr>
          <a:xfrm>
            <a:off x="2071670" y="428604"/>
            <a:ext cx="5857916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대한 삽입의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6105470" y="1296959"/>
            <a:ext cx="2625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ko-KR" altLang="en-US" sz="1400" dirty="0"/>
              <a:t>삽입순서 </a:t>
            </a:r>
            <a:r>
              <a:rPr lang="en-US" altLang="ko-KR" sz="1400" dirty="0"/>
              <a:t>: 8, 5, 1, 7, 3, 12, 9,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1249340" y="5048256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6316640" y="409734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428728" y="4286256"/>
            <a:ext cx="6629400" cy="1524000"/>
          </a:xfrm>
          <a:prstGeom prst="rect">
            <a:avLst/>
          </a:prstGeom>
          <a:solidFill>
            <a:srgbClr val="0066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</a:t>
            </a:r>
            <a:r>
              <a:rPr lang="ko-KR" altLang="en-US" sz="3200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일에</a:t>
            </a:r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대한 또 다른 접근 경로</a:t>
            </a:r>
            <a:endParaRPr lang="en-US" altLang="ko-KR" sz="3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>
            <a:off x="1249340" y="2619364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 rot="10800000">
            <a:off x="6316640" y="1668451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1428728" y="1857364"/>
            <a:ext cx="6629400" cy="1524000"/>
          </a:xfrm>
          <a:prstGeom prst="rect">
            <a:avLst/>
          </a:prstGeom>
          <a:solidFill>
            <a:srgbClr val="0099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ko-KR" altLang="en-US" sz="28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레코드를 </a:t>
            </a:r>
            <a:r>
              <a:rPr lang="ko-KR" altLang="en-US" sz="28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빠르게</a:t>
            </a:r>
            <a:r>
              <a:rPr lang="ko-KR" altLang="en-US" sz="28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찾을 수 있도록 도와주는 보조 </a:t>
            </a:r>
            <a:r>
              <a:rPr lang="ko-KR" altLang="en-US" sz="2800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</a:t>
            </a:r>
            <a:endParaRPr lang="en-US" altLang="ko-KR" sz="28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B+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트리 삭제 알고리즘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981200"/>
            <a:ext cx="788196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삭제할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때는 항상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단말노드에서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삭제한다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삭제로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인해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단말노드의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엔트리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수가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절반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이하로 줄어들면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형제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단말노드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(sibling leaf node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와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엔트리를 재분배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(redistribute)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재분배할 때는 두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모두 반 이상이 차도록 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  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만약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그렇게 할 수 없으면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형제노드와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병합하여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단말노드의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수를 줄인다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이런 영향이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루트노드에까지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이르면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트리단계가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줄어든다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714348" y="1857364"/>
            <a:ext cx="7815263" cy="4208463"/>
            <a:chOff x="422" y="431"/>
            <a:chExt cx="4923" cy="2651"/>
          </a:xfrm>
        </p:grpSpPr>
        <p:sp>
          <p:nvSpPr>
            <p:cNvPr id="61442" name="Rectangle 2"/>
            <p:cNvSpPr>
              <a:spLocks noChangeArrowheads="1"/>
            </p:cNvSpPr>
            <p:nvPr/>
          </p:nvSpPr>
          <p:spPr bwMode="auto">
            <a:xfrm>
              <a:off x="2356" y="868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43" name="Rectangle 3"/>
            <p:cNvSpPr>
              <a:spLocks noChangeArrowheads="1"/>
            </p:cNvSpPr>
            <p:nvPr/>
          </p:nvSpPr>
          <p:spPr bwMode="auto">
            <a:xfrm>
              <a:off x="2452" y="868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7</a:t>
              </a:r>
            </a:p>
          </p:txBody>
        </p:sp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2980" y="868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2327" y="926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2855" y="926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484" y="2116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532" y="216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1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1296" y="211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816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1271" y="21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1300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1396" y="1444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1</a:t>
              </a:r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1924" y="1444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600"/>
                <a:t>6</a:t>
              </a:r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1271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1799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2327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076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>
              <a:off x="3172" y="1444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9</a:t>
              </a:r>
            </a:p>
          </p:txBody>
        </p:sp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3700" y="1444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3047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62" name="Rectangle 22"/>
            <p:cNvSpPr>
              <a:spLocks noChangeArrowheads="1"/>
            </p:cNvSpPr>
            <p:nvPr/>
          </p:nvSpPr>
          <p:spPr bwMode="auto">
            <a:xfrm>
              <a:off x="3575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63" name="Rectangle 23"/>
            <p:cNvSpPr>
              <a:spLocks noChangeArrowheads="1"/>
            </p:cNvSpPr>
            <p:nvPr/>
          </p:nvSpPr>
          <p:spPr bwMode="auto">
            <a:xfrm>
              <a:off x="1540" y="259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4" name="Rectangle 24"/>
            <p:cNvSpPr>
              <a:spLocks noChangeArrowheads="1"/>
            </p:cNvSpPr>
            <p:nvPr/>
          </p:nvSpPr>
          <p:spPr bwMode="auto">
            <a:xfrm>
              <a:off x="1588" y="264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65" name="Rectangle 25"/>
            <p:cNvSpPr>
              <a:spLocks noChangeArrowheads="1"/>
            </p:cNvSpPr>
            <p:nvPr/>
          </p:nvSpPr>
          <p:spPr bwMode="auto">
            <a:xfrm>
              <a:off x="2068" y="264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6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66" name="Line 26"/>
            <p:cNvSpPr>
              <a:spLocks noChangeShapeType="1"/>
            </p:cNvSpPr>
            <p:nvPr/>
          </p:nvSpPr>
          <p:spPr bwMode="auto">
            <a:xfrm>
              <a:off x="2544" y="25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7" name="Line 27"/>
            <p:cNvSpPr>
              <a:spLocks noChangeShapeType="1"/>
            </p:cNvSpPr>
            <p:nvPr/>
          </p:nvSpPr>
          <p:spPr bwMode="auto">
            <a:xfrm>
              <a:off x="1872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2352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2567" y="265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70" name="Rectangle 30"/>
            <p:cNvSpPr>
              <a:spLocks noChangeArrowheads="1"/>
            </p:cNvSpPr>
            <p:nvPr/>
          </p:nvSpPr>
          <p:spPr bwMode="auto">
            <a:xfrm>
              <a:off x="2356" y="2116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2404" y="216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7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3168" y="211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268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3143" y="21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3460" y="259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3508" y="264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3988" y="264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9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>
              <a:off x="4464" y="25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3792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>
              <a:off x="4272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1" name="Rectangle 41"/>
            <p:cNvSpPr>
              <a:spLocks noChangeArrowheads="1"/>
            </p:cNvSpPr>
            <p:nvPr/>
          </p:nvSpPr>
          <p:spPr bwMode="auto">
            <a:xfrm>
              <a:off x="4487" y="265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82" name="Rectangle 42"/>
            <p:cNvSpPr>
              <a:spLocks noChangeArrowheads="1"/>
            </p:cNvSpPr>
            <p:nvPr/>
          </p:nvSpPr>
          <p:spPr bwMode="auto">
            <a:xfrm>
              <a:off x="4372" y="2116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3" name="Rectangle 43"/>
            <p:cNvSpPr>
              <a:spLocks noChangeArrowheads="1"/>
            </p:cNvSpPr>
            <p:nvPr/>
          </p:nvSpPr>
          <p:spPr bwMode="auto">
            <a:xfrm>
              <a:off x="4420" y="216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84" name="Line 44"/>
            <p:cNvSpPr>
              <a:spLocks noChangeShapeType="1"/>
            </p:cNvSpPr>
            <p:nvPr/>
          </p:nvSpPr>
          <p:spPr bwMode="auto">
            <a:xfrm>
              <a:off x="5136" y="211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>
              <a:off x="470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6" name="Rectangle 46"/>
            <p:cNvSpPr>
              <a:spLocks noChangeArrowheads="1"/>
            </p:cNvSpPr>
            <p:nvPr/>
          </p:nvSpPr>
          <p:spPr bwMode="auto">
            <a:xfrm>
              <a:off x="5159" y="21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 flipH="1">
              <a:off x="2352" y="1008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>
              <a:off x="2928" y="100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>
              <a:off x="1296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 flipV="1">
              <a:off x="1872" y="163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 flipH="1">
              <a:off x="2304" y="22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2304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4" name="Line 54"/>
            <p:cNvSpPr>
              <a:spLocks noChangeShapeType="1"/>
            </p:cNvSpPr>
            <p:nvPr/>
          </p:nvSpPr>
          <p:spPr bwMode="auto">
            <a:xfrm>
              <a:off x="23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5" name="Line 55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6" name="Line 56"/>
            <p:cNvSpPr>
              <a:spLocks noChangeShapeType="1"/>
            </p:cNvSpPr>
            <p:nvPr/>
          </p:nvSpPr>
          <p:spPr bwMode="auto">
            <a:xfrm flipH="1">
              <a:off x="2640" y="27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7" name="Line 57"/>
            <p:cNvSpPr>
              <a:spLocks noChangeShapeType="1"/>
            </p:cNvSpPr>
            <p:nvPr/>
          </p:nvSpPr>
          <p:spPr bwMode="auto">
            <a:xfrm>
              <a:off x="2400" y="1632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8" name="Line 58"/>
            <p:cNvSpPr>
              <a:spLocks noChangeShapeType="1"/>
            </p:cNvSpPr>
            <p:nvPr/>
          </p:nvSpPr>
          <p:spPr bwMode="auto">
            <a:xfrm>
              <a:off x="3216" y="22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9" name="Line 59"/>
            <p:cNvSpPr>
              <a:spLocks noChangeShapeType="1"/>
            </p:cNvSpPr>
            <p:nvPr/>
          </p:nvSpPr>
          <p:spPr bwMode="auto">
            <a:xfrm>
              <a:off x="3264" y="225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0" name="Line 60"/>
            <p:cNvSpPr>
              <a:spLocks noChangeShapeType="1"/>
            </p:cNvSpPr>
            <p:nvPr/>
          </p:nvSpPr>
          <p:spPr bwMode="auto">
            <a:xfrm flipH="1">
              <a:off x="2976" y="24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2976" y="24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2" name="Line 62"/>
            <p:cNvSpPr>
              <a:spLocks noChangeShapeType="1"/>
            </p:cNvSpPr>
            <p:nvPr/>
          </p:nvSpPr>
          <p:spPr bwMode="auto">
            <a:xfrm>
              <a:off x="2976" y="273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3" name="Line 63"/>
            <p:cNvSpPr>
              <a:spLocks noChangeShapeType="1"/>
            </p:cNvSpPr>
            <p:nvPr/>
          </p:nvSpPr>
          <p:spPr bwMode="auto">
            <a:xfrm>
              <a:off x="3120" y="1584"/>
              <a:ext cx="528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4" name="Line 64"/>
            <p:cNvSpPr>
              <a:spLocks noChangeShapeType="1"/>
            </p:cNvSpPr>
            <p:nvPr/>
          </p:nvSpPr>
          <p:spPr bwMode="auto">
            <a:xfrm flipH="1">
              <a:off x="4224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5" name="Line 65"/>
            <p:cNvSpPr>
              <a:spLocks noChangeShapeType="1"/>
            </p:cNvSpPr>
            <p:nvPr/>
          </p:nvSpPr>
          <p:spPr bwMode="auto">
            <a:xfrm>
              <a:off x="4224" y="225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6" name="Line 66"/>
            <p:cNvSpPr>
              <a:spLocks noChangeShapeType="1"/>
            </p:cNvSpPr>
            <p:nvPr/>
          </p:nvSpPr>
          <p:spPr bwMode="auto">
            <a:xfrm>
              <a:off x="4224" y="249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7" name="Line 67"/>
            <p:cNvSpPr>
              <a:spLocks noChangeShapeType="1"/>
            </p:cNvSpPr>
            <p:nvPr/>
          </p:nvSpPr>
          <p:spPr bwMode="auto">
            <a:xfrm>
              <a:off x="4752" y="24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8" name="Line 68"/>
            <p:cNvSpPr>
              <a:spLocks noChangeShapeType="1"/>
            </p:cNvSpPr>
            <p:nvPr/>
          </p:nvSpPr>
          <p:spPr bwMode="auto">
            <a:xfrm flipH="1">
              <a:off x="4560" y="27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9" name="Line 69"/>
            <p:cNvSpPr>
              <a:spLocks noChangeShapeType="1"/>
            </p:cNvSpPr>
            <p:nvPr/>
          </p:nvSpPr>
          <p:spPr bwMode="auto">
            <a:xfrm>
              <a:off x="3648" y="1584"/>
              <a:ext cx="81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0" name="Line 70"/>
            <p:cNvSpPr>
              <a:spLocks noChangeShapeType="1"/>
            </p:cNvSpPr>
            <p:nvPr/>
          </p:nvSpPr>
          <p:spPr bwMode="auto">
            <a:xfrm>
              <a:off x="1344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1" name="Line 71"/>
            <p:cNvSpPr>
              <a:spLocks noChangeShapeType="1"/>
            </p:cNvSpPr>
            <p:nvPr/>
          </p:nvSpPr>
          <p:spPr bwMode="auto">
            <a:xfrm flipH="1">
              <a:off x="1296" y="2256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2" name="Rectangle 72"/>
            <p:cNvSpPr>
              <a:spLocks noChangeArrowheads="1"/>
            </p:cNvSpPr>
            <p:nvPr/>
          </p:nvSpPr>
          <p:spPr bwMode="auto">
            <a:xfrm>
              <a:off x="422" y="1070"/>
              <a:ext cx="9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(</a:t>
              </a:r>
              <a:r>
                <a:rPr lang="ko-KR" altLang="en-US" sz="1400"/>
                <a:t>원래의 </a:t>
              </a:r>
              <a:r>
                <a:rPr lang="en-US" altLang="ko-KR" sz="1400"/>
                <a:t>B</a:t>
              </a:r>
              <a:r>
                <a:rPr lang="en-US" altLang="ko-KR" sz="1400" baseline="30000"/>
                <a:t>+</a:t>
              </a:r>
              <a:r>
                <a:rPr lang="en-US" altLang="ko-KR" sz="1400"/>
                <a:t>-</a:t>
              </a:r>
              <a:r>
                <a:rPr lang="ko-KR" altLang="en-US" sz="1400"/>
                <a:t>트리</a:t>
              </a:r>
              <a:r>
                <a:rPr lang="en-US" altLang="ko-KR" sz="1400"/>
                <a:t>)</a:t>
              </a:r>
            </a:p>
          </p:txBody>
        </p:sp>
        <p:sp>
          <p:nvSpPr>
            <p:cNvPr id="61513" name="Rectangle 73"/>
            <p:cNvSpPr>
              <a:spLocks noChangeArrowheads="1"/>
            </p:cNvSpPr>
            <p:nvPr/>
          </p:nvSpPr>
          <p:spPr bwMode="auto">
            <a:xfrm>
              <a:off x="2350" y="431"/>
              <a:ext cx="11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/>
                <a:t>삭제순서 </a:t>
              </a:r>
              <a:r>
                <a:rPr lang="en-US" altLang="ko-KR" sz="1600" dirty="0"/>
                <a:t>: 5, 12, 9</a:t>
              </a:r>
            </a:p>
          </p:txBody>
        </p:sp>
        <p:sp>
          <p:nvSpPr>
            <p:cNvPr id="61514" name="Rectangle 74"/>
            <p:cNvSpPr>
              <a:spLocks noChangeArrowheads="1"/>
            </p:cNvSpPr>
            <p:nvPr/>
          </p:nvSpPr>
          <p:spPr bwMode="auto">
            <a:xfrm>
              <a:off x="1295" y="2909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/>
                <a:t>5</a:t>
              </a:r>
              <a:r>
                <a:rPr lang="ko-KR" altLang="en-US" sz="1200"/>
                <a:t>를 삭제</a:t>
              </a:r>
            </a:p>
          </p:txBody>
        </p:sp>
        <p:sp>
          <p:nvSpPr>
            <p:cNvPr id="61515" name="Line 75"/>
            <p:cNvSpPr>
              <a:spLocks noChangeShapeType="1"/>
            </p:cNvSpPr>
            <p:nvPr/>
          </p:nvSpPr>
          <p:spPr bwMode="auto">
            <a:xfrm flipV="1">
              <a:off x="1776" y="283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8" name="Rectangle 2"/>
          <p:cNvSpPr txBox="1">
            <a:spLocks noChangeArrowheads="1"/>
          </p:cNvSpPr>
          <p:nvPr/>
        </p:nvSpPr>
        <p:spPr>
          <a:xfrm>
            <a:off x="1714480" y="500042"/>
            <a:ext cx="6500858" cy="6429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트리에서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삭제하는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000100" y="2071678"/>
            <a:ext cx="7564438" cy="3575050"/>
            <a:chOff x="580" y="757"/>
            <a:chExt cx="4765" cy="2252"/>
          </a:xfrm>
        </p:grpSpPr>
        <p:sp>
          <p:nvSpPr>
            <p:cNvPr id="62466" name="Rectangle 2"/>
            <p:cNvSpPr>
              <a:spLocks noChangeArrowheads="1"/>
            </p:cNvSpPr>
            <p:nvPr/>
          </p:nvSpPr>
          <p:spPr bwMode="auto">
            <a:xfrm>
              <a:off x="2356" y="757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2452" y="757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7</a:t>
              </a:r>
            </a:p>
          </p:txBody>
        </p:sp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2980" y="757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327" y="81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855" y="81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580" y="2197"/>
              <a:ext cx="85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628" y="2245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1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1296" y="219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912" y="224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1271" y="225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1300" y="1525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1396" y="1525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1</a:t>
              </a:r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1924" y="1525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600"/>
                <a:t>6</a:t>
              </a:r>
            </a:p>
          </p:txBody>
        </p:sp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1271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1799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2327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3076" y="1525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3172" y="1525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9</a:t>
              </a:r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3700" y="1525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3047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3575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1540" y="2725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1588" y="2773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6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>
              <a:off x="2304" y="2721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1872" y="276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1" name="Rectangle 27"/>
            <p:cNvSpPr>
              <a:spLocks noChangeArrowheads="1"/>
            </p:cNvSpPr>
            <p:nvPr/>
          </p:nvSpPr>
          <p:spPr bwMode="auto">
            <a:xfrm>
              <a:off x="2327" y="27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92" name="Rectangle 28"/>
            <p:cNvSpPr>
              <a:spLocks noChangeArrowheads="1"/>
            </p:cNvSpPr>
            <p:nvPr/>
          </p:nvSpPr>
          <p:spPr bwMode="auto">
            <a:xfrm>
              <a:off x="2356" y="2197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3" name="Rectangle 29"/>
            <p:cNvSpPr>
              <a:spLocks noChangeArrowheads="1"/>
            </p:cNvSpPr>
            <p:nvPr/>
          </p:nvSpPr>
          <p:spPr bwMode="auto">
            <a:xfrm>
              <a:off x="2404" y="2245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7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3168" y="219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>
              <a:off x="2688" y="224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6" name="Rectangle 32"/>
            <p:cNvSpPr>
              <a:spLocks noChangeArrowheads="1"/>
            </p:cNvSpPr>
            <p:nvPr/>
          </p:nvSpPr>
          <p:spPr bwMode="auto">
            <a:xfrm>
              <a:off x="3143" y="225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3460" y="2725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8" name="Rectangle 34"/>
            <p:cNvSpPr>
              <a:spLocks noChangeArrowheads="1"/>
            </p:cNvSpPr>
            <p:nvPr/>
          </p:nvSpPr>
          <p:spPr bwMode="auto">
            <a:xfrm>
              <a:off x="3508" y="2773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499" name="Rectangle 35"/>
            <p:cNvSpPr>
              <a:spLocks noChangeArrowheads="1"/>
            </p:cNvSpPr>
            <p:nvPr/>
          </p:nvSpPr>
          <p:spPr bwMode="auto">
            <a:xfrm>
              <a:off x="3988" y="2773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9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500" name="Line 36"/>
            <p:cNvSpPr>
              <a:spLocks noChangeShapeType="1"/>
            </p:cNvSpPr>
            <p:nvPr/>
          </p:nvSpPr>
          <p:spPr bwMode="auto">
            <a:xfrm>
              <a:off x="4464" y="2721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>
              <a:off x="3792" y="276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2" name="Line 38"/>
            <p:cNvSpPr>
              <a:spLocks noChangeShapeType="1"/>
            </p:cNvSpPr>
            <p:nvPr/>
          </p:nvSpPr>
          <p:spPr bwMode="auto">
            <a:xfrm>
              <a:off x="4272" y="276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4487" y="27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4372" y="2197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4420" y="2245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506" name="Line 42"/>
            <p:cNvSpPr>
              <a:spLocks noChangeShapeType="1"/>
            </p:cNvSpPr>
            <p:nvPr/>
          </p:nvSpPr>
          <p:spPr bwMode="auto">
            <a:xfrm>
              <a:off x="5136" y="219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7" name="Line 43"/>
            <p:cNvSpPr>
              <a:spLocks noChangeShapeType="1"/>
            </p:cNvSpPr>
            <p:nvPr/>
          </p:nvSpPr>
          <p:spPr bwMode="auto">
            <a:xfrm>
              <a:off x="4704" y="224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8" name="Rectangle 44"/>
            <p:cNvSpPr>
              <a:spLocks noChangeArrowheads="1"/>
            </p:cNvSpPr>
            <p:nvPr/>
          </p:nvSpPr>
          <p:spPr bwMode="auto">
            <a:xfrm>
              <a:off x="5159" y="225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509" name="Line 45"/>
            <p:cNvSpPr>
              <a:spLocks noChangeShapeType="1"/>
            </p:cNvSpPr>
            <p:nvPr/>
          </p:nvSpPr>
          <p:spPr bwMode="auto">
            <a:xfrm flipH="1">
              <a:off x="2352" y="897"/>
              <a:ext cx="48" cy="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0" name="Line 46"/>
            <p:cNvSpPr>
              <a:spLocks noChangeShapeType="1"/>
            </p:cNvSpPr>
            <p:nvPr/>
          </p:nvSpPr>
          <p:spPr bwMode="auto">
            <a:xfrm>
              <a:off x="2928" y="897"/>
              <a:ext cx="192" cy="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1" name="Line 47"/>
            <p:cNvSpPr>
              <a:spLocks noChangeShapeType="1"/>
            </p:cNvSpPr>
            <p:nvPr/>
          </p:nvSpPr>
          <p:spPr bwMode="auto">
            <a:xfrm flipH="1">
              <a:off x="1152" y="1665"/>
              <a:ext cx="192" cy="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>
              <a:off x="1296" y="276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3" name="Line 49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4" name="Line 50"/>
            <p:cNvSpPr>
              <a:spLocks noChangeShapeType="1"/>
            </p:cNvSpPr>
            <p:nvPr/>
          </p:nvSpPr>
          <p:spPr bwMode="auto">
            <a:xfrm flipH="1">
              <a:off x="2304" y="2337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5" name="Line 51"/>
            <p:cNvSpPr>
              <a:spLocks noChangeShapeType="1"/>
            </p:cNvSpPr>
            <p:nvPr/>
          </p:nvSpPr>
          <p:spPr bwMode="auto">
            <a:xfrm>
              <a:off x="2304" y="233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6" name="Line 52"/>
            <p:cNvSpPr>
              <a:spLocks noChangeShapeType="1"/>
            </p:cNvSpPr>
            <p:nvPr/>
          </p:nvSpPr>
          <p:spPr bwMode="auto">
            <a:xfrm>
              <a:off x="2304" y="2673"/>
              <a:ext cx="288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7" name="Line 53"/>
            <p:cNvSpPr>
              <a:spLocks noChangeShapeType="1"/>
            </p:cNvSpPr>
            <p:nvPr/>
          </p:nvSpPr>
          <p:spPr bwMode="auto">
            <a:xfrm>
              <a:off x="2592" y="267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8" name="Line 54"/>
            <p:cNvSpPr>
              <a:spLocks noChangeShapeType="1"/>
            </p:cNvSpPr>
            <p:nvPr/>
          </p:nvSpPr>
          <p:spPr bwMode="auto">
            <a:xfrm flipH="1">
              <a:off x="2400" y="286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9" name="Line 55"/>
            <p:cNvSpPr>
              <a:spLocks noChangeShapeType="1"/>
            </p:cNvSpPr>
            <p:nvPr/>
          </p:nvSpPr>
          <p:spPr bwMode="auto">
            <a:xfrm>
              <a:off x="2400" y="1665"/>
              <a:ext cx="192" cy="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0" name="Line 56"/>
            <p:cNvSpPr>
              <a:spLocks noChangeShapeType="1"/>
            </p:cNvSpPr>
            <p:nvPr/>
          </p:nvSpPr>
          <p:spPr bwMode="auto">
            <a:xfrm>
              <a:off x="3264" y="2337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1" name="Line 57"/>
            <p:cNvSpPr>
              <a:spLocks noChangeShapeType="1"/>
            </p:cNvSpPr>
            <p:nvPr/>
          </p:nvSpPr>
          <p:spPr bwMode="auto">
            <a:xfrm>
              <a:off x="3360" y="233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2" name="Line 58"/>
            <p:cNvSpPr>
              <a:spLocks noChangeShapeType="1"/>
            </p:cNvSpPr>
            <p:nvPr/>
          </p:nvSpPr>
          <p:spPr bwMode="auto">
            <a:xfrm flipH="1">
              <a:off x="2976" y="2625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3" name="Line 59"/>
            <p:cNvSpPr>
              <a:spLocks noChangeShapeType="1"/>
            </p:cNvSpPr>
            <p:nvPr/>
          </p:nvSpPr>
          <p:spPr bwMode="auto">
            <a:xfrm>
              <a:off x="2976" y="262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4" name="Line 60"/>
            <p:cNvSpPr>
              <a:spLocks noChangeShapeType="1"/>
            </p:cNvSpPr>
            <p:nvPr/>
          </p:nvSpPr>
          <p:spPr bwMode="auto">
            <a:xfrm>
              <a:off x="2976" y="2865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5" name="Line 61"/>
            <p:cNvSpPr>
              <a:spLocks noChangeShapeType="1"/>
            </p:cNvSpPr>
            <p:nvPr/>
          </p:nvSpPr>
          <p:spPr bwMode="auto">
            <a:xfrm>
              <a:off x="3120" y="1665"/>
              <a:ext cx="528" cy="10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6" name="Line 62"/>
            <p:cNvSpPr>
              <a:spLocks noChangeShapeType="1"/>
            </p:cNvSpPr>
            <p:nvPr/>
          </p:nvSpPr>
          <p:spPr bwMode="auto">
            <a:xfrm flipH="1">
              <a:off x="4224" y="233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7" name="Line 63"/>
            <p:cNvSpPr>
              <a:spLocks noChangeShapeType="1"/>
            </p:cNvSpPr>
            <p:nvPr/>
          </p:nvSpPr>
          <p:spPr bwMode="auto">
            <a:xfrm>
              <a:off x="4224" y="233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8" name="Line 64"/>
            <p:cNvSpPr>
              <a:spLocks noChangeShapeType="1"/>
            </p:cNvSpPr>
            <p:nvPr/>
          </p:nvSpPr>
          <p:spPr bwMode="auto">
            <a:xfrm>
              <a:off x="4224" y="2625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9" name="Line 65"/>
            <p:cNvSpPr>
              <a:spLocks noChangeShapeType="1"/>
            </p:cNvSpPr>
            <p:nvPr/>
          </p:nvSpPr>
          <p:spPr bwMode="auto">
            <a:xfrm>
              <a:off x="4752" y="262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0" name="Line 66"/>
            <p:cNvSpPr>
              <a:spLocks noChangeShapeType="1"/>
            </p:cNvSpPr>
            <p:nvPr/>
          </p:nvSpPr>
          <p:spPr bwMode="auto">
            <a:xfrm flipH="1">
              <a:off x="4560" y="286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>
              <a:off x="3648" y="1665"/>
              <a:ext cx="816" cy="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2" name="Line 68"/>
            <p:cNvSpPr>
              <a:spLocks noChangeShapeType="1"/>
            </p:cNvSpPr>
            <p:nvPr/>
          </p:nvSpPr>
          <p:spPr bwMode="auto">
            <a:xfrm>
              <a:off x="1344" y="2337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3" name="Line 69"/>
            <p:cNvSpPr>
              <a:spLocks noChangeShapeType="1"/>
            </p:cNvSpPr>
            <p:nvPr/>
          </p:nvSpPr>
          <p:spPr bwMode="auto">
            <a:xfrm flipH="1">
              <a:off x="1296" y="2337"/>
              <a:ext cx="33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>
              <a:off x="4704" y="244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5" name="Rectangle 71"/>
            <p:cNvSpPr>
              <a:spLocks noChangeArrowheads="1"/>
            </p:cNvSpPr>
            <p:nvPr/>
          </p:nvSpPr>
          <p:spPr bwMode="auto">
            <a:xfrm>
              <a:off x="4706" y="2525"/>
              <a:ext cx="63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/>
                <a:t>12</a:t>
              </a:r>
              <a:r>
                <a:rPr lang="ko-KR" altLang="en-US" sz="1200"/>
                <a:t>를 삭제</a:t>
              </a:r>
            </a:p>
            <a:p>
              <a:r>
                <a:rPr lang="ko-KR" altLang="en-US" sz="1200"/>
                <a:t>  </a:t>
              </a:r>
              <a:r>
                <a:rPr lang="en-US" altLang="ko-KR" sz="1200"/>
                <a:t>: </a:t>
              </a:r>
              <a:r>
                <a:rPr lang="ko-KR" altLang="en-US" sz="1200"/>
                <a:t>언더플로 </a:t>
              </a:r>
            </a:p>
            <a:p>
              <a:r>
                <a:rPr lang="en-US" altLang="ko-KR" sz="1200"/>
                <a:t>(</a:t>
              </a:r>
              <a:r>
                <a:rPr lang="ko-KR" altLang="en-US" sz="1200"/>
                <a:t>재분배</a:t>
              </a:r>
              <a:r>
                <a:rPr lang="en-US" altLang="ko-KR" sz="1200"/>
                <a:t>)</a:t>
              </a:r>
            </a:p>
          </p:txBody>
        </p:sp>
      </p:grpSp>
      <p:sp>
        <p:nvSpPr>
          <p:cNvPr id="74" name="Rectangle 2"/>
          <p:cNvSpPr txBox="1">
            <a:spLocks noChangeArrowheads="1"/>
          </p:cNvSpPr>
          <p:nvPr/>
        </p:nvSpPr>
        <p:spPr>
          <a:xfrm>
            <a:off x="1714480" y="500042"/>
            <a:ext cx="6500858" cy="6429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트리에서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삭제하는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3836962" y="1412776"/>
            <a:ext cx="1844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/>
              <a:t>삭제순서 </a:t>
            </a:r>
            <a:r>
              <a:rPr lang="en-US" altLang="ko-KR" sz="1600" dirty="0"/>
              <a:t>: 5, 12, 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533748" y="150017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686148" y="1500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7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24348" y="1500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487711" y="1592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325911" y="1592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714348" y="2871774"/>
            <a:ext cx="1358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790548" y="29479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1   </a:t>
            </a:r>
            <a:r>
              <a:rPr lang="en-US" altLang="ko-KR" sz="1400" dirty="0"/>
              <a:t>0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1850998" y="28654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1241398" y="29416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811311" y="29638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1857348" y="218597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2009748" y="21859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1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2847948" y="21859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600"/>
              <a:t>6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18113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6495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34877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4676748" y="218597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829148" y="21859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 dirty="0" smtClean="0"/>
              <a:t>   8</a:t>
            </a:r>
            <a:endParaRPr lang="en-US" altLang="ko-KR" sz="1400" dirty="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667348" y="21859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46307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54689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2238348" y="3709974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2314548" y="37861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6   </a:t>
            </a:r>
            <a:r>
              <a:rPr lang="en-US" altLang="ko-KR" sz="1400" dirty="0"/>
              <a:t>0</a:t>
            </a: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3374998" y="37036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2765398" y="37798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3487711" y="3802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3533748" y="2871774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3609948" y="29479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</a:t>
            </a:r>
            <a:r>
              <a:rPr lang="en-US" altLang="ko-KR" sz="1400" dirty="0" smtClean="0"/>
              <a:t>7    </a:t>
            </a:r>
            <a:r>
              <a:rPr lang="en-US" altLang="ko-KR" sz="1400" dirty="0"/>
              <a:t>0</a:t>
            </a:r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4746598" y="28654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4060798" y="29416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83111" y="29638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286348" y="3709974"/>
            <a:ext cx="15113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362548" y="37861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8   </a:t>
            </a:r>
            <a:r>
              <a:rPr lang="en-US" altLang="ko-KR" sz="1400" dirty="0"/>
              <a:t>0</a:t>
            </a:r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6575398" y="37036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5813398" y="37798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6611911" y="3802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6734148" y="2871774"/>
            <a:ext cx="15113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6810348" y="29479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9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0</a:t>
            </a:r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7946998" y="28654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7261198" y="29416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7983511" y="29638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 flipH="1">
            <a:off x="3527398" y="1722424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4441798" y="1722424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H="1">
            <a:off x="1393798" y="2408224"/>
            <a:ext cx="53340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1850998" y="3779824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V="1">
            <a:off x="2765398" y="2408224"/>
            <a:ext cx="0" cy="1243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 flipH="1">
            <a:off x="3451198" y="309402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3451198" y="309402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3451198" y="3627424"/>
            <a:ext cx="457200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>
            <a:off x="3908398" y="36274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 flipH="1">
            <a:off x="3603598" y="3932224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3603598" y="2408224"/>
            <a:ext cx="7620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4975198" y="309402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5127598" y="30940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 flipH="1">
            <a:off x="4517998" y="355122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4517998" y="355122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4517998" y="3932224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4746598" y="2408224"/>
            <a:ext cx="838200" cy="1243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 flipH="1">
            <a:off x="6499198" y="3094024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>
            <a:off x="6499198" y="30940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0" name="Line 62"/>
          <p:cNvSpPr>
            <a:spLocks noChangeShapeType="1"/>
          </p:cNvSpPr>
          <p:nvPr/>
        </p:nvSpPr>
        <p:spPr bwMode="auto">
          <a:xfrm>
            <a:off x="6499198" y="3551224"/>
            <a:ext cx="685800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1" name="Line 63"/>
          <p:cNvSpPr>
            <a:spLocks noChangeShapeType="1"/>
          </p:cNvSpPr>
          <p:nvPr/>
        </p:nvSpPr>
        <p:spPr bwMode="auto">
          <a:xfrm>
            <a:off x="7184998" y="355122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2" name="Line 64"/>
          <p:cNvSpPr>
            <a:spLocks noChangeShapeType="1"/>
          </p:cNvSpPr>
          <p:nvPr/>
        </p:nvSpPr>
        <p:spPr bwMode="auto">
          <a:xfrm flipH="1">
            <a:off x="6727798" y="3932224"/>
            <a:ext cx="457200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3" name="Line 65"/>
          <p:cNvSpPr>
            <a:spLocks noChangeShapeType="1"/>
          </p:cNvSpPr>
          <p:nvPr/>
        </p:nvSpPr>
        <p:spPr bwMode="auto">
          <a:xfrm>
            <a:off x="5584798" y="2408224"/>
            <a:ext cx="129540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4" name="Line 66"/>
          <p:cNvSpPr>
            <a:spLocks noChangeShapeType="1"/>
          </p:cNvSpPr>
          <p:nvPr/>
        </p:nvSpPr>
        <p:spPr bwMode="auto">
          <a:xfrm>
            <a:off x="1927198" y="309402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5" name="Line 67"/>
          <p:cNvSpPr>
            <a:spLocks noChangeShapeType="1"/>
          </p:cNvSpPr>
          <p:nvPr/>
        </p:nvSpPr>
        <p:spPr bwMode="auto">
          <a:xfrm flipH="1">
            <a:off x="1850998" y="3094024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6" name="Line 68"/>
          <p:cNvSpPr>
            <a:spLocks noChangeShapeType="1"/>
          </p:cNvSpPr>
          <p:nvPr/>
        </p:nvSpPr>
        <p:spPr bwMode="auto">
          <a:xfrm>
            <a:off x="7261198" y="3270237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7" name="Rectangle 69"/>
          <p:cNvSpPr>
            <a:spLocks noChangeArrowheads="1"/>
          </p:cNvSpPr>
          <p:nvPr/>
        </p:nvSpPr>
        <p:spPr bwMode="auto">
          <a:xfrm>
            <a:off x="7129436" y="3773474"/>
            <a:ext cx="1430338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/>
              <a:t>9</a:t>
            </a:r>
            <a:r>
              <a:rPr lang="ko-KR" altLang="en-US" sz="1200"/>
              <a:t>를 삭제</a:t>
            </a:r>
          </a:p>
          <a:p>
            <a:r>
              <a:rPr lang="ko-KR" altLang="en-US" sz="1200"/>
              <a:t>  </a:t>
            </a:r>
            <a:r>
              <a:rPr lang="en-US" altLang="ko-KR" sz="1200"/>
              <a:t>: </a:t>
            </a:r>
            <a:r>
              <a:rPr lang="ko-KR" altLang="en-US" sz="1200"/>
              <a:t>언더플로 </a:t>
            </a:r>
          </a:p>
          <a:p>
            <a:r>
              <a:rPr lang="en-US" altLang="ko-KR" sz="1200"/>
              <a:t>(</a:t>
            </a:r>
            <a:r>
              <a:rPr lang="ko-KR" altLang="en-US" sz="1200"/>
              <a:t>왼쪽 노드와 합병</a:t>
            </a:r>
            <a:r>
              <a:rPr lang="en-US" altLang="ko-KR" sz="1200"/>
              <a:t>,</a:t>
            </a:r>
          </a:p>
          <a:p>
            <a:r>
              <a:rPr lang="ko-KR" altLang="en-US" sz="1200"/>
              <a:t>계속 오버플로</a:t>
            </a:r>
            <a:r>
              <a:rPr lang="en-US" altLang="ko-KR" sz="1200"/>
              <a:t>, </a:t>
            </a:r>
          </a:p>
          <a:p>
            <a:r>
              <a:rPr lang="ko-KR" altLang="en-US" sz="1200"/>
              <a:t>단계수 감소</a:t>
            </a:r>
            <a:r>
              <a:rPr lang="en-US" altLang="ko-KR" sz="1200"/>
              <a:t>)</a:t>
            </a:r>
          </a:p>
        </p:txBody>
      </p:sp>
      <p:sp>
        <p:nvSpPr>
          <p:cNvPr id="100" name="Rectangle 2"/>
          <p:cNvSpPr txBox="1">
            <a:spLocks noChangeArrowheads="1"/>
          </p:cNvSpPr>
          <p:nvPr/>
        </p:nvSpPr>
        <p:spPr>
          <a:xfrm>
            <a:off x="1714480" y="500042"/>
            <a:ext cx="6500858" cy="6429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트리에서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삭제하는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22898" y="220486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75298" y="22048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 dirty="0" smtClean="0"/>
              <a:t>6</a:t>
            </a:r>
            <a:endParaRPr lang="en-US" altLang="ko-KR" sz="1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3498" y="22048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6861" y="22969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15061" y="22969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03498" y="3576464"/>
            <a:ext cx="1358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79698" y="365266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1   </a:t>
            </a:r>
            <a:r>
              <a:rPr lang="en-US" altLang="ko-KR" sz="1400" dirty="0"/>
              <a:t>0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40148" y="35701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930548" y="36463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500461" y="36685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46498" y="289066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698898" y="28906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37098" y="28906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altLang="ko-KR" sz="1600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004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3386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1768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365898" y="289066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18298" y="28906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 dirty="0" smtClean="0"/>
              <a:t>  7</a:t>
            </a:r>
            <a:endParaRPr lang="en-US" altLang="ko-KR" sz="1400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356498" y="28906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3198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80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927498" y="4414664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003698" y="449086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6   </a:t>
            </a:r>
            <a:r>
              <a:rPr lang="en-US" altLang="ko-KR" sz="1400" dirty="0"/>
              <a:t>0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064148" y="44083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454548" y="44845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176861" y="4506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222898" y="3576464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299098" y="365266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</a:t>
            </a:r>
            <a:r>
              <a:rPr lang="en-US" altLang="ko-KR" sz="1400" dirty="0" smtClean="0"/>
              <a:t>7    </a:t>
            </a:r>
            <a:r>
              <a:rPr lang="en-US" altLang="ko-KR" sz="1400" dirty="0"/>
              <a:t>0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435748" y="35701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749948" y="36463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472261" y="36685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975498" y="4414664"/>
            <a:ext cx="15113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051698" y="449086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8   </a:t>
            </a:r>
            <a:r>
              <a:rPr lang="en-US" altLang="ko-KR" sz="1400" dirty="0"/>
              <a:t>0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264548" y="44083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6502548" y="44845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7301061" y="4506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4216548" y="2427114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5130948" y="2427114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>
            <a:off x="2082948" y="3112914"/>
            <a:ext cx="53340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2540148" y="4484514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V="1">
            <a:off x="3454548" y="3112914"/>
            <a:ext cx="0" cy="1243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4140348" y="379871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140348" y="37987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4140348" y="4332114"/>
            <a:ext cx="457200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4597548" y="43321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H="1">
            <a:off x="4292748" y="4636914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5664348" y="379871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5816748" y="37987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5207148" y="425591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5207148" y="425591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5207148" y="4636914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5015061" y="3112915"/>
            <a:ext cx="420687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273948" y="3112914"/>
            <a:ext cx="1143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2616348" y="379871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 flipH="1">
            <a:off x="2540148" y="3798714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67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77316-14D1-43AA-8A7C-D5D2952BDC5C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43800" cy="609600"/>
          </a:xfrm>
        </p:spPr>
        <p:txBody>
          <a:bodyPr/>
          <a:lstStyle/>
          <a:p>
            <a:r>
              <a:rPr lang="ko-KR" altLang="en-US"/>
              <a:t>다중키 인덱스</a:t>
            </a:r>
            <a:endParaRPr lang="en-US" altLang="ko-KR"/>
          </a:p>
        </p:txBody>
      </p:sp>
      <p:sp>
        <p:nvSpPr>
          <p:cNvPr id="9" name="Freeform 3"/>
          <p:cNvSpPr>
            <a:spLocks/>
          </p:cNvSpPr>
          <p:nvPr/>
        </p:nvSpPr>
        <p:spPr bwMode="gray">
          <a:xfrm>
            <a:off x="1025501" y="2116129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gray">
          <a:xfrm rot="10800000">
            <a:off x="6083276" y="1568449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1195364" y="1757362"/>
            <a:ext cx="6629400" cy="1125535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여러 필드의 조합에 따라 순서화 된 인덱스</a:t>
            </a:r>
            <a:endParaRPr lang="en-US" altLang="ko-KR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00100" y="3429000"/>
            <a:ext cx="7199337" cy="2513024"/>
            <a:chOff x="1142976" y="2112963"/>
            <a:chExt cx="7199337" cy="3829061"/>
          </a:xfrm>
        </p:grpSpPr>
        <p:grpSp>
          <p:nvGrpSpPr>
            <p:cNvPr id="12" name="그룹 16"/>
            <p:cNvGrpSpPr/>
            <p:nvPr/>
          </p:nvGrpSpPr>
          <p:grpSpPr>
            <a:xfrm>
              <a:off x="1189038" y="2112963"/>
              <a:ext cx="7153275" cy="2959111"/>
              <a:chOff x="1189038" y="2112963"/>
              <a:chExt cx="7153275" cy="2857500"/>
            </a:xfrm>
          </p:grpSpPr>
          <p:sp>
            <p:nvSpPr>
              <p:cNvPr id="13" name="AutoShape 81"/>
              <p:cNvSpPr>
                <a:spLocks noChangeArrowheads="1"/>
              </p:cNvSpPr>
              <p:nvPr/>
            </p:nvSpPr>
            <p:spPr bwMode="gray">
              <a:xfrm>
                <a:off x="1189038" y="2112963"/>
                <a:ext cx="7153275" cy="28575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C16237"/>
                  </a:gs>
                  <a:gs pos="100000">
                    <a:srgbClr val="AB4E47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utoShape 82"/>
              <p:cNvSpPr>
                <a:spLocks noChangeArrowheads="1"/>
              </p:cNvSpPr>
              <p:nvPr/>
            </p:nvSpPr>
            <p:spPr bwMode="gray">
              <a:xfrm>
                <a:off x="1300163" y="2120900"/>
                <a:ext cx="6937375" cy="2803524"/>
              </a:xfrm>
              <a:prstGeom prst="roundRect">
                <a:avLst>
                  <a:gd name="adj" fmla="val 16667"/>
                </a:avLst>
              </a:prstGeom>
              <a:solidFill>
                <a:srgbClr val="E98B65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AutoShape 83"/>
              <p:cNvSpPr>
                <a:spLocks noChangeArrowheads="1"/>
              </p:cNvSpPr>
              <p:nvPr/>
            </p:nvSpPr>
            <p:spPr bwMode="gray">
              <a:xfrm>
                <a:off x="1357313" y="4184650"/>
                <a:ext cx="6843712" cy="7096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8B65"/>
                  </a:gs>
                  <a:gs pos="100000">
                    <a:srgbClr val="F2BCA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AutoShape 84"/>
              <p:cNvSpPr>
                <a:spLocks noChangeArrowheads="1"/>
              </p:cNvSpPr>
              <p:nvPr/>
            </p:nvSpPr>
            <p:spPr bwMode="gray">
              <a:xfrm>
                <a:off x="1357313" y="2143125"/>
                <a:ext cx="6843712" cy="70802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D8CC"/>
                  </a:gs>
                  <a:gs pos="100000">
                    <a:srgbClr val="E98B6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Text Box 92"/>
              <p:cNvSpPr txBox="1">
                <a:spLocks noChangeArrowheads="1"/>
              </p:cNvSpPr>
              <p:nvPr/>
            </p:nvSpPr>
            <p:spPr bwMode="gray">
              <a:xfrm>
                <a:off x="1357290" y="2953855"/>
                <a:ext cx="6800850" cy="12227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ko-KR" altLang="en-US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여러 필드의 조합에 따라 어떻게 순서화 할까</a:t>
                </a:r>
                <a:r>
                  <a:rPr lang="en-US" altLang="ko-KR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?</a:t>
                </a:r>
              </a:p>
              <a:p>
                <a:pPr marL="514350" indent="-514350">
                  <a:buAutoNum type="arabicPeriod"/>
                </a:pPr>
                <a:r>
                  <a:rPr lang="ko-KR" altLang="en-US" dirty="0" err="1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다중키</a:t>
                </a:r>
                <a:r>
                  <a:rPr lang="ko-KR" altLang="en-US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 인덱스는 어느 경우에 사용될까</a:t>
                </a:r>
                <a:r>
                  <a:rPr lang="en-US" altLang="ko-KR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?</a:t>
                </a:r>
              </a:p>
            </p:txBody>
          </p:sp>
        </p:grpSp>
        <p:sp>
          <p:nvSpPr>
            <p:cNvPr id="24" name="AutoShape 93"/>
            <p:cNvSpPr>
              <a:spLocks noChangeArrowheads="1"/>
            </p:cNvSpPr>
            <p:nvPr/>
          </p:nvSpPr>
          <p:spPr bwMode="gray">
            <a:xfrm>
              <a:off x="1142976" y="5072074"/>
              <a:ext cx="7153275" cy="869950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gray">
            <a:xfrm>
              <a:off x="1290614" y="5095886"/>
              <a:ext cx="6842125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86248" y="3000372"/>
            <a:ext cx="785813" cy="830263"/>
            <a:chOff x="4383087" y="3000372"/>
            <a:chExt cx="785813" cy="830263"/>
          </a:xfrm>
        </p:grpSpPr>
        <p:grpSp>
          <p:nvGrpSpPr>
            <p:cNvPr id="18" name="Group 85"/>
            <p:cNvGrpSpPr>
              <a:grpSpLocks/>
            </p:cNvGrpSpPr>
            <p:nvPr/>
          </p:nvGrpSpPr>
          <p:grpSpPr bwMode="auto">
            <a:xfrm>
              <a:off x="4383087" y="3090860"/>
              <a:ext cx="785813" cy="642937"/>
              <a:chOff x="1289" y="582"/>
              <a:chExt cx="668" cy="668"/>
            </a:xfrm>
          </p:grpSpPr>
          <p:sp>
            <p:nvSpPr>
              <p:cNvPr id="19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1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2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3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6" name="TextBox 18"/>
            <p:cNvSpPr txBox="1">
              <a:spLocks noChangeArrowheads="1"/>
            </p:cNvSpPr>
            <p:nvPr/>
          </p:nvSpPr>
          <p:spPr bwMode="auto">
            <a:xfrm>
              <a:off x="4500562" y="3000372"/>
              <a:ext cx="5302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latin typeface="HY동녘B" pitchFamily="18" charset="-127"/>
                  <a:ea typeface="HY동녘B" pitchFamily="18" charset="-127"/>
                </a:rPr>
                <a:t>?</a:t>
              </a:r>
              <a:endParaRPr lang="ko-KR" altLang="en-US" sz="4800" b="1" dirty="0"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</a:t>
            </a:r>
            <a:r>
              <a:rPr lang="ko-KR" altLang="en-US" dirty="0" err="1" smtClean="0"/>
              <a:t>엔트리</a:t>
            </a:r>
            <a:endParaRPr lang="ko-KR" altLang="en-US" dirty="0"/>
          </a:p>
        </p:txBody>
      </p:sp>
      <p:sp>
        <p:nvSpPr>
          <p:cNvPr id="3" name="Freeform 3"/>
          <p:cNvSpPr>
            <a:spLocks/>
          </p:cNvSpPr>
          <p:nvPr/>
        </p:nvSpPr>
        <p:spPr bwMode="gray">
          <a:xfrm>
            <a:off x="1028700" y="2779713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 rot="10800000">
            <a:off x="6096000" y="1828800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208088" y="2017713"/>
            <a:ext cx="6629400" cy="1524000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3200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화일의</a:t>
            </a:r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</a:t>
            </a:r>
            <a:endParaRPr lang="en-US" altLang="ko-KR" sz="32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gray">
          <a:xfrm>
            <a:off x="1047750" y="4913313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 rot="10800000">
            <a:off x="6115050" y="3962400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1227138" y="4151313"/>
            <a:ext cx="6629400" cy="1524000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3200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엔트리의</a:t>
            </a:r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구조</a:t>
            </a:r>
            <a:endParaRPr lang="en-US" altLang="ko-KR" sz="32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키 값들</a:t>
            </a:r>
            <a:r>
              <a:rPr lang="en-US" altLang="ko-KR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 주소</a:t>
            </a:r>
            <a:r>
              <a:rPr lang="en-US" altLang="ko-KR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341313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714884"/>
            <a:ext cx="4894263" cy="1271587"/>
          </a:xfrm>
        </p:spPr>
        <p:txBody>
          <a:bodyPr/>
          <a:lstStyle/>
          <a:p>
            <a:r>
              <a:rPr lang="ko-KR" altLang="en-US" sz="2400" b="1" dirty="0" smtClean="0"/>
              <a:t>일반적인 인덱스 구조</a:t>
            </a: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702473"/>
              <a:ext cx="6311054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32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데이타</a:t>
              </a:r>
              <a:r>
                <a:rPr lang="ko-KR" altLang="en-US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32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레코드 저장 순서는 어떤 의미가 있을까</a:t>
              </a:r>
              <a:r>
                <a:rPr lang="en-US" altLang="ko-KR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21696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크기는 어느 정도 일까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2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엔트리의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개수는 몇 개인가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3.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하나의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몇 개의 인덱스를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만들수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있을까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8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0FD52-5FD3-4760-9C04-9EFC01EE0268}" type="slidenum">
              <a:rPr lang="ko-KR" altLang="en-US"/>
              <a:pPr/>
              <a:t>8</a:t>
            </a:fld>
            <a:endParaRPr lang="en-US" altLang="ko-KR" dirty="0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14488"/>
            <a:ext cx="2363634" cy="4013200"/>
          </a:xfrm>
        </p:spPr>
        <p:txBody>
          <a:bodyPr/>
          <a:lstStyle/>
          <a:p>
            <a:r>
              <a:rPr lang="ko-KR" altLang="en-US" sz="2000" b="1" dirty="0" err="1" smtClean="0"/>
              <a:t>순서화일의</a:t>
            </a:r>
            <a:r>
              <a:rPr lang="ko-KR" altLang="en-US" sz="2000" b="1" dirty="0" smtClean="0"/>
              <a:t>  </a:t>
            </a:r>
            <a:r>
              <a:rPr lang="ko-KR" altLang="en-US" sz="2000" b="1" dirty="0" err="1" smtClean="0"/>
              <a:t>순서키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필드에 대한 기본 인덱스</a:t>
            </a:r>
            <a:endParaRPr lang="ko-KR" altLang="en-US" sz="3200" b="1" dirty="0"/>
          </a:p>
        </p:txBody>
      </p:sp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34554" y="304800"/>
            <a:ext cx="6018909" cy="6196034"/>
          </a:xfrm>
        </p:spPr>
      </p:pic>
      <p:sp>
        <p:nvSpPr>
          <p:cNvPr id="2" name="직사각형 1"/>
          <p:cNvSpPr/>
          <p:nvPr/>
        </p:nvSpPr>
        <p:spPr>
          <a:xfrm>
            <a:off x="160462" y="308273"/>
            <a:ext cx="5184576" cy="619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 없는 필드에 의한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순서화일을</a:t>
            </a:r>
            <a:r>
              <a:rPr lang="ko-KR" altLang="en-US" dirty="0" smtClean="0">
                <a:solidFill>
                  <a:schemeClr val="tx1"/>
                </a:solidFill>
              </a:rPr>
              <a:t> 위한 인덱스에 대하여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생각해 보자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순서화일이란</a:t>
            </a:r>
            <a:r>
              <a:rPr lang="en-US" altLang="ko-KR" sz="18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특정 필드 값의 크기 순으로 레코드를 저장한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화일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인덱스의 종류</a:t>
            </a:r>
            <a:endParaRPr lang="ko-KR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1009650" y="4483100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3468688" y="1685925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143000" y="1828800"/>
            <a:ext cx="3200400" cy="3657600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sz="28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밀집 인덱스</a:t>
            </a:r>
            <a:endParaRPr lang="en-US" altLang="ko-KR" sz="28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28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데이터 </a:t>
            </a:r>
            <a:r>
              <a:rPr lang="ko-KR" altLang="en-US" sz="2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화일내의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800" i="1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모든</a:t>
            </a:r>
            <a:r>
              <a:rPr lang="ko-KR" altLang="en-US" sz="2800" i="1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탐색 키 값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즉</a:t>
            </a:r>
            <a:r>
              <a:rPr lang="en-US" altLang="ko-KR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모든 레코드</a:t>
            </a:r>
            <a:r>
              <a:rPr lang="en-US" altLang="ko-KR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에 대한 인덱스 엔트리를 정의</a:t>
            </a:r>
            <a:endParaRPr lang="en-US" altLang="ko-KR" sz="2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>
            <a:off x="4724400" y="4483100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 rot="10800000">
            <a:off x="7183438" y="1685925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4857750" y="1828800"/>
            <a:ext cx="3200400" cy="3657600"/>
          </a:xfrm>
          <a:prstGeom prst="rect">
            <a:avLst/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sz="28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희소 인덱스</a:t>
            </a:r>
            <a:endParaRPr lang="en-US" altLang="ko-KR" sz="28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28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탐색 값의 </a:t>
            </a:r>
            <a:r>
              <a:rPr lang="ko-KR" altLang="en-US" sz="2800" dirty="0" smtClean="0">
                <a:solidFill>
                  <a:srgbClr val="A7DEEF"/>
                </a:solidFill>
                <a:latin typeface="HY동녘M" pitchFamily="18" charset="-127"/>
                <a:ea typeface="HY동녘M" pitchFamily="18" charset="-127"/>
              </a:rPr>
              <a:t>일부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에 대해서만 인덱스 </a:t>
            </a:r>
            <a:r>
              <a:rPr lang="ko-KR" altLang="en-US" sz="2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정의</a:t>
            </a:r>
            <a:endParaRPr lang="en-US" altLang="ko-KR" sz="2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2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2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1289</Words>
  <Application>Microsoft Office PowerPoint</Application>
  <PresentationFormat>화면 슬라이드 쇼(4:3)</PresentationFormat>
  <Paragraphs>462</Paragraphs>
  <Slides>35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인터넷 세상</vt:lpstr>
      <vt:lpstr>Databases 화일의 인덱스 구조</vt:lpstr>
      <vt:lpstr>PowerPoint 프레젠테이션</vt:lpstr>
      <vt:lpstr>인덱스란?</vt:lpstr>
      <vt:lpstr>인덱스 엔트리</vt:lpstr>
      <vt:lpstr>일반적인 인덱스 구조</vt:lpstr>
      <vt:lpstr>생각해 봅시다.</vt:lpstr>
      <vt:lpstr>생각해 봅시다.</vt:lpstr>
      <vt:lpstr>순서화일의  순서키 필드에 대한 기본 인덱스</vt:lpstr>
      <vt:lpstr>인덱스의 종류</vt:lpstr>
      <vt:lpstr>밀집인덱스를 사용한 접근 비용의 예</vt:lpstr>
      <vt:lpstr>단일 단계 인덱스의 유형</vt:lpstr>
      <vt:lpstr>  클러스터링 인덱스의 예</vt:lpstr>
      <vt:lpstr>생각해 봅시다.</vt:lpstr>
      <vt:lpstr>밀집 보조 인덱스의 예  (블록 포인터를 갖는 경우)</vt:lpstr>
      <vt:lpstr>인덱스 엔트리들이 고정 길이이고 유일한 필드값들을 갖도록 하나의 간접 단계를 이용하여 구현된, 키가 아닌 필드에 대한 보조 인덱스(레코드 포인터를 갖는 경우)</vt:lpstr>
      <vt:lpstr>생각해 봅시다.</vt:lpstr>
      <vt:lpstr>다단계 인덱스</vt:lpstr>
      <vt:lpstr> 2-단계 기본 인덱스의 예</vt:lpstr>
      <vt:lpstr>생각해 봅시다.</vt:lpstr>
      <vt:lpstr> 서브트리에 대한 포인터를 갖는 탐색 트리의 한 노드</vt:lpstr>
      <vt:lpstr>차수가 p = 3인 탐색 트리</vt:lpstr>
      <vt:lpstr>B 트리 또는 B+트리</vt:lpstr>
      <vt:lpstr>B 트리 알고리즘</vt:lpstr>
      <vt:lpstr>B 트리 구조  (a) q – 1개의 탐색값을 갖는 B-트리의 한 노드  (b) 차수 p = 3인 B-트리(삽입 순서는 8, 5, 1, 7, 3, 12, 9, 6이다.)</vt:lpstr>
      <vt:lpstr>PowerPoint 프레젠테이션</vt:lpstr>
      <vt:lpstr>B+트리의 노드  (a) q – 1개의 탐색값을 갖는 내부 노드  (b) q – 1의 탑색값과 q – 1의 데이터 포인터를 가지는 B+-트리의 단말 노드</vt:lpstr>
      <vt:lpstr>B+트리 삽입 알고리즘</vt:lpstr>
      <vt:lpstr>PowerPoint 프레젠테이션</vt:lpstr>
      <vt:lpstr>PowerPoint 프레젠테이션</vt:lpstr>
      <vt:lpstr>B+트리 삭제 알고리즘</vt:lpstr>
      <vt:lpstr>PowerPoint 프레젠테이션</vt:lpstr>
      <vt:lpstr>PowerPoint 프레젠테이션</vt:lpstr>
      <vt:lpstr>PowerPoint 프레젠테이션</vt:lpstr>
      <vt:lpstr>PowerPoint 프레젠테이션</vt:lpstr>
      <vt:lpstr>다중키 인덱스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105</cp:revision>
  <dcterms:created xsi:type="dcterms:W3CDTF">2007-03-04T09:35:15Z</dcterms:created>
  <dcterms:modified xsi:type="dcterms:W3CDTF">2012-10-05T04:31:47Z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