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8" r:id="rId2"/>
    <p:sldId id="289" r:id="rId3"/>
    <p:sldId id="372" r:id="rId4"/>
    <p:sldId id="373" r:id="rId5"/>
    <p:sldId id="350" r:id="rId6"/>
    <p:sldId id="348" r:id="rId7"/>
    <p:sldId id="349" r:id="rId8"/>
    <p:sldId id="328" r:id="rId9"/>
    <p:sldId id="369" r:id="rId10"/>
    <p:sldId id="374" r:id="rId11"/>
    <p:sldId id="326" r:id="rId12"/>
    <p:sldId id="351" r:id="rId13"/>
    <p:sldId id="352" r:id="rId14"/>
    <p:sldId id="354" r:id="rId15"/>
    <p:sldId id="371" r:id="rId16"/>
    <p:sldId id="329" r:id="rId17"/>
    <p:sldId id="355" r:id="rId18"/>
    <p:sldId id="331" r:id="rId19"/>
    <p:sldId id="332" r:id="rId20"/>
    <p:sldId id="357" r:id="rId21"/>
    <p:sldId id="356" r:id="rId22"/>
    <p:sldId id="335" r:id="rId23"/>
    <p:sldId id="358" r:id="rId24"/>
    <p:sldId id="337" r:id="rId25"/>
    <p:sldId id="338" r:id="rId26"/>
    <p:sldId id="359" r:id="rId27"/>
    <p:sldId id="360" r:id="rId28"/>
    <p:sldId id="342" r:id="rId29"/>
    <p:sldId id="361" r:id="rId30"/>
    <p:sldId id="343" r:id="rId31"/>
    <p:sldId id="362" r:id="rId32"/>
    <p:sldId id="364" r:id="rId33"/>
    <p:sldId id="365" r:id="rId34"/>
    <p:sldId id="363" r:id="rId35"/>
    <p:sldId id="366" r:id="rId36"/>
    <p:sldId id="367" r:id="rId37"/>
    <p:sldId id="368" r:id="rId38"/>
    <p:sldId id="370" r:id="rId39"/>
    <p:sldId id="375" r:id="rId40"/>
    <p:sldId id="346" r:id="rId4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4F1B2"/>
    <a:srgbClr val="306C58"/>
    <a:srgbClr val="9134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>
      <p:cViewPr varScale="1">
        <p:scale>
          <a:sx n="88" d="100"/>
          <a:sy n="88" d="100"/>
        </p:scale>
        <p:origin x="132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EB8157-6F6B-41E8-9C71-578188D243B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9555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9F7B97-B94A-4A52-9295-94F3BC67E85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40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E2B61-C0C2-458E-B8F3-823955C978C4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638748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2018-10-11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7967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4997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6467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4099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2018-10-11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5106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2018-10-11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5677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219E-102C-485B-B261-B6A2B7D0BE93}" type="slidenum">
              <a:rPr lang="en-US" altLang="ko-KR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864250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2018-10-11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8454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2018-10-11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08789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219E-102C-485B-B261-B6A2B7D0BE93}" type="slidenum">
              <a:rPr lang="en-US" altLang="ko-KR" smtClean="0"/>
              <a:pPr/>
              <a:t>20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34134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1C2864-7E02-4FE3-AFD1-FFE98CB5F48C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28775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432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2018-10-11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82085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219E-102C-485B-B261-B6A2B7D0BE93}" type="slidenum">
              <a:rPr lang="en-US" altLang="ko-KR" smtClean="0"/>
              <a:pPr/>
              <a:t>23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11662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2018-10-11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05384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2018-10-11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8081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25628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38520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2018-10-11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6980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18DB90-61A7-443B-B81A-ED17D4365A43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 cap="flat"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785690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2018-10-11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6588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F55FF42-5ED7-4507-807B-EA36422C6A87}" type="slidenum">
              <a:rPr lang="en-US" altLang="ko-KR" smtClean="0"/>
              <a:pPr>
                <a:spcBef>
                  <a:spcPct val="0"/>
                </a:spcBef>
              </a:pPr>
              <a:t>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847318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69826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0563"/>
            <a:ext cx="4556125" cy="34178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9F1EE-1103-41A1-A091-D4E50CA95C7A}" type="slidenum">
              <a:rPr lang="en-US" altLang="ko-KR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96967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0563"/>
            <a:ext cx="4556125" cy="34178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9F1EE-1103-41A1-A091-D4E50CA95C7A}" type="slidenum">
              <a:rPr lang="en-US" altLang="ko-KR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5644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95324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0563"/>
            <a:ext cx="4556125" cy="34178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9F1EE-1103-41A1-A091-D4E50CA95C7A}" type="slidenum">
              <a:rPr lang="en-US" altLang="ko-KR" smtClean="0"/>
              <a:pPr/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26032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0563"/>
            <a:ext cx="4556125" cy="34178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9F1EE-1103-41A1-A091-D4E50CA95C7A}" type="slidenum">
              <a:rPr lang="en-US" altLang="ko-KR" smtClean="0"/>
              <a:pPr/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90004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0563"/>
            <a:ext cx="4556125" cy="34178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9F1EE-1103-41A1-A091-D4E50CA95C7A}" type="slidenum">
              <a:rPr lang="en-US" altLang="ko-KR" smtClean="0"/>
              <a:pPr/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57033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2018-10-11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3061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219E-102C-485B-B261-B6A2B7D0BE93}" type="slidenum">
              <a:rPr lang="en-US" altLang="ko-KR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92523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2093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5010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2018-10-11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946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219E-102C-485B-B261-B6A2B7D0BE93}" type="slidenum">
              <a:rPr lang="en-US" altLang="ko-KR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00415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219E-102C-485B-B261-B6A2B7D0BE93}" type="slidenum">
              <a:rPr lang="en-US" altLang="ko-KR" smtClean="0"/>
              <a:pPr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863614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lt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l="29329" t="17232" r="9392" b="203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0" y="3073400"/>
            <a:ext cx="9144000" cy="838200"/>
            <a:chOff x="0" y="1920"/>
            <a:chExt cx="5760" cy="528"/>
          </a:xfrm>
        </p:grpSpPr>
        <p:sp>
          <p:nvSpPr>
            <p:cNvPr id="6" name="Line 27"/>
            <p:cNvSpPr>
              <a:spLocks noChangeShapeType="1"/>
            </p:cNvSpPr>
            <p:nvPr userDrawn="1"/>
          </p:nvSpPr>
          <p:spPr bwMode="ltGray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7" name="Line 28"/>
            <p:cNvSpPr>
              <a:spLocks noChangeShapeType="1"/>
            </p:cNvSpPr>
            <p:nvPr userDrawn="1"/>
          </p:nvSpPr>
          <p:spPr bwMode="ltGray">
            <a:xfrm>
              <a:off x="0" y="2448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8" name="Line 30"/>
          <p:cNvSpPr>
            <a:spLocks noChangeShapeType="1"/>
          </p:cNvSpPr>
          <p:nvPr/>
        </p:nvSpPr>
        <p:spPr bwMode="ltGray">
          <a:xfrm>
            <a:off x="2286000" y="3911600"/>
            <a:ext cx="0" cy="1905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Line 31"/>
          <p:cNvSpPr>
            <a:spLocks noChangeShapeType="1"/>
          </p:cNvSpPr>
          <p:nvPr/>
        </p:nvSpPr>
        <p:spPr bwMode="ltGray">
          <a:xfrm>
            <a:off x="2057400" y="5562600"/>
            <a:ext cx="502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0" y="3022600"/>
            <a:ext cx="9144000" cy="838200"/>
            <a:chOff x="0" y="1920"/>
            <a:chExt cx="5760" cy="528"/>
          </a:xfrm>
        </p:grpSpPr>
        <p:sp>
          <p:nvSpPr>
            <p:cNvPr id="11" name="Line 33"/>
            <p:cNvSpPr>
              <a:spLocks noChangeShapeType="1"/>
            </p:cNvSpPr>
            <p:nvPr userDrawn="1"/>
          </p:nvSpPr>
          <p:spPr bwMode="ltGray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2" name="Line 34"/>
            <p:cNvSpPr>
              <a:spLocks noChangeShapeType="1"/>
            </p:cNvSpPr>
            <p:nvPr userDrawn="1"/>
          </p:nvSpPr>
          <p:spPr bwMode="ltGray">
            <a:xfrm>
              <a:off x="0" y="2448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invGray">
          <a:xfrm>
            <a:off x="0" y="3124200"/>
            <a:ext cx="9144000" cy="685800"/>
          </a:xfrm>
          <a:solidFill>
            <a:schemeClr val="tx1"/>
          </a:solidFill>
        </p:spPr>
        <p:txBody>
          <a:bodyPr/>
          <a:lstStyle>
            <a:lvl1pPr algn="ctr">
              <a:defRPr sz="4800">
                <a:solidFill>
                  <a:schemeClr val="bg1"/>
                </a:solidFill>
                <a:effectLst>
                  <a:outerShdw blurRad="38100" dist="38100" dir="2700000" algn="tl">
                    <a:srgbClr val="4D4D4D"/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105400"/>
            <a:ext cx="5486400" cy="508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64B54C9-4FB0-44A1-8ECB-A2C11724FC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62196-7B95-4585-BF15-A0DEE4EB0E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19812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912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D7C7E-9A4F-4EA7-9347-C3D639A5B9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35131-CC70-4A14-95B1-EDCAAFE1C4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82E87-200D-4F3E-B19B-4F739525FE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86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3886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C727B-79C4-482C-9B3B-3613485992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13BB0-95A2-43D7-9252-047BB95C67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C404E-9529-42B3-BB32-00B337A41A9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C6090-BD25-40CC-A346-0FA57D619B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FC04-1EC0-46F0-968E-535D0F7969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CE2CB-4093-431D-A2D1-52DE729C5E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 l="29329" t="17232" r="9392" b="203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13500"/>
            <a:ext cx="19050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413500"/>
            <a:ext cx="16002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fld id="{EE5B434B-B058-430D-BD86-ADC17CBB1A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85800" y="609600"/>
            <a:ext cx="7848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43" name="Line 19"/>
          <p:cNvSpPr>
            <a:spLocks noChangeShapeType="1"/>
          </p:cNvSpPr>
          <p:nvPr/>
        </p:nvSpPr>
        <p:spPr bwMode="auto">
          <a:xfrm>
            <a:off x="685800" y="1219200"/>
            <a:ext cx="845820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2056" name="Picture 20" descr="KPU-logo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215188" y="6359525"/>
            <a:ext cx="16922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" grpId="0" animBg="1"/>
    </p:bld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j-lt"/>
          <a:ea typeface="HY동녘B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MD솔체" pitchFamily="18" charset="-127"/>
          <a:ea typeface="HY동녘B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MD솔체" pitchFamily="18" charset="-127"/>
          <a:ea typeface="HY동녘B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MD솔체" pitchFamily="18" charset="-127"/>
          <a:ea typeface="HY동녘B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MD솔체" pitchFamily="18" charset="-127"/>
          <a:ea typeface="HY동녘B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800">
          <a:solidFill>
            <a:schemeClr val="tx1"/>
          </a:solidFill>
          <a:latin typeface="+mn-lt"/>
          <a:ea typeface="HY동녘M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HY동녘M" pitchFamily="18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>
          <a:solidFill>
            <a:schemeClr val="tx1"/>
          </a:solidFill>
          <a:latin typeface="+mn-lt"/>
          <a:ea typeface="HY동녘M" pitchFamily="18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HY동녘M" pitchFamily="18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HY동녘M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9329" t="17232" r="9392" b="203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71625"/>
            <a:ext cx="9144000" cy="1728788"/>
          </a:xfrm>
          <a:noFill/>
        </p:spPr>
        <p:txBody>
          <a:bodyPr/>
          <a:lstStyle/>
          <a:p>
            <a:pPr eaLnBrk="1" hangingPunct="1">
              <a:defRPr/>
            </a:pPr>
            <a:r>
              <a:rPr lang="en-US" altLang="ko-KR" sz="2800" dirty="0" smtClean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</a:rPr>
              <a:t>Databases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</a:rPr>
              <a:t/>
            </a:r>
            <a:b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</a:rPr>
            </a:br>
            <a:r>
              <a:rPr lang="ko-KR" altLang="en-US" dirty="0" err="1" smtClean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</a:rPr>
              <a:t>화일의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</a:rPr>
              <a:t> 인덱스 구조</a:t>
            </a:r>
            <a:endParaRPr lang="ko-KR" altLang="en-US" sz="4400" dirty="0" smtClean="0">
              <a:solidFill>
                <a:schemeClr val="tx2">
                  <a:lumMod val="75000"/>
                </a:schemeClr>
              </a:solidFill>
              <a:latin typeface="HY동녘B" pitchFamily="18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797425"/>
            <a:ext cx="5767388" cy="1368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한국산업기술대학교</a:t>
            </a:r>
          </a:p>
          <a:p>
            <a:pPr eaLnBrk="1" hangingPunct="1">
              <a:defRPr/>
            </a:pP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게임공학과</a:t>
            </a:r>
          </a:p>
          <a:p>
            <a:pPr eaLnBrk="1" hangingPunct="1">
              <a:defRPr/>
            </a:pP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장 지 </a:t>
            </a:r>
            <a:r>
              <a:rPr lang="ko-KR" alt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웅</a:t>
            </a:r>
            <a:endParaRPr lang="ko-KR" alt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189038" y="2112963"/>
            <a:ext cx="7153275" cy="2959111"/>
            <a:chOff x="1189038" y="2112963"/>
            <a:chExt cx="7153275" cy="2857500"/>
          </a:xfrm>
        </p:grpSpPr>
        <p:sp>
          <p:nvSpPr>
            <p:cNvPr id="14339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0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1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2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Text Box 92"/>
            <p:cNvSpPr txBox="1">
              <a:spLocks noChangeArrowheads="1"/>
            </p:cNvSpPr>
            <p:nvPr/>
          </p:nvSpPr>
          <p:spPr bwMode="gray">
            <a:xfrm>
              <a:off x="1357290" y="2563070"/>
              <a:ext cx="6800850" cy="216961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>
                <a:buAutoNum type="arabicPeriod"/>
              </a:pPr>
              <a:r>
                <a:rPr lang="ko-KR" altLang="en-US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인덱스 </a:t>
              </a:r>
              <a:r>
                <a:rPr lang="ko-KR" altLang="en-US" sz="2800" dirty="0" err="1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화일의</a:t>
              </a:r>
              <a:r>
                <a:rPr lang="ko-KR" altLang="en-US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크기는 어느 정도 일까</a:t>
              </a:r>
              <a:r>
                <a:rPr lang="en-US" altLang="ko-KR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514350" indent="-514350"/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2</a:t>
              </a:r>
              <a:r>
                <a:rPr lang="en-US" altLang="ko-KR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. </a:t>
              </a:r>
              <a:r>
                <a:rPr lang="ko-KR" altLang="en-US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인덱스 </a:t>
              </a:r>
              <a:r>
                <a:rPr lang="ko-KR" altLang="en-US" sz="2800" dirty="0" err="1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엔트리의</a:t>
              </a:r>
              <a:r>
                <a:rPr lang="ko-KR" altLang="en-US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개수는 몇 개인가</a:t>
              </a:r>
              <a:r>
                <a:rPr lang="en-US" altLang="ko-KR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514350" indent="-514350"/>
              <a:r>
                <a:rPr lang="en-US" altLang="ko-KR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3. </a:t>
              </a:r>
              <a:r>
                <a:rPr lang="ko-KR" altLang="en-US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하나의 </a:t>
              </a:r>
              <a:r>
                <a:rPr lang="ko-KR" altLang="en-US" sz="2800" dirty="0" err="1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화일에</a:t>
              </a:r>
              <a:r>
                <a:rPr lang="ko-KR" altLang="en-US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몇 개의 인덱스를 </a:t>
              </a:r>
              <a:r>
                <a:rPr lang="ko-KR" altLang="en-US" sz="2800" dirty="0" err="1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만들수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있을까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514350" indent="-514350"/>
              <a:endParaRPr lang="en-US" altLang="ko-KR" sz="28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HY동녘B" pitchFamily="18" charset="-127"/>
              </a:rPr>
              <a:t>생각해 봅시다</a:t>
            </a:r>
            <a:r>
              <a:rPr lang="en-US" altLang="ko-KR" smtClean="0">
                <a:latin typeface="HY동녘B" pitchFamily="18" charset="-127"/>
              </a:rPr>
              <a:t>.</a:t>
            </a:r>
            <a:endParaRPr lang="ko-KR" altLang="en-US" smtClean="0">
              <a:latin typeface="HY동녘B" pitchFamily="18" charset="-127"/>
            </a:endParaRP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4454525" y="1804988"/>
            <a:ext cx="785813" cy="642937"/>
            <a:chOff x="1289" y="582"/>
            <a:chExt cx="668" cy="668"/>
          </a:xfrm>
        </p:grpSpPr>
        <p:sp>
          <p:nvSpPr>
            <p:cNvPr id="14348" name="Oval 86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49" name="Oval 87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0" name="Oval 88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1" name="Oval 89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2" name="Oval 90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14345" name="AutoShape 93"/>
          <p:cNvSpPr>
            <a:spLocks noChangeArrowheads="1"/>
          </p:cNvSpPr>
          <p:nvPr/>
        </p:nvSpPr>
        <p:spPr bwMode="gray">
          <a:xfrm>
            <a:off x="1142976" y="5072074"/>
            <a:ext cx="7153275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AutoShape 94"/>
          <p:cNvSpPr>
            <a:spLocks noChangeArrowheads="1"/>
          </p:cNvSpPr>
          <p:nvPr/>
        </p:nvSpPr>
        <p:spPr bwMode="gray">
          <a:xfrm>
            <a:off x="1290614" y="5095886"/>
            <a:ext cx="6842125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7" name="TextBox 18"/>
          <p:cNvSpPr txBox="1">
            <a:spLocks noChangeArrowheads="1"/>
          </p:cNvSpPr>
          <p:nvPr/>
        </p:nvSpPr>
        <p:spPr bwMode="auto">
          <a:xfrm>
            <a:off x="4572000" y="1714500"/>
            <a:ext cx="5302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594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60FD52-5FD3-4760-9C04-9EFC01EE0268}" type="slidenum">
              <a:rPr lang="ko-KR" altLang="en-US"/>
              <a:pPr/>
              <a:t>11</a:t>
            </a:fld>
            <a:endParaRPr lang="en-US" altLang="ko-KR" dirty="0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714488"/>
            <a:ext cx="2363634" cy="4013200"/>
          </a:xfrm>
        </p:spPr>
        <p:txBody>
          <a:bodyPr/>
          <a:lstStyle/>
          <a:p>
            <a:r>
              <a:rPr lang="ko-KR" altLang="en-US" sz="2000" b="1" dirty="0" err="1" smtClean="0"/>
              <a:t>순서화일의</a:t>
            </a:r>
            <a:r>
              <a:rPr lang="ko-KR" altLang="en-US" sz="2000" b="1" dirty="0" smtClean="0"/>
              <a:t>  </a:t>
            </a:r>
            <a:r>
              <a:rPr lang="ko-KR" altLang="en-US" sz="2000" b="1" dirty="0" err="1" smtClean="0"/>
              <a:t>순서키</a:t>
            </a:r>
            <a:r>
              <a:rPr lang="ko-KR" altLang="en-US" sz="2000" b="1" dirty="0" smtClean="0"/>
              <a:t> </a:t>
            </a:r>
            <a:r>
              <a:rPr lang="ko-KR" altLang="en-US" sz="2000" b="1" dirty="0"/>
              <a:t>필드에 대한 기본 인덱스</a:t>
            </a:r>
            <a:endParaRPr lang="ko-KR" altLang="en-US" sz="3200" b="1" dirty="0"/>
          </a:p>
        </p:txBody>
      </p:sp>
      <p:pic>
        <p:nvPicPr>
          <p:cNvPr id="2887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634554" y="304800"/>
            <a:ext cx="6018909" cy="6196034"/>
          </a:xfrm>
        </p:spPr>
      </p:pic>
      <p:sp>
        <p:nvSpPr>
          <p:cNvPr id="2" name="직사각형 1"/>
          <p:cNvSpPr/>
          <p:nvPr/>
        </p:nvSpPr>
        <p:spPr>
          <a:xfrm>
            <a:off x="160462" y="308273"/>
            <a:ext cx="5184576" cy="6192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중복 없는 필드에 의한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순서화일을</a:t>
            </a:r>
            <a:r>
              <a:rPr lang="ko-KR" altLang="en-US" sz="2000" dirty="0" smtClean="0">
                <a:solidFill>
                  <a:schemeClr val="tx1"/>
                </a:solidFill>
              </a:rPr>
              <a:t> 위한 인덱스에 대하여 생각해 보자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앞에서 배운 방식으로 만들면 될까</a:t>
            </a:r>
            <a:r>
              <a:rPr lang="en-US" altLang="ko-KR" sz="200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검색</a:t>
            </a:r>
            <a:r>
              <a:rPr lang="en-US" altLang="ko-KR" sz="2000" dirty="0" smtClean="0">
                <a:solidFill>
                  <a:schemeClr val="tx1"/>
                </a:solidFill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</a:rPr>
              <a:t>삽입</a:t>
            </a:r>
            <a:r>
              <a:rPr lang="en-US" altLang="ko-KR" sz="2000" dirty="0" smtClean="0">
                <a:solidFill>
                  <a:schemeClr val="tx1"/>
                </a:solidFill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</a:rPr>
              <a:t>삭제 연산을 생각해보자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인덱스의 종류</a:t>
            </a:r>
            <a:endParaRPr lang="ko-KR" altLang="en-US" dirty="0"/>
          </a:p>
        </p:txBody>
      </p:sp>
      <p:sp>
        <p:nvSpPr>
          <p:cNvPr id="4" name="Freeform 4"/>
          <p:cNvSpPr>
            <a:spLocks/>
          </p:cNvSpPr>
          <p:nvPr/>
        </p:nvSpPr>
        <p:spPr bwMode="gray">
          <a:xfrm>
            <a:off x="1009650" y="4483100"/>
            <a:ext cx="1016000" cy="1155700"/>
          </a:xfrm>
          <a:custGeom>
            <a:avLst/>
            <a:gdLst/>
            <a:ahLst/>
            <a:cxnLst>
              <a:cxn ang="0">
                <a:pos x="88" y="1160"/>
              </a:cxn>
              <a:cxn ang="0">
                <a:pos x="88" y="0"/>
              </a:cxn>
              <a:cxn ang="0">
                <a:pos x="0" y="0"/>
              </a:cxn>
              <a:cxn ang="0">
                <a:pos x="0" y="1256"/>
              </a:cxn>
              <a:cxn ang="0">
                <a:pos x="1104" y="1256"/>
              </a:cxn>
              <a:cxn ang="0">
                <a:pos x="1104" y="1160"/>
              </a:cxn>
              <a:cxn ang="0">
                <a:pos x="88" y="1160"/>
              </a:cxn>
            </a:cxnLst>
            <a:rect l="0" t="0" r="r" b="b"/>
            <a:pathLst>
              <a:path w="1104" h="1256">
                <a:moveTo>
                  <a:pt x="88" y="1160"/>
                </a:moveTo>
                <a:lnTo>
                  <a:pt x="88" y="0"/>
                </a:lnTo>
                <a:lnTo>
                  <a:pt x="0" y="0"/>
                </a:lnTo>
                <a:lnTo>
                  <a:pt x="0" y="1256"/>
                </a:lnTo>
                <a:lnTo>
                  <a:pt x="1104" y="1256"/>
                </a:lnTo>
                <a:lnTo>
                  <a:pt x="1104" y="1160"/>
                </a:lnTo>
                <a:lnTo>
                  <a:pt x="88" y="1160"/>
                </a:lnTo>
                <a:close/>
              </a:path>
            </a:pathLst>
          </a:custGeom>
          <a:gradFill rotWithShape="1">
            <a:gsLst>
              <a:gs pos="0">
                <a:srgbClr val="33CCCC"/>
              </a:gs>
              <a:gs pos="50000">
                <a:srgbClr val="33CCCC">
                  <a:gamma/>
                  <a:tint val="21176"/>
                  <a:invGamma/>
                </a:srgbClr>
              </a:gs>
              <a:gs pos="100000">
                <a:srgbClr val="33CCCC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5"/>
          <p:cNvSpPr>
            <a:spLocks/>
          </p:cNvSpPr>
          <p:nvPr/>
        </p:nvSpPr>
        <p:spPr bwMode="gray">
          <a:xfrm rot="10800000">
            <a:off x="3468688" y="1685925"/>
            <a:ext cx="1016000" cy="1155700"/>
          </a:xfrm>
          <a:custGeom>
            <a:avLst/>
            <a:gdLst/>
            <a:ahLst/>
            <a:cxnLst>
              <a:cxn ang="0">
                <a:pos x="88" y="1160"/>
              </a:cxn>
              <a:cxn ang="0">
                <a:pos x="88" y="0"/>
              </a:cxn>
              <a:cxn ang="0">
                <a:pos x="0" y="0"/>
              </a:cxn>
              <a:cxn ang="0">
                <a:pos x="0" y="1256"/>
              </a:cxn>
              <a:cxn ang="0">
                <a:pos x="1104" y="1256"/>
              </a:cxn>
              <a:cxn ang="0">
                <a:pos x="1104" y="1160"/>
              </a:cxn>
              <a:cxn ang="0">
                <a:pos x="88" y="1160"/>
              </a:cxn>
            </a:cxnLst>
            <a:rect l="0" t="0" r="r" b="b"/>
            <a:pathLst>
              <a:path w="1104" h="1256">
                <a:moveTo>
                  <a:pt x="88" y="1160"/>
                </a:moveTo>
                <a:lnTo>
                  <a:pt x="88" y="0"/>
                </a:lnTo>
                <a:lnTo>
                  <a:pt x="0" y="0"/>
                </a:lnTo>
                <a:lnTo>
                  <a:pt x="0" y="1256"/>
                </a:lnTo>
                <a:lnTo>
                  <a:pt x="1104" y="1256"/>
                </a:lnTo>
                <a:lnTo>
                  <a:pt x="1104" y="1160"/>
                </a:lnTo>
                <a:lnTo>
                  <a:pt x="88" y="1160"/>
                </a:lnTo>
                <a:close/>
              </a:path>
            </a:pathLst>
          </a:custGeom>
          <a:gradFill rotWithShape="1">
            <a:gsLst>
              <a:gs pos="0">
                <a:srgbClr val="33CCCC"/>
              </a:gs>
              <a:gs pos="50000">
                <a:srgbClr val="33CCCC">
                  <a:gamma/>
                  <a:tint val="21176"/>
                  <a:invGamma/>
                </a:srgbClr>
              </a:gs>
              <a:gs pos="100000">
                <a:srgbClr val="33CCCC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1143000" y="1828800"/>
            <a:ext cx="3200400" cy="3657600"/>
          </a:xfrm>
          <a:prstGeom prst="rect">
            <a:avLst/>
          </a:prstGeom>
          <a:gradFill rotWithShape="1">
            <a:gsLst>
              <a:gs pos="0">
                <a:srgbClr val="009999">
                  <a:gamma/>
                  <a:shade val="46275"/>
                  <a:invGamma/>
                </a:srgbClr>
              </a:gs>
              <a:gs pos="50000">
                <a:srgbClr val="009999"/>
              </a:gs>
              <a:gs pos="100000">
                <a:srgbClr val="009999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>
            <a:outerShdw dist="107763" dir="8100000" algn="ctr" rotWithShape="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r>
              <a:rPr lang="ko-KR" altLang="en-US" sz="2800" dirty="0" smtClean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밀집 인덱스</a:t>
            </a:r>
            <a:endParaRPr lang="en-US" altLang="ko-KR" sz="2800" dirty="0" smtClean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  <a:p>
            <a:endParaRPr lang="en-US" altLang="ko-KR" sz="2800" dirty="0" smtClean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  <a:p>
            <a:r>
              <a:rPr lang="ko-KR" altLang="en-US" sz="2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데이터 </a:t>
            </a:r>
            <a:r>
              <a:rPr lang="ko-KR" altLang="en-US" sz="2800" dirty="0" err="1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화일내의</a:t>
            </a:r>
            <a:r>
              <a:rPr lang="ko-KR" altLang="en-US" sz="2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2800" i="1" dirty="0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</a:rPr>
              <a:t>모든</a:t>
            </a:r>
            <a:r>
              <a:rPr lang="ko-KR" altLang="en-US" sz="2800" i="1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 탐색 키 값</a:t>
            </a:r>
            <a:r>
              <a:rPr lang="ko-KR" altLang="en-US" sz="2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sz="2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ko-KR" altLang="en-US" sz="2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즉</a:t>
            </a:r>
            <a:r>
              <a:rPr lang="en-US" altLang="ko-KR" sz="2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z="2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모든 레코드</a:t>
            </a:r>
            <a:r>
              <a:rPr lang="en-US" altLang="ko-KR" sz="2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2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에 대한 인덱스 엔트리를 정의</a:t>
            </a:r>
            <a:endParaRPr lang="en-US" altLang="ko-KR" sz="2800" dirty="0">
              <a:solidFill>
                <a:srgbClr val="FFFF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gray">
          <a:xfrm>
            <a:off x="4724400" y="4483100"/>
            <a:ext cx="1016000" cy="1155700"/>
          </a:xfrm>
          <a:custGeom>
            <a:avLst/>
            <a:gdLst/>
            <a:ahLst/>
            <a:cxnLst>
              <a:cxn ang="0">
                <a:pos x="88" y="1160"/>
              </a:cxn>
              <a:cxn ang="0">
                <a:pos x="88" y="0"/>
              </a:cxn>
              <a:cxn ang="0">
                <a:pos x="0" y="0"/>
              </a:cxn>
              <a:cxn ang="0">
                <a:pos x="0" y="1256"/>
              </a:cxn>
              <a:cxn ang="0">
                <a:pos x="1104" y="1256"/>
              </a:cxn>
              <a:cxn ang="0">
                <a:pos x="1104" y="1160"/>
              </a:cxn>
              <a:cxn ang="0">
                <a:pos x="88" y="1160"/>
              </a:cxn>
            </a:cxnLst>
            <a:rect l="0" t="0" r="r" b="b"/>
            <a:pathLst>
              <a:path w="1104" h="1256">
                <a:moveTo>
                  <a:pt x="88" y="1160"/>
                </a:moveTo>
                <a:lnTo>
                  <a:pt x="88" y="0"/>
                </a:lnTo>
                <a:lnTo>
                  <a:pt x="0" y="0"/>
                </a:lnTo>
                <a:lnTo>
                  <a:pt x="0" y="1256"/>
                </a:lnTo>
                <a:lnTo>
                  <a:pt x="1104" y="1256"/>
                </a:lnTo>
                <a:lnTo>
                  <a:pt x="1104" y="1160"/>
                </a:lnTo>
                <a:lnTo>
                  <a:pt x="88" y="1160"/>
                </a:lnTo>
                <a:close/>
              </a:path>
            </a:pathLst>
          </a:custGeom>
          <a:gradFill rotWithShape="1">
            <a:gsLst>
              <a:gs pos="0">
                <a:srgbClr val="FFCC66"/>
              </a:gs>
              <a:gs pos="50000">
                <a:srgbClr val="FFCC66">
                  <a:gamma/>
                  <a:tint val="21176"/>
                  <a:invGamma/>
                </a:srgbClr>
              </a:gs>
              <a:gs pos="100000">
                <a:srgbClr val="FFCC66"/>
              </a:gs>
            </a:gsLst>
            <a:lin ang="0" scaled="1"/>
          </a:gradFill>
          <a:ln w="0">
            <a:solidFill>
              <a:srgbClr val="DFE29A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gray">
          <a:xfrm rot="10800000">
            <a:off x="7183438" y="1685925"/>
            <a:ext cx="1016000" cy="1155700"/>
          </a:xfrm>
          <a:custGeom>
            <a:avLst/>
            <a:gdLst/>
            <a:ahLst/>
            <a:cxnLst>
              <a:cxn ang="0">
                <a:pos x="88" y="1160"/>
              </a:cxn>
              <a:cxn ang="0">
                <a:pos x="88" y="0"/>
              </a:cxn>
              <a:cxn ang="0">
                <a:pos x="0" y="0"/>
              </a:cxn>
              <a:cxn ang="0">
                <a:pos x="0" y="1256"/>
              </a:cxn>
              <a:cxn ang="0">
                <a:pos x="1104" y="1256"/>
              </a:cxn>
              <a:cxn ang="0">
                <a:pos x="1104" y="1160"/>
              </a:cxn>
              <a:cxn ang="0">
                <a:pos x="88" y="1160"/>
              </a:cxn>
            </a:cxnLst>
            <a:rect l="0" t="0" r="r" b="b"/>
            <a:pathLst>
              <a:path w="1104" h="1256">
                <a:moveTo>
                  <a:pt x="88" y="1160"/>
                </a:moveTo>
                <a:lnTo>
                  <a:pt x="88" y="0"/>
                </a:lnTo>
                <a:lnTo>
                  <a:pt x="0" y="0"/>
                </a:lnTo>
                <a:lnTo>
                  <a:pt x="0" y="1256"/>
                </a:lnTo>
                <a:lnTo>
                  <a:pt x="1104" y="1256"/>
                </a:lnTo>
                <a:lnTo>
                  <a:pt x="1104" y="1160"/>
                </a:lnTo>
                <a:lnTo>
                  <a:pt x="88" y="1160"/>
                </a:lnTo>
                <a:close/>
              </a:path>
            </a:pathLst>
          </a:custGeom>
          <a:gradFill rotWithShape="1">
            <a:gsLst>
              <a:gs pos="0">
                <a:srgbClr val="FFCC66"/>
              </a:gs>
              <a:gs pos="50000">
                <a:srgbClr val="FFCC66">
                  <a:gamma/>
                  <a:tint val="21176"/>
                  <a:invGamma/>
                </a:srgbClr>
              </a:gs>
              <a:gs pos="100000">
                <a:srgbClr val="FFCC66"/>
              </a:gs>
            </a:gsLst>
            <a:lin ang="0" scaled="1"/>
          </a:gradFill>
          <a:ln w="0">
            <a:solidFill>
              <a:srgbClr val="DFE29A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>
            <a:off x="4857750" y="1828800"/>
            <a:ext cx="3200400" cy="3657600"/>
          </a:xfrm>
          <a:prstGeom prst="rect">
            <a:avLst/>
          </a:prstGeom>
          <a:gradFill rotWithShape="1">
            <a:gsLst>
              <a:gs pos="0">
                <a:srgbClr val="D85E28">
                  <a:gamma/>
                  <a:shade val="46275"/>
                  <a:invGamma/>
                </a:srgbClr>
              </a:gs>
              <a:gs pos="50000">
                <a:srgbClr val="D85E28"/>
              </a:gs>
              <a:gs pos="100000">
                <a:srgbClr val="D85E28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>
            <a:outerShdw dist="107763" dir="8100000" algn="ctr" rotWithShape="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r>
              <a:rPr lang="ko-KR" altLang="en-US" sz="2800" dirty="0" smtClean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희소 인덱스</a:t>
            </a:r>
            <a:endParaRPr lang="en-US" altLang="ko-KR" sz="2800" dirty="0" smtClean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  <a:p>
            <a:endParaRPr lang="en-US" altLang="ko-KR" sz="2800" dirty="0" smtClean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  <a:p>
            <a:r>
              <a:rPr lang="ko-KR" altLang="en-US" sz="2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탐색 값의 </a:t>
            </a:r>
            <a:r>
              <a:rPr lang="ko-KR" altLang="en-US" sz="2800" dirty="0" smtClean="0">
                <a:solidFill>
                  <a:srgbClr val="A7DEEF"/>
                </a:solidFill>
                <a:latin typeface="HY동녘M" pitchFamily="18" charset="-127"/>
                <a:ea typeface="HY동녘M" pitchFamily="18" charset="-127"/>
              </a:rPr>
              <a:t>일부</a:t>
            </a:r>
            <a:r>
              <a:rPr lang="ko-KR" altLang="en-US" sz="2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에 대해서만 인덱스 </a:t>
            </a:r>
            <a:r>
              <a:rPr lang="ko-KR" altLang="en-US" sz="2800" dirty="0" err="1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엔트리를</a:t>
            </a:r>
            <a:r>
              <a:rPr lang="ko-KR" altLang="en-US" sz="2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 정의</a:t>
            </a:r>
            <a:endParaRPr lang="en-US" altLang="ko-KR" sz="2800" dirty="0" smtClean="0">
              <a:solidFill>
                <a:srgbClr val="FFFF00"/>
              </a:solidFill>
              <a:latin typeface="HY동녘M" pitchFamily="18" charset="-127"/>
              <a:ea typeface="HY동녘M" pitchFamily="18" charset="-127"/>
            </a:endParaRPr>
          </a:p>
          <a:p>
            <a:endParaRPr lang="en-US" altLang="ko-KR" sz="2800" dirty="0" smtClean="0">
              <a:solidFill>
                <a:srgbClr val="FFFF00"/>
              </a:solidFill>
              <a:latin typeface="HY동녘M" pitchFamily="18" charset="-127"/>
              <a:ea typeface="HY동녘M" pitchFamily="18" charset="-127"/>
            </a:endParaRPr>
          </a:p>
          <a:p>
            <a:endParaRPr lang="en-US" altLang="ko-KR" sz="2800" dirty="0">
              <a:solidFill>
                <a:srgbClr val="FFFF00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571480"/>
            <a:ext cx="8458200" cy="533400"/>
          </a:xfrm>
        </p:spPr>
        <p:txBody>
          <a:bodyPr/>
          <a:lstStyle/>
          <a:p>
            <a:r>
              <a:rPr lang="ko-KR" altLang="en-US" sz="3600" dirty="0" smtClean="0"/>
              <a:t>밀집인덱스를 사용한 접근 비용의 예</a:t>
            </a:r>
            <a:endParaRPr lang="ko-KR" altLang="en-US" sz="36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214282" y="1267718"/>
            <a:ext cx="4572032" cy="3089976"/>
            <a:chOff x="1071538" y="1456632"/>
            <a:chExt cx="5510464" cy="3089976"/>
          </a:xfrm>
        </p:grpSpPr>
        <p:sp>
          <p:nvSpPr>
            <p:cNvPr id="4" name="Freeform 4"/>
            <p:cNvSpPr>
              <a:spLocks/>
            </p:cNvSpPr>
            <p:nvPr/>
          </p:nvSpPr>
          <p:spPr bwMode="gray">
            <a:xfrm>
              <a:off x="1071538" y="3714752"/>
              <a:ext cx="2019300" cy="831856"/>
            </a:xfrm>
            <a:custGeom>
              <a:avLst/>
              <a:gdLst/>
              <a:ahLst/>
              <a:cxnLst>
                <a:cxn ang="0">
                  <a:pos x="88" y="696"/>
                </a:cxn>
                <a:cxn ang="0">
                  <a:pos x="88" y="0"/>
                </a:cxn>
                <a:cxn ang="0">
                  <a:pos x="0" y="0"/>
                </a:cxn>
                <a:cxn ang="0">
                  <a:pos x="0" y="792"/>
                </a:cxn>
                <a:cxn ang="0">
                  <a:pos x="2320" y="792"/>
                </a:cxn>
                <a:cxn ang="0">
                  <a:pos x="2320" y="696"/>
                </a:cxn>
                <a:cxn ang="0">
                  <a:pos x="88" y="696"/>
                </a:cxn>
              </a:cxnLst>
              <a:rect l="0" t="0" r="r" b="b"/>
              <a:pathLst>
                <a:path w="2320" h="792">
                  <a:moveTo>
                    <a:pt x="88" y="696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792"/>
                  </a:lnTo>
                  <a:lnTo>
                    <a:pt x="2320" y="792"/>
                  </a:lnTo>
                  <a:lnTo>
                    <a:pt x="2320" y="696"/>
                  </a:lnTo>
                  <a:lnTo>
                    <a:pt x="88" y="696"/>
                  </a:lnTo>
                  <a:close/>
                </a:path>
              </a:pathLst>
            </a:custGeom>
            <a:solidFill>
              <a:srgbClr val="66CC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2000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gray">
            <a:xfrm rot="10800000">
              <a:off x="4657952" y="1456632"/>
              <a:ext cx="1924050" cy="785818"/>
            </a:xfrm>
            <a:custGeom>
              <a:avLst/>
              <a:gdLst/>
              <a:ahLst/>
              <a:cxnLst>
                <a:cxn ang="0">
                  <a:pos x="88" y="696"/>
                </a:cxn>
                <a:cxn ang="0">
                  <a:pos x="88" y="0"/>
                </a:cxn>
                <a:cxn ang="0">
                  <a:pos x="0" y="0"/>
                </a:cxn>
                <a:cxn ang="0">
                  <a:pos x="0" y="792"/>
                </a:cxn>
                <a:cxn ang="0">
                  <a:pos x="2320" y="792"/>
                </a:cxn>
                <a:cxn ang="0">
                  <a:pos x="2320" y="696"/>
                </a:cxn>
                <a:cxn ang="0">
                  <a:pos x="88" y="696"/>
                </a:cxn>
              </a:cxnLst>
              <a:rect l="0" t="0" r="r" b="b"/>
              <a:pathLst>
                <a:path w="2320" h="792">
                  <a:moveTo>
                    <a:pt x="88" y="696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792"/>
                  </a:lnTo>
                  <a:lnTo>
                    <a:pt x="2320" y="792"/>
                  </a:lnTo>
                  <a:lnTo>
                    <a:pt x="2320" y="696"/>
                  </a:lnTo>
                  <a:lnTo>
                    <a:pt x="88" y="696"/>
                  </a:lnTo>
                  <a:close/>
                </a:path>
              </a:pathLst>
            </a:custGeom>
            <a:solidFill>
              <a:srgbClr val="66CC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2000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gray">
            <a:xfrm>
              <a:off x="1250926" y="1621986"/>
              <a:ext cx="5178462" cy="2711600"/>
            </a:xfrm>
            <a:prstGeom prst="rect">
              <a:avLst/>
            </a:prstGeom>
            <a:solidFill>
              <a:srgbClr val="006699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>
                <a:lnSpc>
                  <a:spcPct val="80000"/>
                </a:lnSpc>
                <a:buFont typeface="Wingdings" pitchFamily="2" charset="2"/>
                <a:buNone/>
              </a:pPr>
              <a:r>
                <a:rPr lang="ko-KR" altLang="en-US" sz="2000" u="sng" dirty="0" smtClean="0">
                  <a:solidFill>
                    <a:srgbClr val="FFFF00"/>
                  </a:solidFill>
                  <a:latin typeface="HY동녘M" pitchFamily="18" charset="-127"/>
                  <a:ea typeface="HY동녘M" pitchFamily="18" charset="-127"/>
                </a:rPr>
                <a:t>데이터 파일</a:t>
              </a:r>
              <a:r>
                <a:rPr lang="en-US" altLang="ko-KR" sz="2000" u="sng" dirty="0" smtClean="0">
                  <a:solidFill>
                    <a:srgbClr val="FFFF00"/>
                  </a:solidFill>
                  <a:latin typeface="HY동녘M" pitchFamily="18" charset="-127"/>
                  <a:ea typeface="HY동녘M" pitchFamily="18" charset="-127"/>
                </a:rPr>
                <a:t>:</a:t>
              </a:r>
            </a:p>
            <a:p>
              <a:pPr>
                <a:lnSpc>
                  <a:spcPct val="80000"/>
                </a:lnSpc>
                <a:buFont typeface="Wingdings" pitchFamily="2" charset="2"/>
                <a:buNone/>
              </a:pPr>
              <a:endParaRPr lang="en-US" altLang="ko-KR" sz="10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endParaRPr>
            </a:p>
            <a:p>
              <a:pPr>
                <a:lnSpc>
                  <a:spcPct val="80000"/>
                </a:lnSpc>
                <a:buFont typeface="Wingdings" pitchFamily="2" charset="2"/>
                <a:buNone/>
              </a:pP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  레코드 크기 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R=150 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바이트</a:t>
              </a:r>
            </a:p>
            <a:p>
              <a:pPr>
                <a:lnSpc>
                  <a:spcPct val="80000"/>
                </a:lnSpc>
                <a:buFont typeface="Wingdings" pitchFamily="2" charset="2"/>
                <a:buNone/>
              </a:pP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  블록 크기 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B=512 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바이트</a:t>
              </a:r>
            </a:p>
            <a:p>
              <a:pPr>
                <a:lnSpc>
                  <a:spcPct val="80000"/>
                </a:lnSpc>
                <a:buFont typeface="Wingdings" pitchFamily="2" charset="2"/>
                <a:buNone/>
              </a:pP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  레코드 개수 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r=30000 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레코드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  <a:p>
              <a:pPr>
                <a:lnSpc>
                  <a:spcPct val="80000"/>
                </a:lnSpc>
                <a:buFont typeface="Wingdings" pitchFamily="2" charset="2"/>
                <a:buNone/>
              </a:pPr>
              <a:endParaRPr lang="en-US" altLang="ko-KR" sz="900" dirty="0" smtClean="0">
                <a:solidFill>
                  <a:schemeClr val="bg1">
                    <a:lumMod val="9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  <a:p>
              <a:pPr>
                <a:lnSpc>
                  <a:spcPct val="80000"/>
                </a:lnSpc>
                <a:buFont typeface="Wingdings" pitchFamily="2" charset="2"/>
                <a:buNone/>
              </a:pPr>
              <a:r>
                <a:rPr lang="ko-KR" altLang="en-US" sz="2000" u="sng" dirty="0" smtClean="0">
                  <a:solidFill>
                    <a:srgbClr val="FFFF00"/>
                  </a:solidFill>
                  <a:latin typeface="HY동녘M" pitchFamily="18" charset="-127"/>
                  <a:ea typeface="HY동녘M" pitchFamily="18" charset="-127"/>
                </a:rPr>
                <a:t>인덱스 </a:t>
              </a:r>
              <a:r>
                <a:rPr lang="ko-KR" altLang="en-US" sz="2000" u="sng" dirty="0" err="1" smtClean="0">
                  <a:solidFill>
                    <a:srgbClr val="FFFF00"/>
                  </a:solidFill>
                  <a:latin typeface="HY동녘M" pitchFamily="18" charset="-127"/>
                  <a:ea typeface="HY동녘M" pitchFamily="18" charset="-127"/>
                </a:rPr>
                <a:t>화일</a:t>
              </a:r>
              <a:r>
                <a:rPr lang="en-US" altLang="ko-KR" sz="2000" u="sng" dirty="0" smtClean="0">
                  <a:solidFill>
                    <a:srgbClr val="FFFF00"/>
                  </a:solidFill>
                  <a:latin typeface="HY동녘M" pitchFamily="18" charset="-127"/>
                  <a:ea typeface="HY동녘M" pitchFamily="18" charset="-127"/>
                </a:rPr>
                <a:t>:</a:t>
              </a:r>
            </a:p>
            <a:p>
              <a:pPr>
                <a:lnSpc>
                  <a:spcPct val="80000"/>
                </a:lnSpc>
                <a:buFont typeface="Wingdings" pitchFamily="2" charset="2"/>
                <a:buNone/>
              </a:pPr>
              <a:endParaRPr lang="en-US" altLang="ko-KR" sz="1050" u="sng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endParaRPr>
            </a:p>
            <a:p>
              <a:pPr>
                <a:lnSpc>
                  <a:spcPct val="80000"/>
                </a:lnSpc>
                <a:buFont typeface="Wingdings" pitchFamily="2" charset="2"/>
                <a:buNone/>
              </a:pP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  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키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필드 크기 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VSSN=9 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바이트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  <a:p>
              <a:pPr>
                <a:lnSpc>
                  <a:spcPct val="80000"/>
                </a:lnSpc>
                <a:buFont typeface="Wingdings" pitchFamily="2" charset="2"/>
                <a:buNone/>
              </a:pP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  레코드 포인터 크기 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PR=7 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바이트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152650" y="4071942"/>
            <a:ext cx="6991350" cy="2571768"/>
            <a:chOff x="1047750" y="3962400"/>
            <a:chExt cx="6991350" cy="1912938"/>
          </a:xfrm>
        </p:grpSpPr>
        <p:sp>
          <p:nvSpPr>
            <p:cNvPr id="7" name="Freeform 7"/>
            <p:cNvSpPr>
              <a:spLocks/>
            </p:cNvSpPr>
            <p:nvPr/>
          </p:nvSpPr>
          <p:spPr bwMode="gray">
            <a:xfrm>
              <a:off x="1047750" y="4913313"/>
              <a:ext cx="2019300" cy="962025"/>
            </a:xfrm>
            <a:custGeom>
              <a:avLst/>
              <a:gdLst/>
              <a:ahLst/>
              <a:cxnLst>
                <a:cxn ang="0">
                  <a:pos x="88" y="696"/>
                </a:cxn>
                <a:cxn ang="0">
                  <a:pos x="88" y="0"/>
                </a:cxn>
                <a:cxn ang="0">
                  <a:pos x="0" y="0"/>
                </a:cxn>
                <a:cxn ang="0">
                  <a:pos x="0" y="792"/>
                </a:cxn>
                <a:cxn ang="0">
                  <a:pos x="2320" y="792"/>
                </a:cxn>
                <a:cxn ang="0">
                  <a:pos x="2320" y="696"/>
                </a:cxn>
                <a:cxn ang="0">
                  <a:pos x="88" y="696"/>
                </a:cxn>
              </a:cxnLst>
              <a:rect l="0" t="0" r="r" b="b"/>
              <a:pathLst>
                <a:path w="2320" h="792">
                  <a:moveTo>
                    <a:pt x="88" y="696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792"/>
                  </a:lnTo>
                  <a:lnTo>
                    <a:pt x="2320" y="792"/>
                  </a:lnTo>
                  <a:lnTo>
                    <a:pt x="2320" y="696"/>
                  </a:lnTo>
                  <a:lnTo>
                    <a:pt x="88" y="696"/>
                  </a:lnTo>
                  <a:close/>
                </a:path>
              </a:pathLst>
            </a:custGeom>
            <a:solidFill>
              <a:srgbClr val="DFE29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2000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gray">
            <a:xfrm rot="10800000">
              <a:off x="6115050" y="3962400"/>
              <a:ext cx="1924050" cy="962025"/>
            </a:xfrm>
            <a:custGeom>
              <a:avLst/>
              <a:gdLst/>
              <a:ahLst/>
              <a:cxnLst>
                <a:cxn ang="0">
                  <a:pos x="88" y="696"/>
                </a:cxn>
                <a:cxn ang="0">
                  <a:pos x="88" y="0"/>
                </a:cxn>
                <a:cxn ang="0">
                  <a:pos x="0" y="0"/>
                </a:cxn>
                <a:cxn ang="0">
                  <a:pos x="0" y="792"/>
                </a:cxn>
                <a:cxn ang="0">
                  <a:pos x="2320" y="792"/>
                </a:cxn>
                <a:cxn ang="0">
                  <a:pos x="2320" y="696"/>
                </a:cxn>
                <a:cxn ang="0">
                  <a:pos x="88" y="696"/>
                </a:cxn>
              </a:cxnLst>
              <a:rect l="0" t="0" r="r" b="b"/>
              <a:pathLst>
                <a:path w="2320" h="792">
                  <a:moveTo>
                    <a:pt x="88" y="696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792"/>
                  </a:lnTo>
                  <a:lnTo>
                    <a:pt x="2320" y="792"/>
                  </a:lnTo>
                  <a:lnTo>
                    <a:pt x="2320" y="696"/>
                  </a:lnTo>
                  <a:lnTo>
                    <a:pt x="88" y="696"/>
                  </a:lnTo>
                  <a:close/>
                </a:path>
              </a:pathLst>
            </a:custGeom>
            <a:solidFill>
              <a:srgbClr val="DFE29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2000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gray">
            <a:xfrm>
              <a:off x="1227138" y="4151313"/>
              <a:ext cx="6629400" cy="1524000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marL="457200" indent="-457200">
                <a:lnSpc>
                  <a:spcPct val="80000"/>
                </a:lnSpc>
                <a:buFont typeface="Wingdings" pitchFamily="2" charset="2"/>
                <a:buAutoNum type="arabicPeriod"/>
              </a:pP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데이터 </a:t>
              </a:r>
              <a:r>
                <a:rPr lang="ko-KR" altLang="en-US" sz="2000" dirty="0" err="1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화일의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Blocking factor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는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457200" indent="-457200">
                <a:lnSpc>
                  <a:spcPct val="80000"/>
                </a:lnSpc>
                <a:buFont typeface="Wingdings" pitchFamily="2" charset="2"/>
                <a:buAutoNum type="arabicPeriod"/>
              </a:pP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데이터 </a:t>
              </a:r>
              <a:r>
                <a:rPr lang="ko-KR" altLang="en-US" sz="2000" dirty="0" err="1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화일의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 블록 </a:t>
              </a:r>
              <a:r>
                <a:rPr lang="ko-KR" altLang="en-US" sz="2000" dirty="0" err="1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갯수는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457200" indent="-457200">
                <a:lnSpc>
                  <a:spcPct val="80000"/>
                </a:lnSpc>
                <a:buFont typeface="Wingdings" pitchFamily="2" charset="2"/>
                <a:buAutoNum type="arabicPeriod"/>
              </a:pP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인덱스 </a:t>
              </a:r>
              <a:r>
                <a:rPr lang="ko-KR" altLang="en-US" sz="2000" dirty="0" err="1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엔트리의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 크기는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457200" indent="-457200">
                <a:lnSpc>
                  <a:spcPct val="80000"/>
                </a:lnSpc>
                <a:buFont typeface="Wingdings" pitchFamily="2" charset="2"/>
                <a:buAutoNum type="arabicPeriod"/>
              </a:pP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인덱스 </a:t>
              </a:r>
              <a:r>
                <a:rPr lang="ko-KR" altLang="en-US" sz="2000" dirty="0" err="1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화일의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Blocking factor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는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457200" indent="-457200">
                <a:lnSpc>
                  <a:spcPct val="80000"/>
                </a:lnSpc>
                <a:buFont typeface="Wingdings" pitchFamily="2" charset="2"/>
                <a:buAutoNum type="arabicPeriod"/>
              </a:pP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인덱스 </a:t>
              </a:r>
              <a:r>
                <a:rPr lang="ko-KR" altLang="en-US" sz="2000" dirty="0" err="1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화일의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 블록 </a:t>
              </a:r>
              <a:r>
                <a:rPr lang="ko-KR" altLang="en-US" sz="2000" dirty="0" err="1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갯수는</a:t>
              </a:r>
              <a:r>
                <a:rPr lang="en-US" altLang="ko-KR" sz="2000" smtClean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단일 단계 인덱스의 유형</a:t>
            </a:r>
            <a:endParaRPr lang="ko-KR" altLang="en-US" dirty="0"/>
          </a:p>
        </p:txBody>
      </p:sp>
      <p:sp>
        <p:nvSpPr>
          <p:cNvPr id="4" name="Freeform 3"/>
          <p:cNvSpPr>
            <a:spLocks/>
          </p:cNvSpPr>
          <p:nvPr/>
        </p:nvSpPr>
        <p:spPr bwMode="gray">
          <a:xfrm>
            <a:off x="1025501" y="2116129"/>
            <a:ext cx="201930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FFCC6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gray">
          <a:xfrm rot="10800000">
            <a:off x="6083276" y="1568449"/>
            <a:ext cx="192405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FFCC00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1195364" y="1757362"/>
            <a:ext cx="6629400" cy="1125535"/>
          </a:xfrm>
          <a:prstGeom prst="rect">
            <a:avLst/>
          </a:prstGeom>
          <a:solidFill>
            <a:srgbClr val="E08500"/>
          </a:solidFill>
          <a:ln w="254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>
            <a:outerShdw sy="50000" kx="-2453608" rotWithShape="0">
              <a:srgbClr val="B2B2B2">
                <a:alpha val="50000"/>
              </a:srgbClr>
            </a:outerShdw>
          </a:effectLst>
        </p:spPr>
        <p:txBody>
          <a:bodyPr anchor="ctr"/>
          <a:lstStyle/>
          <a:p>
            <a:r>
              <a:rPr lang="ko-KR" altLang="en-US" dirty="0" smtClean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기본 인덱스</a:t>
            </a:r>
            <a:endParaRPr lang="en-US" altLang="ko-KR" dirty="0" smtClean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  <a:p>
            <a:endParaRPr lang="en-US" altLang="ko-KR" sz="700" dirty="0" smtClean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  <a:p>
            <a:r>
              <a:rPr lang="en-US" altLang="ko-KR" sz="1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ko-KR" altLang="en-US" sz="1800" dirty="0" err="1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순서화일의</a:t>
            </a:r>
            <a:r>
              <a:rPr lang="ko-KR" altLang="en-US" sz="1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 키 필드에 대하여 정의함</a:t>
            </a:r>
            <a:endParaRPr lang="en-US" altLang="ko-KR" sz="1800" dirty="0" smtClean="0">
              <a:solidFill>
                <a:srgbClr val="FFFF00"/>
              </a:solidFill>
              <a:latin typeface="HY동녘M" pitchFamily="18" charset="-127"/>
              <a:ea typeface="HY동녘M" pitchFamily="18" charset="-127"/>
            </a:endParaRPr>
          </a:p>
          <a:p>
            <a:pPr>
              <a:buFontTx/>
              <a:buChar char="-"/>
            </a:pPr>
            <a:r>
              <a:rPr lang="ko-KR" altLang="en-US" sz="1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블록 당 하나의 </a:t>
            </a:r>
            <a:r>
              <a:rPr lang="ko-KR" altLang="en-US" sz="1800" dirty="0" err="1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인덱스엔트리</a:t>
            </a:r>
            <a:endParaRPr lang="en-US" altLang="ko-KR" sz="1800" dirty="0" smtClean="0">
              <a:solidFill>
                <a:srgbClr val="FFFF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gray">
          <a:xfrm>
            <a:off x="1044551" y="3778257"/>
            <a:ext cx="201930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91BF63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gray">
          <a:xfrm rot="10800000">
            <a:off x="6102326" y="3097211"/>
            <a:ext cx="192405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91BF63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gray">
          <a:xfrm>
            <a:off x="1214414" y="3286124"/>
            <a:ext cx="6629400" cy="1277951"/>
          </a:xfrm>
          <a:prstGeom prst="rect">
            <a:avLst/>
          </a:prstGeom>
          <a:solidFill>
            <a:srgbClr val="86B600"/>
          </a:solidFill>
          <a:ln w="254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>
            <a:outerShdw sy="50000" kx="-2453608" rotWithShape="0">
              <a:srgbClr val="B2B2B2">
                <a:alpha val="50000"/>
              </a:srgbClr>
            </a:outerShdw>
          </a:effectLst>
        </p:spPr>
        <p:txBody>
          <a:bodyPr anchor="ctr"/>
          <a:lstStyle/>
          <a:p>
            <a:r>
              <a:rPr lang="ko-KR" altLang="en-US" dirty="0" err="1" smtClean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클러스터링</a:t>
            </a:r>
            <a:r>
              <a:rPr lang="ko-KR" altLang="en-US" dirty="0" smtClean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 인덱스</a:t>
            </a:r>
            <a:endParaRPr lang="en-US" altLang="ko-KR" dirty="0" smtClean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  <a:p>
            <a:endParaRPr lang="en-US" altLang="ko-KR" sz="1050" dirty="0" smtClean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  <a:p>
            <a:pPr>
              <a:buFontTx/>
              <a:buChar char="-"/>
            </a:pPr>
            <a:r>
              <a:rPr lang="ko-KR" altLang="en-US" sz="1800" dirty="0" err="1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순서화일의</a:t>
            </a:r>
            <a:r>
              <a:rPr lang="ko-KR" altLang="en-US" sz="1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sz="1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non-</a:t>
            </a:r>
            <a:r>
              <a:rPr lang="ko-KR" altLang="en-US" sz="1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키 필드에 정의함</a:t>
            </a:r>
            <a:endParaRPr lang="en-US" altLang="ko-KR" sz="1800" dirty="0" smtClean="0">
              <a:solidFill>
                <a:srgbClr val="FFFF00"/>
              </a:solidFill>
              <a:latin typeface="HY동녘M" pitchFamily="18" charset="-127"/>
              <a:ea typeface="HY동녘M" pitchFamily="18" charset="-127"/>
            </a:endParaRPr>
          </a:p>
          <a:p>
            <a:pPr>
              <a:buFontTx/>
              <a:buChar char="-"/>
            </a:pPr>
            <a:r>
              <a:rPr lang="ko-KR" altLang="en-US" sz="1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키 </a:t>
            </a:r>
            <a:r>
              <a:rPr lang="ko-KR" altLang="en-US" sz="1800" dirty="0" err="1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값당</a:t>
            </a:r>
            <a:r>
              <a:rPr lang="ko-KR" altLang="en-US" sz="1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 하나의 인덱스 </a:t>
            </a:r>
            <a:r>
              <a:rPr lang="ko-KR" altLang="en-US" sz="1800" dirty="0" err="1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엔트리</a:t>
            </a:r>
            <a:endParaRPr lang="en-US" altLang="ko-KR" sz="1800" dirty="0" smtClean="0">
              <a:solidFill>
                <a:srgbClr val="FFFF00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1400" dirty="0" smtClean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gray">
          <a:xfrm>
            <a:off x="1071538" y="5500702"/>
            <a:ext cx="201930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DFE29A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1" name="Freeform 8"/>
          <p:cNvSpPr>
            <a:spLocks/>
          </p:cNvSpPr>
          <p:nvPr/>
        </p:nvSpPr>
        <p:spPr bwMode="gray">
          <a:xfrm rot="10800000">
            <a:off x="6102326" y="4811723"/>
            <a:ext cx="192405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DFE29A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gray">
          <a:xfrm>
            <a:off x="1214414" y="5000636"/>
            <a:ext cx="6629400" cy="1285884"/>
          </a:xfrm>
          <a:prstGeom prst="rect">
            <a:avLst/>
          </a:prstGeom>
          <a:solidFill>
            <a:srgbClr val="009999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ko-KR" altLang="en-US" dirty="0" smtClean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보조 인덱스</a:t>
            </a:r>
            <a:endParaRPr lang="en-US" altLang="ko-KR" dirty="0" smtClean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  <a:p>
            <a:endParaRPr lang="en-US" altLang="ko-KR" sz="1100" dirty="0" smtClean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  <a:p>
            <a:pPr>
              <a:buFontTx/>
              <a:buChar char="-"/>
            </a:pPr>
            <a:r>
              <a:rPr lang="ko-KR" altLang="en-US" sz="2000" dirty="0" err="1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순서화일의</a:t>
            </a:r>
            <a:r>
              <a:rPr lang="ko-KR" altLang="en-US" sz="20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 순서 키가 아닌 키 필드에 대한 인덱스</a:t>
            </a:r>
            <a:endParaRPr lang="en-US" altLang="ko-KR" sz="2000" dirty="0" smtClean="0">
              <a:solidFill>
                <a:srgbClr val="FFFF00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592981-B2BF-4ABC-A82D-4F1D3BD61973}" type="slidenum">
              <a:rPr lang="ko-KR" altLang="en-US"/>
              <a:pPr/>
              <a:t>15</a:t>
            </a:fld>
            <a:endParaRPr lang="en-US" altLang="ko-KR"/>
          </a:p>
        </p:txBody>
      </p:sp>
      <p:pic>
        <p:nvPicPr>
          <p:cNvPr id="289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63688" y="341313"/>
            <a:ext cx="6586769" cy="6230959"/>
          </a:xfrm>
        </p:spPr>
      </p:pic>
      <p:sp>
        <p:nvSpPr>
          <p:cNvPr id="289795" name="Rectangle 3"/>
          <p:cNvSpPr>
            <a:spLocks noGrp="1" noChangeArrowheads="1"/>
          </p:cNvSpPr>
          <p:nvPr>
            <p:ph type="title"/>
          </p:nvPr>
        </p:nvSpPr>
        <p:spPr>
          <a:xfrm>
            <a:off x="395536" y="476672"/>
            <a:ext cx="3925670" cy="1271587"/>
          </a:xfrm>
        </p:spPr>
        <p:txBody>
          <a:bodyPr/>
          <a:lstStyle/>
          <a:p>
            <a:r>
              <a:rPr lang="ko-KR" altLang="en-US" sz="2000" dirty="0" smtClean="0"/>
              <a:t>다시 되돌아보자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ko-KR" altLang="en-US" sz="2000" dirty="0" err="1" smtClean="0"/>
              <a:t>순서화일의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non-key </a:t>
            </a:r>
            <a:r>
              <a:rPr lang="ko-KR" altLang="en-US" sz="2000" dirty="0" smtClean="0"/>
              <a:t>필드에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대한 인덱스</a:t>
            </a:r>
            <a:endParaRPr lang="en-US" altLang="ko-KR" sz="2000" b="1" dirty="0"/>
          </a:p>
        </p:txBody>
      </p:sp>
      <p:sp>
        <p:nvSpPr>
          <p:cNvPr id="2" name="폭발 2 1"/>
          <p:cNvSpPr/>
          <p:nvPr/>
        </p:nvSpPr>
        <p:spPr>
          <a:xfrm>
            <a:off x="107504" y="980728"/>
            <a:ext cx="2736304" cy="2664296"/>
          </a:xfrm>
          <a:prstGeom prst="irregularSeal2">
            <a:avLst/>
          </a:prstGeom>
          <a:solidFill>
            <a:srgbClr val="FF0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문제가 뭐지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88653" y="4653136"/>
            <a:ext cx="3247244" cy="1760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검색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삽입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삭제 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알고리즘을 생각해보자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DD4E72-DBB0-495D-94BE-F64584E357B7}" type="slidenum">
              <a:rPr lang="ko-KR" altLang="en-US"/>
              <a:pPr/>
              <a:t>16</a:t>
            </a:fld>
            <a:endParaRPr lang="en-US" altLang="ko-KR"/>
          </a:p>
        </p:txBody>
      </p:sp>
      <p:pic>
        <p:nvPicPr>
          <p:cNvPr id="2908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071670" y="214290"/>
            <a:ext cx="6673869" cy="6418572"/>
          </a:xfrm>
        </p:spPr>
      </p:pic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786058"/>
            <a:ext cx="3659190" cy="3784600"/>
          </a:xfrm>
        </p:spPr>
        <p:txBody>
          <a:bodyPr/>
          <a:lstStyle/>
          <a:p>
            <a:r>
              <a:rPr lang="en-US" altLang="ko-KR" sz="2400" b="1" dirty="0"/>
              <a:t/>
            </a:r>
            <a:br>
              <a:rPr lang="en-US" altLang="ko-KR" sz="2400" b="1" dirty="0"/>
            </a:br>
            <a:r>
              <a:rPr lang="ko-KR" altLang="en-US" sz="2400" b="1" dirty="0" smtClean="0"/>
              <a:t> </a:t>
            </a:r>
            <a:r>
              <a:rPr lang="ko-KR" altLang="en-US" sz="2400" b="1" dirty="0" err="1"/>
              <a:t>클러스터링</a:t>
            </a:r>
            <a:r>
              <a:rPr lang="ko-KR" altLang="en-US" sz="2400" b="1" dirty="0"/>
              <a:t> </a:t>
            </a:r>
            <a:r>
              <a:rPr lang="ko-KR" altLang="en-US" sz="2400" b="1" dirty="0" smtClean="0"/>
              <a:t>인덱스의 예</a:t>
            </a:r>
            <a:endParaRPr lang="ko-KR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6"/>
          <p:cNvGrpSpPr/>
          <p:nvPr/>
        </p:nvGrpSpPr>
        <p:grpSpPr>
          <a:xfrm>
            <a:off x="1189038" y="2112963"/>
            <a:ext cx="7153275" cy="2959111"/>
            <a:chOff x="1189038" y="2112963"/>
            <a:chExt cx="7153275" cy="2857500"/>
          </a:xfrm>
        </p:grpSpPr>
        <p:sp>
          <p:nvSpPr>
            <p:cNvPr id="14339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0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1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2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Text Box 92"/>
            <p:cNvSpPr txBox="1">
              <a:spLocks noChangeArrowheads="1"/>
            </p:cNvSpPr>
            <p:nvPr/>
          </p:nvSpPr>
          <p:spPr bwMode="gray">
            <a:xfrm>
              <a:off x="1357290" y="2563070"/>
              <a:ext cx="6800850" cy="9213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/>
              <a:endParaRPr lang="en-US" altLang="ko-KR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marL="514350" indent="-514350" algn="ctr"/>
              <a:r>
                <a:rPr lang="ko-KR" altLang="en-US" sz="2800" dirty="0" err="1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클러스터링</a:t>
              </a:r>
              <a:r>
                <a:rPr lang="ko-KR" altLang="en-US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인덱스는 밀집인가 희소인가</a:t>
              </a:r>
              <a:r>
                <a:rPr lang="en-US" altLang="ko-KR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  <a:endParaRPr lang="en-US" altLang="ko-KR" sz="28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HY동녘B" pitchFamily="18" charset="-127"/>
              </a:rPr>
              <a:t>생각해 봅시다</a:t>
            </a:r>
            <a:r>
              <a:rPr lang="en-US" altLang="ko-KR" smtClean="0">
                <a:latin typeface="HY동녘B" pitchFamily="18" charset="-127"/>
              </a:rPr>
              <a:t>.</a:t>
            </a:r>
            <a:endParaRPr lang="ko-KR" altLang="en-US" smtClean="0">
              <a:latin typeface="HY동녘B" pitchFamily="18" charset="-127"/>
            </a:endParaRPr>
          </a:p>
        </p:txBody>
      </p:sp>
      <p:grpSp>
        <p:nvGrpSpPr>
          <p:cNvPr id="3" name="Group 85"/>
          <p:cNvGrpSpPr>
            <a:grpSpLocks/>
          </p:cNvGrpSpPr>
          <p:nvPr/>
        </p:nvGrpSpPr>
        <p:grpSpPr bwMode="auto">
          <a:xfrm>
            <a:off x="4454525" y="1804988"/>
            <a:ext cx="785813" cy="642937"/>
            <a:chOff x="1289" y="582"/>
            <a:chExt cx="668" cy="668"/>
          </a:xfrm>
        </p:grpSpPr>
        <p:sp>
          <p:nvSpPr>
            <p:cNvPr id="14348" name="Oval 86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49" name="Oval 87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0" name="Oval 88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1" name="Oval 89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2" name="Oval 90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14345" name="AutoShape 93"/>
          <p:cNvSpPr>
            <a:spLocks noChangeArrowheads="1"/>
          </p:cNvSpPr>
          <p:nvPr/>
        </p:nvSpPr>
        <p:spPr bwMode="gray">
          <a:xfrm>
            <a:off x="1142976" y="5072074"/>
            <a:ext cx="7153275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AutoShape 94"/>
          <p:cNvSpPr>
            <a:spLocks noChangeArrowheads="1"/>
          </p:cNvSpPr>
          <p:nvPr/>
        </p:nvSpPr>
        <p:spPr bwMode="gray">
          <a:xfrm>
            <a:off x="1290614" y="5095886"/>
            <a:ext cx="6842125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7" name="TextBox 18"/>
          <p:cNvSpPr txBox="1">
            <a:spLocks noChangeArrowheads="1"/>
          </p:cNvSpPr>
          <p:nvPr/>
        </p:nvSpPr>
        <p:spPr bwMode="auto">
          <a:xfrm>
            <a:off x="4572000" y="1714500"/>
            <a:ext cx="5302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0340C4-DE21-47FA-81D6-EE117D6B4295}" type="slidenum">
              <a:rPr lang="ko-KR" altLang="en-US"/>
              <a:pPr/>
              <a:t>18</a:t>
            </a:fld>
            <a:endParaRPr lang="en-US" altLang="ko-KR"/>
          </a:p>
        </p:txBody>
      </p:sp>
      <p:pic>
        <p:nvPicPr>
          <p:cNvPr id="2918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142976" y="285728"/>
            <a:ext cx="7393009" cy="6139384"/>
          </a:xfrm>
        </p:spPr>
      </p:pic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214290"/>
            <a:ext cx="5572164" cy="1000108"/>
          </a:xfrm>
        </p:spPr>
        <p:txBody>
          <a:bodyPr/>
          <a:lstStyle/>
          <a:p>
            <a:r>
              <a:rPr lang="ko-KR" altLang="en-US" sz="1800" b="1" dirty="0" smtClean="0"/>
              <a:t>밀집 </a:t>
            </a:r>
            <a:r>
              <a:rPr lang="ko-KR" altLang="en-US" sz="1800" b="1" dirty="0"/>
              <a:t>보조 </a:t>
            </a:r>
            <a:r>
              <a:rPr lang="ko-KR" altLang="en-US" sz="1800" b="1" dirty="0" smtClean="0"/>
              <a:t>인덱스의 예 </a:t>
            </a:r>
            <a:r>
              <a:rPr lang="en-US" altLang="ko-KR" sz="1800" b="1" dirty="0" smtClean="0"/>
              <a:t/>
            </a:r>
            <a:br>
              <a:rPr lang="en-US" altLang="ko-KR" sz="1800" b="1" dirty="0" smtClean="0"/>
            </a:br>
            <a:r>
              <a:rPr lang="en-US" altLang="ko-KR" sz="1800" b="1" dirty="0" smtClean="0"/>
              <a:t>(</a:t>
            </a:r>
            <a:r>
              <a:rPr lang="ko-KR" altLang="en-US" sz="1800" b="1" dirty="0"/>
              <a:t>블록 포인터를 갖는 경우</a:t>
            </a:r>
            <a:r>
              <a:rPr lang="en-US" altLang="ko-KR" sz="1800" b="1" dirty="0"/>
              <a:t>)</a:t>
            </a:r>
            <a:endParaRPr lang="en-US" altLang="ko-KR" b="1" dirty="0"/>
          </a:p>
        </p:txBody>
      </p:sp>
      <p:sp>
        <p:nvSpPr>
          <p:cNvPr id="2" name="직사각형 1"/>
          <p:cNvSpPr/>
          <p:nvPr/>
        </p:nvSpPr>
        <p:spPr>
          <a:xfrm>
            <a:off x="899592" y="404664"/>
            <a:ext cx="4392488" cy="6048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</a:rPr>
              <a:t>정렬되지 않고</a:t>
            </a:r>
            <a:r>
              <a:rPr lang="en-US" altLang="ko-KR" dirty="0" smtClean="0">
                <a:solidFill>
                  <a:schemeClr val="tx2"/>
                </a:solidFill>
              </a:rPr>
              <a:t>, </a:t>
            </a:r>
          </a:p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중복값이</a:t>
            </a:r>
            <a:r>
              <a:rPr lang="ko-KR" altLang="en-US" dirty="0" smtClean="0">
                <a:solidFill>
                  <a:schemeClr val="tx2"/>
                </a:solidFill>
              </a:rPr>
              <a:t> 없는 필드에 대한 인덱스를 생각해보자</a:t>
            </a:r>
            <a:r>
              <a:rPr lang="en-US" altLang="ko-KR" dirty="0" smtClean="0">
                <a:solidFill>
                  <a:schemeClr val="tx2"/>
                </a:solidFill>
              </a:rPr>
              <a:t>.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067FE6-E00C-4C49-8F2D-053D2FA8CEB3}" type="slidenum">
              <a:rPr lang="ko-KR" altLang="en-US"/>
              <a:pPr/>
              <a:t>19</a:t>
            </a:fld>
            <a:endParaRPr lang="en-US" altLang="ko-KR"/>
          </a:p>
        </p:txBody>
      </p:sp>
      <p:pic>
        <p:nvPicPr>
          <p:cNvPr id="2928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85852" y="875522"/>
            <a:ext cx="6788173" cy="5836675"/>
          </a:xfrm>
          <a:ln/>
        </p:spPr>
      </p:pic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8509000" cy="1090613"/>
          </a:xfrm>
        </p:spPr>
        <p:txBody>
          <a:bodyPr/>
          <a:lstStyle/>
          <a:p>
            <a:r>
              <a:rPr lang="ko-KR" altLang="en-US" sz="1600" b="1" dirty="0" smtClean="0"/>
              <a:t>인덱스 </a:t>
            </a:r>
            <a:r>
              <a:rPr lang="ko-KR" altLang="en-US" sz="1600" b="1" dirty="0" err="1"/>
              <a:t>엔트리들이</a:t>
            </a:r>
            <a:r>
              <a:rPr lang="ko-KR" altLang="en-US" sz="1600" b="1" dirty="0"/>
              <a:t> 고정 길이이고 유일한 </a:t>
            </a:r>
            <a:r>
              <a:rPr lang="ko-KR" altLang="en-US" sz="1600" b="1" dirty="0" err="1"/>
              <a:t>필드값들을</a:t>
            </a:r>
            <a:r>
              <a:rPr lang="ko-KR" altLang="en-US" sz="1600" b="1" dirty="0"/>
              <a:t> 갖도록 하나의 간접 단계를 이용하여 구현된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키가 아닌 필드에 대한 보조 인덱스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레코드 포인터를 갖는 경우</a:t>
            </a:r>
            <a:r>
              <a:rPr lang="en-US" altLang="ko-KR" sz="1600" b="1" dirty="0"/>
              <a:t>)</a:t>
            </a:r>
            <a:endParaRPr lang="en-US" altLang="ko-KR" sz="3200" b="1" dirty="0"/>
          </a:p>
        </p:txBody>
      </p:sp>
      <p:sp>
        <p:nvSpPr>
          <p:cNvPr id="6" name="직사각형 5"/>
          <p:cNvSpPr/>
          <p:nvPr/>
        </p:nvSpPr>
        <p:spPr>
          <a:xfrm>
            <a:off x="972301" y="1628800"/>
            <a:ext cx="4320480" cy="504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</a:rPr>
              <a:t>정렬되지 않고 </a:t>
            </a:r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중복값을</a:t>
            </a:r>
            <a:r>
              <a:rPr lang="ko-KR" altLang="en-US" dirty="0" smtClean="0">
                <a:solidFill>
                  <a:schemeClr val="tx2"/>
                </a:solidFill>
              </a:rPr>
              <a:t> 가지는 필드에 대한 인덱스를 생각해보자</a:t>
            </a:r>
            <a:r>
              <a:rPr lang="en-US" altLang="ko-KR" dirty="0" smtClean="0">
                <a:solidFill>
                  <a:schemeClr val="tx2"/>
                </a:solidFill>
              </a:rPr>
              <a:t>.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188640"/>
            <a:ext cx="8424936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57250" y="1785938"/>
            <a:ext cx="3760788" cy="798512"/>
            <a:chOff x="744" y="1484"/>
            <a:chExt cx="2369" cy="503"/>
          </a:xfrm>
        </p:grpSpPr>
        <p:sp>
          <p:nvSpPr>
            <p:cNvPr id="5153" name="Text Box 4"/>
            <p:cNvSpPr txBox="1">
              <a:spLocks noChangeArrowheads="1"/>
            </p:cNvSpPr>
            <p:nvPr/>
          </p:nvSpPr>
          <p:spPr bwMode="auto">
            <a:xfrm>
              <a:off x="1338" y="1515"/>
              <a:ext cx="177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2800" dirty="0" smtClean="0">
                  <a:solidFill>
                    <a:srgbClr val="000000"/>
                  </a:solidFill>
                  <a:latin typeface="HY울릉도M" pitchFamily="18" charset="-127"/>
                  <a:ea typeface="HY울릉도M" pitchFamily="18" charset="-127"/>
                </a:rPr>
                <a:t>단일단계 인덱스</a:t>
              </a:r>
              <a:endParaRPr lang="ko-KR" altLang="en-US" sz="2800" dirty="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endParaRPr>
            </a:p>
          </p:txBody>
        </p:sp>
        <p:pic>
          <p:nvPicPr>
            <p:cNvPr id="5154" name="Picture 5" descr="Aqu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44" y="1484"/>
              <a:ext cx="503" cy="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884" y="1525"/>
              <a:ext cx="2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HY견명조" pitchFamily="18" charset="-127"/>
                  <a:ea typeface="HY견명조" pitchFamily="18" charset="-127"/>
                </a:rPr>
                <a:t>I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755901" y="4416425"/>
            <a:ext cx="3328988" cy="798513"/>
            <a:chOff x="1606" y="2383"/>
            <a:chExt cx="2097" cy="503"/>
          </a:xfrm>
        </p:grpSpPr>
        <p:sp>
          <p:nvSpPr>
            <p:cNvPr id="5150" name="Text Box 13"/>
            <p:cNvSpPr txBox="1">
              <a:spLocks noChangeArrowheads="1"/>
            </p:cNvSpPr>
            <p:nvPr/>
          </p:nvSpPr>
          <p:spPr bwMode="auto">
            <a:xfrm>
              <a:off x="2154" y="2423"/>
              <a:ext cx="154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2800" dirty="0" smtClean="0">
                  <a:solidFill>
                    <a:srgbClr val="000000"/>
                  </a:solidFill>
                  <a:latin typeface="HY울릉도M" pitchFamily="18" charset="-127"/>
                  <a:ea typeface="HY울릉도M" pitchFamily="18" charset="-127"/>
                </a:rPr>
                <a:t>다단계 인덱스</a:t>
              </a:r>
              <a:endParaRPr lang="ko-KR" altLang="en-US" sz="2800" dirty="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endParaRPr>
            </a:p>
          </p:txBody>
        </p:sp>
        <p:pic>
          <p:nvPicPr>
            <p:cNvPr id="5151" name="Picture 14" descr="Aqu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6" y="2383"/>
              <a:ext cx="503" cy="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700" y="2432"/>
              <a:ext cx="36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HY견명조" pitchFamily="18" charset="-127"/>
                  <a:ea typeface="HY견명조" pitchFamily="18" charset="-127"/>
                </a:rPr>
                <a:t>II</a:t>
              </a:r>
            </a:p>
          </p:txBody>
        </p:sp>
      </p:grp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042988" y="260350"/>
            <a:ext cx="402907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6600" b="1">
                <a:latin typeface="Tahoma" pitchFamily="34" charset="0"/>
              </a:rPr>
              <a:t>Contents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787651" y="5416550"/>
            <a:ext cx="3395663" cy="798513"/>
            <a:chOff x="1791" y="3475"/>
            <a:chExt cx="2139" cy="503"/>
          </a:xfrm>
        </p:grpSpPr>
        <p:sp>
          <p:nvSpPr>
            <p:cNvPr id="5147" name="Text Box 22"/>
            <p:cNvSpPr txBox="1">
              <a:spLocks noChangeArrowheads="1"/>
            </p:cNvSpPr>
            <p:nvPr/>
          </p:nvSpPr>
          <p:spPr bwMode="auto">
            <a:xfrm>
              <a:off x="2381" y="3511"/>
              <a:ext cx="154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2800" dirty="0" err="1" smtClean="0">
                  <a:solidFill>
                    <a:srgbClr val="000000"/>
                  </a:solidFill>
                  <a:latin typeface="HY울릉도M" pitchFamily="18" charset="-127"/>
                  <a:ea typeface="HY울릉도M" pitchFamily="18" charset="-127"/>
                </a:rPr>
                <a:t>다중키</a:t>
              </a:r>
              <a:r>
                <a:rPr lang="ko-KR" altLang="en-US" sz="2800" dirty="0" smtClean="0">
                  <a:solidFill>
                    <a:srgbClr val="000000"/>
                  </a:solidFill>
                  <a:latin typeface="HY울릉도M" pitchFamily="18" charset="-127"/>
                  <a:ea typeface="HY울릉도M" pitchFamily="18" charset="-127"/>
                </a:rPr>
                <a:t> 인덱스</a:t>
              </a:r>
              <a:endParaRPr lang="ko-KR" altLang="en-US" sz="2800" dirty="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endParaRPr>
            </a:p>
          </p:txBody>
        </p:sp>
        <p:pic>
          <p:nvPicPr>
            <p:cNvPr id="5148" name="Picture 23" descr="Aqu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91" y="3475"/>
              <a:ext cx="503" cy="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791" y="3521"/>
              <a:ext cx="49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>
              <a:spAutoFit/>
            </a:bodyPr>
            <a:lstStyle/>
            <a:p>
              <a:pPr algn="ctr">
                <a:defRPr/>
              </a:pPr>
              <a:r>
                <a:rPr lang="en-US" altLang="ko-KR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HY견명조" pitchFamily="18" charset="-127"/>
                  <a:ea typeface="HY견명조" pitchFamily="18" charset="-127"/>
                </a:rPr>
                <a:t>III</a:t>
              </a:r>
            </a:p>
          </p:txBody>
        </p:sp>
      </p:grpSp>
      <p:sp>
        <p:nvSpPr>
          <p:cNvPr id="5126" name="WordArt 25"/>
          <p:cNvSpPr>
            <a:spLocks noChangeArrowheads="1" noChangeShapeType="1" noTextEdit="1"/>
          </p:cNvSpPr>
          <p:nvPr/>
        </p:nvSpPr>
        <p:spPr bwMode="auto">
          <a:xfrm>
            <a:off x="1152525" y="514350"/>
            <a:ext cx="3714750" cy="6429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ko-KR" sz="2000" b="1" kern="10">
                <a:ln w="19050">
                  <a:solidFill>
                    <a:srgbClr val="EAEAEA">
                      <a:alpha val="50195"/>
                    </a:srgbClr>
                  </a:solidFill>
                  <a:round/>
                  <a:headEnd/>
                  <a:tailEnd/>
                </a:ln>
                <a:noFill/>
                <a:effectLst>
                  <a:outerShdw dist="35921" dir="2700000" algn="ctr" rotWithShape="0">
                    <a:schemeClr val="bg2"/>
                  </a:outerShdw>
                </a:effectLst>
                <a:latin typeface="Tahoma"/>
                <a:ea typeface="Tahoma"/>
                <a:cs typeface="Tahoma"/>
              </a:rPr>
              <a:t>Contents</a:t>
            </a:r>
            <a:endParaRPr lang="ko-KR" altLang="en-US" sz="2000" b="1" kern="10">
              <a:ln w="19050">
                <a:solidFill>
                  <a:srgbClr val="EAEAEA">
                    <a:alpha val="50195"/>
                  </a:srgbClr>
                </a:solidFill>
                <a:round/>
                <a:headEnd/>
                <a:tailEnd/>
              </a:ln>
              <a:noFill/>
              <a:effectLst>
                <a:outerShdw dist="35921" dir="2700000" algn="ctr" rotWithShape="0">
                  <a:schemeClr val="bg2"/>
                </a:outerShdw>
              </a:effectLst>
              <a:latin typeface="Tahoma"/>
              <a:cs typeface="Tahoma"/>
            </a:endParaRPr>
          </a:p>
        </p:txBody>
      </p:sp>
      <p:grpSp>
        <p:nvGrpSpPr>
          <p:cNvPr id="5127" name="Group 16"/>
          <p:cNvGrpSpPr>
            <a:grpSpLocks/>
          </p:cNvGrpSpPr>
          <p:nvPr/>
        </p:nvGrpSpPr>
        <p:grpSpPr bwMode="auto">
          <a:xfrm>
            <a:off x="2000250" y="2428875"/>
            <a:ext cx="360363" cy="377825"/>
            <a:chOff x="2835" y="1706"/>
            <a:chExt cx="227" cy="238"/>
          </a:xfrm>
        </p:grpSpPr>
        <p:sp>
          <p:nvSpPr>
            <p:cNvPr id="5144" name="Oval 17"/>
            <p:cNvSpPr>
              <a:spLocks noChangeArrowheads="1"/>
            </p:cNvSpPr>
            <p:nvPr/>
          </p:nvSpPr>
          <p:spPr bwMode="auto">
            <a:xfrm>
              <a:off x="2835" y="1706"/>
              <a:ext cx="227" cy="230"/>
            </a:xfrm>
            <a:prstGeom prst="ellipse">
              <a:avLst/>
            </a:prstGeom>
            <a:gradFill rotWithShape="1">
              <a:gsLst>
                <a:gs pos="0">
                  <a:srgbClr val="20525C"/>
                </a:gs>
                <a:gs pos="100000">
                  <a:srgbClr val="46B1C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" name="Oval 18"/>
            <p:cNvSpPr>
              <a:spLocks noChangeArrowheads="1"/>
            </p:cNvSpPr>
            <p:nvPr/>
          </p:nvSpPr>
          <p:spPr bwMode="auto">
            <a:xfrm>
              <a:off x="2857" y="1712"/>
              <a:ext cx="183" cy="15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55" name="Oval 19"/>
            <p:cNvSpPr>
              <a:spLocks noChangeArrowheads="1"/>
            </p:cNvSpPr>
            <p:nvPr/>
          </p:nvSpPr>
          <p:spPr bwMode="auto">
            <a:xfrm flipV="1">
              <a:off x="2852" y="1787"/>
              <a:ext cx="196" cy="15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5128" name="Text Box 4"/>
          <p:cNvSpPr txBox="1">
            <a:spLocks noChangeArrowheads="1"/>
          </p:cNvSpPr>
          <p:nvPr/>
        </p:nvSpPr>
        <p:spPr bwMode="auto">
          <a:xfrm>
            <a:off x="2386013" y="2400300"/>
            <a:ext cx="15520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rPr>
              <a:t>기본 인덱스</a:t>
            </a:r>
            <a:endParaRPr lang="ko-KR" altLang="en-US" sz="2000" dirty="0">
              <a:solidFill>
                <a:srgbClr val="000000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grpSp>
        <p:nvGrpSpPr>
          <p:cNvPr id="5129" name="Group 16"/>
          <p:cNvGrpSpPr>
            <a:grpSpLocks/>
          </p:cNvGrpSpPr>
          <p:nvPr/>
        </p:nvGrpSpPr>
        <p:grpSpPr bwMode="auto">
          <a:xfrm>
            <a:off x="2500313" y="2857500"/>
            <a:ext cx="360362" cy="377825"/>
            <a:chOff x="2835" y="1706"/>
            <a:chExt cx="227" cy="238"/>
          </a:xfrm>
        </p:grpSpPr>
        <p:sp>
          <p:nvSpPr>
            <p:cNvPr id="5141" name="Oval 17"/>
            <p:cNvSpPr>
              <a:spLocks noChangeArrowheads="1"/>
            </p:cNvSpPr>
            <p:nvPr/>
          </p:nvSpPr>
          <p:spPr bwMode="auto">
            <a:xfrm>
              <a:off x="2835" y="1706"/>
              <a:ext cx="227" cy="230"/>
            </a:xfrm>
            <a:prstGeom prst="ellipse">
              <a:avLst/>
            </a:prstGeom>
            <a:gradFill rotWithShape="1">
              <a:gsLst>
                <a:gs pos="0">
                  <a:srgbClr val="20525C"/>
                </a:gs>
                <a:gs pos="100000">
                  <a:srgbClr val="46B1C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" name="Oval 18"/>
            <p:cNvSpPr>
              <a:spLocks noChangeArrowheads="1"/>
            </p:cNvSpPr>
            <p:nvPr/>
          </p:nvSpPr>
          <p:spPr bwMode="auto">
            <a:xfrm>
              <a:off x="2857" y="1712"/>
              <a:ext cx="183" cy="15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60" name="Oval 19"/>
            <p:cNvSpPr>
              <a:spLocks noChangeArrowheads="1"/>
            </p:cNvSpPr>
            <p:nvPr/>
          </p:nvSpPr>
          <p:spPr bwMode="auto">
            <a:xfrm flipV="1">
              <a:off x="2852" y="1787"/>
              <a:ext cx="196" cy="15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886075" y="2828925"/>
            <a:ext cx="23214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 dirty="0" err="1" smtClean="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rPr>
              <a:t>클러스터링</a:t>
            </a:r>
            <a:r>
              <a:rPr lang="ko-KR" altLang="en-US" sz="2000" dirty="0" smtClean="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rPr>
              <a:t> 인덱스</a:t>
            </a:r>
            <a:endParaRPr lang="ko-KR" altLang="en-US" sz="2000" dirty="0">
              <a:solidFill>
                <a:srgbClr val="000000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grpSp>
        <p:nvGrpSpPr>
          <p:cNvPr id="5133" name="Group 16"/>
          <p:cNvGrpSpPr>
            <a:grpSpLocks/>
          </p:cNvGrpSpPr>
          <p:nvPr/>
        </p:nvGrpSpPr>
        <p:grpSpPr bwMode="auto">
          <a:xfrm>
            <a:off x="3000375" y="3357563"/>
            <a:ext cx="360363" cy="377825"/>
            <a:chOff x="2835" y="1706"/>
            <a:chExt cx="227" cy="238"/>
          </a:xfrm>
        </p:grpSpPr>
        <p:sp>
          <p:nvSpPr>
            <p:cNvPr id="5135" name="Oval 17"/>
            <p:cNvSpPr>
              <a:spLocks noChangeArrowheads="1"/>
            </p:cNvSpPr>
            <p:nvPr/>
          </p:nvSpPr>
          <p:spPr bwMode="auto">
            <a:xfrm>
              <a:off x="2835" y="1706"/>
              <a:ext cx="227" cy="230"/>
            </a:xfrm>
            <a:prstGeom prst="ellipse">
              <a:avLst/>
            </a:prstGeom>
            <a:gradFill rotWithShape="1">
              <a:gsLst>
                <a:gs pos="0">
                  <a:srgbClr val="20525C"/>
                </a:gs>
                <a:gs pos="100000">
                  <a:srgbClr val="46B1C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" name="Oval 18"/>
            <p:cNvSpPr>
              <a:spLocks noChangeArrowheads="1"/>
            </p:cNvSpPr>
            <p:nvPr/>
          </p:nvSpPr>
          <p:spPr bwMode="auto">
            <a:xfrm>
              <a:off x="2857" y="1712"/>
              <a:ext cx="183" cy="15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75" name="Oval 19"/>
            <p:cNvSpPr>
              <a:spLocks noChangeArrowheads="1"/>
            </p:cNvSpPr>
            <p:nvPr/>
          </p:nvSpPr>
          <p:spPr bwMode="auto">
            <a:xfrm flipV="1">
              <a:off x="2852" y="1787"/>
              <a:ext cx="196" cy="15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5134" name="Text Box 4"/>
          <p:cNvSpPr txBox="1">
            <a:spLocks noChangeArrowheads="1"/>
          </p:cNvSpPr>
          <p:nvPr/>
        </p:nvSpPr>
        <p:spPr bwMode="auto">
          <a:xfrm>
            <a:off x="3386138" y="3300413"/>
            <a:ext cx="15520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rPr>
              <a:t>보조 인덱스</a:t>
            </a:r>
            <a:endParaRPr lang="ko-KR" altLang="en-US" sz="2000" dirty="0">
              <a:solidFill>
                <a:srgbClr val="000000"/>
              </a:solidFill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6"/>
          <p:cNvGrpSpPr/>
          <p:nvPr/>
        </p:nvGrpSpPr>
        <p:grpSpPr>
          <a:xfrm>
            <a:off x="1189038" y="2112963"/>
            <a:ext cx="7153275" cy="2959111"/>
            <a:chOff x="1189038" y="2112963"/>
            <a:chExt cx="7153275" cy="2857500"/>
          </a:xfrm>
        </p:grpSpPr>
        <p:sp>
          <p:nvSpPr>
            <p:cNvPr id="14339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0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1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2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Text Box 92"/>
            <p:cNvSpPr txBox="1">
              <a:spLocks noChangeArrowheads="1"/>
            </p:cNvSpPr>
            <p:nvPr/>
          </p:nvSpPr>
          <p:spPr bwMode="gray">
            <a:xfrm>
              <a:off x="1271564" y="2563070"/>
              <a:ext cx="6985023" cy="13374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14350" indent="-514350"/>
              <a:endParaRPr lang="en-US" altLang="ko-KR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marL="514350" indent="-514350" algn="ctr"/>
              <a:r>
                <a:rPr lang="ko-KR" altLang="en-US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인덱스 </a:t>
              </a:r>
              <a:r>
                <a:rPr lang="ko-KR" altLang="en-US" sz="2800" dirty="0" err="1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엔트리를</a:t>
              </a:r>
              <a:r>
                <a:rPr lang="ko-KR" altLang="en-US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보다 빨리 </a:t>
              </a:r>
              <a:endParaRPr lang="en-US" altLang="ko-KR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marL="514350" indent="-514350" algn="ctr"/>
              <a:r>
                <a:rPr lang="ko-KR" altLang="en-US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찾을 수 있는 방법은 없을까</a:t>
              </a:r>
              <a:r>
                <a:rPr lang="en-US" altLang="ko-KR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</p:txBody>
        </p:sp>
      </p:grp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HY동녘B" pitchFamily="18" charset="-127"/>
              </a:rPr>
              <a:t>생각해 봅시다</a:t>
            </a:r>
            <a:r>
              <a:rPr lang="en-US" altLang="ko-KR" smtClean="0">
                <a:latin typeface="HY동녘B" pitchFamily="18" charset="-127"/>
              </a:rPr>
              <a:t>.</a:t>
            </a:r>
            <a:endParaRPr lang="ko-KR" altLang="en-US" smtClean="0">
              <a:latin typeface="HY동녘B" pitchFamily="18" charset="-127"/>
            </a:endParaRPr>
          </a:p>
        </p:txBody>
      </p:sp>
      <p:grpSp>
        <p:nvGrpSpPr>
          <p:cNvPr id="3" name="Group 85"/>
          <p:cNvGrpSpPr>
            <a:grpSpLocks/>
          </p:cNvGrpSpPr>
          <p:nvPr/>
        </p:nvGrpSpPr>
        <p:grpSpPr bwMode="auto">
          <a:xfrm>
            <a:off x="4454525" y="1804988"/>
            <a:ext cx="785813" cy="642937"/>
            <a:chOff x="1289" y="582"/>
            <a:chExt cx="668" cy="668"/>
          </a:xfrm>
        </p:grpSpPr>
        <p:sp>
          <p:nvSpPr>
            <p:cNvPr id="14348" name="Oval 86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49" name="Oval 87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0" name="Oval 88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1" name="Oval 89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2" name="Oval 90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14345" name="AutoShape 93"/>
          <p:cNvSpPr>
            <a:spLocks noChangeArrowheads="1"/>
          </p:cNvSpPr>
          <p:nvPr/>
        </p:nvSpPr>
        <p:spPr bwMode="gray">
          <a:xfrm>
            <a:off x="1142976" y="5072074"/>
            <a:ext cx="7153275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AutoShape 94"/>
          <p:cNvSpPr>
            <a:spLocks noChangeArrowheads="1"/>
          </p:cNvSpPr>
          <p:nvPr/>
        </p:nvSpPr>
        <p:spPr bwMode="gray">
          <a:xfrm>
            <a:off x="1290614" y="5095886"/>
            <a:ext cx="6842125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7" name="TextBox 18"/>
          <p:cNvSpPr txBox="1">
            <a:spLocks noChangeArrowheads="1"/>
          </p:cNvSpPr>
          <p:nvPr/>
        </p:nvSpPr>
        <p:spPr bwMode="auto">
          <a:xfrm>
            <a:off x="4572000" y="1714500"/>
            <a:ext cx="5302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다단계 인덱스</a:t>
            </a:r>
            <a:endParaRPr lang="ko-KR" altLang="en-US" dirty="0"/>
          </a:p>
        </p:txBody>
      </p:sp>
      <p:sp>
        <p:nvSpPr>
          <p:cNvPr id="4" name="Freeform 4"/>
          <p:cNvSpPr>
            <a:spLocks/>
          </p:cNvSpPr>
          <p:nvPr/>
        </p:nvSpPr>
        <p:spPr bwMode="gray">
          <a:xfrm>
            <a:off x="1000076" y="3100374"/>
            <a:ext cx="1016000" cy="1155700"/>
          </a:xfrm>
          <a:custGeom>
            <a:avLst/>
            <a:gdLst/>
            <a:ahLst/>
            <a:cxnLst>
              <a:cxn ang="0">
                <a:pos x="88" y="1160"/>
              </a:cxn>
              <a:cxn ang="0">
                <a:pos x="88" y="0"/>
              </a:cxn>
              <a:cxn ang="0">
                <a:pos x="0" y="0"/>
              </a:cxn>
              <a:cxn ang="0">
                <a:pos x="0" y="1256"/>
              </a:cxn>
              <a:cxn ang="0">
                <a:pos x="1104" y="1256"/>
              </a:cxn>
              <a:cxn ang="0">
                <a:pos x="1104" y="1160"/>
              </a:cxn>
              <a:cxn ang="0">
                <a:pos x="88" y="1160"/>
              </a:cxn>
            </a:cxnLst>
            <a:rect l="0" t="0" r="r" b="b"/>
            <a:pathLst>
              <a:path w="1104" h="1256">
                <a:moveTo>
                  <a:pt x="88" y="1160"/>
                </a:moveTo>
                <a:lnTo>
                  <a:pt x="88" y="0"/>
                </a:lnTo>
                <a:lnTo>
                  <a:pt x="0" y="0"/>
                </a:lnTo>
                <a:lnTo>
                  <a:pt x="0" y="1256"/>
                </a:lnTo>
                <a:lnTo>
                  <a:pt x="1104" y="1256"/>
                </a:lnTo>
                <a:lnTo>
                  <a:pt x="1104" y="1160"/>
                </a:lnTo>
                <a:lnTo>
                  <a:pt x="88" y="1160"/>
                </a:lnTo>
                <a:close/>
              </a:path>
            </a:pathLst>
          </a:custGeom>
          <a:gradFill rotWithShape="1">
            <a:gsLst>
              <a:gs pos="0">
                <a:srgbClr val="33CCCC"/>
              </a:gs>
              <a:gs pos="50000">
                <a:srgbClr val="33CCCC">
                  <a:gamma/>
                  <a:tint val="21176"/>
                  <a:invGamma/>
                </a:srgbClr>
              </a:gs>
              <a:gs pos="100000">
                <a:srgbClr val="33CCCC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5"/>
          <p:cNvSpPr>
            <a:spLocks/>
          </p:cNvSpPr>
          <p:nvPr/>
        </p:nvSpPr>
        <p:spPr bwMode="gray">
          <a:xfrm rot="10800000">
            <a:off x="7000868" y="1571613"/>
            <a:ext cx="1016000" cy="1155700"/>
          </a:xfrm>
          <a:custGeom>
            <a:avLst/>
            <a:gdLst/>
            <a:ahLst/>
            <a:cxnLst>
              <a:cxn ang="0">
                <a:pos x="88" y="1160"/>
              </a:cxn>
              <a:cxn ang="0">
                <a:pos x="88" y="0"/>
              </a:cxn>
              <a:cxn ang="0">
                <a:pos x="0" y="0"/>
              </a:cxn>
              <a:cxn ang="0">
                <a:pos x="0" y="1256"/>
              </a:cxn>
              <a:cxn ang="0">
                <a:pos x="1104" y="1256"/>
              </a:cxn>
              <a:cxn ang="0">
                <a:pos x="1104" y="1160"/>
              </a:cxn>
              <a:cxn ang="0">
                <a:pos x="88" y="1160"/>
              </a:cxn>
            </a:cxnLst>
            <a:rect l="0" t="0" r="r" b="b"/>
            <a:pathLst>
              <a:path w="1104" h="1256">
                <a:moveTo>
                  <a:pt x="88" y="1160"/>
                </a:moveTo>
                <a:lnTo>
                  <a:pt x="88" y="0"/>
                </a:lnTo>
                <a:lnTo>
                  <a:pt x="0" y="0"/>
                </a:lnTo>
                <a:lnTo>
                  <a:pt x="0" y="1256"/>
                </a:lnTo>
                <a:lnTo>
                  <a:pt x="1104" y="1256"/>
                </a:lnTo>
                <a:lnTo>
                  <a:pt x="1104" y="1160"/>
                </a:lnTo>
                <a:lnTo>
                  <a:pt x="88" y="1160"/>
                </a:lnTo>
                <a:close/>
              </a:path>
            </a:pathLst>
          </a:custGeom>
          <a:gradFill rotWithShape="1">
            <a:gsLst>
              <a:gs pos="0">
                <a:srgbClr val="33CCCC"/>
              </a:gs>
              <a:gs pos="50000">
                <a:srgbClr val="33CCCC">
                  <a:gamma/>
                  <a:tint val="21176"/>
                  <a:invGamma/>
                </a:srgbClr>
              </a:gs>
              <a:gs pos="100000">
                <a:srgbClr val="33CCCC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1214414" y="1714488"/>
            <a:ext cx="6643710" cy="2314580"/>
          </a:xfrm>
          <a:prstGeom prst="rect">
            <a:avLst/>
          </a:prstGeom>
          <a:gradFill rotWithShape="1">
            <a:gsLst>
              <a:gs pos="0">
                <a:srgbClr val="009999">
                  <a:gamma/>
                  <a:shade val="46275"/>
                  <a:invGamma/>
                </a:srgbClr>
              </a:gs>
              <a:gs pos="50000">
                <a:srgbClr val="009999"/>
              </a:gs>
              <a:gs pos="100000">
                <a:srgbClr val="009999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>
            <a:outerShdw dist="107763" dir="8100000" algn="ctr" rotWithShape="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r>
              <a:rPr lang="ko-KR" altLang="en-US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인덱스 </a:t>
            </a:r>
            <a:r>
              <a:rPr lang="ko-KR" altLang="en-US" dirty="0" err="1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화일에</a:t>
            </a:r>
            <a:r>
              <a:rPr lang="ko-KR" altLang="en-US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 대한 인덱스 </a:t>
            </a:r>
            <a:r>
              <a:rPr lang="ko-KR" altLang="en-US" dirty="0" err="1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화일을</a:t>
            </a:r>
            <a:r>
              <a:rPr lang="ko-KR" altLang="en-US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 여러 단계로 구성한 인덱스</a:t>
            </a:r>
            <a:endParaRPr lang="en-US" altLang="ko-KR" dirty="0" smtClean="0">
              <a:solidFill>
                <a:srgbClr val="FFFF00"/>
              </a:solidFill>
              <a:latin typeface="HY동녘M" pitchFamily="18" charset="-127"/>
              <a:ea typeface="HY동녘M" pitchFamily="18" charset="-127"/>
            </a:endParaRPr>
          </a:p>
          <a:p>
            <a:endParaRPr lang="en-US" altLang="ko-KR" sz="1800" dirty="0" smtClean="0">
              <a:solidFill>
                <a:srgbClr val="FFFF00"/>
              </a:solidFill>
              <a:latin typeface="HY동녘M" pitchFamily="18" charset="-127"/>
              <a:ea typeface="HY동녘M" pitchFamily="18" charset="-127"/>
            </a:endParaRPr>
          </a:p>
          <a:p>
            <a:r>
              <a:rPr lang="en-US" altLang="ko-KR" sz="1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  - </a:t>
            </a:r>
            <a:r>
              <a:rPr lang="ko-KR" altLang="en-US" sz="1800" dirty="0" err="1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첫번째</a:t>
            </a:r>
            <a:r>
              <a:rPr lang="ko-KR" altLang="en-US" sz="1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 단계 인덱스</a:t>
            </a:r>
            <a:endParaRPr lang="en-US" altLang="ko-KR" sz="1800" dirty="0" smtClean="0">
              <a:solidFill>
                <a:srgbClr val="FFFF00"/>
              </a:solidFill>
              <a:latin typeface="HY동녘M" pitchFamily="18" charset="-127"/>
              <a:ea typeface="HY동녘M" pitchFamily="18" charset="-127"/>
            </a:endParaRPr>
          </a:p>
          <a:p>
            <a:r>
              <a:rPr lang="en-US" altLang="ko-KR" sz="1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  - </a:t>
            </a:r>
            <a:r>
              <a:rPr lang="ko-KR" altLang="en-US" sz="1800" dirty="0" err="1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두번째</a:t>
            </a:r>
            <a:r>
              <a:rPr lang="ko-KR" altLang="en-US" sz="1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 단계 인덱스</a:t>
            </a:r>
            <a:endParaRPr lang="en-US" altLang="ko-KR" sz="1800" dirty="0" smtClean="0">
              <a:solidFill>
                <a:srgbClr val="FFFF00"/>
              </a:solidFill>
              <a:latin typeface="HY동녘M" pitchFamily="18" charset="-127"/>
              <a:ea typeface="HY동녘M" pitchFamily="18" charset="-127"/>
            </a:endParaRPr>
          </a:p>
          <a:p>
            <a:r>
              <a:rPr lang="en-US" altLang="ko-KR" sz="1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                  :</a:t>
            </a:r>
          </a:p>
          <a:p>
            <a:r>
              <a:rPr lang="en-US" altLang="ko-KR" sz="1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  - </a:t>
            </a:r>
            <a:r>
              <a:rPr lang="ko-KR" altLang="en-US" sz="1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최 상위 단계 인덱스</a:t>
            </a:r>
            <a:endParaRPr lang="en-US" altLang="ko-KR" sz="1800" dirty="0">
              <a:solidFill>
                <a:srgbClr val="FFFF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gray">
          <a:xfrm>
            <a:off x="1044551" y="5135579"/>
            <a:ext cx="201930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91BF63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gray">
          <a:xfrm rot="10800000">
            <a:off x="6102326" y="4454533"/>
            <a:ext cx="192405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91BF63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gray">
          <a:xfrm>
            <a:off x="1214414" y="4643446"/>
            <a:ext cx="6629400" cy="1277951"/>
          </a:xfrm>
          <a:prstGeom prst="rect">
            <a:avLst/>
          </a:prstGeom>
          <a:solidFill>
            <a:srgbClr val="86B600"/>
          </a:solidFill>
          <a:ln w="254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>
            <a:outerShdw sy="50000" kx="-2453608" rotWithShape="0">
              <a:srgbClr val="B2B2B2">
                <a:alpha val="50000"/>
              </a:srgbClr>
            </a:outerShdw>
          </a:effectLst>
        </p:spPr>
        <p:txBody>
          <a:bodyPr anchor="ctr"/>
          <a:lstStyle/>
          <a:p>
            <a:r>
              <a:rPr lang="ko-KR" altLang="en-US" dirty="0" smtClean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특징</a:t>
            </a:r>
            <a:endParaRPr lang="en-US" altLang="ko-KR" dirty="0" smtClean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  <a:p>
            <a:endParaRPr lang="en-US" altLang="ko-KR" sz="1050" dirty="0" smtClean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  <a:p>
            <a:pPr>
              <a:buFontTx/>
              <a:buChar char="-"/>
            </a:pPr>
            <a:r>
              <a:rPr lang="ko-KR" altLang="en-US" sz="1800" dirty="0" err="1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탐색트리</a:t>
            </a:r>
            <a:r>
              <a:rPr lang="ko-KR" altLang="en-US" sz="1800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 형태를 가짐</a:t>
            </a:r>
            <a:endParaRPr lang="en-US" altLang="ko-KR" sz="1800" dirty="0" smtClean="0">
              <a:solidFill>
                <a:srgbClr val="FFFF00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1400" dirty="0" smtClean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48358B-34A0-4B94-9AFC-48F07A68D730}" type="slidenum">
              <a:rPr lang="ko-KR" altLang="en-US"/>
              <a:pPr/>
              <a:t>22</a:t>
            </a:fld>
            <a:endParaRPr lang="en-US" altLang="ko-KR"/>
          </a:p>
        </p:txBody>
      </p:sp>
      <p:pic>
        <p:nvPicPr>
          <p:cNvPr id="2938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142976" y="727168"/>
            <a:ext cx="6456378" cy="5987980"/>
          </a:xfrm>
        </p:spPr>
      </p:pic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7258072" cy="628632"/>
          </a:xfrm>
        </p:spPr>
        <p:txBody>
          <a:bodyPr/>
          <a:lstStyle/>
          <a:p>
            <a:r>
              <a:rPr lang="en-US" altLang="ko-KR" sz="2400" b="1" dirty="0">
                <a:latin typeface="HY동녘M" pitchFamily="18" charset="-127"/>
                <a:ea typeface="HY동녘M" pitchFamily="18" charset="-127"/>
              </a:rPr>
              <a:t/>
            </a:r>
            <a:br>
              <a:rPr lang="en-US" altLang="ko-KR" sz="2400" b="1" dirty="0">
                <a:latin typeface="HY동녘M" pitchFamily="18" charset="-127"/>
                <a:ea typeface="HY동녘M" pitchFamily="18" charset="-127"/>
              </a:rPr>
            </a:br>
            <a:r>
              <a:rPr lang="en-US" altLang="ko-KR" sz="2400" b="1" dirty="0" smtClean="0">
                <a:latin typeface="HY동녘M" pitchFamily="18" charset="-127"/>
                <a:ea typeface="HY동녘M" pitchFamily="18" charset="-127"/>
              </a:rPr>
              <a:t>2-</a:t>
            </a: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단계 기본 </a:t>
            </a:r>
            <a:r>
              <a:rPr lang="ko-KR" altLang="en-US" sz="2400" b="1" dirty="0" smtClean="0">
                <a:latin typeface="HY동녘M" pitchFamily="18" charset="-127"/>
                <a:ea typeface="HY동녘M" pitchFamily="18" charset="-127"/>
              </a:rPr>
              <a:t>인덱스의 예</a:t>
            </a:r>
            <a:endParaRPr lang="en-US" altLang="ko-KR" sz="3600" b="1" dirty="0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6"/>
          <p:cNvGrpSpPr/>
          <p:nvPr/>
        </p:nvGrpSpPr>
        <p:grpSpPr>
          <a:xfrm>
            <a:off x="1189038" y="2112963"/>
            <a:ext cx="7153275" cy="2959111"/>
            <a:chOff x="1189038" y="2112963"/>
            <a:chExt cx="7153275" cy="2857500"/>
          </a:xfrm>
        </p:grpSpPr>
        <p:sp>
          <p:nvSpPr>
            <p:cNvPr id="14339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0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1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2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Text Box 92"/>
            <p:cNvSpPr txBox="1">
              <a:spLocks noChangeArrowheads="1"/>
            </p:cNvSpPr>
            <p:nvPr/>
          </p:nvSpPr>
          <p:spPr bwMode="gray">
            <a:xfrm>
              <a:off x="1357290" y="2563070"/>
              <a:ext cx="6800850" cy="13374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/>
              <a:endParaRPr lang="en-US" altLang="ko-KR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marL="514350" indent="-514350" algn="ctr"/>
              <a:r>
                <a:rPr lang="ko-KR" altLang="en-US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다단계 인덱스 </a:t>
              </a:r>
              <a:r>
                <a:rPr lang="ko-KR" altLang="en-US" sz="2800" dirty="0" err="1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화일에</a:t>
              </a:r>
              <a:r>
                <a:rPr lang="ko-KR" altLang="en-US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대한 </a:t>
              </a:r>
              <a:endParaRPr lang="en-US" altLang="ko-KR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marL="514350" indent="-514350" algn="ctr"/>
              <a:r>
                <a:rPr lang="ko-KR" altLang="en-US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레코드 연산 방법을 생각해보자</a:t>
              </a:r>
              <a:r>
                <a:rPr lang="en-US" altLang="ko-KR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.</a:t>
              </a:r>
              <a:endParaRPr lang="en-US" altLang="ko-KR" sz="28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HY동녘B" pitchFamily="18" charset="-127"/>
              </a:rPr>
              <a:t>생각해 봅시다</a:t>
            </a:r>
            <a:r>
              <a:rPr lang="en-US" altLang="ko-KR" smtClean="0">
                <a:latin typeface="HY동녘B" pitchFamily="18" charset="-127"/>
              </a:rPr>
              <a:t>.</a:t>
            </a:r>
            <a:endParaRPr lang="ko-KR" altLang="en-US" smtClean="0">
              <a:latin typeface="HY동녘B" pitchFamily="18" charset="-127"/>
            </a:endParaRPr>
          </a:p>
        </p:txBody>
      </p:sp>
      <p:grpSp>
        <p:nvGrpSpPr>
          <p:cNvPr id="3" name="Group 85"/>
          <p:cNvGrpSpPr>
            <a:grpSpLocks/>
          </p:cNvGrpSpPr>
          <p:nvPr/>
        </p:nvGrpSpPr>
        <p:grpSpPr bwMode="auto">
          <a:xfrm>
            <a:off x="4454525" y="1804988"/>
            <a:ext cx="785813" cy="642937"/>
            <a:chOff x="1289" y="582"/>
            <a:chExt cx="668" cy="668"/>
          </a:xfrm>
        </p:grpSpPr>
        <p:sp>
          <p:nvSpPr>
            <p:cNvPr id="14348" name="Oval 86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49" name="Oval 87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0" name="Oval 88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1" name="Oval 89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2" name="Oval 90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14345" name="AutoShape 93"/>
          <p:cNvSpPr>
            <a:spLocks noChangeArrowheads="1"/>
          </p:cNvSpPr>
          <p:nvPr/>
        </p:nvSpPr>
        <p:spPr bwMode="gray">
          <a:xfrm>
            <a:off x="1142976" y="5072074"/>
            <a:ext cx="7153275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AutoShape 94"/>
          <p:cNvSpPr>
            <a:spLocks noChangeArrowheads="1"/>
          </p:cNvSpPr>
          <p:nvPr/>
        </p:nvSpPr>
        <p:spPr bwMode="gray">
          <a:xfrm>
            <a:off x="1290614" y="5095886"/>
            <a:ext cx="6842125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7" name="TextBox 18"/>
          <p:cNvSpPr txBox="1">
            <a:spLocks noChangeArrowheads="1"/>
          </p:cNvSpPr>
          <p:nvPr/>
        </p:nvSpPr>
        <p:spPr bwMode="auto">
          <a:xfrm>
            <a:off x="4572000" y="1714500"/>
            <a:ext cx="5302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1E9705-5384-4001-BCA6-96F54B7630CB}" type="slidenum">
              <a:rPr lang="ko-KR" altLang="en-US"/>
              <a:pPr/>
              <a:t>24</a:t>
            </a:fld>
            <a:endParaRPr lang="en-US" altLang="ko-KR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85728"/>
            <a:ext cx="8821612" cy="785810"/>
          </a:xfrm>
        </p:spPr>
        <p:txBody>
          <a:bodyPr/>
          <a:lstStyle/>
          <a:p>
            <a:r>
              <a:rPr lang="en-US" altLang="ko-KR" sz="2800" b="1" dirty="0"/>
              <a:t/>
            </a:r>
            <a:br>
              <a:rPr lang="en-US" altLang="ko-KR" sz="2800" b="1" dirty="0"/>
            </a:br>
            <a:r>
              <a:rPr lang="ko-KR" altLang="en-US" sz="2800" b="1" dirty="0" err="1"/>
              <a:t>서브트리에</a:t>
            </a:r>
            <a:r>
              <a:rPr lang="ko-KR" altLang="en-US" sz="2800" b="1" dirty="0"/>
              <a:t> 대한 포인터를 갖는 탐색 </a:t>
            </a:r>
            <a:r>
              <a:rPr lang="ko-KR" altLang="en-US" sz="2800" b="1" dirty="0" err="1"/>
              <a:t>트리의</a:t>
            </a:r>
            <a:r>
              <a:rPr lang="ko-KR" altLang="en-US" sz="2800" b="1" dirty="0"/>
              <a:t> 한 </a:t>
            </a:r>
            <a:r>
              <a:rPr lang="ko-KR" altLang="en-US" sz="2800" b="1" dirty="0" err="1"/>
              <a:t>노드</a:t>
            </a:r>
            <a:endParaRPr lang="ko-KR" altLang="en-US" b="1" dirty="0"/>
          </a:p>
        </p:txBody>
      </p:sp>
      <p:pic>
        <p:nvPicPr>
          <p:cNvPr id="3225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14348" y="2571744"/>
            <a:ext cx="7772400" cy="21701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45EA12-81D1-42CB-A616-CBC2FA56B9DF}" type="slidenum">
              <a:rPr lang="ko-KR" altLang="en-US"/>
              <a:pPr/>
              <a:t>25</a:t>
            </a:fld>
            <a:endParaRPr lang="en-US" altLang="ko-KR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290" y="142852"/>
            <a:ext cx="7173912" cy="1143000"/>
          </a:xfrm>
        </p:spPr>
        <p:txBody>
          <a:bodyPr/>
          <a:lstStyle/>
          <a:p>
            <a:r>
              <a:rPr lang="ko-KR" altLang="en-US" sz="3600" b="1" dirty="0" smtClean="0">
                <a:latin typeface="HY동녘M" pitchFamily="18" charset="-127"/>
                <a:ea typeface="HY동녘M" pitchFamily="18" charset="-127"/>
              </a:rPr>
              <a:t>차수가 </a:t>
            </a:r>
            <a:r>
              <a:rPr lang="en-US" altLang="ko-KR" sz="3600" b="1" dirty="0">
                <a:latin typeface="HY동녘M" pitchFamily="18" charset="-127"/>
                <a:ea typeface="HY동녘M" pitchFamily="18" charset="-127"/>
              </a:rPr>
              <a:t>p = 3</a:t>
            </a:r>
            <a:r>
              <a:rPr lang="ko-KR" altLang="en-US" sz="3600" b="1" dirty="0">
                <a:latin typeface="HY동녘M" pitchFamily="18" charset="-127"/>
                <a:ea typeface="HY동녘M" pitchFamily="18" charset="-127"/>
              </a:rPr>
              <a:t>인 탐색 트리</a:t>
            </a:r>
            <a:endParaRPr lang="ko-KR" altLang="en-US" sz="4800" b="1" dirty="0"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3235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85800" y="2387600"/>
            <a:ext cx="8048625" cy="31908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B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트리 또는 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B+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트리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1571604" y="1809744"/>
            <a:ext cx="5951539" cy="555625"/>
            <a:chOff x="1248" y="1152"/>
            <a:chExt cx="3749" cy="350"/>
          </a:xfrm>
        </p:grpSpPr>
        <p:sp>
          <p:nvSpPr>
            <p:cNvPr id="5" name="Line 29"/>
            <p:cNvSpPr>
              <a:spLocks noChangeShapeType="1"/>
            </p:cNvSpPr>
            <p:nvPr/>
          </p:nvSpPr>
          <p:spPr bwMode="auto">
            <a:xfrm>
              <a:off x="1440" y="1502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gray">
            <a:xfrm rot="3419336">
              <a:off x="1261" y="1139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54D060"/>
                </a:gs>
                <a:gs pos="100000">
                  <a:srgbClr val="54D06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4D060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7" name="Text Box 30"/>
            <p:cNvSpPr txBox="1">
              <a:spLocks noChangeArrowheads="1"/>
            </p:cNvSpPr>
            <p:nvPr/>
          </p:nvSpPr>
          <p:spPr bwMode="auto">
            <a:xfrm>
              <a:off x="2013" y="1182"/>
              <a:ext cx="298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dirty="0" err="1" smtClean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노드에</a:t>
              </a:r>
              <a:r>
                <a:rPr lang="ko-KR" altLang="en-US" dirty="0" smtClean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 여분의 공간을 허용</a:t>
              </a:r>
              <a:r>
                <a:rPr lang="en-US" altLang="ko-KR" dirty="0" smtClean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(50%)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8" name="Text Box 31"/>
            <p:cNvSpPr txBox="1">
              <a:spLocks noChangeArrowheads="1"/>
            </p:cNvSpPr>
            <p:nvPr/>
          </p:nvSpPr>
          <p:spPr bwMode="gray">
            <a:xfrm>
              <a:off x="1296" y="1166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b="1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1</a:t>
              </a:r>
            </a:p>
          </p:txBody>
        </p:sp>
      </p:grp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1571604" y="2571744"/>
            <a:ext cx="6519863" cy="555625"/>
            <a:chOff x="1248" y="1632"/>
            <a:chExt cx="4107" cy="350"/>
          </a:xfrm>
        </p:grpSpPr>
        <p:sp>
          <p:nvSpPr>
            <p:cNvPr id="10" name="Line 35"/>
            <p:cNvSpPr>
              <a:spLocks noChangeShapeType="1"/>
            </p:cNvSpPr>
            <p:nvPr/>
          </p:nvSpPr>
          <p:spPr bwMode="auto">
            <a:xfrm>
              <a:off x="1440" y="1982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1" name="Rectangle 34"/>
            <p:cNvSpPr>
              <a:spLocks noChangeArrowheads="1"/>
            </p:cNvSpPr>
            <p:nvPr/>
          </p:nvSpPr>
          <p:spPr bwMode="gray">
            <a:xfrm rot="3419336">
              <a:off x="1261" y="1619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8E97EE"/>
                </a:gs>
                <a:gs pos="100000">
                  <a:srgbClr val="8E97EE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8E97EE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2" name="Text Box 36"/>
            <p:cNvSpPr txBox="1">
              <a:spLocks noChangeArrowheads="1"/>
            </p:cNvSpPr>
            <p:nvPr/>
          </p:nvSpPr>
          <p:spPr bwMode="auto">
            <a:xfrm>
              <a:off x="2013" y="1677"/>
              <a:ext cx="334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dirty="0" smtClean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삽입</a:t>
              </a:r>
              <a:r>
                <a:rPr lang="en-US" altLang="ko-KR" dirty="0" smtClean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, </a:t>
              </a:r>
              <a:r>
                <a:rPr lang="ko-KR" altLang="en-US" dirty="0" smtClean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삭제 시 분할 및 병합 발생 가능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3" name="Text Box 37"/>
            <p:cNvSpPr txBox="1">
              <a:spLocks noChangeArrowheads="1"/>
            </p:cNvSpPr>
            <p:nvPr/>
          </p:nvSpPr>
          <p:spPr bwMode="gray">
            <a:xfrm>
              <a:off x="1296" y="1646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b="1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2</a:t>
              </a:r>
            </a:p>
          </p:txBody>
        </p:sp>
      </p:grpSp>
      <p:grpSp>
        <p:nvGrpSpPr>
          <p:cNvPr id="14" name="Group 60"/>
          <p:cNvGrpSpPr>
            <a:grpSpLocks/>
          </p:cNvGrpSpPr>
          <p:nvPr/>
        </p:nvGrpSpPr>
        <p:grpSpPr bwMode="auto">
          <a:xfrm>
            <a:off x="1571604" y="3463919"/>
            <a:ext cx="6313488" cy="555625"/>
            <a:chOff x="1248" y="2194"/>
            <a:chExt cx="3977" cy="350"/>
          </a:xfrm>
        </p:grpSpPr>
        <p:sp>
          <p:nvSpPr>
            <p:cNvPr id="15" name="Line 40"/>
            <p:cNvSpPr>
              <a:spLocks noChangeShapeType="1"/>
            </p:cNvSpPr>
            <p:nvPr/>
          </p:nvSpPr>
          <p:spPr bwMode="auto">
            <a:xfrm>
              <a:off x="1440" y="254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6" name="Rectangle 39"/>
            <p:cNvSpPr>
              <a:spLocks noChangeArrowheads="1"/>
            </p:cNvSpPr>
            <p:nvPr/>
          </p:nvSpPr>
          <p:spPr bwMode="gray">
            <a:xfrm rot="3419336">
              <a:off x="1261" y="2181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4383E1"/>
                </a:gs>
                <a:gs pos="100000">
                  <a:srgbClr val="438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4383E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7" name="Text Box 41"/>
            <p:cNvSpPr txBox="1">
              <a:spLocks noChangeArrowheads="1"/>
            </p:cNvSpPr>
            <p:nvPr/>
          </p:nvSpPr>
          <p:spPr bwMode="auto">
            <a:xfrm>
              <a:off x="2013" y="2217"/>
              <a:ext cx="321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dirty="0" smtClean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분할</a:t>
              </a:r>
              <a:r>
                <a:rPr lang="en-US" altLang="ko-KR" dirty="0" smtClean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, </a:t>
              </a:r>
              <a:r>
                <a:rPr lang="ko-KR" altLang="en-US" dirty="0" smtClean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병합은 상위 </a:t>
              </a:r>
              <a:r>
                <a:rPr lang="ko-KR" altLang="en-US" dirty="0" err="1" smtClean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노드로</a:t>
              </a:r>
              <a:r>
                <a:rPr lang="ko-KR" altLang="en-US" dirty="0" smtClean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 전파 가능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8" name="Text Box 42"/>
            <p:cNvSpPr txBox="1">
              <a:spLocks noChangeArrowheads="1"/>
            </p:cNvSpPr>
            <p:nvPr/>
          </p:nvSpPr>
          <p:spPr bwMode="gray">
            <a:xfrm>
              <a:off x="1296" y="2208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b="1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3</a:t>
              </a:r>
            </a:p>
          </p:txBody>
        </p:sp>
      </p:grpSp>
      <p:grpSp>
        <p:nvGrpSpPr>
          <p:cNvPr id="19" name="Group 61"/>
          <p:cNvGrpSpPr>
            <a:grpSpLocks/>
          </p:cNvGrpSpPr>
          <p:nvPr/>
        </p:nvGrpSpPr>
        <p:grpSpPr bwMode="auto">
          <a:xfrm>
            <a:off x="1571604" y="4302119"/>
            <a:ext cx="6929440" cy="555625"/>
            <a:chOff x="1248" y="2722"/>
            <a:chExt cx="4365" cy="350"/>
          </a:xfrm>
        </p:grpSpPr>
        <p:sp>
          <p:nvSpPr>
            <p:cNvPr id="20" name="Line 45"/>
            <p:cNvSpPr>
              <a:spLocks noChangeShapeType="1"/>
            </p:cNvSpPr>
            <p:nvPr/>
          </p:nvSpPr>
          <p:spPr bwMode="auto">
            <a:xfrm>
              <a:off x="1440" y="3072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21" name="Rectangle 44"/>
            <p:cNvSpPr>
              <a:spLocks noChangeArrowheads="1"/>
            </p:cNvSpPr>
            <p:nvPr/>
          </p:nvSpPr>
          <p:spPr bwMode="gray">
            <a:xfrm rot="3419336">
              <a:off x="1261" y="2709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28A5C"/>
                </a:gs>
                <a:gs pos="100000">
                  <a:srgbClr val="F28A5C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28A5C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22" name="Text Box 46"/>
            <p:cNvSpPr txBox="1">
              <a:spLocks noChangeArrowheads="1"/>
            </p:cNvSpPr>
            <p:nvPr/>
          </p:nvSpPr>
          <p:spPr bwMode="auto">
            <a:xfrm>
              <a:off x="2041" y="2757"/>
              <a:ext cx="357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dirty="0" smtClean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B+</a:t>
              </a:r>
              <a:r>
                <a:rPr lang="ko-KR" altLang="en-US" dirty="0" err="1" smtClean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트리는</a:t>
              </a:r>
              <a:r>
                <a:rPr lang="ko-KR" altLang="en-US" dirty="0" smtClean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ko-KR" altLang="en-US" dirty="0" err="1" smtClean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리프에만</a:t>
              </a:r>
              <a:r>
                <a:rPr lang="ko-KR" altLang="en-US" dirty="0" smtClean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 데이터 포인터 존재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23" name="Text Box 47"/>
            <p:cNvSpPr txBox="1">
              <a:spLocks noChangeArrowheads="1"/>
            </p:cNvSpPr>
            <p:nvPr/>
          </p:nvSpPr>
          <p:spPr bwMode="gray">
            <a:xfrm>
              <a:off x="1296" y="2736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b="1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 </a:t>
            </a:r>
            <a:r>
              <a:rPr lang="ko-KR" altLang="en-US" dirty="0" smtClean="0"/>
              <a:t>트리 알고리즘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2910" y="1714488"/>
            <a:ext cx="7858180" cy="457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60000"/>
              </a:spcBef>
              <a:buFontTx/>
              <a:buChar char="–"/>
            </a:pP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트리는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단계 </a:t>
            </a:r>
            <a:r>
              <a:rPr lang="en-US" altLang="ko-KR" sz="1800" dirty="0" smtClean="0">
                <a:latin typeface="HY동녘M" pitchFamily="18" charset="-127"/>
                <a:ea typeface="HY동녘M" pitchFamily="18" charset="-127"/>
              </a:rPr>
              <a:t>0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에서 하나의 루트노드로 시작한다</a:t>
            </a:r>
            <a:r>
              <a:rPr lang="en-US" altLang="ko-KR" sz="1800" dirty="0" smtClean="0">
                <a:latin typeface="HY동녘M" pitchFamily="18" charset="-127"/>
                <a:ea typeface="HY동녘M" pitchFamily="18" charset="-127"/>
              </a:rPr>
              <a:t>.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루트노드가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가득 찬  경우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트리에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다른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엔트리를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삽입하고자 하면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루트노드를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단계 </a:t>
            </a:r>
            <a:r>
              <a:rPr lang="en-US" altLang="ko-KR" sz="1800" dirty="0" smtClean="0">
                <a:latin typeface="HY동녘M" pitchFamily="18" charset="-127"/>
                <a:ea typeface="HY동녘M" pitchFamily="18" charset="-127"/>
              </a:rPr>
              <a:t>1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의 두개의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노드들로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분할한다</a:t>
            </a:r>
            <a:r>
              <a:rPr lang="en-US" altLang="ko-KR" sz="1800" dirty="0" smtClean="0">
                <a:latin typeface="HY동녘M" pitchFamily="18" charset="-127"/>
                <a:ea typeface="HY동녘M" pitchFamily="18" charset="-127"/>
              </a:rPr>
              <a:t>.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중간값만이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루트노드에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남아 있고 다른 값들은 두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노드들에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균등하게 나누어 저장한다</a:t>
            </a:r>
            <a:r>
              <a:rPr lang="en-US" altLang="ko-KR" sz="1800" dirty="0" smtClean="0"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285750" indent="-285750">
              <a:lnSpc>
                <a:spcPct val="120000"/>
              </a:lnSpc>
              <a:spcBef>
                <a:spcPct val="60000"/>
              </a:spcBef>
              <a:buFontTx/>
              <a:buChar char="–"/>
            </a:pP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비루트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노드</a:t>
            </a:r>
            <a:r>
              <a:rPr lang="en-US" altLang="ko-KR" sz="1800" dirty="0" smtClean="0"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1800" dirty="0" err="1" smtClean="0">
                <a:latin typeface="HY동녘M" pitchFamily="18" charset="-127"/>
                <a:ea typeface="HY동녘M" pitchFamily="18" charset="-127"/>
              </a:rPr>
              <a:t>nonroot</a:t>
            </a:r>
            <a:r>
              <a:rPr lang="en-US" altLang="ko-KR" sz="1800" dirty="0" smtClean="0">
                <a:latin typeface="HY동녘M" pitchFamily="18" charset="-127"/>
                <a:ea typeface="HY동녘M" pitchFamily="18" charset="-127"/>
              </a:rPr>
              <a:t> node)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가 가득 찬 경우 새로운 엔트리를 삽입하면</a:t>
            </a:r>
            <a:r>
              <a:rPr lang="en-US" altLang="ko-KR" sz="1800" dirty="0" smtClean="0">
                <a:latin typeface="HY동녘M" pitchFamily="18" charset="-127"/>
                <a:ea typeface="HY동녘M" pitchFamily="18" charset="-127"/>
              </a:rPr>
              <a:t>,  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그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노드는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같은 단계의 두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노드들로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분할하여 저장하고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중간값은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분할된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노드들에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대한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두개의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포인터들을 갖는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부모노드로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옮긴다</a:t>
            </a:r>
            <a:r>
              <a:rPr lang="en-US" altLang="ko-KR" sz="1800" dirty="0" smtClean="0"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285750" indent="-285750">
              <a:lnSpc>
                <a:spcPct val="120000"/>
              </a:lnSpc>
              <a:spcBef>
                <a:spcPct val="60000"/>
              </a:spcBef>
              <a:buFontTx/>
              <a:buChar char="–"/>
            </a:pP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이런 분할 과정은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루트노드까지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계속할 수 있으며</a:t>
            </a:r>
            <a:r>
              <a:rPr lang="en-US" altLang="ko-KR" sz="1800" dirty="0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루트노드를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분할하면 새로운 단계가 생성된다</a:t>
            </a:r>
            <a:r>
              <a:rPr lang="en-US" altLang="ko-KR" sz="1800" dirty="0" smtClean="0"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285750" indent="-285750">
              <a:lnSpc>
                <a:spcPct val="120000"/>
              </a:lnSpc>
              <a:spcBef>
                <a:spcPct val="60000"/>
              </a:spcBef>
              <a:buFontTx/>
              <a:buChar char="–"/>
            </a:pP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하나의 값을 삭제할 때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노드의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반 이상이 비게 되면 두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이웃노드</a:t>
            </a:r>
            <a:r>
              <a:rPr lang="en-US" altLang="ko-KR" sz="1800" dirty="0" smtClean="0">
                <a:latin typeface="HY동녘M" pitchFamily="18" charset="-127"/>
                <a:ea typeface="HY동녘M" pitchFamily="18" charset="-127"/>
              </a:rPr>
              <a:t>(neighboring node)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끼리 결합한다</a:t>
            </a:r>
            <a:r>
              <a:rPr lang="en-US" altLang="ko-KR" sz="1800" dirty="0" smtClean="0">
                <a:latin typeface="HY동녘M" pitchFamily="18" charset="-127"/>
                <a:ea typeface="HY동녘M" pitchFamily="18" charset="-127"/>
              </a:rPr>
              <a:t>. 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이러한 과정도 루트까지 계속할 수 있다</a:t>
            </a:r>
            <a:r>
              <a:rPr lang="en-US" altLang="ko-KR" sz="1800" dirty="0" smtClean="0">
                <a:latin typeface="HY동녘M" pitchFamily="18" charset="-127"/>
                <a:ea typeface="HY동녘M" pitchFamily="18" charset="-127"/>
              </a:rPr>
              <a:t>.</a:t>
            </a:r>
            <a:endParaRPr lang="en-US" altLang="ko-KR" sz="1800" dirty="0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AD9190-F5B9-4F3A-BBBB-94ABC37C0672}" type="slidenum">
              <a:rPr lang="ko-KR" altLang="en-US"/>
              <a:pPr/>
              <a:t>28</a:t>
            </a:fld>
            <a:endParaRPr lang="en-US" altLang="ko-KR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8382000" cy="928694"/>
          </a:xfrm>
        </p:spPr>
        <p:txBody>
          <a:bodyPr/>
          <a:lstStyle/>
          <a:p>
            <a:r>
              <a:rPr lang="en-US" altLang="ko-KR" sz="2800" b="1" dirty="0" smtClean="0"/>
              <a:t>B </a:t>
            </a:r>
            <a:r>
              <a:rPr lang="ko-KR" altLang="en-US" sz="2800" b="1" dirty="0" smtClean="0"/>
              <a:t>트리 </a:t>
            </a:r>
            <a:r>
              <a:rPr lang="ko-KR" altLang="en-US" sz="2800" b="1" dirty="0"/>
              <a:t>구조 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en-US" altLang="ko-KR" sz="1600" b="1" dirty="0" smtClean="0"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1600" b="1" dirty="0">
                <a:latin typeface="HY동녘M" pitchFamily="18" charset="-127"/>
                <a:ea typeface="HY동녘M" pitchFamily="18" charset="-127"/>
              </a:rPr>
              <a:t>a) q – 1</a:t>
            </a:r>
            <a:r>
              <a:rPr lang="ko-KR" altLang="en-US" sz="1600" b="1" dirty="0">
                <a:latin typeface="HY동녘M" pitchFamily="18" charset="-127"/>
                <a:ea typeface="HY동녘M" pitchFamily="18" charset="-127"/>
              </a:rPr>
              <a:t>개의 </a:t>
            </a:r>
            <a:r>
              <a:rPr lang="ko-KR" altLang="en-US" sz="1600" b="1" dirty="0" err="1">
                <a:latin typeface="HY동녘M" pitchFamily="18" charset="-127"/>
                <a:ea typeface="HY동녘M" pitchFamily="18" charset="-127"/>
              </a:rPr>
              <a:t>탐색값을</a:t>
            </a:r>
            <a:r>
              <a:rPr lang="ko-KR" altLang="en-US" sz="1600" b="1" dirty="0">
                <a:latin typeface="HY동녘M" pitchFamily="18" charset="-127"/>
                <a:ea typeface="HY동녘M" pitchFamily="18" charset="-127"/>
              </a:rPr>
              <a:t> 갖는 </a:t>
            </a:r>
            <a:r>
              <a:rPr lang="en-US" altLang="ko-KR" sz="1600" b="1" dirty="0">
                <a:latin typeface="HY동녘M" pitchFamily="18" charset="-127"/>
                <a:ea typeface="HY동녘M" pitchFamily="18" charset="-127"/>
              </a:rPr>
              <a:t>B-</a:t>
            </a:r>
            <a:r>
              <a:rPr lang="ko-KR" altLang="en-US" sz="1600" b="1" dirty="0" err="1">
                <a:latin typeface="HY동녘M" pitchFamily="18" charset="-127"/>
                <a:ea typeface="HY동녘M" pitchFamily="18" charset="-127"/>
              </a:rPr>
              <a:t>트리의</a:t>
            </a:r>
            <a:r>
              <a:rPr lang="ko-KR" altLang="en-US" sz="1600" b="1" dirty="0">
                <a:latin typeface="HY동녘M" pitchFamily="18" charset="-127"/>
                <a:ea typeface="HY동녘M" pitchFamily="18" charset="-127"/>
              </a:rPr>
              <a:t> 한 </a:t>
            </a:r>
            <a:r>
              <a:rPr lang="ko-KR" altLang="en-US" sz="1600" b="1" dirty="0" err="1">
                <a:latin typeface="HY동녘M" pitchFamily="18" charset="-127"/>
                <a:ea typeface="HY동녘M" pitchFamily="18" charset="-127"/>
              </a:rPr>
              <a:t>노드</a:t>
            </a:r>
            <a:r>
              <a:rPr lang="ko-KR" altLang="en-US" sz="1600" b="1" dirty="0">
                <a:latin typeface="HY동녘M" pitchFamily="18" charset="-127"/>
                <a:ea typeface="HY동녘M" pitchFamily="18" charset="-127"/>
              </a:rPr>
              <a:t> </a:t>
            </a:r>
            <a:br>
              <a:rPr lang="ko-KR" altLang="en-US" sz="1600" b="1" dirty="0">
                <a:latin typeface="HY동녘M" pitchFamily="18" charset="-127"/>
                <a:ea typeface="HY동녘M" pitchFamily="18" charset="-127"/>
              </a:rPr>
            </a:br>
            <a:r>
              <a:rPr lang="en-US" altLang="ko-KR" sz="1600" b="1" dirty="0">
                <a:latin typeface="HY동녘M" pitchFamily="18" charset="-127"/>
                <a:ea typeface="HY동녘M" pitchFamily="18" charset="-127"/>
              </a:rPr>
              <a:t>(b) </a:t>
            </a:r>
            <a:r>
              <a:rPr lang="ko-KR" altLang="en-US" sz="1600" b="1" dirty="0">
                <a:latin typeface="HY동녘M" pitchFamily="18" charset="-127"/>
                <a:ea typeface="HY동녘M" pitchFamily="18" charset="-127"/>
              </a:rPr>
              <a:t>차수 </a:t>
            </a:r>
            <a:r>
              <a:rPr lang="en-US" altLang="ko-KR" sz="1600" b="1" dirty="0">
                <a:latin typeface="HY동녘M" pitchFamily="18" charset="-127"/>
                <a:ea typeface="HY동녘M" pitchFamily="18" charset="-127"/>
              </a:rPr>
              <a:t>p = 3</a:t>
            </a:r>
            <a:r>
              <a:rPr lang="ko-KR" altLang="en-US" sz="1600" b="1" dirty="0">
                <a:latin typeface="HY동녘M" pitchFamily="18" charset="-127"/>
                <a:ea typeface="HY동녘M" pitchFamily="18" charset="-127"/>
              </a:rPr>
              <a:t>인 </a:t>
            </a:r>
            <a:r>
              <a:rPr lang="en-US" altLang="ko-KR" sz="1600" b="1" dirty="0">
                <a:latin typeface="HY동녘M" pitchFamily="18" charset="-127"/>
                <a:ea typeface="HY동녘M" pitchFamily="18" charset="-127"/>
              </a:rPr>
              <a:t>B-</a:t>
            </a:r>
            <a:r>
              <a:rPr lang="ko-KR" altLang="en-US" sz="1600" b="1" dirty="0">
                <a:latin typeface="HY동녘M" pitchFamily="18" charset="-127"/>
                <a:ea typeface="HY동녘M" pitchFamily="18" charset="-127"/>
              </a:rPr>
              <a:t>트리</a:t>
            </a:r>
            <a:r>
              <a:rPr lang="en-US" altLang="ko-KR" sz="1600" b="1" dirty="0">
                <a:latin typeface="HY동녘M" pitchFamily="18" charset="-127"/>
                <a:ea typeface="HY동녘M" pitchFamily="18" charset="-127"/>
              </a:rPr>
              <a:t>(</a:t>
            </a:r>
            <a:r>
              <a:rPr lang="ko-KR" altLang="en-US" sz="1600" b="1" dirty="0">
                <a:latin typeface="HY동녘M" pitchFamily="18" charset="-127"/>
                <a:ea typeface="HY동녘M" pitchFamily="18" charset="-127"/>
              </a:rPr>
              <a:t>삽입 순서는 </a:t>
            </a:r>
            <a:r>
              <a:rPr lang="en-US" altLang="ko-KR" sz="1600" b="1" dirty="0">
                <a:latin typeface="HY동녘M" pitchFamily="18" charset="-127"/>
                <a:ea typeface="HY동녘M" pitchFamily="18" charset="-127"/>
              </a:rPr>
              <a:t>8, 5, 1, 7, 3, 12, 9, 6</a:t>
            </a:r>
            <a:r>
              <a:rPr lang="ko-KR" altLang="en-US" sz="1600" b="1" dirty="0">
                <a:latin typeface="HY동녘M" pitchFamily="18" charset="-127"/>
                <a:ea typeface="HY동녘M" pitchFamily="18" charset="-127"/>
              </a:rPr>
              <a:t>이다</a:t>
            </a:r>
            <a:r>
              <a:rPr lang="en-US" altLang="ko-KR" sz="1600" b="1" dirty="0">
                <a:latin typeface="HY동녘M" pitchFamily="18" charset="-127"/>
                <a:ea typeface="HY동녘M" pitchFamily="18" charset="-127"/>
              </a:rPr>
              <a:t>.)</a:t>
            </a:r>
            <a:endParaRPr lang="en-US" altLang="ko-KR" sz="2400" b="1" dirty="0"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7" name="Group 82"/>
          <p:cNvGrpSpPr>
            <a:grpSpLocks/>
          </p:cNvGrpSpPr>
          <p:nvPr/>
        </p:nvGrpSpPr>
        <p:grpSpPr bwMode="auto">
          <a:xfrm>
            <a:off x="785786" y="1428736"/>
            <a:ext cx="7531100" cy="4619625"/>
            <a:chOff x="484" y="398"/>
            <a:chExt cx="4744" cy="2910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1060" y="532"/>
              <a:ext cx="3928" cy="3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1444" y="580"/>
              <a:ext cx="232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K</a:t>
              </a:r>
              <a:r>
                <a:rPr lang="en-US" altLang="ko-KR" sz="1400" baseline="-25000"/>
                <a:t>1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684" y="580"/>
              <a:ext cx="232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Pr</a:t>
              </a:r>
              <a:r>
                <a:rPr lang="en-US" altLang="ko-KR" sz="1400" baseline="-25000"/>
                <a:t>1</a:t>
              </a: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356" y="580"/>
              <a:ext cx="232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K</a:t>
              </a:r>
              <a:r>
                <a:rPr lang="en-US" altLang="ko-KR" sz="1400" baseline="-25000"/>
                <a:t>i-1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2596" y="580"/>
              <a:ext cx="232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Pr</a:t>
              </a:r>
              <a:r>
                <a:rPr lang="en-US" altLang="ko-KR" sz="1400" baseline="-25000"/>
                <a:t>i-1</a:t>
              </a: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124" y="580"/>
              <a:ext cx="232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K</a:t>
              </a:r>
              <a:r>
                <a:rPr lang="en-US" altLang="ko-KR" sz="1400" baseline="-25000"/>
                <a:t>i</a:t>
              </a: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3364" y="580"/>
              <a:ext cx="232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Pr</a:t>
              </a:r>
              <a:r>
                <a:rPr lang="en-US" altLang="ko-KR" sz="1400" baseline="-25000"/>
                <a:t>i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3844" y="580"/>
              <a:ext cx="232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K</a:t>
              </a:r>
              <a:r>
                <a:rPr lang="en-US" altLang="ko-KR" sz="1400" baseline="-25000"/>
                <a:t>q-1</a:t>
              </a: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4084" y="580"/>
              <a:ext cx="232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Pr</a:t>
              </a:r>
              <a:r>
                <a:rPr lang="en-US" altLang="ko-KR" sz="1400" baseline="-25000"/>
                <a:t>q</a:t>
              </a: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1190" y="638"/>
              <a:ext cx="34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/>
              <a:r>
                <a:rPr lang="en-US" altLang="ko-KR" sz="1400"/>
                <a:t>P</a:t>
              </a:r>
              <a:r>
                <a:rPr lang="en-US" altLang="ko-KR" sz="1400" baseline="-25000"/>
                <a:t> 1           </a:t>
              </a: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1958" y="638"/>
              <a:ext cx="3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ko-KR" sz="1400"/>
                <a:t>P</a:t>
              </a:r>
              <a:r>
                <a:rPr lang="en-US" altLang="ko-KR" sz="1400" baseline="-25000"/>
                <a:t>2  </a:t>
              </a:r>
              <a:r>
                <a:rPr lang="en-US" altLang="ko-KR" sz="1400"/>
                <a:t>...</a:t>
              </a: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2870" y="638"/>
              <a:ext cx="2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ko-KR" sz="1400"/>
                <a:t>P</a:t>
              </a:r>
              <a:r>
                <a:rPr lang="en-US" altLang="ko-KR" sz="1400" baseline="-25000"/>
                <a:t>i</a:t>
              </a: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3590" y="638"/>
              <a:ext cx="2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ko-KR" sz="1400"/>
                <a:t>...  </a:t>
              </a: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4406" y="638"/>
              <a:ext cx="2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ko-KR" sz="1400"/>
                <a:t>P</a:t>
              </a:r>
              <a:r>
                <a:rPr lang="en-US" altLang="ko-KR" sz="1400" baseline="-25000"/>
                <a:t>q</a:t>
              </a: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1238" y="753"/>
              <a:ext cx="2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buFontTx/>
                <a:buChar char="•"/>
              </a:pPr>
              <a:r>
                <a:rPr lang="en-US" altLang="ko-KR" sz="1800"/>
                <a:t> </a:t>
              </a:r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1718" y="705"/>
              <a:ext cx="2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buFontTx/>
                <a:buChar char="•"/>
              </a:pPr>
              <a:r>
                <a:rPr lang="en-US" altLang="ko-KR" sz="1800"/>
                <a:t> </a:t>
              </a: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006" y="753"/>
              <a:ext cx="2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buFontTx/>
                <a:buChar char="•"/>
              </a:pPr>
              <a:r>
                <a:rPr lang="en-US" altLang="ko-KR" sz="1800"/>
                <a:t> </a:t>
              </a: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2630" y="705"/>
              <a:ext cx="2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buFontTx/>
                <a:buChar char="•"/>
              </a:pPr>
              <a:r>
                <a:rPr lang="en-US" altLang="ko-KR" sz="1800"/>
                <a:t> </a:t>
              </a:r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2870" y="753"/>
              <a:ext cx="2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buFontTx/>
                <a:buChar char="•"/>
              </a:pPr>
              <a:r>
                <a:rPr lang="en-US" altLang="ko-KR" sz="1800"/>
                <a:t> </a:t>
              </a: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3398" y="705"/>
              <a:ext cx="2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buFontTx/>
                <a:buChar char="•"/>
              </a:pPr>
              <a:r>
                <a:rPr lang="en-US" altLang="ko-KR" sz="1800"/>
                <a:t> </a:t>
              </a: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4118" y="720"/>
              <a:ext cx="2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buFontTx/>
                <a:buChar char="•"/>
              </a:pPr>
              <a:r>
                <a:rPr lang="en-US" altLang="ko-KR" sz="1800"/>
                <a:t> </a:t>
              </a:r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4454" y="753"/>
              <a:ext cx="2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buFontTx/>
                <a:buChar char="•"/>
              </a:pPr>
              <a:r>
                <a:rPr lang="en-US" altLang="ko-KR" sz="1800"/>
                <a:t> </a:t>
              </a:r>
            </a:p>
          </p:txBody>
        </p:sp>
        <p:sp>
          <p:nvSpPr>
            <p:cNvPr id="30" name="AutoShape 24"/>
            <p:cNvSpPr>
              <a:spLocks noChangeArrowheads="1"/>
            </p:cNvSpPr>
            <p:nvPr/>
          </p:nvSpPr>
          <p:spPr bwMode="auto">
            <a:xfrm>
              <a:off x="580" y="1348"/>
              <a:ext cx="712" cy="520"/>
            </a:xfrm>
            <a:prstGeom prst="triangle">
              <a:avLst>
                <a:gd name="adj" fmla="val 4879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X</a:t>
              </a:r>
            </a:p>
          </p:txBody>
        </p:sp>
        <p:sp>
          <p:nvSpPr>
            <p:cNvPr id="31" name="AutoShape 25"/>
            <p:cNvSpPr>
              <a:spLocks noChangeArrowheads="1"/>
            </p:cNvSpPr>
            <p:nvPr/>
          </p:nvSpPr>
          <p:spPr bwMode="auto">
            <a:xfrm>
              <a:off x="2644" y="1348"/>
              <a:ext cx="712" cy="520"/>
            </a:xfrm>
            <a:prstGeom prst="triangle">
              <a:avLst>
                <a:gd name="adj" fmla="val 4879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X</a:t>
              </a:r>
            </a:p>
          </p:txBody>
        </p:sp>
        <p:sp>
          <p:nvSpPr>
            <p:cNvPr id="32" name="AutoShape 26"/>
            <p:cNvSpPr>
              <a:spLocks noChangeArrowheads="1"/>
            </p:cNvSpPr>
            <p:nvPr/>
          </p:nvSpPr>
          <p:spPr bwMode="auto">
            <a:xfrm>
              <a:off x="4420" y="1348"/>
              <a:ext cx="712" cy="520"/>
            </a:xfrm>
            <a:prstGeom prst="triangle">
              <a:avLst>
                <a:gd name="adj" fmla="val 4879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X</a:t>
              </a:r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710" y="1886"/>
              <a:ext cx="423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ko-KR" sz="1400"/>
                <a:t>X &lt; K</a:t>
              </a:r>
              <a:r>
                <a:rPr lang="en-US" altLang="ko-KR" sz="1400" baseline="-25000"/>
                <a:t>1       			          </a:t>
              </a:r>
              <a:r>
                <a:rPr lang="en-US" altLang="ko-KR" sz="1400"/>
                <a:t>K</a:t>
              </a:r>
              <a:r>
                <a:rPr lang="en-US" altLang="ko-KR" sz="1400" baseline="-25000"/>
                <a:t>i-1 </a:t>
              </a:r>
              <a:r>
                <a:rPr lang="en-US" altLang="ko-KR" sz="1400"/>
                <a:t>&lt; X &lt; K</a:t>
              </a:r>
              <a:r>
                <a:rPr lang="en-US" altLang="ko-KR" sz="1400" baseline="-25000"/>
                <a:t>i		                  </a:t>
              </a:r>
              <a:r>
                <a:rPr lang="en-US" altLang="ko-KR" sz="1400"/>
                <a:t>K</a:t>
              </a:r>
              <a:r>
                <a:rPr lang="en-US" altLang="ko-KR" sz="1400" baseline="-25000"/>
                <a:t>q </a:t>
              </a:r>
              <a:r>
                <a:rPr lang="en-US" altLang="ko-KR" sz="1400"/>
                <a:t>&lt; X</a:t>
              </a: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 flipH="1">
              <a:off x="912" y="864"/>
              <a:ext cx="38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>
              <a:off x="1776" y="81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>
              <a:off x="2064" y="864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>
              <a:off x="2976" y="864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>
              <a:off x="2688" y="81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>
              <a:off x="3456" y="81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4176" y="8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4512" y="864"/>
              <a:ext cx="24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1526" y="1070"/>
              <a:ext cx="45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ko-KR" altLang="en-US" sz="1400"/>
                <a:t>데이타</a:t>
              </a:r>
            </a:p>
            <a:p>
              <a:pPr algn="l"/>
              <a:r>
                <a:rPr lang="ko-KR" altLang="en-US" sz="1400"/>
                <a:t>포인터</a:t>
              </a:r>
            </a:p>
          </p:txBody>
        </p:sp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>
              <a:off x="2438" y="1070"/>
              <a:ext cx="45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ko-KR" altLang="en-US" sz="1400"/>
                <a:t>데이타</a:t>
              </a:r>
            </a:p>
            <a:p>
              <a:pPr algn="l"/>
              <a:r>
                <a:rPr lang="ko-KR" altLang="en-US" sz="1400"/>
                <a:t>포인터</a:t>
              </a:r>
            </a:p>
          </p:txBody>
        </p:sp>
        <p:sp>
          <p:nvSpPr>
            <p:cNvPr id="44" name="Rectangle 38"/>
            <p:cNvSpPr>
              <a:spLocks noChangeArrowheads="1"/>
            </p:cNvSpPr>
            <p:nvPr/>
          </p:nvSpPr>
          <p:spPr bwMode="auto">
            <a:xfrm>
              <a:off x="3254" y="1070"/>
              <a:ext cx="45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ko-KR" altLang="en-US" sz="1400"/>
                <a:t>데이타</a:t>
              </a:r>
            </a:p>
            <a:p>
              <a:pPr algn="l"/>
              <a:r>
                <a:rPr lang="ko-KR" altLang="en-US" sz="1400"/>
                <a:t>포인터</a:t>
              </a:r>
            </a:p>
          </p:txBody>
        </p:sp>
        <p:sp>
          <p:nvSpPr>
            <p:cNvPr id="45" name="Rectangle 39"/>
            <p:cNvSpPr>
              <a:spLocks noChangeArrowheads="1"/>
            </p:cNvSpPr>
            <p:nvPr/>
          </p:nvSpPr>
          <p:spPr bwMode="auto">
            <a:xfrm>
              <a:off x="3974" y="1070"/>
              <a:ext cx="45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ko-KR" altLang="en-US" sz="1400"/>
                <a:t>데이타</a:t>
              </a:r>
            </a:p>
            <a:p>
              <a:pPr algn="l"/>
              <a:r>
                <a:rPr lang="ko-KR" altLang="en-US" sz="1400"/>
                <a:t>포인터</a:t>
              </a:r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1838" y="1454"/>
              <a:ext cx="45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ko-KR" altLang="en-US" sz="1400"/>
                <a:t>트리</a:t>
              </a:r>
            </a:p>
            <a:p>
              <a:r>
                <a:rPr lang="ko-KR" altLang="en-US" sz="1400"/>
                <a:t>포인터</a:t>
              </a:r>
            </a:p>
          </p:txBody>
        </p:sp>
        <p:sp>
          <p:nvSpPr>
            <p:cNvPr id="47" name="Rectangle 41"/>
            <p:cNvSpPr>
              <a:spLocks noChangeArrowheads="1"/>
            </p:cNvSpPr>
            <p:nvPr/>
          </p:nvSpPr>
          <p:spPr bwMode="auto">
            <a:xfrm>
              <a:off x="566" y="398"/>
              <a:ext cx="2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ko-KR" sz="1400"/>
                <a:t>(a)</a:t>
              </a:r>
            </a:p>
          </p:txBody>
        </p:sp>
        <p:sp>
          <p:nvSpPr>
            <p:cNvPr id="48" name="Rectangle 42"/>
            <p:cNvSpPr>
              <a:spLocks noChangeArrowheads="1"/>
            </p:cNvSpPr>
            <p:nvPr/>
          </p:nvSpPr>
          <p:spPr bwMode="auto">
            <a:xfrm>
              <a:off x="2116" y="2404"/>
              <a:ext cx="1480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" name="Rectangle 43"/>
            <p:cNvSpPr>
              <a:spLocks noChangeArrowheads="1"/>
            </p:cNvSpPr>
            <p:nvPr/>
          </p:nvSpPr>
          <p:spPr bwMode="auto">
            <a:xfrm>
              <a:off x="2260" y="2404"/>
              <a:ext cx="520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2932" y="2404"/>
              <a:ext cx="520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" name="Rectangle 45"/>
            <p:cNvSpPr>
              <a:spLocks noChangeArrowheads="1"/>
            </p:cNvSpPr>
            <p:nvPr/>
          </p:nvSpPr>
          <p:spPr bwMode="auto">
            <a:xfrm>
              <a:off x="2308" y="2452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5   </a:t>
              </a:r>
              <a:r>
                <a:rPr lang="en-US" altLang="ko-KR" sz="1400" dirty="0" smtClean="0"/>
                <a:t>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52" name="Rectangle 46"/>
            <p:cNvSpPr>
              <a:spLocks noChangeArrowheads="1"/>
            </p:cNvSpPr>
            <p:nvPr/>
          </p:nvSpPr>
          <p:spPr bwMode="auto">
            <a:xfrm>
              <a:off x="2980" y="2452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8 </a:t>
              </a:r>
              <a:r>
                <a:rPr lang="en-US" altLang="ko-KR" sz="1400" dirty="0" smtClean="0"/>
                <a:t>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53" name="Line 47"/>
            <p:cNvSpPr>
              <a:spLocks noChangeShapeType="1"/>
            </p:cNvSpPr>
            <p:nvPr/>
          </p:nvSpPr>
          <p:spPr bwMode="auto">
            <a:xfrm>
              <a:off x="2592" y="244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" name="Line 48"/>
            <p:cNvSpPr>
              <a:spLocks noChangeShapeType="1"/>
            </p:cNvSpPr>
            <p:nvPr/>
          </p:nvSpPr>
          <p:spPr bwMode="auto">
            <a:xfrm>
              <a:off x="3264" y="244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" name="Rectangle 49"/>
            <p:cNvSpPr>
              <a:spLocks noChangeArrowheads="1"/>
            </p:cNvSpPr>
            <p:nvPr/>
          </p:nvSpPr>
          <p:spPr bwMode="auto">
            <a:xfrm>
              <a:off x="2102" y="2462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56" name="Rectangle 50"/>
            <p:cNvSpPr>
              <a:spLocks noChangeArrowheads="1"/>
            </p:cNvSpPr>
            <p:nvPr/>
          </p:nvSpPr>
          <p:spPr bwMode="auto">
            <a:xfrm>
              <a:off x="2774" y="2462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57" name="Rectangle 51"/>
            <p:cNvSpPr>
              <a:spLocks noChangeArrowheads="1"/>
            </p:cNvSpPr>
            <p:nvPr/>
          </p:nvSpPr>
          <p:spPr bwMode="auto">
            <a:xfrm>
              <a:off x="3446" y="2462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58" name="Rectangle 52"/>
            <p:cNvSpPr>
              <a:spLocks noChangeArrowheads="1"/>
            </p:cNvSpPr>
            <p:nvPr/>
          </p:nvSpPr>
          <p:spPr bwMode="auto">
            <a:xfrm>
              <a:off x="2116" y="3028"/>
              <a:ext cx="1480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" name="Rectangle 53"/>
            <p:cNvSpPr>
              <a:spLocks noChangeArrowheads="1"/>
            </p:cNvSpPr>
            <p:nvPr/>
          </p:nvSpPr>
          <p:spPr bwMode="auto">
            <a:xfrm>
              <a:off x="2260" y="3028"/>
              <a:ext cx="520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" name="Rectangle 54"/>
            <p:cNvSpPr>
              <a:spLocks noChangeArrowheads="1"/>
            </p:cNvSpPr>
            <p:nvPr/>
          </p:nvSpPr>
          <p:spPr bwMode="auto">
            <a:xfrm>
              <a:off x="2932" y="3028"/>
              <a:ext cx="520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" name="Rectangle 55"/>
            <p:cNvSpPr>
              <a:spLocks noChangeArrowheads="1"/>
            </p:cNvSpPr>
            <p:nvPr/>
          </p:nvSpPr>
          <p:spPr bwMode="auto">
            <a:xfrm>
              <a:off x="2308" y="3076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</a:t>
              </a:r>
              <a:r>
                <a:rPr lang="en-US" altLang="ko-KR" sz="1400" dirty="0" smtClean="0"/>
                <a:t>6 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2" name="Rectangle 56"/>
            <p:cNvSpPr>
              <a:spLocks noChangeArrowheads="1"/>
            </p:cNvSpPr>
            <p:nvPr/>
          </p:nvSpPr>
          <p:spPr bwMode="auto">
            <a:xfrm>
              <a:off x="2980" y="3076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7 </a:t>
              </a:r>
              <a:r>
                <a:rPr lang="en-US" altLang="ko-KR" sz="1400" dirty="0" smtClean="0"/>
                <a:t>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3" name="Line 57"/>
            <p:cNvSpPr>
              <a:spLocks noChangeShapeType="1"/>
            </p:cNvSpPr>
            <p:nvPr/>
          </p:nvSpPr>
          <p:spPr bwMode="auto">
            <a:xfrm>
              <a:off x="2592" y="30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" name="Line 58"/>
            <p:cNvSpPr>
              <a:spLocks noChangeShapeType="1"/>
            </p:cNvSpPr>
            <p:nvPr/>
          </p:nvSpPr>
          <p:spPr bwMode="auto">
            <a:xfrm>
              <a:off x="3264" y="30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" name="Rectangle 59"/>
            <p:cNvSpPr>
              <a:spLocks noChangeArrowheads="1"/>
            </p:cNvSpPr>
            <p:nvPr/>
          </p:nvSpPr>
          <p:spPr bwMode="auto">
            <a:xfrm>
              <a:off x="3748" y="3028"/>
              <a:ext cx="1480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" name="Rectangle 60"/>
            <p:cNvSpPr>
              <a:spLocks noChangeArrowheads="1"/>
            </p:cNvSpPr>
            <p:nvPr/>
          </p:nvSpPr>
          <p:spPr bwMode="auto">
            <a:xfrm>
              <a:off x="3892" y="3028"/>
              <a:ext cx="520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" name="Rectangle 61"/>
            <p:cNvSpPr>
              <a:spLocks noChangeArrowheads="1"/>
            </p:cNvSpPr>
            <p:nvPr/>
          </p:nvSpPr>
          <p:spPr bwMode="auto">
            <a:xfrm>
              <a:off x="4564" y="3028"/>
              <a:ext cx="520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" name="Rectangle 62"/>
            <p:cNvSpPr>
              <a:spLocks noChangeArrowheads="1"/>
            </p:cNvSpPr>
            <p:nvPr/>
          </p:nvSpPr>
          <p:spPr bwMode="auto">
            <a:xfrm>
              <a:off x="3940" y="3076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</a:t>
              </a:r>
              <a:r>
                <a:rPr lang="en-US" altLang="ko-KR" sz="1400" dirty="0" smtClean="0"/>
                <a:t>9 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9" name="Rectangle 63"/>
            <p:cNvSpPr>
              <a:spLocks noChangeArrowheads="1"/>
            </p:cNvSpPr>
            <p:nvPr/>
          </p:nvSpPr>
          <p:spPr bwMode="auto">
            <a:xfrm>
              <a:off x="4612" y="3076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</a:t>
              </a:r>
              <a:r>
                <a:rPr lang="en-US" altLang="ko-KR" sz="1400" dirty="0" smtClean="0"/>
                <a:t>12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70" name="Line 64"/>
            <p:cNvSpPr>
              <a:spLocks noChangeShapeType="1"/>
            </p:cNvSpPr>
            <p:nvPr/>
          </p:nvSpPr>
          <p:spPr bwMode="auto">
            <a:xfrm>
              <a:off x="4224" y="30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" name="Line 65"/>
            <p:cNvSpPr>
              <a:spLocks noChangeShapeType="1"/>
            </p:cNvSpPr>
            <p:nvPr/>
          </p:nvSpPr>
          <p:spPr bwMode="auto">
            <a:xfrm>
              <a:off x="4896" y="30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" name="Rectangle 66"/>
            <p:cNvSpPr>
              <a:spLocks noChangeArrowheads="1"/>
            </p:cNvSpPr>
            <p:nvPr/>
          </p:nvSpPr>
          <p:spPr bwMode="auto">
            <a:xfrm>
              <a:off x="484" y="3028"/>
              <a:ext cx="1480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" name="Rectangle 67"/>
            <p:cNvSpPr>
              <a:spLocks noChangeArrowheads="1"/>
            </p:cNvSpPr>
            <p:nvPr/>
          </p:nvSpPr>
          <p:spPr bwMode="auto">
            <a:xfrm>
              <a:off x="628" y="3028"/>
              <a:ext cx="520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" name="Rectangle 68"/>
            <p:cNvSpPr>
              <a:spLocks noChangeArrowheads="1"/>
            </p:cNvSpPr>
            <p:nvPr/>
          </p:nvSpPr>
          <p:spPr bwMode="auto">
            <a:xfrm>
              <a:off x="1300" y="3028"/>
              <a:ext cx="520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" name="Rectangle 69"/>
            <p:cNvSpPr>
              <a:spLocks noChangeArrowheads="1"/>
            </p:cNvSpPr>
            <p:nvPr/>
          </p:nvSpPr>
          <p:spPr bwMode="auto">
            <a:xfrm>
              <a:off x="676" y="3076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1 </a:t>
              </a:r>
              <a:r>
                <a:rPr lang="en-US" altLang="ko-KR" sz="1400" dirty="0" smtClean="0"/>
                <a:t>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76" name="Rectangle 70"/>
            <p:cNvSpPr>
              <a:spLocks noChangeArrowheads="1"/>
            </p:cNvSpPr>
            <p:nvPr/>
          </p:nvSpPr>
          <p:spPr bwMode="auto">
            <a:xfrm>
              <a:off x="1348" y="3076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</a:t>
              </a:r>
              <a:r>
                <a:rPr lang="en-US" altLang="ko-KR" sz="1400" dirty="0" smtClean="0"/>
                <a:t>3 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77" name="Line 71"/>
            <p:cNvSpPr>
              <a:spLocks noChangeShapeType="1"/>
            </p:cNvSpPr>
            <p:nvPr/>
          </p:nvSpPr>
          <p:spPr bwMode="auto">
            <a:xfrm>
              <a:off x="960" y="30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" name="Line 72"/>
            <p:cNvSpPr>
              <a:spLocks noChangeShapeType="1"/>
            </p:cNvSpPr>
            <p:nvPr/>
          </p:nvSpPr>
          <p:spPr bwMode="auto">
            <a:xfrm>
              <a:off x="1632" y="30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" name="Line 73"/>
            <p:cNvSpPr>
              <a:spLocks noChangeShapeType="1"/>
            </p:cNvSpPr>
            <p:nvPr/>
          </p:nvSpPr>
          <p:spPr bwMode="auto">
            <a:xfrm flipH="1">
              <a:off x="1728" y="2544"/>
              <a:ext cx="43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" name="Line 74"/>
            <p:cNvSpPr>
              <a:spLocks noChangeShapeType="1"/>
            </p:cNvSpPr>
            <p:nvPr/>
          </p:nvSpPr>
          <p:spPr bwMode="auto">
            <a:xfrm>
              <a:off x="2832" y="2544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" name="Line 75"/>
            <p:cNvSpPr>
              <a:spLocks noChangeShapeType="1"/>
            </p:cNvSpPr>
            <p:nvPr/>
          </p:nvSpPr>
          <p:spPr bwMode="auto">
            <a:xfrm>
              <a:off x="3504" y="2544"/>
              <a:ext cx="48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" name="Rectangle 76"/>
            <p:cNvSpPr>
              <a:spLocks noChangeArrowheads="1"/>
            </p:cNvSpPr>
            <p:nvPr/>
          </p:nvSpPr>
          <p:spPr bwMode="auto">
            <a:xfrm>
              <a:off x="4036" y="2500"/>
              <a:ext cx="13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0</a:t>
              </a:r>
            </a:p>
          </p:txBody>
        </p:sp>
        <p:sp>
          <p:nvSpPr>
            <p:cNvPr id="83" name="Rectangle 77"/>
            <p:cNvSpPr>
              <a:spLocks noChangeArrowheads="1"/>
            </p:cNvSpPr>
            <p:nvPr/>
          </p:nvSpPr>
          <p:spPr bwMode="auto">
            <a:xfrm>
              <a:off x="4036" y="2740"/>
              <a:ext cx="13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 </a:t>
              </a:r>
            </a:p>
          </p:txBody>
        </p:sp>
        <p:sp>
          <p:nvSpPr>
            <p:cNvPr id="84" name="Rectangle 78"/>
            <p:cNvSpPr>
              <a:spLocks noChangeArrowheads="1"/>
            </p:cNvSpPr>
            <p:nvPr/>
          </p:nvSpPr>
          <p:spPr bwMode="auto">
            <a:xfrm>
              <a:off x="4036" y="2260"/>
              <a:ext cx="13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85" name="Rectangle 79"/>
            <p:cNvSpPr>
              <a:spLocks noChangeArrowheads="1"/>
            </p:cNvSpPr>
            <p:nvPr/>
          </p:nvSpPr>
          <p:spPr bwMode="auto">
            <a:xfrm>
              <a:off x="4214" y="2222"/>
              <a:ext cx="962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ko-KR" altLang="en-US" sz="1400"/>
                <a:t>트리 노드 포인터</a:t>
              </a:r>
            </a:p>
            <a:p>
              <a:pPr algn="l"/>
              <a:endParaRPr lang="ko-KR" altLang="en-US" sz="1400"/>
            </a:p>
            <a:p>
              <a:pPr algn="l"/>
              <a:r>
                <a:rPr lang="ko-KR" altLang="en-US" sz="1400"/>
                <a:t>데이터 포인터</a:t>
              </a:r>
            </a:p>
            <a:p>
              <a:pPr algn="l"/>
              <a:endParaRPr lang="ko-KR" altLang="en-US" sz="1400"/>
            </a:p>
            <a:p>
              <a:pPr algn="l"/>
              <a:r>
                <a:rPr lang="ko-KR" altLang="en-US" sz="1400"/>
                <a:t>널 트리 포인터</a:t>
              </a:r>
            </a:p>
          </p:txBody>
        </p:sp>
        <p:sp>
          <p:nvSpPr>
            <p:cNvPr id="86" name="Rectangle 80"/>
            <p:cNvSpPr>
              <a:spLocks noChangeArrowheads="1"/>
            </p:cNvSpPr>
            <p:nvPr/>
          </p:nvSpPr>
          <p:spPr bwMode="auto">
            <a:xfrm>
              <a:off x="614" y="2222"/>
              <a:ext cx="2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ko-KR" sz="1400"/>
                <a:t>(b)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838200" y="1676400"/>
            <a:ext cx="7467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990600" y="1828800"/>
            <a:ext cx="7467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00034" y="285728"/>
            <a:ext cx="8382000" cy="92869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B+ </a:t>
            </a:r>
            <a:r>
              <a:rPr kumimoji="1" lang="ko-KR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트리</a:t>
            </a:r>
            <a:endParaRPr kumimoji="1" lang="en-US" altLang="ko-KR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j-cs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gray">
          <a:xfrm>
            <a:off x="1643041" y="2395540"/>
            <a:ext cx="608012" cy="592138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99CC00">
                  <a:gamma/>
                  <a:tint val="54510"/>
                  <a:invGamma/>
                </a:srgbClr>
              </a:gs>
              <a:gs pos="50000">
                <a:srgbClr val="99CC00">
                  <a:alpha val="0"/>
                </a:srgbClr>
              </a:gs>
              <a:gs pos="100000">
                <a:srgbClr val="99CC00">
                  <a:gamma/>
                  <a:tint val="54510"/>
                  <a:invGamma/>
                </a:srgb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928662" y="2428868"/>
            <a:ext cx="7429552" cy="857256"/>
            <a:chOff x="928662" y="2185990"/>
            <a:chExt cx="7429552" cy="1447800"/>
          </a:xfrm>
        </p:grpSpPr>
        <p:sp>
          <p:nvSpPr>
            <p:cNvPr id="7" name="AutoShape 3"/>
            <p:cNvSpPr>
              <a:spLocks noChangeArrowheads="1"/>
            </p:cNvSpPr>
            <p:nvPr/>
          </p:nvSpPr>
          <p:spPr bwMode="gray">
            <a:xfrm>
              <a:off x="928662" y="2185990"/>
              <a:ext cx="7429552" cy="1447800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AutoShape 4"/>
            <p:cNvSpPr>
              <a:spLocks noChangeArrowheads="1"/>
            </p:cNvSpPr>
            <p:nvPr/>
          </p:nvSpPr>
          <p:spPr bwMode="gray">
            <a:xfrm>
              <a:off x="1142976" y="2328866"/>
              <a:ext cx="1219200" cy="1184275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gray">
            <a:xfrm>
              <a:off x="1571604" y="2427290"/>
              <a:ext cx="391454" cy="52321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itchFamily="50" charset="-127"/>
                </a:rPr>
                <a:t>1</a:t>
              </a:r>
              <a:endParaRPr lang="en-US" altLang="ko-KR" sz="28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endParaRPr>
            </a:p>
          </p:txBody>
        </p:sp>
      </p:grpSp>
      <p:sp>
        <p:nvSpPr>
          <p:cNvPr id="11" name="Text Box 7"/>
          <p:cNvSpPr txBox="1">
            <a:spLocks noChangeArrowheads="1"/>
          </p:cNvSpPr>
          <p:nvPr/>
        </p:nvSpPr>
        <p:spPr bwMode="gray">
          <a:xfrm>
            <a:off x="2571736" y="2714620"/>
            <a:ext cx="594842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ko-KR" altLang="en-US" sz="200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데이타화일에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대한 포인터가 </a:t>
            </a:r>
            <a:r>
              <a:rPr lang="ko-KR" altLang="en-US" sz="200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단말노드에만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존재</a:t>
            </a:r>
            <a:endParaRPr lang="en-US" altLang="ko-KR" sz="20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4" name="Freeform 10"/>
          <p:cNvSpPr>
            <a:spLocks/>
          </p:cNvSpPr>
          <p:nvPr/>
        </p:nvSpPr>
        <p:spPr bwMode="gray">
          <a:xfrm>
            <a:off x="1214414" y="4286256"/>
            <a:ext cx="608012" cy="301622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009999">
                  <a:gamma/>
                  <a:tint val="42353"/>
                  <a:invGamma/>
                </a:srgbClr>
              </a:gs>
              <a:gs pos="100000">
                <a:srgbClr val="009999">
                  <a:alpha val="0"/>
                </a:srgb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23507" y="4143380"/>
            <a:ext cx="7506145" cy="785818"/>
            <a:chOff x="923507" y="3786190"/>
            <a:chExt cx="7506145" cy="1447800"/>
          </a:xfrm>
        </p:grpSpPr>
        <p:sp>
          <p:nvSpPr>
            <p:cNvPr id="12" name="AutoShape 8"/>
            <p:cNvSpPr>
              <a:spLocks noChangeArrowheads="1"/>
            </p:cNvSpPr>
            <p:nvPr/>
          </p:nvSpPr>
          <p:spPr bwMode="gray">
            <a:xfrm>
              <a:off x="923507" y="3786190"/>
              <a:ext cx="7506145" cy="1447800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gray">
            <a:xfrm>
              <a:off x="1142976" y="3929066"/>
              <a:ext cx="1219200" cy="1184275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009999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gray">
            <a:xfrm>
              <a:off x="1557295" y="4049426"/>
              <a:ext cx="391454" cy="523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itchFamily="50" charset="-127"/>
                </a:rPr>
                <a:t>2</a:t>
              </a:r>
              <a:endParaRPr lang="en-US" altLang="ko-KR" sz="28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endParaRPr>
            </a:p>
          </p:txBody>
        </p:sp>
      </p:grpSp>
      <p:sp>
        <p:nvSpPr>
          <p:cNvPr id="16" name="Text Box 12"/>
          <p:cNvSpPr txBox="1">
            <a:spLocks noChangeArrowheads="1"/>
          </p:cNvSpPr>
          <p:nvPr/>
        </p:nvSpPr>
        <p:spPr bwMode="gray">
          <a:xfrm>
            <a:off x="2571736" y="4357694"/>
            <a:ext cx="594842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단말 </a:t>
            </a:r>
            <a:r>
              <a:rPr lang="ko-KR" altLang="en-US" sz="200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노드들은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포인터로 연결</a:t>
            </a:r>
            <a:endParaRPr lang="en-US" altLang="ko-KR" sz="20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43306" y="1071546"/>
            <a:ext cx="238238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0" dirty="0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</a:rPr>
              <a:t>?</a:t>
            </a:r>
            <a:endParaRPr lang="ko-KR" altLang="en-US" sz="30000" dirty="0">
              <a:solidFill>
                <a:srgbClr val="FF0000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화일</a:t>
            </a:r>
            <a:r>
              <a:rPr lang="en-US" altLang="ko-KR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(file)</a:t>
            </a:r>
          </a:p>
        </p:txBody>
      </p:sp>
      <p:grpSp>
        <p:nvGrpSpPr>
          <p:cNvPr id="21507" name="Group 4"/>
          <p:cNvGrpSpPr>
            <a:grpSpLocks/>
          </p:cNvGrpSpPr>
          <p:nvPr/>
        </p:nvGrpSpPr>
        <p:grpSpPr bwMode="auto">
          <a:xfrm>
            <a:off x="609600" y="4268788"/>
            <a:ext cx="811213" cy="1908175"/>
            <a:chOff x="206" y="2991"/>
            <a:chExt cx="679" cy="1215"/>
          </a:xfrm>
        </p:grpSpPr>
        <p:sp>
          <p:nvSpPr>
            <p:cNvPr id="21554" name="Freeform 5"/>
            <p:cNvSpPr>
              <a:spLocks/>
            </p:cNvSpPr>
            <p:nvPr/>
          </p:nvSpPr>
          <p:spPr bwMode="gray">
            <a:xfrm>
              <a:off x="267" y="4115"/>
              <a:ext cx="557" cy="91"/>
            </a:xfrm>
            <a:custGeom>
              <a:avLst/>
              <a:gdLst>
                <a:gd name="T0" fmla="*/ 0 w 1120"/>
                <a:gd name="T1" fmla="*/ 0 h 252"/>
                <a:gd name="T2" fmla="*/ 0 w 1120"/>
                <a:gd name="T3" fmla="*/ 0 h 252"/>
                <a:gd name="T4" fmla="*/ 0 w 1120"/>
                <a:gd name="T5" fmla="*/ 0 h 252"/>
                <a:gd name="T6" fmla="*/ 0 w 1120"/>
                <a:gd name="T7" fmla="*/ 0 h 252"/>
                <a:gd name="T8" fmla="*/ 0 w 1120"/>
                <a:gd name="T9" fmla="*/ 0 h 252"/>
                <a:gd name="T10" fmla="*/ 0 w 1120"/>
                <a:gd name="T11" fmla="*/ 0 h 252"/>
                <a:gd name="T12" fmla="*/ 0 w 1120"/>
                <a:gd name="T13" fmla="*/ 0 h 252"/>
                <a:gd name="T14" fmla="*/ 0 w 1120"/>
                <a:gd name="T15" fmla="*/ 0 h 252"/>
                <a:gd name="T16" fmla="*/ 0 w 1120"/>
                <a:gd name="T17" fmla="*/ 0 h 252"/>
                <a:gd name="T18" fmla="*/ 0 w 1120"/>
                <a:gd name="T19" fmla="*/ 0 h 252"/>
                <a:gd name="T20" fmla="*/ 0 w 1120"/>
                <a:gd name="T21" fmla="*/ 0 h 252"/>
                <a:gd name="T22" fmla="*/ 0 w 1120"/>
                <a:gd name="T23" fmla="*/ 0 h 252"/>
                <a:gd name="T24" fmla="*/ 0 w 1120"/>
                <a:gd name="T25" fmla="*/ 0 h 252"/>
                <a:gd name="T26" fmla="*/ 0 w 1120"/>
                <a:gd name="T27" fmla="*/ 0 h 252"/>
                <a:gd name="T28" fmla="*/ 0 w 1120"/>
                <a:gd name="T29" fmla="*/ 0 h 252"/>
                <a:gd name="T30" fmla="*/ 0 w 1120"/>
                <a:gd name="T31" fmla="*/ 0 h 252"/>
                <a:gd name="T32" fmla="*/ 0 w 1120"/>
                <a:gd name="T33" fmla="*/ 0 h 252"/>
                <a:gd name="T34" fmla="*/ 0 w 1120"/>
                <a:gd name="T35" fmla="*/ 0 h 252"/>
                <a:gd name="T36" fmla="*/ 0 w 1120"/>
                <a:gd name="T37" fmla="*/ 0 h 252"/>
                <a:gd name="T38" fmla="*/ 0 w 1120"/>
                <a:gd name="T39" fmla="*/ 0 h 252"/>
                <a:gd name="T40" fmla="*/ 0 w 1120"/>
                <a:gd name="T41" fmla="*/ 0 h 252"/>
                <a:gd name="T42" fmla="*/ 0 w 1120"/>
                <a:gd name="T43" fmla="*/ 0 h 252"/>
                <a:gd name="T44" fmla="*/ 0 w 1120"/>
                <a:gd name="T45" fmla="*/ 0 h 252"/>
                <a:gd name="T46" fmla="*/ 0 w 1120"/>
                <a:gd name="T47" fmla="*/ 0 h 252"/>
                <a:gd name="T48" fmla="*/ 0 w 1120"/>
                <a:gd name="T49" fmla="*/ 0 h 252"/>
                <a:gd name="T50" fmla="*/ 0 w 1120"/>
                <a:gd name="T51" fmla="*/ 0 h 252"/>
                <a:gd name="T52" fmla="*/ 0 w 1120"/>
                <a:gd name="T53" fmla="*/ 0 h 252"/>
                <a:gd name="T54" fmla="*/ 0 w 1120"/>
                <a:gd name="T55" fmla="*/ 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55" name="Rectangle 6"/>
            <p:cNvSpPr>
              <a:spLocks noChangeArrowheads="1"/>
            </p:cNvSpPr>
            <p:nvPr/>
          </p:nvSpPr>
          <p:spPr bwMode="gray">
            <a:xfrm>
              <a:off x="206" y="2991"/>
              <a:ext cx="679" cy="1179"/>
            </a:xfrm>
            <a:prstGeom prst="rect">
              <a:avLst/>
            </a:prstGeom>
            <a:gradFill rotWithShape="1">
              <a:gsLst>
                <a:gs pos="0">
                  <a:srgbClr val="EAE9D2"/>
                </a:gs>
                <a:gs pos="50000">
                  <a:srgbClr val="C5C383"/>
                </a:gs>
                <a:gs pos="100000">
                  <a:srgbClr val="EAE9D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latin typeface="HY동녘M" pitchFamily="18" charset="-127"/>
                </a:rPr>
                <a:t>필드</a:t>
              </a:r>
              <a:r>
                <a:rPr lang="en-US" altLang="ko-KR" sz="2000">
                  <a:latin typeface="HY동녘M" pitchFamily="18" charset="-127"/>
                </a:rPr>
                <a:t>1</a:t>
              </a:r>
              <a:endParaRPr lang="ko-KR" altLang="ko-KR" sz="2000">
                <a:latin typeface="HY동녘M" pitchFamily="18" charset="-127"/>
              </a:endParaRPr>
            </a:p>
          </p:txBody>
        </p:sp>
      </p:grpSp>
      <p:grpSp>
        <p:nvGrpSpPr>
          <p:cNvPr id="21508" name="Group 7"/>
          <p:cNvGrpSpPr>
            <a:grpSpLocks/>
          </p:cNvGrpSpPr>
          <p:nvPr/>
        </p:nvGrpSpPr>
        <p:grpSpPr bwMode="auto">
          <a:xfrm>
            <a:off x="1806575" y="4268788"/>
            <a:ext cx="811213" cy="1908175"/>
            <a:chOff x="977" y="2991"/>
            <a:chExt cx="679" cy="1215"/>
          </a:xfrm>
        </p:grpSpPr>
        <p:sp>
          <p:nvSpPr>
            <p:cNvPr id="21552" name="Freeform 8"/>
            <p:cNvSpPr>
              <a:spLocks/>
            </p:cNvSpPr>
            <p:nvPr/>
          </p:nvSpPr>
          <p:spPr bwMode="gray">
            <a:xfrm>
              <a:off x="1038" y="4115"/>
              <a:ext cx="557" cy="91"/>
            </a:xfrm>
            <a:custGeom>
              <a:avLst/>
              <a:gdLst>
                <a:gd name="T0" fmla="*/ 0 w 1120"/>
                <a:gd name="T1" fmla="*/ 0 h 252"/>
                <a:gd name="T2" fmla="*/ 0 w 1120"/>
                <a:gd name="T3" fmla="*/ 0 h 252"/>
                <a:gd name="T4" fmla="*/ 0 w 1120"/>
                <a:gd name="T5" fmla="*/ 0 h 252"/>
                <a:gd name="T6" fmla="*/ 0 w 1120"/>
                <a:gd name="T7" fmla="*/ 0 h 252"/>
                <a:gd name="T8" fmla="*/ 0 w 1120"/>
                <a:gd name="T9" fmla="*/ 0 h 252"/>
                <a:gd name="T10" fmla="*/ 0 w 1120"/>
                <a:gd name="T11" fmla="*/ 0 h 252"/>
                <a:gd name="T12" fmla="*/ 0 w 1120"/>
                <a:gd name="T13" fmla="*/ 0 h 252"/>
                <a:gd name="T14" fmla="*/ 0 w 1120"/>
                <a:gd name="T15" fmla="*/ 0 h 252"/>
                <a:gd name="T16" fmla="*/ 0 w 1120"/>
                <a:gd name="T17" fmla="*/ 0 h 252"/>
                <a:gd name="T18" fmla="*/ 0 w 1120"/>
                <a:gd name="T19" fmla="*/ 0 h 252"/>
                <a:gd name="T20" fmla="*/ 0 w 1120"/>
                <a:gd name="T21" fmla="*/ 0 h 252"/>
                <a:gd name="T22" fmla="*/ 0 w 1120"/>
                <a:gd name="T23" fmla="*/ 0 h 252"/>
                <a:gd name="T24" fmla="*/ 0 w 1120"/>
                <a:gd name="T25" fmla="*/ 0 h 252"/>
                <a:gd name="T26" fmla="*/ 0 w 1120"/>
                <a:gd name="T27" fmla="*/ 0 h 252"/>
                <a:gd name="T28" fmla="*/ 0 w 1120"/>
                <a:gd name="T29" fmla="*/ 0 h 252"/>
                <a:gd name="T30" fmla="*/ 0 w 1120"/>
                <a:gd name="T31" fmla="*/ 0 h 252"/>
                <a:gd name="T32" fmla="*/ 0 w 1120"/>
                <a:gd name="T33" fmla="*/ 0 h 252"/>
                <a:gd name="T34" fmla="*/ 0 w 1120"/>
                <a:gd name="T35" fmla="*/ 0 h 252"/>
                <a:gd name="T36" fmla="*/ 0 w 1120"/>
                <a:gd name="T37" fmla="*/ 0 h 252"/>
                <a:gd name="T38" fmla="*/ 0 w 1120"/>
                <a:gd name="T39" fmla="*/ 0 h 252"/>
                <a:gd name="T40" fmla="*/ 0 w 1120"/>
                <a:gd name="T41" fmla="*/ 0 h 252"/>
                <a:gd name="T42" fmla="*/ 0 w 1120"/>
                <a:gd name="T43" fmla="*/ 0 h 252"/>
                <a:gd name="T44" fmla="*/ 0 w 1120"/>
                <a:gd name="T45" fmla="*/ 0 h 252"/>
                <a:gd name="T46" fmla="*/ 0 w 1120"/>
                <a:gd name="T47" fmla="*/ 0 h 252"/>
                <a:gd name="T48" fmla="*/ 0 w 1120"/>
                <a:gd name="T49" fmla="*/ 0 h 252"/>
                <a:gd name="T50" fmla="*/ 0 w 1120"/>
                <a:gd name="T51" fmla="*/ 0 h 252"/>
                <a:gd name="T52" fmla="*/ 0 w 1120"/>
                <a:gd name="T53" fmla="*/ 0 h 252"/>
                <a:gd name="T54" fmla="*/ 0 w 1120"/>
                <a:gd name="T55" fmla="*/ 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53" name="Rectangle 9"/>
            <p:cNvSpPr>
              <a:spLocks noChangeArrowheads="1"/>
            </p:cNvSpPr>
            <p:nvPr/>
          </p:nvSpPr>
          <p:spPr bwMode="gray">
            <a:xfrm>
              <a:off x="977" y="2991"/>
              <a:ext cx="679" cy="1179"/>
            </a:xfrm>
            <a:prstGeom prst="rect">
              <a:avLst/>
            </a:prstGeom>
            <a:gradFill rotWithShape="1">
              <a:gsLst>
                <a:gs pos="0">
                  <a:srgbClr val="EAE9D2"/>
                </a:gs>
                <a:gs pos="50000">
                  <a:srgbClr val="C5C383"/>
                </a:gs>
                <a:gs pos="100000">
                  <a:srgbClr val="EAE9D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latin typeface="HY동녘M" pitchFamily="18" charset="-127"/>
                </a:rPr>
                <a:t>필드</a:t>
              </a:r>
              <a:r>
                <a:rPr lang="en-US" altLang="ko-KR" sz="2000">
                  <a:latin typeface="HY동녘M" pitchFamily="18" charset="-127"/>
                </a:rPr>
                <a:t>2</a:t>
              </a:r>
              <a:endParaRPr lang="ko-KR" altLang="en-US" sz="2000">
                <a:latin typeface="HY동녘M" pitchFamily="18" charset="-127"/>
              </a:endParaRPr>
            </a:p>
          </p:txBody>
        </p:sp>
      </p:grpSp>
      <p:grpSp>
        <p:nvGrpSpPr>
          <p:cNvPr id="21509" name="Group 10"/>
          <p:cNvGrpSpPr>
            <a:grpSpLocks/>
          </p:cNvGrpSpPr>
          <p:nvPr/>
        </p:nvGrpSpPr>
        <p:grpSpPr bwMode="auto">
          <a:xfrm>
            <a:off x="3003550" y="4268788"/>
            <a:ext cx="811213" cy="1908175"/>
            <a:chOff x="1748" y="2991"/>
            <a:chExt cx="679" cy="1215"/>
          </a:xfrm>
        </p:grpSpPr>
        <p:sp>
          <p:nvSpPr>
            <p:cNvPr id="21550" name="Freeform 11"/>
            <p:cNvSpPr>
              <a:spLocks/>
            </p:cNvSpPr>
            <p:nvPr/>
          </p:nvSpPr>
          <p:spPr bwMode="gray">
            <a:xfrm>
              <a:off x="1809" y="4115"/>
              <a:ext cx="557" cy="91"/>
            </a:xfrm>
            <a:custGeom>
              <a:avLst/>
              <a:gdLst>
                <a:gd name="T0" fmla="*/ 0 w 1120"/>
                <a:gd name="T1" fmla="*/ 0 h 252"/>
                <a:gd name="T2" fmla="*/ 0 w 1120"/>
                <a:gd name="T3" fmla="*/ 0 h 252"/>
                <a:gd name="T4" fmla="*/ 0 w 1120"/>
                <a:gd name="T5" fmla="*/ 0 h 252"/>
                <a:gd name="T6" fmla="*/ 0 w 1120"/>
                <a:gd name="T7" fmla="*/ 0 h 252"/>
                <a:gd name="T8" fmla="*/ 0 w 1120"/>
                <a:gd name="T9" fmla="*/ 0 h 252"/>
                <a:gd name="T10" fmla="*/ 0 w 1120"/>
                <a:gd name="T11" fmla="*/ 0 h 252"/>
                <a:gd name="T12" fmla="*/ 0 w 1120"/>
                <a:gd name="T13" fmla="*/ 0 h 252"/>
                <a:gd name="T14" fmla="*/ 0 w 1120"/>
                <a:gd name="T15" fmla="*/ 0 h 252"/>
                <a:gd name="T16" fmla="*/ 0 w 1120"/>
                <a:gd name="T17" fmla="*/ 0 h 252"/>
                <a:gd name="T18" fmla="*/ 0 w 1120"/>
                <a:gd name="T19" fmla="*/ 0 h 252"/>
                <a:gd name="T20" fmla="*/ 0 w 1120"/>
                <a:gd name="T21" fmla="*/ 0 h 252"/>
                <a:gd name="T22" fmla="*/ 0 w 1120"/>
                <a:gd name="T23" fmla="*/ 0 h 252"/>
                <a:gd name="T24" fmla="*/ 0 w 1120"/>
                <a:gd name="T25" fmla="*/ 0 h 252"/>
                <a:gd name="T26" fmla="*/ 0 w 1120"/>
                <a:gd name="T27" fmla="*/ 0 h 252"/>
                <a:gd name="T28" fmla="*/ 0 w 1120"/>
                <a:gd name="T29" fmla="*/ 0 h 252"/>
                <a:gd name="T30" fmla="*/ 0 w 1120"/>
                <a:gd name="T31" fmla="*/ 0 h 252"/>
                <a:gd name="T32" fmla="*/ 0 w 1120"/>
                <a:gd name="T33" fmla="*/ 0 h 252"/>
                <a:gd name="T34" fmla="*/ 0 w 1120"/>
                <a:gd name="T35" fmla="*/ 0 h 252"/>
                <a:gd name="T36" fmla="*/ 0 w 1120"/>
                <a:gd name="T37" fmla="*/ 0 h 252"/>
                <a:gd name="T38" fmla="*/ 0 w 1120"/>
                <a:gd name="T39" fmla="*/ 0 h 252"/>
                <a:gd name="T40" fmla="*/ 0 w 1120"/>
                <a:gd name="T41" fmla="*/ 0 h 252"/>
                <a:gd name="T42" fmla="*/ 0 w 1120"/>
                <a:gd name="T43" fmla="*/ 0 h 252"/>
                <a:gd name="T44" fmla="*/ 0 w 1120"/>
                <a:gd name="T45" fmla="*/ 0 h 252"/>
                <a:gd name="T46" fmla="*/ 0 w 1120"/>
                <a:gd name="T47" fmla="*/ 0 h 252"/>
                <a:gd name="T48" fmla="*/ 0 w 1120"/>
                <a:gd name="T49" fmla="*/ 0 h 252"/>
                <a:gd name="T50" fmla="*/ 0 w 1120"/>
                <a:gd name="T51" fmla="*/ 0 h 252"/>
                <a:gd name="T52" fmla="*/ 0 w 1120"/>
                <a:gd name="T53" fmla="*/ 0 h 252"/>
                <a:gd name="T54" fmla="*/ 0 w 1120"/>
                <a:gd name="T55" fmla="*/ 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51" name="Rectangle 12"/>
            <p:cNvSpPr>
              <a:spLocks noChangeArrowheads="1"/>
            </p:cNvSpPr>
            <p:nvPr/>
          </p:nvSpPr>
          <p:spPr bwMode="gray">
            <a:xfrm>
              <a:off x="1748" y="2991"/>
              <a:ext cx="679" cy="1179"/>
            </a:xfrm>
            <a:prstGeom prst="rect">
              <a:avLst/>
            </a:prstGeom>
            <a:gradFill rotWithShape="1">
              <a:gsLst>
                <a:gs pos="0">
                  <a:srgbClr val="EAE9D2"/>
                </a:gs>
                <a:gs pos="50000">
                  <a:srgbClr val="C5C383"/>
                </a:gs>
                <a:gs pos="100000">
                  <a:srgbClr val="EAE9D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latin typeface="HY동녘M" pitchFamily="18" charset="-127"/>
                </a:rPr>
                <a:t>필드</a:t>
              </a:r>
              <a:r>
                <a:rPr lang="en-US" altLang="ko-KR" sz="2000">
                  <a:latin typeface="HY동녘M" pitchFamily="18" charset="-127"/>
                </a:rPr>
                <a:t>3</a:t>
              </a:r>
              <a:endParaRPr lang="ko-KR" altLang="en-US" sz="2000">
                <a:latin typeface="HY동녘M" pitchFamily="18" charset="-127"/>
              </a:endParaRPr>
            </a:p>
          </p:txBody>
        </p:sp>
      </p:grpSp>
      <p:grpSp>
        <p:nvGrpSpPr>
          <p:cNvPr id="21510" name="Group 13"/>
          <p:cNvGrpSpPr>
            <a:grpSpLocks/>
          </p:cNvGrpSpPr>
          <p:nvPr/>
        </p:nvGrpSpPr>
        <p:grpSpPr bwMode="auto">
          <a:xfrm>
            <a:off x="4886325" y="4286250"/>
            <a:ext cx="806450" cy="1908175"/>
            <a:chOff x="2610" y="2991"/>
            <a:chExt cx="679" cy="1215"/>
          </a:xfrm>
        </p:grpSpPr>
        <p:sp>
          <p:nvSpPr>
            <p:cNvPr id="21548" name="Freeform 14"/>
            <p:cNvSpPr>
              <a:spLocks/>
            </p:cNvSpPr>
            <p:nvPr/>
          </p:nvSpPr>
          <p:spPr bwMode="gray">
            <a:xfrm>
              <a:off x="2671" y="4115"/>
              <a:ext cx="557" cy="91"/>
            </a:xfrm>
            <a:custGeom>
              <a:avLst/>
              <a:gdLst>
                <a:gd name="T0" fmla="*/ 0 w 1120"/>
                <a:gd name="T1" fmla="*/ 0 h 252"/>
                <a:gd name="T2" fmla="*/ 0 w 1120"/>
                <a:gd name="T3" fmla="*/ 0 h 252"/>
                <a:gd name="T4" fmla="*/ 0 w 1120"/>
                <a:gd name="T5" fmla="*/ 0 h 252"/>
                <a:gd name="T6" fmla="*/ 0 w 1120"/>
                <a:gd name="T7" fmla="*/ 0 h 252"/>
                <a:gd name="T8" fmla="*/ 0 w 1120"/>
                <a:gd name="T9" fmla="*/ 0 h 252"/>
                <a:gd name="T10" fmla="*/ 0 w 1120"/>
                <a:gd name="T11" fmla="*/ 0 h 252"/>
                <a:gd name="T12" fmla="*/ 0 w 1120"/>
                <a:gd name="T13" fmla="*/ 0 h 252"/>
                <a:gd name="T14" fmla="*/ 0 w 1120"/>
                <a:gd name="T15" fmla="*/ 0 h 252"/>
                <a:gd name="T16" fmla="*/ 0 w 1120"/>
                <a:gd name="T17" fmla="*/ 0 h 252"/>
                <a:gd name="T18" fmla="*/ 0 w 1120"/>
                <a:gd name="T19" fmla="*/ 0 h 252"/>
                <a:gd name="T20" fmla="*/ 0 w 1120"/>
                <a:gd name="T21" fmla="*/ 0 h 252"/>
                <a:gd name="T22" fmla="*/ 0 w 1120"/>
                <a:gd name="T23" fmla="*/ 0 h 252"/>
                <a:gd name="T24" fmla="*/ 0 w 1120"/>
                <a:gd name="T25" fmla="*/ 0 h 252"/>
                <a:gd name="T26" fmla="*/ 0 w 1120"/>
                <a:gd name="T27" fmla="*/ 0 h 252"/>
                <a:gd name="T28" fmla="*/ 0 w 1120"/>
                <a:gd name="T29" fmla="*/ 0 h 252"/>
                <a:gd name="T30" fmla="*/ 0 w 1120"/>
                <a:gd name="T31" fmla="*/ 0 h 252"/>
                <a:gd name="T32" fmla="*/ 0 w 1120"/>
                <a:gd name="T33" fmla="*/ 0 h 252"/>
                <a:gd name="T34" fmla="*/ 0 w 1120"/>
                <a:gd name="T35" fmla="*/ 0 h 252"/>
                <a:gd name="T36" fmla="*/ 0 w 1120"/>
                <a:gd name="T37" fmla="*/ 0 h 252"/>
                <a:gd name="T38" fmla="*/ 0 w 1120"/>
                <a:gd name="T39" fmla="*/ 0 h 252"/>
                <a:gd name="T40" fmla="*/ 0 w 1120"/>
                <a:gd name="T41" fmla="*/ 0 h 252"/>
                <a:gd name="T42" fmla="*/ 0 w 1120"/>
                <a:gd name="T43" fmla="*/ 0 h 252"/>
                <a:gd name="T44" fmla="*/ 0 w 1120"/>
                <a:gd name="T45" fmla="*/ 0 h 252"/>
                <a:gd name="T46" fmla="*/ 0 w 1120"/>
                <a:gd name="T47" fmla="*/ 0 h 252"/>
                <a:gd name="T48" fmla="*/ 0 w 1120"/>
                <a:gd name="T49" fmla="*/ 0 h 252"/>
                <a:gd name="T50" fmla="*/ 0 w 1120"/>
                <a:gd name="T51" fmla="*/ 0 h 252"/>
                <a:gd name="T52" fmla="*/ 0 w 1120"/>
                <a:gd name="T53" fmla="*/ 0 h 252"/>
                <a:gd name="T54" fmla="*/ 0 w 1120"/>
                <a:gd name="T55" fmla="*/ 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49" name="Rectangle 15"/>
            <p:cNvSpPr>
              <a:spLocks noChangeArrowheads="1"/>
            </p:cNvSpPr>
            <p:nvPr/>
          </p:nvSpPr>
          <p:spPr bwMode="gray">
            <a:xfrm>
              <a:off x="2610" y="2991"/>
              <a:ext cx="679" cy="1179"/>
            </a:xfrm>
            <a:prstGeom prst="rect">
              <a:avLst/>
            </a:prstGeom>
            <a:gradFill rotWithShape="1">
              <a:gsLst>
                <a:gs pos="0">
                  <a:srgbClr val="DAF0BD"/>
                </a:gs>
                <a:gs pos="50000">
                  <a:srgbClr val="99D549"/>
                </a:gs>
                <a:gs pos="100000">
                  <a:srgbClr val="DAF0B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latin typeface="HY동녘M" pitchFamily="18" charset="-127"/>
                </a:rPr>
                <a:t>필드</a:t>
              </a:r>
              <a:r>
                <a:rPr lang="en-US" altLang="ko-KR" sz="2000">
                  <a:latin typeface="HY동녘M" pitchFamily="18" charset="-127"/>
                </a:rPr>
                <a:t>1</a:t>
              </a:r>
              <a:endParaRPr lang="ko-KR" altLang="en-US" sz="2000">
                <a:latin typeface="HY동녘M" pitchFamily="18" charset="-127"/>
              </a:endParaRPr>
            </a:p>
          </p:txBody>
        </p:sp>
      </p:grpSp>
      <p:grpSp>
        <p:nvGrpSpPr>
          <p:cNvPr id="21511" name="Group 19"/>
          <p:cNvGrpSpPr>
            <a:grpSpLocks/>
          </p:cNvGrpSpPr>
          <p:nvPr/>
        </p:nvGrpSpPr>
        <p:grpSpPr bwMode="auto">
          <a:xfrm>
            <a:off x="6140450" y="4268788"/>
            <a:ext cx="806450" cy="1908175"/>
            <a:chOff x="4152" y="2991"/>
            <a:chExt cx="679" cy="1215"/>
          </a:xfrm>
        </p:grpSpPr>
        <p:sp>
          <p:nvSpPr>
            <p:cNvPr id="21546" name="Freeform 20"/>
            <p:cNvSpPr>
              <a:spLocks/>
            </p:cNvSpPr>
            <p:nvPr/>
          </p:nvSpPr>
          <p:spPr bwMode="gray">
            <a:xfrm>
              <a:off x="4213" y="4115"/>
              <a:ext cx="557" cy="91"/>
            </a:xfrm>
            <a:custGeom>
              <a:avLst/>
              <a:gdLst>
                <a:gd name="T0" fmla="*/ 0 w 1120"/>
                <a:gd name="T1" fmla="*/ 0 h 252"/>
                <a:gd name="T2" fmla="*/ 0 w 1120"/>
                <a:gd name="T3" fmla="*/ 0 h 252"/>
                <a:gd name="T4" fmla="*/ 0 w 1120"/>
                <a:gd name="T5" fmla="*/ 0 h 252"/>
                <a:gd name="T6" fmla="*/ 0 w 1120"/>
                <a:gd name="T7" fmla="*/ 0 h 252"/>
                <a:gd name="T8" fmla="*/ 0 w 1120"/>
                <a:gd name="T9" fmla="*/ 0 h 252"/>
                <a:gd name="T10" fmla="*/ 0 w 1120"/>
                <a:gd name="T11" fmla="*/ 0 h 252"/>
                <a:gd name="T12" fmla="*/ 0 w 1120"/>
                <a:gd name="T13" fmla="*/ 0 h 252"/>
                <a:gd name="T14" fmla="*/ 0 w 1120"/>
                <a:gd name="T15" fmla="*/ 0 h 252"/>
                <a:gd name="T16" fmla="*/ 0 w 1120"/>
                <a:gd name="T17" fmla="*/ 0 h 252"/>
                <a:gd name="T18" fmla="*/ 0 w 1120"/>
                <a:gd name="T19" fmla="*/ 0 h 252"/>
                <a:gd name="T20" fmla="*/ 0 w 1120"/>
                <a:gd name="T21" fmla="*/ 0 h 252"/>
                <a:gd name="T22" fmla="*/ 0 w 1120"/>
                <a:gd name="T23" fmla="*/ 0 h 252"/>
                <a:gd name="T24" fmla="*/ 0 w 1120"/>
                <a:gd name="T25" fmla="*/ 0 h 252"/>
                <a:gd name="T26" fmla="*/ 0 w 1120"/>
                <a:gd name="T27" fmla="*/ 0 h 252"/>
                <a:gd name="T28" fmla="*/ 0 w 1120"/>
                <a:gd name="T29" fmla="*/ 0 h 252"/>
                <a:gd name="T30" fmla="*/ 0 w 1120"/>
                <a:gd name="T31" fmla="*/ 0 h 252"/>
                <a:gd name="T32" fmla="*/ 0 w 1120"/>
                <a:gd name="T33" fmla="*/ 0 h 252"/>
                <a:gd name="T34" fmla="*/ 0 w 1120"/>
                <a:gd name="T35" fmla="*/ 0 h 252"/>
                <a:gd name="T36" fmla="*/ 0 w 1120"/>
                <a:gd name="T37" fmla="*/ 0 h 252"/>
                <a:gd name="T38" fmla="*/ 0 w 1120"/>
                <a:gd name="T39" fmla="*/ 0 h 252"/>
                <a:gd name="T40" fmla="*/ 0 w 1120"/>
                <a:gd name="T41" fmla="*/ 0 h 252"/>
                <a:gd name="T42" fmla="*/ 0 w 1120"/>
                <a:gd name="T43" fmla="*/ 0 h 252"/>
                <a:gd name="T44" fmla="*/ 0 w 1120"/>
                <a:gd name="T45" fmla="*/ 0 h 252"/>
                <a:gd name="T46" fmla="*/ 0 w 1120"/>
                <a:gd name="T47" fmla="*/ 0 h 252"/>
                <a:gd name="T48" fmla="*/ 0 w 1120"/>
                <a:gd name="T49" fmla="*/ 0 h 252"/>
                <a:gd name="T50" fmla="*/ 0 w 1120"/>
                <a:gd name="T51" fmla="*/ 0 h 252"/>
                <a:gd name="T52" fmla="*/ 0 w 1120"/>
                <a:gd name="T53" fmla="*/ 0 h 252"/>
                <a:gd name="T54" fmla="*/ 0 w 1120"/>
                <a:gd name="T55" fmla="*/ 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47" name="Rectangle 21"/>
            <p:cNvSpPr>
              <a:spLocks noChangeArrowheads="1"/>
            </p:cNvSpPr>
            <p:nvPr/>
          </p:nvSpPr>
          <p:spPr bwMode="gray">
            <a:xfrm>
              <a:off x="4152" y="2991"/>
              <a:ext cx="679" cy="1179"/>
            </a:xfrm>
            <a:prstGeom prst="rect">
              <a:avLst/>
            </a:prstGeom>
            <a:gradFill rotWithShape="1">
              <a:gsLst>
                <a:gs pos="0">
                  <a:srgbClr val="DAF0BD"/>
                </a:gs>
                <a:gs pos="50000">
                  <a:srgbClr val="99D549"/>
                </a:gs>
                <a:gs pos="100000">
                  <a:srgbClr val="DAF0B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latin typeface="HY동녘M" pitchFamily="18" charset="-127"/>
                </a:rPr>
                <a:t>필드</a:t>
              </a:r>
              <a:r>
                <a:rPr lang="en-US" altLang="ko-KR" sz="2000">
                  <a:latin typeface="HY동녘M" pitchFamily="18" charset="-127"/>
                </a:rPr>
                <a:t>2</a:t>
              </a:r>
              <a:endParaRPr lang="ko-KR" altLang="en-US" sz="2000">
                <a:latin typeface="HY동녘M" pitchFamily="18" charset="-127"/>
              </a:endParaRPr>
            </a:p>
          </p:txBody>
        </p:sp>
      </p:grpSp>
      <p:grpSp>
        <p:nvGrpSpPr>
          <p:cNvPr id="21512" name="Group 22"/>
          <p:cNvGrpSpPr>
            <a:grpSpLocks/>
          </p:cNvGrpSpPr>
          <p:nvPr/>
        </p:nvGrpSpPr>
        <p:grpSpPr bwMode="auto">
          <a:xfrm>
            <a:off x="7337425" y="4268788"/>
            <a:ext cx="806450" cy="1908175"/>
            <a:chOff x="4923" y="2991"/>
            <a:chExt cx="679" cy="1215"/>
          </a:xfrm>
        </p:grpSpPr>
        <p:sp>
          <p:nvSpPr>
            <p:cNvPr id="21544" name="Freeform 23"/>
            <p:cNvSpPr>
              <a:spLocks/>
            </p:cNvSpPr>
            <p:nvPr/>
          </p:nvSpPr>
          <p:spPr bwMode="gray">
            <a:xfrm>
              <a:off x="4984" y="4115"/>
              <a:ext cx="557" cy="91"/>
            </a:xfrm>
            <a:custGeom>
              <a:avLst/>
              <a:gdLst>
                <a:gd name="T0" fmla="*/ 0 w 1120"/>
                <a:gd name="T1" fmla="*/ 0 h 252"/>
                <a:gd name="T2" fmla="*/ 0 w 1120"/>
                <a:gd name="T3" fmla="*/ 0 h 252"/>
                <a:gd name="T4" fmla="*/ 0 w 1120"/>
                <a:gd name="T5" fmla="*/ 0 h 252"/>
                <a:gd name="T6" fmla="*/ 0 w 1120"/>
                <a:gd name="T7" fmla="*/ 0 h 252"/>
                <a:gd name="T8" fmla="*/ 0 w 1120"/>
                <a:gd name="T9" fmla="*/ 0 h 252"/>
                <a:gd name="T10" fmla="*/ 0 w 1120"/>
                <a:gd name="T11" fmla="*/ 0 h 252"/>
                <a:gd name="T12" fmla="*/ 0 w 1120"/>
                <a:gd name="T13" fmla="*/ 0 h 252"/>
                <a:gd name="T14" fmla="*/ 0 w 1120"/>
                <a:gd name="T15" fmla="*/ 0 h 252"/>
                <a:gd name="T16" fmla="*/ 0 w 1120"/>
                <a:gd name="T17" fmla="*/ 0 h 252"/>
                <a:gd name="T18" fmla="*/ 0 w 1120"/>
                <a:gd name="T19" fmla="*/ 0 h 252"/>
                <a:gd name="T20" fmla="*/ 0 w 1120"/>
                <a:gd name="T21" fmla="*/ 0 h 252"/>
                <a:gd name="T22" fmla="*/ 0 w 1120"/>
                <a:gd name="T23" fmla="*/ 0 h 252"/>
                <a:gd name="T24" fmla="*/ 0 w 1120"/>
                <a:gd name="T25" fmla="*/ 0 h 252"/>
                <a:gd name="T26" fmla="*/ 0 w 1120"/>
                <a:gd name="T27" fmla="*/ 0 h 252"/>
                <a:gd name="T28" fmla="*/ 0 w 1120"/>
                <a:gd name="T29" fmla="*/ 0 h 252"/>
                <a:gd name="T30" fmla="*/ 0 w 1120"/>
                <a:gd name="T31" fmla="*/ 0 h 252"/>
                <a:gd name="T32" fmla="*/ 0 w 1120"/>
                <a:gd name="T33" fmla="*/ 0 h 252"/>
                <a:gd name="T34" fmla="*/ 0 w 1120"/>
                <a:gd name="T35" fmla="*/ 0 h 252"/>
                <a:gd name="T36" fmla="*/ 0 w 1120"/>
                <a:gd name="T37" fmla="*/ 0 h 252"/>
                <a:gd name="T38" fmla="*/ 0 w 1120"/>
                <a:gd name="T39" fmla="*/ 0 h 252"/>
                <a:gd name="T40" fmla="*/ 0 w 1120"/>
                <a:gd name="T41" fmla="*/ 0 h 252"/>
                <a:gd name="T42" fmla="*/ 0 w 1120"/>
                <a:gd name="T43" fmla="*/ 0 h 252"/>
                <a:gd name="T44" fmla="*/ 0 w 1120"/>
                <a:gd name="T45" fmla="*/ 0 h 252"/>
                <a:gd name="T46" fmla="*/ 0 w 1120"/>
                <a:gd name="T47" fmla="*/ 0 h 252"/>
                <a:gd name="T48" fmla="*/ 0 w 1120"/>
                <a:gd name="T49" fmla="*/ 0 h 252"/>
                <a:gd name="T50" fmla="*/ 0 w 1120"/>
                <a:gd name="T51" fmla="*/ 0 h 252"/>
                <a:gd name="T52" fmla="*/ 0 w 1120"/>
                <a:gd name="T53" fmla="*/ 0 h 252"/>
                <a:gd name="T54" fmla="*/ 0 w 1120"/>
                <a:gd name="T55" fmla="*/ 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45" name="Rectangle 24"/>
            <p:cNvSpPr>
              <a:spLocks noChangeArrowheads="1"/>
            </p:cNvSpPr>
            <p:nvPr/>
          </p:nvSpPr>
          <p:spPr bwMode="gray">
            <a:xfrm>
              <a:off x="4923" y="2991"/>
              <a:ext cx="679" cy="1179"/>
            </a:xfrm>
            <a:prstGeom prst="rect">
              <a:avLst/>
            </a:prstGeom>
            <a:gradFill rotWithShape="1">
              <a:gsLst>
                <a:gs pos="0">
                  <a:srgbClr val="DAF0BD"/>
                </a:gs>
                <a:gs pos="50000">
                  <a:srgbClr val="99D549"/>
                </a:gs>
                <a:gs pos="100000">
                  <a:srgbClr val="DAF0B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latin typeface="HY동녘M" pitchFamily="18" charset="-127"/>
                </a:rPr>
                <a:t>필드</a:t>
              </a:r>
              <a:r>
                <a:rPr lang="en-US" altLang="ko-KR" sz="2000">
                  <a:latin typeface="HY동녘M" pitchFamily="18" charset="-127"/>
                </a:rPr>
                <a:t>3</a:t>
              </a:r>
              <a:endParaRPr lang="ko-KR" altLang="en-US" sz="2000">
                <a:latin typeface="HY동녘M" pitchFamily="18" charset="-127"/>
              </a:endParaRPr>
            </a:p>
          </p:txBody>
        </p:sp>
      </p:grpSp>
      <p:grpSp>
        <p:nvGrpSpPr>
          <p:cNvPr id="21513" name="Group 43"/>
          <p:cNvGrpSpPr>
            <a:grpSpLocks/>
          </p:cNvGrpSpPr>
          <p:nvPr/>
        </p:nvGrpSpPr>
        <p:grpSpPr bwMode="auto">
          <a:xfrm>
            <a:off x="1093788" y="2797175"/>
            <a:ext cx="2236787" cy="877888"/>
            <a:chOff x="596" y="1824"/>
            <a:chExt cx="1440" cy="562"/>
          </a:xfrm>
        </p:grpSpPr>
        <p:sp>
          <p:nvSpPr>
            <p:cNvPr id="21542" name="Freeform 26"/>
            <p:cNvSpPr>
              <a:spLocks/>
            </p:cNvSpPr>
            <p:nvPr/>
          </p:nvSpPr>
          <p:spPr bwMode="gray">
            <a:xfrm>
              <a:off x="681" y="2196"/>
              <a:ext cx="1270" cy="190"/>
            </a:xfrm>
            <a:custGeom>
              <a:avLst/>
              <a:gdLst>
                <a:gd name="T0" fmla="*/ 5062 w 1120"/>
                <a:gd name="T1" fmla="*/ 8 h 252"/>
                <a:gd name="T2" fmla="*/ 5040 w 1120"/>
                <a:gd name="T3" fmla="*/ 8 h 252"/>
                <a:gd name="T4" fmla="*/ 4967 w 1120"/>
                <a:gd name="T5" fmla="*/ 8 h 252"/>
                <a:gd name="T6" fmla="*/ 4855 w 1120"/>
                <a:gd name="T7" fmla="*/ 8 h 252"/>
                <a:gd name="T8" fmla="*/ 4693 w 1120"/>
                <a:gd name="T9" fmla="*/ 8 h 252"/>
                <a:gd name="T10" fmla="*/ 4485 w 1120"/>
                <a:gd name="T11" fmla="*/ 8 h 252"/>
                <a:gd name="T12" fmla="*/ 4243 w 1120"/>
                <a:gd name="T13" fmla="*/ 8 h 252"/>
                <a:gd name="T14" fmla="*/ 3959 w 1120"/>
                <a:gd name="T15" fmla="*/ 8 h 252"/>
                <a:gd name="T16" fmla="*/ 3639 w 1120"/>
                <a:gd name="T17" fmla="*/ 6 h 252"/>
                <a:gd name="T18" fmla="*/ 3301 w 1120"/>
                <a:gd name="T19" fmla="*/ 6 h 252"/>
                <a:gd name="T20" fmla="*/ 2920 w 1120"/>
                <a:gd name="T21" fmla="*/ 6 h 252"/>
                <a:gd name="T22" fmla="*/ 2507 w 1120"/>
                <a:gd name="T23" fmla="*/ 6 h 252"/>
                <a:gd name="T24" fmla="*/ 2103 w 1120"/>
                <a:gd name="T25" fmla="*/ 6 h 252"/>
                <a:gd name="T26" fmla="*/ 1732 w 1120"/>
                <a:gd name="T27" fmla="*/ 6 h 252"/>
                <a:gd name="T28" fmla="*/ 1391 w 1120"/>
                <a:gd name="T29" fmla="*/ 6 h 252"/>
                <a:gd name="T30" fmla="*/ 1076 w 1120"/>
                <a:gd name="T31" fmla="*/ 8 h 252"/>
                <a:gd name="T32" fmla="*/ 807 w 1120"/>
                <a:gd name="T33" fmla="*/ 8 h 252"/>
                <a:gd name="T34" fmla="*/ 573 w 1120"/>
                <a:gd name="T35" fmla="*/ 8 h 252"/>
                <a:gd name="T36" fmla="*/ 367 w 1120"/>
                <a:gd name="T37" fmla="*/ 8 h 252"/>
                <a:gd name="T38" fmla="*/ 209 w 1120"/>
                <a:gd name="T39" fmla="*/ 8 h 252"/>
                <a:gd name="T40" fmla="*/ 88 w 1120"/>
                <a:gd name="T41" fmla="*/ 8 h 252"/>
                <a:gd name="T42" fmla="*/ 26 w 1120"/>
                <a:gd name="T43" fmla="*/ 8 h 252"/>
                <a:gd name="T44" fmla="*/ 0 w 1120"/>
                <a:gd name="T45" fmla="*/ 8 h 252"/>
                <a:gd name="T46" fmla="*/ 0 w 1120"/>
                <a:gd name="T47" fmla="*/ 2 h 252"/>
                <a:gd name="T48" fmla="*/ 2528 w 1120"/>
                <a:gd name="T49" fmla="*/ 0 h 252"/>
                <a:gd name="T50" fmla="*/ 5062 w 1120"/>
                <a:gd name="T51" fmla="*/ 2 h 252"/>
                <a:gd name="T52" fmla="*/ 5062 w 1120"/>
                <a:gd name="T53" fmla="*/ 8 h 252"/>
                <a:gd name="T54" fmla="*/ 5062 w 1120"/>
                <a:gd name="T55" fmla="*/ 8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gray">
            <a:xfrm>
              <a:off x="596" y="1824"/>
              <a:ext cx="1440" cy="480"/>
            </a:xfrm>
            <a:prstGeom prst="rect">
              <a:avLst/>
            </a:prstGeom>
            <a:gradFill rotWithShape="1">
              <a:gsLst>
                <a:gs pos="0">
                  <a:srgbClr val="EBE115">
                    <a:gamma/>
                    <a:tint val="30196"/>
                    <a:invGamma/>
                  </a:srgbClr>
                </a:gs>
                <a:gs pos="50000">
                  <a:srgbClr val="EBE115"/>
                </a:gs>
                <a:gs pos="100000">
                  <a:srgbClr val="EBE115">
                    <a:gamma/>
                    <a:tint val="30196"/>
                    <a:invGamma/>
                  </a:srgbClr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ko-KR" altLang="en-US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HY동녘M" pitchFamily="18" charset="-127"/>
                  <a:ea typeface="HY동녘M" pitchFamily="18" charset="-127"/>
                </a:rPr>
                <a:t>레코드</a:t>
              </a:r>
              <a:r>
                <a:rPr lang="en-US" altLang="ko-KR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HY동녘M" pitchFamily="18" charset="-127"/>
                  <a:ea typeface="HY동녘M" pitchFamily="18" charset="-127"/>
                </a:rPr>
                <a:t>1</a:t>
              </a:r>
            </a:p>
          </p:txBody>
        </p:sp>
      </p:grpSp>
      <p:grpSp>
        <p:nvGrpSpPr>
          <p:cNvPr id="21514" name="Group 44"/>
          <p:cNvGrpSpPr>
            <a:grpSpLocks/>
          </p:cNvGrpSpPr>
          <p:nvPr/>
        </p:nvGrpSpPr>
        <p:grpSpPr bwMode="auto">
          <a:xfrm>
            <a:off x="5407025" y="2797175"/>
            <a:ext cx="2236788" cy="877888"/>
            <a:chOff x="3374" y="1824"/>
            <a:chExt cx="1440" cy="562"/>
          </a:xfrm>
        </p:grpSpPr>
        <p:sp>
          <p:nvSpPr>
            <p:cNvPr id="21540" name="Freeform 29"/>
            <p:cNvSpPr>
              <a:spLocks/>
            </p:cNvSpPr>
            <p:nvPr/>
          </p:nvSpPr>
          <p:spPr bwMode="gray">
            <a:xfrm>
              <a:off x="3459" y="2196"/>
              <a:ext cx="1270" cy="190"/>
            </a:xfrm>
            <a:custGeom>
              <a:avLst/>
              <a:gdLst>
                <a:gd name="T0" fmla="*/ 5062 w 1120"/>
                <a:gd name="T1" fmla="*/ 8 h 252"/>
                <a:gd name="T2" fmla="*/ 5040 w 1120"/>
                <a:gd name="T3" fmla="*/ 8 h 252"/>
                <a:gd name="T4" fmla="*/ 4967 w 1120"/>
                <a:gd name="T5" fmla="*/ 8 h 252"/>
                <a:gd name="T6" fmla="*/ 4855 w 1120"/>
                <a:gd name="T7" fmla="*/ 8 h 252"/>
                <a:gd name="T8" fmla="*/ 4693 w 1120"/>
                <a:gd name="T9" fmla="*/ 8 h 252"/>
                <a:gd name="T10" fmla="*/ 4485 w 1120"/>
                <a:gd name="T11" fmla="*/ 8 h 252"/>
                <a:gd name="T12" fmla="*/ 4243 w 1120"/>
                <a:gd name="T13" fmla="*/ 8 h 252"/>
                <a:gd name="T14" fmla="*/ 3959 w 1120"/>
                <a:gd name="T15" fmla="*/ 8 h 252"/>
                <a:gd name="T16" fmla="*/ 3639 w 1120"/>
                <a:gd name="T17" fmla="*/ 6 h 252"/>
                <a:gd name="T18" fmla="*/ 3301 w 1120"/>
                <a:gd name="T19" fmla="*/ 6 h 252"/>
                <a:gd name="T20" fmla="*/ 2920 w 1120"/>
                <a:gd name="T21" fmla="*/ 6 h 252"/>
                <a:gd name="T22" fmla="*/ 2507 w 1120"/>
                <a:gd name="T23" fmla="*/ 6 h 252"/>
                <a:gd name="T24" fmla="*/ 2103 w 1120"/>
                <a:gd name="T25" fmla="*/ 6 h 252"/>
                <a:gd name="T26" fmla="*/ 1732 w 1120"/>
                <a:gd name="T27" fmla="*/ 6 h 252"/>
                <a:gd name="T28" fmla="*/ 1391 w 1120"/>
                <a:gd name="T29" fmla="*/ 6 h 252"/>
                <a:gd name="T30" fmla="*/ 1076 w 1120"/>
                <a:gd name="T31" fmla="*/ 8 h 252"/>
                <a:gd name="T32" fmla="*/ 807 w 1120"/>
                <a:gd name="T33" fmla="*/ 8 h 252"/>
                <a:gd name="T34" fmla="*/ 573 w 1120"/>
                <a:gd name="T35" fmla="*/ 8 h 252"/>
                <a:gd name="T36" fmla="*/ 367 w 1120"/>
                <a:gd name="T37" fmla="*/ 8 h 252"/>
                <a:gd name="T38" fmla="*/ 209 w 1120"/>
                <a:gd name="T39" fmla="*/ 8 h 252"/>
                <a:gd name="T40" fmla="*/ 88 w 1120"/>
                <a:gd name="T41" fmla="*/ 8 h 252"/>
                <a:gd name="T42" fmla="*/ 26 w 1120"/>
                <a:gd name="T43" fmla="*/ 8 h 252"/>
                <a:gd name="T44" fmla="*/ 0 w 1120"/>
                <a:gd name="T45" fmla="*/ 8 h 252"/>
                <a:gd name="T46" fmla="*/ 0 w 1120"/>
                <a:gd name="T47" fmla="*/ 2 h 252"/>
                <a:gd name="T48" fmla="*/ 2528 w 1120"/>
                <a:gd name="T49" fmla="*/ 0 h 252"/>
                <a:gd name="T50" fmla="*/ 5062 w 1120"/>
                <a:gd name="T51" fmla="*/ 2 h 252"/>
                <a:gd name="T52" fmla="*/ 5062 w 1120"/>
                <a:gd name="T53" fmla="*/ 8 h 252"/>
                <a:gd name="T54" fmla="*/ 5062 w 1120"/>
                <a:gd name="T55" fmla="*/ 8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gray">
            <a:xfrm>
              <a:off x="3374" y="1824"/>
              <a:ext cx="1440" cy="480"/>
            </a:xfrm>
            <a:prstGeom prst="rect">
              <a:avLst/>
            </a:prstGeom>
            <a:gradFill rotWithShape="1">
              <a:gsLst>
                <a:gs pos="0">
                  <a:srgbClr val="FFCC00">
                    <a:gamma/>
                    <a:tint val="30196"/>
                    <a:invGamma/>
                  </a:srgbClr>
                </a:gs>
                <a:gs pos="50000">
                  <a:srgbClr val="FFCC00"/>
                </a:gs>
                <a:gs pos="100000">
                  <a:srgbClr val="FFCC00">
                    <a:gamma/>
                    <a:tint val="30196"/>
                    <a:invGamma/>
                  </a:srgbClr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ko-KR" altLang="en-US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HY동녘M" pitchFamily="18" charset="-127"/>
                  <a:ea typeface="HY동녘M" pitchFamily="18" charset="-127"/>
                </a:rPr>
                <a:t>레코드</a:t>
              </a:r>
              <a:r>
                <a:rPr lang="en-US" altLang="ko-KR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HY동녘M" pitchFamily="18" charset="-127"/>
                  <a:ea typeface="HY동녘M" pitchFamily="18" charset="-127"/>
                </a:rPr>
                <a:t>n</a:t>
              </a:r>
            </a:p>
          </p:txBody>
        </p:sp>
      </p:grpSp>
      <p:grpSp>
        <p:nvGrpSpPr>
          <p:cNvPr id="21515" name="Group 46"/>
          <p:cNvGrpSpPr>
            <a:grpSpLocks/>
          </p:cNvGrpSpPr>
          <p:nvPr/>
        </p:nvGrpSpPr>
        <p:grpSpPr bwMode="auto">
          <a:xfrm>
            <a:off x="3000375" y="1447800"/>
            <a:ext cx="2906713" cy="885825"/>
            <a:chOff x="1890" y="912"/>
            <a:chExt cx="1831" cy="558"/>
          </a:xfrm>
        </p:grpSpPr>
        <p:sp>
          <p:nvSpPr>
            <p:cNvPr id="21538" name="Freeform 32"/>
            <p:cNvSpPr>
              <a:spLocks/>
            </p:cNvSpPr>
            <p:nvPr/>
          </p:nvSpPr>
          <p:spPr bwMode="gray">
            <a:xfrm>
              <a:off x="1998" y="1332"/>
              <a:ext cx="1615" cy="138"/>
            </a:xfrm>
            <a:custGeom>
              <a:avLst/>
              <a:gdLst>
                <a:gd name="T0" fmla="*/ 90503 w 1120"/>
                <a:gd name="T1" fmla="*/ 1 h 252"/>
                <a:gd name="T2" fmla="*/ 90150 w 1120"/>
                <a:gd name="T3" fmla="*/ 1 h 252"/>
                <a:gd name="T4" fmla="*/ 88897 w 1120"/>
                <a:gd name="T5" fmla="*/ 1 h 252"/>
                <a:gd name="T6" fmla="*/ 86818 w 1120"/>
                <a:gd name="T7" fmla="*/ 1 h 252"/>
                <a:gd name="T8" fmla="*/ 83902 w 1120"/>
                <a:gd name="T9" fmla="*/ 1 h 252"/>
                <a:gd name="T10" fmla="*/ 80133 w 1120"/>
                <a:gd name="T11" fmla="*/ 1 h 252"/>
                <a:gd name="T12" fmla="*/ 75818 w 1120"/>
                <a:gd name="T13" fmla="*/ 1 h 252"/>
                <a:gd name="T14" fmla="*/ 70790 w 1120"/>
                <a:gd name="T15" fmla="*/ 1 h 252"/>
                <a:gd name="T16" fmla="*/ 65136 w 1120"/>
                <a:gd name="T17" fmla="*/ 1 h 252"/>
                <a:gd name="T18" fmla="*/ 58986 w 1120"/>
                <a:gd name="T19" fmla="*/ 1 h 252"/>
                <a:gd name="T20" fmla="*/ 52235 w 1120"/>
                <a:gd name="T21" fmla="*/ 1 h 252"/>
                <a:gd name="T22" fmla="*/ 44929 w 1120"/>
                <a:gd name="T23" fmla="*/ 1 h 252"/>
                <a:gd name="T24" fmla="*/ 37642 w 1120"/>
                <a:gd name="T25" fmla="*/ 1 h 252"/>
                <a:gd name="T26" fmla="*/ 31050 w 1120"/>
                <a:gd name="T27" fmla="*/ 1 h 252"/>
                <a:gd name="T28" fmla="*/ 24874 w 1120"/>
                <a:gd name="T29" fmla="*/ 1 h 252"/>
                <a:gd name="T30" fmla="*/ 19243 w 1120"/>
                <a:gd name="T31" fmla="*/ 1 h 252"/>
                <a:gd name="T32" fmla="*/ 14407 w 1120"/>
                <a:gd name="T33" fmla="*/ 1 h 252"/>
                <a:gd name="T34" fmla="*/ 10185 w 1120"/>
                <a:gd name="T35" fmla="*/ 1 h 252"/>
                <a:gd name="T36" fmla="*/ 6596 w 1120"/>
                <a:gd name="T37" fmla="*/ 1 h 252"/>
                <a:gd name="T38" fmla="*/ 3706 w 1120"/>
                <a:gd name="T39" fmla="*/ 1 h 252"/>
                <a:gd name="T40" fmla="*/ 1647 w 1120"/>
                <a:gd name="T41" fmla="*/ 1 h 252"/>
                <a:gd name="T42" fmla="*/ 508 w 1120"/>
                <a:gd name="T43" fmla="*/ 1 h 252"/>
                <a:gd name="T44" fmla="*/ 0 w 1120"/>
                <a:gd name="T45" fmla="*/ 1 h 252"/>
                <a:gd name="T46" fmla="*/ 0 w 1120"/>
                <a:gd name="T47" fmla="*/ 1 h 252"/>
                <a:gd name="T48" fmla="*/ 45291 w 1120"/>
                <a:gd name="T49" fmla="*/ 0 h 252"/>
                <a:gd name="T50" fmla="*/ 90503 w 1120"/>
                <a:gd name="T51" fmla="*/ 1 h 252"/>
                <a:gd name="T52" fmla="*/ 90503 w 1120"/>
                <a:gd name="T53" fmla="*/ 1 h 252"/>
                <a:gd name="T54" fmla="*/ 90503 w 1120"/>
                <a:gd name="T55" fmla="*/ 1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Rectangle 33"/>
            <p:cNvSpPr>
              <a:spLocks noChangeArrowheads="1"/>
            </p:cNvSpPr>
            <p:nvPr/>
          </p:nvSpPr>
          <p:spPr bwMode="gray">
            <a:xfrm>
              <a:off x="1890" y="912"/>
              <a:ext cx="1831" cy="495"/>
            </a:xfrm>
            <a:prstGeom prst="rect">
              <a:avLst/>
            </a:prstGeom>
            <a:gradFill rotWithShape="1">
              <a:gsLst>
                <a:gs pos="0">
                  <a:srgbClr val="F7D6A1">
                    <a:gamma/>
                    <a:tint val="39216"/>
                    <a:invGamma/>
                  </a:srgbClr>
                </a:gs>
                <a:gs pos="50000">
                  <a:srgbClr val="F7D6A1"/>
                </a:gs>
                <a:gs pos="100000">
                  <a:srgbClr val="F7D6A1">
                    <a:gamma/>
                    <a:tint val="39216"/>
                    <a:invGamma/>
                  </a:srgbClr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ko-KR" alt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HY동녘M" pitchFamily="18" charset="-127"/>
                  <a:ea typeface="HY동녘M" pitchFamily="18" charset="-127"/>
                </a:rPr>
                <a:t>화일</a:t>
              </a:r>
              <a:endParaRPr lang="en-US" altLang="ko-K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Y동녘M" pitchFamily="18" charset="-127"/>
                <a:ea typeface="HY동녘M" pitchFamily="18" charset="-127"/>
              </a:endParaRPr>
            </a:p>
          </p:txBody>
        </p:sp>
      </p:grpSp>
      <p:cxnSp>
        <p:nvCxnSpPr>
          <p:cNvPr id="21516" name="AutoShape 34"/>
          <p:cNvCxnSpPr>
            <a:cxnSpLocks noChangeShapeType="1"/>
            <a:stCxn id="30" idx="2"/>
          </p:cNvCxnSpPr>
          <p:nvPr/>
        </p:nvCxnSpPr>
        <p:spPr bwMode="auto">
          <a:xfrm rot="5400000">
            <a:off x="1265238" y="3297237"/>
            <a:ext cx="698500" cy="11969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7" name="AutoShape 35"/>
          <p:cNvCxnSpPr>
            <a:cxnSpLocks noChangeShapeType="1"/>
            <a:stCxn id="30" idx="2"/>
          </p:cNvCxnSpPr>
          <p:nvPr/>
        </p:nvCxnSpPr>
        <p:spPr bwMode="auto">
          <a:xfrm rot="5400000">
            <a:off x="1863725" y="3895725"/>
            <a:ext cx="698500" cy="0"/>
          </a:xfrm>
          <a:prstGeom prst="straightConnector1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8" name="AutoShape 36"/>
          <p:cNvCxnSpPr>
            <a:cxnSpLocks noChangeShapeType="1"/>
            <a:stCxn id="30" idx="2"/>
          </p:cNvCxnSpPr>
          <p:nvPr/>
        </p:nvCxnSpPr>
        <p:spPr bwMode="auto">
          <a:xfrm rot="16200000" flipH="1">
            <a:off x="2462213" y="3297237"/>
            <a:ext cx="698500" cy="11969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9" name="AutoShape 37"/>
          <p:cNvCxnSpPr>
            <a:cxnSpLocks noChangeShapeType="1"/>
            <a:stCxn id="28" idx="2"/>
          </p:cNvCxnSpPr>
          <p:nvPr/>
        </p:nvCxnSpPr>
        <p:spPr bwMode="auto">
          <a:xfrm rot="5400000">
            <a:off x="5537994" y="3298031"/>
            <a:ext cx="739775" cy="12366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AutoShape 39"/>
          <p:cNvCxnSpPr>
            <a:cxnSpLocks noChangeShapeType="1"/>
            <a:stCxn id="28" idx="2"/>
          </p:cNvCxnSpPr>
          <p:nvPr/>
        </p:nvCxnSpPr>
        <p:spPr bwMode="auto">
          <a:xfrm rot="16200000" flipH="1">
            <a:off x="6173787" y="3898901"/>
            <a:ext cx="722313" cy="174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AutoShape 40"/>
          <p:cNvCxnSpPr>
            <a:cxnSpLocks noChangeShapeType="1"/>
            <a:stCxn id="28" idx="2"/>
          </p:cNvCxnSpPr>
          <p:nvPr/>
        </p:nvCxnSpPr>
        <p:spPr bwMode="auto">
          <a:xfrm rot="16200000" flipH="1">
            <a:off x="6772275" y="3300413"/>
            <a:ext cx="722313" cy="12144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2" name="AutoShape 41"/>
          <p:cNvCxnSpPr>
            <a:cxnSpLocks noChangeShapeType="1"/>
            <a:stCxn id="26" idx="2"/>
            <a:endCxn id="30" idx="0"/>
          </p:cNvCxnSpPr>
          <p:nvPr/>
        </p:nvCxnSpPr>
        <p:spPr bwMode="auto">
          <a:xfrm rot="5400000">
            <a:off x="3051175" y="1395413"/>
            <a:ext cx="565150" cy="2241550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3" name="AutoShape 42"/>
          <p:cNvCxnSpPr>
            <a:cxnSpLocks noChangeShapeType="1"/>
            <a:stCxn id="26" idx="2"/>
            <a:endCxn id="28" idx="0"/>
          </p:cNvCxnSpPr>
          <p:nvPr/>
        </p:nvCxnSpPr>
        <p:spPr bwMode="auto">
          <a:xfrm rot="16200000" flipH="1">
            <a:off x="5208588" y="1479550"/>
            <a:ext cx="563562" cy="2071688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타원 45"/>
          <p:cNvSpPr/>
          <p:nvPr/>
        </p:nvSpPr>
        <p:spPr>
          <a:xfrm>
            <a:off x="3643313" y="3071813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000500" y="3071813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4357688" y="3071813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4714875" y="3071813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5072063" y="3071813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974725" y="1881188"/>
            <a:ext cx="7766050" cy="4608512"/>
          </a:xfrm>
          <a:prstGeom prst="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8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이재영   </a:t>
            </a:r>
            <a:r>
              <a:rPr lang="en-US" altLang="ko-KR" sz="18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2012096138   031-8041-0551      AI</a:t>
            </a:r>
          </a:p>
          <a:p>
            <a:pPr>
              <a:defRPr/>
            </a:pPr>
            <a:r>
              <a:rPr lang="ko-KR" altLang="en-US" sz="18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장지웅   </a:t>
            </a:r>
            <a:r>
              <a:rPr lang="en-US" altLang="ko-KR" sz="18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2013081194   031-8041-0554      DB</a:t>
            </a:r>
          </a:p>
          <a:p>
            <a:pPr>
              <a:defRPr/>
            </a:pPr>
            <a:r>
              <a:rPr lang="ko-KR" altLang="en-US" sz="18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윤정현   </a:t>
            </a:r>
            <a:r>
              <a:rPr lang="en-US" altLang="ko-KR" sz="18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2013083029   031-8041-0552      C++</a:t>
            </a:r>
          </a:p>
          <a:p>
            <a:pPr algn="ctr">
              <a:defRPr/>
            </a:pPr>
            <a:r>
              <a:rPr lang="en-US" altLang="ko-KR" sz="60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sym typeface="Symbol" panose="05050102010706020507" pitchFamily="18" charset="2"/>
              </a:rPr>
              <a:t></a:t>
            </a:r>
            <a:endParaRPr lang="en-US" altLang="ko-KR" sz="6000" dirty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>
              <a:defRPr/>
            </a:pPr>
            <a:r>
              <a:rPr lang="en-US" altLang="ko-KR" sz="60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sym typeface="Symbol" panose="05050102010706020507" pitchFamily="18" charset="2"/>
              </a:rPr>
              <a:t></a:t>
            </a:r>
          </a:p>
          <a:p>
            <a:pPr algn="ctr">
              <a:defRPr/>
            </a:pPr>
            <a:r>
              <a:rPr lang="en-US" altLang="ko-KR" sz="60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sym typeface="Symbol" panose="05050102010706020507" pitchFamily="18" charset="2"/>
              </a:rPr>
              <a:t></a:t>
            </a:r>
          </a:p>
        </p:txBody>
      </p:sp>
    </p:spTree>
    <p:extLst>
      <p:ext uri="{BB962C8B-B14F-4D97-AF65-F5344CB8AC3E}">
        <p14:creationId xmlns:p14="http://schemas.microsoft.com/office/powerpoint/2010/main" val="194496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B28053-FBFD-4677-B849-657BE8E510B2}" type="slidenum">
              <a:rPr lang="ko-KR" altLang="en-US"/>
              <a:pPr/>
              <a:t>30</a:t>
            </a:fld>
            <a:endParaRPr lang="en-US" altLang="ko-KR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142852"/>
            <a:ext cx="8331200" cy="11430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sz="2400" b="1" dirty="0" smtClean="0"/>
              <a:t>B+</a:t>
            </a:r>
            <a:r>
              <a:rPr lang="ko-KR" altLang="en-US" sz="2400" b="1" dirty="0" err="1" smtClean="0"/>
              <a:t>트리의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/>
              <a:t>노드</a:t>
            </a:r>
            <a:r>
              <a:rPr lang="ko-KR" altLang="en-US" sz="2400" b="1" dirty="0"/>
              <a:t> </a:t>
            </a:r>
            <a:r>
              <a:rPr lang="en-US" altLang="ko-KR" sz="1800" b="1" dirty="0" smtClean="0"/>
              <a:t/>
            </a:r>
            <a:br>
              <a:rPr lang="en-US" altLang="ko-KR" sz="1800" b="1" dirty="0" smtClean="0"/>
            </a:br>
            <a:r>
              <a:rPr lang="en-US" altLang="ko-KR" sz="1600" b="1" dirty="0" smtClean="0"/>
              <a:t>(</a:t>
            </a:r>
            <a:r>
              <a:rPr lang="en-US" altLang="ko-KR" sz="1600" b="1" dirty="0"/>
              <a:t>a) q – 1</a:t>
            </a:r>
            <a:r>
              <a:rPr lang="ko-KR" altLang="en-US" sz="1600" b="1" dirty="0"/>
              <a:t>개의 </a:t>
            </a:r>
            <a:r>
              <a:rPr lang="ko-KR" altLang="en-US" sz="1600" b="1" dirty="0" err="1"/>
              <a:t>탐색값을</a:t>
            </a:r>
            <a:r>
              <a:rPr lang="ko-KR" altLang="en-US" sz="1600" b="1" dirty="0"/>
              <a:t> 갖는 내부 </a:t>
            </a:r>
            <a:r>
              <a:rPr lang="ko-KR" altLang="en-US" sz="1600" b="1" dirty="0" err="1"/>
              <a:t>노드</a:t>
            </a:r>
            <a:r>
              <a:rPr lang="ko-KR" altLang="en-US" sz="1600" b="1" dirty="0"/>
              <a:t> </a:t>
            </a:r>
            <a:r>
              <a:rPr lang="en-US" altLang="ko-KR" sz="1600" b="1" dirty="0" smtClean="0"/>
              <a:t/>
            </a:r>
            <a:br>
              <a:rPr lang="en-US" altLang="ko-KR" sz="1600" b="1" dirty="0" smtClean="0"/>
            </a:br>
            <a:r>
              <a:rPr lang="en-US" altLang="ko-KR" sz="1600" b="1" dirty="0" smtClean="0"/>
              <a:t>(</a:t>
            </a:r>
            <a:r>
              <a:rPr lang="en-US" altLang="ko-KR" sz="1600" b="1" dirty="0"/>
              <a:t>b) q – 1</a:t>
            </a:r>
            <a:r>
              <a:rPr lang="ko-KR" altLang="en-US" sz="1600" b="1" dirty="0"/>
              <a:t>의 탑색값과 </a:t>
            </a:r>
            <a:r>
              <a:rPr lang="en-US" altLang="ko-KR" sz="1600" b="1" dirty="0"/>
              <a:t>q – 1</a:t>
            </a:r>
            <a:r>
              <a:rPr lang="ko-KR" altLang="en-US" sz="1600" b="1" dirty="0"/>
              <a:t>의 데이터 포인터를 가지는 </a:t>
            </a:r>
            <a:r>
              <a:rPr lang="en-US" altLang="ko-KR" sz="1600" b="1" dirty="0"/>
              <a:t>B+-</a:t>
            </a:r>
            <a:r>
              <a:rPr lang="ko-KR" altLang="en-US" sz="1600" b="1" dirty="0" err="1"/>
              <a:t>트리의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단말 </a:t>
            </a:r>
            <a:r>
              <a:rPr lang="ko-KR" altLang="en-US" sz="1600" b="1" dirty="0" err="1"/>
              <a:t>노드</a:t>
            </a:r>
            <a:endParaRPr lang="ko-KR" altLang="en-US" sz="3200" b="1" dirty="0"/>
          </a:p>
        </p:txBody>
      </p:sp>
      <p:pic>
        <p:nvPicPr>
          <p:cNvPr id="2979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85800" y="2087563"/>
            <a:ext cx="7772400" cy="39020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B+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트리 삽입 알고리즘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14348" y="1643050"/>
            <a:ext cx="785818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06375" indent="-184150">
              <a:lnSpc>
                <a:spcPct val="120000"/>
              </a:lnSpc>
              <a:spcBef>
                <a:spcPct val="100000"/>
              </a:spcBef>
              <a:buFontTx/>
              <a:buChar char="–"/>
            </a:pPr>
            <a:r>
              <a:rPr lang="ko-KR" altLang="en-US" sz="1600" dirty="0" smtClean="0">
                <a:latin typeface="HY동녘M" pitchFamily="18" charset="-127"/>
                <a:ea typeface="HY동녘M" pitchFamily="18" charset="-127"/>
              </a:rPr>
              <a:t>가득 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찬 </a:t>
            </a:r>
            <a:r>
              <a:rPr lang="ko-KR" altLang="en-US" sz="1600" dirty="0" err="1" smtClean="0">
                <a:latin typeface="HY동녘M" pitchFamily="18" charset="-127"/>
                <a:ea typeface="HY동녘M" pitchFamily="18" charset="-127"/>
              </a:rPr>
              <a:t>단말노드에</a:t>
            </a:r>
            <a:r>
              <a:rPr lang="ko-KR" altLang="en-US" sz="1600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새로운 </a:t>
            </a:r>
            <a:r>
              <a:rPr lang="ko-KR" altLang="en-US" sz="1600" dirty="0" err="1">
                <a:latin typeface="HY동녘M" pitchFamily="18" charset="-127"/>
                <a:ea typeface="HY동녘M" pitchFamily="18" charset="-127"/>
              </a:rPr>
              <a:t>엔트리를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 삽입하고자 할 때</a:t>
            </a:r>
            <a:r>
              <a:rPr lang="en-US" altLang="ko-KR" sz="1600" dirty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그 </a:t>
            </a:r>
            <a:r>
              <a:rPr lang="ko-KR" altLang="en-US" sz="1600" dirty="0" err="1" smtClean="0">
                <a:latin typeface="HY동녘M" pitchFamily="18" charset="-127"/>
                <a:ea typeface="HY동녘M" pitchFamily="18" charset="-127"/>
              </a:rPr>
              <a:t>노드를</a:t>
            </a:r>
            <a:r>
              <a:rPr lang="ko-KR" altLang="en-US" sz="1600" dirty="0" smtClean="0">
                <a:latin typeface="HY동녘M" pitchFamily="18" charset="-127"/>
                <a:ea typeface="HY동녘M" pitchFamily="18" charset="-127"/>
              </a:rPr>
              <a:t> 두 </a:t>
            </a:r>
            <a:r>
              <a:rPr lang="ko-KR" altLang="en-US" sz="1600" dirty="0" err="1">
                <a:latin typeface="HY동녘M" pitchFamily="18" charset="-127"/>
                <a:ea typeface="HY동녘M" pitchFamily="18" charset="-127"/>
              </a:rPr>
              <a:t>노드로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 분할한다</a:t>
            </a:r>
            <a:r>
              <a:rPr lang="en-US" altLang="ko-KR" sz="1600" dirty="0">
                <a:latin typeface="HY동녘M" pitchFamily="18" charset="-127"/>
                <a:ea typeface="HY동녘M" pitchFamily="18" charset="-127"/>
              </a:rPr>
              <a:t>. </a:t>
            </a:r>
            <a:endParaRPr lang="en-US" altLang="ko-KR" sz="1600" dirty="0" smtClean="0">
              <a:latin typeface="HY동녘M" pitchFamily="18" charset="-127"/>
              <a:ea typeface="HY동녘M" pitchFamily="18" charset="-127"/>
            </a:endParaRPr>
          </a:p>
          <a:p>
            <a:pPr marL="206375" indent="-184150">
              <a:lnSpc>
                <a:spcPct val="120000"/>
              </a:lnSpc>
              <a:spcBef>
                <a:spcPct val="100000"/>
              </a:spcBef>
              <a:buFontTx/>
              <a:buChar char="–"/>
            </a:pPr>
            <a:r>
              <a:rPr lang="ko-KR" altLang="en-US" sz="1600" dirty="0" smtClean="0">
                <a:latin typeface="HY동녘M" pitchFamily="18" charset="-127"/>
                <a:ea typeface="HY동녘M" pitchFamily="18" charset="-127"/>
              </a:rPr>
              <a:t>먼저 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원래 </a:t>
            </a:r>
            <a:r>
              <a:rPr lang="ko-KR" altLang="en-US" sz="1600" dirty="0" err="1">
                <a:latin typeface="HY동녘M" pitchFamily="18" charset="-127"/>
                <a:ea typeface="HY동녘M" pitchFamily="18" charset="-127"/>
              </a:rPr>
              <a:t>노드</a:t>
            </a:r>
            <a:r>
              <a:rPr lang="en-US" altLang="ko-KR" sz="1600" dirty="0">
                <a:latin typeface="HY동녘M" pitchFamily="18" charset="-127"/>
                <a:ea typeface="HY동녘M" pitchFamily="18" charset="-127"/>
              </a:rPr>
              <a:t>(original node)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에 </a:t>
            </a:r>
            <a:r>
              <a:rPr lang="ko-KR" altLang="en-US" sz="1600" dirty="0" smtClean="0">
                <a:latin typeface="HY동녘M" pitchFamily="18" charset="-127"/>
                <a:ea typeface="HY동녘M" pitchFamily="18" charset="-127"/>
              </a:rPr>
              <a:t>인덱스 엔트리들 중 절반을 새로운 </a:t>
            </a:r>
            <a:r>
              <a:rPr lang="ko-KR" altLang="en-US" sz="1600" dirty="0" err="1" smtClean="0">
                <a:latin typeface="HY동녘M" pitchFamily="18" charset="-127"/>
                <a:ea typeface="HY동녘M" pitchFamily="18" charset="-127"/>
              </a:rPr>
              <a:t>단말노드로</a:t>
            </a:r>
            <a:r>
              <a:rPr lang="ko-KR" altLang="en-US" sz="1600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옮긴다</a:t>
            </a:r>
            <a:r>
              <a:rPr lang="en-US" altLang="ko-KR" sz="1600" dirty="0" smtClean="0"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206375" indent="-184150">
              <a:lnSpc>
                <a:spcPct val="120000"/>
              </a:lnSpc>
              <a:spcBef>
                <a:spcPct val="100000"/>
              </a:spcBef>
              <a:buFontTx/>
              <a:buChar char="–"/>
            </a:pPr>
            <a:r>
              <a:rPr lang="ko-KR" altLang="en-US" sz="1600" dirty="0" smtClean="0">
                <a:latin typeface="HY동녘M" pitchFamily="18" charset="-127"/>
                <a:ea typeface="HY동녘M" pitchFamily="18" charset="-127"/>
              </a:rPr>
              <a:t>부모 </a:t>
            </a:r>
            <a:r>
              <a:rPr lang="ko-KR" altLang="en-US" sz="1600" dirty="0" err="1">
                <a:latin typeface="HY동녘M" pitchFamily="18" charset="-127"/>
                <a:ea typeface="HY동녘M" pitchFamily="18" charset="-127"/>
              </a:rPr>
              <a:t>내부노드에는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1600" dirty="0" smtClean="0">
                <a:latin typeface="HY동녘M" pitchFamily="18" charset="-127"/>
                <a:ea typeface="HY동녘M" pitchFamily="18" charset="-127"/>
              </a:rPr>
              <a:t>분할된 인덱스 </a:t>
            </a:r>
            <a:r>
              <a:rPr lang="ko-KR" altLang="en-US" sz="1600" dirty="0" err="1" smtClean="0">
                <a:latin typeface="HY동녘M" pitchFamily="18" charset="-127"/>
                <a:ea typeface="HY동녘M" pitchFamily="18" charset="-127"/>
              </a:rPr>
              <a:t>엔트리</a:t>
            </a:r>
            <a:r>
              <a:rPr lang="ko-KR" altLang="en-US" sz="1600" dirty="0" smtClean="0">
                <a:latin typeface="HY동녘M" pitchFamily="18" charset="-127"/>
                <a:ea typeface="HY동녘M" pitchFamily="18" charset="-127"/>
              </a:rPr>
              <a:t> 중 가운데 </a:t>
            </a:r>
            <a:r>
              <a:rPr lang="ko-KR" altLang="en-US" sz="1600" dirty="0" err="1" smtClean="0">
                <a:latin typeface="HY동녘M" pitchFamily="18" charset="-127"/>
                <a:ea typeface="HY동녘M" pitchFamily="18" charset="-127"/>
              </a:rPr>
              <a:t>엔트리의</a:t>
            </a:r>
            <a:r>
              <a:rPr lang="ko-KR" altLang="en-US" sz="1600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1600" dirty="0" err="1" smtClean="0">
                <a:latin typeface="HY동녘M" pitchFamily="18" charset="-127"/>
                <a:ea typeface="HY동녘M" pitchFamily="18" charset="-127"/>
              </a:rPr>
              <a:t>탐색값과</a:t>
            </a:r>
            <a:r>
              <a:rPr lang="ko-KR" altLang="en-US" sz="1600" dirty="0" smtClean="0">
                <a:latin typeface="HY동녘M" pitchFamily="18" charset="-127"/>
                <a:ea typeface="HY동녘M" pitchFamily="18" charset="-127"/>
              </a:rPr>
              <a:t> 새로 생성된 </a:t>
            </a:r>
            <a:r>
              <a:rPr lang="ko-KR" altLang="en-US" sz="1600" dirty="0" err="1">
                <a:latin typeface="HY동녘M" pitchFamily="18" charset="-127"/>
                <a:ea typeface="HY동녘M" pitchFamily="18" charset="-127"/>
              </a:rPr>
              <a:t>노드에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 대한 포인터의 쌍을 삽입한다</a:t>
            </a:r>
            <a:r>
              <a:rPr lang="en-US" altLang="ko-KR" sz="1600" dirty="0" smtClean="0"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206375" indent="-184150">
              <a:lnSpc>
                <a:spcPct val="120000"/>
              </a:lnSpc>
              <a:spcBef>
                <a:spcPct val="100000"/>
              </a:spcBef>
              <a:buFontTx/>
              <a:buChar char="–"/>
            </a:pPr>
            <a:r>
              <a:rPr lang="ko-KR" altLang="en-US" sz="1600" dirty="0" smtClean="0">
                <a:latin typeface="HY동녘M" pitchFamily="18" charset="-127"/>
                <a:ea typeface="HY동녘M" pitchFamily="18" charset="-127"/>
              </a:rPr>
              <a:t>이때 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만약 부모 </a:t>
            </a:r>
            <a:r>
              <a:rPr lang="ko-KR" altLang="en-US" sz="1600" dirty="0" err="1">
                <a:latin typeface="HY동녘M" pitchFamily="18" charset="-127"/>
                <a:ea typeface="HY동녘M" pitchFamily="18" charset="-127"/>
              </a:rPr>
              <a:t>내부노드가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 가득 차 있으면 </a:t>
            </a:r>
            <a:r>
              <a:rPr lang="ko-KR" altLang="en-US" sz="1600" dirty="0" smtClean="0">
                <a:latin typeface="HY동녘M" pitchFamily="18" charset="-127"/>
                <a:ea typeface="HY동녘M" pitchFamily="18" charset="-127"/>
              </a:rPr>
              <a:t>그 </a:t>
            </a:r>
            <a:r>
              <a:rPr lang="ko-KR" altLang="en-US" sz="1600" dirty="0" err="1">
                <a:latin typeface="HY동녘M" pitchFamily="18" charset="-127"/>
                <a:ea typeface="HY동녘M" pitchFamily="18" charset="-127"/>
              </a:rPr>
              <a:t>노드도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 분할해야 한다</a:t>
            </a:r>
            <a:r>
              <a:rPr lang="en-US" altLang="ko-KR" sz="1600" dirty="0" smtClean="0"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206375" indent="-184150">
              <a:lnSpc>
                <a:spcPct val="120000"/>
              </a:lnSpc>
              <a:spcBef>
                <a:spcPct val="100000"/>
              </a:spcBef>
              <a:buFontTx/>
              <a:buChar char="–"/>
            </a:pPr>
            <a:r>
              <a:rPr lang="ko-KR" altLang="en-US" sz="1600" dirty="0" smtClean="0">
                <a:latin typeface="HY동녘M" pitchFamily="18" charset="-127"/>
                <a:ea typeface="HY동녘M" pitchFamily="18" charset="-127"/>
              </a:rPr>
              <a:t>이러한 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분할 과정은 새로운 </a:t>
            </a:r>
            <a:r>
              <a:rPr lang="ko-KR" altLang="en-US" sz="1600" dirty="0" err="1">
                <a:latin typeface="HY동녘M" pitchFamily="18" charset="-127"/>
                <a:ea typeface="HY동녘M" pitchFamily="18" charset="-127"/>
              </a:rPr>
              <a:t>루트노드를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 만들 때까지 계속될 수도 있고</a:t>
            </a:r>
            <a:r>
              <a:rPr lang="en-US" altLang="ko-KR" sz="1600" dirty="0">
                <a:latin typeface="HY동녘M" pitchFamily="18" charset="-127"/>
                <a:ea typeface="HY동녘M" pitchFamily="18" charset="-127"/>
              </a:rPr>
              <a:t>,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그렇게 되면 </a:t>
            </a:r>
            <a:r>
              <a:rPr lang="en-US" altLang="ko-KR" sz="1600" dirty="0">
                <a:latin typeface="HY동녘M" pitchFamily="18" charset="-127"/>
                <a:ea typeface="HY동녘M" pitchFamily="18" charset="-127"/>
              </a:rPr>
              <a:t>B</a:t>
            </a:r>
            <a:r>
              <a:rPr lang="en-US" altLang="ko-KR" sz="1600" baseline="30000" dirty="0">
                <a:latin typeface="HY동녘M" pitchFamily="18" charset="-127"/>
                <a:ea typeface="HY동녘M" pitchFamily="18" charset="-127"/>
              </a:rPr>
              <a:t>+ </a:t>
            </a:r>
            <a:r>
              <a:rPr lang="ko-KR" altLang="en-US" sz="1600" dirty="0" err="1">
                <a:latin typeface="HY동녘M" pitchFamily="18" charset="-127"/>
                <a:ea typeface="HY동녘M" pitchFamily="18" charset="-127"/>
              </a:rPr>
              <a:t>트리의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 새로운 단계가 생긴다</a:t>
            </a:r>
            <a:r>
              <a:rPr lang="en-US" altLang="ko-KR" sz="1600" dirty="0">
                <a:latin typeface="HY동녘M" pitchFamily="18" charset="-127"/>
                <a:ea typeface="HY동녘M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642910" y="1285860"/>
            <a:ext cx="7586663" cy="5311775"/>
            <a:chOff x="518" y="398"/>
            <a:chExt cx="4779" cy="3346"/>
          </a:xfrm>
        </p:grpSpPr>
        <p:sp>
          <p:nvSpPr>
            <p:cNvPr id="59394" name="Rectangle 2"/>
            <p:cNvSpPr>
              <a:spLocks noChangeArrowheads="1"/>
            </p:cNvSpPr>
            <p:nvPr/>
          </p:nvSpPr>
          <p:spPr bwMode="auto">
            <a:xfrm>
              <a:off x="2596" y="580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395" name="Rectangle 3"/>
            <p:cNvSpPr>
              <a:spLocks noChangeArrowheads="1"/>
            </p:cNvSpPr>
            <p:nvPr/>
          </p:nvSpPr>
          <p:spPr bwMode="auto">
            <a:xfrm>
              <a:off x="2644" y="628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</a:t>
              </a:r>
              <a:r>
                <a:rPr lang="en-US" altLang="ko-KR" sz="1400" dirty="0" smtClean="0"/>
                <a:t>5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59396" name="Rectangle 4"/>
            <p:cNvSpPr>
              <a:spLocks noChangeArrowheads="1"/>
            </p:cNvSpPr>
            <p:nvPr/>
          </p:nvSpPr>
          <p:spPr bwMode="auto">
            <a:xfrm>
              <a:off x="3124" y="628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</a:t>
              </a:r>
              <a:r>
                <a:rPr lang="en-US" altLang="ko-KR" sz="1400" dirty="0" smtClean="0"/>
                <a:t>8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59397" name="Line 5"/>
            <p:cNvSpPr>
              <a:spLocks noChangeShapeType="1"/>
            </p:cNvSpPr>
            <p:nvPr/>
          </p:nvSpPr>
          <p:spPr bwMode="auto">
            <a:xfrm>
              <a:off x="3600" y="57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398" name="Line 6"/>
            <p:cNvSpPr>
              <a:spLocks noChangeShapeType="1"/>
            </p:cNvSpPr>
            <p:nvPr/>
          </p:nvSpPr>
          <p:spPr bwMode="auto">
            <a:xfrm>
              <a:off x="2928" y="6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399" name="Line 7"/>
            <p:cNvSpPr>
              <a:spLocks noChangeShapeType="1"/>
            </p:cNvSpPr>
            <p:nvPr/>
          </p:nvSpPr>
          <p:spPr bwMode="auto">
            <a:xfrm>
              <a:off x="3408" y="6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0" name="Rectangle 8"/>
            <p:cNvSpPr>
              <a:spLocks noChangeArrowheads="1"/>
            </p:cNvSpPr>
            <p:nvPr/>
          </p:nvSpPr>
          <p:spPr bwMode="auto">
            <a:xfrm>
              <a:off x="868" y="1444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1" name="Rectangle 9"/>
            <p:cNvSpPr>
              <a:spLocks noChangeArrowheads="1"/>
            </p:cNvSpPr>
            <p:nvPr/>
          </p:nvSpPr>
          <p:spPr bwMode="auto">
            <a:xfrm>
              <a:off x="916" y="1492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</a:t>
              </a:r>
              <a:r>
                <a:rPr lang="en-US" altLang="ko-KR" sz="1400" dirty="0" smtClean="0"/>
                <a:t>1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59402" name="Rectangle 10"/>
            <p:cNvSpPr>
              <a:spLocks noChangeArrowheads="1"/>
            </p:cNvSpPr>
            <p:nvPr/>
          </p:nvSpPr>
          <p:spPr bwMode="auto">
            <a:xfrm>
              <a:off x="1396" y="1492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</a:t>
              </a:r>
              <a:r>
                <a:rPr lang="en-US" altLang="ko-KR" sz="1400" dirty="0" smtClean="0"/>
                <a:t>5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59403" name="Line 11"/>
            <p:cNvSpPr>
              <a:spLocks noChangeShapeType="1"/>
            </p:cNvSpPr>
            <p:nvPr/>
          </p:nvSpPr>
          <p:spPr bwMode="auto">
            <a:xfrm>
              <a:off x="1872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4" name="Line 12"/>
            <p:cNvSpPr>
              <a:spLocks noChangeShapeType="1"/>
            </p:cNvSpPr>
            <p:nvPr/>
          </p:nvSpPr>
          <p:spPr bwMode="auto">
            <a:xfrm>
              <a:off x="1200" y="148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5" name="Line 13"/>
            <p:cNvSpPr>
              <a:spLocks noChangeShapeType="1"/>
            </p:cNvSpPr>
            <p:nvPr/>
          </p:nvSpPr>
          <p:spPr bwMode="auto">
            <a:xfrm>
              <a:off x="1680" y="148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6" name="Rectangle 14"/>
            <p:cNvSpPr>
              <a:spLocks noChangeArrowheads="1"/>
            </p:cNvSpPr>
            <p:nvPr/>
          </p:nvSpPr>
          <p:spPr bwMode="auto">
            <a:xfrm>
              <a:off x="2596" y="1444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7" name="Rectangle 15"/>
            <p:cNvSpPr>
              <a:spLocks noChangeArrowheads="1"/>
            </p:cNvSpPr>
            <p:nvPr/>
          </p:nvSpPr>
          <p:spPr bwMode="auto">
            <a:xfrm>
              <a:off x="2644" y="1492"/>
              <a:ext cx="47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/>
                <a:t>   8    0</a:t>
              </a:r>
            </a:p>
          </p:txBody>
        </p:sp>
        <p:sp>
          <p:nvSpPr>
            <p:cNvPr id="59408" name="Line 16"/>
            <p:cNvSpPr>
              <a:spLocks noChangeShapeType="1"/>
            </p:cNvSpPr>
            <p:nvPr/>
          </p:nvSpPr>
          <p:spPr bwMode="auto">
            <a:xfrm>
              <a:off x="3600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>
              <a:off x="2928" y="148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10" name="Rectangle 18"/>
            <p:cNvSpPr>
              <a:spLocks noChangeArrowheads="1"/>
            </p:cNvSpPr>
            <p:nvPr/>
          </p:nvSpPr>
          <p:spPr bwMode="auto">
            <a:xfrm>
              <a:off x="2596" y="916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11" name="Rectangle 19"/>
            <p:cNvSpPr>
              <a:spLocks noChangeArrowheads="1"/>
            </p:cNvSpPr>
            <p:nvPr/>
          </p:nvSpPr>
          <p:spPr bwMode="auto">
            <a:xfrm>
              <a:off x="2692" y="916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5</a:t>
              </a:r>
            </a:p>
          </p:txBody>
        </p:sp>
        <p:sp>
          <p:nvSpPr>
            <p:cNvPr id="59412" name="Rectangle 20"/>
            <p:cNvSpPr>
              <a:spLocks noChangeArrowheads="1"/>
            </p:cNvSpPr>
            <p:nvPr/>
          </p:nvSpPr>
          <p:spPr bwMode="auto">
            <a:xfrm>
              <a:off x="3220" y="916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13" name="Rectangle 21"/>
            <p:cNvSpPr>
              <a:spLocks noChangeArrowheads="1"/>
            </p:cNvSpPr>
            <p:nvPr/>
          </p:nvSpPr>
          <p:spPr bwMode="auto">
            <a:xfrm>
              <a:off x="2567" y="974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59414" name="Rectangle 22"/>
            <p:cNvSpPr>
              <a:spLocks noChangeArrowheads="1"/>
            </p:cNvSpPr>
            <p:nvPr/>
          </p:nvSpPr>
          <p:spPr bwMode="auto">
            <a:xfrm>
              <a:off x="3095" y="974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59415" name="Rectangle 23"/>
            <p:cNvSpPr>
              <a:spLocks noChangeArrowheads="1"/>
            </p:cNvSpPr>
            <p:nvPr/>
          </p:nvSpPr>
          <p:spPr bwMode="auto">
            <a:xfrm>
              <a:off x="1895" y="1502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59416" name="Line 24"/>
            <p:cNvSpPr>
              <a:spLocks noChangeShapeType="1"/>
            </p:cNvSpPr>
            <p:nvPr/>
          </p:nvSpPr>
          <p:spPr bwMode="auto">
            <a:xfrm flipH="1">
              <a:off x="1536" y="1056"/>
              <a:ext cx="110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17" name="Line 25"/>
            <p:cNvSpPr>
              <a:spLocks noChangeShapeType="1"/>
            </p:cNvSpPr>
            <p:nvPr/>
          </p:nvSpPr>
          <p:spPr bwMode="auto">
            <a:xfrm flipH="1">
              <a:off x="3024" y="1056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18" name="Line 26"/>
            <p:cNvSpPr>
              <a:spLocks noChangeShapeType="1"/>
            </p:cNvSpPr>
            <p:nvPr/>
          </p:nvSpPr>
          <p:spPr bwMode="auto">
            <a:xfrm>
              <a:off x="1968" y="1584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19" name="Line 27"/>
            <p:cNvSpPr>
              <a:spLocks noChangeShapeType="1"/>
            </p:cNvSpPr>
            <p:nvPr/>
          </p:nvSpPr>
          <p:spPr bwMode="auto">
            <a:xfrm>
              <a:off x="3744" y="76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20" name="Line 28"/>
            <p:cNvSpPr>
              <a:spLocks noChangeShapeType="1"/>
            </p:cNvSpPr>
            <p:nvPr/>
          </p:nvSpPr>
          <p:spPr bwMode="auto">
            <a:xfrm>
              <a:off x="3744" y="158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21" name="Rectangle 29"/>
            <p:cNvSpPr>
              <a:spLocks noChangeArrowheads="1"/>
            </p:cNvSpPr>
            <p:nvPr/>
          </p:nvSpPr>
          <p:spPr bwMode="auto">
            <a:xfrm>
              <a:off x="3926" y="686"/>
              <a:ext cx="1186" cy="2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ko-KR" sz="1400" dirty="0"/>
                <a:t>1</a:t>
              </a:r>
              <a:r>
                <a:rPr lang="ko-KR" altLang="en-US" sz="1400" dirty="0"/>
                <a:t>을 삽입 </a:t>
              </a:r>
              <a:r>
                <a:rPr lang="en-US" altLang="ko-KR" sz="1400" dirty="0"/>
                <a:t>: </a:t>
              </a:r>
              <a:r>
                <a:rPr lang="ko-KR" altLang="en-US" sz="1400" dirty="0" err="1"/>
                <a:t>오버플로</a:t>
              </a:r>
              <a:endParaRPr lang="ko-KR" altLang="en-US" sz="1400" dirty="0"/>
            </a:p>
            <a:p>
              <a:pPr algn="l"/>
              <a:r>
                <a:rPr lang="ko-KR" altLang="en-US" sz="1400" dirty="0"/>
                <a:t>             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새로운 단계</a:t>
              </a:r>
              <a:r>
                <a:rPr lang="en-US" altLang="ko-KR" sz="1400" dirty="0"/>
                <a:t>)</a:t>
              </a:r>
            </a:p>
            <a:p>
              <a:pPr algn="l"/>
              <a:endParaRPr lang="en-US" altLang="ko-KR" sz="1400" dirty="0"/>
            </a:p>
            <a:p>
              <a:pPr algn="l"/>
              <a:endParaRPr lang="en-US" altLang="ko-KR" sz="1400" dirty="0"/>
            </a:p>
            <a:p>
              <a:pPr algn="l"/>
              <a:endParaRPr lang="en-US" altLang="ko-KR" sz="1400" dirty="0"/>
            </a:p>
            <a:p>
              <a:pPr algn="l"/>
              <a:endParaRPr lang="en-US" altLang="ko-KR" sz="1400" dirty="0"/>
            </a:p>
            <a:p>
              <a:pPr algn="l"/>
              <a:r>
                <a:rPr lang="en-US" altLang="ko-KR" sz="1400" dirty="0"/>
                <a:t>7</a:t>
              </a:r>
              <a:r>
                <a:rPr lang="ko-KR" altLang="en-US" sz="1400" dirty="0"/>
                <a:t>을 삽입</a:t>
              </a:r>
            </a:p>
            <a:p>
              <a:pPr algn="l"/>
              <a:endParaRPr lang="ko-KR" altLang="en-US" sz="1400" dirty="0"/>
            </a:p>
            <a:p>
              <a:pPr algn="l"/>
              <a:endParaRPr lang="ko-KR" altLang="en-US" sz="1400" dirty="0"/>
            </a:p>
            <a:p>
              <a:pPr algn="l"/>
              <a:endParaRPr lang="ko-KR" altLang="en-US" sz="1400" dirty="0"/>
            </a:p>
            <a:p>
              <a:pPr algn="l"/>
              <a:endParaRPr lang="ko-KR" altLang="en-US" sz="1400" dirty="0"/>
            </a:p>
            <a:p>
              <a:pPr algn="l"/>
              <a:endParaRPr lang="ko-KR" altLang="en-US" sz="1400" dirty="0"/>
            </a:p>
            <a:p>
              <a:pPr algn="l"/>
              <a:endParaRPr lang="ko-KR" altLang="en-US" sz="1400" dirty="0"/>
            </a:p>
            <a:p>
              <a:pPr algn="l"/>
              <a:endParaRPr lang="ko-KR" altLang="en-US" sz="1400" dirty="0"/>
            </a:p>
            <a:p>
              <a:pPr algn="l"/>
              <a:endParaRPr lang="ko-KR" altLang="en-US" sz="1400" dirty="0"/>
            </a:p>
            <a:p>
              <a:pPr algn="l"/>
              <a:r>
                <a:rPr lang="en-US" altLang="ko-KR" sz="1400" dirty="0"/>
                <a:t>12</a:t>
              </a:r>
              <a:r>
                <a:rPr lang="ko-KR" altLang="en-US" sz="1400" dirty="0"/>
                <a:t>를 삽입 </a:t>
              </a:r>
              <a:r>
                <a:rPr lang="en-US" altLang="ko-KR" sz="1400" dirty="0"/>
                <a:t>: </a:t>
              </a:r>
              <a:r>
                <a:rPr lang="ko-KR" altLang="en-US" sz="1400" dirty="0" err="1"/>
                <a:t>오버플로</a:t>
              </a:r>
              <a:endParaRPr lang="ko-KR" altLang="en-US" sz="1400" dirty="0"/>
            </a:p>
            <a:p>
              <a:pPr algn="l"/>
              <a:r>
                <a:rPr lang="en-US" altLang="ko-KR" sz="1400" dirty="0"/>
                <a:t>(</a:t>
              </a:r>
              <a:r>
                <a:rPr lang="ko-KR" altLang="en-US" sz="1400" dirty="0"/>
                <a:t>분할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연쇄적</a:t>
              </a:r>
            </a:p>
            <a:p>
              <a:pPr algn="l"/>
              <a:r>
                <a:rPr lang="ko-KR" altLang="en-US" sz="1400" dirty="0"/>
                <a:t>  분할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새로운 단계</a:t>
              </a:r>
              <a:r>
                <a:rPr lang="en-US" altLang="ko-KR" sz="1400" dirty="0"/>
                <a:t>)</a:t>
              </a:r>
            </a:p>
          </p:txBody>
        </p:sp>
        <p:sp>
          <p:nvSpPr>
            <p:cNvPr id="59422" name="Rectangle 30"/>
            <p:cNvSpPr>
              <a:spLocks noChangeArrowheads="1"/>
            </p:cNvSpPr>
            <p:nvPr/>
          </p:nvSpPr>
          <p:spPr bwMode="auto">
            <a:xfrm>
              <a:off x="2198" y="398"/>
              <a:ext cx="165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ko-KR" altLang="en-US" sz="1400" dirty="0"/>
                <a:t>삽입순서 </a:t>
              </a:r>
              <a:r>
                <a:rPr lang="en-US" altLang="ko-KR" sz="1400" dirty="0"/>
                <a:t>: 8, 5, 1, 7, 3, 12, 9, 6</a:t>
              </a:r>
            </a:p>
          </p:txBody>
        </p:sp>
        <p:sp>
          <p:nvSpPr>
            <p:cNvPr id="59423" name="Rectangle 31"/>
            <p:cNvSpPr>
              <a:spLocks noChangeArrowheads="1"/>
            </p:cNvSpPr>
            <p:nvPr/>
          </p:nvSpPr>
          <p:spPr bwMode="auto">
            <a:xfrm>
              <a:off x="2596" y="1780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24" name="Rectangle 32"/>
            <p:cNvSpPr>
              <a:spLocks noChangeArrowheads="1"/>
            </p:cNvSpPr>
            <p:nvPr/>
          </p:nvSpPr>
          <p:spPr bwMode="auto">
            <a:xfrm>
              <a:off x="2692" y="1780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5</a:t>
              </a:r>
            </a:p>
          </p:txBody>
        </p:sp>
        <p:sp>
          <p:nvSpPr>
            <p:cNvPr id="59425" name="Rectangle 33"/>
            <p:cNvSpPr>
              <a:spLocks noChangeArrowheads="1"/>
            </p:cNvSpPr>
            <p:nvPr/>
          </p:nvSpPr>
          <p:spPr bwMode="auto">
            <a:xfrm>
              <a:off x="3220" y="1780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26" name="Rectangle 34"/>
            <p:cNvSpPr>
              <a:spLocks noChangeArrowheads="1"/>
            </p:cNvSpPr>
            <p:nvPr/>
          </p:nvSpPr>
          <p:spPr bwMode="auto">
            <a:xfrm>
              <a:off x="2567" y="1838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59427" name="Rectangle 35"/>
            <p:cNvSpPr>
              <a:spLocks noChangeArrowheads="1"/>
            </p:cNvSpPr>
            <p:nvPr/>
          </p:nvSpPr>
          <p:spPr bwMode="auto">
            <a:xfrm>
              <a:off x="3095" y="1838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59428" name="Rectangle 36"/>
            <p:cNvSpPr>
              <a:spLocks noChangeArrowheads="1"/>
            </p:cNvSpPr>
            <p:nvPr/>
          </p:nvSpPr>
          <p:spPr bwMode="auto">
            <a:xfrm>
              <a:off x="868" y="2404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29" name="Rectangle 37"/>
            <p:cNvSpPr>
              <a:spLocks noChangeArrowheads="1"/>
            </p:cNvSpPr>
            <p:nvPr/>
          </p:nvSpPr>
          <p:spPr bwMode="auto">
            <a:xfrm>
              <a:off x="916" y="2452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1 </a:t>
              </a:r>
              <a:r>
                <a:rPr lang="en-US" altLang="ko-KR" sz="1400" dirty="0" smtClean="0"/>
                <a:t>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59430" name="Rectangle 38"/>
            <p:cNvSpPr>
              <a:spLocks noChangeArrowheads="1"/>
            </p:cNvSpPr>
            <p:nvPr/>
          </p:nvSpPr>
          <p:spPr bwMode="auto">
            <a:xfrm>
              <a:off x="1396" y="2452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/>
                <a:t>  5    0</a:t>
              </a:r>
            </a:p>
          </p:txBody>
        </p:sp>
        <p:sp>
          <p:nvSpPr>
            <p:cNvPr id="59431" name="Line 39"/>
            <p:cNvSpPr>
              <a:spLocks noChangeShapeType="1"/>
            </p:cNvSpPr>
            <p:nvPr/>
          </p:nvSpPr>
          <p:spPr bwMode="auto">
            <a:xfrm>
              <a:off x="1872" y="240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32" name="Line 40"/>
            <p:cNvSpPr>
              <a:spLocks noChangeShapeType="1"/>
            </p:cNvSpPr>
            <p:nvPr/>
          </p:nvSpPr>
          <p:spPr bwMode="auto">
            <a:xfrm>
              <a:off x="1200" y="244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33" name="Line 41"/>
            <p:cNvSpPr>
              <a:spLocks noChangeShapeType="1"/>
            </p:cNvSpPr>
            <p:nvPr/>
          </p:nvSpPr>
          <p:spPr bwMode="auto">
            <a:xfrm>
              <a:off x="1680" y="244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34" name="Rectangle 42"/>
            <p:cNvSpPr>
              <a:spLocks noChangeArrowheads="1"/>
            </p:cNvSpPr>
            <p:nvPr/>
          </p:nvSpPr>
          <p:spPr bwMode="auto">
            <a:xfrm>
              <a:off x="1895" y="2462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59435" name="Rectangle 43"/>
            <p:cNvSpPr>
              <a:spLocks noChangeArrowheads="1"/>
            </p:cNvSpPr>
            <p:nvPr/>
          </p:nvSpPr>
          <p:spPr bwMode="auto">
            <a:xfrm>
              <a:off x="2596" y="2404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36" name="Rectangle 44"/>
            <p:cNvSpPr>
              <a:spLocks noChangeArrowheads="1"/>
            </p:cNvSpPr>
            <p:nvPr/>
          </p:nvSpPr>
          <p:spPr bwMode="auto">
            <a:xfrm>
              <a:off x="2644" y="2452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</a:t>
              </a:r>
              <a:r>
                <a:rPr lang="en-US" altLang="ko-KR" sz="1400" dirty="0" smtClean="0"/>
                <a:t>7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59437" name="Rectangle 45"/>
            <p:cNvSpPr>
              <a:spLocks noChangeArrowheads="1"/>
            </p:cNvSpPr>
            <p:nvPr/>
          </p:nvSpPr>
          <p:spPr bwMode="auto">
            <a:xfrm>
              <a:off x="3124" y="2452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</a:t>
              </a:r>
              <a:r>
                <a:rPr lang="en-US" altLang="ko-KR" sz="1400" dirty="0" smtClean="0"/>
                <a:t>8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59438" name="Line 46"/>
            <p:cNvSpPr>
              <a:spLocks noChangeShapeType="1"/>
            </p:cNvSpPr>
            <p:nvPr/>
          </p:nvSpPr>
          <p:spPr bwMode="auto">
            <a:xfrm>
              <a:off x="3600" y="240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39" name="Line 47"/>
            <p:cNvSpPr>
              <a:spLocks noChangeShapeType="1"/>
            </p:cNvSpPr>
            <p:nvPr/>
          </p:nvSpPr>
          <p:spPr bwMode="auto">
            <a:xfrm>
              <a:off x="2928" y="244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40" name="Line 48"/>
            <p:cNvSpPr>
              <a:spLocks noChangeShapeType="1"/>
            </p:cNvSpPr>
            <p:nvPr/>
          </p:nvSpPr>
          <p:spPr bwMode="auto">
            <a:xfrm>
              <a:off x="3408" y="244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41" name="Rectangle 49"/>
            <p:cNvSpPr>
              <a:spLocks noChangeArrowheads="1"/>
            </p:cNvSpPr>
            <p:nvPr/>
          </p:nvSpPr>
          <p:spPr bwMode="auto">
            <a:xfrm>
              <a:off x="3623" y="2462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59442" name="Line 50"/>
            <p:cNvSpPr>
              <a:spLocks noChangeShapeType="1"/>
            </p:cNvSpPr>
            <p:nvPr/>
          </p:nvSpPr>
          <p:spPr bwMode="auto">
            <a:xfrm flipH="1">
              <a:off x="1536" y="1920"/>
              <a:ext cx="110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43" name="Line 51"/>
            <p:cNvSpPr>
              <a:spLocks noChangeShapeType="1"/>
            </p:cNvSpPr>
            <p:nvPr/>
          </p:nvSpPr>
          <p:spPr bwMode="auto">
            <a:xfrm flipH="1">
              <a:off x="3024" y="1920"/>
              <a:ext cx="144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44" name="Rectangle 52"/>
            <p:cNvSpPr>
              <a:spLocks noChangeArrowheads="1"/>
            </p:cNvSpPr>
            <p:nvPr/>
          </p:nvSpPr>
          <p:spPr bwMode="auto">
            <a:xfrm>
              <a:off x="518" y="2030"/>
              <a:ext cx="14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ko-KR" sz="1400"/>
                <a:t>3</a:t>
              </a:r>
              <a:r>
                <a:rPr lang="ko-KR" altLang="en-US" sz="1400"/>
                <a:t>을 삽입 </a:t>
              </a:r>
              <a:r>
                <a:rPr lang="en-US" altLang="ko-KR" sz="1400"/>
                <a:t>: </a:t>
              </a:r>
              <a:r>
                <a:rPr lang="ko-KR" altLang="en-US" sz="1400"/>
                <a:t>오버플로 </a:t>
              </a:r>
              <a:r>
                <a:rPr lang="en-US" altLang="ko-KR" sz="1400"/>
                <a:t>(</a:t>
              </a:r>
              <a:r>
                <a:rPr lang="ko-KR" altLang="en-US" sz="1400"/>
                <a:t>분할</a:t>
              </a:r>
              <a:r>
                <a:rPr lang="en-US" altLang="ko-KR" sz="1400"/>
                <a:t>)</a:t>
              </a:r>
            </a:p>
          </p:txBody>
        </p:sp>
        <p:sp>
          <p:nvSpPr>
            <p:cNvPr id="59445" name="Rectangle 53"/>
            <p:cNvSpPr>
              <a:spLocks noChangeArrowheads="1"/>
            </p:cNvSpPr>
            <p:nvPr/>
          </p:nvSpPr>
          <p:spPr bwMode="auto">
            <a:xfrm>
              <a:off x="2596" y="2836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46" name="Rectangle 54"/>
            <p:cNvSpPr>
              <a:spLocks noChangeArrowheads="1"/>
            </p:cNvSpPr>
            <p:nvPr/>
          </p:nvSpPr>
          <p:spPr bwMode="auto">
            <a:xfrm>
              <a:off x="2692" y="2836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3</a:t>
              </a:r>
            </a:p>
          </p:txBody>
        </p:sp>
        <p:sp>
          <p:nvSpPr>
            <p:cNvPr id="59447" name="Rectangle 55"/>
            <p:cNvSpPr>
              <a:spLocks noChangeArrowheads="1"/>
            </p:cNvSpPr>
            <p:nvPr/>
          </p:nvSpPr>
          <p:spPr bwMode="auto">
            <a:xfrm>
              <a:off x="3220" y="2836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5</a:t>
              </a:r>
            </a:p>
          </p:txBody>
        </p:sp>
        <p:sp>
          <p:nvSpPr>
            <p:cNvPr id="59448" name="Rectangle 56"/>
            <p:cNvSpPr>
              <a:spLocks noChangeArrowheads="1"/>
            </p:cNvSpPr>
            <p:nvPr/>
          </p:nvSpPr>
          <p:spPr bwMode="auto">
            <a:xfrm>
              <a:off x="2567" y="2894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59449" name="Rectangle 57"/>
            <p:cNvSpPr>
              <a:spLocks noChangeArrowheads="1"/>
            </p:cNvSpPr>
            <p:nvPr/>
          </p:nvSpPr>
          <p:spPr bwMode="auto">
            <a:xfrm>
              <a:off x="3095" y="2894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59450" name="Rectangle 58"/>
            <p:cNvSpPr>
              <a:spLocks noChangeArrowheads="1"/>
            </p:cNvSpPr>
            <p:nvPr/>
          </p:nvSpPr>
          <p:spPr bwMode="auto">
            <a:xfrm>
              <a:off x="868" y="3460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51" name="Rectangle 59"/>
            <p:cNvSpPr>
              <a:spLocks noChangeArrowheads="1"/>
            </p:cNvSpPr>
            <p:nvPr/>
          </p:nvSpPr>
          <p:spPr bwMode="auto">
            <a:xfrm>
              <a:off x="916" y="3508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1 </a:t>
              </a:r>
              <a:r>
                <a:rPr lang="en-US" altLang="ko-KR" sz="1400" dirty="0" smtClean="0"/>
                <a:t>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59452" name="Rectangle 60"/>
            <p:cNvSpPr>
              <a:spLocks noChangeArrowheads="1"/>
            </p:cNvSpPr>
            <p:nvPr/>
          </p:nvSpPr>
          <p:spPr bwMode="auto">
            <a:xfrm>
              <a:off x="1396" y="3508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/>
                <a:t>  3    0</a:t>
              </a:r>
            </a:p>
          </p:txBody>
        </p:sp>
        <p:sp>
          <p:nvSpPr>
            <p:cNvPr id="59453" name="Line 61"/>
            <p:cNvSpPr>
              <a:spLocks noChangeShapeType="1"/>
            </p:cNvSpPr>
            <p:nvPr/>
          </p:nvSpPr>
          <p:spPr bwMode="auto">
            <a:xfrm>
              <a:off x="1872" y="345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54" name="Line 62"/>
            <p:cNvSpPr>
              <a:spLocks noChangeShapeType="1"/>
            </p:cNvSpPr>
            <p:nvPr/>
          </p:nvSpPr>
          <p:spPr bwMode="auto">
            <a:xfrm>
              <a:off x="1200" y="35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55" name="Line 63"/>
            <p:cNvSpPr>
              <a:spLocks noChangeShapeType="1"/>
            </p:cNvSpPr>
            <p:nvPr/>
          </p:nvSpPr>
          <p:spPr bwMode="auto">
            <a:xfrm>
              <a:off x="1680" y="35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56" name="Rectangle 64"/>
            <p:cNvSpPr>
              <a:spLocks noChangeArrowheads="1"/>
            </p:cNvSpPr>
            <p:nvPr/>
          </p:nvSpPr>
          <p:spPr bwMode="auto">
            <a:xfrm>
              <a:off x="1895" y="3518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59457" name="Rectangle 65"/>
            <p:cNvSpPr>
              <a:spLocks noChangeArrowheads="1"/>
            </p:cNvSpPr>
            <p:nvPr/>
          </p:nvSpPr>
          <p:spPr bwMode="auto">
            <a:xfrm>
              <a:off x="2596" y="3460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58" name="Rectangle 66"/>
            <p:cNvSpPr>
              <a:spLocks noChangeArrowheads="1"/>
            </p:cNvSpPr>
            <p:nvPr/>
          </p:nvSpPr>
          <p:spPr bwMode="auto">
            <a:xfrm>
              <a:off x="2644" y="3508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</a:t>
              </a:r>
              <a:r>
                <a:rPr lang="en-US" altLang="ko-KR" sz="1400" dirty="0" smtClean="0"/>
                <a:t>5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59459" name="Line 67"/>
            <p:cNvSpPr>
              <a:spLocks noChangeShapeType="1"/>
            </p:cNvSpPr>
            <p:nvPr/>
          </p:nvSpPr>
          <p:spPr bwMode="auto">
            <a:xfrm>
              <a:off x="3600" y="345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60" name="Line 68"/>
            <p:cNvSpPr>
              <a:spLocks noChangeShapeType="1"/>
            </p:cNvSpPr>
            <p:nvPr/>
          </p:nvSpPr>
          <p:spPr bwMode="auto">
            <a:xfrm>
              <a:off x="2928" y="35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61" name="Rectangle 69"/>
            <p:cNvSpPr>
              <a:spLocks noChangeArrowheads="1"/>
            </p:cNvSpPr>
            <p:nvPr/>
          </p:nvSpPr>
          <p:spPr bwMode="auto">
            <a:xfrm>
              <a:off x="3623" y="3518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59462" name="Rectangle 70"/>
            <p:cNvSpPr>
              <a:spLocks noChangeArrowheads="1"/>
            </p:cNvSpPr>
            <p:nvPr/>
          </p:nvSpPr>
          <p:spPr bwMode="auto">
            <a:xfrm>
              <a:off x="4084" y="3460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63" name="Rectangle 71"/>
            <p:cNvSpPr>
              <a:spLocks noChangeArrowheads="1"/>
            </p:cNvSpPr>
            <p:nvPr/>
          </p:nvSpPr>
          <p:spPr bwMode="auto">
            <a:xfrm>
              <a:off x="4132" y="3508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7 </a:t>
              </a:r>
              <a:r>
                <a:rPr lang="en-US" altLang="ko-KR" sz="1400" dirty="0" smtClean="0"/>
                <a:t>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59464" name="Rectangle 72"/>
            <p:cNvSpPr>
              <a:spLocks noChangeArrowheads="1"/>
            </p:cNvSpPr>
            <p:nvPr/>
          </p:nvSpPr>
          <p:spPr bwMode="auto">
            <a:xfrm>
              <a:off x="4612" y="3508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</a:t>
              </a:r>
              <a:r>
                <a:rPr lang="en-US" altLang="ko-KR" sz="1400" dirty="0" smtClean="0"/>
                <a:t>8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59465" name="Line 73"/>
            <p:cNvSpPr>
              <a:spLocks noChangeShapeType="1"/>
            </p:cNvSpPr>
            <p:nvPr/>
          </p:nvSpPr>
          <p:spPr bwMode="auto">
            <a:xfrm>
              <a:off x="5088" y="345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66" name="Line 74"/>
            <p:cNvSpPr>
              <a:spLocks noChangeShapeType="1"/>
            </p:cNvSpPr>
            <p:nvPr/>
          </p:nvSpPr>
          <p:spPr bwMode="auto">
            <a:xfrm>
              <a:off x="4416" y="35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67" name="Line 75"/>
            <p:cNvSpPr>
              <a:spLocks noChangeShapeType="1"/>
            </p:cNvSpPr>
            <p:nvPr/>
          </p:nvSpPr>
          <p:spPr bwMode="auto">
            <a:xfrm>
              <a:off x="4896" y="35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68" name="Rectangle 76"/>
            <p:cNvSpPr>
              <a:spLocks noChangeArrowheads="1"/>
            </p:cNvSpPr>
            <p:nvPr/>
          </p:nvSpPr>
          <p:spPr bwMode="auto">
            <a:xfrm>
              <a:off x="5111" y="3518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59469" name="Line 77"/>
            <p:cNvSpPr>
              <a:spLocks noChangeShapeType="1"/>
            </p:cNvSpPr>
            <p:nvPr/>
          </p:nvSpPr>
          <p:spPr bwMode="auto">
            <a:xfrm flipH="1">
              <a:off x="1536" y="2976"/>
              <a:ext cx="110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70" name="Line 78"/>
            <p:cNvSpPr>
              <a:spLocks noChangeShapeType="1"/>
            </p:cNvSpPr>
            <p:nvPr/>
          </p:nvSpPr>
          <p:spPr bwMode="auto">
            <a:xfrm flipH="1">
              <a:off x="3024" y="2976"/>
              <a:ext cx="14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71" name="Line 79"/>
            <p:cNvSpPr>
              <a:spLocks noChangeShapeType="1"/>
            </p:cNvSpPr>
            <p:nvPr/>
          </p:nvSpPr>
          <p:spPr bwMode="auto">
            <a:xfrm>
              <a:off x="3696" y="2976"/>
              <a:ext cx="57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72" name="Line 80"/>
            <p:cNvSpPr>
              <a:spLocks noChangeShapeType="1"/>
            </p:cNvSpPr>
            <p:nvPr/>
          </p:nvSpPr>
          <p:spPr bwMode="auto">
            <a:xfrm>
              <a:off x="1968" y="2544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73" name="Line 81"/>
            <p:cNvSpPr>
              <a:spLocks noChangeShapeType="1"/>
            </p:cNvSpPr>
            <p:nvPr/>
          </p:nvSpPr>
          <p:spPr bwMode="auto">
            <a:xfrm>
              <a:off x="1968" y="360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74" name="Line 82"/>
            <p:cNvSpPr>
              <a:spLocks noChangeShapeType="1"/>
            </p:cNvSpPr>
            <p:nvPr/>
          </p:nvSpPr>
          <p:spPr bwMode="auto">
            <a:xfrm>
              <a:off x="3696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75" name="Rectangle 83"/>
            <p:cNvSpPr>
              <a:spLocks noChangeArrowheads="1"/>
            </p:cNvSpPr>
            <p:nvPr/>
          </p:nvSpPr>
          <p:spPr bwMode="auto">
            <a:xfrm>
              <a:off x="3623" y="2894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59476" name="Line 84"/>
            <p:cNvSpPr>
              <a:spLocks noChangeShapeType="1"/>
            </p:cNvSpPr>
            <p:nvPr/>
          </p:nvSpPr>
          <p:spPr bwMode="auto">
            <a:xfrm>
              <a:off x="4704" y="312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77" name="Rectangle 85"/>
            <p:cNvSpPr>
              <a:spLocks noChangeArrowheads="1"/>
            </p:cNvSpPr>
            <p:nvPr/>
          </p:nvSpPr>
          <p:spPr bwMode="auto">
            <a:xfrm>
              <a:off x="580" y="484"/>
              <a:ext cx="136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buFontTx/>
                <a:buChar char="•"/>
              </a:pPr>
              <a:r>
                <a:rPr lang="en-US" altLang="ko-KR" sz="1400" dirty="0"/>
                <a:t> </a:t>
              </a:r>
            </a:p>
          </p:txBody>
        </p:sp>
        <p:sp>
          <p:nvSpPr>
            <p:cNvPr id="59478" name="Rectangle 86"/>
            <p:cNvSpPr>
              <a:spLocks noChangeArrowheads="1"/>
            </p:cNvSpPr>
            <p:nvPr/>
          </p:nvSpPr>
          <p:spPr bwMode="auto">
            <a:xfrm>
              <a:off x="580" y="772"/>
              <a:ext cx="136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0</a:t>
              </a:r>
            </a:p>
          </p:txBody>
        </p:sp>
        <p:sp>
          <p:nvSpPr>
            <p:cNvPr id="59479" name="Rectangle 87"/>
            <p:cNvSpPr>
              <a:spLocks noChangeArrowheads="1"/>
            </p:cNvSpPr>
            <p:nvPr/>
          </p:nvSpPr>
          <p:spPr bwMode="auto">
            <a:xfrm>
              <a:off x="580" y="1060"/>
              <a:ext cx="136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80" name="Rectangle 88"/>
            <p:cNvSpPr>
              <a:spLocks noChangeArrowheads="1"/>
            </p:cNvSpPr>
            <p:nvPr/>
          </p:nvSpPr>
          <p:spPr bwMode="auto">
            <a:xfrm>
              <a:off x="758" y="542"/>
              <a:ext cx="962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ko-KR" altLang="en-US" sz="1400"/>
                <a:t>트리 노드 포인터</a:t>
              </a:r>
            </a:p>
            <a:p>
              <a:pPr algn="l"/>
              <a:endParaRPr lang="ko-KR" altLang="en-US" sz="1400"/>
            </a:p>
            <a:p>
              <a:pPr algn="l"/>
              <a:r>
                <a:rPr lang="ko-KR" altLang="en-US" sz="1400"/>
                <a:t>데이타 포인터</a:t>
              </a:r>
            </a:p>
            <a:p>
              <a:pPr algn="l"/>
              <a:endParaRPr lang="ko-KR" altLang="en-US" sz="1400"/>
            </a:p>
            <a:p>
              <a:pPr algn="l"/>
              <a:r>
                <a:rPr lang="ko-KR" altLang="en-US" sz="1400"/>
                <a:t>널 트리 포인터</a:t>
              </a:r>
            </a:p>
          </p:txBody>
        </p:sp>
      </p:grpSp>
      <p:sp>
        <p:nvSpPr>
          <p:cNvPr id="91" name="Rectangle 2"/>
          <p:cNvSpPr txBox="1">
            <a:spLocks noChangeArrowheads="1"/>
          </p:cNvSpPr>
          <p:nvPr/>
        </p:nvSpPr>
        <p:spPr>
          <a:xfrm>
            <a:off x="2071670" y="428604"/>
            <a:ext cx="5857916" cy="57150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B+</a:t>
            </a:r>
            <a:r>
              <a:rPr kumimoji="1" lang="ko-KR" alt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트리에</a:t>
            </a:r>
            <a:r>
              <a:rPr kumimoji="1" lang="ko-KR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 대한 삽입의 예</a:t>
            </a:r>
            <a:endParaRPr kumimoji="1" lang="ko-KR" alt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1"/>
          <p:cNvGrpSpPr>
            <a:grpSpLocks/>
          </p:cNvGrpSpPr>
          <p:nvPr/>
        </p:nvGrpSpPr>
        <p:grpSpPr bwMode="auto">
          <a:xfrm>
            <a:off x="642910" y="1500174"/>
            <a:ext cx="8059740" cy="5175250"/>
            <a:chOff x="436" y="436"/>
            <a:chExt cx="5077" cy="3260"/>
          </a:xfrm>
        </p:grpSpPr>
        <p:sp>
          <p:nvSpPr>
            <p:cNvPr id="60418" name="Rectangle 2"/>
            <p:cNvSpPr>
              <a:spLocks noChangeArrowheads="1"/>
            </p:cNvSpPr>
            <p:nvPr/>
          </p:nvSpPr>
          <p:spPr bwMode="auto">
            <a:xfrm>
              <a:off x="2260" y="436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19" name="Rectangle 3"/>
            <p:cNvSpPr>
              <a:spLocks noChangeArrowheads="1"/>
            </p:cNvSpPr>
            <p:nvPr/>
          </p:nvSpPr>
          <p:spPr bwMode="auto">
            <a:xfrm>
              <a:off x="2356" y="436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5</a:t>
              </a:r>
            </a:p>
          </p:txBody>
        </p:sp>
        <p:sp>
          <p:nvSpPr>
            <p:cNvPr id="60420" name="Rectangle 4"/>
            <p:cNvSpPr>
              <a:spLocks noChangeArrowheads="1"/>
            </p:cNvSpPr>
            <p:nvPr/>
          </p:nvSpPr>
          <p:spPr bwMode="auto">
            <a:xfrm>
              <a:off x="2884" y="436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21" name="Rectangle 5"/>
            <p:cNvSpPr>
              <a:spLocks noChangeArrowheads="1"/>
            </p:cNvSpPr>
            <p:nvPr/>
          </p:nvSpPr>
          <p:spPr bwMode="auto">
            <a:xfrm>
              <a:off x="2231" y="494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0422" name="Rectangle 6"/>
            <p:cNvSpPr>
              <a:spLocks noChangeArrowheads="1"/>
            </p:cNvSpPr>
            <p:nvPr/>
          </p:nvSpPr>
          <p:spPr bwMode="auto">
            <a:xfrm>
              <a:off x="2759" y="494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0423" name="Rectangle 7"/>
            <p:cNvSpPr>
              <a:spLocks noChangeArrowheads="1"/>
            </p:cNvSpPr>
            <p:nvPr/>
          </p:nvSpPr>
          <p:spPr bwMode="auto">
            <a:xfrm>
              <a:off x="1156" y="916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24" name="Rectangle 8"/>
            <p:cNvSpPr>
              <a:spLocks noChangeArrowheads="1"/>
            </p:cNvSpPr>
            <p:nvPr/>
          </p:nvSpPr>
          <p:spPr bwMode="auto">
            <a:xfrm>
              <a:off x="1252" y="916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3</a:t>
              </a:r>
            </a:p>
          </p:txBody>
        </p:sp>
        <p:sp>
          <p:nvSpPr>
            <p:cNvPr id="60425" name="Rectangle 9"/>
            <p:cNvSpPr>
              <a:spLocks noChangeArrowheads="1"/>
            </p:cNvSpPr>
            <p:nvPr/>
          </p:nvSpPr>
          <p:spPr bwMode="auto">
            <a:xfrm>
              <a:off x="1780" y="916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26" name="Rectangle 10"/>
            <p:cNvSpPr>
              <a:spLocks noChangeArrowheads="1"/>
            </p:cNvSpPr>
            <p:nvPr/>
          </p:nvSpPr>
          <p:spPr bwMode="auto">
            <a:xfrm>
              <a:off x="1127" y="974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0427" name="Rectangle 11"/>
            <p:cNvSpPr>
              <a:spLocks noChangeArrowheads="1"/>
            </p:cNvSpPr>
            <p:nvPr/>
          </p:nvSpPr>
          <p:spPr bwMode="auto">
            <a:xfrm>
              <a:off x="1655" y="974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0428" name="Rectangle 12"/>
            <p:cNvSpPr>
              <a:spLocks noChangeArrowheads="1"/>
            </p:cNvSpPr>
            <p:nvPr/>
          </p:nvSpPr>
          <p:spPr bwMode="auto">
            <a:xfrm>
              <a:off x="3364" y="916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29" name="Rectangle 13"/>
            <p:cNvSpPr>
              <a:spLocks noChangeArrowheads="1"/>
            </p:cNvSpPr>
            <p:nvPr/>
          </p:nvSpPr>
          <p:spPr bwMode="auto">
            <a:xfrm>
              <a:off x="3460" y="916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8</a:t>
              </a:r>
            </a:p>
          </p:txBody>
        </p:sp>
        <p:sp>
          <p:nvSpPr>
            <p:cNvPr id="60430" name="Rectangle 14"/>
            <p:cNvSpPr>
              <a:spLocks noChangeArrowheads="1"/>
            </p:cNvSpPr>
            <p:nvPr/>
          </p:nvSpPr>
          <p:spPr bwMode="auto">
            <a:xfrm>
              <a:off x="3988" y="916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31" name="Rectangle 15"/>
            <p:cNvSpPr>
              <a:spLocks noChangeArrowheads="1"/>
            </p:cNvSpPr>
            <p:nvPr/>
          </p:nvSpPr>
          <p:spPr bwMode="auto">
            <a:xfrm>
              <a:off x="3335" y="974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0432" name="Rectangle 16"/>
            <p:cNvSpPr>
              <a:spLocks noChangeArrowheads="1"/>
            </p:cNvSpPr>
            <p:nvPr/>
          </p:nvSpPr>
          <p:spPr bwMode="auto">
            <a:xfrm>
              <a:off x="3863" y="974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0433" name="Rectangle 17"/>
            <p:cNvSpPr>
              <a:spLocks noChangeArrowheads="1"/>
            </p:cNvSpPr>
            <p:nvPr/>
          </p:nvSpPr>
          <p:spPr bwMode="auto">
            <a:xfrm>
              <a:off x="436" y="1444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34" name="Rectangle 18"/>
            <p:cNvSpPr>
              <a:spLocks noChangeArrowheads="1"/>
            </p:cNvSpPr>
            <p:nvPr/>
          </p:nvSpPr>
          <p:spPr bwMode="auto">
            <a:xfrm>
              <a:off x="484" y="1492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1  </a:t>
              </a:r>
              <a:r>
                <a:rPr lang="en-US" altLang="ko-KR" sz="1400" dirty="0" smtClean="0"/>
                <a:t>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0435" name="Rectangle 19"/>
            <p:cNvSpPr>
              <a:spLocks noChangeArrowheads="1"/>
            </p:cNvSpPr>
            <p:nvPr/>
          </p:nvSpPr>
          <p:spPr bwMode="auto">
            <a:xfrm>
              <a:off x="964" y="1492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3    0</a:t>
              </a:r>
            </a:p>
          </p:txBody>
        </p:sp>
        <p:sp>
          <p:nvSpPr>
            <p:cNvPr id="60436" name="Line 20"/>
            <p:cNvSpPr>
              <a:spLocks noChangeShapeType="1"/>
            </p:cNvSpPr>
            <p:nvPr/>
          </p:nvSpPr>
          <p:spPr bwMode="auto">
            <a:xfrm>
              <a:off x="1440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37" name="Line 21"/>
            <p:cNvSpPr>
              <a:spLocks noChangeShapeType="1"/>
            </p:cNvSpPr>
            <p:nvPr/>
          </p:nvSpPr>
          <p:spPr bwMode="auto">
            <a:xfrm>
              <a:off x="768" y="148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38" name="Line 22"/>
            <p:cNvSpPr>
              <a:spLocks noChangeShapeType="1"/>
            </p:cNvSpPr>
            <p:nvPr/>
          </p:nvSpPr>
          <p:spPr bwMode="auto">
            <a:xfrm>
              <a:off x="1248" y="148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39" name="Rectangle 23"/>
            <p:cNvSpPr>
              <a:spLocks noChangeArrowheads="1"/>
            </p:cNvSpPr>
            <p:nvPr/>
          </p:nvSpPr>
          <p:spPr bwMode="auto">
            <a:xfrm>
              <a:off x="1463" y="1502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0440" name="Rectangle 24"/>
            <p:cNvSpPr>
              <a:spLocks noChangeArrowheads="1"/>
            </p:cNvSpPr>
            <p:nvPr/>
          </p:nvSpPr>
          <p:spPr bwMode="auto">
            <a:xfrm>
              <a:off x="1684" y="1444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41" name="Rectangle 25"/>
            <p:cNvSpPr>
              <a:spLocks noChangeArrowheads="1"/>
            </p:cNvSpPr>
            <p:nvPr/>
          </p:nvSpPr>
          <p:spPr bwMode="auto">
            <a:xfrm>
              <a:off x="1732" y="1492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</a:t>
              </a:r>
              <a:r>
                <a:rPr lang="en-US" altLang="ko-KR" sz="1400" dirty="0" smtClean="0"/>
                <a:t>5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0442" name="Line 26"/>
            <p:cNvSpPr>
              <a:spLocks noChangeShapeType="1"/>
            </p:cNvSpPr>
            <p:nvPr/>
          </p:nvSpPr>
          <p:spPr bwMode="auto">
            <a:xfrm>
              <a:off x="2688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43" name="Line 27"/>
            <p:cNvSpPr>
              <a:spLocks noChangeShapeType="1"/>
            </p:cNvSpPr>
            <p:nvPr/>
          </p:nvSpPr>
          <p:spPr bwMode="auto">
            <a:xfrm>
              <a:off x="2016" y="148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44" name="Rectangle 28"/>
            <p:cNvSpPr>
              <a:spLocks noChangeArrowheads="1"/>
            </p:cNvSpPr>
            <p:nvPr/>
          </p:nvSpPr>
          <p:spPr bwMode="auto">
            <a:xfrm>
              <a:off x="2711" y="1502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0445" name="Rectangle 29"/>
            <p:cNvSpPr>
              <a:spLocks noChangeArrowheads="1"/>
            </p:cNvSpPr>
            <p:nvPr/>
          </p:nvSpPr>
          <p:spPr bwMode="auto">
            <a:xfrm>
              <a:off x="2932" y="1444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46" name="Rectangle 30"/>
            <p:cNvSpPr>
              <a:spLocks noChangeArrowheads="1"/>
            </p:cNvSpPr>
            <p:nvPr/>
          </p:nvSpPr>
          <p:spPr bwMode="auto">
            <a:xfrm>
              <a:off x="2980" y="1492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7 </a:t>
              </a:r>
              <a:r>
                <a:rPr lang="en-US" altLang="ko-KR" sz="1400" dirty="0" smtClean="0"/>
                <a:t>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0447" name="Rectangle 31"/>
            <p:cNvSpPr>
              <a:spLocks noChangeArrowheads="1"/>
            </p:cNvSpPr>
            <p:nvPr/>
          </p:nvSpPr>
          <p:spPr bwMode="auto">
            <a:xfrm>
              <a:off x="3460" y="1492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</a:t>
              </a:r>
              <a:r>
                <a:rPr lang="en-US" altLang="ko-KR" sz="1400" dirty="0" smtClean="0"/>
                <a:t>8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0448" name="Line 32"/>
            <p:cNvSpPr>
              <a:spLocks noChangeShapeType="1"/>
            </p:cNvSpPr>
            <p:nvPr/>
          </p:nvSpPr>
          <p:spPr bwMode="auto">
            <a:xfrm>
              <a:off x="3936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49" name="Line 33"/>
            <p:cNvSpPr>
              <a:spLocks noChangeShapeType="1"/>
            </p:cNvSpPr>
            <p:nvPr/>
          </p:nvSpPr>
          <p:spPr bwMode="auto">
            <a:xfrm>
              <a:off x="3264" y="148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50" name="Line 34"/>
            <p:cNvSpPr>
              <a:spLocks noChangeShapeType="1"/>
            </p:cNvSpPr>
            <p:nvPr/>
          </p:nvSpPr>
          <p:spPr bwMode="auto">
            <a:xfrm>
              <a:off x="3744" y="148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51" name="Rectangle 35"/>
            <p:cNvSpPr>
              <a:spLocks noChangeArrowheads="1"/>
            </p:cNvSpPr>
            <p:nvPr/>
          </p:nvSpPr>
          <p:spPr bwMode="auto">
            <a:xfrm>
              <a:off x="3959" y="1502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0452" name="Rectangle 36"/>
            <p:cNvSpPr>
              <a:spLocks noChangeArrowheads="1"/>
            </p:cNvSpPr>
            <p:nvPr/>
          </p:nvSpPr>
          <p:spPr bwMode="auto">
            <a:xfrm>
              <a:off x="4180" y="1444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53" name="Rectangle 37"/>
            <p:cNvSpPr>
              <a:spLocks noChangeArrowheads="1"/>
            </p:cNvSpPr>
            <p:nvPr/>
          </p:nvSpPr>
          <p:spPr bwMode="auto">
            <a:xfrm>
              <a:off x="4228" y="1492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</a:t>
              </a:r>
              <a:r>
                <a:rPr lang="en-US" altLang="ko-KR" sz="1400" dirty="0" smtClean="0"/>
                <a:t>9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0454" name="Rectangle 38"/>
            <p:cNvSpPr>
              <a:spLocks noChangeArrowheads="1"/>
            </p:cNvSpPr>
            <p:nvPr/>
          </p:nvSpPr>
          <p:spPr bwMode="auto">
            <a:xfrm>
              <a:off x="4708" y="1492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</a:t>
              </a:r>
              <a:r>
                <a:rPr lang="en-US" altLang="ko-KR" sz="1400" dirty="0" smtClean="0"/>
                <a:t>12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0455" name="Line 39"/>
            <p:cNvSpPr>
              <a:spLocks noChangeShapeType="1"/>
            </p:cNvSpPr>
            <p:nvPr/>
          </p:nvSpPr>
          <p:spPr bwMode="auto">
            <a:xfrm>
              <a:off x="5184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56" name="Line 40"/>
            <p:cNvSpPr>
              <a:spLocks noChangeShapeType="1"/>
            </p:cNvSpPr>
            <p:nvPr/>
          </p:nvSpPr>
          <p:spPr bwMode="auto">
            <a:xfrm>
              <a:off x="4512" y="148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57" name="Line 41"/>
            <p:cNvSpPr>
              <a:spLocks noChangeShapeType="1"/>
            </p:cNvSpPr>
            <p:nvPr/>
          </p:nvSpPr>
          <p:spPr bwMode="auto">
            <a:xfrm>
              <a:off x="4992" y="148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58" name="Rectangle 42"/>
            <p:cNvSpPr>
              <a:spLocks noChangeArrowheads="1"/>
            </p:cNvSpPr>
            <p:nvPr/>
          </p:nvSpPr>
          <p:spPr bwMode="auto">
            <a:xfrm>
              <a:off x="5207" y="1502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0459" name="Line 43"/>
            <p:cNvSpPr>
              <a:spLocks noChangeShapeType="1"/>
            </p:cNvSpPr>
            <p:nvPr/>
          </p:nvSpPr>
          <p:spPr bwMode="auto">
            <a:xfrm flipH="1">
              <a:off x="1920" y="576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60" name="Line 44"/>
            <p:cNvSpPr>
              <a:spLocks noChangeShapeType="1"/>
            </p:cNvSpPr>
            <p:nvPr/>
          </p:nvSpPr>
          <p:spPr bwMode="auto">
            <a:xfrm>
              <a:off x="2832" y="576"/>
              <a:ext cx="57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61" name="Line 45"/>
            <p:cNvSpPr>
              <a:spLocks noChangeShapeType="1"/>
            </p:cNvSpPr>
            <p:nvPr/>
          </p:nvSpPr>
          <p:spPr bwMode="auto">
            <a:xfrm flipH="1">
              <a:off x="1056" y="1056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62" name="Line 46"/>
            <p:cNvSpPr>
              <a:spLocks noChangeShapeType="1"/>
            </p:cNvSpPr>
            <p:nvPr/>
          </p:nvSpPr>
          <p:spPr bwMode="auto">
            <a:xfrm>
              <a:off x="1728" y="1056"/>
              <a:ext cx="57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63" name="Line 47"/>
            <p:cNvSpPr>
              <a:spLocks noChangeShapeType="1"/>
            </p:cNvSpPr>
            <p:nvPr/>
          </p:nvSpPr>
          <p:spPr bwMode="auto">
            <a:xfrm>
              <a:off x="1536" y="15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64" name="Line 48"/>
            <p:cNvSpPr>
              <a:spLocks noChangeShapeType="1"/>
            </p:cNvSpPr>
            <p:nvPr/>
          </p:nvSpPr>
          <p:spPr bwMode="auto">
            <a:xfrm>
              <a:off x="3408" y="1056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65" name="Line 49"/>
            <p:cNvSpPr>
              <a:spLocks noChangeShapeType="1"/>
            </p:cNvSpPr>
            <p:nvPr/>
          </p:nvSpPr>
          <p:spPr bwMode="auto">
            <a:xfrm>
              <a:off x="3936" y="1056"/>
              <a:ext cx="91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66" name="Line 50"/>
            <p:cNvSpPr>
              <a:spLocks noChangeShapeType="1"/>
            </p:cNvSpPr>
            <p:nvPr/>
          </p:nvSpPr>
          <p:spPr bwMode="auto">
            <a:xfrm>
              <a:off x="2784" y="15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67" name="Line 51"/>
            <p:cNvSpPr>
              <a:spLocks noChangeShapeType="1"/>
            </p:cNvSpPr>
            <p:nvPr/>
          </p:nvSpPr>
          <p:spPr bwMode="auto">
            <a:xfrm>
              <a:off x="4032" y="15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68" name="Rectangle 52"/>
            <p:cNvSpPr>
              <a:spLocks noChangeArrowheads="1"/>
            </p:cNvSpPr>
            <p:nvPr/>
          </p:nvSpPr>
          <p:spPr bwMode="auto">
            <a:xfrm>
              <a:off x="2408" y="941"/>
              <a:ext cx="9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200" dirty="0"/>
                <a:t>6</a:t>
              </a:r>
              <a:r>
                <a:rPr lang="ko-KR" altLang="en-US" sz="1200" dirty="0"/>
                <a:t>을 삽입 </a:t>
              </a:r>
              <a:r>
                <a:rPr lang="en-US" altLang="ko-KR" sz="1200" dirty="0"/>
                <a:t>: </a:t>
              </a:r>
              <a:r>
                <a:rPr lang="ko-KR" altLang="en-US" sz="1200" dirty="0" err="1"/>
                <a:t>오버플로</a:t>
              </a:r>
              <a:endParaRPr lang="ko-KR" altLang="en-US" sz="1200" dirty="0"/>
            </a:p>
            <a:p>
              <a:r>
                <a:rPr lang="en-US" altLang="ko-KR" sz="1200" dirty="0"/>
                <a:t>(</a:t>
              </a:r>
              <a:r>
                <a:rPr lang="ko-KR" altLang="en-US" sz="1200" dirty="0"/>
                <a:t>분할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연쇄적 분할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60469" name="Line 53"/>
            <p:cNvSpPr>
              <a:spLocks noChangeShapeType="1"/>
            </p:cNvSpPr>
            <p:nvPr/>
          </p:nvSpPr>
          <p:spPr bwMode="auto">
            <a:xfrm>
              <a:off x="3024" y="1200"/>
              <a:ext cx="48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70" name="Rectangle 54"/>
            <p:cNvSpPr>
              <a:spLocks noChangeArrowheads="1"/>
            </p:cNvSpPr>
            <p:nvPr/>
          </p:nvSpPr>
          <p:spPr bwMode="auto">
            <a:xfrm>
              <a:off x="2260" y="1876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71" name="Rectangle 55"/>
            <p:cNvSpPr>
              <a:spLocks noChangeArrowheads="1"/>
            </p:cNvSpPr>
            <p:nvPr/>
          </p:nvSpPr>
          <p:spPr bwMode="auto">
            <a:xfrm>
              <a:off x="2356" y="1876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5</a:t>
              </a:r>
            </a:p>
          </p:txBody>
        </p:sp>
        <p:sp>
          <p:nvSpPr>
            <p:cNvPr id="60472" name="Rectangle 56"/>
            <p:cNvSpPr>
              <a:spLocks noChangeArrowheads="1"/>
            </p:cNvSpPr>
            <p:nvPr/>
          </p:nvSpPr>
          <p:spPr bwMode="auto">
            <a:xfrm>
              <a:off x="2884" y="1876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73" name="Rectangle 57"/>
            <p:cNvSpPr>
              <a:spLocks noChangeArrowheads="1"/>
            </p:cNvSpPr>
            <p:nvPr/>
          </p:nvSpPr>
          <p:spPr bwMode="auto">
            <a:xfrm>
              <a:off x="2231" y="1934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0474" name="Rectangle 58"/>
            <p:cNvSpPr>
              <a:spLocks noChangeArrowheads="1"/>
            </p:cNvSpPr>
            <p:nvPr/>
          </p:nvSpPr>
          <p:spPr bwMode="auto">
            <a:xfrm>
              <a:off x="2759" y="1934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0475" name="Rectangle 59"/>
            <p:cNvSpPr>
              <a:spLocks noChangeArrowheads="1"/>
            </p:cNvSpPr>
            <p:nvPr/>
          </p:nvSpPr>
          <p:spPr bwMode="auto">
            <a:xfrm>
              <a:off x="1156" y="2356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76" name="Rectangle 60"/>
            <p:cNvSpPr>
              <a:spLocks noChangeArrowheads="1"/>
            </p:cNvSpPr>
            <p:nvPr/>
          </p:nvSpPr>
          <p:spPr bwMode="auto">
            <a:xfrm>
              <a:off x="1252" y="2356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3</a:t>
              </a:r>
            </a:p>
          </p:txBody>
        </p:sp>
        <p:sp>
          <p:nvSpPr>
            <p:cNvPr id="60477" name="Rectangle 61"/>
            <p:cNvSpPr>
              <a:spLocks noChangeArrowheads="1"/>
            </p:cNvSpPr>
            <p:nvPr/>
          </p:nvSpPr>
          <p:spPr bwMode="auto">
            <a:xfrm>
              <a:off x="1780" y="2356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78" name="Rectangle 62"/>
            <p:cNvSpPr>
              <a:spLocks noChangeArrowheads="1"/>
            </p:cNvSpPr>
            <p:nvPr/>
          </p:nvSpPr>
          <p:spPr bwMode="auto">
            <a:xfrm>
              <a:off x="1127" y="2414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0479" name="Rectangle 63"/>
            <p:cNvSpPr>
              <a:spLocks noChangeArrowheads="1"/>
            </p:cNvSpPr>
            <p:nvPr/>
          </p:nvSpPr>
          <p:spPr bwMode="auto">
            <a:xfrm>
              <a:off x="1655" y="2414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0480" name="Rectangle 64"/>
            <p:cNvSpPr>
              <a:spLocks noChangeArrowheads="1"/>
            </p:cNvSpPr>
            <p:nvPr/>
          </p:nvSpPr>
          <p:spPr bwMode="auto">
            <a:xfrm>
              <a:off x="3364" y="2356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81" name="Rectangle 65"/>
            <p:cNvSpPr>
              <a:spLocks noChangeArrowheads="1"/>
            </p:cNvSpPr>
            <p:nvPr/>
          </p:nvSpPr>
          <p:spPr bwMode="auto">
            <a:xfrm>
              <a:off x="3460" y="2356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7</a:t>
              </a:r>
            </a:p>
          </p:txBody>
        </p:sp>
        <p:sp>
          <p:nvSpPr>
            <p:cNvPr id="60482" name="Rectangle 66"/>
            <p:cNvSpPr>
              <a:spLocks noChangeArrowheads="1"/>
            </p:cNvSpPr>
            <p:nvPr/>
          </p:nvSpPr>
          <p:spPr bwMode="auto">
            <a:xfrm>
              <a:off x="3988" y="2356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200"/>
                <a:t>8</a:t>
              </a:r>
            </a:p>
          </p:txBody>
        </p:sp>
        <p:sp>
          <p:nvSpPr>
            <p:cNvPr id="60483" name="Rectangle 67"/>
            <p:cNvSpPr>
              <a:spLocks noChangeArrowheads="1"/>
            </p:cNvSpPr>
            <p:nvPr/>
          </p:nvSpPr>
          <p:spPr bwMode="auto">
            <a:xfrm>
              <a:off x="3335" y="2414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0484" name="Rectangle 68"/>
            <p:cNvSpPr>
              <a:spLocks noChangeArrowheads="1"/>
            </p:cNvSpPr>
            <p:nvPr/>
          </p:nvSpPr>
          <p:spPr bwMode="auto">
            <a:xfrm>
              <a:off x="3863" y="2414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0485" name="Rectangle 69"/>
            <p:cNvSpPr>
              <a:spLocks noChangeArrowheads="1"/>
            </p:cNvSpPr>
            <p:nvPr/>
          </p:nvSpPr>
          <p:spPr bwMode="auto">
            <a:xfrm>
              <a:off x="436" y="2884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86" name="Rectangle 70"/>
            <p:cNvSpPr>
              <a:spLocks noChangeArrowheads="1"/>
            </p:cNvSpPr>
            <p:nvPr/>
          </p:nvSpPr>
          <p:spPr bwMode="auto">
            <a:xfrm>
              <a:off x="484" y="2932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</a:t>
              </a:r>
              <a:r>
                <a:rPr lang="en-US" altLang="ko-KR" sz="1400" dirty="0" smtClean="0"/>
                <a:t>1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0487" name="Rectangle 71"/>
            <p:cNvSpPr>
              <a:spLocks noChangeArrowheads="1"/>
            </p:cNvSpPr>
            <p:nvPr/>
          </p:nvSpPr>
          <p:spPr bwMode="auto">
            <a:xfrm>
              <a:off x="964" y="2932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3 </a:t>
              </a:r>
              <a:r>
                <a:rPr lang="en-US" altLang="ko-KR" sz="1400" dirty="0" smtClean="0"/>
                <a:t>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0488" name="Line 72"/>
            <p:cNvSpPr>
              <a:spLocks noChangeShapeType="1"/>
            </p:cNvSpPr>
            <p:nvPr/>
          </p:nvSpPr>
          <p:spPr bwMode="auto">
            <a:xfrm>
              <a:off x="1440" y="28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89" name="Line 73"/>
            <p:cNvSpPr>
              <a:spLocks noChangeShapeType="1"/>
            </p:cNvSpPr>
            <p:nvPr/>
          </p:nvSpPr>
          <p:spPr bwMode="auto">
            <a:xfrm>
              <a:off x="768" y="29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90" name="Line 74"/>
            <p:cNvSpPr>
              <a:spLocks noChangeShapeType="1"/>
            </p:cNvSpPr>
            <p:nvPr/>
          </p:nvSpPr>
          <p:spPr bwMode="auto">
            <a:xfrm>
              <a:off x="1248" y="29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91" name="Rectangle 75"/>
            <p:cNvSpPr>
              <a:spLocks noChangeArrowheads="1"/>
            </p:cNvSpPr>
            <p:nvPr/>
          </p:nvSpPr>
          <p:spPr bwMode="auto">
            <a:xfrm>
              <a:off x="1463" y="2942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0492" name="Rectangle 76"/>
            <p:cNvSpPr>
              <a:spLocks noChangeArrowheads="1"/>
            </p:cNvSpPr>
            <p:nvPr/>
          </p:nvSpPr>
          <p:spPr bwMode="auto">
            <a:xfrm>
              <a:off x="1684" y="2884"/>
              <a:ext cx="952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93" name="Rectangle 77"/>
            <p:cNvSpPr>
              <a:spLocks noChangeArrowheads="1"/>
            </p:cNvSpPr>
            <p:nvPr/>
          </p:nvSpPr>
          <p:spPr bwMode="auto">
            <a:xfrm>
              <a:off x="1732" y="2932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</a:t>
              </a:r>
              <a:r>
                <a:rPr lang="en-US" altLang="ko-KR" sz="1400" dirty="0" smtClean="0"/>
                <a:t>5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0494" name="Line 78"/>
            <p:cNvSpPr>
              <a:spLocks noChangeShapeType="1"/>
            </p:cNvSpPr>
            <p:nvPr/>
          </p:nvSpPr>
          <p:spPr bwMode="auto">
            <a:xfrm>
              <a:off x="2496" y="28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95" name="Line 79"/>
            <p:cNvSpPr>
              <a:spLocks noChangeShapeType="1"/>
            </p:cNvSpPr>
            <p:nvPr/>
          </p:nvSpPr>
          <p:spPr bwMode="auto">
            <a:xfrm>
              <a:off x="2016" y="29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96" name="Rectangle 80"/>
            <p:cNvSpPr>
              <a:spLocks noChangeArrowheads="1"/>
            </p:cNvSpPr>
            <p:nvPr/>
          </p:nvSpPr>
          <p:spPr bwMode="auto">
            <a:xfrm>
              <a:off x="2471" y="2942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0497" name="Rectangle 81"/>
            <p:cNvSpPr>
              <a:spLocks noChangeArrowheads="1"/>
            </p:cNvSpPr>
            <p:nvPr/>
          </p:nvSpPr>
          <p:spPr bwMode="auto">
            <a:xfrm>
              <a:off x="3556" y="3412"/>
              <a:ext cx="952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98" name="Rectangle 82"/>
            <p:cNvSpPr>
              <a:spLocks noChangeArrowheads="1"/>
            </p:cNvSpPr>
            <p:nvPr/>
          </p:nvSpPr>
          <p:spPr bwMode="auto">
            <a:xfrm>
              <a:off x="3604" y="3460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</a:t>
              </a:r>
              <a:r>
                <a:rPr lang="en-US" altLang="ko-KR" sz="1400" dirty="0" smtClean="0"/>
                <a:t>8 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0499" name="Line 83"/>
            <p:cNvSpPr>
              <a:spLocks noChangeShapeType="1"/>
            </p:cNvSpPr>
            <p:nvPr/>
          </p:nvSpPr>
          <p:spPr bwMode="auto">
            <a:xfrm>
              <a:off x="4368" y="340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00" name="Line 84"/>
            <p:cNvSpPr>
              <a:spLocks noChangeShapeType="1"/>
            </p:cNvSpPr>
            <p:nvPr/>
          </p:nvSpPr>
          <p:spPr bwMode="auto">
            <a:xfrm>
              <a:off x="3888" y="345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01" name="Rectangle 85"/>
            <p:cNvSpPr>
              <a:spLocks noChangeArrowheads="1"/>
            </p:cNvSpPr>
            <p:nvPr/>
          </p:nvSpPr>
          <p:spPr bwMode="auto">
            <a:xfrm>
              <a:off x="4343" y="3470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0502" name="Rectangle 86"/>
            <p:cNvSpPr>
              <a:spLocks noChangeArrowheads="1"/>
            </p:cNvSpPr>
            <p:nvPr/>
          </p:nvSpPr>
          <p:spPr bwMode="auto">
            <a:xfrm>
              <a:off x="4180" y="2884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03" name="Rectangle 87"/>
            <p:cNvSpPr>
              <a:spLocks noChangeArrowheads="1"/>
            </p:cNvSpPr>
            <p:nvPr/>
          </p:nvSpPr>
          <p:spPr bwMode="auto">
            <a:xfrm>
              <a:off x="4228" y="2932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</a:t>
              </a:r>
              <a:r>
                <a:rPr lang="en-US" altLang="ko-KR" sz="1400" dirty="0" smtClean="0"/>
                <a:t>9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0504" name="Rectangle 88"/>
            <p:cNvSpPr>
              <a:spLocks noChangeArrowheads="1"/>
            </p:cNvSpPr>
            <p:nvPr/>
          </p:nvSpPr>
          <p:spPr bwMode="auto">
            <a:xfrm>
              <a:off x="4708" y="2932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</a:t>
              </a:r>
              <a:r>
                <a:rPr lang="en-US" altLang="ko-KR" sz="1400" dirty="0" smtClean="0"/>
                <a:t>12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0505" name="Line 89"/>
            <p:cNvSpPr>
              <a:spLocks noChangeShapeType="1"/>
            </p:cNvSpPr>
            <p:nvPr/>
          </p:nvSpPr>
          <p:spPr bwMode="auto">
            <a:xfrm>
              <a:off x="5184" y="28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06" name="Line 90"/>
            <p:cNvSpPr>
              <a:spLocks noChangeShapeType="1"/>
            </p:cNvSpPr>
            <p:nvPr/>
          </p:nvSpPr>
          <p:spPr bwMode="auto">
            <a:xfrm>
              <a:off x="4512" y="29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07" name="Line 91"/>
            <p:cNvSpPr>
              <a:spLocks noChangeShapeType="1"/>
            </p:cNvSpPr>
            <p:nvPr/>
          </p:nvSpPr>
          <p:spPr bwMode="auto">
            <a:xfrm>
              <a:off x="4992" y="29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08" name="Rectangle 92"/>
            <p:cNvSpPr>
              <a:spLocks noChangeArrowheads="1"/>
            </p:cNvSpPr>
            <p:nvPr/>
          </p:nvSpPr>
          <p:spPr bwMode="auto">
            <a:xfrm>
              <a:off x="5207" y="2942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0509" name="Line 93"/>
            <p:cNvSpPr>
              <a:spLocks noChangeShapeType="1"/>
            </p:cNvSpPr>
            <p:nvPr/>
          </p:nvSpPr>
          <p:spPr bwMode="auto">
            <a:xfrm flipH="1">
              <a:off x="1920" y="2016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10" name="Line 94"/>
            <p:cNvSpPr>
              <a:spLocks noChangeShapeType="1"/>
            </p:cNvSpPr>
            <p:nvPr/>
          </p:nvSpPr>
          <p:spPr bwMode="auto">
            <a:xfrm>
              <a:off x="2832" y="2016"/>
              <a:ext cx="57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11" name="Line 95"/>
            <p:cNvSpPr>
              <a:spLocks noChangeShapeType="1"/>
            </p:cNvSpPr>
            <p:nvPr/>
          </p:nvSpPr>
          <p:spPr bwMode="auto">
            <a:xfrm flipH="1">
              <a:off x="1056" y="2496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12" name="Line 96"/>
            <p:cNvSpPr>
              <a:spLocks noChangeShapeType="1"/>
            </p:cNvSpPr>
            <p:nvPr/>
          </p:nvSpPr>
          <p:spPr bwMode="auto">
            <a:xfrm>
              <a:off x="1728" y="2496"/>
              <a:ext cx="81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13" name="Line 97"/>
            <p:cNvSpPr>
              <a:spLocks noChangeShapeType="1"/>
            </p:cNvSpPr>
            <p:nvPr/>
          </p:nvSpPr>
          <p:spPr bwMode="auto">
            <a:xfrm>
              <a:off x="1536" y="30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14" name="Line 98"/>
            <p:cNvSpPr>
              <a:spLocks noChangeShapeType="1"/>
            </p:cNvSpPr>
            <p:nvPr/>
          </p:nvSpPr>
          <p:spPr bwMode="auto">
            <a:xfrm flipH="1">
              <a:off x="3696" y="2496"/>
              <a:ext cx="24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15" name="Line 99"/>
            <p:cNvSpPr>
              <a:spLocks noChangeShapeType="1"/>
            </p:cNvSpPr>
            <p:nvPr/>
          </p:nvSpPr>
          <p:spPr bwMode="auto">
            <a:xfrm>
              <a:off x="3264" y="35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16" name="Line 100"/>
            <p:cNvSpPr>
              <a:spLocks noChangeShapeType="1"/>
            </p:cNvSpPr>
            <p:nvPr/>
          </p:nvSpPr>
          <p:spPr bwMode="auto">
            <a:xfrm>
              <a:off x="4032" y="30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17" name="Rectangle 101"/>
            <p:cNvSpPr>
              <a:spLocks noChangeArrowheads="1"/>
            </p:cNvSpPr>
            <p:nvPr/>
          </p:nvSpPr>
          <p:spPr bwMode="auto">
            <a:xfrm>
              <a:off x="2260" y="3412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18" name="Rectangle 102"/>
            <p:cNvSpPr>
              <a:spLocks noChangeArrowheads="1"/>
            </p:cNvSpPr>
            <p:nvPr/>
          </p:nvSpPr>
          <p:spPr bwMode="auto">
            <a:xfrm>
              <a:off x="2308" y="3460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6 </a:t>
              </a:r>
              <a:r>
                <a:rPr lang="en-US" altLang="ko-KR" sz="1400" dirty="0" smtClean="0"/>
                <a:t>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0519" name="Rectangle 103"/>
            <p:cNvSpPr>
              <a:spLocks noChangeArrowheads="1"/>
            </p:cNvSpPr>
            <p:nvPr/>
          </p:nvSpPr>
          <p:spPr bwMode="auto">
            <a:xfrm>
              <a:off x="2788" y="3460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</a:t>
              </a:r>
              <a:r>
                <a:rPr lang="en-US" altLang="ko-KR" sz="1400" dirty="0" smtClean="0"/>
                <a:t>7 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0520" name="Line 104"/>
            <p:cNvSpPr>
              <a:spLocks noChangeShapeType="1"/>
            </p:cNvSpPr>
            <p:nvPr/>
          </p:nvSpPr>
          <p:spPr bwMode="auto">
            <a:xfrm>
              <a:off x="3264" y="340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21" name="Line 105"/>
            <p:cNvSpPr>
              <a:spLocks noChangeShapeType="1"/>
            </p:cNvSpPr>
            <p:nvPr/>
          </p:nvSpPr>
          <p:spPr bwMode="auto">
            <a:xfrm>
              <a:off x="2592" y="345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22" name="Line 106"/>
            <p:cNvSpPr>
              <a:spLocks noChangeShapeType="1"/>
            </p:cNvSpPr>
            <p:nvPr/>
          </p:nvSpPr>
          <p:spPr bwMode="auto">
            <a:xfrm>
              <a:off x="3072" y="345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23" name="Rectangle 107"/>
            <p:cNvSpPr>
              <a:spLocks noChangeArrowheads="1"/>
            </p:cNvSpPr>
            <p:nvPr/>
          </p:nvSpPr>
          <p:spPr bwMode="auto">
            <a:xfrm>
              <a:off x="3287" y="3470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0524" name="Line 108"/>
            <p:cNvSpPr>
              <a:spLocks noChangeShapeType="1"/>
            </p:cNvSpPr>
            <p:nvPr/>
          </p:nvSpPr>
          <p:spPr bwMode="auto">
            <a:xfrm>
              <a:off x="1968" y="350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25" name="Line 109"/>
            <p:cNvSpPr>
              <a:spLocks noChangeShapeType="1"/>
            </p:cNvSpPr>
            <p:nvPr/>
          </p:nvSpPr>
          <p:spPr bwMode="auto">
            <a:xfrm>
              <a:off x="2784" y="302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26" name="Line 110"/>
            <p:cNvSpPr>
              <a:spLocks noChangeShapeType="1"/>
            </p:cNvSpPr>
            <p:nvPr/>
          </p:nvSpPr>
          <p:spPr bwMode="auto">
            <a:xfrm flipV="1">
              <a:off x="1968" y="331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27" name="Line 111"/>
            <p:cNvSpPr>
              <a:spLocks noChangeShapeType="1"/>
            </p:cNvSpPr>
            <p:nvPr/>
          </p:nvSpPr>
          <p:spPr bwMode="auto">
            <a:xfrm>
              <a:off x="1968" y="331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28" name="Line 112"/>
            <p:cNvSpPr>
              <a:spLocks noChangeShapeType="1"/>
            </p:cNvSpPr>
            <p:nvPr/>
          </p:nvSpPr>
          <p:spPr bwMode="auto">
            <a:xfrm flipH="1">
              <a:off x="3360" y="355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29" name="Line 113"/>
            <p:cNvSpPr>
              <a:spLocks noChangeShapeType="1"/>
            </p:cNvSpPr>
            <p:nvPr/>
          </p:nvSpPr>
          <p:spPr bwMode="auto">
            <a:xfrm flipH="1">
              <a:off x="4272" y="2544"/>
              <a:ext cx="19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30" name="Line 114"/>
            <p:cNvSpPr>
              <a:spLocks noChangeShapeType="1"/>
            </p:cNvSpPr>
            <p:nvPr/>
          </p:nvSpPr>
          <p:spPr bwMode="auto">
            <a:xfrm>
              <a:off x="4032" y="302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31" name="Line 115"/>
            <p:cNvSpPr>
              <a:spLocks noChangeShapeType="1"/>
            </p:cNvSpPr>
            <p:nvPr/>
          </p:nvSpPr>
          <p:spPr bwMode="auto">
            <a:xfrm>
              <a:off x="4032" y="3264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32" name="Line 116"/>
            <p:cNvSpPr>
              <a:spLocks noChangeShapeType="1"/>
            </p:cNvSpPr>
            <p:nvPr/>
          </p:nvSpPr>
          <p:spPr bwMode="auto">
            <a:xfrm>
              <a:off x="4464" y="355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33" name="Line 117"/>
            <p:cNvSpPr>
              <a:spLocks noChangeShapeType="1"/>
            </p:cNvSpPr>
            <p:nvPr/>
          </p:nvSpPr>
          <p:spPr bwMode="auto">
            <a:xfrm>
              <a:off x="4656" y="326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35" name="Line 119"/>
            <p:cNvSpPr>
              <a:spLocks noChangeShapeType="1"/>
            </p:cNvSpPr>
            <p:nvPr/>
          </p:nvSpPr>
          <p:spPr bwMode="auto">
            <a:xfrm>
              <a:off x="2544" y="302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36" name="Line 120"/>
            <p:cNvSpPr>
              <a:spLocks noChangeShapeType="1"/>
            </p:cNvSpPr>
            <p:nvPr/>
          </p:nvSpPr>
          <p:spPr bwMode="auto">
            <a:xfrm flipH="1">
              <a:off x="3264" y="2496"/>
              <a:ext cx="144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Rectangle 52"/>
            <p:cNvSpPr>
              <a:spLocks noChangeArrowheads="1"/>
            </p:cNvSpPr>
            <p:nvPr/>
          </p:nvSpPr>
          <p:spPr bwMode="auto">
            <a:xfrm>
              <a:off x="5017" y="1007"/>
              <a:ext cx="496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200" dirty="0" smtClean="0"/>
                <a:t>9</a:t>
              </a:r>
              <a:r>
                <a:rPr lang="ko-KR" altLang="en-US" sz="1200" dirty="0" smtClean="0"/>
                <a:t>를 삽입</a:t>
              </a:r>
              <a:endParaRPr lang="en-US" altLang="ko-KR" sz="1200" dirty="0"/>
            </a:p>
          </p:txBody>
        </p:sp>
        <p:sp>
          <p:nvSpPr>
            <p:cNvPr id="125" name="Line 53"/>
            <p:cNvSpPr>
              <a:spLocks noChangeShapeType="1"/>
            </p:cNvSpPr>
            <p:nvPr/>
          </p:nvSpPr>
          <p:spPr bwMode="auto">
            <a:xfrm flipH="1">
              <a:off x="5026" y="1200"/>
              <a:ext cx="24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2" name="Rectangle 2"/>
          <p:cNvSpPr txBox="1">
            <a:spLocks noChangeArrowheads="1"/>
          </p:cNvSpPr>
          <p:nvPr/>
        </p:nvSpPr>
        <p:spPr>
          <a:xfrm>
            <a:off x="2071670" y="428604"/>
            <a:ext cx="5857916" cy="57150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B+</a:t>
            </a:r>
            <a:r>
              <a:rPr kumimoji="1" lang="ko-KR" alt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트리에</a:t>
            </a:r>
            <a:r>
              <a:rPr kumimoji="1" lang="ko-KR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 대한 삽입의 예</a:t>
            </a:r>
            <a:endParaRPr kumimoji="1" lang="ko-KR" alt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j-cs"/>
            </a:endParaRPr>
          </a:p>
        </p:txBody>
      </p:sp>
      <p:sp>
        <p:nvSpPr>
          <p:cNvPr id="123" name="Rectangle 30"/>
          <p:cNvSpPr>
            <a:spLocks noChangeArrowheads="1"/>
          </p:cNvSpPr>
          <p:nvPr/>
        </p:nvSpPr>
        <p:spPr bwMode="auto">
          <a:xfrm>
            <a:off x="6105470" y="1296959"/>
            <a:ext cx="2625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ko-KR" altLang="en-US" sz="1400" dirty="0"/>
              <a:t>삽입순서 </a:t>
            </a:r>
            <a:r>
              <a:rPr lang="en-US" altLang="ko-KR" sz="1400" dirty="0"/>
              <a:t>: 8, 5, 1, 7, 3, 12, 9,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B+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트리 삭제 알고리즘</a:t>
            </a:r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2000" y="1981200"/>
            <a:ext cx="788196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06375" indent="-1841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삭제할 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때는 항상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단말노드에서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삭제한다</a:t>
            </a:r>
            <a:r>
              <a:rPr lang="en-US" altLang="ko-KR" sz="1800" dirty="0" smtClean="0"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206375" indent="-1841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삭제로 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인해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단말노드의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1800" dirty="0" err="1">
                <a:latin typeface="HY동녘M" pitchFamily="18" charset="-127"/>
                <a:ea typeface="HY동녘M" pitchFamily="18" charset="-127"/>
              </a:rPr>
              <a:t>엔트리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 수가 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절반 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이하로 줄어들면 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형제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단말노드</a:t>
            </a:r>
            <a:r>
              <a:rPr lang="en-US" altLang="ko-KR" sz="1800" dirty="0">
                <a:latin typeface="HY동녘M" pitchFamily="18" charset="-127"/>
                <a:ea typeface="HY동녘M" pitchFamily="18" charset="-127"/>
              </a:rPr>
              <a:t>(sibling leaf node</a:t>
            </a:r>
            <a:r>
              <a:rPr lang="en-US" altLang="ko-KR" sz="1800" dirty="0" smtClean="0"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와 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엔트리를 재분배</a:t>
            </a:r>
            <a:r>
              <a:rPr lang="en-US" altLang="ko-KR" sz="1800" dirty="0">
                <a:latin typeface="HY동녘M" pitchFamily="18" charset="-127"/>
                <a:ea typeface="HY동녘M" pitchFamily="18" charset="-127"/>
              </a:rPr>
              <a:t>(redistribute)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한다</a:t>
            </a:r>
            <a:r>
              <a:rPr lang="en-US" altLang="ko-KR" sz="1800" dirty="0" smtClean="0"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206375" indent="-1841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엔트리를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재분배할 때는 두 </a:t>
            </a:r>
            <a:r>
              <a:rPr lang="ko-KR" altLang="en-US" sz="1800" dirty="0" err="1">
                <a:latin typeface="HY동녘M" pitchFamily="18" charset="-127"/>
                <a:ea typeface="HY동녘M" pitchFamily="18" charset="-127"/>
              </a:rPr>
              <a:t>노드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 모두 반 이상이 차도록 한다</a:t>
            </a:r>
            <a:r>
              <a:rPr lang="en-US" altLang="ko-KR" sz="1800" dirty="0" smtClean="0"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206375" indent="-184150">
              <a:lnSpc>
                <a:spcPct val="120000"/>
              </a:lnSpc>
              <a:spcBef>
                <a:spcPct val="20000"/>
              </a:spcBef>
            </a:pPr>
            <a:r>
              <a:rPr lang="en-US" altLang="ko-KR" sz="1800" dirty="0" smtClean="0">
                <a:latin typeface="HY동녘M" pitchFamily="18" charset="-127"/>
                <a:ea typeface="HY동녘M" pitchFamily="18" charset="-127"/>
              </a:rPr>
              <a:t>   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만약 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그렇게 할 수 없으면 </a:t>
            </a:r>
            <a:r>
              <a:rPr lang="ko-KR" altLang="en-US" sz="1800" dirty="0" err="1">
                <a:latin typeface="HY동녘M" pitchFamily="18" charset="-127"/>
                <a:ea typeface="HY동녘M" pitchFamily="18" charset="-127"/>
              </a:rPr>
              <a:t>형제노드와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병합하여 </a:t>
            </a:r>
            <a:r>
              <a:rPr lang="ko-KR" altLang="en-US" sz="1800" dirty="0" err="1" smtClean="0">
                <a:latin typeface="HY동녘M" pitchFamily="18" charset="-127"/>
                <a:ea typeface="HY동녘M" pitchFamily="18" charset="-127"/>
              </a:rPr>
              <a:t>단말노드의</a:t>
            </a:r>
            <a:r>
              <a:rPr lang="ko-KR" altLang="en-US" sz="1800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수를 줄인다</a:t>
            </a:r>
            <a:r>
              <a:rPr lang="en-US" altLang="ko-KR" sz="1800" dirty="0" smtClean="0"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206375" indent="-1841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이런 영향이 </a:t>
            </a:r>
            <a:r>
              <a:rPr lang="ko-KR" altLang="en-US" sz="1800" dirty="0" err="1">
                <a:latin typeface="HY동녘M" pitchFamily="18" charset="-127"/>
                <a:ea typeface="HY동녘M" pitchFamily="18" charset="-127"/>
              </a:rPr>
              <a:t>루트노드에까지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 이르면 </a:t>
            </a:r>
            <a:r>
              <a:rPr lang="ko-KR" altLang="en-US" sz="1800" dirty="0" err="1">
                <a:latin typeface="HY동녘M" pitchFamily="18" charset="-127"/>
                <a:ea typeface="HY동녘M" pitchFamily="18" charset="-127"/>
              </a:rPr>
              <a:t>트리단계가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 줄어든다</a:t>
            </a:r>
            <a:r>
              <a:rPr lang="en-US" altLang="ko-KR" sz="1800" dirty="0">
                <a:latin typeface="HY동녘M" pitchFamily="18" charset="-127"/>
                <a:ea typeface="HY동녘M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714348" y="1857364"/>
            <a:ext cx="7815263" cy="4208463"/>
            <a:chOff x="422" y="431"/>
            <a:chExt cx="4923" cy="2651"/>
          </a:xfrm>
        </p:grpSpPr>
        <p:sp>
          <p:nvSpPr>
            <p:cNvPr id="61442" name="Rectangle 2"/>
            <p:cNvSpPr>
              <a:spLocks noChangeArrowheads="1"/>
            </p:cNvSpPr>
            <p:nvPr/>
          </p:nvSpPr>
          <p:spPr bwMode="auto">
            <a:xfrm>
              <a:off x="2356" y="868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43" name="Rectangle 3"/>
            <p:cNvSpPr>
              <a:spLocks noChangeArrowheads="1"/>
            </p:cNvSpPr>
            <p:nvPr/>
          </p:nvSpPr>
          <p:spPr bwMode="auto">
            <a:xfrm>
              <a:off x="2452" y="868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7</a:t>
              </a:r>
            </a:p>
          </p:txBody>
        </p:sp>
        <p:sp>
          <p:nvSpPr>
            <p:cNvPr id="61444" name="Rectangle 4"/>
            <p:cNvSpPr>
              <a:spLocks noChangeArrowheads="1"/>
            </p:cNvSpPr>
            <p:nvPr/>
          </p:nvSpPr>
          <p:spPr bwMode="auto">
            <a:xfrm>
              <a:off x="2980" y="868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45" name="Rectangle 5"/>
            <p:cNvSpPr>
              <a:spLocks noChangeArrowheads="1"/>
            </p:cNvSpPr>
            <p:nvPr/>
          </p:nvSpPr>
          <p:spPr bwMode="auto">
            <a:xfrm>
              <a:off x="2327" y="926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1446" name="Rectangle 6"/>
            <p:cNvSpPr>
              <a:spLocks noChangeArrowheads="1"/>
            </p:cNvSpPr>
            <p:nvPr/>
          </p:nvSpPr>
          <p:spPr bwMode="auto">
            <a:xfrm>
              <a:off x="2855" y="926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1447" name="Rectangle 7"/>
            <p:cNvSpPr>
              <a:spLocks noChangeArrowheads="1"/>
            </p:cNvSpPr>
            <p:nvPr/>
          </p:nvSpPr>
          <p:spPr bwMode="auto">
            <a:xfrm>
              <a:off x="484" y="2116"/>
              <a:ext cx="952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48" name="Rectangle 8"/>
            <p:cNvSpPr>
              <a:spLocks noChangeArrowheads="1"/>
            </p:cNvSpPr>
            <p:nvPr/>
          </p:nvSpPr>
          <p:spPr bwMode="auto">
            <a:xfrm>
              <a:off x="532" y="2164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</a:t>
              </a:r>
              <a:r>
                <a:rPr lang="en-US" altLang="ko-KR" sz="1400" dirty="0" smtClean="0"/>
                <a:t>1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1449" name="Line 9"/>
            <p:cNvSpPr>
              <a:spLocks noChangeShapeType="1"/>
            </p:cNvSpPr>
            <p:nvPr/>
          </p:nvSpPr>
          <p:spPr bwMode="auto">
            <a:xfrm>
              <a:off x="1296" y="211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50" name="Line 10"/>
            <p:cNvSpPr>
              <a:spLocks noChangeShapeType="1"/>
            </p:cNvSpPr>
            <p:nvPr/>
          </p:nvSpPr>
          <p:spPr bwMode="auto">
            <a:xfrm>
              <a:off x="816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51" name="Rectangle 11"/>
            <p:cNvSpPr>
              <a:spLocks noChangeArrowheads="1"/>
            </p:cNvSpPr>
            <p:nvPr/>
          </p:nvSpPr>
          <p:spPr bwMode="auto">
            <a:xfrm>
              <a:off x="1271" y="2174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1452" name="Rectangle 12"/>
            <p:cNvSpPr>
              <a:spLocks noChangeArrowheads="1"/>
            </p:cNvSpPr>
            <p:nvPr/>
          </p:nvSpPr>
          <p:spPr bwMode="auto">
            <a:xfrm>
              <a:off x="1300" y="1444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53" name="Rectangle 13"/>
            <p:cNvSpPr>
              <a:spLocks noChangeArrowheads="1"/>
            </p:cNvSpPr>
            <p:nvPr/>
          </p:nvSpPr>
          <p:spPr bwMode="auto">
            <a:xfrm>
              <a:off x="1396" y="1444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1</a:t>
              </a:r>
            </a:p>
          </p:txBody>
        </p:sp>
        <p:sp>
          <p:nvSpPr>
            <p:cNvPr id="61454" name="Rectangle 14"/>
            <p:cNvSpPr>
              <a:spLocks noChangeArrowheads="1"/>
            </p:cNvSpPr>
            <p:nvPr/>
          </p:nvSpPr>
          <p:spPr bwMode="auto">
            <a:xfrm>
              <a:off x="1924" y="1444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600"/>
                <a:t>6</a:t>
              </a:r>
            </a:p>
          </p:txBody>
        </p:sp>
        <p:sp>
          <p:nvSpPr>
            <p:cNvPr id="61455" name="Rectangle 15"/>
            <p:cNvSpPr>
              <a:spLocks noChangeArrowheads="1"/>
            </p:cNvSpPr>
            <p:nvPr/>
          </p:nvSpPr>
          <p:spPr bwMode="auto">
            <a:xfrm>
              <a:off x="1271" y="1502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1456" name="Rectangle 16"/>
            <p:cNvSpPr>
              <a:spLocks noChangeArrowheads="1"/>
            </p:cNvSpPr>
            <p:nvPr/>
          </p:nvSpPr>
          <p:spPr bwMode="auto">
            <a:xfrm>
              <a:off x="1799" y="1502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1457" name="Rectangle 17"/>
            <p:cNvSpPr>
              <a:spLocks noChangeArrowheads="1"/>
            </p:cNvSpPr>
            <p:nvPr/>
          </p:nvSpPr>
          <p:spPr bwMode="auto">
            <a:xfrm>
              <a:off x="2327" y="1502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1458" name="Rectangle 18"/>
            <p:cNvSpPr>
              <a:spLocks noChangeArrowheads="1"/>
            </p:cNvSpPr>
            <p:nvPr/>
          </p:nvSpPr>
          <p:spPr bwMode="auto">
            <a:xfrm>
              <a:off x="3076" y="1444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59" name="Rectangle 19"/>
            <p:cNvSpPr>
              <a:spLocks noChangeArrowheads="1"/>
            </p:cNvSpPr>
            <p:nvPr/>
          </p:nvSpPr>
          <p:spPr bwMode="auto">
            <a:xfrm>
              <a:off x="3172" y="1444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9</a:t>
              </a:r>
            </a:p>
          </p:txBody>
        </p:sp>
        <p:sp>
          <p:nvSpPr>
            <p:cNvPr id="61460" name="Rectangle 20"/>
            <p:cNvSpPr>
              <a:spLocks noChangeArrowheads="1"/>
            </p:cNvSpPr>
            <p:nvPr/>
          </p:nvSpPr>
          <p:spPr bwMode="auto">
            <a:xfrm>
              <a:off x="3700" y="1444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61" name="Rectangle 21"/>
            <p:cNvSpPr>
              <a:spLocks noChangeArrowheads="1"/>
            </p:cNvSpPr>
            <p:nvPr/>
          </p:nvSpPr>
          <p:spPr bwMode="auto">
            <a:xfrm>
              <a:off x="3047" y="1502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1462" name="Rectangle 22"/>
            <p:cNvSpPr>
              <a:spLocks noChangeArrowheads="1"/>
            </p:cNvSpPr>
            <p:nvPr/>
          </p:nvSpPr>
          <p:spPr bwMode="auto">
            <a:xfrm>
              <a:off x="3575" y="1502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1463" name="Rectangle 23"/>
            <p:cNvSpPr>
              <a:spLocks noChangeArrowheads="1"/>
            </p:cNvSpPr>
            <p:nvPr/>
          </p:nvSpPr>
          <p:spPr bwMode="auto">
            <a:xfrm>
              <a:off x="1540" y="2596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64" name="Rectangle 24"/>
            <p:cNvSpPr>
              <a:spLocks noChangeArrowheads="1"/>
            </p:cNvSpPr>
            <p:nvPr/>
          </p:nvSpPr>
          <p:spPr bwMode="auto">
            <a:xfrm>
              <a:off x="1588" y="2644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</a:t>
              </a:r>
              <a:r>
                <a:rPr lang="en-US" altLang="ko-KR" sz="1400" dirty="0" smtClean="0"/>
                <a:t>5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1465" name="Rectangle 25"/>
            <p:cNvSpPr>
              <a:spLocks noChangeArrowheads="1"/>
            </p:cNvSpPr>
            <p:nvPr/>
          </p:nvSpPr>
          <p:spPr bwMode="auto">
            <a:xfrm>
              <a:off x="2068" y="2644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</a:t>
              </a:r>
              <a:r>
                <a:rPr lang="en-US" altLang="ko-KR" sz="1400" dirty="0" smtClean="0"/>
                <a:t>6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1466" name="Line 26"/>
            <p:cNvSpPr>
              <a:spLocks noChangeShapeType="1"/>
            </p:cNvSpPr>
            <p:nvPr/>
          </p:nvSpPr>
          <p:spPr bwMode="auto">
            <a:xfrm>
              <a:off x="2544" y="25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67" name="Line 27"/>
            <p:cNvSpPr>
              <a:spLocks noChangeShapeType="1"/>
            </p:cNvSpPr>
            <p:nvPr/>
          </p:nvSpPr>
          <p:spPr bwMode="auto">
            <a:xfrm>
              <a:off x="1872" y="264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68" name="Line 28"/>
            <p:cNvSpPr>
              <a:spLocks noChangeShapeType="1"/>
            </p:cNvSpPr>
            <p:nvPr/>
          </p:nvSpPr>
          <p:spPr bwMode="auto">
            <a:xfrm>
              <a:off x="2352" y="264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69" name="Rectangle 29"/>
            <p:cNvSpPr>
              <a:spLocks noChangeArrowheads="1"/>
            </p:cNvSpPr>
            <p:nvPr/>
          </p:nvSpPr>
          <p:spPr bwMode="auto">
            <a:xfrm>
              <a:off x="2567" y="2654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1470" name="Rectangle 30"/>
            <p:cNvSpPr>
              <a:spLocks noChangeArrowheads="1"/>
            </p:cNvSpPr>
            <p:nvPr/>
          </p:nvSpPr>
          <p:spPr bwMode="auto">
            <a:xfrm>
              <a:off x="2356" y="2116"/>
              <a:ext cx="952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71" name="Rectangle 31"/>
            <p:cNvSpPr>
              <a:spLocks noChangeArrowheads="1"/>
            </p:cNvSpPr>
            <p:nvPr/>
          </p:nvSpPr>
          <p:spPr bwMode="auto">
            <a:xfrm>
              <a:off x="2404" y="2164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7 </a:t>
              </a:r>
              <a:r>
                <a:rPr lang="en-US" altLang="ko-KR" sz="1400" dirty="0" smtClean="0"/>
                <a:t>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1472" name="Line 32"/>
            <p:cNvSpPr>
              <a:spLocks noChangeShapeType="1"/>
            </p:cNvSpPr>
            <p:nvPr/>
          </p:nvSpPr>
          <p:spPr bwMode="auto">
            <a:xfrm>
              <a:off x="3168" y="211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73" name="Line 33"/>
            <p:cNvSpPr>
              <a:spLocks noChangeShapeType="1"/>
            </p:cNvSpPr>
            <p:nvPr/>
          </p:nvSpPr>
          <p:spPr bwMode="auto">
            <a:xfrm>
              <a:off x="2688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74" name="Rectangle 34"/>
            <p:cNvSpPr>
              <a:spLocks noChangeArrowheads="1"/>
            </p:cNvSpPr>
            <p:nvPr/>
          </p:nvSpPr>
          <p:spPr bwMode="auto">
            <a:xfrm>
              <a:off x="3143" y="2174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1475" name="Rectangle 35"/>
            <p:cNvSpPr>
              <a:spLocks noChangeArrowheads="1"/>
            </p:cNvSpPr>
            <p:nvPr/>
          </p:nvSpPr>
          <p:spPr bwMode="auto">
            <a:xfrm>
              <a:off x="3460" y="2596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76" name="Rectangle 36"/>
            <p:cNvSpPr>
              <a:spLocks noChangeArrowheads="1"/>
            </p:cNvSpPr>
            <p:nvPr/>
          </p:nvSpPr>
          <p:spPr bwMode="auto">
            <a:xfrm>
              <a:off x="3508" y="2644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</a:t>
              </a:r>
              <a:r>
                <a:rPr lang="en-US" altLang="ko-KR" sz="1400" dirty="0" smtClean="0"/>
                <a:t>8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1477" name="Rectangle 37"/>
            <p:cNvSpPr>
              <a:spLocks noChangeArrowheads="1"/>
            </p:cNvSpPr>
            <p:nvPr/>
          </p:nvSpPr>
          <p:spPr bwMode="auto">
            <a:xfrm>
              <a:off x="3988" y="2644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</a:t>
              </a:r>
              <a:r>
                <a:rPr lang="en-US" altLang="ko-KR" sz="1400" dirty="0" smtClean="0"/>
                <a:t>9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1478" name="Line 38"/>
            <p:cNvSpPr>
              <a:spLocks noChangeShapeType="1"/>
            </p:cNvSpPr>
            <p:nvPr/>
          </p:nvSpPr>
          <p:spPr bwMode="auto">
            <a:xfrm>
              <a:off x="4464" y="25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79" name="Line 39"/>
            <p:cNvSpPr>
              <a:spLocks noChangeShapeType="1"/>
            </p:cNvSpPr>
            <p:nvPr/>
          </p:nvSpPr>
          <p:spPr bwMode="auto">
            <a:xfrm>
              <a:off x="3792" y="264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80" name="Line 40"/>
            <p:cNvSpPr>
              <a:spLocks noChangeShapeType="1"/>
            </p:cNvSpPr>
            <p:nvPr/>
          </p:nvSpPr>
          <p:spPr bwMode="auto">
            <a:xfrm>
              <a:off x="4272" y="264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81" name="Rectangle 41"/>
            <p:cNvSpPr>
              <a:spLocks noChangeArrowheads="1"/>
            </p:cNvSpPr>
            <p:nvPr/>
          </p:nvSpPr>
          <p:spPr bwMode="auto">
            <a:xfrm>
              <a:off x="4487" y="2654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1482" name="Rectangle 42"/>
            <p:cNvSpPr>
              <a:spLocks noChangeArrowheads="1"/>
            </p:cNvSpPr>
            <p:nvPr/>
          </p:nvSpPr>
          <p:spPr bwMode="auto">
            <a:xfrm>
              <a:off x="4372" y="2116"/>
              <a:ext cx="952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83" name="Rectangle 43"/>
            <p:cNvSpPr>
              <a:spLocks noChangeArrowheads="1"/>
            </p:cNvSpPr>
            <p:nvPr/>
          </p:nvSpPr>
          <p:spPr bwMode="auto">
            <a:xfrm>
              <a:off x="4420" y="2164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</a:t>
              </a:r>
              <a:r>
                <a:rPr lang="en-US" altLang="ko-KR" sz="1400" dirty="0" smtClean="0"/>
                <a:t>12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1484" name="Line 44"/>
            <p:cNvSpPr>
              <a:spLocks noChangeShapeType="1"/>
            </p:cNvSpPr>
            <p:nvPr/>
          </p:nvSpPr>
          <p:spPr bwMode="auto">
            <a:xfrm>
              <a:off x="5136" y="211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85" name="Line 45"/>
            <p:cNvSpPr>
              <a:spLocks noChangeShapeType="1"/>
            </p:cNvSpPr>
            <p:nvPr/>
          </p:nvSpPr>
          <p:spPr bwMode="auto">
            <a:xfrm>
              <a:off x="4704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86" name="Rectangle 46"/>
            <p:cNvSpPr>
              <a:spLocks noChangeArrowheads="1"/>
            </p:cNvSpPr>
            <p:nvPr/>
          </p:nvSpPr>
          <p:spPr bwMode="auto">
            <a:xfrm>
              <a:off x="5159" y="2174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1487" name="Line 47"/>
            <p:cNvSpPr>
              <a:spLocks noChangeShapeType="1"/>
            </p:cNvSpPr>
            <p:nvPr/>
          </p:nvSpPr>
          <p:spPr bwMode="auto">
            <a:xfrm flipH="1">
              <a:off x="2352" y="1008"/>
              <a:ext cx="4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88" name="Line 48"/>
            <p:cNvSpPr>
              <a:spLocks noChangeShapeType="1"/>
            </p:cNvSpPr>
            <p:nvPr/>
          </p:nvSpPr>
          <p:spPr bwMode="auto">
            <a:xfrm>
              <a:off x="2928" y="1008"/>
              <a:ext cx="14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89" name="Line 49"/>
            <p:cNvSpPr>
              <a:spLocks noChangeShapeType="1"/>
            </p:cNvSpPr>
            <p:nvPr/>
          </p:nvSpPr>
          <p:spPr bwMode="auto">
            <a:xfrm flipH="1">
              <a:off x="1056" y="1632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90" name="Line 50"/>
            <p:cNvSpPr>
              <a:spLocks noChangeShapeType="1"/>
            </p:cNvSpPr>
            <p:nvPr/>
          </p:nvSpPr>
          <p:spPr bwMode="auto">
            <a:xfrm>
              <a:off x="1296" y="264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91" name="Line 51"/>
            <p:cNvSpPr>
              <a:spLocks noChangeShapeType="1"/>
            </p:cNvSpPr>
            <p:nvPr/>
          </p:nvSpPr>
          <p:spPr bwMode="auto">
            <a:xfrm flipV="1">
              <a:off x="1872" y="1632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92" name="Line 52"/>
            <p:cNvSpPr>
              <a:spLocks noChangeShapeType="1"/>
            </p:cNvSpPr>
            <p:nvPr/>
          </p:nvSpPr>
          <p:spPr bwMode="auto">
            <a:xfrm flipH="1">
              <a:off x="2304" y="225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93" name="Line 53"/>
            <p:cNvSpPr>
              <a:spLocks noChangeShapeType="1"/>
            </p:cNvSpPr>
            <p:nvPr/>
          </p:nvSpPr>
          <p:spPr bwMode="auto">
            <a:xfrm>
              <a:off x="2304" y="225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94" name="Line 54"/>
            <p:cNvSpPr>
              <a:spLocks noChangeShapeType="1"/>
            </p:cNvSpPr>
            <p:nvPr/>
          </p:nvSpPr>
          <p:spPr bwMode="auto">
            <a:xfrm>
              <a:off x="2304" y="2544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95" name="Line 55"/>
            <p:cNvSpPr>
              <a:spLocks noChangeShapeType="1"/>
            </p:cNvSpPr>
            <p:nvPr/>
          </p:nvSpPr>
          <p:spPr bwMode="auto">
            <a:xfrm>
              <a:off x="2832" y="254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96" name="Line 56"/>
            <p:cNvSpPr>
              <a:spLocks noChangeShapeType="1"/>
            </p:cNvSpPr>
            <p:nvPr/>
          </p:nvSpPr>
          <p:spPr bwMode="auto">
            <a:xfrm flipH="1">
              <a:off x="2640" y="273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97" name="Line 57"/>
            <p:cNvSpPr>
              <a:spLocks noChangeShapeType="1"/>
            </p:cNvSpPr>
            <p:nvPr/>
          </p:nvSpPr>
          <p:spPr bwMode="auto">
            <a:xfrm>
              <a:off x="2400" y="1632"/>
              <a:ext cx="14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98" name="Line 58"/>
            <p:cNvSpPr>
              <a:spLocks noChangeShapeType="1"/>
            </p:cNvSpPr>
            <p:nvPr/>
          </p:nvSpPr>
          <p:spPr bwMode="auto">
            <a:xfrm>
              <a:off x="3216" y="2256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99" name="Line 59"/>
            <p:cNvSpPr>
              <a:spLocks noChangeShapeType="1"/>
            </p:cNvSpPr>
            <p:nvPr/>
          </p:nvSpPr>
          <p:spPr bwMode="auto">
            <a:xfrm>
              <a:off x="3264" y="225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00" name="Line 60"/>
            <p:cNvSpPr>
              <a:spLocks noChangeShapeType="1"/>
            </p:cNvSpPr>
            <p:nvPr/>
          </p:nvSpPr>
          <p:spPr bwMode="auto">
            <a:xfrm flipH="1">
              <a:off x="2976" y="249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01" name="Line 61"/>
            <p:cNvSpPr>
              <a:spLocks noChangeShapeType="1"/>
            </p:cNvSpPr>
            <p:nvPr/>
          </p:nvSpPr>
          <p:spPr bwMode="auto">
            <a:xfrm>
              <a:off x="2976" y="249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02" name="Line 62"/>
            <p:cNvSpPr>
              <a:spLocks noChangeShapeType="1"/>
            </p:cNvSpPr>
            <p:nvPr/>
          </p:nvSpPr>
          <p:spPr bwMode="auto">
            <a:xfrm>
              <a:off x="2976" y="273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03" name="Line 63"/>
            <p:cNvSpPr>
              <a:spLocks noChangeShapeType="1"/>
            </p:cNvSpPr>
            <p:nvPr/>
          </p:nvSpPr>
          <p:spPr bwMode="auto">
            <a:xfrm>
              <a:off x="3120" y="1584"/>
              <a:ext cx="528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04" name="Line 64"/>
            <p:cNvSpPr>
              <a:spLocks noChangeShapeType="1"/>
            </p:cNvSpPr>
            <p:nvPr/>
          </p:nvSpPr>
          <p:spPr bwMode="auto">
            <a:xfrm flipH="1">
              <a:off x="4224" y="225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05" name="Line 65"/>
            <p:cNvSpPr>
              <a:spLocks noChangeShapeType="1"/>
            </p:cNvSpPr>
            <p:nvPr/>
          </p:nvSpPr>
          <p:spPr bwMode="auto">
            <a:xfrm>
              <a:off x="4224" y="225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06" name="Line 66"/>
            <p:cNvSpPr>
              <a:spLocks noChangeShapeType="1"/>
            </p:cNvSpPr>
            <p:nvPr/>
          </p:nvSpPr>
          <p:spPr bwMode="auto">
            <a:xfrm>
              <a:off x="4224" y="2496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07" name="Line 67"/>
            <p:cNvSpPr>
              <a:spLocks noChangeShapeType="1"/>
            </p:cNvSpPr>
            <p:nvPr/>
          </p:nvSpPr>
          <p:spPr bwMode="auto">
            <a:xfrm>
              <a:off x="4752" y="249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08" name="Line 68"/>
            <p:cNvSpPr>
              <a:spLocks noChangeShapeType="1"/>
            </p:cNvSpPr>
            <p:nvPr/>
          </p:nvSpPr>
          <p:spPr bwMode="auto">
            <a:xfrm flipH="1">
              <a:off x="4560" y="273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09" name="Line 69"/>
            <p:cNvSpPr>
              <a:spLocks noChangeShapeType="1"/>
            </p:cNvSpPr>
            <p:nvPr/>
          </p:nvSpPr>
          <p:spPr bwMode="auto">
            <a:xfrm>
              <a:off x="3648" y="1584"/>
              <a:ext cx="81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10" name="Line 70"/>
            <p:cNvSpPr>
              <a:spLocks noChangeShapeType="1"/>
            </p:cNvSpPr>
            <p:nvPr/>
          </p:nvSpPr>
          <p:spPr bwMode="auto">
            <a:xfrm>
              <a:off x="1344" y="225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11" name="Line 71"/>
            <p:cNvSpPr>
              <a:spLocks noChangeShapeType="1"/>
            </p:cNvSpPr>
            <p:nvPr/>
          </p:nvSpPr>
          <p:spPr bwMode="auto">
            <a:xfrm flipH="1">
              <a:off x="1296" y="2256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12" name="Rectangle 72"/>
            <p:cNvSpPr>
              <a:spLocks noChangeArrowheads="1"/>
            </p:cNvSpPr>
            <p:nvPr/>
          </p:nvSpPr>
          <p:spPr bwMode="auto">
            <a:xfrm>
              <a:off x="422" y="1070"/>
              <a:ext cx="93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ko-KR" sz="1400"/>
                <a:t>(</a:t>
              </a:r>
              <a:r>
                <a:rPr lang="ko-KR" altLang="en-US" sz="1400"/>
                <a:t>원래의 </a:t>
              </a:r>
              <a:r>
                <a:rPr lang="en-US" altLang="ko-KR" sz="1400"/>
                <a:t>B</a:t>
              </a:r>
              <a:r>
                <a:rPr lang="en-US" altLang="ko-KR" sz="1400" baseline="30000"/>
                <a:t>+</a:t>
              </a:r>
              <a:r>
                <a:rPr lang="en-US" altLang="ko-KR" sz="1400"/>
                <a:t>-</a:t>
              </a:r>
              <a:r>
                <a:rPr lang="ko-KR" altLang="en-US" sz="1400"/>
                <a:t>트리</a:t>
              </a:r>
              <a:r>
                <a:rPr lang="en-US" altLang="ko-KR" sz="1400"/>
                <a:t>)</a:t>
              </a:r>
            </a:p>
          </p:txBody>
        </p:sp>
        <p:sp>
          <p:nvSpPr>
            <p:cNvPr id="61513" name="Rectangle 73"/>
            <p:cNvSpPr>
              <a:spLocks noChangeArrowheads="1"/>
            </p:cNvSpPr>
            <p:nvPr/>
          </p:nvSpPr>
          <p:spPr bwMode="auto">
            <a:xfrm>
              <a:off x="2350" y="431"/>
              <a:ext cx="11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ko-KR" altLang="en-US" sz="1600" dirty="0"/>
                <a:t>삭제순서 </a:t>
              </a:r>
              <a:r>
                <a:rPr lang="en-US" altLang="ko-KR" sz="1600" dirty="0"/>
                <a:t>: 5, 12, 9</a:t>
              </a:r>
            </a:p>
          </p:txBody>
        </p:sp>
        <p:sp>
          <p:nvSpPr>
            <p:cNvPr id="61514" name="Rectangle 74"/>
            <p:cNvSpPr>
              <a:spLocks noChangeArrowheads="1"/>
            </p:cNvSpPr>
            <p:nvPr/>
          </p:nvSpPr>
          <p:spPr bwMode="auto">
            <a:xfrm>
              <a:off x="1295" y="2909"/>
              <a:ext cx="4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200"/>
                <a:t>5</a:t>
              </a:r>
              <a:r>
                <a:rPr lang="ko-KR" altLang="en-US" sz="1200"/>
                <a:t>를 삭제</a:t>
              </a:r>
            </a:p>
          </p:txBody>
        </p:sp>
        <p:sp>
          <p:nvSpPr>
            <p:cNvPr id="61515" name="Line 75"/>
            <p:cNvSpPr>
              <a:spLocks noChangeShapeType="1"/>
            </p:cNvSpPr>
            <p:nvPr/>
          </p:nvSpPr>
          <p:spPr bwMode="auto">
            <a:xfrm flipV="1">
              <a:off x="1776" y="2832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8" name="Rectangle 2"/>
          <p:cNvSpPr txBox="1">
            <a:spLocks noChangeArrowheads="1"/>
          </p:cNvSpPr>
          <p:nvPr/>
        </p:nvSpPr>
        <p:spPr>
          <a:xfrm>
            <a:off x="1714480" y="500042"/>
            <a:ext cx="6500858" cy="64291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B+</a:t>
            </a:r>
            <a:r>
              <a:rPr kumimoji="1" lang="ko-KR" alt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트리에서</a:t>
            </a:r>
            <a:r>
              <a:rPr kumimoji="1" lang="ko-KR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 삭제하는 예</a:t>
            </a:r>
            <a:endParaRPr kumimoji="1" lang="ko-KR" alt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1000100" y="2071678"/>
            <a:ext cx="7564438" cy="3575050"/>
            <a:chOff x="580" y="757"/>
            <a:chExt cx="4765" cy="2252"/>
          </a:xfrm>
        </p:grpSpPr>
        <p:sp>
          <p:nvSpPr>
            <p:cNvPr id="62466" name="Rectangle 2"/>
            <p:cNvSpPr>
              <a:spLocks noChangeArrowheads="1"/>
            </p:cNvSpPr>
            <p:nvPr/>
          </p:nvSpPr>
          <p:spPr bwMode="auto">
            <a:xfrm>
              <a:off x="2356" y="757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67" name="Rectangle 3"/>
            <p:cNvSpPr>
              <a:spLocks noChangeArrowheads="1"/>
            </p:cNvSpPr>
            <p:nvPr/>
          </p:nvSpPr>
          <p:spPr bwMode="auto">
            <a:xfrm>
              <a:off x="2452" y="757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7</a:t>
              </a:r>
            </a:p>
          </p:txBody>
        </p:sp>
        <p:sp>
          <p:nvSpPr>
            <p:cNvPr id="62468" name="Rectangle 4"/>
            <p:cNvSpPr>
              <a:spLocks noChangeArrowheads="1"/>
            </p:cNvSpPr>
            <p:nvPr/>
          </p:nvSpPr>
          <p:spPr bwMode="auto">
            <a:xfrm>
              <a:off x="2980" y="757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69" name="Rectangle 5"/>
            <p:cNvSpPr>
              <a:spLocks noChangeArrowheads="1"/>
            </p:cNvSpPr>
            <p:nvPr/>
          </p:nvSpPr>
          <p:spPr bwMode="auto">
            <a:xfrm>
              <a:off x="2327" y="815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2470" name="Rectangle 6"/>
            <p:cNvSpPr>
              <a:spLocks noChangeArrowheads="1"/>
            </p:cNvSpPr>
            <p:nvPr/>
          </p:nvSpPr>
          <p:spPr bwMode="auto">
            <a:xfrm>
              <a:off x="2855" y="815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2471" name="Rectangle 7"/>
            <p:cNvSpPr>
              <a:spLocks noChangeArrowheads="1"/>
            </p:cNvSpPr>
            <p:nvPr/>
          </p:nvSpPr>
          <p:spPr bwMode="auto">
            <a:xfrm>
              <a:off x="580" y="2197"/>
              <a:ext cx="85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72" name="Rectangle 8"/>
            <p:cNvSpPr>
              <a:spLocks noChangeArrowheads="1"/>
            </p:cNvSpPr>
            <p:nvPr/>
          </p:nvSpPr>
          <p:spPr bwMode="auto">
            <a:xfrm>
              <a:off x="628" y="2245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</a:t>
              </a:r>
              <a:r>
                <a:rPr lang="en-US" altLang="ko-KR" sz="1400" dirty="0" smtClean="0"/>
                <a:t>1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2473" name="Line 9"/>
            <p:cNvSpPr>
              <a:spLocks noChangeShapeType="1"/>
            </p:cNvSpPr>
            <p:nvPr/>
          </p:nvSpPr>
          <p:spPr bwMode="auto">
            <a:xfrm>
              <a:off x="1296" y="2193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74" name="Line 10"/>
            <p:cNvSpPr>
              <a:spLocks noChangeShapeType="1"/>
            </p:cNvSpPr>
            <p:nvPr/>
          </p:nvSpPr>
          <p:spPr bwMode="auto">
            <a:xfrm>
              <a:off x="912" y="2241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75" name="Rectangle 11"/>
            <p:cNvSpPr>
              <a:spLocks noChangeArrowheads="1"/>
            </p:cNvSpPr>
            <p:nvPr/>
          </p:nvSpPr>
          <p:spPr bwMode="auto">
            <a:xfrm>
              <a:off x="1271" y="2255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2476" name="Rectangle 12"/>
            <p:cNvSpPr>
              <a:spLocks noChangeArrowheads="1"/>
            </p:cNvSpPr>
            <p:nvPr/>
          </p:nvSpPr>
          <p:spPr bwMode="auto">
            <a:xfrm>
              <a:off x="1300" y="1525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77" name="Rectangle 13"/>
            <p:cNvSpPr>
              <a:spLocks noChangeArrowheads="1"/>
            </p:cNvSpPr>
            <p:nvPr/>
          </p:nvSpPr>
          <p:spPr bwMode="auto">
            <a:xfrm>
              <a:off x="1396" y="1525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1</a:t>
              </a:r>
            </a:p>
          </p:txBody>
        </p:sp>
        <p:sp>
          <p:nvSpPr>
            <p:cNvPr id="62478" name="Rectangle 14"/>
            <p:cNvSpPr>
              <a:spLocks noChangeArrowheads="1"/>
            </p:cNvSpPr>
            <p:nvPr/>
          </p:nvSpPr>
          <p:spPr bwMode="auto">
            <a:xfrm>
              <a:off x="1924" y="1525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600"/>
                <a:t>6</a:t>
              </a:r>
            </a:p>
          </p:txBody>
        </p:sp>
        <p:sp>
          <p:nvSpPr>
            <p:cNvPr id="62479" name="Rectangle 15"/>
            <p:cNvSpPr>
              <a:spLocks noChangeArrowheads="1"/>
            </p:cNvSpPr>
            <p:nvPr/>
          </p:nvSpPr>
          <p:spPr bwMode="auto">
            <a:xfrm>
              <a:off x="1271" y="1583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2480" name="Rectangle 16"/>
            <p:cNvSpPr>
              <a:spLocks noChangeArrowheads="1"/>
            </p:cNvSpPr>
            <p:nvPr/>
          </p:nvSpPr>
          <p:spPr bwMode="auto">
            <a:xfrm>
              <a:off x="1799" y="1583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2481" name="Rectangle 17"/>
            <p:cNvSpPr>
              <a:spLocks noChangeArrowheads="1"/>
            </p:cNvSpPr>
            <p:nvPr/>
          </p:nvSpPr>
          <p:spPr bwMode="auto">
            <a:xfrm>
              <a:off x="2327" y="1583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2482" name="Rectangle 18"/>
            <p:cNvSpPr>
              <a:spLocks noChangeArrowheads="1"/>
            </p:cNvSpPr>
            <p:nvPr/>
          </p:nvSpPr>
          <p:spPr bwMode="auto">
            <a:xfrm>
              <a:off x="3076" y="1525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83" name="Rectangle 19"/>
            <p:cNvSpPr>
              <a:spLocks noChangeArrowheads="1"/>
            </p:cNvSpPr>
            <p:nvPr/>
          </p:nvSpPr>
          <p:spPr bwMode="auto">
            <a:xfrm>
              <a:off x="3172" y="1525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9</a:t>
              </a:r>
            </a:p>
          </p:txBody>
        </p:sp>
        <p:sp>
          <p:nvSpPr>
            <p:cNvPr id="62484" name="Rectangle 20"/>
            <p:cNvSpPr>
              <a:spLocks noChangeArrowheads="1"/>
            </p:cNvSpPr>
            <p:nvPr/>
          </p:nvSpPr>
          <p:spPr bwMode="auto">
            <a:xfrm>
              <a:off x="3700" y="1525"/>
              <a:ext cx="376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85" name="Rectangle 21"/>
            <p:cNvSpPr>
              <a:spLocks noChangeArrowheads="1"/>
            </p:cNvSpPr>
            <p:nvPr/>
          </p:nvSpPr>
          <p:spPr bwMode="auto">
            <a:xfrm>
              <a:off x="3047" y="1583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2486" name="Rectangle 22"/>
            <p:cNvSpPr>
              <a:spLocks noChangeArrowheads="1"/>
            </p:cNvSpPr>
            <p:nvPr/>
          </p:nvSpPr>
          <p:spPr bwMode="auto">
            <a:xfrm>
              <a:off x="3575" y="1583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2487" name="Rectangle 23"/>
            <p:cNvSpPr>
              <a:spLocks noChangeArrowheads="1"/>
            </p:cNvSpPr>
            <p:nvPr/>
          </p:nvSpPr>
          <p:spPr bwMode="auto">
            <a:xfrm>
              <a:off x="1540" y="2725"/>
              <a:ext cx="952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88" name="Rectangle 24"/>
            <p:cNvSpPr>
              <a:spLocks noChangeArrowheads="1"/>
            </p:cNvSpPr>
            <p:nvPr/>
          </p:nvSpPr>
          <p:spPr bwMode="auto">
            <a:xfrm>
              <a:off x="1588" y="2773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6 </a:t>
              </a:r>
              <a:r>
                <a:rPr lang="en-US" altLang="ko-KR" sz="1400" dirty="0" smtClean="0"/>
                <a:t>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2489" name="Line 25"/>
            <p:cNvSpPr>
              <a:spLocks noChangeShapeType="1"/>
            </p:cNvSpPr>
            <p:nvPr/>
          </p:nvSpPr>
          <p:spPr bwMode="auto">
            <a:xfrm>
              <a:off x="2304" y="2721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90" name="Line 26"/>
            <p:cNvSpPr>
              <a:spLocks noChangeShapeType="1"/>
            </p:cNvSpPr>
            <p:nvPr/>
          </p:nvSpPr>
          <p:spPr bwMode="auto">
            <a:xfrm>
              <a:off x="1872" y="2769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91" name="Rectangle 27"/>
            <p:cNvSpPr>
              <a:spLocks noChangeArrowheads="1"/>
            </p:cNvSpPr>
            <p:nvPr/>
          </p:nvSpPr>
          <p:spPr bwMode="auto">
            <a:xfrm>
              <a:off x="2327" y="2783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2492" name="Rectangle 28"/>
            <p:cNvSpPr>
              <a:spLocks noChangeArrowheads="1"/>
            </p:cNvSpPr>
            <p:nvPr/>
          </p:nvSpPr>
          <p:spPr bwMode="auto">
            <a:xfrm>
              <a:off x="2356" y="2197"/>
              <a:ext cx="952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93" name="Rectangle 29"/>
            <p:cNvSpPr>
              <a:spLocks noChangeArrowheads="1"/>
            </p:cNvSpPr>
            <p:nvPr/>
          </p:nvSpPr>
          <p:spPr bwMode="auto">
            <a:xfrm>
              <a:off x="2404" y="2245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7 </a:t>
              </a:r>
              <a:r>
                <a:rPr lang="en-US" altLang="ko-KR" sz="1400" dirty="0" smtClean="0"/>
                <a:t>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2494" name="Line 30"/>
            <p:cNvSpPr>
              <a:spLocks noChangeShapeType="1"/>
            </p:cNvSpPr>
            <p:nvPr/>
          </p:nvSpPr>
          <p:spPr bwMode="auto">
            <a:xfrm>
              <a:off x="3168" y="2193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95" name="Line 31"/>
            <p:cNvSpPr>
              <a:spLocks noChangeShapeType="1"/>
            </p:cNvSpPr>
            <p:nvPr/>
          </p:nvSpPr>
          <p:spPr bwMode="auto">
            <a:xfrm>
              <a:off x="2688" y="2241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96" name="Rectangle 32"/>
            <p:cNvSpPr>
              <a:spLocks noChangeArrowheads="1"/>
            </p:cNvSpPr>
            <p:nvPr/>
          </p:nvSpPr>
          <p:spPr bwMode="auto">
            <a:xfrm>
              <a:off x="3143" y="2255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2497" name="Rectangle 33"/>
            <p:cNvSpPr>
              <a:spLocks noChangeArrowheads="1"/>
            </p:cNvSpPr>
            <p:nvPr/>
          </p:nvSpPr>
          <p:spPr bwMode="auto">
            <a:xfrm>
              <a:off x="3460" y="2725"/>
              <a:ext cx="114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98" name="Rectangle 34"/>
            <p:cNvSpPr>
              <a:spLocks noChangeArrowheads="1"/>
            </p:cNvSpPr>
            <p:nvPr/>
          </p:nvSpPr>
          <p:spPr bwMode="auto">
            <a:xfrm>
              <a:off x="3508" y="2773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</a:t>
              </a:r>
              <a:r>
                <a:rPr lang="en-US" altLang="ko-KR" sz="1400" dirty="0" smtClean="0"/>
                <a:t>8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2499" name="Rectangle 35"/>
            <p:cNvSpPr>
              <a:spLocks noChangeArrowheads="1"/>
            </p:cNvSpPr>
            <p:nvPr/>
          </p:nvSpPr>
          <p:spPr bwMode="auto">
            <a:xfrm>
              <a:off x="3988" y="2773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 9 </a:t>
              </a:r>
              <a:r>
                <a:rPr lang="en-US" altLang="ko-KR" sz="1400" dirty="0" smtClean="0"/>
                <a:t>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2500" name="Line 36"/>
            <p:cNvSpPr>
              <a:spLocks noChangeShapeType="1"/>
            </p:cNvSpPr>
            <p:nvPr/>
          </p:nvSpPr>
          <p:spPr bwMode="auto">
            <a:xfrm>
              <a:off x="4464" y="2721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01" name="Line 37"/>
            <p:cNvSpPr>
              <a:spLocks noChangeShapeType="1"/>
            </p:cNvSpPr>
            <p:nvPr/>
          </p:nvSpPr>
          <p:spPr bwMode="auto">
            <a:xfrm>
              <a:off x="3792" y="2769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02" name="Line 38"/>
            <p:cNvSpPr>
              <a:spLocks noChangeShapeType="1"/>
            </p:cNvSpPr>
            <p:nvPr/>
          </p:nvSpPr>
          <p:spPr bwMode="auto">
            <a:xfrm>
              <a:off x="4272" y="2769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03" name="Rectangle 39"/>
            <p:cNvSpPr>
              <a:spLocks noChangeArrowheads="1"/>
            </p:cNvSpPr>
            <p:nvPr/>
          </p:nvSpPr>
          <p:spPr bwMode="auto">
            <a:xfrm>
              <a:off x="4487" y="2783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2504" name="Rectangle 40"/>
            <p:cNvSpPr>
              <a:spLocks noChangeArrowheads="1"/>
            </p:cNvSpPr>
            <p:nvPr/>
          </p:nvSpPr>
          <p:spPr bwMode="auto">
            <a:xfrm>
              <a:off x="4372" y="2197"/>
              <a:ext cx="952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05" name="Rectangle 41"/>
            <p:cNvSpPr>
              <a:spLocks noChangeArrowheads="1"/>
            </p:cNvSpPr>
            <p:nvPr/>
          </p:nvSpPr>
          <p:spPr bwMode="auto">
            <a:xfrm>
              <a:off x="4420" y="2245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</a:t>
              </a:r>
              <a:r>
                <a:rPr lang="en-US" altLang="ko-KR" sz="1400" dirty="0" smtClean="0"/>
                <a:t>12   </a:t>
              </a:r>
              <a:r>
                <a:rPr lang="en-US" altLang="ko-KR" sz="1400" dirty="0"/>
                <a:t>0</a:t>
              </a:r>
            </a:p>
          </p:txBody>
        </p:sp>
        <p:sp>
          <p:nvSpPr>
            <p:cNvPr id="62506" name="Line 42"/>
            <p:cNvSpPr>
              <a:spLocks noChangeShapeType="1"/>
            </p:cNvSpPr>
            <p:nvPr/>
          </p:nvSpPr>
          <p:spPr bwMode="auto">
            <a:xfrm>
              <a:off x="5136" y="2193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07" name="Line 43"/>
            <p:cNvSpPr>
              <a:spLocks noChangeShapeType="1"/>
            </p:cNvSpPr>
            <p:nvPr/>
          </p:nvSpPr>
          <p:spPr bwMode="auto">
            <a:xfrm>
              <a:off x="4704" y="2241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08" name="Rectangle 44"/>
            <p:cNvSpPr>
              <a:spLocks noChangeArrowheads="1"/>
            </p:cNvSpPr>
            <p:nvPr/>
          </p:nvSpPr>
          <p:spPr bwMode="auto">
            <a:xfrm>
              <a:off x="5159" y="2255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62509" name="Line 45"/>
            <p:cNvSpPr>
              <a:spLocks noChangeShapeType="1"/>
            </p:cNvSpPr>
            <p:nvPr/>
          </p:nvSpPr>
          <p:spPr bwMode="auto">
            <a:xfrm flipH="1">
              <a:off x="2352" y="897"/>
              <a:ext cx="48" cy="6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10" name="Line 46"/>
            <p:cNvSpPr>
              <a:spLocks noChangeShapeType="1"/>
            </p:cNvSpPr>
            <p:nvPr/>
          </p:nvSpPr>
          <p:spPr bwMode="auto">
            <a:xfrm>
              <a:off x="2928" y="897"/>
              <a:ext cx="192" cy="6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11" name="Line 47"/>
            <p:cNvSpPr>
              <a:spLocks noChangeShapeType="1"/>
            </p:cNvSpPr>
            <p:nvPr/>
          </p:nvSpPr>
          <p:spPr bwMode="auto">
            <a:xfrm flipH="1">
              <a:off x="1152" y="1665"/>
              <a:ext cx="192" cy="5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12" name="Line 48"/>
            <p:cNvSpPr>
              <a:spLocks noChangeShapeType="1"/>
            </p:cNvSpPr>
            <p:nvPr/>
          </p:nvSpPr>
          <p:spPr bwMode="auto">
            <a:xfrm>
              <a:off x="1296" y="2769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13" name="Line 49"/>
            <p:cNvSpPr>
              <a:spLocks noChangeShapeType="1"/>
            </p:cNvSpPr>
            <p:nvPr/>
          </p:nvSpPr>
          <p:spPr bwMode="auto">
            <a:xfrm flipV="1">
              <a:off x="1872" y="1680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14" name="Line 50"/>
            <p:cNvSpPr>
              <a:spLocks noChangeShapeType="1"/>
            </p:cNvSpPr>
            <p:nvPr/>
          </p:nvSpPr>
          <p:spPr bwMode="auto">
            <a:xfrm flipH="1">
              <a:off x="2304" y="2337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15" name="Line 51"/>
            <p:cNvSpPr>
              <a:spLocks noChangeShapeType="1"/>
            </p:cNvSpPr>
            <p:nvPr/>
          </p:nvSpPr>
          <p:spPr bwMode="auto">
            <a:xfrm>
              <a:off x="2304" y="2337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16" name="Line 52"/>
            <p:cNvSpPr>
              <a:spLocks noChangeShapeType="1"/>
            </p:cNvSpPr>
            <p:nvPr/>
          </p:nvSpPr>
          <p:spPr bwMode="auto">
            <a:xfrm>
              <a:off x="2304" y="2673"/>
              <a:ext cx="288" cy="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17" name="Line 53"/>
            <p:cNvSpPr>
              <a:spLocks noChangeShapeType="1"/>
            </p:cNvSpPr>
            <p:nvPr/>
          </p:nvSpPr>
          <p:spPr bwMode="auto">
            <a:xfrm>
              <a:off x="2592" y="2673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18" name="Line 54"/>
            <p:cNvSpPr>
              <a:spLocks noChangeShapeType="1"/>
            </p:cNvSpPr>
            <p:nvPr/>
          </p:nvSpPr>
          <p:spPr bwMode="auto">
            <a:xfrm flipH="1">
              <a:off x="2400" y="2865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19" name="Line 55"/>
            <p:cNvSpPr>
              <a:spLocks noChangeShapeType="1"/>
            </p:cNvSpPr>
            <p:nvPr/>
          </p:nvSpPr>
          <p:spPr bwMode="auto">
            <a:xfrm>
              <a:off x="2400" y="1665"/>
              <a:ext cx="192" cy="5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20" name="Line 56"/>
            <p:cNvSpPr>
              <a:spLocks noChangeShapeType="1"/>
            </p:cNvSpPr>
            <p:nvPr/>
          </p:nvSpPr>
          <p:spPr bwMode="auto">
            <a:xfrm>
              <a:off x="3264" y="2337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21" name="Line 57"/>
            <p:cNvSpPr>
              <a:spLocks noChangeShapeType="1"/>
            </p:cNvSpPr>
            <p:nvPr/>
          </p:nvSpPr>
          <p:spPr bwMode="auto">
            <a:xfrm>
              <a:off x="3360" y="2337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22" name="Line 58"/>
            <p:cNvSpPr>
              <a:spLocks noChangeShapeType="1"/>
            </p:cNvSpPr>
            <p:nvPr/>
          </p:nvSpPr>
          <p:spPr bwMode="auto">
            <a:xfrm flipH="1">
              <a:off x="2976" y="2625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23" name="Line 59"/>
            <p:cNvSpPr>
              <a:spLocks noChangeShapeType="1"/>
            </p:cNvSpPr>
            <p:nvPr/>
          </p:nvSpPr>
          <p:spPr bwMode="auto">
            <a:xfrm>
              <a:off x="2976" y="2625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24" name="Line 60"/>
            <p:cNvSpPr>
              <a:spLocks noChangeShapeType="1"/>
            </p:cNvSpPr>
            <p:nvPr/>
          </p:nvSpPr>
          <p:spPr bwMode="auto">
            <a:xfrm>
              <a:off x="2976" y="2865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25" name="Line 61"/>
            <p:cNvSpPr>
              <a:spLocks noChangeShapeType="1"/>
            </p:cNvSpPr>
            <p:nvPr/>
          </p:nvSpPr>
          <p:spPr bwMode="auto">
            <a:xfrm>
              <a:off x="3120" y="1665"/>
              <a:ext cx="528" cy="10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26" name="Line 62"/>
            <p:cNvSpPr>
              <a:spLocks noChangeShapeType="1"/>
            </p:cNvSpPr>
            <p:nvPr/>
          </p:nvSpPr>
          <p:spPr bwMode="auto">
            <a:xfrm flipH="1">
              <a:off x="4224" y="2337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27" name="Line 63"/>
            <p:cNvSpPr>
              <a:spLocks noChangeShapeType="1"/>
            </p:cNvSpPr>
            <p:nvPr/>
          </p:nvSpPr>
          <p:spPr bwMode="auto">
            <a:xfrm>
              <a:off x="4224" y="2337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28" name="Line 64"/>
            <p:cNvSpPr>
              <a:spLocks noChangeShapeType="1"/>
            </p:cNvSpPr>
            <p:nvPr/>
          </p:nvSpPr>
          <p:spPr bwMode="auto">
            <a:xfrm>
              <a:off x="4224" y="2625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29" name="Line 65"/>
            <p:cNvSpPr>
              <a:spLocks noChangeShapeType="1"/>
            </p:cNvSpPr>
            <p:nvPr/>
          </p:nvSpPr>
          <p:spPr bwMode="auto">
            <a:xfrm>
              <a:off x="4752" y="2625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30" name="Line 66"/>
            <p:cNvSpPr>
              <a:spLocks noChangeShapeType="1"/>
            </p:cNvSpPr>
            <p:nvPr/>
          </p:nvSpPr>
          <p:spPr bwMode="auto">
            <a:xfrm flipH="1">
              <a:off x="4560" y="2865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31" name="Line 67"/>
            <p:cNvSpPr>
              <a:spLocks noChangeShapeType="1"/>
            </p:cNvSpPr>
            <p:nvPr/>
          </p:nvSpPr>
          <p:spPr bwMode="auto">
            <a:xfrm>
              <a:off x="3648" y="1665"/>
              <a:ext cx="816" cy="5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32" name="Line 68"/>
            <p:cNvSpPr>
              <a:spLocks noChangeShapeType="1"/>
            </p:cNvSpPr>
            <p:nvPr/>
          </p:nvSpPr>
          <p:spPr bwMode="auto">
            <a:xfrm>
              <a:off x="1344" y="2337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33" name="Line 69"/>
            <p:cNvSpPr>
              <a:spLocks noChangeShapeType="1"/>
            </p:cNvSpPr>
            <p:nvPr/>
          </p:nvSpPr>
          <p:spPr bwMode="auto">
            <a:xfrm flipH="1">
              <a:off x="1296" y="2337"/>
              <a:ext cx="33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34" name="Line 70"/>
            <p:cNvSpPr>
              <a:spLocks noChangeShapeType="1"/>
            </p:cNvSpPr>
            <p:nvPr/>
          </p:nvSpPr>
          <p:spPr bwMode="auto">
            <a:xfrm>
              <a:off x="4704" y="2448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35" name="Rectangle 71"/>
            <p:cNvSpPr>
              <a:spLocks noChangeArrowheads="1"/>
            </p:cNvSpPr>
            <p:nvPr/>
          </p:nvSpPr>
          <p:spPr bwMode="auto">
            <a:xfrm>
              <a:off x="4706" y="2525"/>
              <a:ext cx="634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1200"/>
                <a:t>12</a:t>
              </a:r>
              <a:r>
                <a:rPr lang="ko-KR" altLang="en-US" sz="1200"/>
                <a:t>를 삭제</a:t>
              </a:r>
            </a:p>
            <a:p>
              <a:r>
                <a:rPr lang="ko-KR" altLang="en-US" sz="1200"/>
                <a:t>  </a:t>
              </a:r>
              <a:r>
                <a:rPr lang="en-US" altLang="ko-KR" sz="1200"/>
                <a:t>: </a:t>
              </a:r>
              <a:r>
                <a:rPr lang="ko-KR" altLang="en-US" sz="1200"/>
                <a:t>언더플로 </a:t>
              </a:r>
            </a:p>
            <a:p>
              <a:r>
                <a:rPr lang="en-US" altLang="ko-KR" sz="1200"/>
                <a:t>(</a:t>
              </a:r>
              <a:r>
                <a:rPr lang="ko-KR" altLang="en-US" sz="1200"/>
                <a:t>재분배</a:t>
              </a:r>
              <a:r>
                <a:rPr lang="en-US" altLang="ko-KR" sz="1200"/>
                <a:t>)</a:t>
              </a:r>
            </a:p>
          </p:txBody>
        </p:sp>
      </p:grpSp>
      <p:sp>
        <p:nvSpPr>
          <p:cNvPr id="74" name="Rectangle 2"/>
          <p:cNvSpPr txBox="1">
            <a:spLocks noChangeArrowheads="1"/>
          </p:cNvSpPr>
          <p:nvPr/>
        </p:nvSpPr>
        <p:spPr>
          <a:xfrm>
            <a:off x="1714480" y="500042"/>
            <a:ext cx="6500858" cy="64291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B+</a:t>
            </a:r>
            <a:r>
              <a:rPr kumimoji="1" lang="ko-KR" alt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트리에서</a:t>
            </a:r>
            <a:r>
              <a:rPr kumimoji="1" lang="ko-KR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 삭제하는 예</a:t>
            </a:r>
            <a:endParaRPr kumimoji="1" lang="ko-KR" alt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j-cs"/>
            </a:endParaRPr>
          </a:p>
        </p:txBody>
      </p:sp>
      <p:sp>
        <p:nvSpPr>
          <p:cNvPr id="75" name="Rectangle 73"/>
          <p:cNvSpPr>
            <a:spLocks noChangeArrowheads="1"/>
          </p:cNvSpPr>
          <p:nvPr/>
        </p:nvSpPr>
        <p:spPr bwMode="auto">
          <a:xfrm>
            <a:off x="3836962" y="1412776"/>
            <a:ext cx="1844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ko-KR" altLang="en-US" sz="1600" dirty="0"/>
              <a:t>삭제순서 </a:t>
            </a:r>
            <a:r>
              <a:rPr lang="en-US" altLang="ko-KR" sz="1600" dirty="0"/>
              <a:t>: 5, 12,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3533748" y="1500174"/>
            <a:ext cx="18161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3686148" y="1500174"/>
            <a:ext cx="596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ko-KR" sz="1400"/>
              <a:t>7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4524348" y="1500174"/>
            <a:ext cx="596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3487711" y="159224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4325911" y="159224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714348" y="2871774"/>
            <a:ext cx="1358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790548" y="2947974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/>
            <a:r>
              <a:rPr lang="en-US" altLang="ko-KR" sz="1400" dirty="0"/>
              <a:t>   </a:t>
            </a:r>
            <a:r>
              <a:rPr lang="en-US" altLang="ko-KR" sz="1400" dirty="0" smtClean="0"/>
              <a:t>1   </a:t>
            </a:r>
            <a:r>
              <a:rPr lang="en-US" altLang="ko-KR" sz="1400" dirty="0"/>
              <a:t>0</a:t>
            </a:r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>
            <a:off x="1850998" y="2865424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>
            <a:off x="1241398" y="294162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1811311" y="296384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1857348" y="2185974"/>
            <a:ext cx="18161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2009748" y="2185974"/>
            <a:ext cx="596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ko-KR" sz="1400"/>
              <a:t>1</a:t>
            </a:r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2847948" y="2185974"/>
            <a:ext cx="596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ko-KR" sz="1600"/>
              <a:t>6</a:t>
            </a:r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1811311" y="227804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63504" name="Rectangle 16"/>
          <p:cNvSpPr>
            <a:spLocks noChangeArrowheads="1"/>
          </p:cNvSpPr>
          <p:nvPr/>
        </p:nvSpPr>
        <p:spPr bwMode="auto">
          <a:xfrm>
            <a:off x="2649511" y="227804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63505" name="Rectangle 17"/>
          <p:cNvSpPr>
            <a:spLocks noChangeArrowheads="1"/>
          </p:cNvSpPr>
          <p:nvPr/>
        </p:nvSpPr>
        <p:spPr bwMode="auto">
          <a:xfrm>
            <a:off x="3487711" y="227804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63506" name="Rectangle 18"/>
          <p:cNvSpPr>
            <a:spLocks noChangeArrowheads="1"/>
          </p:cNvSpPr>
          <p:nvPr/>
        </p:nvSpPr>
        <p:spPr bwMode="auto">
          <a:xfrm>
            <a:off x="4676748" y="2185974"/>
            <a:ext cx="18161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07" name="Rectangle 19"/>
          <p:cNvSpPr>
            <a:spLocks noChangeArrowheads="1"/>
          </p:cNvSpPr>
          <p:nvPr/>
        </p:nvSpPr>
        <p:spPr bwMode="auto">
          <a:xfrm>
            <a:off x="4829148" y="2185974"/>
            <a:ext cx="596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ko-KR" sz="1400" dirty="0" smtClean="0"/>
              <a:t>   8</a:t>
            </a:r>
            <a:endParaRPr lang="en-US" altLang="ko-KR" sz="1400" dirty="0"/>
          </a:p>
        </p:txBody>
      </p:sp>
      <p:sp>
        <p:nvSpPr>
          <p:cNvPr id="63508" name="Rectangle 20"/>
          <p:cNvSpPr>
            <a:spLocks noChangeArrowheads="1"/>
          </p:cNvSpPr>
          <p:nvPr/>
        </p:nvSpPr>
        <p:spPr bwMode="auto">
          <a:xfrm>
            <a:off x="5667348" y="2185974"/>
            <a:ext cx="596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09" name="Rectangle 21"/>
          <p:cNvSpPr>
            <a:spLocks noChangeArrowheads="1"/>
          </p:cNvSpPr>
          <p:nvPr/>
        </p:nvSpPr>
        <p:spPr bwMode="auto">
          <a:xfrm>
            <a:off x="4630711" y="227804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63510" name="Rectangle 22"/>
          <p:cNvSpPr>
            <a:spLocks noChangeArrowheads="1"/>
          </p:cNvSpPr>
          <p:nvPr/>
        </p:nvSpPr>
        <p:spPr bwMode="auto">
          <a:xfrm>
            <a:off x="5468911" y="227804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63511" name="Rectangle 23"/>
          <p:cNvSpPr>
            <a:spLocks noChangeArrowheads="1"/>
          </p:cNvSpPr>
          <p:nvPr/>
        </p:nvSpPr>
        <p:spPr bwMode="auto">
          <a:xfrm>
            <a:off x="2238348" y="3709974"/>
            <a:ext cx="14351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12" name="Rectangle 24"/>
          <p:cNvSpPr>
            <a:spLocks noChangeArrowheads="1"/>
          </p:cNvSpPr>
          <p:nvPr/>
        </p:nvSpPr>
        <p:spPr bwMode="auto">
          <a:xfrm>
            <a:off x="2314548" y="3786174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/>
            <a:r>
              <a:rPr lang="en-US" altLang="ko-KR" sz="1400" dirty="0"/>
              <a:t>   </a:t>
            </a:r>
            <a:r>
              <a:rPr lang="en-US" altLang="ko-KR" sz="1400" dirty="0" smtClean="0"/>
              <a:t>6   </a:t>
            </a:r>
            <a:r>
              <a:rPr lang="en-US" altLang="ko-KR" sz="1400" dirty="0"/>
              <a:t>0</a:t>
            </a:r>
          </a:p>
        </p:txBody>
      </p:sp>
      <p:sp>
        <p:nvSpPr>
          <p:cNvPr id="63513" name="Line 25"/>
          <p:cNvSpPr>
            <a:spLocks noChangeShapeType="1"/>
          </p:cNvSpPr>
          <p:nvPr/>
        </p:nvSpPr>
        <p:spPr bwMode="auto">
          <a:xfrm>
            <a:off x="3374998" y="3703624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14" name="Line 26"/>
          <p:cNvSpPr>
            <a:spLocks noChangeShapeType="1"/>
          </p:cNvSpPr>
          <p:nvPr/>
        </p:nvSpPr>
        <p:spPr bwMode="auto">
          <a:xfrm>
            <a:off x="2765398" y="377982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15" name="Rectangle 27"/>
          <p:cNvSpPr>
            <a:spLocks noChangeArrowheads="1"/>
          </p:cNvSpPr>
          <p:nvPr/>
        </p:nvSpPr>
        <p:spPr bwMode="auto">
          <a:xfrm>
            <a:off x="3487711" y="380204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63516" name="Rectangle 28"/>
          <p:cNvSpPr>
            <a:spLocks noChangeArrowheads="1"/>
          </p:cNvSpPr>
          <p:nvPr/>
        </p:nvSpPr>
        <p:spPr bwMode="auto">
          <a:xfrm>
            <a:off x="3533748" y="2871774"/>
            <a:ext cx="14351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17" name="Rectangle 29"/>
          <p:cNvSpPr>
            <a:spLocks noChangeArrowheads="1"/>
          </p:cNvSpPr>
          <p:nvPr/>
        </p:nvSpPr>
        <p:spPr bwMode="auto">
          <a:xfrm>
            <a:off x="3609948" y="2947974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/>
            <a:r>
              <a:rPr lang="en-US" altLang="ko-KR" sz="1400" dirty="0"/>
              <a:t>  </a:t>
            </a:r>
            <a:r>
              <a:rPr lang="en-US" altLang="ko-KR" sz="1400" dirty="0" smtClean="0"/>
              <a:t>7    </a:t>
            </a:r>
            <a:r>
              <a:rPr lang="en-US" altLang="ko-KR" sz="1400" dirty="0"/>
              <a:t>0</a:t>
            </a:r>
          </a:p>
        </p:txBody>
      </p:sp>
      <p:sp>
        <p:nvSpPr>
          <p:cNvPr id="63518" name="Line 30"/>
          <p:cNvSpPr>
            <a:spLocks noChangeShapeType="1"/>
          </p:cNvSpPr>
          <p:nvPr/>
        </p:nvSpPr>
        <p:spPr bwMode="auto">
          <a:xfrm>
            <a:off x="4746598" y="2865424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19" name="Line 31"/>
          <p:cNvSpPr>
            <a:spLocks noChangeShapeType="1"/>
          </p:cNvSpPr>
          <p:nvPr/>
        </p:nvSpPr>
        <p:spPr bwMode="auto">
          <a:xfrm>
            <a:off x="4060798" y="294162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20" name="Rectangle 32"/>
          <p:cNvSpPr>
            <a:spLocks noChangeArrowheads="1"/>
          </p:cNvSpPr>
          <p:nvPr/>
        </p:nvSpPr>
        <p:spPr bwMode="auto">
          <a:xfrm>
            <a:off x="4783111" y="296384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63521" name="Rectangle 33"/>
          <p:cNvSpPr>
            <a:spLocks noChangeArrowheads="1"/>
          </p:cNvSpPr>
          <p:nvPr/>
        </p:nvSpPr>
        <p:spPr bwMode="auto">
          <a:xfrm>
            <a:off x="5286348" y="3709974"/>
            <a:ext cx="15113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22" name="Rectangle 34"/>
          <p:cNvSpPr>
            <a:spLocks noChangeArrowheads="1"/>
          </p:cNvSpPr>
          <p:nvPr/>
        </p:nvSpPr>
        <p:spPr bwMode="auto">
          <a:xfrm>
            <a:off x="5362548" y="3786174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/>
            <a:r>
              <a:rPr lang="en-US" altLang="ko-KR" sz="1400" dirty="0"/>
              <a:t>   </a:t>
            </a:r>
            <a:r>
              <a:rPr lang="en-US" altLang="ko-KR" sz="1400" dirty="0" smtClean="0"/>
              <a:t>8   </a:t>
            </a:r>
            <a:r>
              <a:rPr lang="en-US" altLang="ko-KR" sz="1400" dirty="0"/>
              <a:t>0</a:t>
            </a:r>
          </a:p>
        </p:txBody>
      </p:sp>
      <p:sp>
        <p:nvSpPr>
          <p:cNvPr id="63523" name="Line 35"/>
          <p:cNvSpPr>
            <a:spLocks noChangeShapeType="1"/>
          </p:cNvSpPr>
          <p:nvPr/>
        </p:nvSpPr>
        <p:spPr bwMode="auto">
          <a:xfrm>
            <a:off x="6575398" y="3703624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24" name="Line 36"/>
          <p:cNvSpPr>
            <a:spLocks noChangeShapeType="1"/>
          </p:cNvSpPr>
          <p:nvPr/>
        </p:nvSpPr>
        <p:spPr bwMode="auto">
          <a:xfrm>
            <a:off x="5813398" y="377982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25" name="Rectangle 37"/>
          <p:cNvSpPr>
            <a:spLocks noChangeArrowheads="1"/>
          </p:cNvSpPr>
          <p:nvPr/>
        </p:nvSpPr>
        <p:spPr bwMode="auto">
          <a:xfrm>
            <a:off x="6611911" y="380204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63526" name="Rectangle 38"/>
          <p:cNvSpPr>
            <a:spLocks noChangeArrowheads="1"/>
          </p:cNvSpPr>
          <p:nvPr/>
        </p:nvSpPr>
        <p:spPr bwMode="auto">
          <a:xfrm>
            <a:off x="6734148" y="2871774"/>
            <a:ext cx="15113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27" name="Rectangle 39"/>
          <p:cNvSpPr>
            <a:spLocks noChangeArrowheads="1"/>
          </p:cNvSpPr>
          <p:nvPr/>
        </p:nvSpPr>
        <p:spPr bwMode="auto">
          <a:xfrm>
            <a:off x="6810348" y="2947974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/>
            <a:r>
              <a:rPr lang="en-US" altLang="ko-KR" sz="1400" dirty="0"/>
              <a:t> 9 </a:t>
            </a:r>
            <a:r>
              <a:rPr lang="en-US" altLang="ko-KR" sz="1400" dirty="0" smtClean="0"/>
              <a:t>   </a:t>
            </a:r>
            <a:r>
              <a:rPr lang="en-US" altLang="ko-KR" sz="1400" dirty="0"/>
              <a:t>0</a:t>
            </a:r>
          </a:p>
        </p:txBody>
      </p:sp>
      <p:sp>
        <p:nvSpPr>
          <p:cNvPr id="63528" name="Line 40"/>
          <p:cNvSpPr>
            <a:spLocks noChangeShapeType="1"/>
          </p:cNvSpPr>
          <p:nvPr/>
        </p:nvSpPr>
        <p:spPr bwMode="auto">
          <a:xfrm>
            <a:off x="7946998" y="2865424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29" name="Line 41"/>
          <p:cNvSpPr>
            <a:spLocks noChangeShapeType="1"/>
          </p:cNvSpPr>
          <p:nvPr/>
        </p:nvSpPr>
        <p:spPr bwMode="auto">
          <a:xfrm>
            <a:off x="7261198" y="294162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30" name="Rectangle 42"/>
          <p:cNvSpPr>
            <a:spLocks noChangeArrowheads="1"/>
          </p:cNvSpPr>
          <p:nvPr/>
        </p:nvSpPr>
        <p:spPr bwMode="auto">
          <a:xfrm>
            <a:off x="7983511" y="296384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63531" name="Line 43"/>
          <p:cNvSpPr>
            <a:spLocks noChangeShapeType="1"/>
          </p:cNvSpPr>
          <p:nvPr/>
        </p:nvSpPr>
        <p:spPr bwMode="auto">
          <a:xfrm flipH="1">
            <a:off x="3527398" y="1722424"/>
            <a:ext cx="76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32" name="Line 44"/>
          <p:cNvSpPr>
            <a:spLocks noChangeShapeType="1"/>
          </p:cNvSpPr>
          <p:nvPr/>
        </p:nvSpPr>
        <p:spPr bwMode="auto">
          <a:xfrm>
            <a:off x="4441798" y="1722424"/>
            <a:ext cx="228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33" name="Line 45"/>
          <p:cNvSpPr>
            <a:spLocks noChangeShapeType="1"/>
          </p:cNvSpPr>
          <p:nvPr/>
        </p:nvSpPr>
        <p:spPr bwMode="auto">
          <a:xfrm flipH="1">
            <a:off x="1393798" y="2408224"/>
            <a:ext cx="533400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34" name="Line 46"/>
          <p:cNvSpPr>
            <a:spLocks noChangeShapeType="1"/>
          </p:cNvSpPr>
          <p:nvPr/>
        </p:nvSpPr>
        <p:spPr bwMode="auto">
          <a:xfrm>
            <a:off x="1850998" y="3779824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35" name="Line 47"/>
          <p:cNvSpPr>
            <a:spLocks noChangeShapeType="1"/>
          </p:cNvSpPr>
          <p:nvPr/>
        </p:nvSpPr>
        <p:spPr bwMode="auto">
          <a:xfrm flipV="1">
            <a:off x="2765398" y="2408224"/>
            <a:ext cx="0" cy="1243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36" name="Line 48"/>
          <p:cNvSpPr>
            <a:spLocks noChangeShapeType="1"/>
          </p:cNvSpPr>
          <p:nvPr/>
        </p:nvSpPr>
        <p:spPr bwMode="auto">
          <a:xfrm flipH="1">
            <a:off x="3451198" y="3094024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37" name="Line 49"/>
          <p:cNvSpPr>
            <a:spLocks noChangeShapeType="1"/>
          </p:cNvSpPr>
          <p:nvPr/>
        </p:nvSpPr>
        <p:spPr bwMode="auto">
          <a:xfrm>
            <a:off x="3451198" y="3094024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38" name="Line 50"/>
          <p:cNvSpPr>
            <a:spLocks noChangeShapeType="1"/>
          </p:cNvSpPr>
          <p:nvPr/>
        </p:nvSpPr>
        <p:spPr bwMode="auto">
          <a:xfrm>
            <a:off x="3451198" y="3627424"/>
            <a:ext cx="457200" cy="23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39" name="Line 51"/>
          <p:cNvSpPr>
            <a:spLocks noChangeShapeType="1"/>
          </p:cNvSpPr>
          <p:nvPr/>
        </p:nvSpPr>
        <p:spPr bwMode="auto">
          <a:xfrm>
            <a:off x="3908398" y="362742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40" name="Line 52"/>
          <p:cNvSpPr>
            <a:spLocks noChangeShapeType="1"/>
          </p:cNvSpPr>
          <p:nvPr/>
        </p:nvSpPr>
        <p:spPr bwMode="auto">
          <a:xfrm flipH="1">
            <a:off x="3603598" y="3932224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41" name="Line 53"/>
          <p:cNvSpPr>
            <a:spLocks noChangeShapeType="1"/>
          </p:cNvSpPr>
          <p:nvPr/>
        </p:nvSpPr>
        <p:spPr bwMode="auto">
          <a:xfrm>
            <a:off x="3603598" y="2408224"/>
            <a:ext cx="76200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42" name="Line 54"/>
          <p:cNvSpPr>
            <a:spLocks noChangeShapeType="1"/>
          </p:cNvSpPr>
          <p:nvPr/>
        </p:nvSpPr>
        <p:spPr bwMode="auto">
          <a:xfrm>
            <a:off x="4975198" y="3094024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43" name="Line 55"/>
          <p:cNvSpPr>
            <a:spLocks noChangeShapeType="1"/>
          </p:cNvSpPr>
          <p:nvPr/>
        </p:nvSpPr>
        <p:spPr bwMode="auto">
          <a:xfrm>
            <a:off x="5127598" y="3094024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44" name="Line 56"/>
          <p:cNvSpPr>
            <a:spLocks noChangeShapeType="1"/>
          </p:cNvSpPr>
          <p:nvPr/>
        </p:nvSpPr>
        <p:spPr bwMode="auto">
          <a:xfrm flipH="1">
            <a:off x="4517998" y="3551224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45" name="Line 57"/>
          <p:cNvSpPr>
            <a:spLocks noChangeShapeType="1"/>
          </p:cNvSpPr>
          <p:nvPr/>
        </p:nvSpPr>
        <p:spPr bwMode="auto">
          <a:xfrm>
            <a:off x="4517998" y="3551224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46" name="Line 58"/>
          <p:cNvSpPr>
            <a:spLocks noChangeShapeType="1"/>
          </p:cNvSpPr>
          <p:nvPr/>
        </p:nvSpPr>
        <p:spPr bwMode="auto">
          <a:xfrm>
            <a:off x="4517998" y="3932224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47" name="Line 59"/>
          <p:cNvSpPr>
            <a:spLocks noChangeShapeType="1"/>
          </p:cNvSpPr>
          <p:nvPr/>
        </p:nvSpPr>
        <p:spPr bwMode="auto">
          <a:xfrm>
            <a:off x="4746598" y="2408224"/>
            <a:ext cx="838200" cy="1243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48" name="Line 60"/>
          <p:cNvSpPr>
            <a:spLocks noChangeShapeType="1"/>
          </p:cNvSpPr>
          <p:nvPr/>
        </p:nvSpPr>
        <p:spPr bwMode="auto">
          <a:xfrm flipH="1">
            <a:off x="6499198" y="3094024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49" name="Line 61"/>
          <p:cNvSpPr>
            <a:spLocks noChangeShapeType="1"/>
          </p:cNvSpPr>
          <p:nvPr/>
        </p:nvSpPr>
        <p:spPr bwMode="auto">
          <a:xfrm>
            <a:off x="6499198" y="3094024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50" name="Line 62"/>
          <p:cNvSpPr>
            <a:spLocks noChangeShapeType="1"/>
          </p:cNvSpPr>
          <p:nvPr/>
        </p:nvSpPr>
        <p:spPr bwMode="auto">
          <a:xfrm>
            <a:off x="6499198" y="3551224"/>
            <a:ext cx="685800" cy="23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51" name="Line 63"/>
          <p:cNvSpPr>
            <a:spLocks noChangeShapeType="1"/>
          </p:cNvSpPr>
          <p:nvPr/>
        </p:nvSpPr>
        <p:spPr bwMode="auto">
          <a:xfrm>
            <a:off x="7184998" y="3551224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52" name="Line 64"/>
          <p:cNvSpPr>
            <a:spLocks noChangeShapeType="1"/>
          </p:cNvSpPr>
          <p:nvPr/>
        </p:nvSpPr>
        <p:spPr bwMode="auto">
          <a:xfrm flipH="1">
            <a:off x="6727798" y="3932224"/>
            <a:ext cx="457200" cy="23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53" name="Line 65"/>
          <p:cNvSpPr>
            <a:spLocks noChangeShapeType="1"/>
          </p:cNvSpPr>
          <p:nvPr/>
        </p:nvSpPr>
        <p:spPr bwMode="auto">
          <a:xfrm>
            <a:off x="5584798" y="2408224"/>
            <a:ext cx="1295400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54" name="Line 66"/>
          <p:cNvSpPr>
            <a:spLocks noChangeShapeType="1"/>
          </p:cNvSpPr>
          <p:nvPr/>
        </p:nvSpPr>
        <p:spPr bwMode="auto">
          <a:xfrm>
            <a:off x="1927198" y="3094024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55" name="Line 67"/>
          <p:cNvSpPr>
            <a:spLocks noChangeShapeType="1"/>
          </p:cNvSpPr>
          <p:nvPr/>
        </p:nvSpPr>
        <p:spPr bwMode="auto">
          <a:xfrm flipH="1">
            <a:off x="1850998" y="3094024"/>
            <a:ext cx="533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56" name="Line 68"/>
          <p:cNvSpPr>
            <a:spLocks noChangeShapeType="1"/>
          </p:cNvSpPr>
          <p:nvPr/>
        </p:nvSpPr>
        <p:spPr bwMode="auto">
          <a:xfrm>
            <a:off x="7261198" y="3270237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57" name="Rectangle 69"/>
          <p:cNvSpPr>
            <a:spLocks noChangeArrowheads="1"/>
          </p:cNvSpPr>
          <p:nvPr/>
        </p:nvSpPr>
        <p:spPr bwMode="auto">
          <a:xfrm>
            <a:off x="7129436" y="3773474"/>
            <a:ext cx="1679947" cy="101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200" dirty="0"/>
              <a:t>9</a:t>
            </a:r>
            <a:r>
              <a:rPr lang="ko-KR" altLang="en-US" sz="1200" dirty="0"/>
              <a:t>를 삭제</a:t>
            </a:r>
          </a:p>
          <a:p>
            <a:r>
              <a:rPr lang="ko-KR" altLang="en-US" sz="1200" dirty="0"/>
              <a:t> 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언더플로</a:t>
            </a:r>
            <a:r>
              <a:rPr lang="ko-KR" altLang="en-US" sz="1200" dirty="0"/>
              <a:t> 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왼쪽 </a:t>
            </a:r>
            <a:r>
              <a:rPr lang="ko-KR" altLang="en-US" sz="1200" dirty="0" err="1"/>
              <a:t>노드와</a:t>
            </a:r>
            <a:r>
              <a:rPr lang="ko-KR" altLang="en-US" sz="1200" dirty="0"/>
              <a:t> 합병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계속 </a:t>
            </a:r>
            <a:r>
              <a:rPr lang="ko-KR" altLang="en-US" sz="1200" dirty="0" err="1" smtClean="0"/>
              <a:t>언더플로</a:t>
            </a:r>
            <a:r>
              <a:rPr lang="en-US" altLang="ko-KR" sz="1200" dirty="0" smtClean="0"/>
              <a:t>, </a:t>
            </a:r>
          </a:p>
          <a:p>
            <a:r>
              <a:rPr lang="ko-KR" altLang="en-US" sz="1200" dirty="0" err="1" smtClean="0"/>
              <a:t>상위노드에서</a:t>
            </a:r>
            <a:r>
              <a:rPr lang="ko-KR" altLang="en-US" sz="1200" dirty="0" smtClean="0"/>
              <a:t> 재분배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100" name="Rectangle 2"/>
          <p:cNvSpPr txBox="1">
            <a:spLocks noChangeArrowheads="1"/>
          </p:cNvSpPr>
          <p:nvPr/>
        </p:nvSpPr>
        <p:spPr>
          <a:xfrm>
            <a:off x="1714480" y="500042"/>
            <a:ext cx="6500858" cy="64291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B+</a:t>
            </a:r>
            <a:r>
              <a:rPr kumimoji="1" lang="ko-KR" alt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트리에서</a:t>
            </a:r>
            <a:r>
              <a:rPr kumimoji="1" lang="ko-KR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 삭제하는 예</a:t>
            </a:r>
            <a:endParaRPr kumimoji="1" lang="ko-KR" alt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222898" y="2204864"/>
            <a:ext cx="18161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375298" y="2204864"/>
            <a:ext cx="596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ko-KR" sz="1400" dirty="0" smtClean="0"/>
              <a:t>6</a:t>
            </a:r>
            <a:endParaRPr lang="en-US" altLang="ko-KR" sz="1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213498" y="2204864"/>
            <a:ext cx="596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76861" y="229693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015061" y="229693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03498" y="3576464"/>
            <a:ext cx="1358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479698" y="3652664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/>
            <a:r>
              <a:rPr lang="en-US" altLang="ko-KR" sz="1400" dirty="0"/>
              <a:t>   </a:t>
            </a:r>
            <a:r>
              <a:rPr lang="en-US" altLang="ko-KR" sz="1400" dirty="0" smtClean="0"/>
              <a:t>1   </a:t>
            </a:r>
            <a:r>
              <a:rPr lang="en-US" altLang="ko-KR" sz="1400" dirty="0"/>
              <a:t>0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540148" y="3570114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930548" y="364631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500461" y="366853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546498" y="2890664"/>
            <a:ext cx="18161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2698898" y="2890664"/>
            <a:ext cx="596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ko-KR" sz="1400"/>
              <a:t>1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537098" y="2890664"/>
            <a:ext cx="596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 altLang="ko-KR" sz="1600" dirty="0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2500461" y="298273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3338661" y="298273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176861" y="298273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5365898" y="2890664"/>
            <a:ext cx="18161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518298" y="2890664"/>
            <a:ext cx="596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ko-KR" sz="1400" dirty="0" smtClean="0"/>
              <a:t>  7</a:t>
            </a:r>
            <a:endParaRPr lang="en-US" altLang="ko-KR" sz="1400" dirty="0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6356498" y="2890664"/>
            <a:ext cx="596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5319861" y="298273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6158061" y="298273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2927498" y="4414664"/>
            <a:ext cx="14351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003698" y="4490864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/>
            <a:r>
              <a:rPr lang="en-US" altLang="ko-KR" sz="1400" dirty="0"/>
              <a:t>   </a:t>
            </a:r>
            <a:r>
              <a:rPr lang="en-US" altLang="ko-KR" sz="1400" dirty="0" smtClean="0"/>
              <a:t>6   </a:t>
            </a:r>
            <a:r>
              <a:rPr lang="en-US" altLang="ko-KR" sz="1400" dirty="0"/>
              <a:t>0</a:t>
            </a: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4064148" y="4408314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454548" y="448451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4176861" y="450673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4222898" y="3576464"/>
            <a:ext cx="14351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4299098" y="3652664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/>
            <a:r>
              <a:rPr lang="en-US" altLang="ko-KR" sz="1400" dirty="0"/>
              <a:t>  </a:t>
            </a:r>
            <a:r>
              <a:rPr lang="en-US" altLang="ko-KR" sz="1400" dirty="0" smtClean="0"/>
              <a:t>7    </a:t>
            </a:r>
            <a:r>
              <a:rPr lang="en-US" altLang="ko-KR" sz="1400" dirty="0"/>
              <a:t>0</a:t>
            </a: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5435748" y="3570114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4749948" y="364631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5472261" y="366853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5975498" y="4414664"/>
            <a:ext cx="15113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6051698" y="4490864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/>
            <a:r>
              <a:rPr lang="en-US" altLang="ko-KR" sz="1400" dirty="0"/>
              <a:t>   </a:t>
            </a:r>
            <a:r>
              <a:rPr lang="en-US" altLang="ko-KR" sz="1400" dirty="0" smtClean="0"/>
              <a:t>8   </a:t>
            </a:r>
            <a:r>
              <a:rPr lang="en-US" altLang="ko-KR" sz="1400" dirty="0"/>
              <a:t>0</a:t>
            </a: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7264548" y="4408314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6502548" y="448451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7301061" y="450673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 flipH="1">
            <a:off x="4216548" y="2427114"/>
            <a:ext cx="76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" name="Line 44"/>
          <p:cNvSpPr>
            <a:spLocks noChangeShapeType="1"/>
          </p:cNvSpPr>
          <p:nvPr/>
        </p:nvSpPr>
        <p:spPr bwMode="auto">
          <a:xfrm>
            <a:off x="5130948" y="2427114"/>
            <a:ext cx="228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 flipH="1">
            <a:off x="2082948" y="3112914"/>
            <a:ext cx="533400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" name="Line 46"/>
          <p:cNvSpPr>
            <a:spLocks noChangeShapeType="1"/>
          </p:cNvSpPr>
          <p:nvPr/>
        </p:nvSpPr>
        <p:spPr bwMode="auto">
          <a:xfrm>
            <a:off x="2540148" y="4484514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" name="Line 47"/>
          <p:cNvSpPr>
            <a:spLocks noChangeShapeType="1"/>
          </p:cNvSpPr>
          <p:nvPr/>
        </p:nvSpPr>
        <p:spPr bwMode="auto">
          <a:xfrm flipV="1">
            <a:off x="3454548" y="3112914"/>
            <a:ext cx="0" cy="1243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" name="Line 48"/>
          <p:cNvSpPr>
            <a:spLocks noChangeShapeType="1"/>
          </p:cNvSpPr>
          <p:nvPr/>
        </p:nvSpPr>
        <p:spPr bwMode="auto">
          <a:xfrm flipH="1">
            <a:off x="4140348" y="3798714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" name="Line 49"/>
          <p:cNvSpPr>
            <a:spLocks noChangeShapeType="1"/>
          </p:cNvSpPr>
          <p:nvPr/>
        </p:nvSpPr>
        <p:spPr bwMode="auto">
          <a:xfrm>
            <a:off x="4140348" y="3798714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" name="Line 50"/>
          <p:cNvSpPr>
            <a:spLocks noChangeShapeType="1"/>
          </p:cNvSpPr>
          <p:nvPr/>
        </p:nvSpPr>
        <p:spPr bwMode="auto">
          <a:xfrm>
            <a:off x="4140348" y="4332114"/>
            <a:ext cx="457200" cy="23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" name="Line 51"/>
          <p:cNvSpPr>
            <a:spLocks noChangeShapeType="1"/>
          </p:cNvSpPr>
          <p:nvPr/>
        </p:nvSpPr>
        <p:spPr bwMode="auto">
          <a:xfrm>
            <a:off x="4597548" y="433211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" name="Line 52"/>
          <p:cNvSpPr>
            <a:spLocks noChangeShapeType="1"/>
          </p:cNvSpPr>
          <p:nvPr/>
        </p:nvSpPr>
        <p:spPr bwMode="auto">
          <a:xfrm flipH="1">
            <a:off x="4292748" y="4636914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" name="Line 54"/>
          <p:cNvSpPr>
            <a:spLocks noChangeShapeType="1"/>
          </p:cNvSpPr>
          <p:nvPr/>
        </p:nvSpPr>
        <p:spPr bwMode="auto">
          <a:xfrm>
            <a:off x="5664348" y="3798714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" name="Line 55"/>
          <p:cNvSpPr>
            <a:spLocks noChangeShapeType="1"/>
          </p:cNvSpPr>
          <p:nvPr/>
        </p:nvSpPr>
        <p:spPr bwMode="auto">
          <a:xfrm>
            <a:off x="5816748" y="3798714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" name="Line 56"/>
          <p:cNvSpPr>
            <a:spLocks noChangeShapeType="1"/>
          </p:cNvSpPr>
          <p:nvPr/>
        </p:nvSpPr>
        <p:spPr bwMode="auto">
          <a:xfrm flipH="1">
            <a:off x="5207148" y="4255914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" name="Line 57"/>
          <p:cNvSpPr>
            <a:spLocks noChangeShapeType="1"/>
          </p:cNvSpPr>
          <p:nvPr/>
        </p:nvSpPr>
        <p:spPr bwMode="auto">
          <a:xfrm>
            <a:off x="5207148" y="4255914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" name="Line 58"/>
          <p:cNvSpPr>
            <a:spLocks noChangeShapeType="1"/>
          </p:cNvSpPr>
          <p:nvPr/>
        </p:nvSpPr>
        <p:spPr bwMode="auto">
          <a:xfrm>
            <a:off x="5207148" y="4636914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" name="Line 59"/>
          <p:cNvSpPr>
            <a:spLocks noChangeShapeType="1"/>
          </p:cNvSpPr>
          <p:nvPr/>
        </p:nvSpPr>
        <p:spPr bwMode="auto">
          <a:xfrm flipH="1">
            <a:off x="5015061" y="3112915"/>
            <a:ext cx="420687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" name="Line 65"/>
          <p:cNvSpPr>
            <a:spLocks noChangeShapeType="1"/>
          </p:cNvSpPr>
          <p:nvPr/>
        </p:nvSpPr>
        <p:spPr bwMode="auto">
          <a:xfrm>
            <a:off x="6273948" y="3112914"/>
            <a:ext cx="1143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" name="Line 66"/>
          <p:cNvSpPr>
            <a:spLocks noChangeShapeType="1"/>
          </p:cNvSpPr>
          <p:nvPr/>
        </p:nvSpPr>
        <p:spPr bwMode="auto">
          <a:xfrm>
            <a:off x="2616348" y="3798714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" name="Line 67"/>
          <p:cNvSpPr>
            <a:spLocks noChangeShapeType="1"/>
          </p:cNvSpPr>
          <p:nvPr/>
        </p:nvSpPr>
        <p:spPr bwMode="auto">
          <a:xfrm flipH="1">
            <a:off x="2540148" y="3798714"/>
            <a:ext cx="533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46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79512" y="1844824"/>
            <a:ext cx="8568952" cy="2808312"/>
            <a:chOff x="0" y="0"/>
            <a:chExt cx="7027947" cy="1770247"/>
          </a:xfrm>
        </p:grpSpPr>
        <p:sp>
          <p:nvSpPr>
            <p:cNvPr id="5" name="직사각형 4"/>
            <p:cNvSpPr/>
            <p:nvPr/>
          </p:nvSpPr>
          <p:spPr>
            <a:xfrm>
              <a:off x="3493839" y="65037"/>
              <a:ext cx="346260" cy="2879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atinLnBrk="1">
                <a:spcAft>
                  <a:spcPts val="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90</a:t>
              </a:r>
              <a:endParaRPr lang="ko-KR" sz="28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0" y="723097"/>
              <a:ext cx="1780777" cy="433005"/>
              <a:chOff x="0" y="723094"/>
              <a:chExt cx="2232248" cy="433189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46670" y="794532"/>
                <a:ext cx="504056" cy="288032"/>
                <a:chOff x="46670" y="794532"/>
                <a:chExt cx="504056" cy="288032"/>
              </a:xfrm>
            </p:grpSpPr>
            <p:sp>
              <p:nvSpPr>
                <p:cNvPr id="80" name="직사각형 79"/>
                <p:cNvSpPr/>
                <p:nvPr/>
              </p:nvSpPr>
              <p:spPr>
                <a:xfrm>
                  <a:off x="406710" y="794532"/>
                  <a:ext cx="144016" cy="2880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 latinLnBrk="1">
                    <a:spcAft>
                      <a:spcPts val="0"/>
                    </a:spcAft>
                  </a:pPr>
                  <a:r>
                    <a:rPr lang="en-US" sz="1050">
                      <a:solidFill>
                        <a:srgbClr val="FFFFFF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 </a:t>
                  </a:r>
                  <a:endParaRPr lang="ko-KR" sz="2800">
                    <a:effectLst/>
                    <a:latin typeface="굴림" panose="020B0600000101010101" pitchFamily="50" charset="-127"/>
                    <a:ea typeface="굴림" panose="020B0600000101010101" pitchFamily="50" charset="-127"/>
                    <a:cs typeface="굴림" panose="020B0600000101010101" pitchFamily="50" charset="-127"/>
                  </a:endParaRPr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46670" y="794532"/>
                  <a:ext cx="353219" cy="2880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atinLnBrk="1">
                    <a:spcAft>
                      <a:spcPts val="0"/>
                    </a:spcAft>
                  </a:pPr>
                  <a:r>
                    <a:rPr lang="en-US" sz="1050" kern="1200">
                      <a:solidFill>
                        <a:srgbClr val="000000"/>
                      </a:solidFill>
                      <a:effectLst/>
                      <a:ea typeface="굴림" panose="020B0600000101010101" pitchFamily="50" charset="-127"/>
                      <a:cs typeface="Times New Roman" panose="02020603050405020304" pitchFamily="18" charset="0"/>
                    </a:rPr>
                    <a:t>5</a:t>
                  </a:r>
                  <a:endParaRPr lang="ko-KR" sz="2800">
                    <a:effectLst/>
                    <a:latin typeface="굴림" panose="020B0600000101010101" pitchFamily="50" charset="-127"/>
                    <a:ea typeface="굴림" panose="020B0600000101010101" pitchFamily="50" charset="-127"/>
                    <a:cs typeface="굴림" panose="020B0600000101010101" pitchFamily="50" charset="-127"/>
                  </a:endParaRPr>
                </a:p>
              </p:txBody>
            </p:sp>
          </p:grpSp>
          <p:grpSp>
            <p:nvGrpSpPr>
              <p:cNvPr id="70" name="그룹 69"/>
              <p:cNvGrpSpPr/>
              <p:nvPr/>
            </p:nvGrpSpPr>
            <p:grpSpPr>
              <a:xfrm>
                <a:off x="569516" y="793391"/>
                <a:ext cx="504056" cy="288032"/>
                <a:chOff x="569516" y="793391"/>
                <a:chExt cx="504056" cy="288032"/>
              </a:xfrm>
            </p:grpSpPr>
            <p:sp>
              <p:nvSpPr>
                <p:cNvPr id="78" name="직사각형 77"/>
                <p:cNvSpPr/>
                <p:nvPr/>
              </p:nvSpPr>
              <p:spPr>
                <a:xfrm>
                  <a:off x="929556" y="793391"/>
                  <a:ext cx="144016" cy="2880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 latinLnBrk="1">
                    <a:spcAft>
                      <a:spcPts val="0"/>
                    </a:spcAft>
                  </a:pPr>
                  <a:r>
                    <a:rPr lang="en-US" sz="1050">
                      <a:solidFill>
                        <a:srgbClr val="FFFFFF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 </a:t>
                  </a:r>
                  <a:endParaRPr lang="ko-KR" sz="2800">
                    <a:effectLst/>
                    <a:latin typeface="굴림" panose="020B0600000101010101" pitchFamily="50" charset="-127"/>
                    <a:ea typeface="굴림" panose="020B0600000101010101" pitchFamily="50" charset="-127"/>
                    <a:cs typeface="굴림" panose="020B0600000101010101" pitchFamily="50" charset="-127"/>
                  </a:endParaRPr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569516" y="793391"/>
                  <a:ext cx="353219" cy="2880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atinLnBrk="1">
                    <a:spcAft>
                      <a:spcPts val="0"/>
                    </a:spcAft>
                  </a:pPr>
                  <a:r>
                    <a:rPr lang="en-US" sz="1050" kern="1200" dirty="0">
                      <a:solidFill>
                        <a:srgbClr val="000000"/>
                      </a:solidFill>
                      <a:effectLst/>
                      <a:ea typeface="굴림" panose="020B0600000101010101" pitchFamily="50" charset="-127"/>
                      <a:cs typeface="Times New Roman" panose="02020603050405020304" pitchFamily="18" charset="0"/>
                    </a:rPr>
                    <a:t>10</a:t>
                  </a:r>
                  <a:endParaRPr lang="ko-KR" sz="2800" dirty="0">
                    <a:effectLst/>
                    <a:latin typeface="굴림" panose="020B0600000101010101" pitchFamily="50" charset="-127"/>
                    <a:ea typeface="굴림" panose="020B0600000101010101" pitchFamily="50" charset="-127"/>
                    <a:cs typeface="굴림" panose="020B0600000101010101" pitchFamily="50" charset="-127"/>
                  </a:endParaRPr>
                </a:p>
              </p:txBody>
            </p:sp>
          </p:grpSp>
          <p:grpSp>
            <p:nvGrpSpPr>
              <p:cNvPr id="71" name="그룹 70"/>
              <p:cNvGrpSpPr/>
              <p:nvPr/>
            </p:nvGrpSpPr>
            <p:grpSpPr>
              <a:xfrm>
                <a:off x="1090452" y="795673"/>
                <a:ext cx="504056" cy="288032"/>
                <a:chOff x="1090452" y="795673"/>
                <a:chExt cx="504056" cy="288032"/>
              </a:xfrm>
            </p:grpSpPr>
            <p:sp>
              <p:nvSpPr>
                <p:cNvPr id="76" name="직사각형 75"/>
                <p:cNvSpPr/>
                <p:nvPr/>
              </p:nvSpPr>
              <p:spPr>
                <a:xfrm>
                  <a:off x="1450492" y="795673"/>
                  <a:ext cx="144016" cy="2880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 latinLnBrk="1">
                    <a:spcAft>
                      <a:spcPts val="0"/>
                    </a:spcAft>
                  </a:pPr>
                  <a:r>
                    <a:rPr lang="en-US" sz="1050">
                      <a:solidFill>
                        <a:srgbClr val="FFFFFF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 </a:t>
                  </a:r>
                  <a:endParaRPr lang="ko-KR" sz="2800">
                    <a:effectLst/>
                    <a:latin typeface="굴림" panose="020B0600000101010101" pitchFamily="50" charset="-127"/>
                    <a:ea typeface="굴림" panose="020B0600000101010101" pitchFamily="50" charset="-127"/>
                    <a:cs typeface="굴림" panose="020B0600000101010101" pitchFamily="50" charset="-127"/>
                  </a:endParaRPr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1090452" y="795673"/>
                  <a:ext cx="353219" cy="2880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atinLnBrk="1">
                    <a:spcAft>
                      <a:spcPts val="0"/>
                    </a:spcAft>
                  </a:pPr>
                  <a:r>
                    <a:rPr lang="en-US" sz="1050" kern="1200">
                      <a:solidFill>
                        <a:srgbClr val="000000"/>
                      </a:solidFill>
                      <a:effectLst/>
                      <a:ea typeface="굴림" panose="020B0600000101010101" pitchFamily="50" charset="-127"/>
                      <a:cs typeface="Times New Roman" panose="02020603050405020304" pitchFamily="18" charset="0"/>
                    </a:rPr>
                    <a:t>15</a:t>
                  </a:r>
                  <a:endParaRPr lang="ko-KR" sz="2800">
                    <a:effectLst/>
                    <a:latin typeface="굴림" panose="020B0600000101010101" pitchFamily="50" charset="-127"/>
                    <a:ea typeface="굴림" panose="020B0600000101010101" pitchFamily="50" charset="-127"/>
                    <a:cs typeface="굴림" panose="020B0600000101010101" pitchFamily="50" charset="-127"/>
                  </a:endParaRPr>
                </a:p>
              </p:txBody>
            </p:sp>
          </p:grpSp>
          <p:grpSp>
            <p:nvGrpSpPr>
              <p:cNvPr id="72" name="그룹 71"/>
              <p:cNvGrpSpPr/>
              <p:nvPr/>
            </p:nvGrpSpPr>
            <p:grpSpPr>
              <a:xfrm>
                <a:off x="1613298" y="794532"/>
                <a:ext cx="504056" cy="288032"/>
                <a:chOff x="1613298" y="794532"/>
                <a:chExt cx="504056" cy="288032"/>
              </a:xfrm>
            </p:grpSpPr>
            <p:sp>
              <p:nvSpPr>
                <p:cNvPr id="74" name="직사각형 73"/>
                <p:cNvSpPr/>
                <p:nvPr/>
              </p:nvSpPr>
              <p:spPr>
                <a:xfrm>
                  <a:off x="1973338" y="794532"/>
                  <a:ext cx="144016" cy="2880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 latinLnBrk="1">
                    <a:spcAft>
                      <a:spcPts val="0"/>
                    </a:spcAft>
                  </a:pPr>
                  <a:r>
                    <a:rPr lang="en-US" sz="1050">
                      <a:solidFill>
                        <a:srgbClr val="FFFFFF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 </a:t>
                  </a:r>
                  <a:endParaRPr lang="ko-KR" sz="2800">
                    <a:effectLst/>
                    <a:latin typeface="굴림" panose="020B0600000101010101" pitchFamily="50" charset="-127"/>
                    <a:ea typeface="굴림" panose="020B0600000101010101" pitchFamily="50" charset="-127"/>
                    <a:cs typeface="굴림" panose="020B0600000101010101" pitchFamily="50" charset="-127"/>
                  </a:endParaRPr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1613298" y="794532"/>
                  <a:ext cx="353219" cy="2880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atinLnBrk="1">
                    <a:spcAft>
                      <a:spcPts val="0"/>
                    </a:spcAft>
                  </a:pPr>
                  <a:r>
                    <a:rPr lang="en-US" sz="1050" kern="1200">
                      <a:solidFill>
                        <a:srgbClr val="000000"/>
                      </a:solidFill>
                      <a:effectLst/>
                      <a:ea typeface="굴림" panose="020B0600000101010101" pitchFamily="50" charset="-127"/>
                      <a:cs typeface="Times New Roman" panose="02020603050405020304" pitchFamily="18" charset="0"/>
                    </a:rPr>
                    <a:t>20</a:t>
                  </a:r>
                  <a:endParaRPr lang="ko-KR" sz="2800">
                    <a:effectLst/>
                    <a:latin typeface="굴림" panose="020B0600000101010101" pitchFamily="50" charset="-127"/>
                    <a:ea typeface="굴림" panose="020B0600000101010101" pitchFamily="50" charset="-127"/>
                    <a:cs typeface="굴림" panose="020B0600000101010101" pitchFamily="50" charset="-127"/>
                  </a:endParaRPr>
                </a:p>
              </p:txBody>
            </p:sp>
          </p:grpSp>
          <p:sp>
            <p:nvSpPr>
              <p:cNvPr id="73" name="직사각형 72"/>
              <p:cNvSpPr/>
              <p:nvPr/>
            </p:nvSpPr>
            <p:spPr>
              <a:xfrm>
                <a:off x="0" y="723094"/>
                <a:ext cx="2232248" cy="4331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latinLnBrk="1">
                  <a:spcAft>
                    <a:spcPts val="0"/>
                  </a:spcAft>
                </a:pPr>
                <a:r>
                  <a:rPr lang="en-US" sz="1050">
                    <a:solidFill>
                      <a:srgbClr val="FFFFFF"/>
                    </a:solidFill>
                    <a:effectLst/>
                    <a:latin typeface="바탕" panose="02030600000101010101" pitchFamily="18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 </a:t>
                </a:r>
                <a:endParaRPr lang="ko-KR" sz="280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1166805" y="1332362"/>
              <a:ext cx="1780777" cy="433005"/>
              <a:chOff x="1166807" y="1332356"/>
              <a:chExt cx="2232248" cy="433189"/>
            </a:xfrm>
          </p:grpSpPr>
          <p:grpSp>
            <p:nvGrpSpPr>
              <p:cNvPr id="56" name="그룹 55"/>
              <p:cNvGrpSpPr/>
              <p:nvPr/>
            </p:nvGrpSpPr>
            <p:grpSpPr>
              <a:xfrm>
                <a:off x="1213477" y="1403794"/>
                <a:ext cx="504056" cy="288032"/>
                <a:chOff x="1213477" y="1403794"/>
                <a:chExt cx="504056" cy="288032"/>
              </a:xfrm>
            </p:grpSpPr>
            <p:sp>
              <p:nvSpPr>
                <p:cNvPr id="67" name="직사각형 66"/>
                <p:cNvSpPr/>
                <p:nvPr/>
              </p:nvSpPr>
              <p:spPr>
                <a:xfrm>
                  <a:off x="1573517" y="1403794"/>
                  <a:ext cx="144016" cy="2880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 latinLnBrk="1">
                    <a:spcAft>
                      <a:spcPts val="0"/>
                    </a:spcAft>
                  </a:pPr>
                  <a:r>
                    <a:rPr lang="en-US" sz="1050">
                      <a:solidFill>
                        <a:srgbClr val="FFFFFF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 </a:t>
                  </a:r>
                  <a:endParaRPr lang="ko-KR" sz="2800">
                    <a:effectLst/>
                    <a:latin typeface="굴림" panose="020B0600000101010101" pitchFamily="50" charset="-127"/>
                    <a:ea typeface="굴림" panose="020B0600000101010101" pitchFamily="50" charset="-127"/>
                    <a:cs typeface="굴림" panose="020B0600000101010101" pitchFamily="50" charset="-127"/>
                  </a:endParaRPr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1213477" y="1403794"/>
                  <a:ext cx="353219" cy="2880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atinLnBrk="1">
                    <a:spcAft>
                      <a:spcPts val="0"/>
                    </a:spcAft>
                  </a:pPr>
                  <a:r>
                    <a:rPr lang="en-US" sz="1050" kern="1200">
                      <a:solidFill>
                        <a:srgbClr val="000000"/>
                      </a:solidFill>
                      <a:effectLst/>
                      <a:ea typeface="굴림" panose="020B0600000101010101" pitchFamily="50" charset="-127"/>
                      <a:cs typeface="Times New Roman" panose="02020603050405020304" pitchFamily="18" charset="0"/>
                    </a:rPr>
                    <a:t>40</a:t>
                  </a:r>
                  <a:endParaRPr lang="ko-KR" sz="2800">
                    <a:effectLst/>
                    <a:latin typeface="굴림" panose="020B0600000101010101" pitchFamily="50" charset="-127"/>
                    <a:ea typeface="굴림" panose="020B0600000101010101" pitchFamily="50" charset="-127"/>
                    <a:cs typeface="굴림" panose="020B0600000101010101" pitchFamily="50" charset="-127"/>
                  </a:endParaRPr>
                </a:p>
              </p:txBody>
            </p:sp>
          </p:grpSp>
          <p:grpSp>
            <p:nvGrpSpPr>
              <p:cNvPr id="57" name="그룹 56"/>
              <p:cNvGrpSpPr/>
              <p:nvPr/>
            </p:nvGrpSpPr>
            <p:grpSpPr>
              <a:xfrm>
                <a:off x="1728489" y="1402653"/>
                <a:ext cx="504056" cy="288032"/>
                <a:chOff x="1728489" y="1402653"/>
                <a:chExt cx="504056" cy="288032"/>
              </a:xfrm>
            </p:grpSpPr>
            <p:sp>
              <p:nvSpPr>
                <p:cNvPr id="65" name="직사각형 64"/>
                <p:cNvSpPr/>
                <p:nvPr/>
              </p:nvSpPr>
              <p:spPr>
                <a:xfrm>
                  <a:off x="2088529" y="1402653"/>
                  <a:ext cx="144016" cy="2880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 latinLnBrk="1">
                    <a:spcAft>
                      <a:spcPts val="0"/>
                    </a:spcAft>
                  </a:pPr>
                  <a:r>
                    <a:rPr lang="en-US" sz="1050">
                      <a:solidFill>
                        <a:srgbClr val="FFFFFF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 </a:t>
                  </a:r>
                  <a:endParaRPr lang="ko-KR" sz="2800">
                    <a:effectLst/>
                    <a:latin typeface="굴림" panose="020B0600000101010101" pitchFamily="50" charset="-127"/>
                    <a:ea typeface="굴림" panose="020B0600000101010101" pitchFamily="50" charset="-127"/>
                    <a:cs typeface="굴림" panose="020B0600000101010101" pitchFamily="50" charset="-127"/>
                  </a:endParaRPr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>
                  <a:off x="1728489" y="1402653"/>
                  <a:ext cx="353219" cy="2880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atinLnBrk="1">
                    <a:spcAft>
                      <a:spcPts val="0"/>
                    </a:spcAft>
                  </a:pPr>
                  <a:r>
                    <a:rPr lang="en-US" sz="1050" kern="1200" dirty="0">
                      <a:solidFill>
                        <a:srgbClr val="000000"/>
                      </a:solidFill>
                      <a:effectLst/>
                      <a:ea typeface="굴림" panose="020B0600000101010101" pitchFamily="50" charset="-127"/>
                      <a:cs typeface="Times New Roman" panose="02020603050405020304" pitchFamily="18" charset="0"/>
                    </a:rPr>
                    <a:t>45</a:t>
                  </a:r>
                  <a:endParaRPr lang="ko-KR" sz="2800" dirty="0">
                    <a:effectLst/>
                    <a:latin typeface="굴림" panose="020B0600000101010101" pitchFamily="50" charset="-127"/>
                    <a:ea typeface="굴림" panose="020B0600000101010101" pitchFamily="50" charset="-127"/>
                    <a:cs typeface="굴림" panose="020B0600000101010101" pitchFamily="50" charset="-127"/>
                  </a:endParaRPr>
                </a:p>
              </p:txBody>
            </p:sp>
          </p:grpSp>
          <p:grpSp>
            <p:nvGrpSpPr>
              <p:cNvPr id="58" name="그룹 57"/>
              <p:cNvGrpSpPr/>
              <p:nvPr/>
            </p:nvGrpSpPr>
            <p:grpSpPr>
              <a:xfrm>
                <a:off x="2249425" y="1400129"/>
                <a:ext cx="504056" cy="288033"/>
                <a:chOff x="2249425" y="1400129"/>
                <a:chExt cx="504056" cy="288033"/>
              </a:xfrm>
            </p:grpSpPr>
            <p:sp>
              <p:nvSpPr>
                <p:cNvPr id="63" name="직사각형 62"/>
                <p:cNvSpPr/>
                <p:nvPr/>
              </p:nvSpPr>
              <p:spPr>
                <a:xfrm>
                  <a:off x="2609465" y="1400129"/>
                  <a:ext cx="144016" cy="2880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 latinLnBrk="1">
                    <a:spcAft>
                      <a:spcPts val="0"/>
                    </a:spcAft>
                  </a:pPr>
                  <a:r>
                    <a:rPr lang="en-US" sz="1050">
                      <a:solidFill>
                        <a:srgbClr val="FFFFFF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 </a:t>
                  </a:r>
                  <a:endParaRPr lang="ko-KR" sz="2800">
                    <a:effectLst/>
                    <a:latin typeface="굴림" panose="020B0600000101010101" pitchFamily="50" charset="-127"/>
                    <a:ea typeface="굴림" panose="020B0600000101010101" pitchFamily="50" charset="-127"/>
                    <a:cs typeface="굴림" panose="020B0600000101010101" pitchFamily="50" charset="-127"/>
                  </a:endParaRPr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>
                  <a:off x="2249425" y="1400130"/>
                  <a:ext cx="353219" cy="2880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atinLnBrk="1">
                    <a:spcAft>
                      <a:spcPts val="0"/>
                    </a:spcAft>
                  </a:pPr>
                  <a:r>
                    <a:rPr lang="en-US" sz="1050" kern="1200">
                      <a:solidFill>
                        <a:srgbClr val="000000"/>
                      </a:solidFill>
                      <a:effectLst/>
                      <a:ea typeface="굴림" panose="020B0600000101010101" pitchFamily="50" charset="-127"/>
                      <a:cs typeface="Times New Roman" panose="02020603050405020304" pitchFamily="18" charset="0"/>
                    </a:rPr>
                    <a:t>50</a:t>
                  </a:r>
                  <a:endParaRPr lang="ko-KR" sz="2800">
                    <a:effectLst/>
                    <a:latin typeface="굴림" panose="020B0600000101010101" pitchFamily="50" charset="-127"/>
                    <a:ea typeface="굴림" panose="020B0600000101010101" pitchFamily="50" charset="-127"/>
                    <a:cs typeface="굴림" panose="020B0600000101010101" pitchFamily="50" charset="-127"/>
                  </a:endParaRPr>
                </a:p>
              </p:txBody>
            </p:sp>
          </p:grpSp>
          <p:grpSp>
            <p:nvGrpSpPr>
              <p:cNvPr id="59" name="그룹 58"/>
              <p:cNvGrpSpPr/>
              <p:nvPr/>
            </p:nvGrpSpPr>
            <p:grpSpPr>
              <a:xfrm>
                <a:off x="2772271" y="1403793"/>
                <a:ext cx="504056" cy="288034"/>
                <a:chOff x="2772271" y="1403793"/>
                <a:chExt cx="504056" cy="288034"/>
              </a:xfrm>
            </p:grpSpPr>
            <p:sp>
              <p:nvSpPr>
                <p:cNvPr id="61" name="직사각형 60"/>
                <p:cNvSpPr/>
                <p:nvPr/>
              </p:nvSpPr>
              <p:spPr>
                <a:xfrm>
                  <a:off x="3132311" y="1403793"/>
                  <a:ext cx="144016" cy="2880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 latinLnBrk="1">
                    <a:spcAft>
                      <a:spcPts val="0"/>
                    </a:spcAft>
                  </a:pPr>
                  <a:r>
                    <a:rPr lang="en-US" sz="1050">
                      <a:solidFill>
                        <a:srgbClr val="FFFFFF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 </a:t>
                  </a:r>
                  <a:endParaRPr lang="ko-KR" sz="2800">
                    <a:effectLst/>
                    <a:latin typeface="굴림" panose="020B0600000101010101" pitchFamily="50" charset="-127"/>
                    <a:ea typeface="굴림" panose="020B0600000101010101" pitchFamily="50" charset="-127"/>
                    <a:cs typeface="굴림" panose="020B0600000101010101" pitchFamily="50" charset="-127"/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2772271" y="1403795"/>
                  <a:ext cx="353219" cy="2880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atinLnBrk="1">
                    <a:spcAft>
                      <a:spcPts val="0"/>
                    </a:spcAft>
                  </a:pPr>
                  <a:r>
                    <a:rPr lang="en-US" sz="1050" kern="1200">
                      <a:solidFill>
                        <a:srgbClr val="000000"/>
                      </a:solidFill>
                      <a:effectLst/>
                      <a:ea typeface="굴림" panose="020B0600000101010101" pitchFamily="50" charset="-127"/>
                      <a:cs typeface="Times New Roman" panose="02020603050405020304" pitchFamily="18" charset="0"/>
                    </a:rPr>
                    <a:t>55</a:t>
                  </a:r>
                  <a:endParaRPr lang="ko-KR" sz="2800">
                    <a:effectLst/>
                    <a:latin typeface="굴림" panose="020B0600000101010101" pitchFamily="50" charset="-127"/>
                    <a:ea typeface="굴림" panose="020B0600000101010101" pitchFamily="50" charset="-127"/>
                    <a:cs typeface="굴림" panose="020B0600000101010101" pitchFamily="50" charset="-127"/>
                  </a:endParaRPr>
                </a:p>
              </p:txBody>
            </p:sp>
          </p:grpSp>
          <p:sp>
            <p:nvSpPr>
              <p:cNvPr id="60" name="직사각형 59"/>
              <p:cNvSpPr/>
              <p:nvPr/>
            </p:nvSpPr>
            <p:spPr>
              <a:xfrm>
                <a:off x="1166807" y="1332356"/>
                <a:ext cx="2232248" cy="4331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latinLnBrk="1">
                  <a:spcAft>
                    <a:spcPts val="0"/>
                  </a:spcAft>
                </a:pPr>
                <a:r>
                  <a:rPr lang="en-US" sz="1050">
                    <a:solidFill>
                      <a:srgbClr val="FFFFFF"/>
                    </a:solidFill>
                    <a:effectLst/>
                    <a:latin typeface="바탕" panose="02030600000101010101" pitchFamily="18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 </a:t>
                </a:r>
                <a:endParaRPr lang="ko-KR" sz="280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2559420" y="794501"/>
              <a:ext cx="402112" cy="287908"/>
              <a:chOff x="2559420" y="794501"/>
              <a:chExt cx="504056" cy="288032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919460" y="794501"/>
                <a:ext cx="144016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latinLnBrk="1">
                  <a:spcAft>
                    <a:spcPts val="0"/>
                  </a:spcAft>
                </a:pPr>
                <a:r>
                  <a:rPr lang="en-US" sz="1050">
                    <a:solidFill>
                      <a:srgbClr val="FFFFFF"/>
                    </a:solidFill>
                    <a:effectLst/>
                    <a:latin typeface="바탕" panose="02030600000101010101" pitchFamily="18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 </a:t>
                </a:r>
                <a:endParaRPr lang="ko-KR" sz="280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2559420" y="794501"/>
                <a:ext cx="353219" cy="2880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atinLnBrk="1">
                  <a:spcAft>
                    <a:spcPts val="0"/>
                  </a:spcAft>
                </a:pPr>
                <a:r>
                  <a:rPr lang="en-US" sz="1050" kern="1200">
                    <a:solidFill>
                      <a:srgbClr val="000000"/>
                    </a:solidFill>
                    <a:effectLst/>
                    <a:ea typeface="굴림" panose="020B0600000101010101" pitchFamily="50" charset="-127"/>
                    <a:cs typeface="Times New Roman" panose="02020603050405020304" pitchFamily="18" charset="0"/>
                  </a:rPr>
                  <a:t>60</a:t>
                </a:r>
                <a:endParaRPr lang="ko-KR" sz="280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2964030" y="793361"/>
              <a:ext cx="402112" cy="287908"/>
              <a:chOff x="2956101" y="793361"/>
              <a:chExt cx="504055" cy="288032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3316140" y="793361"/>
                <a:ext cx="144016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latinLnBrk="1">
                  <a:spcAft>
                    <a:spcPts val="0"/>
                  </a:spcAft>
                </a:pPr>
                <a:r>
                  <a:rPr lang="en-US" sz="1050" dirty="0">
                    <a:solidFill>
                      <a:srgbClr val="FFFFFF"/>
                    </a:solidFill>
                    <a:effectLst/>
                    <a:latin typeface="바탕" panose="02030600000101010101" pitchFamily="18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 </a:t>
                </a:r>
                <a:endParaRPr lang="ko-KR" sz="2800" dirty="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2956101" y="793361"/>
                <a:ext cx="353219" cy="2880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atinLnBrk="1">
                  <a:spcAft>
                    <a:spcPts val="0"/>
                  </a:spcAft>
                </a:pPr>
                <a:r>
                  <a:rPr lang="en-US" sz="1050" kern="1200">
                    <a:solidFill>
                      <a:srgbClr val="000000"/>
                    </a:solidFill>
                    <a:effectLst/>
                    <a:ea typeface="굴림" panose="020B0600000101010101" pitchFamily="50" charset="-127"/>
                    <a:cs typeface="Times New Roman" panose="02020603050405020304" pitchFamily="18" charset="0"/>
                  </a:rPr>
                  <a:t>65</a:t>
                </a:r>
                <a:endParaRPr lang="ko-KR" sz="280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2525878" y="733020"/>
              <a:ext cx="1780780" cy="4330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spcAft>
                  <a:spcPts val="0"/>
                </a:spcAft>
              </a:pPr>
              <a:r>
                <a:rPr lang="en-US" sz="1050">
                  <a:solidFill>
                    <a:srgbClr val="FFFFFF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28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4144403" y="1410933"/>
              <a:ext cx="402112" cy="287908"/>
              <a:chOff x="4144403" y="1410933"/>
              <a:chExt cx="504056" cy="288032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4504443" y="1410933"/>
                <a:ext cx="144016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latinLnBrk="1">
                  <a:spcAft>
                    <a:spcPts val="0"/>
                  </a:spcAft>
                </a:pPr>
                <a:r>
                  <a:rPr lang="en-US" sz="1050">
                    <a:solidFill>
                      <a:srgbClr val="FFFFFF"/>
                    </a:solidFill>
                    <a:effectLst/>
                    <a:latin typeface="바탕" panose="02030600000101010101" pitchFamily="18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 </a:t>
                </a:r>
                <a:endParaRPr lang="ko-KR" sz="280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4144403" y="1410933"/>
                <a:ext cx="353219" cy="2880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atinLnBrk="1">
                  <a:spcAft>
                    <a:spcPts val="0"/>
                  </a:spcAft>
                </a:pPr>
                <a:r>
                  <a:rPr lang="en-US" sz="1050" kern="1200">
                    <a:solidFill>
                      <a:srgbClr val="000000"/>
                    </a:solidFill>
                    <a:effectLst/>
                    <a:ea typeface="굴림" panose="020B0600000101010101" pitchFamily="50" charset="-127"/>
                    <a:cs typeface="Times New Roman" panose="02020603050405020304" pitchFamily="18" charset="0"/>
                  </a:rPr>
                  <a:t>80</a:t>
                </a:r>
                <a:endParaRPr lang="ko-KR" sz="280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4555255" y="1409792"/>
              <a:ext cx="402112" cy="287908"/>
              <a:chOff x="4548919" y="1409792"/>
              <a:chExt cx="504056" cy="288032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4908959" y="1409792"/>
                <a:ext cx="144016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latinLnBrk="1">
                  <a:spcAft>
                    <a:spcPts val="0"/>
                  </a:spcAft>
                </a:pPr>
                <a:r>
                  <a:rPr lang="en-US" sz="1050">
                    <a:solidFill>
                      <a:srgbClr val="FFFFFF"/>
                    </a:solidFill>
                    <a:effectLst/>
                    <a:latin typeface="바탕" panose="02030600000101010101" pitchFamily="18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 </a:t>
                </a:r>
                <a:endParaRPr lang="ko-KR" sz="280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548919" y="1409792"/>
                <a:ext cx="353219" cy="2880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atinLnBrk="1">
                  <a:spcAft>
                    <a:spcPts val="0"/>
                  </a:spcAft>
                </a:pPr>
                <a:r>
                  <a:rPr lang="en-US" sz="1050" kern="1200">
                    <a:solidFill>
                      <a:srgbClr val="000000"/>
                    </a:solidFill>
                    <a:effectLst/>
                    <a:ea typeface="굴림" panose="020B0600000101010101" pitchFamily="50" charset="-127"/>
                    <a:cs typeface="Times New Roman" panose="02020603050405020304" pitchFamily="18" charset="0"/>
                  </a:rPr>
                  <a:t>85</a:t>
                </a:r>
                <a:endParaRPr lang="ko-KR" sz="280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964582" y="1412073"/>
              <a:ext cx="402112" cy="287908"/>
              <a:chOff x="4951910" y="1412073"/>
              <a:chExt cx="504056" cy="288032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5311950" y="1412073"/>
                <a:ext cx="144016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latinLnBrk="1">
                  <a:spcAft>
                    <a:spcPts val="0"/>
                  </a:spcAft>
                </a:pPr>
                <a:r>
                  <a:rPr lang="en-US" sz="1050">
                    <a:solidFill>
                      <a:srgbClr val="FFFFFF"/>
                    </a:solidFill>
                    <a:effectLst/>
                    <a:latin typeface="바탕" panose="02030600000101010101" pitchFamily="18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 </a:t>
                </a:r>
                <a:endParaRPr lang="ko-KR" sz="280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951910" y="1412073"/>
                <a:ext cx="353219" cy="2880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atinLnBrk="1">
                  <a:spcAft>
                    <a:spcPts val="0"/>
                  </a:spcAft>
                </a:pPr>
                <a:r>
                  <a:rPr lang="en-US" sz="1050" kern="1200" dirty="0">
                    <a:solidFill>
                      <a:srgbClr val="000000"/>
                    </a:solidFill>
                    <a:effectLst/>
                    <a:ea typeface="굴림" panose="020B0600000101010101" pitchFamily="50" charset="-127"/>
                    <a:cs typeface="Times New Roman" panose="02020603050405020304" pitchFamily="18" charset="0"/>
                  </a:rPr>
                  <a:t>90</a:t>
                </a:r>
                <a:endParaRPr lang="ko-KR" sz="2800" dirty="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4093766" y="1337244"/>
              <a:ext cx="1780780" cy="4330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spcAft>
                  <a:spcPts val="0"/>
                </a:spcAft>
              </a:pPr>
              <a:r>
                <a:rPr lang="en-US" sz="1050">
                  <a:solidFill>
                    <a:srgbClr val="FFFFFF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28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326835" y="65037"/>
              <a:ext cx="402112" cy="287908"/>
              <a:chOff x="2326835" y="65037"/>
              <a:chExt cx="504056" cy="288032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686875" y="65037"/>
                <a:ext cx="144016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latinLnBrk="1">
                  <a:spcAft>
                    <a:spcPts val="0"/>
                  </a:spcAft>
                </a:pPr>
                <a:r>
                  <a:rPr lang="en-US" sz="1050">
                    <a:solidFill>
                      <a:srgbClr val="FFFFFF"/>
                    </a:solidFill>
                    <a:effectLst/>
                    <a:latin typeface="바탕" panose="02030600000101010101" pitchFamily="18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 </a:t>
                </a:r>
                <a:endParaRPr lang="ko-KR" sz="280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326835" y="65037"/>
                <a:ext cx="353219" cy="2880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atinLnBrk="1">
                  <a:spcAft>
                    <a:spcPts val="0"/>
                  </a:spcAft>
                </a:pPr>
                <a:r>
                  <a:rPr lang="en-US" sz="1050" kern="1200">
                    <a:solidFill>
                      <a:srgbClr val="000000"/>
                    </a:solidFill>
                    <a:effectLst/>
                    <a:ea typeface="굴림" panose="020B0600000101010101" pitchFamily="50" charset="-127"/>
                    <a:cs typeface="Times New Roman" panose="02020603050405020304" pitchFamily="18" charset="0"/>
                  </a:rPr>
                  <a:t>20</a:t>
                </a:r>
                <a:endParaRPr lang="ko-KR" sz="280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2738950" y="63896"/>
              <a:ext cx="402112" cy="287908"/>
              <a:chOff x="2738950" y="63896"/>
              <a:chExt cx="504056" cy="288032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3098990" y="63896"/>
                <a:ext cx="144016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latinLnBrk="1">
                  <a:spcAft>
                    <a:spcPts val="0"/>
                  </a:spcAft>
                </a:pPr>
                <a:r>
                  <a:rPr lang="en-US" sz="1050">
                    <a:solidFill>
                      <a:srgbClr val="FFFFFF"/>
                    </a:solidFill>
                    <a:effectLst/>
                    <a:latin typeface="바탕" panose="02030600000101010101" pitchFamily="18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 </a:t>
                </a:r>
                <a:endParaRPr lang="ko-KR" sz="280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2738950" y="63896"/>
                <a:ext cx="353219" cy="2880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atinLnBrk="1">
                  <a:spcAft>
                    <a:spcPts val="0"/>
                  </a:spcAft>
                </a:pPr>
                <a:r>
                  <a:rPr lang="en-US" sz="1050" kern="1200">
                    <a:solidFill>
                      <a:srgbClr val="000000"/>
                    </a:solidFill>
                    <a:effectLst/>
                    <a:ea typeface="굴림" panose="020B0600000101010101" pitchFamily="50" charset="-127"/>
                    <a:cs typeface="Times New Roman" panose="02020603050405020304" pitchFamily="18" charset="0"/>
                  </a:rPr>
                  <a:t>55</a:t>
                </a:r>
                <a:endParaRPr lang="ko-KR" sz="280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149164" y="66177"/>
              <a:ext cx="402111" cy="287908"/>
              <a:chOff x="3149170" y="66177"/>
              <a:chExt cx="504056" cy="288032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3149170" y="66177"/>
                <a:ext cx="353219" cy="2880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atinLnBrk="1">
                  <a:spcAft>
                    <a:spcPts val="0"/>
                  </a:spcAft>
                </a:pPr>
                <a:r>
                  <a:rPr lang="en-US" sz="1050" kern="1200">
                    <a:solidFill>
                      <a:srgbClr val="000000"/>
                    </a:solidFill>
                    <a:effectLst/>
                    <a:ea typeface="굴림" panose="020B0600000101010101" pitchFamily="50" charset="-127"/>
                    <a:cs typeface="Times New Roman" panose="02020603050405020304" pitchFamily="18" charset="0"/>
                  </a:rPr>
                  <a:t>65</a:t>
                </a:r>
                <a:endParaRPr lang="ko-KR" sz="280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3509210" y="66177"/>
                <a:ext cx="144016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latinLnBrk="1">
                  <a:spcAft>
                    <a:spcPts val="0"/>
                  </a:spcAft>
                </a:pPr>
                <a:r>
                  <a:rPr lang="en-US" sz="1050">
                    <a:solidFill>
                      <a:srgbClr val="FFFFFF"/>
                    </a:solidFill>
                    <a:effectLst/>
                    <a:latin typeface="바탕" panose="02030600000101010101" pitchFamily="18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 </a:t>
                </a:r>
                <a:endParaRPr lang="ko-KR" sz="280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3840098" y="65037"/>
              <a:ext cx="114889" cy="2879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spcAft>
                  <a:spcPts val="0"/>
                </a:spcAft>
              </a:pPr>
              <a:r>
                <a:rPr lang="en-US" sz="1050">
                  <a:solidFill>
                    <a:srgbClr val="FFFFFF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28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214328" y="64467"/>
              <a:ext cx="114889" cy="2879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spcAft>
                  <a:spcPts val="0"/>
                </a:spcAft>
              </a:pPr>
              <a:r>
                <a:rPr lang="en-US" sz="1050">
                  <a:solidFill>
                    <a:srgbClr val="FFFFFF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28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endParaRPr>
            </a:p>
          </p:txBody>
        </p:sp>
        <p:cxnSp>
          <p:nvCxnSpPr>
            <p:cNvPr id="20" name="직선 화살표 연결선 19"/>
            <p:cNvCxnSpPr>
              <a:stCxn id="19" idx="1"/>
              <a:endCxn id="73" idx="0"/>
            </p:cNvCxnSpPr>
            <p:nvPr/>
          </p:nvCxnSpPr>
          <p:spPr>
            <a:xfrm flipH="1">
              <a:off x="890389" y="208421"/>
              <a:ext cx="1323939" cy="51467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44" idx="2"/>
              <a:endCxn id="60" idx="0"/>
            </p:cNvCxnSpPr>
            <p:nvPr/>
          </p:nvCxnSpPr>
          <p:spPr>
            <a:xfrm flipH="1">
              <a:off x="2057196" y="352945"/>
              <a:ext cx="614307" cy="979411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3116947" y="226892"/>
              <a:ext cx="314004" cy="506128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41" idx="2"/>
              <a:endCxn id="14" idx="0"/>
            </p:cNvCxnSpPr>
            <p:nvPr/>
          </p:nvCxnSpPr>
          <p:spPr>
            <a:xfrm>
              <a:off x="3493838" y="354085"/>
              <a:ext cx="1490318" cy="983159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/>
          </p:nvGrpSpPr>
          <p:grpSpPr>
            <a:xfrm>
              <a:off x="5297804" y="794502"/>
              <a:ext cx="402112" cy="287908"/>
              <a:chOff x="5297804" y="794502"/>
              <a:chExt cx="504056" cy="288032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5657844" y="794502"/>
                <a:ext cx="144016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latinLnBrk="1">
                  <a:spcAft>
                    <a:spcPts val="0"/>
                  </a:spcAft>
                </a:pPr>
                <a:r>
                  <a:rPr lang="en-US" sz="1050">
                    <a:solidFill>
                      <a:srgbClr val="FFFFFF"/>
                    </a:solidFill>
                    <a:effectLst/>
                    <a:latin typeface="바탕" panose="02030600000101010101" pitchFamily="18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 </a:t>
                </a:r>
                <a:endParaRPr lang="ko-KR" sz="280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5297804" y="794502"/>
                <a:ext cx="353219" cy="2880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atinLnBrk="1">
                  <a:spcAft>
                    <a:spcPts val="0"/>
                  </a:spcAft>
                </a:pPr>
                <a:r>
                  <a:rPr lang="en-US" sz="1050" kern="1200">
                    <a:solidFill>
                      <a:srgbClr val="000000"/>
                    </a:solidFill>
                    <a:effectLst/>
                    <a:ea typeface="굴림" panose="020B0600000101010101" pitchFamily="50" charset="-127"/>
                    <a:cs typeface="Times New Roman" panose="02020603050405020304" pitchFamily="18" charset="0"/>
                  </a:rPr>
                  <a:t>95</a:t>
                </a:r>
                <a:endParaRPr lang="ko-KR" sz="280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5708656" y="793361"/>
              <a:ext cx="402112" cy="287908"/>
              <a:chOff x="5702320" y="793361"/>
              <a:chExt cx="504056" cy="288032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6062360" y="793361"/>
                <a:ext cx="144016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latinLnBrk="1">
                  <a:spcAft>
                    <a:spcPts val="0"/>
                  </a:spcAft>
                </a:pPr>
                <a:r>
                  <a:rPr lang="en-US" sz="1050">
                    <a:solidFill>
                      <a:srgbClr val="FFFFFF"/>
                    </a:solidFill>
                    <a:effectLst/>
                    <a:latin typeface="바탕" panose="02030600000101010101" pitchFamily="18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 </a:t>
                </a:r>
                <a:endParaRPr lang="ko-KR" sz="280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702320" y="793361"/>
                <a:ext cx="353219" cy="2880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atinLnBrk="1">
                  <a:spcAft>
                    <a:spcPts val="0"/>
                  </a:spcAft>
                </a:pPr>
                <a:r>
                  <a:rPr lang="en-US" sz="1050" kern="1200" dirty="0">
                    <a:solidFill>
                      <a:srgbClr val="000000"/>
                    </a:solidFill>
                    <a:effectLst/>
                    <a:ea typeface="굴림" panose="020B0600000101010101" pitchFamily="50" charset="-127"/>
                    <a:cs typeface="Times New Roman" panose="02020603050405020304" pitchFamily="18" charset="0"/>
                  </a:rPr>
                  <a:t>97</a:t>
                </a:r>
                <a:endParaRPr lang="ko-KR" sz="2800" dirty="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6117983" y="790838"/>
              <a:ext cx="402112" cy="287910"/>
              <a:chOff x="6105311" y="790836"/>
              <a:chExt cx="504056" cy="288034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6465351" y="790836"/>
                <a:ext cx="144016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latinLnBrk="1">
                  <a:spcAft>
                    <a:spcPts val="0"/>
                  </a:spcAft>
                </a:pPr>
                <a:r>
                  <a:rPr lang="en-US" sz="1050">
                    <a:solidFill>
                      <a:srgbClr val="FFFFFF"/>
                    </a:solidFill>
                    <a:effectLst/>
                    <a:latin typeface="바탕" panose="02030600000101010101" pitchFamily="18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 </a:t>
                </a:r>
                <a:endParaRPr lang="ko-KR" sz="280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6105311" y="790838"/>
                <a:ext cx="353219" cy="2880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atinLnBrk="1">
                  <a:spcAft>
                    <a:spcPts val="0"/>
                  </a:spcAft>
                </a:pPr>
                <a:r>
                  <a:rPr lang="en-US" sz="1050" kern="1200" dirty="0">
                    <a:solidFill>
                      <a:srgbClr val="000000"/>
                    </a:solidFill>
                    <a:effectLst/>
                    <a:ea typeface="굴림" panose="020B0600000101010101" pitchFamily="50" charset="-127"/>
                    <a:cs typeface="Times New Roman" panose="02020603050405020304" pitchFamily="18" charset="0"/>
                  </a:rPr>
                  <a:t>99</a:t>
                </a:r>
                <a:endParaRPr lang="ko-KR" sz="2800" dirty="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5247167" y="720813"/>
              <a:ext cx="1780780" cy="4330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spcAft>
                  <a:spcPts val="0"/>
                </a:spcAft>
              </a:pPr>
              <a:r>
                <a:rPr lang="en-US" sz="1050">
                  <a:solidFill>
                    <a:srgbClr val="FFFFFF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28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endParaRPr>
            </a:p>
          </p:txBody>
        </p:sp>
        <p:cxnSp>
          <p:nvCxnSpPr>
            <p:cNvPr id="28" name="직선 화살표 연결선 27"/>
            <p:cNvCxnSpPr>
              <a:endCxn id="27" idx="0"/>
            </p:cNvCxnSpPr>
            <p:nvPr/>
          </p:nvCxnSpPr>
          <p:spPr>
            <a:xfrm>
              <a:off x="3897542" y="245025"/>
              <a:ext cx="2240015" cy="475788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꺾인 연결선 28"/>
            <p:cNvCxnSpPr>
              <a:stCxn id="73" idx="3"/>
              <a:endCxn id="60" idx="1"/>
            </p:cNvCxnSpPr>
            <p:nvPr/>
          </p:nvCxnSpPr>
          <p:spPr>
            <a:xfrm flipH="1">
              <a:off x="1166807" y="939596"/>
              <a:ext cx="613971" cy="609262"/>
            </a:xfrm>
            <a:prstGeom prst="bentConnector5">
              <a:avLst>
                <a:gd name="adj1" fmla="val -37233"/>
                <a:gd name="adj2" fmla="val 50000"/>
                <a:gd name="adj3" fmla="val 13723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꺾인 연결선 29"/>
            <p:cNvCxnSpPr>
              <a:stCxn id="60" idx="3"/>
              <a:endCxn id="10" idx="1"/>
            </p:cNvCxnSpPr>
            <p:nvPr/>
          </p:nvCxnSpPr>
          <p:spPr>
            <a:xfrm flipH="1" flipV="1">
              <a:off x="2525878" y="949522"/>
              <a:ext cx="421707" cy="599336"/>
            </a:xfrm>
            <a:prstGeom prst="bentConnector5">
              <a:avLst>
                <a:gd name="adj1" fmla="val -54208"/>
                <a:gd name="adj2" fmla="val 50000"/>
                <a:gd name="adj3" fmla="val 15420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30"/>
            <p:cNvCxnSpPr>
              <a:stCxn id="10" idx="3"/>
              <a:endCxn id="14" idx="1"/>
            </p:cNvCxnSpPr>
            <p:nvPr/>
          </p:nvCxnSpPr>
          <p:spPr>
            <a:xfrm flipH="1">
              <a:off x="4093766" y="949522"/>
              <a:ext cx="212892" cy="604224"/>
            </a:xfrm>
            <a:prstGeom prst="bentConnector5">
              <a:avLst>
                <a:gd name="adj1" fmla="val -107378"/>
                <a:gd name="adj2" fmla="val 50000"/>
                <a:gd name="adj3" fmla="val 20737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>
              <a:stCxn id="14" idx="3"/>
              <a:endCxn id="27" idx="1"/>
            </p:cNvCxnSpPr>
            <p:nvPr/>
          </p:nvCxnSpPr>
          <p:spPr>
            <a:xfrm flipH="1" flipV="1">
              <a:off x="5247167" y="937315"/>
              <a:ext cx="627379" cy="616431"/>
            </a:xfrm>
            <a:prstGeom prst="bentConnector5">
              <a:avLst>
                <a:gd name="adj1" fmla="val -36437"/>
                <a:gd name="adj2" fmla="val 50000"/>
                <a:gd name="adj3" fmla="val 13643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74206" y="0"/>
              <a:ext cx="1842313" cy="4330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spcAft>
                  <a:spcPts val="0"/>
                </a:spcAft>
              </a:pPr>
              <a:r>
                <a:rPr lang="en-US" sz="1050">
                  <a:solidFill>
                    <a:srgbClr val="FFFFFF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28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endParaRPr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1144387" y="5171984"/>
            <a:ext cx="59861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b="1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Times New Roman" panose="02020603050405020304" pitchFamily="18" charset="0"/>
              </a:rPr>
              <a:t>연산순서</a:t>
            </a:r>
            <a:r>
              <a:rPr lang="en-US" altLang="ko-KR" b="1" kern="0" dirty="0">
                <a:solidFill>
                  <a:srgbClr val="000000"/>
                </a:solidFill>
                <a:latin typeface="Times New Roman" panose="02020603050405020304" pitchFamily="18" charset="0"/>
                <a:ea typeface="굴림체" panose="020B0609000101010101" pitchFamily="49" charset="-127"/>
              </a:rPr>
              <a:t> : </a:t>
            </a:r>
            <a:r>
              <a:rPr lang="ko-KR" altLang="ko-KR" b="1" kern="0" dirty="0">
                <a:solidFill>
                  <a:srgbClr val="000000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Times New Roman" panose="02020603050405020304" pitchFamily="18" charset="0"/>
              </a:rPr>
              <a:t>삽입</a:t>
            </a:r>
            <a:r>
              <a:rPr lang="en-US" altLang="ko-KR" b="1" kern="0" dirty="0">
                <a:solidFill>
                  <a:srgbClr val="000000"/>
                </a:solidFill>
                <a:latin typeface="Times New Roman" panose="02020603050405020304" pitchFamily="18" charset="0"/>
                <a:ea typeface="굴림체" panose="020B0609000101010101" pitchFamily="49" charset="-127"/>
              </a:rPr>
              <a:t> 30, </a:t>
            </a:r>
            <a:r>
              <a:rPr lang="ko-KR" altLang="ko-KR" b="1" kern="0" dirty="0">
                <a:solidFill>
                  <a:srgbClr val="000000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Times New Roman" panose="02020603050405020304" pitchFamily="18" charset="0"/>
              </a:rPr>
              <a:t>삭제</a:t>
            </a:r>
            <a:r>
              <a:rPr lang="en-US" altLang="ko-KR" b="1" kern="0" dirty="0">
                <a:solidFill>
                  <a:srgbClr val="000000"/>
                </a:solidFill>
                <a:latin typeface="Times New Roman" panose="02020603050405020304" pitchFamily="18" charset="0"/>
                <a:ea typeface="굴림체" panose="020B0609000101010101" pitchFamily="49" charset="-127"/>
              </a:rPr>
              <a:t> 65, </a:t>
            </a:r>
            <a:r>
              <a:rPr lang="ko-KR" altLang="ko-KR" b="1" kern="0" dirty="0">
                <a:solidFill>
                  <a:srgbClr val="000000"/>
                </a:solidFill>
                <a:latin typeface="Times New Roman" panose="02020603050405020304" pitchFamily="18" charset="0"/>
                <a:ea typeface="굴림체" panose="020B0609000101010101" pitchFamily="49" charset="-127"/>
                <a:cs typeface="Times New Roman" panose="02020603050405020304" pitchFamily="18" charset="0"/>
              </a:rPr>
              <a:t>삭제</a:t>
            </a:r>
            <a:r>
              <a:rPr lang="en-US" altLang="ko-KR" b="1" kern="0" dirty="0">
                <a:solidFill>
                  <a:srgbClr val="000000"/>
                </a:solidFill>
                <a:latin typeface="Times New Roman" panose="02020603050405020304" pitchFamily="18" charset="0"/>
                <a:ea typeface="굴림체" panose="020B0609000101010101" pitchFamily="49" charset="-127"/>
              </a:rPr>
              <a:t> </a:t>
            </a:r>
            <a:r>
              <a:rPr lang="en-US" altLang="ko-KR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체" panose="020B0609000101010101" pitchFamily="49" charset="-127"/>
              </a:rPr>
              <a:t>80</a:t>
            </a:r>
          </a:p>
          <a:p>
            <a:endParaRPr lang="en-US" altLang="ko-KR" b="1" kern="0" dirty="0">
              <a:solidFill>
                <a:srgbClr val="000000"/>
              </a:solidFill>
              <a:latin typeface="Times New Roman" panose="02020603050405020304" pitchFamily="18" charset="0"/>
              <a:ea typeface="굴림체" panose="020B0609000101010101" pitchFamily="49" charset="-127"/>
            </a:endParaRPr>
          </a:p>
          <a:p>
            <a:r>
              <a:rPr lang="ko-KR" alt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체" panose="020B0609000101010101" pitchFamily="49" charset="-127"/>
              </a:rPr>
              <a:t>이 </a:t>
            </a:r>
            <a:r>
              <a:rPr lang="en-US" altLang="ko-KR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체" panose="020B0609000101010101" pitchFamily="49" charset="-127"/>
              </a:rPr>
              <a:t>B+</a:t>
            </a:r>
            <a:r>
              <a:rPr lang="ko-KR" alt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굴림체" panose="020B0609000101010101" pitchFamily="49" charset="-127"/>
              </a:rPr>
              <a:t>트리의 최종 모양을 그려라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50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340768"/>
            <a:ext cx="3606076" cy="5364485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smtClean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데이터 화일의 구조</a:t>
            </a:r>
            <a:endParaRPr lang="en-US" altLang="ko-KR" sz="4000" b="1" kern="0" dirty="0">
              <a:solidFill>
                <a:schemeClr val="tx2"/>
              </a:solidFill>
              <a:latin typeface="HY동녘B" pitchFamily="18" charset="-127"/>
              <a:ea typeface="HY동녘B" pitchFamily="18" charset="-127"/>
              <a:cs typeface="+mj-cs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6155648" y="2204864"/>
            <a:ext cx="180288" cy="3888432"/>
            <a:chOff x="6155648" y="2204864"/>
            <a:chExt cx="180288" cy="3888432"/>
          </a:xfrm>
        </p:grpSpPr>
        <p:grpSp>
          <p:nvGrpSpPr>
            <p:cNvPr id="40" name="그룹 39"/>
            <p:cNvGrpSpPr/>
            <p:nvPr/>
          </p:nvGrpSpPr>
          <p:grpSpPr>
            <a:xfrm>
              <a:off x="6156352" y="2204864"/>
              <a:ext cx="179584" cy="432048"/>
              <a:chOff x="648000" y="1916832"/>
              <a:chExt cx="360040" cy="432048"/>
            </a:xfrm>
          </p:grpSpPr>
          <p:cxnSp>
            <p:nvCxnSpPr>
              <p:cNvPr id="34" name="직선 화살표 연결선 3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6156176" y="3068960"/>
              <a:ext cx="179584" cy="432048"/>
              <a:chOff x="648000" y="1916832"/>
              <a:chExt cx="360040" cy="432048"/>
            </a:xfrm>
          </p:grpSpPr>
          <p:cxnSp>
            <p:nvCxnSpPr>
              <p:cNvPr id="42" name="직선 화살표 연결선 41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/>
            <p:cNvGrpSpPr/>
            <p:nvPr/>
          </p:nvGrpSpPr>
          <p:grpSpPr>
            <a:xfrm>
              <a:off x="6156000" y="3933056"/>
              <a:ext cx="179584" cy="432048"/>
              <a:chOff x="648000" y="1916832"/>
              <a:chExt cx="360040" cy="432048"/>
            </a:xfrm>
          </p:grpSpPr>
          <p:cxnSp>
            <p:nvCxnSpPr>
              <p:cNvPr id="46" name="직선 화살표 연결선 45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/>
            <p:cNvGrpSpPr/>
            <p:nvPr/>
          </p:nvGrpSpPr>
          <p:grpSpPr>
            <a:xfrm>
              <a:off x="6155824" y="4797152"/>
              <a:ext cx="179584" cy="432048"/>
              <a:chOff x="648000" y="1916832"/>
              <a:chExt cx="360040" cy="432048"/>
            </a:xfrm>
          </p:grpSpPr>
          <p:cxnSp>
            <p:nvCxnSpPr>
              <p:cNvPr id="50" name="직선 화살표 연결선 49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6155648" y="5661248"/>
              <a:ext cx="179584" cy="432048"/>
              <a:chOff x="648000" y="1916832"/>
              <a:chExt cx="360040" cy="432048"/>
            </a:xfrm>
          </p:grpSpPr>
          <p:cxnSp>
            <p:nvCxnSpPr>
              <p:cNvPr id="54" name="직선 화살표 연결선 5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직사각형 57"/>
          <p:cNvSpPr/>
          <p:nvPr/>
        </p:nvSpPr>
        <p:spPr>
          <a:xfrm>
            <a:off x="6558623" y="5013176"/>
            <a:ext cx="25853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/>
              <a:t>순서화일이란</a:t>
            </a:r>
            <a:r>
              <a:rPr lang="en-US" altLang="ko-KR" sz="1800" dirty="0"/>
              <a:t>?</a:t>
            </a:r>
          </a:p>
          <a:p>
            <a:pPr algn="ctr"/>
            <a:r>
              <a:rPr lang="en-US" altLang="ko-KR" sz="1800" dirty="0"/>
              <a:t> </a:t>
            </a:r>
            <a:r>
              <a:rPr lang="ko-KR" altLang="en-US" sz="1800" dirty="0"/>
              <a:t>특정 필드 값의 크기 순으로 레코드를 저장한 화일</a:t>
            </a:r>
          </a:p>
        </p:txBody>
      </p:sp>
    </p:spTree>
    <p:extLst>
      <p:ext uri="{BB962C8B-B14F-4D97-AF65-F5344CB8AC3E}">
        <p14:creationId xmlns:p14="http://schemas.microsoft.com/office/powerpoint/2010/main" val="13771780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A77316-14D1-43AA-8A7C-D5D2952BDC5C}" type="slidenum">
              <a:rPr lang="ko-KR" altLang="en-US"/>
              <a:pPr/>
              <a:t>40</a:t>
            </a:fld>
            <a:endParaRPr lang="en-US" altLang="ko-KR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543800" cy="609600"/>
          </a:xfrm>
        </p:spPr>
        <p:txBody>
          <a:bodyPr/>
          <a:lstStyle/>
          <a:p>
            <a:r>
              <a:rPr lang="ko-KR" altLang="en-US"/>
              <a:t>다중키 인덱스</a:t>
            </a:r>
            <a:endParaRPr lang="en-US" altLang="ko-KR"/>
          </a:p>
        </p:txBody>
      </p:sp>
      <p:sp>
        <p:nvSpPr>
          <p:cNvPr id="9" name="Freeform 3"/>
          <p:cNvSpPr>
            <a:spLocks/>
          </p:cNvSpPr>
          <p:nvPr/>
        </p:nvSpPr>
        <p:spPr bwMode="gray">
          <a:xfrm>
            <a:off x="1025501" y="2116129"/>
            <a:ext cx="201930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FFCC6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0" name="Freeform 4"/>
          <p:cNvSpPr>
            <a:spLocks/>
          </p:cNvSpPr>
          <p:nvPr/>
        </p:nvSpPr>
        <p:spPr bwMode="gray">
          <a:xfrm rot="10800000">
            <a:off x="6083276" y="1568449"/>
            <a:ext cx="192405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FFCC00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gray">
          <a:xfrm>
            <a:off x="1195364" y="1757362"/>
            <a:ext cx="6629400" cy="1125535"/>
          </a:xfrm>
          <a:prstGeom prst="rect">
            <a:avLst/>
          </a:prstGeom>
          <a:solidFill>
            <a:srgbClr val="E08500"/>
          </a:solidFill>
          <a:ln w="254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>
            <a:outerShdw sy="50000" kx="-2453608" rotWithShape="0">
              <a:srgbClr val="B2B2B2">
                <a:alpha val="50000"/>
              </a:srgbClr>
            </a:outerShdw>
          </a:effectLst>
        </p:spPr>
        <p:txBody>
          <a:bodyPr anchor="ctr"/>
          <a:lstStyle/>
          <a:p>
            <a:r>
              <a:rPr lang="ko-KR" altLang="en-US" dirty="0" smtClean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여러 필드의 조합에 따라 순서화 된 인덱스</a:t>
            </a:r>
            <a:endParaRPr lang="en-US" altLang="ko-KR" dirty="0" smtClean="0">
              <a:solidFill>
                <a:srgbClr val="FFFF00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000100" y="3429000"/>
            <a:ext cx="7199337" cy="2513024"/>
            <a:chOff x="1142976" y="2112963"/>
            <a:chExt cx="7199337" cy="3829061"/>
          </a:xfrm>
        </p:grpSpPr>
        <p:grpSp>
          <p:nvGrpSpPr>
            <p:cNvPr id="12" name="그룹 16"/>
            <p:cNvGrpSpPr/>
            <p:nvPr/>
          </p:nvGrpSpPr>
          <p:grpSpPr>
            <a:xfrm>
              <a:off x="1189038" y="2112963"/>
              <a:ext cx="7153275" cy="2959111"/>
              <a:chOff x="1189038" y="2112963"/>
              <a:chExt cx="7153275" cy="2857500"/>
            </a:xfrm>
          </p:grpSpPr>
          <p:sp>
            <p:nvSpPr>
              <p:cNvPr id="13" name="AutoShape 81"/>
              <p:cNvSpPr>
                <a:spLocks noChangeArrowheads="1"/>
              </p:cNvSpPr>
              <p:nvPr/>
            </p:nvSpPr>
            <p:spPr bwMode="gray">
              <a:xfrm>
                <a:off x="1189038" y="2112963"/>
                <a:ext cx="7153275" cy="28575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C16237"/>
                  </a:gs>
                  <a:gs pos="100000">
                    <a:srgbClr val="AB4E47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" name="AutoShape 82"/>
              <p:cNvSpPr>
                <a:spLocks noChangeArrowheads="1"/>
              </p:cNvSpPr>
              <p:nvPr/>
            </p:nvSpPr>
            <p:spPr bwMode="gray">
              <a:xfrm>
                <a:off x="1300163" y="2120900"/>
                <a:ext cx="6937375" cy="2803524"/>
              </a:xfrm>
              <a:prstGeom prst="roundRect">
                <a:avLst>
                  <a:gd name="adj" fmla="val 16667"/>
                </a:avLst>
              </a:prstGeom>
              <a:solidFill>
                <a:srgbClr val="E98B65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" name="AutoShape 83"/>
              <p:cNvSpPr>
                <a:spLocks noChangeArrowheads="1"/>
              </p:cNvSpPr>
              <p:nvPr/>
            </p:nvSpPr>
            <p:spPr bwMode="gray">
              <a:xfrm>
                <a:off x="1357313" y="4184650"/>
                <a:ext cx="6843712" cy="70961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98B65"/>
                  </a:gs>
                  <a:gs pos="100000">
                    <a:srgbClr val="F2BCA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" name="AutoShape 84"/>
              <p:cNvSpPr>
                <a:spLocks noChangeArrowheads="1"/>
              </p:cNvSpPr>
              <p:nvPr/>
            </p:nvSpPr>
            <p:spPr bwMode="gray">
              <a:xfrm>
                <a:off x="1357313" y="2143125"/>
                <a:ext cx="6843712" cy="70802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8D8CC"/>
                  </a:gs>
                  <a:gs pos="100000">
                    <a:srgbClr val="E98B6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" name="Text Box 92"/>
              <p:cNvSpPr txBox="1">
                <a:spLocks noChangeArrowheads="1"/>
              </p:cNvSpPr>
              <p:nvPr/>
            </p:nvSpPr>
            <p:spPr bwMode="gray">
              <a:xfrm>
                <a:off x="1357290" y="2953855"/>
                <a:ext cx="6800850" cy="12227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514350" indent="-514350">
                  <a:buAutoNum type="arabicPeriod"/>
                </a:pPr>
                <a:r>
                  <a:rPr lang="ko-KR" altLang="en-US" dirty="0" smtClean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여러 필드의 조합에 따라 어떻게 순서화 할까</a:t>
                </a:r>
                <a:r>
                  <a:rPr lang="en-US" altLang="ko-KR" dirty="0" smtClean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?</a:t>
                </a:r>
              </a:p>
              <a:p>
                <a:pPr marL="514350" indent="-514350">
                  <a:buAutoNum type="arabicPeriod"/>
                </a:pPr>
                <a:r>
                  <a:rPr lang="ko-KR" altLang="en-US" dirty="0" err="1" smtClean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다중키</a:t>
                </a:r>
                <a:r>
                  <a:rPr lang="ko-KR" altLang="en-US" dirty="0" smtClean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 인덱스는 어느 경우에 사용될까</a:t>
                </a:r>
                <a:r>
                  <a:rPr lang="en-US" altLang="ko-KR" dirty="0" smtClean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?</a:t>
                </a:r>
              </a:p>
            </p:txBody>
          </p:sp>
        </p:grpSp>
        <p:sp>
          <p:nvSpPr>
            <p:cNvPr id="24" name="AutoShape 93"/>
            <p:cNvSpPr>
              <a:spLocks noChangeArrowheads="1"/>
            </p:cNvSpPr>
            <p:nvPr/>
          </p:nvSpPr>
          <p:spPr bwMode="gray">
            <a:xfrm>
              <a:off x="1142976" y="5072074"/>
              <a:ext cx="7153275" cy="869950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" name="AutoShape 94"/>
            <p:cNvSpPr>
              <a:spLocks noChangeArrowheads="1"/>
            </p:cNvSpPr>
            <p:nvPr/>
          </p:nvSpPr>
          <p:spPr bwMode="gray">
            <a:xfrm>
              <a:off x="1290614" y="5095886"/>
              <a:ext cx="6842125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286248" y="3000372"/>
            <a:ext cx="785813" cy="830263"/>
            <a:chOff x="4383087" y="3000372"/>
            <a:chExt cx="785813" cy="830263"/>
          </a:xfrm>
        </p:grpSpPr>
        <p:grpSp>
          <p:nvGrpSpPr>
            <p:cNvPr id="18" name="Group 85"/>
            <p:cNvGrpSpPr>
              <a:grpSpLocks/>
            </p:cNvGrpSpPr>
            <p:nvPr/>
          </p:nvGrpSpPr>
          <p:grpSpPr bwMode="auto">
            <a:xfrm>
              <a:off x="4383087" y="3090860"/>
              <a:ext cx="785813" cy="642937"/>
              <a:chOff x="1289" y="582"/>
              <a:chExt cx="668" cy="668"/>
            </a:xfrm>
          </p:grpSpPr>
          <p:sp>
            <p:nvSpPr>
              <p:cNvPr id="19" name="Oval 86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0" name="Oval 87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21" name="Oval 88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22" name="Oval 89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23" name="Oval 90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6" name="TextBox 18"/>
            <p:cNvSpPr txBox="1">
              <a:spLocks noChangeArrowheads="1"/>
            </p:cNvSpPr>
            <p:nvPr/>
          </p:nvSpPr>
          <p:spPr bwMode="auto">
            <a:xfrm>
              <a:off x="4500562" y="3000372"/>
              <a:ext cx="530225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4800" b="1" dirty="0">
                  <a:latin typeface="HY동녘B" pitchFamily="18" charset="-127"/>
                  <a:ea typeface="HY동녘B" pitchFamily="18" charset="-127"/>
                </a:rPr>
                <a:t>?</a:t>
              </a:r>
              <a:endParaRPr lang="ko-KR" altLang="en-US" sz="4800" b="1" dirty="0">
                <a:latin typeface="HY동녘B" pitchFamily="18" charset="-127"/>
                <a:ea typeface="HY동녘B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187624" y="2112963"/>
            <a:ext cx="7154689" cy="3165017"/>
            <a:chOff x="1187624" y="2112963"/>
            <a:chExt cx="7154689" cy="3056336"/>
          </a:xfrm>
        </p:grpSpPr>
        <p:sp>
          <p:nvSpPr>
            <p:cNvPr id="14339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0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1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2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Text Box 92"/>
            <p:cNvSpPr txBox="1">
              <a:spLocks noChangeArrowheads="1"/>
            </p:cNvSpPr>
            <p:nvPr/>
          </p:nvSpPr>
          <p:spPr bwMode="gray">
            <a:xfrm>
              <a:off x="1187624" y="2702473"/>
              <a:ext cx="6843735" cy="24668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14350" indent="-514350"/>
              <a:r>
                <a:rPr lang="ko-KR" altLang="en-US" sz="32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</a:t>
              </a:r>
              <a:r>
                <a:rPr lang="ko-KR" altLang="en-US" sz="3200" dirty="0" err="1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데이타</a:t>
              </a:r>
              <a:r>
                <a:rPr lang="ko-KR" altLang="en-US" sz="32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화일에서 원하는 레코드를 찾는 방법은 무엇인가</a:t>
              </a:r>
              <a:r>
                <a:rPr lang="en-US" altLang="ko-KR" sz="32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 </a:t>
              </a:r>
            </a:p>
            <a:p>
              <a:pPr marL="514350" indent="-514350"/>
              <a:r>
                <a:rPr lang="en-US" altLang="ko-KR" sz="3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en-US" altLang="ko-KR" sz="32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</a:t>
              </a:r>
              <a:r>
                <a:rPr lang="ko-KR" altLang="en-US" sz="32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또한</a:t>
              </a:r>
              <a:r>
                <a:rPr lang="en-US" altLang="ko-KR" sz="32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, </a:t>
              </a:r>
              <a:r>
                <a:rPr lang="ko-KR" altLang="en-US" sz="32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성능에 영향을 미치는 요인은 무엇인가</a:t>
              </a:r>
              <a:r>
                <a:rPr lang="en-US" altLang="ko-KR" sz="32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514350" indent="-514350"/>
              <a:endParaRPr lang="en-US" altLang="ko-KR" sz="32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HY동녘B" pitchFamily="18" charset="-127"/>
              </a:rPr>
              <a:t>생각해 봅시다</a:t>
            </a:r>
            <a:r>
              <a:rPr lang="en-US" altLang="ko-KR" smtClean="0">
                <a:latin typeface="HY동녘B" pitchFamily="18" charset="-127"/>
              </a:rPr>
              <a:t>.</a:t>
            </a:r>
            <a:endParaRPr lang="ko-KR" altLang="en-US" smtClean="0">
              <a:latin typeface="HY동녘B" pitchFamily="18" charset="-127"/>
            </a:endParaRP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4454525" y="1804988"/>
            <a:ext cx="785813" cy="642937"/>
            <a:chOff x="1289" y="582"/>
            <a:chExt cx="668" cy="668"/>
          </a:xfrm>
        </p:grpSpPr>
        <p:sp>
          <p:nvSpPr>
            <p:cNvPr id="14348" name="Oval 86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49" name="Oval 87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0" name="Oval 88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1" name="Oval 89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2" name="Oval 90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14345" name="AutoShape 93"/>
          <p:cNvSpPr>
            <a:spLocks noChangeArrowheads="1"/>
          </p:cNvSpPr>
          <p:nvPr/>
        </p:nvSpPr>
        <p:spPr bwMode="gray">
          <a:xfrm>
            <a:off x="1142976" y="5072074"/>
            <a:ext cx="7153275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AutoShape 94"/>
          <p:cNvSpPr>
            <a:spLocks noChangeArrowheads="1"/>
          </p:cNvSpPr>
          <p:nvPr/>
        </p:nvSpPr>
        <p:spPr bwMode="gray">
          <a:xfrm>
            <a:off x="1290614" y="5095886"/>
            <a:ext cx="6842125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7" name="TextBox 18"/>
          <p:cNvSpPr txBox="1">
            <a:spLocks noChangeArrowheads="1"/>
          </p:cNvSpPr>
          <p:nvPr/>
        </p:nvSpPr>
        <p:spPr bwMode="auto">
          <a:xfrm>
            <a:off x="4572000" y="1714500"/>
            <a:ext cx="5302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인덱스란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Freeform 4"/>
          <p:cNvSpPr>
            <a:spLocks/>
          </p:cNvSpPr>
          <p:nvPr/>
        </p:nvSpPr>
        <p:spPr bwMode="gray">
          <a:xfrm>
            <a:off x="1249340" y="5048256"/>
            <a:ext cx="201930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66CCFF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gray">
          <a:xfrm rot="10800000">
            <a:off x="6316640" y="4097343"/>
            <a:ext cx="192405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66CCFF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1428728" y="4286256"/>
            <a:ext cx="6629400" cy="1524000"/>
          </a:xfrm>
          <a:prstGeom prst="rect">
            <a:avLst/>
          </a:prstGeom>
          <a:solidFill>
            <a:srgbClr val="006699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/>
            <a:r>
              <a:rPr lang="ko-KR" altLang="en-US" sz="3200" dirty="0" err="1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화</a:t>
            </a:r>
            <a:r>
              <a:rPr lang="ko-KR" altLang="en-US" sz="3200" dirty="0" err="1" smtClean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일에</a:t>
            </a:r>
            <a:r>
              <a:rPr lang="ko-KR" altLang="en-US" sz="3200" dirty="0" smtClean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 대한 또 다른 접근 경로</a:t>
            </a:r>
            <a:endParaRPr lang="en-US" altLang="ko-KR" sz="3200" dirty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gray">
          <a:xfrm>
            <a:off x="1249340" y="2619364"/>
            <a:ext cx="201930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DFE29A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8" name="Freeform 8"/>
          <p:cNvSpPr>
            <a:spLocks/>
          </p:cNvSpPr>
          <p:nvPr/>
        </p:nvSpPr>
        <p:spPr bwMode="gray">
          <a:xfrm rot="10800000">
            <a:off x="6316640" y="1668451"/>
            <a:ext cx="192405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DFE29A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>
            <a:off x="1428728" y="1857364"/>
            <a:ext cx="6629400" cy="1524000"/>
          </a:xfrm>
          <a:prstGeom prst="rect">
            <a:avLst/>
          </a:prstGeom>
          <a:solidFill>
            <a:srgbClr val="009999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ko-KR" altLang="en-US" sz="2800" dirty="0" smtClean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레코드를 </a:t>
            </a:r>
            <a:r>
              <a:rPr lang="ko-KR" altLang="en-US" sz="2800" dirty="0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</a:rPr>
              <a:t>빠르게</a:t>
            </a:r>
            <a:r>
              <a:rPr lang="ko-KR" altLang="en-US" sz="2800" dirty="0" smtClean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 찾을 수 있도록 도와주는 보조 </a:t>
            </a:r>
            <a:r>
              <a:rPr lang="ko-KR" altLang="en-US" sz="2800" dirty="0" err="1" smtClean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화일</a:t>
            </a:r>
            <a:endParaRPr lang="en-US" altLang="ko-KR" sz="2800" dirty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인덱스 </a:t>
            </a:r>
            <a:r>
              <a:rPr lang="ko-KR" altLang="en-US" dirty="0" err="1" smtClean="0"/>
              <a:t>엔트리</a:t>
            </a:r>
            <a:endParaRPr lang="ko-KR" altLang="en-US" dirty="0"/>
          </a:p>
        </p:txBody>
      </p:sp>
      <p:sp>
        <p:nvSpPr>
          <p:cNvPr id="3" name="Freeform 3"/>
          <p:cNvSpPr>
            <a:spLocks/>
          </p:cNvSpPr>
          <p:nvPr/>
        </p:nvSpPr>
        <p:spPr bwMode="gray">
          <a:xfrm>
            <a:off x="1028700" y="2779713"/>
            <a:ext cx="201930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FFCC6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" name="Freeform 4"/>
          <p:cNvSpPr>
            <a:spLocks/>
          </p:cNvSpPr>
          <p:nvPr/>
        </p:nvSpPr>
        <p:spPr bwMode="gray">
          <a:xfrm rot="10800000">
            <a:off x="6096000" y="1828800"/>
            <a:ext cx="192405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FFCC00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gray">
          <a:xfrm>
            <a:off x="1208088" y="2017713"/>
            <a:ext cx="6629400" cy="1524000"/>
          </a:xfrm>
          <a:prstGeom prst="rect">
            <a:avLst/>
          </a:prstGeom>
          <a:solidFill>
            <a:srgbClr val="E08500"/>
          </a:solidFill>
          <a:ln w="254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>
            <a:outerShdw sy="50000" kx="-2453608" rotWithShape="0">
              <a:srgbClr val="B2B2B2">
                <a:alpha val="50000"/>
              </a:srgbClr>
            </a:outerShdw>
          </a:effectLst>
        </p:spPr>
        <p:txBody>
          <a:bodyPr anchor="ctr"/>
          <a:lstStyle/>
          <a:p>
            <a:pPr algn="ctr"/>
            <a:r>
              <a:rPr lang="ko-KR" altLang="en-US" sz="3200" dirty="0" smtClean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인덱스 </a:t>
            </a:r>
            <a:r>
              <a:rPr lang="ko-KR" altLang="en-US" sz="3200" dirty="0" err="1" smtClean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화일의</a:t>
            </a:r>
            <a:r>
              <a:rPr lang="ko-KR" altLang="en-US" sz="3200" dirty="0" smtClean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 레코드</a:t>
            </a:r>
            <a:endParaRPr lang="en-US" altLang="ko-KR" sz="3200" dirty="0" smtClean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gray">
          <a:xfrm>
            <a:off x="1047750" y="4913313"/>
            <a:ext cx="201930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91BF63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gray">
          <a:xfrm rot="10800000">
            <a:off x="6115050" y="3962400"/>
            <a:ext cx="192405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91BF63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gray">
          <a:xfrm>
            <a:off x="1227138" y="4151313"/>
            <a:ext cx="6629400" cy="1524000"/>
          </a:xfrm>
          <a:prstGeom prst="rect">
            <a:avLst/>
          </a:prstGeom>
          <a:solidFill>
            <a:srgbClr val="86B600"/>
          </a:solidFill>
          <a:ln w="254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>
            <a:outerShdw sy="50000" kx="-2453608" rotWithShape="0">
              <a:srgbClr val="B2B2B2">
                <a:alpha val="50000"/>
              </a:srgbClr>
            </a:outerShdw>
          </a:effectLst>
        </p:spPr>
        <p:txBody>
          <a:bodyPr anchor="ctr"/>
          <a:lstStyle/>
          <a:p>
            <a:pPr algn="ctr"/>
            <a:r>
              <a:rPr lang="ko-KR" altLang="en-US" sz="3200" dirty="0" smtClean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인덱스 </a:t>
            </a:r>
            <a:r>
              <a:rPr lang="ko-KR" altLang="en-US" sz="3200" dirty="0" err="1" smtClean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엔트리의</a:t>
            </a:r>
            <a:r>
              <a:rPr lang="ko-KR" altLang="en-US" sz="3200" dirty="0" smtClean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 구조</a:t>
            </a:r>
            <a:endParaRPr lang="en-US" altLang="ko-KR" sz="3200" dirty="0" smtClean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  <a:p>
            <a:endParaRPr lang="en-US" altLang="ko-KR" dirty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r>
              <a:rPr lang="en-US" altLang="ko-KR" dirty="0" smtClean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[</a:t>
            </a:r>
            <a:r>
              <a:rPr lang="ko-KR" altLang="en-US" dirty="0" smtClean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키 값들</a:t>
            </a:r>
            <a:r>
              <a:rPr lang="en-US" altLang="ko-KR" dirty="0" smtClean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,</a:t>
            </a:r>
            <a:r>
              <a:rPr lang="ko-KR" altLang="en-US" dirty="0" smtClean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 레코드 주소</a:t>
            </a:r>
            <a:r>
              <a:rPr lang="en-US" altLang="ko-KR" dirty="0" smtClean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592981-B2BF-4ABC-A82D-4F1D3BD61973}" type="slidenum">
              <a:rPr lang="ko-KR" altLang="en-US"/>
              <a:pPr/>
              <a:t>8</a:t>
            </a:fld>
            <a:endParaRPr lang="en-US" altLang="ko-KR"/>
          </a:p>
        </p:txBody>
      </p:sp>
      <p:pic>
        <p:nvPicPr>
          <p:cNvPr id="289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63688" y="341313"/>
            <a:ext cx="6586769" cy="6230959"/>
          </a:xfrm>
        </p:spPr>
      </p:pic>
      <p:sp>
        <p:nvSpPr>
          <p:cNvPr id="289795" name="Rectangle 3"/>
          <p:cNvSpPr>
            <a:spLocks noGrp="1" noChangeArrowheads="1"/>
          </p:cNvSpPr>
          <p:nvPr>
            <p:ph type="title"/>
          </p:nvPr>
        </p:nvSpPr>
        <p:spPr>
          <a:xfrm>
            <a:off x="214282" y="4714884"/>
            <a:ext cx="4894263" cy="1271587"/>
          </a:xfrm>
        </p:spPr>
        <p:txBody>
          <a:bodyPr/>
          <a:lstStyle/>
          <a:p>
            <a:r>
              <a:rPr lang="ko-KR" altLang="en-US" sz="2400" b="1" dirty="0" smtClean="0"/>
              <a:t>일반적인 인덱스 구조</a:t>
            </a:r>
            <a:endParaRPr lang="en-US" altLang="ko-KR" sz="24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8331188" y="1844823"/>
            <a:ext cx="201252" cy="4141647"/>
            <a:chOff x="6155648" y="2204864"/>
            <a:chExt cx="180288" cy="3888432"/>
          </a:xfrm>
        </p:grpSpPr>
        <p:grpSp>
          <p:nvGrpSpPr>
            <p:cNvPr id="7" name="그룹 6"/>
            <p:cNvGrpSpPr/>
            <p:nvPr/>
          </p:nvGrpSpPr>
          <p:grpSpPr>
            <a:xfrm>
              <a:off x="6156352" y="2204864"/>
              <a:ext cx="179584" cy="432048"/>
              <a:chOff x="648000" y="1916832"/>
              <a:chExt cx="360040" cy="432048"/>
            </a:xfrm>
          </p:grpSpPr>
          <p:cxnSp>
            <p:nvCxnSpPr>
              <p:cNvPr id="24" name="직선 화살표 연결선 2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/>
            <p:cNvGrpSpPr/>
            <p:nvPr/>
          </p:nvGrpSpPr>
          <p:grpSpPr>
            <a:xfrm>
              <a:off x="6156176" y="3068960"/>
              <a:ext cx="179584" cy="432048"/>
              <a:chOff x="648000" y="1916832"/>
              <a:chExt cx="360040" cy="432048"/>
            </a:xfrm>
          </p:grpSpPr>
          <p:cxnSp>
            <p:nvCxnSpPr>
              <p:cNvPr id="21" name="직선 화살표 연결선 20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6156000" y="3933056"/>
              <a:ext cx="179584" cy="432048"/>
              <a:chOff x="648000" y="1916832"/>
              <a:chExt cx="360040" cy="432048"/>
            </a:xfrm>
          </p:grpSpPr>
          <p:cxnSp>
            <p:nvCxnSpPr>
              <p:cNvPr id="18" name="직선 화살표 연결선 17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6155824" y="4797152"/>
              <a:ext cx="179584" cy="432048"/>
              <a:chOff x="648000" y="1916832"/>
              <a:chExt cx="360040" cy="432048"/>
            </a:xfrm>
          </p:grpSpPr>
          <p:cxnSp>
            <p:nvCxnSpPr>
              <p:cNvPr id="15" name="직선 화살표 연결선 14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/>
            <p:cNvGrpSpPr/>
            <p:nvPr/>
          </p:nvGrpSpPr>
          <p:grpSpPr>
            <a:xfrm>
              <a:off x="6155648" y="5661248"/>
              <a:ext cx="179584" cy="432048"/>
              <a:chOff x="648000" y="1916832"/>
              <a:chExt cx="360040" cy="432048"/>
            </a:xfrm>
          </p:grpSpPr>
          <p:cxnSp>
            <p:nvCxnSpPr>
              <p:cNvPr id="12" name="직선 화살표 연결선 11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189038" y="2112963"/>
            <a:ext cx="7153275" cy="3143769"/>
            <a:chOff x="1189038" y="2112963"/>
            <a:chExt cx="7153275" cy="3035817"/>
          </a:xfrm>
        </p:grpSpPr>
        <p:sp>
          <p:nvSpPr>
            <p:cNvPr id="14339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0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1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2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Text Box 92"/>
            <p:cNvSpPr txBox="1">
              <a:spLocks noChangeArrowheads="1"/>
            </p:cNvSpPr>
            <p:nvPr/>
          </p:nvSpPr>
          <p:spPr bwMode="gray">
            <a:xfrm>
              <a:off x="1357290" y="2563070"/>
              <a:ext cx="6800850" cy="25857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       인덱스</a:t>
              </a:r>
              <a:r>
                <a:rPr lang="en-US" altLang="ko-KR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vs </a:t>
              </a:r>
              <a:r>
                <a:rPr lang="ko-KR" altLang="en-US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데이터 화일 </a:t>
              </a:r>
              <a:endParaRPr lang="en-US" altLang="ko-KR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marL="514350" indent="-514350">
                <a:buAutoNum type="arabicPeriod"/>
              </a:pPr>
              <a:r>
                <a:rPr lang="ko-KR" altLang="en-US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검색 성능은</a:t>
              </a:r>
              <a:r>
                <a:rPr lang="en-US" altLang="ko-KR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514350" indent="-514350">
                <a:buAutoNum type="arabicPeriod"/>
              </a:pPr>
              <a:r>
                <a:rPr lang="ko-KR" altLang="en-US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삽입 성능은</a:t>
              </a:r>
              <a:r>
                <a:rPr lang="en-US" altLang="ko-KR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514350" indent="-514350">
                <a:buAutoNum type="arabicPeriod" startAt="3"/>
              </a:pPr>
              <a:r>
                <a:rPr lang="ko-KR" altLang="en-US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삭제 성능은</a:t>
              </a:r>
              <a:r>
                <a:rPr lang="en-US" altLang="ko-KR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514350" indent="-514350">
                <a:buAutoNum type="arabicPeriod" startAt="3"/>
              </a:pPr>
              <a:r>
                <a:rPr lang="ko-KR" altLang="en-US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저장 공간은</a:t>
              </a:r>
              <a:r>
                <a:rPr lang="en-US" altLang="ko-KR" sz="2800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  <a:endParaRPr lang="en-US" altLang="ko-KR" sz="28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marL="514350" indent="-514350"/>
              <a:endParaRPr lang="en-US" altLang="ko-KR" sz="28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HY동녘B" pitchFamily="18" charset="-127"/>
              </a:rPr>
              <a:t>생각해 봅시다</a:t>
            </a:r>
            <a:r>
              <a:rPr lang="en-US" altLang="ko-KR" smtClean="0">
                <a:latin typeface="HY동녘B" pitchFamily="18" charset="-127"/>
              </a:rPr>
              <a:t>.</a:t>
            </a:r>
            <a:endParaRPr lang="ko-KR" altLang="en-US" smtClean="0">
              <a:latin typeface="HY동녘B" pitchFamily="18" charset="-127"/>
            </a:endParaRP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4454525" y="1804988"/>
            <a:ext cx="785813" cy="642937"/>
            <a:chOff x="1289" y="582"/>
            <a:chExt cx="668" cy="668"/>
          </a:xfrm>
        </p:grpSpPr>
        <p:sp>
          <p:nvSpPr>
            <p:cNvPr id="14348" name="Oval 86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49" name="Oval 87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0" name="Oval 88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1" name="Oval 89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2" name="Oval 90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14345" name="AutoShape 93"/>
          <p:cNvSpPr>
            <a:spLocks noChangeArrowheads="1"/>
          </p:cNvSpPr>
          <p:nvPr/>
        </p:nvSpPr>
        <p:spPr bwMode="gray">
          <a:xfrm>
            <a:off x="1142976" y="5072074"/>
            <a:ext cx="7153275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AutoShape 94"/>
          <p:cNvSpPr>
            <a:spLocks noChangeArrowheads="1"/>
          </p:cNvSpPr>
          <p:nvPr/>
        </p:nvSpPr>
        <p:spPr bwMode="gray">
          <a:xfrm>
            <a:off x="1290614" y="5095886"/>
            <a:ext cx="6842125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7" name="TextBox 18"/>
          <p:cNvSpPr txBox="1">
            <a:spLocks noChangeArrowheads="1"/>
          </p:cNvSpPr>
          <p:nvPr/>
        </p:nvSpPr>
        <p:spPr bwMode="auto">
          <a:xfrm>
            <a:off x="4572000" y="1714500"/>
            <a:ext cx="5302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284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인터넷 세상">
  <a:themeElements>
    <a:clrScheme name="인터넷 세상 2">
      <a:dk1>
        <a:srgbClr val="000000"/>
      </a:dk1>
      <a:lt1>
        <a:srgbClr val="FFFFFF"/>
      </a:lt1>
      <a:dk2>
        <a:srgbClr val="003399"/>
      </a:dk2>
      <a:lt2>
        <a:srgbClr val="4D4D4D"/>
      </a:lt2>
      <a:accent1>
        <a:srgbClr val="336699"/>
      </a:accent1>
      <a:accent2>
        <a:srgbClr val="009999"/>
      </a:accent2>
      <a:accent3>
        <a:srgbClr val="FFFFFF"/>
      </a:accent3>
      <a:accent4>
        <a:srgbClr val="000000"/>
      </a:accent4>
      <a:accent5>
        <a:srgbClr val="ADB8CA"/>
      </a:accent5>
      <a:accent6>
        <a:srgbClr val="008A8A"/>
      </a:accent6>
      <a:hlink>
        <a:srgbClr val="CCECFF"/>
      </a:hlink>
      <a:folHlink>
        <a:srgbClr val="C0C0C0"/>
      </a:folHlink>
    </a:clrScheme>
    <a:fontScheme name="인터넷 세상">
      <a:majorFont>
        <a:latin typeface="MD솔체"/>
        <a:ea typeface="MD솔체"/>
        <a:cs typeface=""/>
      </a:majorFont>
      <a:minorFont>
        <a:latin typeface="MD솔체"/>
        <a:ea typeface="MD솔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인터넷 세상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인터넷 세상 2">
        <a:dk1>
          <a:srgbClr val="000000"/>
        </a:dk1>
        <a:lt1>
          <a:srgbClr val="FFFFFF"/>
        </a:lt1>
        <a:dk2>
          <a:srgbClr val="003399"/>
        </a:dk2>
        <a:lt2>
          <a:srgbClr val="4D4D4D"/>
        </a:lt2>
        <a:accent1>
          <a:srgbClr val="336699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008A8A"/>
        </a:accent6>
        <a:hlink>
          <a:srgbClr val="CCECFF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21327</TotalTime>
  <Words>1439</Words>
  <Application>Microsoft Office PowerPoint</Application>
  <PresentationFormat>화면 슬라이드 쇼(4:3)</PresentationFormat>
  <Paragraphs>550</Paragraphs>
  <Slides>40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5" baseType="lpstr">
      <vt:lpstr>HY견명조</vt:lpstr>
      <vt:lpstr>HY그래픽M</vt:lpstr>
      <vt:lpstr>HY동녘B</vt:lpstr>
      <vt:lpstr>HY동녘M</vt:lpstr>
      <vt:lpstr>HY울릉도M</vt:lpstr>
      <vt:lpstr>MD솔체</vt:lpstr>
      <vt:lpstr>굴림</vt:lpstr>
      <vt:lpstr>굴림체</vt:lpstr>
      <vt:lpstr>맑은 고딕</vt:lpstr>
      <vt:lpstr>바탕</vt:lpstr>
      <vt:lpstr>Symbol</vt:lpstr>
      <vt:lpstr>Tahoma</vt:lpstr>
      <vt:lpstr>Times New Roman</vt:lpstr>
      <vt:lpstr>Wingdings</vt:lpstr>
      <vt:lpstr>인터넷 세상</vt:lpstr>
      <vt:lpstr>Databases 화일의 인덱스 구조</vt:lpstr>
      <vt:lpstr>PowerPoint 프레젠테이션</vt:lpstr>
      <vt:lpstr>PowerPoint 프레젠테이션</vt:lpstr>
      <vt:lpstr>PowerPoint 프레젠테이션</vt:lpstr>
      <vt:lpstr>생각해 봅시다.</vt:lpstr>
      <vt:lpstr>인덱스란?</vt:lpstr>
      <vt:lpstr>인덱스 엔트리</vt:lpstr>
      <vt:lpstr>일반적인 인덱스 구조</vt:lpstr>
      <vt:lpstr>생각해 봅시다.</vt:lpstr>
      <vt:lpstr>생각해 봅시다.</vt:lpstr>
      <vt:lpstr>순서화일의  순서키 필드에 대한 기본 인덱스</vt:lpstr>
      <vt:lpstr>인덱스의 종류</vt:lpstr>
      <vt:lpstr>밀집인덱스를 사용한 접근 비용의 예</vt:lpstr>
      <vt:lpstr>단일 단계 인덱스의 유형</vt:lpstr>
      <vt:lpstr>다시 되돌아보자. 순서화일의 non-key 필드에  대한 인덱스</vt:lpstr>
      <vt:lpstr>  클러스터링 인덱스의 예</vt:lpstr>
      <vt:lpstr>생각해 봅시다.</vt:lpstr>
      <vt:lpstr>밀집 보조 인덱스의 예  (블록 포인터를 갖는 경우)</vt:lpstr>
      <vt:lpstr>인덱스 엔트리들이 고정 길이이고 유일한 필드값들을 갖도록 하나의 간접 단계를 이용하여 구현된, 키가 아닌 필드에 대한 보조 인덱스(레코드 포인터를 갖는 경우)</vt:lpstr>
      <vt:lpstr>생각해 봅시다.</vt:lpstr>
      <vt:lpstr>다단계 인덱스</vt:lpstr>
      <vt:lpstr> 2-단계 기본 인덱스의 예</vt:lpstr>
      <vt:lpstr>생각해 봅시다.</vt:lpstr>
      <vt:lpstr> 서브트리에 대한 포인터를 갖는 탐색 트리의 한 노드</vt:lpstr>
      <vt:lpstr>차수가 p = 3인 탐색 트리</vt:lpstr>
      <vt:lpstr>B 트리 또는 B+트리</vt:lpstr>
      <vt:lpstr>B 트리 알고리즘</vt:lpstr>
      <vt:lpstr>B 트리 구조  (a) q – 1개의 탐색값을 갖는 B-트리의 한 노드  (b) 차수 p = 3인 B-트리(삽입 순서는 8, 5, 1, 7, 3, 12, 9, 6이다.)</vt:lpstr>
      <vt:lpstr>PowerPoint 프레젠테이션</vt:lpstr>
      <vt:lpstr>B+트리의 노드  (a) q – 1개의 탐색값을 갖는 내부 노드  (b) q – 1의 탑색값과 q – 1의 데이터 포인터를 가지는 B+-트리의 단말 노드</vt:lpstr>
      <vt:lpstr>B+트리 삽입 알고리즘</vt:lpstr>
      <vt:lpstr>PowerPoint 프레젠테이션</vt:lpstr>
      <vt:lpstr>PowerPoint 프레젠테이션</vt:lpstr>
      <vt:lpstr>B+트리 삭제 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다중키 인덱스</vt:lpstr>
    </vt:vector>
  </TitlesOfParts>
  <Company>우리집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장지웅</dc:creator>
  <cp:lastModifiedBy>Chang Ji-Woong</cp:lastModifiedBy>
  <cp:revision>129</cp:revision>
  <dcterms:created xsi:type="dcterms:W3CDTF">2007-03-04T09:35:15Z</dcterms:created>
  <dcterms:modified xsi:type="dcterms:W3CDTF">2018-10-11T01:39:29Z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TC010610151042</vt:lpwstr>
  </property>
</Properties>
</file>