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91" r:id="rId3"/>
    <p:sldId id="257" r:id="rId4"/>
    <p:sldId id="333" r:id="rId5"/>
    <p:sldId id="334" r:id="rId6"/>
    <p:sldId id="335" r:id="rId7"/>
    <p:sldId id="336" r:id="rId8"/>
    <p:sldId id="265" r:id="rId9"/>
    <p:sldId id="259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5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31" r:id="rId30"/>
    <p:sldId id="262" r:id="rId31"/>
    <p:sldId id="359" r:id="rId32"/>
    <p:sldId id="371" r:id="rId33"/>
    <p:sldId id="356" r:id="rId34"/>
    <p:sldId id="357" r:id="rId35"/>
    <p:sldId id="358" r:id="rId36"/>
    <p:sldId id="361" r:id="rId37"/>
    <p:sldId id="367" r:id="rId38"/>
    <p:sldId id="360" r:id="rId39"/>
    <p:sldId id="364" r:id="rId40"/>
    <p:sldId id="365" r:id="rId41"/>
    <p:sldId id="366" r:id="rId42"/>
    <p:sldId id="363" r:id="rId43"/>
    <p:sldId id="368" r:id="rId44"/>
    <p:sldId id="369" r:id="rId45"/>
    <p:sldId id="37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EC8E0-3582-4EDD-8432-859F355ABB3D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EAFE365-34D0-4A0A-80E9-6954B703DF83}">
      <dgm:prSet phldrT="[텍스트]"/>
      <dgm:spPr/>
      <dgm:t>
        <a:bodyPr/>
        <a:lstStyle/>
        <a:p>
          <a:pPr latinLnBrk="1"/>
          <a:r>
            <a:rPr lang="ko-KR" altLang="en-US" dirty="0" smtClean="0"/>
            <a:t>가치</a:t>
          </a:r>
          <a:endParaRPr lang="ko-KR" altLang="en-US" dirty="0"/>
        </a:p>
      </dgm:t>
    </dgm:pt>
    <dgm:pt modelId="{B87C89CC-20F4-4EFF-B1E1-42D2834FF046}" type="parTrans" cxnId="{5B815080-112C-43DF-82EE-29EB27DA4D7F}">
      <dgm:prSet/>
      <dgm:spPr/>
      <dgm:t>
        <a:bodyPr/>
        <a:lstStyle/>
        <a:p>
          <a:pPr latinLnBrk="1"/>
          <a:endParaRPr lang="ko-KR" altLang="en-US"/>
        </a:p>
      </dgm:t>
    </dgm:pt>
    <dgm:pt modelId="{6C85B4E8-F87F-4263-8BD3-4964C753DBB1}" type="sibTrans" cxnId="{5B815080-112C-43DF-82EE-29EB27DA4D7F}">
      <dgm:prSet/>
      <dgm:spPr/>
      <dgm:t>
        <a:bodyPr/>
        <a:lstStyle/>
        <a:p>
          <a:pPr latinLnBrk="1"/>
          <a:endParaRPr lang="ko-KR" altLang="en-US"/>
        </a:p>
      </dgm:t>
    </dgm:pt>
    <dgm:pt modelId="{34420E2E-724E-433A-9F73-E9222E07C86A}">
      <dgm:prSet phldrT="[텍스트]"/>
      <dgm:spPr/>
      <dgm:t>
        <a:bodyPr/>
        <a:lstStyle/>
        <a:p>
          <a:pPr latinLnBrk="1"/>
          <a:r>
            <a:rPr lang="ko-KR" altLang="en-US" dirty="0" smtClean="0"/>
            <a:t>가치</a:t>
          </a:r>
          <a:r>
            <a:rPr lang="en-US" altLang="ko-KR" dirty="0" smtClean="0"/>
            <a:t>2</a:t>
          </a:r>
          <a:endParaRPr lang="ko-KR" altLang="en-US" dirty="0"/>
        </a:p>
      </dgm:t>
    </dgm:pt>
    <dgm:pt modelId="{D5548900-7A48-49A1-BC51-833E0A8A644F}" type="parTrans" cxnId="{A0C4FCE9-E16E-4C1E-A9F3-B0D40C18022C}">
      <dgm:prSet/>
      <dgm:spPr/>
      <dgm:t>
        <a:bodyPr/>
        <a:lstStyle/>
        <a:p>
          <a:pPr latinLnBrk="1"/>
          <a:endParaRPr lang="ko-KR" altLang="en-US"/>
        </a:p>
      </dgm:t>
    </dgm:pt>
    <dgm:pt modelId="{D74042B6-B2C1-4885-A9EC-2E528877C583}" type="sibTrans" cxnId="{A0C4FCE9-E16E-4C1E-A9F3-B0D40C18022C}">
      <dgm:prSet/>
      <dgm:spPr/>
      <dgm:t>
        <a:bodyPr/>
        <a:lstStyle/>
        <a:p>
          <a:pPr latinLnBrk="1"/>
          <a:endParaRPr lang="ko-KR" altLang="en-US"/>
        </a:p>
      </dgm:t>
    </dgm:pt>
    <dgm:pt modelId="{46DE8CB4-6228-4F17-8706-800E3567A603}">
      <dgm:prSet phldrT="[텍스트]"/>
      <dgm:spPr/>
      <dgm:t>
        <a:bodyPr/>
        <a:lstStyle/>
        <a:p>
          <a:pPr latinLnBrk="1"/>
          <a:r>
            <a:rPr lang="ko-KR" altLang="en-US" dirty="0" smtClean="0"/>
            <a:t>가치</a:t>
          </a:r>
          <a:r>
            <a:rPr lang="en-US" altLang="ko-KR" dirty="0" smtClean="0"/>
            <a:t>1</a:t>
          </a:r>
          <a:endParaRPr lang="ko-KR" altLang="en-US" dirty="0"/>
        </a:p>
      </dgm:t>
    </dgm:pt>
    <dgm:pt modelId="{52FE3057-8DDE-4C85-91AF-F62103F1BD60}" type="parTrans" cxnId="{9687071D-9807-4ACC-B4A4-E7076B660351}">
      <dgm:prSet/>
      <dgm:spPr/>
      <dgm:t>
        <a:bodyPr/>
        <a:lstStyle/>
        <a:p>
          <a:pPr latinLnBrk="1"/>
          <a:endParaRPr lang="ko-KR" altLang="en-US"/>
        </a:p>
      </dgm:t>
    </dgm:pt>
    <dgm:pt modelId="{2CF63576-FBE2-4899-8B3A-87AB6FA18E26}" type="sibTrans" cxnId="{9687071D-9807-4ACC-B4A4-E7076B660351}">
      <dgm:prSet/>
      <dgm:spPr/>
      <dgm:t>
        <a:bodyPr/>
        <a:lstStyle/>
        <a:p>
          <a:pPr latinLnBrk="1"/>
          <a:endParaRPr lang="ko-KR" altLang="en-US"/>
        </a:p>
      </dgm:t>
    </dgm:pt>
    <dgm:pt modelId="{98AA517E-78A6-4B60-BFD9-C6DFE62D5FE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실천법</a:t>
          </a:r>
          <a:endParaRPr lang="ko-KR" altLang="en-US" dirty="0"/>
        </a:p>
      </dgm:t>
    </dgm:pt>
    <dgm:pt modelId="{AE46D624-E6BE-4659-8C98-1174E36ACE88}" type="parTrans" cxnId="{6A2EE787-0431-4EB1-A594-396A804E0B80}">
      <dgm:prSet/>
      <dgm:spPr/>
      <dgm:t>
        <a:bodyPr/>
        <a:lstStyle/>
        <a:p>
          <a:pPr latinLnBrk="1"/>
          <a:endParaRPr lang="ko-KR" altLang="en-US"/>
        </a:p>
      </dgm:t>
    </dgm:pt>
    <dgm:pt modelId="{CFD5E386-2D51-4C07-BD8C-E516D6827C77}" type="sibTrans" cxnId="{6A2EE787-0431-4EB1-A594-396A804E0B80}">
      <dgm:prSet/>
      <dgm:spPr/>
      <dgm:t>
        <a:bodyPr/>
        <a:lstStyle/>
        <a:p>
          <a:pPr latinLnBrk="1"/>
          <a:endParaRPr lang="ko-KR" altLang="en-US"/>
        </a:p>
      </dgm:t>
    </dgm:pt>
    <dgm:pt modelId="{BBE779DA-597B-4371-9C33-0DC4B15808E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실천법</a:t>
          </a:r>
          <a:r>
            <a:rPr lang="en-US" altLang="ko-KR" dirty="0" smtClean="0"/>
            <a:t>3</a:t>
          </a:r>
          <a:endParaRPr lang="ko-KR" altLang="en-US" dirty="0"/>
        </a:p>
      </dgm:t>
    </dgm:pt>
    <dgm:pt modelId="{9F133B91-77ED-4E42-8804-C9E769AA375C}" type="parTrans" cxnId="{6537D59E-755B-4A82-95A6-85D348695860}">
      <dgm:prSet/>
      <dgm:spPr/>
      <dgm:t>
        <a:bodyPr/>
        <a:lstStyle/>
        <a:p>
          <a:pPr latinLnBrk="1"/>
          <a:endParaRPr lang="ko-KR" altLang="en-US"/>
        </a:p>
      </dgm:t>
    </dgm:pt>
    <dgm:pt modelId="{BBF4FAA3-5361-40E4-A9A8-BC41B08DFE30}" type="sibTrans" cxnId="{6537D59E-755B-4A82-95A6-85D348695860}">
      <dgm:prSet/>
      <dgm:spPr/>
      <dgm:t>
        <a:bodyPr/>
        <a:lstStyle/>
        <a:p>
          <a:pPr latinLnBrk="1"/>
          <a:endParaRPr lang="ko-KR" altLang="en-US"/>
        </a:p>
      </dgm:t>
    </dgm:pt>
    <dgm:pt modelId="{DA17E993-A791-40E4-86C9-2D997098F71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실천법</a:t>
          </a:r>
          <a:r>
            <a:rPr lang="en-US" altLang="ko-KR" dirty="0" smtClean="0"/>
            <a:t>2</a:t>
          </a:r>
          <a:endParaRPr lang="ko-KR" altLang="en-US" dirty="0"/>
        </a:p>
      </dgm:t>
    </dgm:pt>
    <dgm:pt modelId="{24CB1837-E8F3-4701-AC2F-580E7AA672F4}" type="parTrans" cxnId="{C4C321FC-9735-4A96-A776-761DD10FD920}">
      <dgm:prSet/>
      <dgm:spPr/>
      <dgm:t>
        <a:bodyPr/>
        <a:lstStyle/>
        <a:p>
          <a:pPr latinLnBrk="1"/>
          <a:endParaRPr lang="ko-KR" altLang="en-US"/>
        </a:p>
      </dgm:t>
    </dgm:pt>
    <dgm:pt modelId="{69411760-F5BD-42B2-9176-9B9FC5656CBD}" type="sibTrans" cxnId="{C4C321FC-9735-4A96-A776-761DD10FD920}">
      <dgm:prSet/>
      <dgm:spPr/>
      <dgm:t>
        <a:bodyPr/>
        <a:lstStyle/>
        <a:p>
          <a:pPr latinLnBrk="1"/>
          <a:endParaRPr lang="ko-KR" altLang="en-US"/>
        </a:p>
      </dgm:t>
    </dgm:pt>
    <dgm:pt modelId="{5F56CE73-699B-4DAB-A254-5BF496BF7DB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실천법</a:t>
          </a:r>
          <a:r>
            <a:rPr lang="en-US" altLang="ko-KR" dirty="0" smtClean="0"/>
            <a:t>1</a:t>
          </a:r>
          <a:endParaRPr lang="ko-KR" altLang="en-US" dirty="0"/>
        </a:p>
      </dgm:t>
    </dgm:pt>
    <dgm:pt modelId="{05E9A19B-0CDC-4BB9-A40D-A3B2BCCEFD56}" type="parTrans" cxnId="{16620876-662C-4FEA-AB48-8B2035E633C2}">
      <dgm:prSet/>
      <dgm:spPr/>
      <dgm:t>
        <a:bodyPr/>
        <a:lstStyle/>
        <a:p>
          <a:pPr latinLnBrk="1"/>
          <a:endParaRPr lang="ko-KR" altLang="en-US"/>
        </a:p>
      </dgm:t>
    </dgm:pt>
    <dgm:pt modelId="{DDD9ABD9-AC30-4F98-8161-C19E54435D07}" type="sibTrans" cxnId="{16620876-662C-4FEA-AB48-8B2035E633C2}">
      <dgm:prSet/>
      <dgm:spPr/>
      <dgm:t>
        <a:bodyPr/>
        <a:lstStyle/>
        <a:p>
          <a:pPr latinLnBrk="1"/>
          <a:endParaRPr lang="ko-KR" altLang="en-US"/>
        </a:p>
      </dgm:t>
    </dgm:pt>
    <dgm:pt modelId="{4B4DC298-DDC4-4F87-9199-2758BABAFC9C}" type="pres">
      <dgm:prSet presAssocID="{22EEC8E0-3582-4EDD-8432-859F355ABB3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6B2845-B1F4-4F20-9DC7-DD45E333C804}" type="pres">
      <dgm:prSet presAssocID="{22EEC8E0-3582-4EDD-8432-859F355ABB3D}" presName="dummyMaxCanvas" presStyleCnt="0"/>
      <dgm:spPr/>
    </dgm:pt>
    <dgm:pt modelId="{1578F645-8814-48AC-9488-92BA64092B72}" type="pres">
      <dgm:prSet presAssocID="{22EEC8E0-3582-4EDD-8432-859F355ABB3D}" presName="parentComposite" presStyleCnt="0"/>
      <dgm:spPr/>
    </dgm:pt>
    <dgm:pt modelId="{A69B4D69-C97F-4FBE-A4AC-8CD87D151A61}" type="pres">
      <dgm:prSet presAssocID="{22EEC8E0-3582-4EDD-8432-859F355ABB3D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C04BC3-E11D-4031-BDC3-4B0E6C4B79B0}" type="pres">
      <dgm:prSet presAssocID="{22EEC8E0-3582-4EDD-8432-859F355ABB3D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E7036B-3349-4D6E-BB33-38D8D856EBFB}" type="pres">
      <dgm:prSet presAssocID="{22EEC8E0-3582-4EDD-8432-859F355ABB3D}" presName="childrenComposite" presStyleCnt="0"/>
      <dgm:spPr/>
    </dgm:pt>
    <dgm:pt modelId="{B1128E8E-D3A2-41A3-8DA4-1C5691051E43}" type="pres">
      <dgm:prSet presAssocID="{22EEC8E0-3582-4EDD-8432-859F355ABB3D}" presName="dummyMaxCanvas_ChildArea" presStyleCnt="0"/>
      <dgm:spPr/>
    </dgm:pt>
    <dgm:pt modelId="{83F2C7B9-712D-407B-9D38-9FC7ACE7047E}" type="pres">
      <dgm:prSet presAssocID="{22EEC8E0-3582-4EDD-8432-859F355ABB3D}" presName="fulcrum" presStyleLbl="alignAccFollowNode1" presStyleIdx="2" presStyleCnt="4"/>
      <dgm:spPr/>
    </dgm:pt>
    <dgm:pt modelId="{75B095A4-9459-4888-9A3C-6C848387A71C}" type="pres">
      <dgm:prSet presAssocID="{22EEC8E0-3582-4EDD-8432-859F355ABB3D}" presName="balance_23" presStyleLbl="alignAccFollowNode1" presStyleIdx="3" presStyleCnt="4">
        <dgm:presLayoutVars>
          <dgm:bulletEnabled val="1"/>
        </dgm:presLayoutVars>
      </dgm:prSet>
      <dgm:spPr/>
    </dgm:pt>
    <dgm:pt modelId="{A3F7F9FC-7E00-4924-BEE8-51EB5DC2DAC4}" type="pres">
      <dgm:prSet presAssocID="{22EEC8E0-3582-4EDD-8432-859F355ABB3D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B3648-B91E-46FF-A54B-EF47A9781EBC}" type="pres">
      <dgm:prSet presAssocID="{22EEC8E0-3582-4EDD-8432-859F355ABB3D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1CC88-3B18-4A8D-AECA-91B607480AB7}" type="pres">
      <dgm:prSet presAssocID="{22EEC8E0-3582-4EDD-8432-859F355ABB3D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326E09-C4FB-4717-ADA0-90E011C9ECFC}" type="pres">
      <dgm:prSet presAssocID="{22EEC8E0-3582-4EDD-8432-859F355ABB3D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B6C308-2EE5-4473-B9AE-85299045C0A5}" type="pres">
      <dgm:prSet presAssocID="{22EEC8E0-3582-4EDD-8432-859F355ABB3D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4C321FC-9735-4A96-A776-761DD10FD920}" srcId="{98AA517E-78A6-4B60-BFD9-C6DFE62D5FEF}" destId="{DA17E993-A791-40E4-86C9-2D997098F71D}" srcOrd="1" destOrd="0" parTransId="{24CB1837-E8F3-4701-AC2F-580E7AA672F4}" sibTransId="{69411760-F5BD-42B2-9176-9B9FC5656CBD}"/>
    <dgm:cxn modelId="{9687071D-9807-4ACC-B4A4-E7076B660351}" srcId="{EEAFE365-34D0-4A0A-80E9-6954B703DF83}" destId="{46DE8CB4-6228-4F17-8706-800E3567A603}" srcOrd="1" destOrd="0" parTransId="{52FE3057-8DDE-4C85-91AF-F62103F1BD60}" sibTransId="{2CF63576-FBE2-4899-8B3A-87AB6FA18E26}"/>
    <dgm:cxn modelId="{5E1250C7-6AF7-4764-BD57-5F9627CF4036}" type="presOf" srcId="{EEAFE365-34D0-4A0A-80E9-6954B703DF83}" destId="{A69B4D69-C97F-4FBE-A4AC-8CD87D151A61}" srcOrd="0" destOrd="0" presId="urn:microsoft.com/office/officeart/2005/8/layout/balance1"/>
    <dgm:cxn modelId="{6537D59E-755B-4A82-95A6-85D348695860}" srcId="{98AA517E-78A6-4B60-BFD9-C6DFE62D5FEF}" destId="{BBE779DA-597B-4371-9C33-0DC4B15808ED}" srcOrd="0" destOrd="0" parTransId="{9F133B91-77ED-4E42-8804-C9E769AA375C}" sibTransId="{BBF4FAA3-5361-40E4-A9A8-BC41B08DFE30}"/>
    <dgm:cxn modelId="{50382D50-238C-469E-A518-82B2ABDE8213}" type="presOf" srcId="{34420E2E-724E-433A-9F73-E9222E07C86A}" destId="{2E326E09-C4FB-4717-ADA0-90E011C9ECFC}" srcOrd="0" destOrd="0" presId="urn:microsoft.com/office/officeart/2005/8/layout/balance1"/>
    <dgm:cxn modelId="{A0C4FCE9-E16E-4C1E-A9F3-B0D40C18022C}" srcId="{EEAFE365-34D0-4A0A-80E9-6954B703DF83}" destId="{34420E2E-724E-433A-9F73-E9222E07C86A}" srcOrd="0" destOrd="0" parTransId="{D5548900-7A48-49A1-BC51-833E0A8A644F}" sibTransId="{D74042B6-B2C1-4885-A9EC-2E528877C583}"/>
    <dgm:cxn modelId="{5B815080-112C-43DF-82EE-29EB27DA4D7F}" srcId="{22EEC8E0-3582-4EDD-8432-859F355ABB3D}" destId="{EEAFE365-34D0-4A0A-80E9-6954B703DF83}" srcOrd="0" destOrd="0" parTransId="{B87C89CC-20F4-4EFF-B1E1-42D2834FF046}" sibTransId="{6C85B4E8-F87F-4263-8BD3-4964C753DBB1}"/>
    <dgm:cxn modelId="{16620876-662C-4FEA-AB48-8B2035E633C2}" srcId="{98AA517E-78A6-4B60-BFD9-C6DFE62D5FEF}" destId="{5F56CE73-699B-4DAB-A254-5BF496BF7DBE}" srcOrd="2" destOrd="0" parTransId="{05E9A19B-0CDC-4BB9-A40D-A3B2BCCEFD56}" sibTransId="{DDD9ABD9-AC30-4F98-8161-C19E54435D07}"/>
    <dgm:cxn modelId="{7D3E58D8-482D-498E-9F12-C7E083097B20}" type="presOf" srcId="{5F56CE73-699B-4DAB-A254-5BF496BF7DBE}" destId="{1061CC88-3B18-4A8D-AECA-91B607480AB7}" srcOrd="0" destOrd="0" presId="urn:microsoft.com/office/officeart/2005/8/layout/balance1"/>
    <dgm:cxn modelId="{F4A770C5-BD51-4CF9-97C5-4DD6FDAD2728}" type="presOf" srcId="{22EEC8E0-3582-4EDD-8432-859F355ABB3D}" destId="{4B4DC298-DDC4-4F87-9199-2758BABAFC9C}" srcOrd="0" destOrd="0" presId="urn:microsoft.com/office/officeart/2005/8/layout/balance1"/>
    <dgm:cxn modelId="{F5218A96-CC6A-46C8-947C-E455AC745A28}" type="presOf" srcId="{BBE779DA-597B-4371-9C33-0DC4B15808ED}" destId="{A3F7F9FC-7E00-4924-BEE8-51EB5DC2DAC4}" srcOrd="0" destOrd="0" presId="urn:microsoft.com/office/officeart/2005/8/layout/balance1"/>
    <dgm:cxn modelId="{24585126-B529-4973-99DE-E221631429C1}" type="presOf" srcId="{46DE8CB4-6228-4F17-8706-800E3567A603}" destId="{1BB6C308-2EE5-4473-B9AE-85299045C0A5}" srcOrd="0" destOrd="0" presId="urn:microsoft.com/office/officeart/2005/8/layout/balance1"/>
    <dgm:cxn modelId="{9EE81A78-036E-44DD-904C-959DC153D562}" type="presOf" srcId="{DA17E993-A791-40E4-86C9-2D997098F71D}" destId="{E52B3648-B91E-46FF-A54B-EF47A9781EBC}" srcOrd="0" destOrd="0" presId="urn:microsoft.com/office/officeart/2005/8/layout/balance1"/>
    <dgm:cxn modelId="{CCD806FE-F237-4924-9625-F5DFDA92E207}" type="presOf" srcId="{98AA517E-78A6-4B60-BFD9-C6DFE62D5FEF}" destId="{66C04BC3-E11D-4031-BDC3-4B0E6C4B79B0}" srcOrd="0" destOrd="0" presId="urn:microsoft.com/office/officeart/2005/8/layout/balance1"/>
    <dgm:cxn modelId="{6A2EE787-0431-4EB1-A594-396A804E0B80}" srcId="{22EEC8E0-3582-4EDD-8432-859F355ABB3D}" destId="{98AA517E-78A6-4B60-BFD9-C6DFE62D5FEF}" srcOrd="1" destOrd="0" parTransId="{AE46D624-E6BE-4659-8C98-1174E36ACE88}" sibTransId="{CFD5E386-2D51-4C07-BD8C-E516D6827C77}"/>
    <dgm:cxn modelId="{1D82F64C-1038-40EC-9E49-8CA327E920F1}" type="presParOf" srcId="{4B4DC298-DDC4-4F87-9199-2758BABAFC9C}" destId="{746B2845-B1F4-4F20-9DC7-DD45E333C804}" srcOrd="0" destOrd="0" presId="urn:microsoft.com/office/officeart/2005/8/layout/balance1"/>
    <dgm:cxn modelId="{89EE69CA-C94A-4547-A135-9619B35A3BA9}" type="presParOf" srcId="{4B4DC298-DDC4-4F87-9199-2758BABAFC9C}" destId="{1578F645-8814-48AC-9488-92BA64092B72}" srcOrd="1" destOrd="0" presId="urn:microsoft.com/office/officeart/2005/8/layout/balance1"/>
    <dgm:cxn modelId="{AF194419-971E-4462-BA92-F51AB687AE3F}" type="presParOf" srcId="{1578F645-8814-48AC-9488-92BA64092B72}" destId="{A69B4D69-C97F-4FBE-A4AC-8CD87D151A61}" srcOrd="0" destOrd="0" presId="urn:microsoft.com/office/officeart/2005/8/layout/balance1"/>
    <dgm:cxn modelId="{666E4884-B968-45FA-B617-DA0812CD7460}" type="presParOf" srcId="{1578F645-8814-48AC-9488-92BA64092B72}" destId="{66C04BC3-E11D-4031-BDC3-4B0E6C4B79B0}" srcOrd="1" destOrd="0" presId="urn:microsoft.com/office/officeart/2005/8/layout/balance1"/>
    <dgm:cxn modelId="{A35D807A-07AC-4BE5-A2C1-FAC46861E93B}" type="presParOf" srcId="{4B4DC298-DDC4-4F87-9199-2758BABAFC9C}" destId="{17E7036B-3349-4D6E-BB33-38D8D856EBFB}" srcOrd="2" destOrd="0" presId="urn:microsoft.com/office/officeart/2005/8/layout/balance1"/>
    <dgm:cxn modelId="{06E5BE15-1958-4A04-8116-5DFC367800DD}" type="presParOf" srcId="{17E7036B-3349-4D6E-BB33-38D8D856EBFB}" destId="{B1128E8E-D3A2-41A3-8DA4-1C5691051E43}" srcOrd="0" destOrd="0" presId="urn:microsoft.com/office/officeart/2005/8/layout/balance1"/>
    <dgm:cxn modelId="{39E65AEA-41E2-4C2F-A313-494F4A436072}" type="presParOf" srcId="{17E7036B-3349-4D6E-BB33-38D8D856EBFB}" destId="{83F2C7B9-712D-407B-9D38-9FC7ACE7047E}" srcOrd="1" destOrd="0" presId="urn:microsoft.com/office/officeart/2005/8/layout/balance1"/>
    <dgm:cxn modelId="{C00F98BD-849E-413B-B744-D0E5209CC4E6}" type="presParOf" srcId="{17E7036B-3349-4D6E-BB33-38D8D856EBFB}" destId="{75B095A4-9459-4888-9A3C-6C848387A71C}" srcOrd="2" destOrd="0" presId="urn:microsoft.com/office/officeart/2005/8/layout/balance1"/>
    <dgm:cxn modelId="{9343252D-B4D0-44D9-AF66-23F9003EF027}" type="presParOf" srcId="{17E7036B-3349-4D6E-BB33-38D8D856EBFB}" destId="{A3F7F9FC-7E00-4924-BEE8-51EB5DC2DAC4}" srcOrd="3" destOrd="0" presId="urn:microsoft.com/office/officeart/2005/8/layout/balance1"/>
    <dgm:cxn modelId="{769AC388-8AC0-4118-A08E-459801621EFE}" type="presParOf" srcId="{17E7036B-3349-4D6E-BB33-38D8D856EBFB}" destId="{E52B3648-B91E-46FF-A54B-EF47A9781EBC}" srcOrd="4" destOrd="0" presId="urn:microsoft.com/office/officeart/2005/8/layout/balance1"/>
    <dgm:cxn modelId="{6EB150B9-93D8-4776-9616-0CE643DB181E}" type="presParOf" srcId="{17E7036B-3349-4D6E-BB33-38D8D856EBFB}" destId="{1061CC88-3B18-4A8D-AECA-91B607480AB7}" srcOrd="5" destOrd="0" presId="urn:microsoft.com/office/officeart/2005/8/layout/balance1"/>
    <dgm:cxn modelId="{CBF042DC-29FC-4259-93A9-F6CB593A1D67}" type="presParOf" srcId="{17E7036B-3349-4D6E-BB33-38D8D856EBFB}" destId="{2E326E09-C4FB-4717-ADA0-90E011C9ECFC}" srcOrd="6" destOrd="0" presId="urn:microsoft.com/office/officeart/2005/8/layout/balance1"/>
    <dgm:cxn modelId="{91DAB374-B00F-4BE6-9092-7B70032BFE6A}" type="presParOf" srcId="{17E7036B-3349-4D6E-BB33-38D8D856EBFB}" destId="{1BB6C308-2EE5-4473-B9AE-85299045C0A5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5CA71-1F36-4DC2-A72A-4383B35EC47F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6EDFBFF0-978F-4817-A448-DA04E7101E72}">
      <dgm:prSet phldrT="[텍스트]"/>
      <dgm:spPr/>
      <dgm:t>
        <a:bodyPr/>
        <a:lstStyle/>
        <a:p>
          <a:pPr latinLnBrk="1"/>
          <a:r>
            <a:rPr lang="ko-KR" altLang="en-US" dirty="0" smtClean="0"/>
            <a:t>의사소통</a:t>
          </a:r>
          <a:endParaRPr lang="ko-KR" altLang="en-US" dirty="0"/>
        </a:p>
      </dgm:t>
    </dgm:pt>
    <dgm:pt modelId="{98E8A52E-BA9A-43BD-BAB2-3E47E59091EB}" type="parTrans" cxnId="{9EE0F857-A3EA-46C1-8F1A-5403962AA576}">
      <dgm:prSet/>
      <dgm:spPr/>
      <dgm:t>
        <a:bodyPr/>
        <a:lstStyle/>
        <a:p>
          <a:pPr latinLnBrk="1"/>
          <a:endParaRPr lang="ko-KR" altLang="en-US"/>
        </a:p>
      </dgm:t>
    </dgm:pt>
    <dgm:pt modelId="{D94ACFBD-B92E-4448-844D-D4590D1394B3}" type="sibTrans" cxnId="{9EE0F857-A3EA-46C1-8F1A-5403962AA576}">
      <dgm:prSet/>
      <dgm:spPr/>
      <dgm:t>
        <a:bodyPr/>
        <a:lstStyle/>
        <a:p>
          <a:pPr latinLnBrk="1"/>
          <a:endParaRPr lang="ko-KR" altLang="en-US"/>
        </a:p>
      </dgm:t>
    </dgm:pt>
    <dgm:pt modelId="{877D9D6E-10DE-464E-BFA5-3F91BD88E24A}">
      <dgm:prSet phldrT="[텍스트]"/>
      <dgm:spPr/>
      <dgm:t>
        <a:bodyPr/>
        <a:lstStyle/>
        <a:p>
          <a:pPr latinLnBrk="1"/>
          <a:r>
            <a:rPr lang="ko-KR" altLang="en-US" dirty="0" smtClean="0"/>
            <a:t>용기</a:t>
          </a:r>
          <a:endParaRPr lang="ko-KR" altLang="en-US" dirty="0"/>
        </a:p>
      </dgm:t>
    </dgm:pt>
    <dgm:pt modelId="{7FF7CADF-C9CA-4CF8-9A48-D15C2BF6F7DF}" type="parTrans" cxnId="{8A68B9E3-CB04-4435-82A4-51EFA0126FAA}">
      <dgm:prSet/>
      <dgm:spPr/>
      <dgm:t>
        <a:bodyPr/>
        <a:lstStyle/>
        <a:p>
          <a:pPr latinLnBrk="1"/>
          <a:endParaRPr lang="ko-KR" altLang="en-US"/>
        </a:p>
      </dgm:t>
    </dgm:pt>
    <dgm:pt modelId="{C4171519-7FD7-49AC-9F67-40823B5645CF}" type="sibTrans" cxnId="{8A68B9E3-CB04-4435-82A4-51EFA0126FAA}">
      <dgm:prSet/>
      <dgm:spPr/>
      <dgm:t>
        <a:bodyPr/>
        <a:lstStyle/>
        <a:p>
          <a:pPr latinLnBrk="1"/>
          <a:endParaRPr lang="ko-KR" altLang="en-US"/>
        </a:p>
      </dgm:t>
    </dgm:pt>
    <dgm:pt modelId="{6CA51F34-20D2-405D-A1E2-3E74FB374D6D}">
      <dgm:prSet phldrT="[텍스트]"/>
      <dgm:spPr/>
      <dgm:t>
        <a:bodyPr/>
        <a:lstStyle/>
        <a:p>
          <a:pPr latinLnBrk="1"/>
          <a:r>
            <a:rPr lang="ko-KR" altLang="en-US" dirty="0" smtClean="0"/>
            <a:t>피드백</a:t>
          </a:r>
          <a:endParaRPr lang="ko-KR" altLang="en-US" dirty="0"/>
        </a:p>
      </dgm:t>
    </dgm:pt>
    <dgm:pt modelId="{06AA44A1-6C52-452E-BF46-059A70FF094F}" type="parTrans" cxnId="{FD9ECFBD-BD98-4FE1-9D5A-98C6DF269B6E}">
      <dgm:prSet/>
      <dgm:spPr/>
      <dgm:t>
        <a:bodyPr/>
        <a:lstStyle/>
        <a:p>
          <a:pPr latinLnBrk="1"/>
          <a:endParaRPr lang="ko-KR" altLang="en-US"/>
        </a:p>
      </dgm:t>
    </dgm:pt>
    <dgm:pt modelId="{6AC5B5FA-37DF-40B0-9EFC-83B32A48BE70}" type="sibTrans" cxnId="{FD9ECFBD-BD98-4FE1-9D5A-98C6DF269B6E}">
      <dgm:prSet/>
      <dgm:spPr/>
      <dgm:t>
        <a:bodyPr/>
        <a:lstStyle/>
        <a:p>
          <a:pPr latinLnBrk="1"/>
          <a:endParaRPr lang="ko-KR" altLang="en-US"/>
        </a:p>
      </dgm:t>
    </dgm:pt>
    <dgm:pt modelId="{2F640BC5-B939-4AD7-B26E-D19523BC5E4C}">
      <dgm:prSet phldrT="[텍스트]"/>
      <dgm:spPr/>
      <dgm:t>
        <a:bodyPr/>
        <a:lstStyle/>
        <a:p>
          <a:pPr latinLnBrk="1"/>
          <a:r>
            <a:rPr lang="ko-KR" altLang="en-US" dirty="0" smtClean="0"/>
            <a:t>단순함</a:t>
          </a:r>
          <a:endParaRPr lang="ko-KR" altLang="en-US" dirty="0"/>
        </a:p>
      </dgm:t>
    </dgm:pt>
    <dgm:pt modelId="{12AFD293-2180-47F0-B864-8D3647022DC8}" type="parTrans" cxnId="{16E7AA8E-9EE4-422C-BCB9-C3AD22EE1674}">
      <dgm:prSet/>
      <dgm:spPr/>
      <dgm:t>
        <a:bodyPr/>
        <a:lstStyle/>
        <a:p>
          <a:pPr latinLnBrk="1"/>
          <a:endParaRPr lang="ko-KR" altLang="en-US"/>
        </a:p>
      </dgm:t>
    </dgm:pt>
    <dgm:pt modelId="{2361E145-EED0-477C-B46B-63FC6D89C82C}" type="sibTrans" cxnId="{16E7AA8E-9EE4-422C-BCB9-C3AD22EE1674}">
      <dgm:prSet/>
      <dgm:spPr/>
      <dgm:t>
        <a:bodyPr/>
        <a:lstStyle/>
        <a:p>
          <a:pPr latinLnBrk="1"/>
          <a:endParaRPr lang="ko-KR" altLang="en-US"/>
        </a:p>
      </dgm:t>
    </dgm:pt>
    <dgm:pt modelId="{F0D7AB4D-BC6B-4BF7-A9BB-AAF5FD4E42DB}">
      <dgm:prSet phldrT="[텍스트]"/>
      <dgm:spPr/>
      <dgm:t>
        <a:bodyPr/>
        <a:lstStyle/>
        <a:p>
          <a:pPr latinLnBrk="1"/>
          <a:r>
            <a:rPr lang="ko-KR" altLang="en-US" dirty="0" smtClean="0"/>
            <a:t>존중</a:t>
          </a:r>
          <a:endParaRPr lang="ko-KR" altLang="en-US" dirty="0"/>
        </a:p>
      </dgm:t>
    </dgm:pt>
    <dgm:pt modelId="{0AE9E10B-6136-4BCA-8353-A978BC89F09B}" type="parTrans" cxnId="{F69E5E3B-A423-4F63-ABAD-185C2FCCC675}">
      <dgm:prSet/>
      <dgm:spPr/>
      <dgm:t>
        <a:bodyPr/>
        <a:lstStyle/>
        <a:p>
          <a:pPr latinLnBrk="1"/>
          <a:endParaRPr lang="ko-KR" altLang="en-US"/>
        </a:p>
      </dgm:t>
    </dgm:pt>
    <dgm:pt modelId="{D93C39A8-5B34-4923-8394-0882DCA5B730}" type="sibTrans" cxnId="{F69E5E3B-A423-4F63-ABAD-185C2FCCC675}">
      <dgm:prSet/>
      <dgm:spPr/>
      <dgm:t>
        <a:bodyPr/>
        <a:lstStyle/>
        <a:p>
          <a:pPr latinLnBrk="1"/>
          <a:endParaRPr lang="ko-KR" altLang="en-US"/>
        </a:p>
      </dgm:t>
    </dgm:pt>
    <dgm:pt modelId="{7EDC6282-A22A-42A9-BE97-F6739A9F777E}" type="pres">
      <dgm:prSet presAssocID="{95D5CA71-1F36-4DC2-A72A-4383B35EC47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C91989-210E-4F0F-9C54-857ADA186543}" type="pres">
      <dgm:prSet presAssocID="{6EDFBFF0-978F-4817-A448-DA04E7101E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D62AA5-4830-44D0-80A3-6B75339CB655}" type="pres">
      <dgm:prSet presAssocID="{D94ACFBD-B92E-4448-844D-D4590D1394B3}" presName="sibTrans" presStyleCnt="0"/>
      <dgm:spPr/>
    </dgm:pt>
    <dgm:pt modelId="{CA433218-F14D-4FD6-8312-8D664E75E6B5}" type="pres">
      <dgm:prSet presAssocID="{877D9D6E-10DE-464E-BFA5-3F91BD88E24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7306B5-26DC-4E04-98BA-413A80618683}" type="pres">
      <dgm:prSet presAssocID="{C4171519-7FD7-49AC-9F67-40823B5645CF}" presName="sibTrans" presStyleCnt="0"/>
      <dgm:spPr/>
    </dgm:pt>
    <dgm:pt modelId="{3BC640FE-D7EA-430C-B8AD-7923A65C3058}" type="pres">
      <dgm:prSet presAssocID="{6CA51F34-20D2-405D-A1E2-3E74FB374D6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95CED7-F7CD-426F-906B-0B4CB85EB4E4}" type="pres">
      <dgm:prSet presAssocID="{6AC5B5FA-37DF-40B0-9EFC-83B32A48BE70}" presName="sibTrans" presStyleCnt="0"/>
      <dgm:spPr/>
    </dgm:pt>
    <dgm:pt modelId="{5CAFBC61-9782-47D0-B101-EFC6D49ADD95}" type="pres">
      <dgm:prSet presAssocID="{2F640BC5-B939-4AD7-B26E-D19523BC5E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E25D9B-00EA-4B71-AF26-09D4288A9C67}" type="pres">
      <dgm:prSet presAssocID="{2361E145-EED0-477C-B46B-63FC6D89C82C}" presName="sibTrans" presStyleCnt="0"/>
      <dgm:spPr/>
    </dgm:pt>
    <dgm:pt modelId="{C5227C48-037D-49ED-A7B6-CB4F960B70FE}" type="pres">
      <dgm:prSet presAssocID="{F0D7AB4D-BC6B-4BF7-A9BB-AAF5FD4E42D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EE0F857-A3EA-46C1-8F1A-5403962AA576}" srcId="{95D5CA71-1F36-4DC2-A72A-4383B35EC47F}" destId="{6EDFBFF0-978F-4817-A448-DA04E7101E72}" srcOrd="0" destOrd="0" parTransId="{98E8A52E-BA9A-43BD-BAB2-3E47E59091EB}" sibTransId="{D94ACFBD-B92E-4448-844D-D4590D1394B3}"/>
    <dgm:cxn modelId="{52B25D46-6873-4BC7-9C0E-F543D722D95A}" type="presOf" srcId="{877D9D6E-10DE-464E-BFA5-3F91BD88E24A}" destId="{CA433218-F14D-4FD6-8312-8D664E75E6B5}" srcOrd="0" destOrd="0" presId="urn:microsoft.com/office/officeart/2005/8/layout/default"/>
    <dgm:cxn modelId="{01AF8BE2-C5C0-4AC2-A341-B0209615BFC2}" type="presOf" srcId="{6EDFBFF0-978F-4817-A448-DA04E7101E72}" destId="{8CC91989-210E-4F0F-9C54-857ADA186543}" srcOrd="0" destOrd="0" presId="urn:microsoft.com/office/officeart/2005/8/layout/default"/>
    <dgm:cxn modelId="{397B793A-0EF9-4B95-819F-20A3D6BE9435}" type="presOf" srcId="{95D5CA71-1F36-4DC2-A72A-4383B35EC47F}" destId="{7EDC6282-A22A-42A9-BE97-F6739A9F777E}" srcOrd="0" destOrd="0" presId="urn:microsoft.com/office/officeart/2005/8/layout/default"/>
    <dgm:cxn modelId="{AD71A785-D8F7-43E0-991B-34AE5F61D32D}" type="presOf" srcId="{F0D7AB4D-BC6B-4BF7-A9BB-AAF5FD4E42DB}" destId="{C5227C48-037D-49ED-A7B6-CB4F960B70FE}" srcOrd="0" destOrd="0" presId="urn:microsoft.com/office/officeart/2005/8/layout/default"/>
    <dgm:cxn modelId="{FD9ECFBD-BD98-4FE1-9D5A-98C6DF269B6E}" srcId="{95D5CA71-1F36-4DC2-A72A-4383B35EC47F}" destId="{6CA51F34-20D2-405D-A1E2-3E74FB374D6D}" srcOrd="2" destOrd="0" parTransId="{06AA44A1-6C52-452E-BF46-059A70FF094F}" sibTransId="{6AC5B5FA-37DF-40B0-9EFC-83B32A48BE70}"/>
    <dgm:cxn modelId="{2A055882-3672-4E73-B29B-1B708DDD2A25}" type="presOf" srcId="{6CA51F34-20D2-405D-A1E2-3E74FB374D6D}" destId="{3BC640FE-D7EA-430C-B8AD-7923A65C3058}" srcOrd="0" destOrd="0" presId="urn:microsoft.com/office/officeart/2005/8/layout/default"/>
    <dgm:cxn modelId="{E4CF8B36-F502-497E-8D16-C4C18E673202}" type="presOf" srcId="{2F640BC5-B939-4AD7-B26E-D19523BC5E4C}" destId="{5CAFBC61-9782-47D0-B101-EFC6D49ADD95}" srcOrd="0" destOrd="0" presId="urn:microsoft.com/office/officeart/2005/8/layout/default"/>
    <dgm:cxn modelId="{F69E5E3B-A423-4F63-ABAD-185C2FCCC675}" srcId="{95D5CA71-1F36-4DC2-A72A-4383B35EC47F}" destId="{F0D7AB4D-BC6B-4BF7-A9BB-AAF5FD4E42DB}" srcOrd="4" destOrd="0" parTransId="{0AE9E10B-6136-4BCA-8353-A978BC89F09B}" sibTransId="{D93C39A8-5B34-4923-8394-0882DCA5B730}"/>
    <dgm:cxn modelId="{8A68B9E3-CB04-4435-82A4-51EFA0126FAA}" srcId="{95D5CA71-1F36-4DC2-A72A-4383B35EC47F}" destId="{877D9D6E-10DE-464E-BFA5-3F91BD88E24A}" srcOrd="1" destOrd="0" parTransId="{7FF7CADF-C9CA-4CF8-9A48-D15C2BF6F7DF}" sibTransId="{C4171519-7FD7-49AC-9F67-40823B5645CF}"/>
    <dgm:cxn modelId="{16E7AA8E-9EE4-422C-BCB9-C3AD22EE1674}" srcId="{95D5CA71-1F36-4DC2-A72A-4383B35EC47F}" destId="{2F640BC5-B939-4AD7-B26E-D19523BC5E4C}" srcOrd="3" destOrd="0" parTransId="{12AFD293-2180-47F0-B864-8D3647022DC8}" sibTransId="{2361E145-EED0-477C-B46B-63FC6D89C82C}"/>
    <dgm:cxn modelId="{1D3509C8-AAB2-48C1-A29D-BEEF59B0FB85}" type="presParOf" srcId="{7EDC6282-A22A-42A9-BE97-F6739A9F777E}" destId="{8CC91989-210E-4F0F-9C54-857ADA186543}" srcOrd="0" destOrd="0" presId="urn:microsoft.com/office/officeart/2005/8/layout/default"/>
    <dgm:cxn modelId="{80E400F4-FA4A-47C2-9351-D7B7988F8B27}" type="presParOf" srcId="{7EDC6282-A22A-42A9-BE97-F6739A9F777E}" destId="{C0D62AA5-4830-44D0-80A3-6B75339CB655}" srcOrd="1" destOrd="0" presId="urn:microsoft.com/office/officeart/2005/8/layout/default"/>
    <dgm:cxn modelId="{89202863-6414-4380-8798-9A82A9707290}" type="presParOf" srcId="{7EDC6282-A22A-42A9-BE97-F6739A9F777E}" destId="{CA433218-F14D-4FD6-8312-8D664E75E6B5}" srcOrd="2" destOrd="0" presId="urn:microsoft.com/office/officeart/2005/8/layout/default"/>
    <dgm:cxn modelId="{4092C1FC-82AE-4AF9-93EC-8CCC1C53BC7D}" type="presParOf" srcId="{7EDC6282-A22A-42A9-BE97-F6739A9F777E}" destId="{597306B5-26DC-4E04-98BA-413A80618683}" srcOrd="3" destOrd="0" presId="urn:microsoft.com/office/officeart/2005/8/layout/default"/>
    <dgm:cxn modelId="{8A1EF5D6-D7FD-47CA-96E6-03587C7DB81E}" type="presParOf" srcId="{7EDC6282-A22A-42A9-BE97-F6739A9F777E}" destId="{3BC640FE-D7EA-430C-B8AD-7923A65C3058}" srcOrd="4" destOrd="0" presId="urn:microsoft.com/office/officeart/2005/8/layout/default"/>
    <dgm:cxn modelId="{4130C107-12EB-4D94-BA2C-1C2C91CE85F6}" type="presParOf" srcId="{7EDC6282-A22A-42A9-BE97-F6739A9F777E}" destId="{8095CED7-F7CD-426F-906B-0B4CB85EB4E4}" srcOrd="5" destOrd="0" presId="urn:microsoft.com/office/officeart/2005/8/layout/default"/>
    <dgm:cxn modelId="{335BF761-7C72-4F0F-ABAE-5232F0F76F26}" type="presParOf" srcId="{7EDC6282-A22A-42A9-BE97-F6739A9F777E}" destId="{5CAFBC61-9782-47D0-B101-EFC6D49ADD95}" srcOrd="6" destOrd="0" presId="urn:microsoft.com/office/officeart/2005/8/layout/default"/>
    <dgm:cxn modelId="{466BB395-A7BF-409B-B6E4-8A83F0F73A9F}" type="presParOf" srcId="{7EDC6282-A22A-42A9-BE97-F6739A9F777E}" destId="{D0E25D9B-00EA-4B71-AF26-09D4288A9C67}" srcOrd="7" destOrd="0" presId="urn:microsoft.com/office/officeart/2005/8/layout/default"/>
    <dgm:cxn modelId="{71BE4FB0-197E-4C57-979B-E527BD278481}" type="presParOf" srcId="{7EDC6282-A22A-42A9-BE97-F6739A9F777E}" destId="{C5227C48-037D-49ED-A7B6-CB4F960B70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4D69-C97F-4FBE-A4AC-8CD87D151A61}">
      <dsp:nvSpPr>
        <dsp:cNvPr id="0" name=""/>
        <dsp:cNvSpPr/>
      </dsp:nvSpPr>
      <dsp:spPr>
        <a:xfrm>
          <a:off x="1679786" y="0"/>
          <a:ext cx="1950720" cy="108373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가치</a:t>
          </a:r>
          <a:endParaRPr lang="ko-KR" altLang="en-US" sz="3600" kern="1200" dirty="0"/>
        </a:p>
      </dsp:txBody>
      <dsp:txXfrm>
        <a:off x="1711527" y="31741"/>
        <a:ext cx="1887238" cy="1020251"/>
      </dsp:txXfrm>
    </dsp:sp>
    <dsp:sp modelId="{66C04BC3-E11D-4031-BDC3-4B0E6C4B79B0}">
      <dsp:nvSpPr>
        <dsp:cNvPr id="0" name=""/>
        <dsp:cNvSpPr/>
      </dsp:nvSpPr>
      <dsp:spPr>
        <a:xfrm>
          <a:off x="4497493" y="0"/>
          <a:ext cx="1950720" cy="108373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err="1" smtClean="0"/>
            <a:t>실천법</a:t>
          </a:r>
          <a:endParaRPr lang="ko-KR" altLang="en-US" sz="3600" kern="1200" dirty="0"/>
        </a:p>
      </dsp:txBody>
      <dsp:txXfrm>
        <a:off x="4529234" y="31741"/>
        <a:ext cx="1887238" cy="1020251"/>
      </dsp:txXfrm>
    </dsp:sp>
    <dsp:sp modelId="{83F2C7B9-712D-407B-9D38-9FC7ACE7047E}">
      <dsp:nvSpPr>
        <dsp:cNvPr id="0" name=""/>
        <dsp:cNvSpPr/>
      </dsp:nvSpPr>
      <dsp:spPr>
        <a:xfrm>
          <a:off x="3657599" y="4605866"/>
          <a:ext cx="812800" cy="812800"/>
        </a:xfrm>
        <a:prstGeom prst="triangle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095A4-9459-4888-9A3C-6C848387A71C}">
      <dsp:nvSpPr>
        <dsp:cNvPr id="0" name=""/>
        <dsp:cNvSpPr/>
      </dsp:nvSpPr>
      <dsp:spPr>
        <a:xfrm rot="240000">
          <a:off x="1624855" y="4257573"/>
          <a:ext cx="4878289" cy="34112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7F9FC-7E00-4924-BEE8-51EB5DC2DAC4}">
      <dsp:nvSpPr>
        <dsp:cNvPr id="0" name=""/>
        <dsp:cNvSpPr/>
      </dsp:nvSpPr>
      <dsp:spPr>
        <a:xfrm rot="240000">
          <a:off x="4553844" y="3404681"/>
          <a:ext cx="1946391" cy="906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실천법</a:t>
          </a:r>
          <a:r>
            <a:rPr lang="en-US" altLang="ko-KR" sz="2900" kern="1200" dirty="0" smtClean="0"/>
            <a:t>3</a:t>
          </a:r>
          <a:endParaRPr lang="ko-KR" altLang="en-US" sz="2900" kern="1200" dirty="0"/>
        </a:p>
      </dsp:txBody>
      <dsp:txXfrm>
        <a:off x="4598111" y="3448948"/>
        <a:ext cx="1857857" cy="818285"/>
      </dsp:txXfrm>
    </dsp:sp>
    <dsp:sp modelId="{E52B3648-B91E-46FF-A54B-EF47A9781EBC}">
      <dsp:nvSpPr>
        <dsp:cNvPr id="0" name=""/>
        <dsp:cNvSpPr/>
      </dsp:nvSpPr>
      <dsp:spPr>
        <a:xfrm rot="240000">
          <a:off x="4624286" y="2429321"/>
          <a:ext cx="1946391" cy="906819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실천법</a:t>
          </a:r>
          <a:r>
            <a:rPr lang="en-US" altLang="ko-KR" sz="2900" kern="1200" dirty="0" smtClean="0"/>
            <a:t>2</a:t>
          </a:r>
          <a:endParaRPr lang="ko-KR" altLang="en-US" sz="2900" kern="1200" dirty="0"/>
        </a:p>
      </dsp:txBody>
      <dsp:txXfrm>
        <a:off x="4668553" y="2473588"/>
        <a:ext cx="1857857" cy="818285"/>
      </dsp:txXfrm>
    </dsp:sp>
    <dsp:sp modelId="{1061CC88-3B18-4A8D-AECA-91B607480AB7}">
      <dsp:nvSpPr>
        <dsp:cNvPr id="0" name=""/>
        <dsp:cNvSpPr/>
      </dsp:nvSpPr>
      <dsp:spPr>
        <a:xfrm rot="240000">
          <a:off x="4694729" y="1475635"/>
          <a:ext cx="1946391" cy="906819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err="1" smtClean="0"/>
            <a:t>실천법</a:t>
          </a:r>
          <a:r>
            <a:rPr lang="en-US" altLang="ko-KR" sz="2900" kern="1200" dirty="0" smtClean="0"/>
            <a:t>1</a:t>
          </a:r>
          <a:endParaRPr lang="ko-KR" altLang="en-US" sz="2900" kern="1200" dirty="0"/>
        </a:p>
      </dsp:txBody>
      <dsp:txXfrm>
        <a:off x="4738996" y="1519902"/>
        <a:ext cx="1857857" cy="818285"/>
      </dsp:txXfrm>
    </dsp:sp>
    <dsp:sp modelId="{2E326E09-C4FB-4717-ADA0-90E011C9ECFC}">
      <dsp:nvSpPr>
        <dsp:cNvPr id="0" name=""/>
        <dsp:cNvSpPr/>
      </dsp:nvSpPr>
      <dsp:spPr>
        <a:xfrm rot="240000">
          <a:off x="1763230" y="3209609"/>
          <a:ext cx="1946391" cy="906819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가치</a:t>
          </a:r>
          <a:r>
            <a:rPr lang="en-US" altLang="ko-KR" sz="2900" kern="1200" dirty="0" smtClean="0"/>
            <a:t>2</a:t>
          </a:r>
          <a:endParaRPr lang="ko-KR" altLang="en-US" sz="2900" kern="1200" dirty="0"/>
        </a:p>
      </dsp:txBody>
      <dsp:txXfrm>
        <a:off x="1807497" y="3253876"/>
        <a:ext cx="1857857" cy="818285"/>
      </dsp:txXfrm>
    </dsp:sp>
    <dsp:sp modelId="{1BB6C308-2EE5-4473-B9AE-85299045C0A5}">
      <dsp:nvSpPr>
        <dsp:cNvPr id="0" name=""/>
        <dsp:cNvSpPr/>
      </dsp:nvSpPr>
      <dsp:spPr>
        <a:xfrm rot="240000">
          <a:off x="1833673" y="2234249"/>
          <a:ext cx="1946391" cy="906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가치</a:t>
          </a:r>
          <a:r>
            <a:rPr lang="en-US" altLang="ko-KR" sz="2900" kern="1200" dirty="0" smtClean="0"/>
            <a:t>1</a:t>
          </a:r>
          <a:endParaRPr lang="ko-KR" altLang="en-US" sz="2900" kern="1200" dirty="0"/>
        </a:p>
      </dsp:txBody>
      <dsp:txXfrm>
        <a:off x="1877940" y="2278516"/>
        <a:ext cx="1857857" cy="818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91989-210E-4F0F-9C54-857ADA186543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/>
            <a:t>의사소통</a:t>
          </a:r>
          <a:endParaRPr lang="ko-KR" altLang="en-US" sz="4600" kern="1200" dirty="0"/>
        </a:p>
      </dsp:txBody>
      <dsp:txXfrm>
        <a:off x="1221978" y="2645"/>
        <a:ext cx="2706687" cy="1624012"/>
      </dsp:txXfrm>
    </dsp:sp>
    <dsp:sp modelId="{CA433218-F14D-4FD6-8312-8D664E75E6B5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/>
            <a:t>용기</a:t>
          </a:r>
          <a:endParaRPr lang="ko-KR" altLang="en-US" sz="4600" kern="1200" dirty="0"/>
        </a:p>
      </dsp:txBody>
      <dsp:txXfrm>
        <a:off x="4199334" y="2645"/>
        <a:ext cx="2706687" cy="1624012"/>
      </dsp:txXfrm>
    </dsp:sp>
    <dsp:sp modelId="{3BC640FE-D7EA-430C-B8AD-7923A65C3058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/>
            <a:t>피드백</a:t>
          </a:r>
          <a:endParaRPr lang="ko-KR" altLang="en-US" sz="4600" kern="1200" dirty="0"/>
        </a:p>
      </dsp:txBody>
      <dsp:txXfrm>
        <a:off x="1221978" y="1897327"/>
        <a:ext cx="2706687" cy="1624012"/>
      </dsp:txXfrm>
    </dsp:sp>
    <dsp:sp modelId="{5CAFBC61-9782-47D0-B101-EFC6D49ADD95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/>
            <a:t>단순함</a:t>
          </a:r>
          <a:endParaRPr lang="ko-KR" altLang="en-US" sz="4600" kern="1200" dirty="0"/>
        </a:p>
      </dsp:txBody>
      <dsp:txXfrm>
        <a:off x="4199334" y="1897327"/>
        <a:ext cx="2706687" cy="1624012"/>
      </dsp:txXfrm>
    </dsp:sp>
    <dsp:sp modelId="{C5227C48-037D-49ED-A7B6-CB4F960B70FE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600" kern="1200" dirty="0" smtClean="0"/>
            <a:t>존중</a:t>
          </a:r>
          <a:endParaRPr lang="ko-KR" altLang="en-US" sz="4600" kern="1200" dirty="0"/>
        </a:p>
      </dsp:txBody>
      <dsp:txXfrm>
        <a:off x="2710656" y="3792008"/>
        <a:ext cx="2706687" cy="162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br.org/ideacast/2016/04/understanding-agile-management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smtClean="0"/>
              <a:t>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8" name="다이어그램 7"/>
          <p:cNvGraphicFramePr/>
          <p:nvPr>
            <p:extLst>
              <p:ext uri="{D42A27DB-BD31-4B8C-83A1-F6EECF244321}">
                <p14:modId xmlns:p14="http://schemas.microsoft.com/office/powerpoint/2010/main" val="3150939614"/>
              </p:ext>
            </p:extLst>
          </p:nvPr>
        </p:nvGraphicFramePr>
        <p:xfrm>
          <a:off x="4064000" y="122416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56400" y="5791546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smtClean="0"/>
              <a:t>원칙</a:t>
            </a:r>
            <a:endParaRPr lang="ko-KR" altLang="en-US" sz="3600" dirty="0"/>
          </a:p>
        </p:txBody>
      </p:sp>
      <p:sp>
        <p:nvSpPr>
          <p:cNvPr id="10" name="직사각형 9"/>
          <p:cNvSpPr/>
          <p:nvPr/>
        </p:nvSpPr>
        <p:spPr>
          <a:xfrm>
            <a:off x="565807" y="1945967"/>
            <a:ext cx="42111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3200" dirty="0" smtClean="0">
                <a:solidFill>
                  <a:srgbClr val="FF0000"/>
                </a:solidFill>
              </a:rPr>
              <a:t>가치</a:t>
            </a:r>
            <a:r>
              <a:rPr lang="ko-KR" altLang="en-US" sz="3200" dirty="0">
                <a:solidFill>
                  <a:srgbClr val="FF0000"/>
                </a:solidFill>
              </a:rPr>
              <a:t>(value)</a:t>
            </a:r>
            <a:r>
              <a:rPr lang="ko-KR" altLang="en-US" sz="3200" dirty="0"/>
              <a:t>와 그 가치를 이루기 위한 </a:t>
            </a:r>
            <a:r>
              <a:rPr lang="ko-KR" altLang="en-US" sz="3200" dirty="0" err="1" smtClean="0">
                <a:solidFill>
                  <a:srgbClr val="FF0000"/>
                </a:solidFill>
              </a:rPr>
              <a:t>실천법</a:t>
            </a:r>
            <a:r>
              <a:rPr lang="ko-KR" altLang="en-US" sz="3200" dirty="0">
                <a:solidFill>
                  <a:srgbClr val="FF0000"/>
                </a:solidFill>
              </a:rPr>
              <a:t>(practice)</a:t>
            </a:r>
            <a:r>
              <a:rPr lang="ko-KR" altLang="en-US" sz="3200" dirty="0"/>
              <a:t>, 이 두 개를 큰 축으로 놓고 </a:t>
            </a:r>
            <a:r>
              <a:rPr lang="ko-KR" altLang="en-US" sz="3200" dirty="0">
                <a:solidFill>
                  <a:srgbClr val="FF0000"/>
                </a:solidFill>
              </a:rPr>
              <a:t>원칙(principle)</a:t>
            </a:r>
            <a:r>
              <a:rPr lang="ko-KR" altLang="en-US" sz="3200" dirty="0"/>
              <a:t>을 </a:t>
            </a:r>
            <a:r>
              <a:rPr lang="ko-KR" altLang="en-US" sz="3200" dirty="0" smtClean="0"/>
              <a:t>세워서 </a:t>
            </a:r>
            <a:r>
              <a:rPr lang="ko-KR" altLang="en-US" sz="3200" dirty="0"/>
              <a:t>그 둘 사이에서 균형을 </a:t>
            </a:r>
            <a:r>
              <a:rPr lang="ko-KR" altLang="en-US" sz="3200" dirty="0" smtClean="0"/>
              <a:t>맞추는 것을 권장함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44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 </a:t>
            </a:r>
            <a:r>
              <a:rPr lang="ko-KR" altLang="en-US" dirty="0" smtClean="0"/>
              <a:t>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의사소통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팀의 발전을 위한 가장 중요한 요소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의사소통</a:t>
            </a:r>
            <a:r>
              <a:rPr lang="en-US" altLang="ko-KR" dirty="0" smtClean="0"/>
              <a:t>’</a:t>
            </a:r>
          </a:p>
          <a:p>
            <a:pPr lvl="1"/>
            <a:r>
              <a:rPr lang="ko-KR" altLang="en-US" dirty="0" smtClean="0"/>
              <a:t>이미 해결책이 있는 문제가 대부분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상당수의 문제는 의사소통이 부족하여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 : </a:t>
            </a:r>
            <a:r>
              <a:rPr lang="ko-KR" altLang="en-US" dirty="0" smtClean="0"/>
              <a:t>서버상의 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 개발자들 간의 책임 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감추기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 개발자들 간의 책임 전가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의사소통 시 발생할 수 있는 두려움을 이겨내는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용기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5900" y="1690688"/>
            <a:ext cx="5880100" cy="149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중요 고객과의 데모일정 확립</a:t>
            </a:r>
            <a:endParaRPr lang="en-US" altLang="ko-KR" sz="2800" dirty="0" smtClean="0"/>
          </a:p>
          <a:p>
            <a:pPr marL="285750" indent="-285750" algn="ctr">
              <a:buFontTx/>
              <a:buChar char="-"/>
            </a:pPr>
            <a:r>
              <a:rPr lang="ko-KR" altLang="en-US" sz="2800" dirty="0" smtClean="0"/>
              <a:t>서버 버전 확정</a:t>
            </a:r>
            <a:endParaRPr lang="en-US" altLang="ko-KR" sz="2800" dirty="0" smtClean="0"/>
          </a:p>
          <a:p>
            <a:pPr marL="285750" indent="-285750" algn="ctr">
              <a:buFontTx/>
              <a:buChar char="-"/>
            </a:pPr>
            <a:r>
              <a:rPr lang="ko-KR" altLang="en-US" sz="2800" dirty="0" smtClean="0"/>
              <a:t>클라이언트 연동 버전 확정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429000" y="3346451"/>
            <a:ext cx="5880100" cy="149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데모 </a:t>
            </a:r>
            <a:r>
              <a:rPr lang="ko-KR" altLang="en-US" sz="2800" dirty="0" err="1" smtClean="0"/>
              <a:t>어플</a:t>
            </a:r>
            <a:r>
              <a:rPr lang="ko-KR" altLang="en-US" sz="2800" dirty="0" smtClean="0"/>
              <a:t> 개발 완료</a:t>
            </a:r>
            <a:endParaRPr lang="en-US" altLang="ko-KR" sz="2800" dirty="0" smtClean="0"/>
          </a:p>
          <a:p>
            <a:pPr marL="457200" indent="-457200" algn="ctr">
              <a:buFontTx/>
              <a:buChar char="-"/>
            </a:pPr>
            <a:r>
              <a:rPr lang="ko-KR" altLang="en-US" sz="2800" dirty="0" smtClean="0"/>
              <a:t>데모 일정 </a:t>
            </a:r>
            <a:r>
              <a:rPr lang="en-US" altLang="ko-KR" sz="2800" dirty="0" smtClean="0"/>
              <a:t>D-1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50100" y="5053014"/>
            <a:ext cx="4914900" cy="149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데모 시 연동 불가 현상 발생</a:t>
            </a:r>
            <a:endParaRPr lang="en-US" altLang="ko-KR" sz="2800" dirty="0" smtClean="0"/>
          </a:p>
        </p:txBody>
      </p:sp>
      <p:cxnSp>
        <p:nvCxnSpPr>
          <p:cNvPr id="8" name="꺾인 연결선 7"/>
          <p:cNvCxnSpPr>
            <a:stCxn id="4" idx="2"/>
            <a:endCxn id="5" idx="1"/>
          </p:cNvCxnSpPr>
          <p:nvPr/>
        </p:nvCxnSpPr>
        <p:spPr>
          <a:xfrm rot="16200000" flipH="1">
            <a:off x="2839244" y="3505994"/>
            <a:ext cx="906463" cy="2730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2"/>
            <a:endCxn id="6" idx="1"/>
          </p:cNvCxnSpPr>
          <p:nvPr/>
        </p:nvCxnSpPr>
        <p:spPr>
          <a:xfrm rot="16200000" flipH="1">
            <a:off x="6280944" y="4933157"/>
            <a:ext cx="957263" cy="7810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1000" y="4514851"/>
            <a:ext cx="4724400" cy="21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원인</a:t>
            </a:r>
            <a:endParaRPr lang="en-US" altLang="ko-KR" sz="2400" dirty="0" smtClean="0"/>
          </a:p>
          <a:p>
            <a:pPr marL="285750" indent="-285750" algn="ctr">
              <a:buFontTx/>
              <a:buChar char="-"/>
            </a:pPr>
            <a:r>
              <a:rPr lang="ko-KR" altLang="en-US" sz="2400" dirty="0" smtClean="0"/>
              <a:t>원인 불명으로 데모 서버 업그레이드 됨</a:t>
            </a:r>
            <a:endParaRPr lang="en-US" altLang="ko-KR" sz="2400" dirty="0" smtClean="0"/>
          </a:p>
          <a:p>
            <a:pPr marL="285750" indent="-285750" algn="ctr">
              <a:buFontTx/>
              <a:buChar char="-"/>
            </a:pPr>
            <a:r>
              <a:rPr lang="ko-KR" altLang="en-US" sz="2400" dirty="0" smtClean="0"/>
              <a:t>클라이언트 버전과 맞지 않아 접속 시 오류 발생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6972300" y="915989"/>
            <a:ext cx="4902200" cy="21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서버 담당 책임은 자동 업그레이드 기능을 팀원에게 공유하지 않음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- </a:t>
            </a:r>
            <a:r>
              <a:rPr lang="ko-KR" altLang="en-US" sz="2400" dirty="0" smtClean="0"/>
              <a:t>의사소통 부재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79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용기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모르는 기술을 아는 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원인 불명의 버그를 덮고 넘어가기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용기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성공적인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개발의 필수인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이끌어 낼 수 있는 가장 중요한 요소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1717" y="1690688"/>
            <a:ext cx="4900448" cy="2061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팀원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는 자신이 수행하지 않은 업그레이드가 종종 되어 있는 상황에 대해 물어보지 않음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6684579" y="4176384"/>
            <a:ext cx="4669221" cy="2061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서버 </a:t>
            </a:r>
            <a:r>
              <a:rPr lang="ko-KR" altLang="en-US" sz="2400" smtClean="0"/>
              <a:t>담당 책임은 해당 기능은 개발 서버 유지를 위한 기본적인 요소라 인식</a:t>
            </a:r>
            <a:endParaRPr lang="ko-KR" altLang="en-US" sz="2400" dirty="0"/>
          </a:p>
        </p:txBody>
      </p:sp>
      <p:cxnSp>
        <p:nvCxnSpPr>
          <p:cNvPr id="7" name="꺾인 연결선 6"/>
          <p:cNvCxnSpPr>
            <a:stCxn id="4" idx="2"/>
            <a:endCxn id="5" idx="1"/>
          </p:cNvCxnSpPr>
          <p:nvPr/>
        </p:nvCxnSpPr>
        <p:spPr>
          <a:xfrm rot="16200000" flipH="1">
            <a:off x="4140788" y="2663346"/>
            <a:ext cx="1454944" cy="363263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5" idx="0"/>
            <a:endCxn id="4" idx="3"/>
          </p:cNvCxnSpPr>
          <p:nvPr/>
        </p:nvCxnSpPr>
        <p:spPr>
          <a:xfrm rot="16200000" flipV="1">
            <a:off x="6533207" y="1690400"/>
            <a:ext cx="1454943" cy="351702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27684" y="5199293"/>
            <a:ext cx="184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용기 부족</a:t>
            </a:r>
            <a:endParaRPr lang="ko-KR" alt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684579" y="2247734"/>
            <a:ext cx="222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피드백 부재</a:t>
            </a:r>
            <a:endParaRPr lang="ko-KR" altLang="en-US" sz="2800" dirty="0"/>
          </a:p>
        </p:txBody>
      </p:sp>
      <p:sp>
        <p:nvSpPr>
          <p:cNvPr id="13" name="폭발 2 12"/>
          <p:cNvSpPr/>
          <p:nvPr/>
        </p:nvSpPr>
        <p:spPr>
          <a:xfrm>
            <a:off x="4367050" y="3147888"/>
            <a:ext cx="3547241" cy="1560786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악순환</a:t>
            </a:r>
            <a:endParaRPr lang="ko-KR" altLang="en-US" sz="3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69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피드백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원인을 추정 하지 말고 현상과 사실을 그대로 전달 후 그에 대한 도움을 얻는 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피드백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요구사항이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늘어날 수 있으나 이를 피하게 되면 결국 프로젝트가 실패할 확률이 높아짐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0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8296" y="1434663"/>
            <a:ext cx="4332890" cy="18918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고객사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B</a:t>
            </a:r>
            <a:r>
              <a:rPr lang="ko-KR" altLang="en-US" sz="2800" dirty="0" smtClean="0"/>
              <a:t>는 봄에 증강현실 기반 의료 쇼핑몰 개발을 의뢰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950576" y="3727917"/>
            <a:ext cx="3947950" cy="133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가을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개발 완료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7898526" y="5283448"/>
            <a:ext cx="3947950" cy="1336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가을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겨울 옷이 하나도 없음</a:t>
            </a:r>
            <a:endParaRPr lang="ko-KR" altLang="en-US" sz="2800" dirty="0"/>
          </a:p>
        </p:txBody>
      </p:sp>
      <p:cxnSp>
        <p:nvCxnSpPr>
          <p:cNvPr id="8" name="꺾인 연결선 7"/>
          <p:cNvCxnSpPr>
            <a:stCxn id="4" idx="2"/>
            <a:endCxn id="5" idx="1"/>
          </p:cNvCxnSpPr>
          <p:nvPr/>
        </p:nvCxnSpPr>
        <p:spPr>
          <a:xfrm rot="16200000" flipH="1">
            <a:off x="2737889" y="3183376"/>
            <a:ext cx="1069538" cy="135583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2"/>
            <a:endCxn id="6" idx="1"/>
          </p:cNvCxnSpPr>
          <p:nvPr/>
        </p:nvCxnSpPr>
        <p:spPr>
          <a:xfrm rot="16200000" flipH="1">
            <a:off x="6467845" y="4520913"/>
            <a:ext cx="887386" cy="19739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353503" y="1235961"/>
            <a:ext cx="5202621" cy="20318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고객사와</a:t>
            </a:r>
            <a:r>
              <a:rPr lang="ko-KR" altLang="en-US" sz="2800" dirty="0" smtClean="0"/>
              <a:t> 주기적인 현상 전달 과정 부재로 인한 어처구니 없는 실수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07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4. </a:t>
            </a:r>
            <a:r>
              <a:rPr lang="ko-KR" altLang="en-US" dirty="0" smtClean="0">
                <a:solidFill>
                  <a:srgbClr val="FF0000"/>
                </a:solidFill>
              </a:rPr>
              <a:t>단순함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어려운 알고리즘 적용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본인이 이해하지 못한 상태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복잡한 코딩 스타일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매크로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포인터 남발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단순함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필요시 </a:t>
            </a:r>
            <a:r>
              <a:rPr lang="ko-KR" altLang="en-US" dirty="0" err="1" smtClean="0">
                <a:sym typeface="Wingdings" panose="05000000000000000000" pitchFamily="2" charset="2"/>
              </a:rPr>
              <a:t>리팩토링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 </a:t>
            </a:r>
            <a:r>
              <a:rPr lang="ko-KR" altLang="en-US" dirty="0" smtClean="0"/>
              <a:t>는 최대한 간결하게 유지 되어야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5310" y="1690688"/>
            <a:ext cx="3783724" cy="16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Skeleton Animation </a:t>
            </a:r>
            <a:r>
              <a:rPr lang="ko-KR" altLang="en-US" sz="2800" dirty="0" smtClean="0"/>
              <a:t>알고리즘을 대형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오픈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소스를 가져와 사용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282966" y="3244742"/>
            <a:ext cx="3626068" cy="16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부위별 특수 기능 추가 요구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8092966" y="4754454"/>
            <a:ext cx="3626068" cy="16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어디를 어떻게 고쳐야 하는지 담당자가 모름</a:t>
            </a:r>
            <a:endParaRPr lang="ko-KR" altLang="en-US" sz="2800" dirty="0"/>
          </a:p>
        </p:txBody>
      </p:sp>
      <p:cxnSp>
        <p:nvCxnSpPr>
          <p:cNvPr id="9" name="꺾인 연결선 8"/>
          <p:cNvCxnSpPr>
            <a:stCxn id="5" idx="2"/>
            <a:endCxn id="6" idx="1"/>
          </p:cNvCxnSpPr>
          <p:nvPr/>
        </p:nvCxnSpPr>
        <p:spPr>
          <a:xfrm rot="16200000" flipH="1">
            <a:off x="2892767" y="2703991"/>
            <a:ext cx="704605" cy="20757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6" idx="2"/>
            <a:endCxn id="7" idx="1"/>
          </p:cNvCxnSpPr>
          <p:nvPr/>
        </p:nvCxnSpPr>
        <p:spPr>
          <a:xfrm rot="16200000" flipH="1">
            <a:off x="6764352" y="4275288"/>
            <a:ext cx="660263" cy="199696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96000" y="522563"/>
            <a:ext cx="5623034" cy="23805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단순한 알고리즘으로 해결 될 </a:t>
            </a:r>
            <a:r>
              <a:rPr lang="ko-KR" altLang="en-US" sz="2800" smtClean="0"/>
              <a:t>문제가 복잡한 코드로 인해 해결이 불가능해 짐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29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5. </a:t>
            </a:r>
            <a:r>
              <a:rPr lang="ko-KR" altLang="en-US" dirty="0" smtClean="0">
                <a:solidFill>
                  <a:srgbClr val="FF0000"/>
                </a:solidFill>
              </a:rPr>
              <a:t>존중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1~4 </a:t>
            </a:r>
            <a:r>
              <a:rPr lang="ko-KR" altLang="en-US" dirty="0" smtClean="0"/>
              <a:t>가치를 유지하기 위한 근간이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 존중이 없으면 개발이 어려워 </a:t>
            </a:r>
            <a:r>
              <a:rPr lang="ko-KR" altLang="en-US" dirty="0" smtClean="0"/>
              <a:t>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사람간의 상하관계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중요도 차이는 없다는 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켄트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벡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/>
              <a:t>소프트웨어 개발에서 생산성과 인간성을 동시에 개선하려면</a:t>
            </a:r>
            <a:r>
              <a:rPr lang="en-US" altLang="ko-KR" dirty="0"/>
              <a:t>, </a:t>
            </a:r>
            <a:r>
              <a:rPr lang="ko-KR" altLang="en-US" dirty="0"/>
              <a:t>팀에 속한 모든 개인의 </a:t>
            </a:r>
            <a:r>
              <a:rPr lang="ko-KR" altLang="en-US" dirty="0" smtClean="0"/>
              <a:t>기여를 </a:t>
            </a:r>
            <a:r>
              <a:rPr lang="ko-KR" altLang="en-US" dirty="0"/>
              <a:t>존중해야 한다</a:t>
            </a:r>
            <a:r>
              <a:rPr lang="en-US" altLang="ko-KR" dirty="0"/>
              <a:t>. </a:t>
            </a:r>
            <a:r>
              <a:rPr lang="ko-KR" altLang="en-US" dirty="0"/>
              <a:t>나도 중요한 사람이고 당신도 중요한 </a:t>
            </a:r>
            <a:r>
              <a:rPr lang="ko-KR" altLang="en-US" dirty="0" smtClean="0"/>
              <a:t>사람이다</a:t>
            </a:r>
            <a:r>
              <a:rPr lang="en-US" altLang="ko-KR" dirty="0" smtClean="0"/>
              <a:t>.”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08993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4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프로젝트가 실패하는가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소통의 부족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소통을 중요시 하는 개발 방식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/>
              <a:t>가치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24343775"/>
              </p:ext>
            </p:extLst>
          </p:nvPr>
        </p:nvGraphicFramePr>
        <p:xfrm>
          <a:off x="4691993" y="118556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8" y="2317530"/>
            <a:ext cx="5059611" cy="342111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22088" y="2214153"/>
            <a:ext cx="1431925" cy="2862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err="1" smtClean="0"/>
              <a:t>실천법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함께 앉기    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개발 작업은 팀 전체가 들어가기에 충분할 정도로 크고 열린 공간에서 하라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파티션 </a:t>
            </a:r>
            <a:r>
              <a:rPr lang="en-US" altLang="ko-KR" sz="2400" dirty="0" smtClean="0"/>
              <a:t>X, </a:t>
            </a:r>
            <a:r>
              <a:rPr lang="ko-KR" altLang="en-US" sz="2400" dirty="0" smtClean="0"/>
              <a:t>물리적인 거리를 줄이자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전체 팀    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필요한 </a:t>
            </a:r>
            <a:r>
              <a:rPr lang="ko-KR" altLang="en-US" sz="2400" dirty="0"/>
              <a:t>기술과 시야를 지닌 사람들을 전부 팀에 포함시켜라</a:t>
            </a:r>
            <a:r>
              <a:rPr lang="en-US" altLang="ko-KR" sz="2400" dirty="0" smtClean="0"/>
              <a:t>. (0.5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A </a:t>
            </a:r>
            <a:r>
              <a:rPr lang="ko-KR" altLang="en-US" sz="2400" dirty="0" smtClean="0"/>
              <a:t>프로젝트</a:t>
            </a:r>
            <a:r>
              <a:rPr lang="en-US" altLang="ko-KR" sz="2400" dirty="0"/>
              <a:t>,</a:t>
            </a:r>
            <a:r>
              <a:rPr lang="en-US" altLang="ko-KR" sz="2400" dirty="0" smtClean="0"/>
              <a:t> 0.5</a:t>
            </a:r>
            <a:r>
              <a:rPr lang="ko-KR" altLang="en-US" sz="2400" dirty="0" smtClean="0"/>
              <a:t>는</a:t>
            </a:r>
            <a:r>
              <a:rPr lang="en-US" altLang="ko-KR" sz="2400" dirty="0" smtClean="0"/>
              <a:t> B </a:t>
            </a:r>
            <a:r>
              <a:rPr lang="ko-KR" altLang="en-US" sz="2400" dirty="0" smtClean="0"/>
              <a:t>프로젝트 </a:t>
            </a:r>
            <a:r>
              <a:rPr lang="en-US" altLang="ko-KR" sz="2400" dirty="0" smtClean="0"/>
              <a:t>X, Context switch </a:t>
            </a:r>
            <a:r>
              <a:rPr lang="ko-KR" altLang="en-US" sz="2400" dirty="0" smtClean="0"/>
              <a:t>비용은 생각보다 크다</a:t>
            </a:r>
            <a:r>
              <a:rPr lang="en-US" altLang="ko-KR" sz="2400" dirty="0" smtClean="0"/>
              <a:t>.)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정보를 제공하는 작업 공간    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/>
              <a:t>작업 공간을 작업에 대한 것들로 채워라</a:t>
            </a:r>
            <a:r>
              <a:rPr lang="en-US" altLang="ko-KR" sz="2400" dirty="0"/>
              <a:t>. </a:t>
            </a:r>
            <a:r>
              <a:rPr lang="ko-KR" altLang="en-US" sz="2400" dirty="0"/>
              <a:t>프로젝트에 관심이 있는 관찰자라면 누구든지 팀이 </a:t>
            </a:r>
            <a:r>
              <a:rPr lang="ko-KR" altLang="en-US" sz="2400" dirty="0" smtClean="0"/>
              <a:t>사용하는 </a:t>
            </a:r>
            <a:r>
              <a:rPr lang="ko-KR" altLang="en-US" sz="2400" dirty="0"/>
              <a:t>공간에 들어와서 </a:t>
            </a:r>
            <a:r>
              <a:rPr lang="en-US" altLang="ko-KR" sz="2400" dirty="0"/>
              <a:t>15</a:t>
            </a:r>
            <a:r>
              <a:rPr lang="ko-KR" altLang="en-US" sz="2400" dirty="0"/>
              <a:t>초 안에 프로젝트가 어떻게 진행되는지 대략 감을 잡을 수 </a:t>
            </a:r>
            <a:r>
              <a:rPr lang="ko-KR" altLang="en-US" sz="2400" dirty="0" smtClean="0"/>
              <a:t>있어야 </a:t>
            </a:r>
            <a:r>
              <a:rPr lang="ko-KR" altLang="en-US" sz="2400" dirty="0"/>
              <a:t>한다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5779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err="1" smtClean="0"/>
              <a:t>실천법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활기찬 작업  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생산적으로 일할 수 있는 정도의 시간만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일의 활력을 유지할 수 있는 정도의 시간만 일해라</a:t>
            </a:r>
            <a:r>
              <a:rPr lang="en-US" altLang="ko-KR" dirty="0" smtClean="0"/>
              <a:t>. (40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번아웃</a:t>
            </a:r>
            <a:r>
              <a:rPr lang="ko-KR" altLang="en-US" dirty="0" smtClean="0"/>
              <a:t> 증후군 주의</a:t>
            </a:r>
            <a:r>
              <a:rPr lang="en-US" altLang="ko-KR" dirty="0" smtClean="0"/>
              <a:t>!)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짝 프로그래밍  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제품으로 출시할 프로그램을 두 사람이 컴퓨터 한 대에 앉아 작성해라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스토리    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요구사항이 아닌 필요한 기능을 의미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고객에게 </a:t>
            </a:r>
            <a:r>
              <a:rPr lang="ko-KR" altLang="en-US" dirty="0" smtClean="0"/>
              <a:t>가치를 줄 수 있는 최소한의 기능을 단위로 해서 계획하라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5779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err="1" smtClean="0"/>
              <a:t>실천법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smtClean="0"/>
              <a:t>7. </a:t>
            </a:r>
            <a:r>
              <a:rPr lang="ko-KR" altLang="en-US" sz="2800" dirty="0" smtClean="0"/>
              <a:t>일주일별 주기    </a:t>
            </a:r>
          </a:p>
          <a:p>
            <a:pPr lvl="1"/>
            <a:r>
              <a:rPr lang="ko-KR" altLang="en-US" sz="2400" dirty="0" smtClean="0"/>
              <a:t>한 번에 일주일 분량의 일을 계획하라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주기적 업무는 생산성을 크게 향상 시킨다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8. </a:t>
            </a:r>
            <a:r>
              <a:rPr lang="ko-KR" altLang="en-US" sz="2800" dirty="0" smtClean="0"/>
              <a:t>분기별 주기    </a:t>
            </a:r>
          </a:p>
          <a:p>
            <a:pPr lvl="1"/>
            <a:r>
              <a:rPr lang="ko-KR" altLang="en-US" sz="2400" dirty="0" smtClean="0"/>
              <a:t>한 번에 한 분기 분량의 일을 계획하라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9. </a:t>
            </a:r>
            <a:r>
              <a:rPr lang="ko-KR" altLang="en-US" sz="2800" dirty="0" smtClean="0"/>
              <a:t>여유    </a:t>
            </a:r>
          </a:p>
          <a:p>
            <a:pPr lvl="1"/>
            <a:r>
              <a:rPr lang="ko-KR" altLang="en-US" sz="2400" dirty="0" smtClean="0"/>
              <a:t>어떤 계획이든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일정에 뒤쳐질 경우 포기할 수 있는 비교적 급하지 않은 업무를 포함시켜라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추가 업무를 계획하는 것이 아닌 계획 자체에 느슨한 업무를 포함 시켜 일정을 세우라는 의미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5779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err="1" smtClean="0"/>
              <a:t>실천법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10. 10</a:t>
            </a:r>
            <a:r>
              <a:rPr lang="ko-KR" altLang="en-US" dirty="0" smtClean="0"/>
              <a:t>분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   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분 만에 자동으로 전체 시스템을 빌드하고 모든 테스트를 돌려라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빌드 자동화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횟수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에러 검출 용이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11. </a:t>
            </a:r>
            <a:r>
              <a:rPr lang="ko-KR" altLang="en-US" dirty="0" smtClean="0"/>
              <a:t>지속적인 통합  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변경한 것은 두 세 </a:t>
            </a:r>
            <a:r>
              <a:rPr lang="ko-KR" altLang="en-US" dirty="0" err="1" smtClean="0"/>
              <a:t>시간만에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통합하며 통합된 결과는 테스트할 수 있는 완제품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12. </a:t>
            </a:r>
            <a:r>
              <a:rPr lang="ko-KR" altLang="en-US" dirty="0" smtClean="0"/>
              <a:t>테스트 우선 프로그래밍  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코드를 한 줄이라도 변경하기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자동화된 테스트를 먼저 작성하라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테스트 코드 작성 후 실제 코드 작성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13. </a:t>
            </a:r>
            <a:r>
              <a:rPr lang="ko-KR" altLang="en-US" dirty="0" smtClean="0"/>
              <a:t>점진적인 설계    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시스템의 설계에 매일 투자하라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12</a:t>
            </a:r>
            <a:r>
              <a:rPr lang="ko-KR" altLang="en-US" dirty="0" smtClean="0"/>
              <a:t>시간 동안의 빅뱅 설계 </a:t>
            </a:r>
            <a:r>
              <a:rPr lang="en-US" altLang="ko-KR" dirty="0" smtClean="0"/>
              <a:t>&lt;&lt; 2</a:t>
            </a:r>
            <a:r>
              <a:rPr lang="ko-KR" altLang="en-US" dirty="0" smtClean="0"/>
              <a:t>시간 설계 </a:t>
            </a:r>
            <a:r>
              <a:rPr lang="en-US" altLang="ko-KR" dirty="0" smtClean="0"/>
              <a:t>X 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57790" y="0"/>
            <a:ext cx="815110" cy="1292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5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err="1"/>
              <a:t>실천법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88" y="2207170"/>
            <a:ext cx="5759098" cy="38940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48607" y="2207171"/>
            <a:ext cx="1781503" cy="305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90769" y="1100214"/>
            <a:ext cx="144943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함께 </a:t>
            </a:r>
            <a:r>
              <a:rPr lang="ko-KR" altLang="en-US" dirty="0" smtClean="0"/>
              <a:t>앉기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06185" y="1856625"/>
            <a:ext cx="121860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전체 </a:t>
            </a:r>
            <a:r>
              <a:rPr lang="ko-KR" altLang="en-US" dirty="0" smtClean="0"/>
              <a:t>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24720" y="2684707"/>
            <a:ext cx="322876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정보를 제공하는 작업 </a:t>
            </a:r>
            <a:r>
              <a:rPr lang="ko-KR" altLang="en-US" dirty="0" smtClean="0"/>
              <a:t>공간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47487" y="3512789"/>
            <a:ext cx="168026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활기찬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82112" y="437921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짝 프로그래밍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18855" y="5132271"/>
            <a:ext cx="1136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스토리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31729" y="588532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일주일별 </a:t>
            </a:r>
            <a:r>
              <a:rPr lang="ko-KR" altLang="en-US" dirty="0" smtClean="0"/>
              <a:t>주기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692532" y="1221373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분기별 </a:t>
            </a:r>
            <a:r>
              <a:rPr lang="ko-KR" altLang="en-US" dirty="0" smtClean="0"/>
              <a:t>주기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079658" y="2106429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 smtClean="0"/>
              <a:t>여유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733410" y="2991485"/>
            <a:ext cx="159851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10. 10</a:t>
            </a:r>
            <a:r>
              <a:rPr lang="ko-KR" altLang="en-US" dirty="0"/>
              <a:t>분 </a:t>
            </a:r>
            <a:r>
              <a:rPr lang="ko-KR" altLang="en-US" dirty="0" err="1" smtClean="0"/>
              <a:t>빌드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13800" y="3941845"/>
            <a:ext cx="203773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11. </a:t>
            </a:r>
            <a:r>
              <a:rPr lang="ko-KR" altLang="en-US" dirty="0"/>
              <a:t>지속적인 </a:t>
            </a:r>
            <a:r>
              <a:rPr lang="ko-KR" altLang="en-US" dirty="0" smtClean="0"/>
              <a:t>통합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011259" y="4892205"/>
            <a:ext cx="304282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12. </a:t>
            </a:r>
            <a:r>
              <a:rPr lang="ko-KR" altLang="en-US" dirty="0"/>
              <a:t>테스트 우선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553110" y="5704222"/>
            <a:ext cx="203773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13. </a:t>
            </a:r>
            <a:r>
              <a:rPr lang="ko-KR" altLang="en-US" dirty="0"/>
              <a:t>점진적인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4648" y="1352987"/>
            <a:ext cx="1138270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인간성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소프트웨어는 인간이 개발한다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안전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성취감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소속감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친밀감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경제성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이 모든 것에 누군가는 돈을 지불한다는 경제성의 원칙을 인정한다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상호이익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모든 활동은 그 활동에 관련된 모든 사람에게 이익이 되어야 한다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자기 유사성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어떤 해결책의 구조를 다른 맥락에도 적용해 </a:t>
            </a:r>
            <a:r>
              <a:rPr lang="ko-KR" altLang="en-US" sz="2400" dirty="0" smtClean="0"/>
              <a:t>보라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해결책을 여러 문제에 적용</a:t>
            </a:r>
            <a:r>
              <a:rPr lang="en-US" altLang="ko-KR" sz="2400" dirty="0" smtClean="0"/>
              <a:t>)</a:t>
            </a:r>
            <a:endParaRPr lang="ko-KR" alt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개선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소프트웨어 개발에서 ‘완벽하다’란 없다</a:t>
            </a:r>
            <a:r>
              <a:rPr lang="en-US" altLang="ko-KR" sz="2400" dirty="0"/>
              <a:t>. ‘</a:t>
            </a:r>
            <a:r>
              <a:rPr lang="ko-KR" altLang="en-US" sz="2400" dirty="0"/>
              <a:t>완벽해 지기 위해 노력한다’만 있다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50235" y="1229709"/>
            <a:ext cx="815110" cy="428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738" y="1551315"/>
            <a:ext cx="1152929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 smtClean="0"/>
              <a:t>6</a:t>
            </a:r>
            <a:r>
              <a:rPr lang="en-US" altLang="ko-KR" sz="2000" dirty="0"/>
              <a:t>. </a:t>
            </a:r>
            <a:r>
              <a:rPr lang="ko-KR" altLang="en-US" sz="2000" dirty="0"/>
              <a:t>다양성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팀에는 비록 갈등의 요소가 될 수 있을지라도 다양성이 필요하다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반성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좋은 팀은 실수를 숨기지 않고 오히려 실수를 드러내어 거기에서 배운다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흐름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개발의 모든 단계를 동시에 진행함으로써 가치 있는 </a:t>
            </a:r>
            <a:r>
              <a:rPr lang="en-US" altLang="ko-KR" sz="2000" dirty="0"/>
              <a:t>SW</a:t>
            </a:r>
            <a:r>
              <a:rPr lang="ko-KR" altLang="en-US" sz="2000" dirty="0"/>
              <a:t>를 물 흐르듯 끊임없이 제공해야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9. </a:t>
            </a:r>
            <a:r>
              <a:rPr lang="ko-KR" altLang="en-US" sz="2000" dirty="0"/>
              <a:t>기회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/>
              <a:t>가끔씩은 생각을 전환해서 문제를 기회로 보는 방법을 배우자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10. </a:t>
            </a:r>
            <a:r>
              <a:rPr lang="ko-KR" altLang="en-US" sz="2000" dirty="0" smtClean="0"/>
              <a:t>잉여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중복</a:t>
            </a:r>
            <a:r>
              <a:rPr lang="en-US" altLang="ko-KR" sz="2000" dirty="0" smtClean="0"/>
              <a:t>)</a:t>
            </a:r>
            <a:endParaRPr lang="ko-KR" alt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SW </a:t>
            </a:r>
            <a:r>
              <a:rPr lang="ko-KR" altLang="en-US" sz="2000" dirty="0"/>
              <a:t>개발에서 핵심적이고 해결하기 어려운 문제는 해결방법을 여러 개 만들어 놓아야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50235" y="1229709"/>
            <a:ext cx="815110" cy="428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 </a:t>
            </a:r>
            <a:r>
              <a:rPr lang="ko-KR" altLang="en-US" dirty="0" smtClean="0"/>
              <a:t>원칙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4154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11</a:t>
            </a:r>
            <a:r>
              <a:rPr lang="en-US" altLang="ko-KR" dirty="0"/>
              <a:t>. </a:t>
            </a:r>
            <a:r>
              <a:rPr lang="ko-KR" altLang="en-US" dirty="0"/>
              <a:t>실패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성공하는데 어려움을 겪는다면 실패하라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12. </a:t>
            </a:r>
            <a:r>
              <a:rPr lang="ko-KR" altLang="en-US" dirty="0"/>
              <a:t>품질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품질을 희생하는 것은 프로젝트 관리의 수단으로 삼기에 효과적이지 않다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13. </a:t>
            </a:r>
            <a:r>
              <a:rPr lang="ko-KR" altLang="en-US" dirty="0"/>
              <a:t>책임 소재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어떤 일을 하겠다고 선언한 사람이 그 일의 </a:t>
            </a:r>
            <a:r>
              <a:rPr lang="ko-KR" altLang="en-US" dirty="0" smtClean="0"/>
              <a:t>책임 및 권한도 </a:t>
            </a:r>
            <a:r>
              <a:rPr lang="ko-KR" altLang="en-US" dirty="0"/>
              <a:t>가진다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14. </a:t>
            </a:r>
            <a:r>
              <a:rPr lang="ko-KR" altLang="en-US" dirty="0"/>
              <a:t>아기걸음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단계를 작게 쪼갤 때 걸리는 부하가</a:t>
            </a:r>
            <a:r>
              <a:rPr lang="en-US" altLang="ko-KR" dirty="0"/>
              <a:t>, </a:t>
            </a:r>
            <a:r>
              <a:rPr lang="ko-KR" altLang="en-US" dirty="0"/>
              <a:t>큰 변화를 시도했다가 실패해서 돌아갈 때 드는 </a:t>
            </a:r>
            <a:r>
              <a:rPr lang="ko-KR" altLang="en-US" dirty="0" smtClean="0"/>
              <a:t>낭비보다 </a:t>
            </a:r>
            <a:r>
              <a:rPr lang="ko-KR" altLang="en-US" dirty="0"/>
              <a:t>훨씬 작다는 사실을 인정하자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677" y="0"/>
            <a:ext cx="2479323" cy="16764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550235" y="1229709"/>
            <a:ext cx="815110" cy="428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애자일 방법론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err="1" smtClean="0"/>
              <a:t>익스트림</a:t>
            </a:r>
            <a:r>
              <a:rPr lang="ko-KR" altLang="en-US" sz="3600" dirty="0" smtClean="0"/>
              <a:t> 프로그래밍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스크럼</a:t>
            </a:r>
            <a:endParaRPr lang="en-US" altLang="ko-KR" sz="40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개요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기원 </a:t>
            </a:r>
            <a:r>
              <a:rPr lang="en-US" altLang="ko-KR" dirty="0"/>
              <a:t>: 1986</a:t>
            </a:r>
            <a:r>
              <a:rPr lang="ko-KR" altLang="en-US" dirty="0"/>
              <a:t>년 </a:t>
            </a:r>
            <a:r>
              <a:rPr lang="ko-KR" altLang="en-US" dirty="0" err="1"/>
              <a:t>타케우지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노나카</a:t>
            </a:r>
            <a:r>
              <a:rPr lang="ko-KR" altLang="en-US" dirty="0"/>
              <a:t> 교수가 </a:t>
            </a:r>
            <a:r>
              <a:rPr lang="en-US" altLang="ko-KR" dirty="0" smtClean="0"/>
              <a:t>HBR (</a:t>
            </a:r>
            <a:r>
              <a:rPr lang="en-US" altLang="ko-KR" dirty="0">
                <a:hlinkClick r:id="rId2"/>
              </a:rPr>
              <a:t>Harvard Business </a:t>
            </a:r>
            <a:r>
              <a:rPr lang="en-US" altLang="ko-KR" dirty="0" smtClean="0">
                <a:hlinkClick r:id="rId2"/>
              </a:rPr>
              <a:t>Review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</a:t>
            </a:r>
            <a:r>
              <a:rPr lang="ko-KR" altLang="en-US" dirty="0"/>
              <a:t>기고한 </a:t>
            </a:r>
            <a:r>
              <a:rPr lang="ko-KR" altLang="en-US" dirty="0" smtClean="0"/>
              <a:t>“</a:t>
            </a:r>
            <a:r>
              <a:rPr lang="en-US" altLang="ko-KR" dirty="0"/>
              <a:t>The New </a:t>
            </a:r>
            <a:r>
              <a:rPr lang="en-US" altLang="ko-KR" dirty="0" err="1"/>
              <a:t>New</a:t>
            </a:r>
            <a:r>
              <a:rPr lang="en-US" altLang="ko-KR" dirty="0"/>
              <a:t> Product Development Game” </a:t>
            </a:r>
            <a:r>
              <a:rPr lang="ko-KR" altLang="en-US" dirty="0"/>
              <a:t>이라는 </a:t>
            </a:r>
            <a:r>
              <a:rPr lang="ko-KR" altLang="en-US" dirty="0" smtClean="0"/>
              <a:t>기사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1995</a:t>
            </a:r>
            <a:r>
              <a:rPr lang="ko-KR" altLang="en-US" dirty="0"/>
              <a:t>년에 </a:t>
            </a:r>
            <a:r>
              <a:rPr lang="ko-KR" altLang="en-US" dirty="0" err="1"/>
              <a:t>켄</a:t>
            </a:r>
            <a:r>
              <a:rPr lang="ko-KR" altLang="en-US" dirty="0"/>
              <a:t> </a:t>
            </a:r>
            <a:r>
              <a:rPr lang="ko-KR" altLang="en-US" dirty="0" err="1"/>
              <a:t>슈와버와</a:t>
            </a:r>
            <a:r>
              <a:rPr lang="ko-KR" altLang="en-US" dirty="0"/>
              <a:t> </a:t>
            </a:r>
            <a:r>
              <a:rPr lang="ko-KR" altLang="en-US" dirty="0" err="1"/>
              <a:t>제프</a:t>
            </a:r>
            <a:r>
              <a:rPr lang="ko-KR" altLang="en-US" dirty="0"/>
              <a:t> </a:t>
            </a:r>
            <a:r>
              <a:rPr lang="ko-KR" altLang="en-US" dirty="0" err="1"/>
              <a:t>서덜랜드가</a:t>
            </a:r>
            <a:r>
              <a:rPr lang="ko-KR" altLang="en-US" dirty="0"/>
              <a:t> 이 방법을 소프트웨어 개발에 </a:t>
            </a:r>
            <a:r>
              <a:rPr lang="ko-KR" altLang="en-US" dirty="0" smtClean="0"/>
              <a:t>소개하여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스크럼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 부르게 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9972" y="3331259"/>
            <a:ext cx="7898524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lt"/>
              </a:rPr>
              <a:t>럭비 </a:t>
            </a:r>
            <a:r>
              <a:rPr lang="ko-KR" altLang="en-US" dirty="0" smtClean="0"/>
              <a:t>경기에서 </a:t>
            </a:r>
            <a:r>
              <a:rPr lang="ko-KR" altLang="en-US" dirty="0"/>
              <a:t>공격진용의 </a:t>
            </a:r>
            <a:r>
              <a:rPr lang="en-US" altLang="ko-KR" dirty="0"/>
              <a:t>8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이 공을 중심으로 둘러싸며 만들어지는 진영</a:t>
            </a:r>
          </a:p>
        </p:txBody>
      </p:sp>
      <p:pic>
        <p:nvPicPr>
          <p:cNvPr id="1026" name="Picture 2" descr="럭비 스크럼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921927"/>
            <a:ext cx="57150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1408" y="6488668"/>
            <a:ext cx="989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http://image.koreatimes.com/photos/LosAngeles/20151102/b02-rugby.jpg</a:t>
            </a:r>
          </a:p>
        </p:txBody>
      </p:sp>
    </p:spTree>
    <p:extLst>
      <p:ext uri="{BB962C8B-B14F-4D97-AF65-F5344CB8AC3E}">
        <p14:creationId xmlns:p14="http://schemas.microsoft.com/office/powerpoint/2010/main" val="1271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방법론에 의존적이지 않음</a:t>
            </a:r>
            <a:endParaRPr lang="en-US" altLang="ko-KR" dirty="0" smtClean="0"/>
          </a:p>
          <a:p>
            <a:r>
              <a:rPr lang="ko-KR" altLang="en-US" dirty="0" smtClean="0"/>
              <a:t>넓은 응용 범위의 기법</a:t>
            </a:r>
            <a:endParaRPr lang="en-US" altLang="ko-KR" dirty="0" smtClean="0"/>
          </a:p>
          <a:p>
            <a:r>
              <a:rPr lang="ko-KR" altLang="en-US" dirty="0" smtClean="0"/>
              <a:t>상호적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점진적 개발</a:t>
            </a:r>
            <a:endParaRPr lang="en-US" altLang="ko-KR" dirty="0" smtClean="0"/>
          </a:p>
          <a:p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..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문제를 해결하기 위한 프레임워크 개념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00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</a:t>
            </a:r>
            <a:r>
              <a:rPr lang="ko-KR" altLang="en-US" dirty="0" err="1" smtClean="0"/>
              <a:t>역할자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제품 책임자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제품 기능목록을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우선 순위 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항목 추가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개발이 시작되면 팀 관여 최소화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</a:t>
            </a:r>
            <a:r>
              <a:rPr lang="ko-KR" altLang="en-US" dirty="0" err="1" smtClean="0"/>
              <a:t>역할자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</a:rPr>
              <a:t>스크럼 마스터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스크럼의 원칙과 가치를 기반으로 팀이 개발을 진행 할 수 있도록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팀의 업무를 방해하는 요소를 제거하는 것이 가장 큰 임무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394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</a:t>
            </a:r>
            <a:r>
              <a:rPr lang="ko-KR" altLang="en-US" dirty="0" err="1" smtClean="0"/>
              <a:t>역할자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3. </a:t>
            </a:r>
            <a:r>
              <a:rPr lang="ko-KR" altLang="en-US" dirty="0" smtClean="0">
                <a:solidFill>
                  <a:srgbClr val="FF0000"/>
                </a:solidFill>
              </a:rPr>
              <a:t>스크럼 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5~9</a:t>
            </a:r>
            <a:r>
              <a:rPr lang="ko-KR" altLang="en-US" dirty="0" smtClean="0"/>
              <a:t>명으로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 기간 동안 기능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구현해야 하는 기능을 완료하기 위해 노력하며 그에 따른 권한을 가짐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2" t="20000" r="3703" b="2988"/>
          <a:stretch/>
        </p:blipFill>
        <p:spPr>
          <a:xfrm>
            <a:off x="114726" y="0"/>
            <a:ext cx="11945898" cy="68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프로세스 구성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96461" y="1690688"/>
            <a:ext cx="9067801" cy="485583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스프린트 </a:t>
            </a:r>
            <a:r>
              <a:rPr lang="en-US" altLang="ko-KR" dirty="0" smtClean="0"/>
              <a:t>(Sprint)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smtClean="0"/>
              <a:t>미팅</a:t>
            </a:r>
            <a:endParaRPr lang="en-US" altLang="ko-KR" dirty="0"/>
          </a:p>
          <a:p>
            <a:pPr lvl="1"/>
            <a:r>
              <a:rPr lang="ko-KR" altLang="en-US" dirty="0"/>
              <a:t>스프린트 계획 미팅 </a:t>
            </a:r>
            <a:r>
              <a:rPr lang="en-US" altLang="ko-KR" dirty="0"/>
              <a:t>(Sprint Planning)</a:t>
            </a:r>
          </a:p>
          <a:p>
            <a:pPr lvl="1"/>
            <a:r>
              <a:rPr lang="ko-KR" altLang="en-US" dirty="0"/>
              <a:t>일일 스크럼 미팅 </a:t>
            </a:r>
            <a:r>
              <a:rPr lang="en-US" altLang="ko-KR" dirty="0"/>
              <a:t>(Daily Scrum)</a:t>
            </a:r>
          </a:p>
          <a:p>
            <a:pPr lvl="1"/>
            <a:r>
              <a:rPr lang="ko-KR" altLang="en-US" dirty="0"/>
              <a:t>스프린트 리뷰 미팅 </a:t>
            </a:r>
            <a:r>
              <a:rPr lang="en-US" altLang="ko-KR" dirty="0"/>
              <a:t>(Sprint Review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/>
              <a:t>3</a:t>
            </a:r>
            <a:r>
              <a:rPr lang="ko-KR" altLang="en-US" dirty="0"/>
              <a:t>가지 산출물</a:t>
            </a:r>
            <a:endParaRPr lang="en-US" altLang="ko-KR" dirty="0"/>
          </a:p>
          <a:p>
            <a:pPr lvl="1"/>
            <a:r>
              <a:rPr lang="ko-KR" altLang="en-US" dirty="0"/>
              <a:t>제품  </a:t>
            </a:r>
            <a:r>
              <a:rPr lang="ko-KR" altLang="en-US" dirty="0" err="1"/>
              <a:t>백로그</a:t>
            </a:r>
            <a:endParaRPr lang="en-US" altLang="ko-KR" dirty="0"/>
          </a:p>
          <a:p>
            <a:pPr lvl="1"/>
            <a:r>
              <a:rPr lang="ko-KR" altLang="en-US" dirty="0"/>
              <a:t>스프린트 </a:t>
            </a:r>
            <a:r>
              <a:rPr lang="ko-KR" altLang="en-US" dirty="0" err="1"/>
              <a:t>백로그</a:t>
            </a:r>
            <a:endParaRPr lang="en-US" altLang="ko-KR" dirty="0"/>
          </a:p>
          <a:p>
            <a:pPr lvl="1"/>
            <a:r>
              <a:rPr lang="ko-KR" altLang="en-US" dirty="0"/>
              <a:t>소멸 </a:t>
            </a:r>
            <a:r>
              <a:rPr lang="ko-KR" altLang="en-US" dirty="0" smtClean="0"/>
              <a:t>차트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8953" y="2969650"/>
            <a:ext cx="1608083" cy="13369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5439" y="2635434"/>
            <a:ext cx="2010104" cy="22575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4172" y="2838649"/>
            <a:ext cx="1960179" cy="18511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736" y="1488567"/>
            <a:ext cx="2281530" cy="10452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94" y="5080330"/>
            <a:ext cx="1371600" cy="14661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013" y="5156494"/>
            <a:ext cx="1139715" cy="14755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4778" y="5332578"/>
            <a:ext cx="1539769" cy="12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2828" y="3615038"/>
            <a:ext cx="6779172" cy="310580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스크럼 프로세스 구성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7992" y="1690688"/>
            <a:ext cx="7614745" cy="4351338"/>
          </a:xfrm>
        </p:spPr>
        <p:txBody>
          <a:bodyPr/>
          <a:lstStyle/>
          <a:p>
            <a:r>
              <a:rPr lang="ko-KR" altLang="en-US" dirty="0" smtClean="0"/>
              <a:t>스프린트 </a:t>
            </a:r>
            <a:r>
              <a:rPr lang="en-US" altLang="ko-KR" dirty="0" smtClean="0"/>
              <a:t>(Sprint)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1~4 </a:t>
            </a:r>
            <a:r>
              <a:rPr lang="ko-KR" altLang="en-US" dirty="0" smtClean="0"/>
              <a:t>주 단위의 반복개발기간을 의미함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</a:t>
            </a:r>
            <a:r>
              <a:rPr lang="ko-KR" altLang="en-US" dirty="0" smtClean="0"/>
              <a:t>스프린트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계획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제품리뷰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24552" y="4584616"/>
            <a:ext cx="1576552" cy="1166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03536" y="1690688"/>
            <a:ext cx="8172450" cy="4351338"/>
          </a:xfrm>
        </p:spPr>
        <p:txBody>
          <a:bodyPr/>
          <a:lstStyle/>
          <a:p>
            <a:r>
              <a:rPr lang="ko-KR" altLang="en-US" dirty="0" smtClean="0"/>
              <a:t>스프린트 계획 미팅 </a:t>
            </a:r>
            <a:r>
              <a:rPr lang="en-US" altLang="ko-KR" dirty="0" smtClean="0"/>
              <a:t>(Sprint Planning)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6363" y="2506947"/>
            <a:ext cx="3147551" cy="353507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145626" y="3016251"/>
            <a:ext cx="6730563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 smtClean="0"/>
              <a:t>각 </a:t>
            </a:r>
            <a:r>
              <a:rPr lang="ko-KR" altLang="en-US" sz="3200" dirty="0"/>
              <a:t>스프린트에 대한 목표를 세우고 제품 </a:t>
            </a:r>
            <a:r>
              <a:rPr lang="ko-KR" altLang="en-US" sz="3200" dirty="0" smtClean="0"/>
              <a:t>기능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목록 중 </a:t>
            </a:r>
            <a:r>
              <a:rPr lang="ko-KR" altLang="en-US" sz="3200" dirty="0"/>
              <a:t>스프린트에서 진행할 항목을 </a:t>
            </a:r>
            <a:r>
              <a:rPr lang="ko-KR" altLang="en-US" sz="3200" dirty="0" smtClean="0"/>
              <a:t>선택</a:t>
            </a: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각 </a:t>
            </a:r>
            <a:r>
              <a:rPr lang="ko-KR" altLang="en-US" sz="3200" dirty="0"/>
              <a:t>항목에 대한 담당자를 배정하고 태스크 단위로 </a:t>
            </a:r>
            <a:r>
              <a:rPr lang="ko-KR" altLang="en-US" sz="3200" dirty="0" smtClean="0"/>
              <a:t>계획 수립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7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03536" y="1690688"/>
            <a:ext cx="7614745" cy="4351338"/>
          </a:xfrm>
        </p:spPr>
        <p:txBody>
          <a:bodyPr/>
          <a:lstStyle/>
          <a:p>
            <a:r>
              <a:rPr lang="ko-KR" altLang="en-US" dirty="0" smtClean="0"/>
              <a:t>일일 스크럼 미팅 </a:t>
            </a:r>
            <a:r>
              <a:rPr lang="en-US" altLang="ko-KR" dirty="0" smtClean="0"/>
              <a:t>(Daily Scrum)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4076" y="2940779"/>
            <a:ext cx="1960179" cy="18511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4339" y="3016251"/>
            <a:ext cx="762394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매일 진행하는 </a:t>
            </a:r>
            <a:r>
              <a:rPr lang="en-US" altLang="ko-KR" sz="3200" dirty="0"/>
              <a:t>15</a:t>
            </a:r>
            <a:r>
              <a:rPr lang="ko-KR" altLang="en-US" sz="3200" dirty="0"/>
              <a:t>분간의 프로젝트 진행상황을 공유하는 </a:t>
            </a:r>
            <a:r>
              <a:rPr lang="ko-KR" altLang="en-US" sz="3200" dirty="0" smtClean="0"/>
              <a:t>회의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모든 </a:t>
            </a:r>
            <a:r>
              <a:rPr lang="ko-KR" altLang="en-US" sz="3200" dirty="0"/>
              <a:t>팀원이 </a:t>
            </a:r>
            <a:r>
              <a:rPr lang="ko-KR" altLang="en-US" sz="3200" dirty="0" smtClean="0"/>
              <a:t>참석하며 </a:t>
            </a:r>
            <a:r>
              <a:rPr lang="ko-KR" altLang="en-US" sz="3200" dirty="0"/>
              <a:t>매일매일 각자가 한 일</a:t>
            </a:r>
            <a:r>
              <a:rPr lang="en-US" altLang="ko-KR" sz="3200" dirty="0"/>
              <a:t>, </a:t>
            </a:r>
            <a:r>
              <a:rPr lang="ko-KR" altLang="en-US" sz="3200" dirty="0"/>
              <a:t>할 일</a:t>
            </a:r>
            <a:r>
              <a:rPr lang="en-US" altLang="ko-KR" sz="3200" dirty="0"/>
              <a:t>, </a:t>
            </a:r>
            <a:r>
              <a:rPr lang="ko-KR" altLang="en-US" sz="3200" dirty="0"/>
              <a:t>문제점 등을 </a:t>
            </a:r>
            <a:r>
              <a:rPr lang="ko-KR" altLang="en-US" sz="3200" dirty="0" smtClean="0"/>
              <a:t>이야기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9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9758" y="3079593"/>
            <a:ext cx="1608083" cy="133690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03536" y="1690688"/>
            <a:ext cx="7614745" cy="4351338"/>
          </a:xfrm>
        </p:spPr>
        <p:txBody>
          <a:bodyPr/>
          <a:lstStyle/>
          <a:p>
            <a:r>
              <a:rPr lang="ko-KR" altLang="en-US" dirty="0" smtClean="0"/>
              <a:t>스프린트 리뷰 </a:t>
            </a:r>
            <a:r>
              <a:rPr lang="en-US" altLang="ko-KR" dirty="0" smtClean="0"/>
              <a:t>(Sprint Review)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18618" y="2629348"/>
            <a:ext cx="1003114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 smtClean="0"/>
              <a:t>스프린트 </a:t>
            </a:r>
            <a:r>
              <a:rPr lang="ko-KR" altLang="en-US" sz="3200" dirty="0"/>
              <a:t>목표를 달성했는지 작업 진행과 결과물을 확인하는 </a:t>
            </a:r>
            <a:r>
              <a:rPr lang="ko-KR" altLang="en-US" sz="3200" dirty="0" smtClean="0"/>
              <a:t>회의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스크럼 </a:t>
            </a:r>
            <a:r>
              <a:rPr lang="ko-KR" altLang="en-US" sz="3200" dirty="0"/>
              <a:t>팀은 </a:t>
            </a:r>
            <a:r>
              <a:rPr lang="ko-KR" altLang="en-US" sz="3200" dirty="0" smtClean="0"/>
              <a:t>스프린트 </a:t>
            </a:r>
            <a:r>
              <a:rPr lang="ko-KR" altLang="en-US" sz="3200" dirty="0"/>
              <a:t>동안 작업한 결과를 참석자들에게 데모하고 </a:t>
            </a:r>
            <a:r>
              <a:rPr lang="ko-KR" altLang="en-US" sz="3200" dirty="0" smtClean="0"/>
              <a:t>피드백 받음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가능하면 </a:t>
            </a:r>
            <a:r>
              <a:rPr lang="ko-KR" altLang="en-US" sz="3200" dirty="0"/>
              <a:t>해당 </a:t>
            </a:r>
            <a:r>
              <a:rPr lang="ko-KR" altLang="en-US" sz="3200" dirty="0" smtClean="0"/>
              <a:t>스프린트 </a:t>
            </a:r>
            <a:r>
              <a:rPr lang="ko-KR" altLang="en-US" sz="3200" dirty="0"/>
              <a:t>동안 진행된 모든 작업에 대한 데모를 </a:t>
            </a:r>
            <a:r>
              <a:rPr lang="ko-KR" altLang="en-US" sz="3200" dirty="0" smtClean="0"/>
              <a:t>진행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고객이 참여</a:t>
            </a:r>
            <a:r>
              <a:rPr lang="en-US" altLang="ko-KR" sz="32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스크럼 </a:t>
            </a:r>
            <a:r>
              <a:rPr lang="ko-KR" altLang="en-US" sz="3200" dirty="0"/>
              <a:t>마스터는 스프린트 동안 잘된 점</a:t>
            </a:r>
            <a:r>
              <a:rPr lang="en-US" altLang="ko-KR" sz="3200" dirty="0"/>
              <a:t>, </a:t>
            </a:r>
            <a:r>
              <a:rPr lang="ko-KR" altLang="en-US" sz="3200" dirty="0"/>
              <a:t>아쉬웠던 점</a:t>
            </a:r>
            <a:r>
              <a:rPr lang="en-US" altLang="ko-KR" sz="3200" dirty="0"/>
              <a:t>, </a:t>
            </a:r>
            <a:r>
              <a:rPr lang="ko-KR" altLang="en-US" sz="3200" dirty="0"/>
              <a:t>개선할 사항 등을 찾기 </a:t>
            </a:r>
            <a:r>
              <a:rPr lang="ko-KR" altLang="en-US" sz="3200" dirty="0" smtClean="0"/>
              <a:t>위한 회고를 진행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15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  </a:t>
            </a:r>
            <a:r>
              <a:rPr lang="ko-KR" altLang="en-US" dirty="0" err="1" smtClean="0"/>
              <a:t>백로그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2904" y="2213657"/>
            <a:ext cx="2761591" cy="357527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7179" y="3126854"/>
            <a:ext cx="805092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제품에 담고자 하는 기능의 우선순위를 정리한 </a:t>
            </a:r>
            <a:r>
              <a:rPr lang="ko-KR" altLang="en-US" sz="3200" dirty="0" smtClean="0"/>
              <a:t>목록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제품 </a:t>
            </a:r>
            <a:r>
              <a:rPr lang="ko-KR" altLang="en-US" sz="3200" dirty="0" err="1"/>
              <a:t>백로그에</a:t>
            </a:r>
            <a:r>
              <a:rPr lang="ko-KR" altLang="en-US" sz="3200" dirty="0"/>
              <a:t> 정의된 기능을 </a:t>
            </a:r>
            <a:r>
              <a:rPr lang="ko-KR" altLang="en-US" sz="3200" dirty="0" smtClean="0"/>
              <a:t>사용자 스토리라 함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38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스프린트 </a:t>
            </a:r>
            <a:r>
              <a:rPr lang="ko-KR" altLang="en-US" dirty="0" err="1" smtClean="0"/>
              <a:t>백로그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9766" y="2267087"/>
            <a:ext cx="2672403" cy="2856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3758" y="3061690"/>
            <a:ext cx="8342587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하나의 스프린트 동안 개발할 </a:t>
            </a:r>
            <a:r>
              <a:rPr lang="ko-KR" altLang="en-US" sz="3200" dirty="0" smtClean="0"/>
              <a:t>목록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사용자 </a:t>
            </a:r>
            <a:r>
              <a:rPr lang="ko-KR" altLang="en-US" sz="3200" dirty="0"/>
              <a:t>스토리와 이를 완료하기 위한 작업을 </a:t>
            </a:r>
            <a:r>
              <a:rPr lang="ko-KR" altLang="en-US" sz="3200" dirty="0" smtClean="0"/>
              <a:t>태스크로 정의</a:t>
            </a:r>
            <a:endParaRPr lang="en-US" altLang="ko-KR" sz="3200" dirty="0" smtClean="0"/>
          </a:p>
          <a:p>
            <a:pPr marL="285750" indent="-285750">
              <a:buFontTx/>
              <a:buChar char="-"/>
            </a:pPr>
            <a:r>
              <a:rPr lang="ko-KR" altLang="en-US" sz="3200" dirty="0" smtClean="0"/>
              <a:t>각각의 </a:t>
            </a:r>
            <a:r>
              <a:rPr lang="ko-KR" altLang="en-US" sz="3200" dirty="0"/>
              <a:t>태스크의 크기는 시간 단위로 </a:t>
            </a:r>
            <a:r>
              <a:rPr lang="ko-KR" altLang="en-US" sz="3200" dirty="0" smtClean="0"/>
              <a:t>추정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62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urndownChart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957" y="1825625"/>
            <a:ext cx="6633904" cy="457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프로세스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소멸 차트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520" y="4001294"/>
            <a:ext cx="2997500" cy="23632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17483" y="2678374"/>
            <a:ext cx="524728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개발을 완료하기까지 남은 작업량을 보여주는 </a:t>
            </a:r>
            <a:r>
              <a:rPr lang="ko-KR" altLang="en-US" sz="3200" dirty="0" smtClean="0"/>
              <a:t>그래프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59133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XP, </a:t>
            </a:r>
            <a:r>
              <a:rPr lang="ko-KR" altLang="en-US" dirty="0" smtClean="0"/>
              <a:t>스크럼</a:t>
            </a:r>
            <a:endParaRPr lang="en-US" altLang="ko-KR" dirty="0"/>
          </a:p>
          <a:p>
            <a:pPr lvl="1"/>
            <a:r>
              <a:rPr lang="ko-KR" altLang="en-US" dirty="0" smtClean="0"/>
              <a:t>개발 방식을 딱딱하게 정의 하는 이론이 아닌 유연하게 적용 할 수 있는 프레임워크 개념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다음 시간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칸반</a:t>
            </a:r>
            <a:r>
              <a:rPr lang="ko-KR" altLang="en-US" dirty="0" smtClean="0"/>
              <a:t> 소프트웨어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DevOps</a:t>
            </a:r>
            <a:r>
              <a:rPr lang="ko-KR" altLang="en-US" dirty="0"/>
              <a:t> 소프트웨어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Lean</a:t>
            </a:r>
            <a:r>
              <a:rPr lang="ko-KR" altLang="en-US" dirty="0"/>
              <a:t> 소프트웨어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9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1990</a:t>
            </a:r>
            <a:r>
              <a:rPr lang="ko-KR" altLang="en-US" dirty="0" smtClean="0"/>
              <a:t>년 중반 태동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무겁고 규범적인 방법론 탈피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경량 방법론 </a:t>
            </a:r>
            <a:r>
              <a:rPr lang="en-US" altLang="ko-KR" dirty="0" smtClean="0"/>
              <a:t>(Lightweight methods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애자일 </a:t>
            </a:r>
            <a:r>
              <a:rPr lang="ko-KR" altLang="en-US" dirty="0" smtClean="0"/>
              <a:t>선언문 </a:t>
            </a:r>
            <a:r>
              <a:rPr lang="en-US" altLang="ko-KR" dirty="0" smtClean="0"/>
              <a:t>(Agile Manifesto) </a:t>
            </a:r>
            <a:r>
              <a:rPr lang="ko-KR" altLang="en-US" dirty="0" smtClean="0"/>
              <a:t>이후로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애자일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용어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5500" y="2029480"/>
            <a:ext cx="6718300" cy="3897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7300" y="3400195"/>
            <a:ext cx="3108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비교적 최근 등장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여전히 발전 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1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애자일 방법론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스크럼</a:t>
            </a:r>
            <a:r>
              <a:rPr lang="en-US" altLang="ko-KR" dirty="0">
                <a:solidFill>
                  <a:srgbClr val="FF0000"/>
                </a:solidFill>
              </a:rPr>
              <a:t>(Scrum), </a:t>
            </a:r>
            <a:r>
              <a:rPr lang="ko-KR" altLang="en-US" dirty="0" err="1">
                <a:solidFill>
                  <a:srgbClr val="FF0000"/>
                </a:solidFill>
              </a:rPr>
              <a:t>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슈와버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 err="1">
                <a:solidFill>
                  <a:srgbClr val="FF0000"/>
                </a:solidFill>
              </a:rPr>
              <a:t>제프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서덜랜드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 smtClean="0"/>
              <a:t>적응형</a:t>
            </a:r>
            <a:r>
              <a:rPr lang="ko-KR" altLang="en-US" dirty="0" smtClean="0"/>
              <a:t> </a:t>
            </a:r>
            <a:r>
              <a:rPr lang="ko-KR" altLang="en-US" dirty="0"/>
              <a:t>소프트웨어 개발 방법론</a:t>
            </a:r>
            <a:r>
              <a:rPr lang="en-US" altLang="ko-KR" dirty="0"/>
              <a:t>(Adaptive Software Development, ASD), </a:t>
            </a:r>
            <a:r>
              <a:rPr lang="ko-KR" altLang="en-US" dirty="0"/>
              <a:t>짐 </a:t>
            </a:r>
            <a:r>
              <a:rPr lang="ko-KR" altLang="en-US" dirty="0" err="1" smtClean="0"/>
              <a:t>하이스미스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dirty="0" smtClean="0"/>
              <a:t>기능 </a:t>
            </a:r>
            <a:r>
              <a:rPr lang="ko-KR" altLang="en-US" dirty="0"/>
              <a:t>주도 개발방법론</a:t>
            </a:r>
            <a:r>
              <a:rPr lang="en-US" altLang="ko-KR" dirty="0"/>
              <a:t>(Feature Driven Development, FDD), </a:t>
            </a:r>
            <a:r>
              <a:rPr lang="ko-KR" altLang="en-US" dirty="0" err="1"/>
              <a:t>피터</a:t>
            </a:r>
            <a:r>
              <a:rPr lang="ko-KR" altLang="en-US" dirty="0"/>
              <a:t> 코드</a:t>
            </a:r>
            <a:r>
              <a:rPr lang="en-US" altLang="ko-KR" dirty="0"/>
              <a:t>/</a:t>
            </a:r>
            <a:r>
              <a:rPr lang="ko-KR" altLang="en-US" dirty="0" err="1"/>
              <a:t>제프</a:t>
            </a:r>
            <a:r>
              <a:rPr lang="ko-KR" altLang="en-US" dirty="0"/>
              <a:t> </a:t>
            </a:r>
            <a:r>
              <a:rPr lang="ko-KR" altLang="en-US" dirty="0" err="1"/>
              <a:t>드루카</a:t>
            </a:r>
            <a:endParaRPr lang="ko-KR" altLang="en-US" dirty="0"/>
          </a:p>
          <a:p>
            <a:r>
              <a:rPr lang="ko-KR" altLang="en-US" dirty="0" smtClean="0"/>
              <a:t>동적 </a:t>
            </a:r>
            <a:r>
              <a:rPr lang="ko-KR" altLang="en-US" dirty="0"/>
              <a:t>시스템 개발 방법론</a:t>
            </a:r>
            <a:r>
              <a:rPr lang="en-US" altLang="ko-KR" dirty="0"/>
              <a:t>(Dynamic Systems Development Method, DSDM), </a:t>
            </a:r>
            <a:r>
              <a:rPr lang="ko-KR" altLang="en-US" dirty="0" smtClean="0"/>
              <a:t>데인 </a:t>
            </a:r>
            <a:r>
              <a:rPr lang="ko-KR" altLang="en-US" dirty="0"/>
              <a:t>포크너 외</a:t>
            </a:r>
          </a:p>
          <a:p>
            <a:r>
              <a:rPr lang="ko-KR" altLang="en-US" dirty="0" err="1" smtClean="0"/>
              <a:t>크리스탈</a:t>
            </a:r>
            <a:r>
              <a:rPr lang="ko-KR" altLang="en-US" dirty="0" smtClean="0"/>
              <a:t> </a:t>
            </a:r>
            <a:r>
              <a:rPr lang="ko-KR" altLang="en-US" dirty="0"/>
              <a:t>패밀리</a:t>
            </a:r>
            <a:r>
              <a:rPr lang="en-US" altLang="ko-KR" dirty="0"/>
              <a:t>(Crystal Family), </a:t>
            </a:r>
            <a:r>
              <a:rPr lang="ko-KR" altLang="en-US" dirty="0" err="1"/>
              <a:t>앨리스테어</a:t>
            </a:r>
            <a:r>
              <a:rPr lang="ko-KR" altLang="en-US" dirty="0"/>
              <a:t> </a:t>
            </a:r>
            <a:r>
              <a:rPr lang="ko-KR" altLang="en-US" dirty="0" err="1"/>
              <a:t>코번</a:t>
            </a:r>
            <a:endParaRPr lang="ko-KR" altLang="en-US" dirty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익스트림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프로그래밍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eXtreme</a:t>
            </a:r>
            <a:r>
              <a:rPr lang="en-US" altLang="ko-KR" dirty="0">
                <a:solidFill>
                  <a:srgbClr val="FF0000"/>
                </a:solidFill>
              </a:rPr>
              <a:t> Programing, XP), </a:t>
            </a:r>
            <a:r>
              <a:rPr lang="ko-KR" altLang="en-US" dirty="0" err="1">
                <a:solidFill>
                  <a:srgbClr val="FF0000"/>
                </a:solidFill>
              </a:rPr>
              <a:t>켄트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벡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 err="1">
                <a:solidFill>
                  <a:srgbClr val="FF0000"/>
                </a:solidFill>
              </a:rPr>
              <a:t>에릭</a:t>
            </a:r>
            <a:r>
              <a:rPr lang="ko-KR" altLang="en-US" dirty="0">
                <a:solidFill>
                  <a:srgbClr val="FF0000"/>
                </a:solidFill>
              </a:rPr>
              <a:t> 감마</a:t>
            </a:r>
          </a:p>
          <a:p>
            <a:r>
              <a:rPr lang="ko-KR" altLang="en-US" dirty="0" smtClean="0"/>
              <a:t>린</a:t>
            </a:r>
            <a:r>
              <a:rPr lang="en-US" altLang="ko-KR" dirty="0"/>
              <a:t>(Lean) </a:t>
            </a:r>
            <a:r>
              <a:rPr lang="ko-KR" altLang="en-US" dirty="0"/>
              <a:t>소프트웨어 개발방법론</a:t>
            </a:r>
            <a:r>
              <a:rPr lang="en-US" altLang="ko-KR" dirty="0"/>
              <a:t>, </a:t>
            </a:r>
            <a:r>
              <a:rPr lang="ko-KR" altLang="en-US" dirty="0"/>
              <a:t>메리 </a:t>
            </a:r>
            <a:r>
              <a:rPr lang="ko-KR" altLang="en-US" dirty="0" err="1"/>
              <a:t>포펜딕</a:t>
            </a:r>
            <a:r>
              <a:rPr lang="en-US" altLang="ko-KR" dirty="0"/>
              <a:t>/</a:t>
            </a:r>
            <a:r>
              <a:rPr lang="ko-KR" altLang="en-US" dirty="0" err="1"/>
              <a:t>톰</a:t>
            </a:r>
            <a:r>
              <a:rPr lang="ko-KR" altLang="en-US" dirty="0"/>
              <a:t> </a:t>
            </a:r>
            <a:r>
              <a:rPr lang="ko-KR" altLang="en-US" dirty="0" err="1"/>
              <a:t>포펜딕</a:t>
            </a:r>
            <a:endParaRPr lang="ko-KR" altLang="en-US" dirty="0"/>
          </a:p>
          <a:p>
            <a:r>
              <a:rPr lang="ko-KR" altLang="en-US" dirty="0" smtClean="0"/>
              <a:t>애자일 </a:t>
            </a:r>
            <a:r>
              <a:rPr lang="en-US" altLang="ko-KR" dirty="0"/>
              <a:t>UP(Agile Unified Process, AUP), </a:t>
            </a:r>
            <a:r>
              <a:rPr lang="ko-KR" altLang="en-US" dirty="0" err="1"/>
              <a:t>스콧</a:t>
            </a:r>
            <a:r>
              <a:rPr lang="ko-KR" altLang="en-US" dirty="0"/>
              <a:t> </a:t>
            </a:r>
            <a:r>
              <a:rPr lang="ko-KR" altLang="en-US" dirty="0" err="1"/>
              <a:t>앰블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XP </a:t>
            </a:r>
            <a:r>
              <a:rPr lang="ko-KR" altLang="en-US" dirty="0" smtClean="0"/>
              <a:t>개요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XP (</a:t>
            </a:r>
            <a:r>
              <a:rPr lang="en-US" altLang="ko-KR" sz="3600" dirty="0" err="1" smtClean="0"/>
              <a:t>eXtreme</a:t>
            </a:r>
            <a:r>
              <a:rPr lang="en-US" altLang="ko-KR" sz="3600" dirty="0" smtClean="0"/>
              <a:t> Programming)</a:t>
            </a:r>
          </a:p>
          <a:p>
            <a:pPr lvl="1"/>
            <a:r>
              <a:rPr lang="ko-KR" altLang="en-US" dirty="0" smtClean="0"/>
              <a:t>애자일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엔지니어들이 프로젝트를 진행하며 얻었던 교훈을 </a:t>
            </a:r>
            <a:r>
              <a:rPr lang="ko-KR" altLang="en-US" dirty="0" smtClean="0"/>
              <a:t>기반으로 </a:t>
            </a:r>
            <a:r>
              <a:rPr lang="ko-KR" altLang="en-US" dirty="0"/>
              <a:t>효과적이라 생각되는 개발 기법을 모아 하나의 </a:t>
            </a:r>
            <a:r>
              <a:rPr lang="ko-KR" altLang="en-US" dirty="0" smtClean="0"/>
              <a:t>방법론으로 정립 </a:t>
            </a:r>
            <a:r>
              <a:rPr lang="en-US" altLang="ko-KR" dirty="0" smtClean="0"/>
              <a:t>(</a:t>
            </a:r>
            <a:r>
              <a:rPr lang="en-US" altLang="ko-KR" sz="3200" dirty="0" smtClean="0"/>
              <a:t>1999</a:t>
            </a:r>
            <a:r>
              <a:rPr lang="ko-KR" altLang="en-US" sz="3200" dirty="0" smtClean="0"/>
              <a:t>년 </a:t>
            </a:r>
            <a:r>
              <a:rPr lang="ko-KR" altLang="en-US" sz="3200" dirty="0" err="1" smtClean="0"/>
              <a:t>켄트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벡</a:t>
            </a:r>
            <a:r>
              <a:rPr lang="ko-KR" altLang="en-US" sz="3200" dirty="0" smtClean="0"/>
              <a:t> 등</a:t>
            </a:r>
            <a:r>
              <a:rPr lang="en-US" altLang="ko-KR" sz="3200" dirty="0" smtClean="0"/>
              <a:t>)</a:t>
            </a:r>
          </a:p>
          <a:p>
            <a:pPr lvl="1"/>
            <a:r>
              <a:rPr lang="ko-KR" altLang="en-US" dirty="0" smtClean="0"/>
              <a:t>개발조직이 중심인 중소규모 팀에 적합한 경량화된 개발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/>
              <a:t>효과가</a:t>
            </a:r>
            <a:r>
              <a:rPr lang="en-US" altLang="ko-KR" dirty="0"/>
              <a:t> </a:t>
            </a:r>
            <a:r>
              <a:rPr lang="ko-KR" altLang="en-US" dirty="0"/>
              <a:t>좋은 실천 방법을 극한으로 실천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1652</Words>
  <Application>Microsoft Office PowerPoint</Application>
  <PresentationFormat>와이드스크린</PresentationFormat>
  <Paragraphs>279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게임 소프트웨어 공학 Lecture 5</vt:lpstr>
      <vt:lpstr>지금까지 다룬 내용</vt:lpstr>
      <vt:lpstr>목차</vt:lpstr>
      <vt:lpstr>애자일 방법론</vt:lpstr>
      <vt:lpstr>애자일 방법론</vt:lpstr>
      <vt:lpstr>애자일 방법론</vt:lpstr>
      <vt:lpstr>애자일 방법론</vt:lpstr>
      <vt:lpstr>XP</vt:lpstr>
      <vt:lpstr>XP 개요</vt:lpstr>
      <vt:lpstr>XP 개요</vt:lpstr>
      <vt:lpstr>XP 가치</vt:lpstr>
      <vt:lpstr>XP 가치</vt:lpstr>
      <vt:lpstr>XP 가치</vt:lpstr>
      <vt:lpstr>XP 가치</vt:lpstr>
      <vt:lpstr>XP 가치</vt:lpstr>
      <vt:lpstr>XP 가치</vt:lpstr>
      <vt:lpstr>XP 가치</vt:lpstr>
      <vt:lpstr>XP 가치</vt:lpstr>
      <vt:lpstr>XP 가치</vt:lpstr>
      <vt:lpstr>XP 가치</vt:lpstr>
      <vt:lpstr>XP 실천법</vt:lpstr>
      <vt:lpstr>XP 실천법</vt:lpstr>
      <vt:lpstr>XP 실천법</vt:lpstr>
      <vt:lpstr>XP 실천법</vt:lpstr>
      <vt:lpstr>XP 실천법</vt:lpstr>
      <vt:lpstr>XP 원칙</vt:lpstr>
      <vt:lpstr>XP 원칙</vt:lpstr>
      <vt:lpstr>XP 원칙</vt:lpstr>
      <vt:lpstr>스크럼</vt:lpstr>
      <vt:lpstr>스크럼 개요</vt:lpstr>
      <vt:lpstr>스크럼 개요</vt:lpstr>
      <vt:lpstr>스크럼 개요</vt:lpstr>
      <vt:lpstr>스크럼 역할자</vt:lpstr>
      <vt:lpstr>스크럼 역할자</vt:lpstr>
      <vt:lpstr>스크럼 역할자</vt:lpstr>
      <vt:lpstr>PowerPoint 프레젠테이션</vt:lpstr>
      <vt:lpstr>스크럼 프로세스 구성 요소</vt:lpstr>
      <vt:lpstr>스크럼 프로세스 구성 요소</vt:lpstr>
      <vt:lpstr>스크럼 프로세스 구성 요소</vt:lpstr>
      <vt:lpstr>스크럼 프로세스 구성 요소</vt:lpstr>
      <vt:lpstr>스크럼 프로세스 구성 요소</vt:lpstr>
      <vt:lpstr>스크럼 프로세스 구성 요소</vt:lpstr>
      <vt:lpstr>스크럼 프로세스 구성 요소</vt:lpstr>
      <vt:lpstr>스크럼 프로세스 구성 요소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74</cp:revision>
  <dcterms:created xsi:type="dcterms:W3CDTF">2017-10-15T13:42:04Z</dcterms:created>
  <dcterms:modified xsi:type="dcterms:W3CDTF">2017-11-06T08:56:31Z</dcterms:modified>
</cp:coreProperties>
</file>