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257" r:id="rId4"/>
    <p:sldId id="333" r:id="rId5"/>
    <p:sldId id="393" r:id="rId6"/>
    <p:sldId id="408" r:id="rId7"/>
    <p:sldId id="410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1" r:id="rId16"/>
    <p:sldId id="334" r:id="rId17"/>
    <p:sldId id="411" r:id="rId18"/>
    <p:sldId id="379" r:id="rId19"/>
    <p:sldId id="381" r:id="rId20"/>
    <p:sldId id="412" r:id="rId21"/>
    <p:sldId id="380" r:id="rId22"/>
    <p:sldId id="389" r:id="rId23"/>
    <p:sldId id="382" r:id="rId24"/>
    <p:sldId id="392" r:id="rId25"/>
    <p:sldId id="413" r:id="rId26"/>
    <p:sldId id="430" r:id="rId27"/>
    <p:sldId id="385" r:id="rId28"/>
    <p:sldId id="414" r:id="rId29"/>
    <p:sldId id="415" r:id="rId30"/>
    <p:sldId id="416" r:id="rId31"/>
    <p:sldId id="417" r:id="rId32"/>
    <p:sldId id="418" r:id="rId33"/>
    <p:sldId id="419" r:id="rId34"/>
    <p:sldId id="422" r:id="rId35"/>
    <p:sldId id="421" r:id="rId36"/>
    <p:sldId id="420" r:id="rId37"/>
    <p:sldId id="423" r:id="rId38"/>
    <p:sldId id="424" r:id="rId39"/>
    <p:sldId id="425" r:id="rId40"/>
    <p:sldId id="426" r:id="rId41"/>
    <p:sldId id="427" r:id="rId42"/>
    <p:sldId id="428" r:id="rId43"/>
    <p:sldId id="431" r:id="rId44"/>
    <p:sldId id="432" r:id="rId45"/>
    <p:sldId id="433" r:id="rId46"/>
    <p:sldId id="434" r:id="rId47"/>
    <p:sldId id="435" r:id="rId48"/>
    <p:sldId id="399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차원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297453" cy="4351338"/>
          </a:xfrm>
        </p:spPr>
        <p:txBody>
          <a:bodyPr/>
          <a:lstStyle/>
          <a:p>
            <a:r>
              <a:rPr lang="en-US" altLang="ko-KR" dirty="0" smtClean="0"/>
              <a:t>Animal (</a:t>
            </a:r>
            <a:r>
              <a:rPr lang="ko-KR" altLang="en-US" dirty="0" smtClean="0"/>
              <a:t>동물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은 개 </a:t>
            </a:r>
            <a:r>
              <a:rPr lang="en-US" altLang="ko-KR" dirty="0" smtClean="0"/>
              <a:t>(Dog)</a:t>
            </a:r>
            <a:r>
              <a:rPr lang="ko-KR" altLang="en-US" dirty="0" smtClean="0"/>
              <a:t>를 일반화 한 것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개념차원 다이어그램은 소스코드를 정의하지 않음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91894" y="1468083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7691894" y="4269198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9133889" y="3123888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44782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명세 </a:t>
            </a:r>
            <a:r>
              <a:rPr lang="ko-KR" altLang="en-US" dirty="0"/>
              <a:t>차원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27982" cy="4351338"/>
          </a:xfrm>
        </p:spPr>
        <p:txBody>
          <a:bodyPr/>
          <a:lstStyle/>
          <a:p>
            <a:r>
              <a:rPr lang="ko-KR" altLang="en-US" dirty="0" smtClean="0"/>
              <a:t>실제 소스코드를 작성하기 위한 다이어그램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프로그램의 일부를 실제로 기술함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91894" y="1468083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691894" y="4269198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9" name="아래쪽 화살표 8"/>
          <p:cNvSpPr/>
          <p:nvPr/>
        </p:nvSpPr>
        <p:spPr>
          <a:xfrm rot="10800000">
            <a:off x="9133889" y="3123888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11" name="직선 연결선 10"/>
          <p:cNvCxnSpPr/>
          <p:nvPr/>
        </p:nvCxnSpPr>
        <p:spPr>
          <a:xfrm>
            <a:off x="7691894" y="2096655"/>
            <a:ext cx="310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91894" y="2096655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+age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89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명세 차원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9397" y="2927926"/>
            <a:ext cx="6347691" cy="215914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class Animal {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 };</a:t>
            </a:r>
          </a:p>
          <a:p>
            <a:pPr marL="0" indent="0">
              <a:buNone/>
            </a:pPr>
            <a:r>
              <a:rPr lang="en-US" altLang="ko-KR" dirty="0" smtClean="0"/>
              <a:t>class Dog : public Animal {};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6294" y="1690688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986294" y="4491803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6" name="아래쪽 화살표 5"/>
          <p:cNvSpPr/>
          <p:nvPr/>
        </p:nvSpPr>
        <p:spPr>
          <a:xfrm rot="10800000">
            <a:off x="2428289" y="3346493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7" name="직선 연결선 6"/>
          <p:cNvCxnSpPr/>
          <p:nvPr/>
        </p:nvCxnSpPr>
        <p:spPr>
          <a:xfrm>
            <a:off x="986294" y="2319260"/>
            <a:ext cx="310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6294" y="2319260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+age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4424218" y="2780145"/>
            <a:ext cx="1136073" cy="199505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42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차원 다이어그램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838200" y="1825625"/>
            <a:ext cx="7197436" cy="991466"/>
          </a:xfrm>
        </p:spPr>
        <p:txBody>
          <a:bodyPr/>
          <a:lstStyle/>
          <a:p>
            <a:r>
              <a:rPr lang="ko-KR" altLang="en-US" dirty="0" smtClean="0"/>
              <a:t>소스코드를 다이어그램화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91733" y="3160560"/>
            <a:ext cx="6347691" cy="215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class Animal {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age;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class Dog : public Animal {};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81421" y="1690688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</a:p>
          <a:p>
            <a:pPr algn="ctr"/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8181421" y="4491803"/>
            <a:ext cx="3105665" cy="1655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7" name="아래쪽 화살표 6"/>
          <p:cNvSpPr/>
          <p:nvPr/>
        </p:nvSpPr>
        <p:spPr>
          <a:xfrm rot="10800000">
            <a:off x="9623416" y="3346493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cxnSp>
        <p:nvCxnSpPr>
          <p:cNvPr id="8" name="직선 연결선 7"/>
          <p:cNvCxnSpPr/>
          <p:nvPr/>
        </p:nvCxnSpPr>
        <p:spPr>
          <a:xfrm>
            <a:off x="8181421" y="2319260"/>
            <a:ext cx="31056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81421" y="2319260"/>
            <a:ext cx="31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+age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6627527" y="2921619"/>
            <a:ext cx="1136073" cy="199505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7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수업에서 다루는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명세</a:t>
            </a:r>
            <a:r>
              <a:rPr lang="en-US" altLang="ko-KR" dirty="0"/>
              <a:t> </a:t>
            </a:r>
            <a:r>
              <a:rPr lang="ko-KR" altLang="en-US" dirty="0" smtClean="0"/>
              <a:t>및 구현 차원 다이어그램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 차원 다이어그램은 다루지 않음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최소한의 내용만 다룰 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쉽게 쓰이는 내용을 중심으로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어려운 내용은 실제 잘 사용되지 않기 때문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7927" y="6176963"/>
            <a:ext cx="11323782" cy="39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5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다이어그램으로 작업하기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109" y="97993"/>
            <a:ext cx="11323782" cy="399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1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모델을 만들어야 하는가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설계가 실제로 잘 작동할지 알아보기 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Ex: </a:t>
            </a:r>
            <a:r>
              <a:rPr lang="ko-KR" altLang="en-US" dirty="0" smtClean="0"/>
              <a:t>비행기 모델 바람 터널 테스트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Ex: </a:t>
            </a:r>
            <a:r>
              <a:rPr lang="ko-KR" altLang="en-US" dirty="0" smtClean="0"/>
              <a:t>다리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강도 테스트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어떤 것이 실제로도 잘 작동하는지 알아보려고 만드는 것</a:t>
            </a:r>
            <a:r>
              <a:rPr lang="en-US" altLang="ko-KR" dirty="0" smtClean="0"/>
              <a:t>!</a:t>
            </a:r>
          </a:p>
          <a:p>
            <a:pPr lvl="1"/>
            <a:r>
              <a:rPr lang="ko-KR" altLang="en-US" dirty="0" smtClean="0"/>
              <a:t>모델 평가가 불가능하다면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제작 비용 </a:t>
            </a:r>
            <a:r>
              <a:rPr lang="en-US" altLang="ko-KR" dirty="0" smtClean="0"/>
              <a:t>&lt;&lt; </a:t>
            </a:r>
            <a:r>
              <a:rPr lang="ko-KR" altLang="en-US" dirty="0" smtClean="0"/>
              <a:t>실제 제작 비용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22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모델을 만들어야 하는가</a:t>
            </a:r>
            <a:r>
              <a:rPr lang="en-US" altLang="ko-KR" dirty="0" smtClean="0"/>
              <a:t>?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소프트웨어 모델을 만들어야 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시험해 볼 구체적인 것이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UML </a:t>
            </a:r>
            <a:r>
              <a:rPr lang="ko-KR" altLang="en-US" dirty="0" smtClean="0"/>
              <a:t>로 시험 했을 때 비용이 덜 들 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Ex: </a:t>
            </a:r>
            <a:r>
              <a:rPr lang="ko-KR" altLang="en-US" dirty="0" smtClean="0"/>
              <a:t>아이디어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화이트보드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반드시 만들어야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할까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아니다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02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모델을 만들어야 하는가</a:t>
            </a:r>
            <a:r>
              <a:rPr lang="en-US" altLang="ko-KR" dirty="0"/>
              <a:t>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시험해 볼 구체적인 내용 명확하고 실제 구현하여 시험해 보는 것보다 </a:t>
            </a:r>
            <a:r>
              <a:rPr lang="en-US" altLang="ko-KR" dirty="0"/>
              <a:t>UML</a:t>
            </a:r>
            <a:r>
              <a:rPr lang="ko-KR" altLang="en-US" dirty="0"/>
              <a:t>로 시험해 보는 쪽이 비용이 덜 들 때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 세 가지 이유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</a:rPr>
              <a:t>의사소통 및 의견교환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</a:rPr>
              <a:t>전체 시스템의 구조 파악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2800" dirty="0">
                <a:solidFill>
                  <a:srgbClr val="FF0000"/>
                </a:solidFill>
              </a:rPr>
              <a:t>유지보수 용 설계 문서</a:t>
            </a:r>
          </a:p>
        </p:txBody>
      </p:sp>
    </p:spTree>
    <p:extLst>
      <p:ext uri="{BB962C8B-B14F-4D97-AF65-F5344CB8AC3E}">
        <p14:creationId xmlns:p14="http://schemas.microsoft.com/office/powerpoint/2010/main" val="21584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다이어그램을 그려야 할 경우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여러 사람이 동시에 작업할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모두 이해했다면 그리는 것을 멈춘다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서로 다른 의견이 있을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결정이 내려지면 다이어그램을 지운다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이것저것 해보고 싶을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코드로 옮길 수 있는 수준이 되었을 때 멈추고 버린다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방법론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다이어그램을 그리지 말아야 할 경우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반드시 그려야 한다는 규칙 때문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안 그리면 좋은 개발자가 아닌 것 같아서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단지 문서를 만들기 위해서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타인에게 코딩을 시키기 위해서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940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좋은 다이어그램을 작성하기 위해선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161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반복을 통해 </a:t>
            </a:r>
            <a:r>
              <a:rPr lang="ko-KR" altLang="en-US" dirty="0" smtClean="0"/>
              <a:t>다듬기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작은 단계부터 시작하여 조금씩 반복하며 추가해 나가는 방식으로 다이어그램을 작성하는 것이 좋음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385618" y="3786909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4163" y="3786908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2" idx="3"/>
            <a:endCxn id="6" idx="1"/>
          </p:cNvCxnSpPr>
          <p:nvPr/>
        </p:nvCxnSpPr>
        <p:spPr>
          <a:xfrm flipV="1">
            <a:off x="1290782" y="4077854"/>
            <a:ext cx="503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234873" y="3786908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43418" y="3786907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 flipV="1">
            <a:off x="5140037" y="4077853"/>
            <a:ext cx="503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643418" y="4816760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  <a:endCxn id="11" idx="0"/>
          </p:cNvCxnSpPr>
          <p:nvPr/>
        </p:nvCxnSpPr>
        <p:spPr>
          <a:xfrm>
            <a:off x="6096000" y="4368798"/>
            <a:ext cx="0" cy="44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807036" y="3786909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15581" y="3786908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4" idx="3"/>
            <a:endCxn id="15" idx="1"/>
          </p:cNvCxnSpPr>
          <p:nvPr/>
        </p:nvCxnSpPr>
        <p:spPr>
          <a:xfrm flipV="1">
            <a:off x="8712200" y="4077854"/>
            <a:ext cx="503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215581" y="4816761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2"/>
            <a:endCxn id="17" idx="0"/>
          </p:cNvCxnSpPr>
          <p:nvPr/>
        </p:nvCxnSpPr>
        <p:spPr>
          <a:xfrm>
            <a:off x="9668163" y="4368799"/>
            <a:ext cx="0" cy="44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0448636" y="4816761"/>
            <a:ext cx="905164" cy="581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5" idx="3"/>
            <a:endCxn id="19" idx="0"/>
          </p:cNvCxnSpPr>
          <p:nvPr/>
        </p:nvCxnSpPr>
        <p:spPr>
          <a:xfrm>
            <a:off x="10120745" y="4077854"/>
            <a:ext cx="780473" cy="738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3199244" y="4184072"/>
            <a:ext cx="701963" cy="9790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6845298" y="4184072"/>
            <a:ext cx="701963" cy="97905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사람이 화이트 보드에 모여 설계를 고민할 때 유용함</a:t>
            </a:r>
            <a:endParaRPr lang="en-US" altLang="ko-KR" dirty="0" smtClean="0"/>
          </a:p>
          <a:p>
            <a:r>
              <a:rPr lang="ko-KR" altLang="en-US" dirty="0" smtClean="0"/>
              <a:t>반복적으로 만들어야 좋은 결과</a:t>
            </a:r>
            <a:endParaRPr lang="en-US" altLang="ko-KR" dirty="0" smtClean="0"/>
          </a:p>
          <a:p>
            <a:r>
              <a:rPr lang="ko-KR" altLang="en-US" dirty="0" smtClean="0"/>
              <a:t>동적 시나리오를 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이후 정적 구조 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늘 절제하는 마음가짐으로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을 사용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87927" y="6176963"/>
            <a:ext cx="11323782" cy="399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다이어그램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109" y="97993"/>
            <a:ext cx="11323782" cy="399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 개요</a:t>
            </a:r>
            <a:endParaRPr lang="en-US" altLang="ko-KR" dirty="0"/>
          </a:p>
        </p:txBody>
      </p:sp>
      <p:pic>
        <p:nvPicPr>
          <p:cNvPr id="7" name="Picture 2" descr="Hierarchy of UML 2.2 Diagrams, shown as a clas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45" y="1381824"/>
            <a:ext cx="10060709" cy="560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262255" y="3786909"/>
            <a:ext cx="1283854" cy="8035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 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클래스 내부의 정적인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멤버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클래스 사이의 관계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소스코드에 나타나는 클래스 사이의 의존 관계를 모두 다 표기 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클래스 다이어그램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다수성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연관 스테레오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707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(class)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형태로 표현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가장 간단한 </a:t>
            </a:r>
            <a:r>
              <a:rPr lang="ko-KR" altLang="en-US" dirty="0" smtClean="0">
                <a:sym typeface="Wingdings" panose="05000000000000000000" pitchFamily="2" charset="2"/>
              </a:rPr>
              <a:t>직사각형 형태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8331200" y="2844980"/>
            <a:ext cx="2281382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이름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31200" y="4558148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클래스 이름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31200" y="5015345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31200" y="5818908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7287491" y="3089744"/>
            <a:ext cx="868218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7287491" y="4861863"/>
            <a:ext cx="868218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5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가장 간단한 </a:t>
            </a:r>
            <a:r>
              <a:rPr lang="ko-KR" altLang="en-US" dirty="0" smtClean="0">
                <a:sym typeface="Wingdings" panose="05000000000000000000" pitchFamily="2" charset="2"/>
              </a:rPr>
              <a:t>직사각형 형태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33854" y="3878190"/>
            <a:ext cx="2281382" cy="997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10" name="오른쪽 화살표 9"/>
          <p:cNvSpPr/>
          <p:nvPr/>
        </p:nvSpPr>
        <p:spPr>
          <a:xfrm>
            <a:off x="5412508" y="4044445"/>
            <a:ext cx="150552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cxnSp>
        <p:nvCxnSpPr>
          <p:cNvPr id="14" name="직선 연결선 13"/>
          <p:cNvCxnSpPr>
            <a:stCxn id="12" idx="0"/>
            <a:endCxn id="12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6" name="직사각형 15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8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412508" y="4044445"/>
            <a:ext cx="150552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cxnSp>
        <p:nvCxnSpPr>
          <p:cNvPr id="8" name="직선 연결선 7"/>
          <p:cNvCxnSpPr>
            <a:stCxn id="4" idx="0"/>
            <a:endCxn id="4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7601528" y="328353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1528" y="374072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age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1528" y="454429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smtClean="0"/>
              <a:t>Unified Modeling Language (UML) </a:t>
            </a:r>
            <a:r>
              <a:rPr lang="ko-KR" altLang="en-US" sz="3600" dirty="0" smtClean="0"/>
              <a:t>개요</a:t>
            </a:r>
            <a:endParaRPr lang="en-US" altLang="ko-KR" sz="3600" dirty="0" smtClean="0"/>
          </a:p>
          <a:p>
            <a:endParaRPr lang="en-US" altLang="ko-KR" dirty="0"/>
          </a:p>
          <a:p>
            <a:r>
              <a:rPr lang="ko-KR" altLang="en-US" dirty="0"/>
              <a:t>다이어그램으로 </a:t>
            </a:r>
            <a:r>
              <a:rPr lang="ko-KR" altLang="en-US" dirty="0" smtClean="0"/>
              <a:t>작업하기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클래스 </a:t>
            </a:r>
            <a:r>
              <a:rPr lang="ko-KR" altLang="en-US" dirty="0" smtClean="0"/>
              <a:t>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0"/>
            <a:endCxn id="16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7601528" y="328353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1528" y="374072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age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1528" y="454429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001818" y="2835564"/>
            <a:ext cx="5301673" cy="692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7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>
            <a:stCxn id="17" idx="0"/>
            <a:endCxn id="17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7601528" y="328353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1528" y="374072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age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1528" y="454429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022764" y="3740727"/>
            <a:ext cx="5680363" cy="277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022764" y="3740727"/>
            <a:ext cx="5680363" cy="1228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1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5" idx="0"/>
            <a:endCxn id="15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7601528" y="328353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1528" y="374072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age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1528" y="454429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124364" y="4322618"/>
            <a:ext cx="5578763" cy="720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78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stCxn id="24" idx="0"/>
            <a:endCxn id="24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여러 구획으로 나뉜 직사각형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11" name="직사각형 10"/>
          <p:cNvSpPr/>
          <p:nvPr/>
        </p:nvSpPr>
        <p:spPr>
          <a:xfrm>
            <a:off x="7601528" y="3283530"/>
            <a:ext cx="2281382" cy="457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01528" y="3740727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age :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- weight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601528" y="4544290"/>
            <a:ext cx="2281382" cy="803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+ </a:t>
            </a:r>
            <a:r>
              <a:rPr lang="en-US" altLang="ko-KR" dirty="0" err="1" smtClean="0"/>
              <a:t>GetAge</a:t>
            </a:r>
            <a:r>
              <a:rPr lang="en-US" altLang="ko-KR" dirty="0" smtClean="0"/>
              <a:t>() : </a:t>
            </a:r>
            <a:r>
              <a:rPr lang="en-US" altLang="ko-KR" dirty="0" err="1" smtClean="0"/>
              <a:t>int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200" y="2576945"/>
            <a:ext cx="52808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class Animal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/>
              <a:t>public: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age</a:t>
            </a:r>
            <a:r>
              <a:rPr lang="en-US" altLang="ko-KR" sz="2800" dirty="0" smtClean="0"/>
              <a:t>;</a:t>
            </a:r>
          </a:p>
          <a:p>
            <a:pPr lvl="1"/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GetAge</a:t>
            </a:r>
            <a:r>
              <a:rPr lang="en-US" altLang="ko-KR" sz="2800" dirty="0" smtClean="0"/>
              <a:t>();</a:t>
            </a:r>
            <a:endParaRPr lang="en-US" altLang="ko-KR" sz="2800" dirty="0"/>
          </a:p>
          <a:p>
            <a:r>
              <a:rPr lang="en-US" altLang="ko-KR" sz="2800" dirty="0"/>
              <a:t>private:</a:t>
            </a:r>
          </a:p>
          <a:p>
            <a:pPr lvl="1"/>
            <a:r>
              <a:rPr lang="en-US" altLang="ko-KR" sz="2800" dirty="0" err="1"/>
              <a:t>int</a:t>
            </a:r>
            <a:r>
              <a:rPr lang="en-US" altLang="ko-KR" sz="2800" dirty="0"/>
              <a:t> weight;</a:t>
            </a:r>
          </a:p>
          <a:p>
            <a:r>
              <a:rPr lang="en-US" altLang="ko-KR" sz="2800" dirty="0"/>
              <a:t>}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893455" y="4036291"/>
            <a:ext cx="6640945" cy="120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02327" y="3943927"/>
            <a:ext cx="609600" cy="3879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02327" y="4387271"/>
            <a:ext cx="609600" cy="3879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5" idx="3"/>
          </p:cNvCxnSpPr>
          <p:nvPr/>
        </p:nvCxnSpPr>
        <p:spPr>
          <a:xfrm>
            <a:off x="1911927" y="4581235"/>
            <a:ext cx="7139709" cy="412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302328" y="5242862"/>
            <a:ext cx="609600" cy="38792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1911928" y="4291301"/>
            <a:ext cx="6862617" cy="1145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87127" y="2631258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타입은 이름</a:t>
            </a:r>
            <a:r>
              <a:rPr lang="en-US" altLang="ko-KR" dirty="0" smtClean="0"/>
              <a:t>:</a:t>
            </a:r>
            <a:r>
              <a:rPr lang="ko-KR" altLang="en-US" dirty="0" smtClean="0"/>
              <a:t>타입 형식으로 작성한다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8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 지정자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smtClean="0">
                <a:sym typeface="Wingdings" panose="05000000000000000000" pitchFamily="2" charset="2"/>
              </a:rPr>
              <a:t> +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private  -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protected  #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타입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함수 이름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[</a:t>
            </a:r>
            <a:r>
              <a:rPr lang="ko-KR" altLang="en-US" dirty="0" smtClean="0">
                <a:sym typeface="Wingdings" panose="05000000000000000000" pitchFamily="2" charset="2"/>
              </a:rPr>
              <a:t>타입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910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838200" y="2576945"/>
            <a:ext cx="10515600" cy="3600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5" idx="0"/>
            <a:endCxn id="5" idx="2"/>
          </p:cNvCxnSpPr>
          <p:nvPr/>
        </p:nvCxnSpPr>
        <p:spPr>
          <a:xfrm>
            <a:off x="6096000" y="2576945"/>
            <a:ext cx="0" cy="3600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/>
              <a:t>클래스 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4109" y="6720865"/>
            <a:ext cx="11323782" cy="13219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200" y="2640477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dirty="0" smtClean="0"/>
              <a:t>class GSE</a:t>
            </a:r>
          </a:p>
          <a:p>
            <a:pPr lvl="1"/>
            <a:r>
              <a:rPr lang="en-US" altLang="ko-KR" sz="2400" dirty="0" smtClean="0"/>
              <a:t>{</a:t>
            </a:r>
          </a:p>
          <a:p>
            <a:pPr lvl="1"/>
            <a:r>
              <a:rPr lang="en-US" altLang="ko-KR" sz="2400" dirty="0" smtClean="0"/>
              <a:t>public</a:t>
            </a:r>
            <a:r>
              <a:rPr lang="en-US" altLang="ko-KR" sz="2400" dirty="0"/>
              <a:t>: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GetType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index);</a:t>
            </a:r>
          </a:p>
          <a:p>
            <a:pPr lvl="1"/>
            <a:r>
              <a:rPr lang="en-US" altLang="ko-KR" sz="2400" dirty="0"/>
              <a:t>private:</a:t>
            </a:r>
          </a:p>
          <a:p>
            <a:pPr lvl="1"/>
            <a:r>
              <a:rPr lang="en-US" altLang="ko-KR" sz="2400" dirty="0"/>
              <a:t>	float </a:t>
            </a:r>
            <a:r>
              <a:rPr lang="en-US" altLang="ko-KR" sz="2400" dirty="0" err="1"/>
              <a:t>m_time</a:t>
            </a:r>
            <a:r>
              <a:rPr lang="en-US" altLang="ko-KR" sz="2400" dirty="0"/>
              <a:t>;</a:t>
            </a:r>
          </a:p>
          <a:p>
            <a:pPr lvl="1"/>
            <a:r>
              <a:rPr lang="en-US" altLang="ko-KR" sz="2400" dirty="0"/>
              <a:t>protected:</a:t>
            </a:r>
          </a:p>
          <a:p>
            <a:pPr lvl="1"/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m_timeStamp</a:t>
            </a:r>
            <a:r>
              <a:rPr lang="en-US" altLang="ko-KR" sz="2400" dirty="0" smtClean="0"/>
              <a:t>;</a:t>
            </a:r>
          </a:p>
          <a:p>
            <a:pPr lvl="1"/>
            <a:r>
              <a:rPr lang="en-US" altLang="ko-KR" sz="2400" dirty="0"/>
              <a:t>}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412508" y="4044445"/>
            <a:ext cx="1505528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452427" y="3822956"/>
            <a:ext cx="729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F0000"/>
                </a:solidFill>
              </a:rPr>
              <a:t>?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90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연관 </a:t>
            </a:r>
            <a:r>
              <a:rPr lang="en-US" altLang="ko-KR" dirty="0" smtClean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참조</a:t>
            </a:r>
            <a:r>
              <a:rPr lang="en-US" altLang="ko-KR" dirty="0" smtClean="0">
                <a:sym typeface="Wingdings" panose="05000000000000000000" pitchFamily="2" charset="2"/>
              </a:rPr>
              <a:t>(reference)</a:t>
            </a:r>
            <a:r>
              <a:rPr lang="ko-KR" altLang="en-US" dirty="0" smtClean="0">
                <a:sym typeface="Wingdings" panose="05000000000000000000" pitchFamily="2" charset="2"/>
              </a:rPr>
              <a:t>를 가지는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변수가 있을 경우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2" idx="0"/>
            <a:endCxn id="22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38200" y="3169839"/>
            <a:ext cx="2329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GetAge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weight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smtClean="0"/>
              <a:t>Type *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671455" y="3359280"/>
            <a:ext cx="23298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smtClean="0"/>
              <a:t>Type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m_bFly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02327" y="5347015"/>
            <a:ext cx="1865746" cy="4283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3168073" y="3713021"/>
            <a:ext cx="1394691" cy="184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44" name="직사각형 43"/>
          <p:cNvSpPr/>
          <p:nvPr/>
        </p:nvSpPr>
        <p:spPr>
          <a:xfrm>
            <a:off x="6428510" y="4236157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9437255" y="4236156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cxnSp>
        <p:nvCxnSpPr>
          <p:cNvPr id="47" name="직선 화살표 연결선 46"/>
          <p:cNvCxnSpPr>
            <a:stCxn id="44" idx="3"/>
            <a:endCxn id="45" idx="1"/>
          </p:cNvCxnSpPr>
          <p:nvPr/>
        </p:nvCxnSpPr>
        <p:spPr>
          <a:xfrm flipV="1">
            <a:off x="8115301" y="4599563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401299" y="452818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m_type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017636" y="42695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340118" y="3490947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9001359" y="3984680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096085" y="5279942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 rot="16200000">
            <a:off x="8757326" y="5018401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V="1">
            <a:off x="8842029" y="1027905"/>
            <a:ext cx="1321954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54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연관 </a:t>
            </a:r>
            <a:r>
              <a:rPr lang="en-US" altLang="ko-KR" dirty="0" smtClean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참조</a:t>
            </a:r>
            <a:r>
              <a:rPr lang="en-US" altLang="ko-KR" dirty="0" smtClean="0">
                <a:sym typeface="Wingdings" panose="05000000000000000000" pitchFamily="2" charset="2"/>
              </a:rPr>
              <a:t>(reference)</a:t>
            </a:r>
            <a:r>
              <a:rPr lang="ko-KR" altLang="en-US" dirty="0" smtClean="0">
                <a:sym typeface="Wingdings" panose="05000000000000000000" pitchFamily="2" charset="2"/>
              </a:rPr>
              <a:t>를 가지는 </a:t>
            </a:r>
            <a:r>
              <a:rPr lang="ko-KR" altLang="en-US" dirty="0" err="1" smtClean="0">
                <a:sym typeface="Wingdings" panose="05000000000000000000" pitchFamily="2" charset="2"/>
              </a:rPr>
              <a:t>인스턴스</a:t>
            </a:r>
            <a:r>
              <a:rPr lang="ko-KR" altLang="en-US" dirty="0" smtClean="0">
                <a:sym typeface="Wingdings" panose="05000000000000000000" pitchFamily="2" charset="2"/>
              </a:rPr>
              <a:t> 변수가 있을 경우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2" idx="0"/>
            <a:endCxn id="22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38200" y="3169839"/>
            <a:ext cx="3480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GetAge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weight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smtClean="0"/>
              <a:t>Vector&lt;Type*&gt; </a:t>
            </a:r>
            <a:r>
              <a:rPr lang="en-US" altLang="ko-KR" sz="2000" dirty="0" err="1" smtClean="0"/>
              <a:t>m_types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051300" y="3152857"/>
            <a:ext cx="23298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smtClean="0"/>
              <a:t>Type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m_bFly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02327" y="5347015"/>
            <a:ext cx="1717964" cy="3022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3020291" y="3490949"/>
            <a:ext cx="1860388" cy="2007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44" name="직사각형 43"/>
          <p:cNvSpPr/>
          <p:nvPr/>
        </p:nvSpPr>
        <p:spPr>
          <a:xfrm>
            <a:off x="6428510" y="4236157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9437255" y="4236156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cxnSp>
        <p:nvCxnSpPr>
          <p:cNvPr id="47" name="직선 화살표 연결선 46"/>
          <p:cNvCxnSpPr>
            <a:stCxn id="44" idx="3"/>
            <a:endCxn id="45" idx="1"/>
          </p:cNvCxnSpPr>
          <p:nvPr/>
        </p:nvCxnSpPr>
        <p:spPr>
          <a:xfrm flipV="1">
            <a:off x="8115301" y="4599563"/>
            <a:ext cx="132195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8401299" y="452818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m_type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017636" y="4269544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40118" y="3490947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9001359" y="3984680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096085" y="5279942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54" name="오른쪽 화살표 53"/>
          <p:cNvSpPr/>
          <p:nvPr/>
        </p:nvSpPr>
        <p:spPr>
          <a:xfrm rot="16200000">
            <a:off x="8757326" y="5018401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8842029" y="1027905"/>
            <a:ext cx="1321954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7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연관 </a:t>
            </a:r>
            <a:r>
              <a:rPr lang="en-US" altLang="ko-KR" dirty="0" smtClean="0"/>
              <a:t>(association)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연습문제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22" idx="0"/>
            <a:endCxn id="22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38748" y="3433283"/>
            <a:ext cx="254609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Animal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public:</a:t>
            </a:r>
          </a:p>
          <a:p>
            <a:r>
              <a:rPr lang="en-US" altLang="ko-KR" sz="1400" dirty="0" smtClean="0"/>
              <a:t>        bool </a:t>
            </a:r>
            <a:r>
              <a:rPr lang="en-US" altLang="ko-KR" sz="1400" dirty="0" err="1" smtClean="0"/>
              <a:t>CanFly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index); </a:t>
            </a:r>
            <a:endParaRPr lang="en-US" altLang="ko-KR" sz="1400" dirty="0"/>
          </a:p>
          <a:p>
            <a:r>
              <a:rPr lang="en-US" altLang="ko-KR" sz="1400" dirty="0" smtClean="0"/>
              <a:t>private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weight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400" dirty="0" smtClean="0"/>
              <a:t>Type* </a:t>
            </a:r>
            <a:r>
              <a:rPr lang="en-US" altLang="ko-KR" sz="1400" dirty="0" err="1" smtClean="0"/>
              <a:t>m_types</a:t>
            </a:r>
            <a:r>
              <a:rPr lang="en-US" altLang="ko-KR" sz="1400" dirty="0" smtClean="0"/>
              <a:t>[10];</a:t>
            </a:r>
          </a:p>
          <a:p>
            <a:pPr lvl="1"/>
            <a:r>
              <a:rPr lang="en-US" altLang="ko-KR" sz="1400" dirty="0" smtClean="0"/>
              <a:t>Size* </a:t>
            </a:r>
            <a:r>
              <a:rPr lang="en-US" altLang="ko-KR" sz="1400" dirty="0" err="1" smtClean="0"/>
              <a:t>m_size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23" name="직사각형 22"/>
          <p:cNvSpPr/>
          <p:nvPr/>
        </p:nvSpPr>
        <p:spPr>
          <a:xfrm>
            <a:off x="4073631" y="4751325"/>
            <a:ext cx="18787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Size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public:</a:t>
            </a:r>
          </a:p>
          <a:p>
            <a:pPr lvl="1"/>
            <a:r>
              <a:rPr lang="en-US" altLang="ko-KR" sz="1400" dirty="0" smtClean="0"/>
              <a:t>float </a:t>
            </a:r>
            <a:r>
              <a:rPr lang="en-US" altLang="ko-KR" sz="1400" dirty="0" err="1" smtClean="0"/>
              <a:t>m_height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4" name="오른쪽 화살표 23"/>
          <p:cNvSpPr/>
          <p:nvPr/>
        </p:nvSpPr>
        <p:spPr>
          <a:xfrm>
            <a:off x="5879994" y="4166550"/>
            <a:ext cx="661136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452427" y="3822956"/>
            <a:ext cx="729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F0000"/>
                </a:solidFill>
              </a:rPr>
              <a:t>?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27914" y="3358637"/>
            <a:ext cx="164733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Type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public:</a:t>
            </a:r>
          </a:p>
          <a:p>
            <a:pPr lvl="1"/>
            <a:r>
              <a:rPr lang="en-US" altLang="ko-KR" sz="1400" dirty="0" smtClean="0"/>
              <a:t>bool </a:t>
            </a:r>
            <a:r>
              <a:rPr lang="en-US" altLang="ko-KR" sz="1400" dirty="0" err="1" smtClean="0"/>
              <a:t>m_bFly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34109" y="6688150"/>
            <a:ext cx="11323782" cy="1321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8842029" y="1027905"/>
            <a:ext cx="1321954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45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0"/>
            <a:endCxn id="7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파생 클래스의 관계를 나타내 줄 수 있는 것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324606" y="4110899"/>
            <a:ext cx="4050957" cy="97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class Animal { </a:t>
            </a:r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age; 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/>
              <a:t>class Dog : public Animal {};</a:t>
            </a:r>
            <a:endParaRPr lang="ko-KR" altLang="en-US" sz="2400" dirty="0"/>
          </a:p>
        </p:txBody>
      </p:sp>
      <p:sp>
        <p:nvSpPr>
          <p:cNvPr id="6" name="오른쪽 화살표 5"/>
          <p:cNvSpPr/>
          <p:nvPr/>
        </p:nvSpPr>
        <p:spPr>
          <a:xfrm>
            <a:off x="8248072" y="905164"/>
            <a:ext cx="2466109" cy="360218"/>
          </a:xfrm>
          <a:prstGeom prst="rightArrow">
            <a:avLst>
              <a:gd name="adj1" fmla="val 0"/>
              <a:gd name="adj2" fmla="val 782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64113" y="3336141"/>
            <a:ext cx="2310152" cy="71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64113" y="5219396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608414" y="4074087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46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Unified Modeling Language </a:t>
            </a:r>
            <a:r>
              <a:rPr lang="en-US" altLang="ko-KR" dirty="0"/>
              <a:t>(UML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개요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109" y="97993"/>
            <a:ext cx="11323782" cy="399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클래스와 파생 클래스의 관계를 나타내 줄 수 있는 것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8248072" y="905164"/>
            <a:ext cx="2466109" cy="360218"/>
          </a:xfrm>
          <a:prstGeom prst="rightArrow">
            <a:avLst>
              <a:gd name="adj1" fmla="val 0"/>
              <a:gd name="adj2" fmla="val 782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7241" y="3280723"/>
            <a:ext cx="2310152" cy="71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Animal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7241" y="5163978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/>
              <a:t>Dog</a:t>
            </a:r>
            <a:endParaRPr lang="ko-KR" altLang="en-US" sz="2800" dirty="0"/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3611542" y="4018669"/>
            <a:ext cx="221673" cy="114530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직사각형 4"/>
          <p:cNvSpPr/>
          <p:nvPr/>
        </p:nvSpPr>
        <p:spPr>
          <a:xfrm>
            <a:off x="6420181" y="3452702"/>
            <a:ext cx="14205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20181" y="5309632"/>
            <a:ext cx="142058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/>
              <a:t>파생 클래스</a:t>
            </a:r>
          </a:p>
        </p:txBody>
      </p:sp>
      <p:sp>
        <p:nvSpPr>
          <p:cNvPr id="13" name="아래쪽 화살표 12"/>
          <p:cNvSpPr/>
          <p:nvPr/>
        </p:nvSpPr>
        <p:spPr>
          <a:xfrm rot="10800000">
            <a:off x="7019633" y="3822032"/>
            <a:ext cx="221675" cy="1487599"/>
          </a:xfrm>
          <a:prstGeom prst="downArrow">
            <a:avLst>
              <a:gd name="adj1" fmla="val 0"/>
              <a:gd name="adj2" fmla="val 1208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14" name="TextBox 13"/>
          <p:cNvSpPr txBox="1"/>
          <p:nvPr/>
        </p:nvSpPr>
        <p:spPr>
          <a:xfrm>
            <a:off x="8119982" y="3963649"/>
            <a:ext cx="235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화살표는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기본 클래스를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가리킨다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794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: </a:t>
            </a:r>
            <a:r>
              <a:rPr lang="ko-KR" altLang="en-US" dirty="0" smtClean="0"/>
              <a:t>상속 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8248072" y="905164"/>
            <a:ext cx="2466109" cy="360218"/>
          </a:xfrm>
          <a:prstGeom prst="rightArrow">
            <a:avLst>
              <a:gd name="adj1" fmla="val 0"/>
              <a:gd name="adj2" fmla="val 7820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88570" y="3298813"/>
            <a:ext cx="2310152" cy="7132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인간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88570" y="5182068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학생</a:t>
            </a:r>
            <a:endParaRPr lang="ko-KR" altLang="en-US" sz="2800" dirty="0"/>
          </a:p>
        </p:txBody>
      </p:sp>
      <p:sp>
        <p:nvSpPr>
          <p:cNvPr id="15" name="직사각형 14"/>
          <p:cNvSpPr/>
          <p:nvPr/>
        </p:nvSpPr>
        <p:spPr>
          <a:xfrm>
            <a:off x="434109" y="668815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658295" y="5176359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/>
              <a:t>벨로시렙터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8658295" y="3298813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공룡</a:t>
            </a:r>
            <a:endParaRPr lang="ko-KR" altLang="en-US" sz="2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849091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132618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374769" y="5176359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smtClean="0"/>
              <a:t>1</a:t>
            </a:r>
            <a:r>
              <a:rPr lang="ko-KR" altLang="en-US" sz="2800" dirty="0" smtClean="0"/>
              <a:t>학년</a:t>
            </a:r>
            <a:endParaRPr lang="ko-KR" altLang="en-US" sz="2800" dirty="0"/>
          </a:p>
        </p:txBody>
      </p:sp>
      <p:sp>
        <p:nvSpPr>
          <p:cNvPr id="21" name="직사각형 20"/>
          <p:cNvSpPr/>
          <p:nvPr/>
        </p:nvSpPr>
        <p:spPr>
          <a:xfrm>
            <a:off x="5374769" y="3298813"/>
            <a:ext cx="2310152" cy="660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학생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7448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 </a:t>
            </a:r>
            <a:r>
              <a:rPr lang="en-US" altLang="ko-KR" dirty="0" smtClean="0"/>
              <a:t>(composition)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생명 주기가 주인 클래스와 함께 할 때 합성 관계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9525519" y="815977"/>
            <a:ext cx="1756064" cy="424873"/>
            <a:chOff x="8407919" y="815470"/>
            <a:chExt cx="1756064" cy="42487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다이아몬드 4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stCxn id="14" idx="0"/>
            <a:endCxn id="14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38200" y="3169839"/>
            <a:ext cx="2329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GetAge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weight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smtClean="0"/>
              <a:t>Type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671455" y="3359280"/>
            <a:ext cx="23298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smtClean="0"/>
              <a:t>Type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smtClean="0"/>
              <a:t>bool </a:t>
            </a:r>
            <a:r>
              <a:rPr lang="en-US" altLang="ko-KR" sz="2000" dirty="0" err="1" smtClean="0"/>
              <a:t>m_bFly</a:t>
            </a:r>
            <a:r>
              <a:rPr lang="en-US" altLang="ko-KR" sz="2000" dirty="0" smtClean="0"/>
              <a:t>:</a:t>
            </a:r>
            <a:endParaRPr lang="en-US" altLang="ko-KR" sz="2000" dirty="0"/>
          </a:p>
          <a:p>
            <a:r>
              <a:rPr lang="en-US" altLang="ko-KR" sz="2000" dirty="0" smtClean="0"/>
              <a:t>}</a:t>
            </a:r>
            <a:endParaRPr lang="en-US" altLang="ko-KR" sz="2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02327" y="5347015"/>
            <a:ext cx="1865746" cy="4283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8" idx="3"/>
          </p:cNvCxnSpPr>
          <p:nvPr/>
        </p:nvCxnSpPr>
        <p:spPr>
          <a:xfrm flipV="1">
            <a:off x="3168073" y="3713021"/>
            <a:ext cx="1394691" cy="1848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0947" y="6176963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소스코드</a:t>
            </a:r>
            <a:endParaRPr lang="ko-KR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6918036" y="6176962"/>
            <a:ext cx="3713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클래스 다이어그램</a:t>
            </a:r>
            <a:endParaRPr lang="ko-KR" altLang="en-US" sz="3200" dirty="0"/>
          </a:p>
        </p:txBody>
      </p:sp>
      <p:sp>
        <p:nvSpPr>
          <p:cNvPr id="22" name="직사각형 21"/>
          <p:cNvSpPr/>
          <p:nvPr/>
        </p:nvSpPr>
        <p:spPr>
          <a:xfrm>
            <a:off x="6400802" y="4236157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Animal</a:t>
            </a:r>
            <a:endParaRPr lang="ko-KR" altLang="en-US" sz="2000" dirty="0"/>
          </a:p>
        </p:txBody>
      </p:sp>
      <p:sp>
        <p:nvSpPr>
          <p:cNvPr id="23" name="직사각형 22"/>
          <p:cNvSpPr/>
          <p:nvPr/>
        </p:nvSpPr>
        <p:spPr>
          <a:xfrm>
            <a:off x="9437255" y="4236156"/>
            <a:ext cx="1686791" cy="7268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Type</a:t>
            </a:r>
            <a:endParaRPr lang="ko-KR" altLang="en-US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8401299" y="4528188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m_type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017636" y="42695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40118" y="3490947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 </a:t>
            </a:r>
            <a:endParaRPr lang="ko-KR" altLang="en-US" dirty="0"/>
          </a:p>
        </p:txBody>
      </p:sp>
      <p:sp>
        <p:nvSpPr>
          <p:cNvPr id="28" name="오른쪽 화살표 27"/>
          <p:cNvSpPr/>
          <p:nvPr/>
        </p:nvSpPr>
        <p:spPr>
          <a:xfrm rot="5400000">
            <a:off x="9001359" y="3984680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085" y="5279942"/>
            <a:ext cx="1666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0" name="오른쪽 화살표 29"/>
          <p:cNvSpPr/>
          <p:nvPr/>
        </p:nvSpPr>
        <p:spPr>
          <a:xfrm rot="16200000">
            <a:off x="8757326" y="5018401"/>
            <a:ext cx="343857" cy="14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8096085" y="4395979"/>
            <a:ext cx="1341170" cy="376021"/>
            <a:chOff x="8407919" y="815470"/>
            <a:chExt cx="1756064" cy="424873"/>
          </a:xfrm>
        </p:grpSpPr>
        <p:cxnSp>
          <p:nvCxnSpPr>
            <p:cNvPr id="33" name="직선 화살표 연결선 32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다이아몬드 33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0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 </a:t>
            </a:r>
            <a:r>
              <a:rPr lang="en-US" altLang="ko-KR" dirty="0" smtClean="0"/>
              <a:t>(composition)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생명 주기가 주인 클래스와 함께 할 때 합성 관계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525519" y="815977"/>
            <a:ext cx="1756064" cy="424873"/>
            <a:chOff x="8407919" y="815470"/>
            <a:chExt cx="1756064" cy="42487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다이아몬드 4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939800" y="3079453"/>
            <a:ext cx="2486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GetAge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weight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smtClean="0"/>
              <a:t>Type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4217" y="3171483"/>
            <a:ext cx="70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ko-KR" altLang="en-US" dirty="0" smtClean="0"/>
              <a:t>클래스 생성시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생성자가 자동으로 호출된다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7305964" y="3583709"/>
            <a:ext cx="979054" cy="323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61018" y="3906982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 일치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424217" y="4836944"/>
            <a:ext cx="703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Animal </a:t>
            </a:r>
            <a:r>
              <a:rPr lang="ko-KR" altLang="en-US" dirty="0" smtClean="0"/>
              <a:t>클래스 </a:t>
            </a:r>
            <a:r>
              <a:rPr lang="ko-KR" altLang="en-US" dirty="0" err="1" smtClean="0"/>
              <a:t>삭제시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클래스의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소멸자가 자동으로 호출된다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6" name="아래쪽 화살표 35"/>
          <p:cNvSpPr/>
          <p:nvPr/>
        </p:nvSpPr>
        <p:spPr>
          <a:xfrm>
            <a:off x="7305964" y="5249170"/>
            <a:ext cx="979054" cy="323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761018" y="5572443"/>
            <a:ext cx="222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소멸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생명주기 일치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75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 </a:t>
            </a:r>
            <a:r>
              <a:rPr lang="en-US" altLang="ko-KR" dirty="0" smtClean="0"/>
              <a:t>(composition)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생명 주기가 주인 클래스와 함께 할 때 합성 관계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525519" y="815977"/>
            <a:ext cx="1756064" cy="424873"/>
            <a:chOff x="8407919" y="815470"/>
            <a:chExt cx="1756064" cy="42487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다이아몬드 4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4443211" y="2456795"/>
            <a:ext cx="55164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    Animal()</a:t>
            </a:r>
          </a:p>
          <a:p>
            <a:r>
              <a:rPr lang="en-US" altLang="ko-KR" sz="2000" dirty="0" smtClean="0"/>
              <a:t>    {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 = new Type();</a:t>
            </a:r>
          </a:p>
          <a:p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~Animal</a:t>
            </a:r>
            <a:r>
              <a:rPr lang="en-US" altLang="ko-KR" sz="2000" dirty="0"/>
              <a:t>()</a:t>
            </a:r>
          </a:p>
          <a:p>
            <a:r>
              <a:rPr lang="en-US" altLang="ko-KR" sz="2000" dirty="0"/>
              <a:t>    {</a:t>
            </a:r>
          </a:p>
          <a:p>
            <a:r>
              <a:rPr lang="en-US" altLang="ko-KR" sz="2000" dirty="0"/>
              <a:t>       </a:t>
            </a:r>
            <a:r>
              <a:rPr lang="en-US" altLang="ko-KR" sz="2000" dirty="0" smtClean="0"/>
              <a:t>delete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smtClean="0"/>
              <a:t>}</a:t>
            </a:r>
          </a:p>
          <a:p>
            <a:r>
              <a:rPr lang="en-US" altLang="ko-KR" sz="2000" dirty="0" smtClean="0"/>
              <a:t>private: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Type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633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 </a:t>
            </a:r>
            <a:r>
              <a:rPr lang="en-US" altLang="ko-KR" dirty="0" smtClean="0"/>
              <a:t>(composition)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생명 주기가 주인 클래스와 함께 할 때 합성 관계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525519" y="815977"/>
            <a:ext cx="1756064" cy="424873"/>
            <a:chOff x="8407919" y="815470"/>
            <a:chExt cx="1756064" cy="42487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다이아몬드 4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923147" y="3314641"/>
            <a:ext cx="5377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class Animal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public: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age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GetAge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  <a:p>
            <a:r>
              <a:rPr lang="en-US" altLang="ko-KR" sz="2000" dirty="0"/>
              <a:t>private:</a:t>
            </a:r>
          </a:p>
          <a:p>
            <a:pPr lvl="1"/>
            <a:r>
              <a:rPr lang="en-US" altLang="ko-KR" sz="2000" dirty="0" err="1"/>
              <a:t>int</a:t>
            </a:r>
            <a:r>
              <a:rPr lang="en-US" altLang="ko-KR" sz="2000" dirty="0"/>
              <a:t> weight</a:t>
            </a:r>
            <a:r>
              <a:rPr lang="en-US" altLang="ko-KR" sz="2000" dirty="0" smtClean="0"/>
              <a:t>;</a:t>
            </a:r>
          </a:p>
          <a:p>
            <a:pPr lvl="1"/>
            <a:r>
              <a:rPr lang="en-US" altLang="ko-KR" sz="2000" dirty="0" smtClean="0"/>
              <a:t>Vector&lt;Type&gt; </a:t>
            </a:r>
            <a:r>
              <a:rPr lang="en-US" altLang="ko-KR" sz="2000" dirty="0" err="1" smtClean="0"/>
              <a:t>m_type</a:t>
            </a:r>
            <a:r>
              <a:rPr lang="en-US" altLang="ko-KR" sz="2000" dirty="0" smtClean="0"/>
              <a:t>;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246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합성 </a:t>
            </a:r>
            <a:r>
              <a:rPr lang="en-US" altLang="ko-KR" dirty="0" smtClean="0"/>
              <a:t>(composition)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525519" y="815977"/>
            <a:ext cx="1756064" cy="424873"/>
            <a:chOff x="8407919" y="815470"/>
            <a:chExt cx="1756064" cy="42487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842029" y="1027905"/>
              <a:ext cx="132195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다이아몬드 4"/>
            <p:cNvSpPr/>
            <p:nvPr/>
          </p:nvSpPr>
          <p:spPr>
            <a:xfrm>
              <a:off x="8407919" y="815470"/>
              <a:ext cx="452582" cy="424873"/>
            </a:xfrm>
            <a:prstGeom prst="diamond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9" idx="0"/>
            <a:endCxn id="9" idx="2"/>
          </p:cNvCxnSpPr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38748" y="3433283"/>
            <a:ext cx="254609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Animal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public:</a:t>
            </a:r>
          </a:p>
          <a:p>
            <a:r>
              <a:rPr lang="en-US" altLang="ko-KR" sz="1400" dirty="0" smtClean="0"/>
              <a:t>        bool </a:t>
            </a:r>
            <a:r>
              <a:rPr lang="en-US" altLang="ko-KR" sz="1400" dirty="0" err="1" smtClean="0"/>
              <a:t>CanFly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index); </a:t>
            </a:r>
            <a:endParaRPr lang="en-US" altLang="ko-KR" sz="1400" dirty="0"/>
          </a:p>
          <a:p>
            <a:r>
              <a:rPr lang="en-US" altLang="ko-KR" sz="1400" dirty="0" smtClean="0"/>
              <a:t>private</a:t>
            </a:r>
            <a:r>
              <a:rPr lang="en-US" altLang="ko-KR" sz="1400" dirty="0"/>
              <a:t>:</a:t>
            </a:r>
          </a:p>
          <a:p>
            <a:pPr lvl="1"/>
            <a:r>
              <a:rPr lang="en-US" altLang="ko-KR" sz="1400" dirty="0" err="1"/>
              <a:t>int</a:t>
            </a:r>
            <a:r>
              <a:rPr lang="en-US" altLang="ko-KR" sz="1400" dirty="0"/>
              <a:t> weight</a:t>
            </a:r>
            <a:r>
              <a:rPr lang="en-US" altLang="ko-KR" sz="1400" dirty="0" smtClean="0"/>
              <a:t>;</a:t>
            </a:r>
          </a:p>
          <a:p>
            <a:pPr lvl="1"/>
            <a:r>
              <a:rPr lang="en-US" altLang="ko-KR" sz="1400" dirty="0" smtClean="0"/>
              <a:t>Type* </a:t>
            </a:r>
            <a:r>
              <a:rPr lang="en-US" altLang="ko-KR" sz="1400" dirty="0" err="1" smtClean="0"/>
              <a:t>m_types</a:t>
            </a:r>
            <a:r>
              <a:rPr lang="en-US" altLang="ko-KR" sz="1400" dirty="0" smtClean="0"/>
              <a:t>[10];</a:t>
            </a:r>
          </a:p>
          <a:p>
            <a:pPr lvl="1"/>
            <a:r>
              <a:rPr lang="en-US" altLang="ko-KR" sz="1400" dirty="0" smtClean="0"/>
              <a:t>Vector&lt;Size&gt; </a:t>
            </a:r>
            <a:r>
              <a:rPr lang="en-US" altLang="ko-KR" sz="1400" dirty="0" err="1" smtClean="0"/>
              <a:t>m_size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073631" y="4751325"/>
            <a:ext cx="18787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Size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public:</a:t>
            </a:r>
          </a:p>
          <a:p>
            <a:pPr lvl="1"/>
            <a:r>
              <a:rPr lang="en-US" altLang="ko-KR" sz="1400" dirty="0" smtClean="0"/>
              <a:t>float </a:t>
            </a:r>
            <a:r>
              <a:rPr lang="en-US" altLang="ko-KR" sz="1400" dirty="0" err="1" smtClean="0"/>
              <a:t>m_height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4" name="오른쪽 화살표 13"/>
          <p:cNvSpPr/>
          <p:nvPr/>
        </p:nvSpPr>
        <p:spPr>
          <a:xfrm>
            <a:off x="5879994" y="4166550"/>
            <a:ext cx="661136" cy="6650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452427" y="3822956"/>
            <a:ext cx="729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solidFill>
                  <a:srgbClr val="FF0000"/>
                </a:solidFill>
              </a:rPr>
              <a:t>?</a:t>
            </a:r>
            <a:endParaRPr lang="ko-KR" altLang="en-US" sz="66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27914" y="3358637"/>
            <a:ext cx="164733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smtClean="0"/>
              <a:t>Type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public:</a:t>
            </a:r>
          </a:p>
          <a:p>
            <a:pPr lvl="1"/>
            <a:r>
              <a:rPr lang="en-US" altLang="ko-KR" sz="1400" dirty="0" smtClean="0"/>
              <a:t>bool </a:t>
            </a:r>
            <a:r>
              <a:rPr lang="en-US" altLang="ko-KR" sz="1400" dirty="0" err="1" smtClean="0"/>
              <a:t>m_bFly</a:t>
            </a:r>
            <a:r>
              <a:rPr lang="en-US" altLang="ko-KR" sz="1400" dirty="0" smtClean="0"/>
              <a:t>: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34109" y="668815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07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(UML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https://www.draw.io/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28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Unified Modeling Language (UML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통합 모델링 언어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모델을 만드는 표준 언어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소프트웨어 개념을 다이어그램으로 그리기 위해 사용하는 시각적인 표기법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669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Unified Modeling Language (UML)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모델이란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실제 작동 여부를 검증하기 위해 실물 </a:t>
            </a:r>
            <a:r>
              <a:rPr lang="ko-KR" altLang="en-US" dirty="0"/>
              <a:t>제작 전에 </a:t>
            </a:r>
            <a:r>
              <a:rPr lang="ko-KR" altLang="en-US" dirty="0" smtClean="0"/>
              <a:t>만들어 보는 것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다이어그램이란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정보를 조율</a:t>
            </a:r>
            <a:r>
              <a:rPr lang="en-US" altLang="ko-KR" dirty="0"/>
              <a:t>, </a:t>
            </a:r>
            <a:r>
              <a:rPr lang="ko-KR" altLang="en-US" dirty="0"/>
              <a:t>묘사</a:t>
            </a:r>
            <a:r>
              <a:rPr lang="en-US" altLang="ko-KR" dirty="0"/>
              <a:t>, </a:t>
            </a:r>
            <a:r>
              <a:rPr lang="ko-KR" altLang="en-US" dirty="0"/>
              <a:t>상징화 하여 </a:t>
            </a:r>
            <a:r>
              <a:rPr lang="en-US" altLang="ko-KR" dirty="0"/>
              <a:t>2</a:t>
            </a:r>
            <a:r>
              <a:rPr lang="ko-KR" altLang="en-US" dirty="0"/>
              <a:t>차원 기하학 모델로 시각화 하는 기술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28801" y="6488668"/>
            <a:ext cx="10437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https://ko.wikipedia.org/wiki/%EB%8B%A4%EC%9D%B4%EC%96%B4%EA%B7%B8%EB%9E%A8</a:t>
            </a:r>
          </a:p>
        </p:txBody>
      </p:sp>
    </p:spTree>
    <p:extLst>
      <p:ext uri="{BB962C8B-B14F-4D97-AF65-F5344CB8AC3E}">
        <p14:creationId xmlns:p14="http://schemas.microsoft.com/office/powerpoint/2010/main" val="291204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Unified Modeling Language (UML) </a:t>
            </a:r>
            <a:r>
              <a:rPr lang="ko-KR" altLang="en-US" dirty="0"/>
              <a:t>개요</a:t>
            </a:r>
          </a:p>
        </p:txBody>
      </p:sp>
      <p:pic>
        <p:nvPicPr>
          <p:cNvPr id="5" name="Picture 2" descr="Hierarchy of UML 2.2 Diagrams, shown as a clas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096" y="1389048"/>
            <a:ext cx="9819808" cy="54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4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Unified Modeling Language (UML)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다이어그램 사용 목적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문제 도메인에 대한 다이어그램 작성시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파울러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개념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(Conceptual)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소프트웨어 설계 제안에 대한 다이어그램 작성시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파울러</a:t>
            </a:r>
            <a:r>
              <a:rPr lang="ko-KR" altLang="en-US" dirty="0" smtClean="0"/>
              <a:t> 정의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명세</a:t>
            </a:r>
            <a:r>
              <a:rPr lang="ko-KR" altLang="en-US" dirty="0" smtClean="0"/>
              <a:t> </a:t>
            </a:r>
            <a:r>
              <a:rPr lang="en-US" altLang="ko-KR" dirty="0" smtClean="0"/>
              <a:t>(Specification)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완성된 소프트웨어 구현에 대한 다이어그램 작성시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파울러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구현</a:t>
            </a:r>
            <a:r>
              <a:rPr lang="ko-KR" altLang="en-US" dirty="0" smtClean="0"/>
              <a:t> </a:t>
            </a:r>
            <a:r>
              <a:rPr lang="en-US" altLang="ko-KR" dirty="0" smtClean="0"/>
              <a:t>(Implementation)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222829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개념 차원 다이어그램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소스코드와 관계가 깊지 않음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사람의 자연 언어와 관련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 dog is an animal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78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1415</Words>
  <Application>Microsoft Office PowerPoint</Application>
  <PresentationFormat>와이드스크린</PresentationFormat>
  <Paragraphs>451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2" baseType="lpstr">
      <vt:lpstr>맑은 고딕</vt:lpstr>
      <vt:lpstr>Arial</vt:lpstr>
      <vt:lpstr>Wingdings</vt:lpstr>
      <vt:lpstr>Office 테마</vt:lpstr>
      <vt:lpstr>게임 소프트웨어 공학 Lecture 7</vt:lpstr>
      <vt:lpstr>지금까지 다룬 내용</vt:lpstr>
      <vt:lpstr>목차</vt:lpstr>
      <vt:lpstr>Unified Modeling Language (UML) 개요</vt:lpstr>
      <vt:lpstr>Unified Modeling Language (UML) 개요</vt:lpstr>
      <vt:lpstr>Unified Modeling Language (UML) 개요</vt:lpstr>
      <vt:lpstr>Unified Modeling Language (UML) 개요</vt:lpstr>
      <vt:lpstr>Unified Modeling Language (UML) 개요</vt:lpstr>
      <vt:lpstr>개념 차원 다이어그램</vt:lpstr>
      <vt:lpstr>개념 차원 다이어그램</vt:lpstr>
      <vt:lpstr>명세 차원 다이어그램</vt:lpstr>
      <vt:lpstr>명세 차원 다이어그램</vt:lpstr>
      <vt:lpstr>구현 차원 다이어그램</vt:lpstr>
      <vt:lpstr>수업에서 다루는 UML 다이어그램</vt:lpstr>
      <vt:lpstr>다이어그램으로 작업하기</vt:lpstr>
      <vt:lpstr>왜 모델을 만들어야 하는가?</vt:lpstr>
      <vt:lpstr>왜 모델을 만들어야 하는가?</vt:lpstr>
      <vt:lpstr>왜 모델을 만들어야 하는가?</vt:lpstr>
      <vt:lpstr>다이어그램을 그려야 할 경우</vt:lpstr>
      <vt:lpstr>다이어그램을 그리지 말아야 할 경우</vt:lpstr>
      <vt:lpstr>좋은 다이어그램을 작성하기 위해선</vt:lpstr>
      <vt:lpstr>결론</vt:lpstr>
      <vt:lpstr>UML 클래스 다이어그램</vt:lpstr>
      <vt:lpstr>UML 클래스 다이어그램 개요</vt:lpstr>
      <vt:lpstr>UML 클래스 다이어그램 개요</vt:lpstr>
      <vt:lpstr>UML 클래스 다이어그램 개요</vt:lpstr>
      <vt:lpstr>기본 : 클래스 (class)</vt:lpstr>
      <vt:lpstr>기본 : 클래스 (class)</vt:lpstr>
      <vt:lpstr>기본 : 클래스 (class)</vt:lpstr>
      <vt:lpstr>기본 : 클래스 (class)</vt:lpstr>
      <vt:lpstr>기본 : 클래스 (class)</vt:lpstr>
      <vt:lpstr>기본 : 클래스 (class)</vt:lpstr>
      <vt:lpstr>기본 : 클래스 (class)</vt:lpstr>
      <vt:lpstr>기본 : 클래스 (class)</vt:lpstr>
      <vt:lpstr>기본 : 클래스 (class)</vt:lpstr>
      <vt:lpstr>기본 : 연관 (association)</vt:lpstr>
      <vt:lpstr>기본 : 연관 (association)</vt:lpstr>
      <vt:lpstr>기본 : 연관 (association)</vt:lpstr>
      <vt:lpstr>기본 : 상속 (inheritance)</vt:lpstr>
      <vt:lpstr>기본 : 상속 (inheritance)</vt:lpstr>
      <vt:lpstr>기본 : 상속 (inheritance)</vt:lpstr>
      <vt:lpstr>세부사항 : 합성 (composition)</vt:lpstr>
      <vt:lpstr>세부사항 : 합성 (composition)</vt:lpstr>
      <vt:lpstr>세부사항 : 합성 (composition)</vt:lpstr>
      <vt:lpstr>세부사항 : 합성 (composition)</vt:lpstr>
      <vt:lpstr>세부사항 : 합성 (composition)</vt:lpstr>
      <vt:lpstr>실습 (UML 그리기)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130</cp:revision>
  <dcterms:created xsi:type="dcterms:W3CDTF">2017-10-15T13:42:04Z</dcterms:created>
  <dcterms:modified xsi:type="dcterms:W3CDTF">2017-12-03T12:57:41Z</dcterms:modified>
</cp:coreProperties>
</file>