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57" r:id="rId4"/>
    <p:sldId id="382" r:id="rId5"/>
    <p:sldId id="430" r:id="rId6"/>
    <p:sldId id="454" r:id="rId7"/>
    <p:sldId id="453" r:id="rId8"/>
    <p:sldId id="428" r:id="rId9"/>
    <p:sldId id="455" r:id="rId10"/>
    <p:sldId id="450" r:id="rId11"/>
    <p:sldId id="456" r:id="rId12"/>
    <p:sldId id="457" r:id="rId13"/>
    <p:sldId id="458" r:id="rId14"/>
    <p:sldId id="459" r:id="rId15"/>
    <p:sldId id="460" r:id="rId16"/>
    <p:sldId id="461" r:id="rId17"/>
    <p:sldId id="431" r:id="rId18"/>
    <p:sldId id="439" r:id="rId19"/>
    <p:sldId id="440" r:id="rId20"/>
    <p:sldId id="441" r:id="rId21"/>
    <p:sldId id="442" r:id="rId22"/>
    <p:sldId id="438" r:id="rId23"/>
    <p:sldId id="444" r:id="rId24"/>
    <p:sldId id="445" r:id="rId25"/>
    <p:sldId id="446" r:id="rId26"/>
    <p:sldId id="44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725C-1518-4C15-9916-6E1E2A058AA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60AF-C7AD-49DC-B2DD-592A64DCD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9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smtClean="0"/>
              <a:t>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 err="1"/>
              <a:t>다수성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 화살표에 쓰일 수 있음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형식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숫자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*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b="1" dirty="0" smtClean="0"/>
              <a:t>0..*</a:t>
            </a:r>
          </a:p>
          <a:p>
            <a:pPr lvl="2"/>
            <a:r>
              <a:rPr lang="en-US" altLang="ko-KR" b="1" dirty="0" smtClean="0"/>
              <a:t>0..1</a:t>
            </a:r>
          </a:p>
          <a:p>
            <a:pPr lvl="2"/>
            <a:r>
              <a:rPr lang="en-US" altLang="ko-KR" b="1" dirty="0" smtClean="0"/>
              <a:t>1..*</a:t>
            </a:r>
          </a:p>
          <a:p>
            <a:pPr lvl="2"/>
            <a:r>
              <a:rPr lang="en-US" altLang="ko-KR" b="1" dirty="0" smtClean="0"/>
              <a:t>3..5</a:t>
            </a:r>
          </a:p>
          <a:p>
            <a:pPr lvl="2"/>
            <a:r>
              <a:rPr lang="en-US" altLang="ko-KR" b="1" dirty="0" smtClean="0"/>
              <a:t>0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2..5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9..*</a:t>
            </a:r>
            <a:endParaRPr lang="ko-KR" altLang="en-US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5836920" y="3168316"/>
            <a:ext cx="1722120" cy="1655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34836" y="2821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6690179" y="3260153"/>
            <a:ext cx="6597" cy="186068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3199" y="368292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 rot="5400000">
            <a:off x="9463445" y="2533265"/>
            <a:ext cx="567377" cy="2368681"/>
            <a:chOff x="9463314" y="798286"/>
            <a:chExt cx="567377" cy="2368681"/>
          </a:xfrm>
        </p:grpSpPr>
        <p:sp>
          <p:nvSpPr>
            <p:cNvPr id="12" name="이등변 삼각형 11"/>
            <p:cNvSpPr/>
            <p:nvPr/>
          </p:nvSpPr>
          <p:spPr>
            <a:xfrm>
              <a:off x="9463314" y="798286"/>
              <a:ext cx="567377" cy="5080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9747003" y="1306286"/>
              <a:ext cx="6597" cy="18606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10001149" y="32808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 err="1"/>
              <a:t>다수성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4109" y="6695639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80591" y="3140433"/>
            <a:ext cx="23298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class Animal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public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Type </a:t>
            </a:r>
            <a:r>
              <a:rPr lang="en-US" altLang="ko-KR" dirty="0" err="1" smtClean="0"/>
              <a:t>m_A</a:t>
            </a:r>
            <a:r>
              <a:rPr lang="en-US" altLang="ko-KR" dirty="0" smtClean="0"/>
              <a:t>[2];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Animal </a:t>
            </a:r>
            <a:r>
              <a:rPr lang="en-US" altLang="ko-KR" dirty="0" err="1" smtClean="0"/>
              <a:t>m_B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52855" y="3140433"/>
            <a:ext cx="232987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smtClean="0"/>
              <a:t>Type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smtClean="0"/>
              <a:t>bool </a:t>
            </a:r>
            <a:r>
              <a:rPr lang="en-US" altLang="ko-KR" sz="2000" dirty="0" err="1" smtClean="0"/>
              <a:t>m_bFly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4837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스테레오타입   </a:t>
            </a:r>
            <a:r>
              <a:rPr lang="en-US" altLang="ko-KR" dirty="0" smtClean="0"/>
              <a:t>《    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클래스가 가지는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특성을 부여하고 명확히 하기 위해 사용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《interface》 : interface </a:t>
            </a:r>
            <a:r>
              <a:rPr lang="ko-KR" altLang="en-US" dirty="0" smtClean="0"/>
              <a:t>역할의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《utility》 : utility </a:t>
            </a:r>
            <a:r>
              <a:rPr lang="ko-KR" altLang="en-US" dirty="0" smtClean="0"/>
              <a:t>역할의 클래스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7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스테레오타입   </a:t>
            </a:r>
            <a:r>
              <a:rPr lang="en-US" altLang="ko-KR" dirty="0" smtClean="0"/>
              <a:t>《    》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4109" y="663214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4667" y="2216953"/>
            <a:ext cx="222432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/>
              <a:t>《interface</a:t>
            </a:r>
            <a:r>
              <a:rPr lang="en-US" altLang="ko-KR" sz="2400" dirty="0" smtClean="0"/>
              <a:t>》</a:t>
            </a:r>
          </a:p>
          <a:p>
            <a:pPr algn="ctr"/>
            <a:r>
              <a:rPr lang="en-US" altLang="ko-KR" sz="2400" dirty="0" err="1" smtClean="0"/>
              <a:t>UpdateObject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3574667" y="3047950"/>
            <a:ext cx="222432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+Update()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3961155"/>
            <a:ext cx="36975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/>
              <a:t>UpdateObject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virtual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Update()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8" idx="2"/>
          </p:cNvCxnSpPr>
          <p:nvPr/>
        </p:nvCxnSpPr>
        <p:spPr>
          <a:xfrm flipV="1">
            <a:off x="2686957" y="3509615"/>
            <a:ext cx="1999873" cy="45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98993" y="3961155"/>
            <a:ext cx="512799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/>
              <a:t>Math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in(float degree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{…};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cos(float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degree)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26562" y="2216953"/>
            <a:ext cx="222432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《utility》</a:t>
            </a:r>
          </a:p>
          <a:p>
            <a:pPr algn="ctr"/>
            <a:r>
              <a:rPr lang="en-US" altLang="ko-KR" sz="2400" dirty="0" smtClean="0"/>
              <a:t>Math 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9426563" y="3047950"/>
            <a:ext cx="222432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+Update()</a:t>
            </a:r>
          </a:p>
        </p:txBody>
      </p:sp>
      <p:cxnSp>
        <p:nvCxnSpPr>
          <p:cNvPr id="16" name="직선 화살표 연결선 15"/>
          <p:cNvCxnSpPr>
            <a:stCxn id="12" idx="0"/>
            <a:endCxn id="15" idx="2"/>
          </p:cNvCxnSpPr>
          <p:nvPr/>
        </p:nvCxnSpPr>
        <p:spPr>
          <a:xfrm flipV="1">
            <a:off x="8362991" y="3509615"/>
            <a:ext cx="2175735" cy="45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6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클래스 표현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784" y="667024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60311" y="3836519"/>
            <a:ext cx="27577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virtual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T()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54799" y="4211776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endParaRPr lang="ko-KR" altLang="en-US" sz="2000" i="1" dirty="0"/>
          </a:p>
        </p:txBody>
      </p:sp>
      <p:sp>
        <p:nvSpPr>
          <p:cNvPr id="31" name="직사각형 30"/>
          <p:cNvSpPr/>
          <p:nvPr/>
        </p:nvSpPr>
        <p:spPr>
          <a:xfrm>
            <a:off x="9407524" y="4211775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{abstract}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2476" y="5454556"/>
            <a:ext cx="43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{} </a:t>
            </a:r>
            <a:r>
              <a:rPr lang="ko-KR" altLang="en-US" dirty="0" smtClean="0"/>
              <a:t>으로 표기하는 것을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4" idx="0"/>
          </p:cNvCxnSpPr>
          <p:nvPr/>
        </p:nvCxnSpPr>
        <p:spPr>
          <a:xfrm flipV="1">
            <a:off x="9269413" y="4826323"/>
            <a:ext cx="827087" cy="6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1056" y="3511143"/>
            <a:ext cx="122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이탤릭체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7498194" y="3880475"/>
            <a:ext cx="175782" cy="53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74881" y="4399763"/>
            <a:ext cx="7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혹은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0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실체화 </a:t>
            </a:r>
            <a:r>
              <a:rPr lang="en-US" altLang="ko-KR" dirty="0" smtClean="0"/>
              <a:t>(realization)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정의만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오버라이딩하여 실제 구현하는 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36686" y="4436560"/>
            <a:ext cx="27577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virtual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T()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3429" y="3282398"/>
            <a:ext cx="33818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931149" y="3282398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endParaRPr lang="ko-KR" altLang="en-US" sz="2000" i="1" dirty="0"/>
          </a:p>
        </p:txBody>
      </p:sp>
      <p:sp>
        <p:nvSpPr>
          <p:cNvPr id="26" name="직사각형 25"/>
          <p:cNvSpPr/>
          <p:nvPr/>
        </p:nvSpPr>
        <p:spPr>
          <a:xfrm>
            <a:off x="7931149" y="5021749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 rot="5400000">
            <a:off x="10347365" y="-227179"/>
            <a:ext cx="567377" cy="2368681"/>
            <a:chOff x="9463314" y="798286"/>
            <a:chExt cx="567377" cy="2368681"/>
          </a:xfrm>
        </p:grpSpPr>
        <p:sp>
          <p:nvSpPr>
            <p:cNvPr id="7" name="이등변 삼각형 6"/>
            <p:cNvSpPr/>
            <p:nvPr/>
          </p:nvSpPr>
          <p:spPr>
            <a:xfrm>
              <a:off x="9463314" y="798286"/>
              <a:ext cx="567377" cy="5080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7" idx="3"/>
            </p:cNvCxnSpPr>
            <p:nvPr/>
          </p:nvCxnSpPr>
          <p:spPr>
            <a:xfrm>
              <a:off x="9747003" y="1306286"/>
              <a:ext cx="6597" cy="18606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626349" y="4029876"/>
            <a:ext cx="343479" cy="991871"/>
            <a:chOff x="9463314" y="798286"/>
            <a:chExt cx="567377" cy="2368681"/>
          </a:xfrm>
        </p:grpSpPr>
        <p:sp>
          <p:nvSpPr>
            <p:cNvPr id="32" name="이등변 삼각형 31"/>
            <p:cNvSpPr/>
            <p:nvPr/>
          </p:nvSpPr>
          <p:spPr>
            <a:xfrm>
              <a:off x="9463314" y="798286"/>
              <a:ext cx="567377" cy="5080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3"/>
            </p:cNvCxnSpPr>
            <p:nvPr/>
          </p:nvCxnSpPr>
          <p:spPr>
            <a:xfrm>
              <a:off x="9747003" y="1306286"/>
              <a:ext cx="6597" cy="18606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013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198" y="2716924"/>
            <a:ext cx="290285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ObjInterface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virtual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T()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/>
              <a:t>실체화 </a:t>
            </a:r>
            <a:r>
              <a:rPr lang="en-US" altLang="ko-KR" dirty="0"/>
              <a:t>(realization)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5400000">
            <a:off x="10347365" y="-227179"/>
            <a:ext cx="567377" cy="2368681"/>
            <a:chOff x="9463314" y="798286"/>
            <a:chExt cx="567377" cy="2368681"/>
          </a:xfrm>
        </p:grpSpPr>
        <p:sp>
          <p:nvSpPr>
            <p:cNvPr id="5" name="이등변 삼각형 4"/>
            <p:cNvSpPr/>
            <p:nvPr/>
          </p:nvSpPr>
          <p:spPr>
            <a:xfrm>
              <a:off x="9463314" y="798286"/>
              <a:ext cx="567377" cy="5080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5" idx="3"/>
            </p:cNvCxnSpPr>
            <p:nvPr/>
          </p:nvCxnSpPr>
          <p:spPr>
            <a:xfrm>
              <a:off x="9747003" y="1306286"/>
              <a:ext cx="6597" cy="18606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116113" y="2496457"/>
            <a:ext cx="11916229" cy="391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0492" y="2928667"/>
            <a:ext cx="429622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Building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ObjInterface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();//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소멸자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있음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14432" y="3037642"/>
            <a:ext cx="491791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Character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ObjInterface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T()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0);//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소멸자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있음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6017" y="5078058"/>
            <a:ext cx="170141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6695639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6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연관 스테레오타입   </a:t>
            </a:r>
            <a:r>
              <a:rPr lang="en-US" altLang="ko-KR" dirty="0" smtClean="0"/>
              <a:t>《    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연관 관계에 타입을 붙여 의미를 바꿀 수 있음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《create》 : </a:t>
            </a:r>
            <a:r>
              <a:rPr lang="ko-KR" altLang="en-US" dirty="0" smtClean="0"/>
              <a:t>원본을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후 다른 </a:t>
            </a:r>
            <a:r>
              <a:rPr lang="ko-KR" altLang="en-US" dirty="0" err="1" smtClean="0"/>
              <a:t>부분에게</a:t>
            </a:r>
            <a:r>
              <a:rPr lang="ko-KR" altLang="en-US" dirty="0" smtClean="0"/>
              <a:t> 넘길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《local》 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 생성 및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《parameter》 : </a:t>
            </a:r>
            <a:r>
              <a:rPr lang="ko-KR" altLang="en-US" dirty="0" smtClean="0"/>
              <a:t>인자로 받아서 사용할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《delegate》 : </a:t>
            </a:r>
            <a:r>
              <a:rPr lang="ko-KR" altLang="en-US" dirty="0" smtClean="0"/>
              <a:t>호출을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그대로 전달할 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541343" y="1690688"/>
            <a:ext cx="1321954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7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/>
              <a:t>연관 스테레오타입   </a:t>
            </a:r>
            <a:r>
              <a:rPr lang="en-US" altLang="ko-KR" dirty="0"/>
              <a:t>《    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《create》 : </a:t>
            </a:r>
            <a:r>
              <a:rPr lang="ko-KR" altLang="en-US" dirty="0" smtClean="0"/>
              <a:t>연관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대상을 생성할 경우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756333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95632" y="5869905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099" y="5866528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122126" y="2756333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38200" y="3313203"/>
            <a:ext cx="4542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ObjFactory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0, 0, 0, 0, 0);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14949" y="2851538"/>
            <a:ext cx="162764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78732" y="3679663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ObjFactory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9487477" y="3679662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endParaRPr lang="ko-KR" altLang="en-US" sz="2000" dirty="0"/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 flipV="1">
            <a:off x="8165523" y="4043069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9908" y="4043068"/>
            <a:ext cx="1093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《create》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36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/>
              <a:t>연관 스테레오타입   </a:t>
            </a:r>
            <a:r>
              <a:rPr lang="en-US" altLang="ko-KR" dirty="0"/>
              <a:t>《    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《local》 :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로컬로 생성할 경우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756333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95632" y="5869905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099" y="5866528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122126" y="2756333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35099" y="3003488"/>
            <a:ext cx="35772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ObjTDD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Object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A(0, 0, 0, 0, 0, 0);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A.Update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14949" y="2851538"/>
            <a:ext cx="162764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78732" y="3679663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ObjTDD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487477" y="3679662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endParaRPr lang="ko-KR" altLang="en-US" sz="2000" dirty="0"/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 flipV="1">
            <a:off x="8165523" y="4043069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279908" y="4043068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《local》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애자일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클래스 다이어그램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/>
              <a:t>연관 스테레오타입   </a:t>
            </a:r>
            <a:r>
              <a:rPr lang="en-US" altLang="ko-KR" dirty="0"/>
              <a:t>《    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《parameter》 : </a:t>
            </a:r>
            <a:r>
              <a:rPr lang="ko-KR" altLang="en-US" dirty="0" smtClean="0"/>
              <a:t>인자로 받아 사용할 경우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756333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95632" y="5869905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099" y="5866528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122126" y="2756333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5099" y="3003488"/>
            <a:ext cx="35772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T(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 *r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r-&gt;Draw();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14949" y="2851538"/>
            <a:ext cx="162764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78732" y="3679663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487477" y="3679662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</a:t>
            </a:r>
            <a:endParaRPr lang="ko-KR" altLang="en-US" sz="2000" dirty="0"/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 flipV="1">
            <a:off x="8165523" y="4043069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62701" y="4043798"/>
            <a:ext cx="1527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《parameter》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23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세부사항 </a:t>
            </a:r>
            <a:r>
              <a:rPr lang="en-US" altLang="ko-KR" dirty="0"/>
              <a:t>: </a:t>
            </a:r>
            <a:r>
              <a:rPr lang="ko-KR" altLang="en-US" dirty="0"/>
              <a:t>연관 스테레오타입   </a:t>
            </a:r>
            <a:r>
              <a:rPr lang="en-US" altLang="ko-KR" dirty="0"/>
              <a:t>《    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《delegate》 :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호출하도록 할 경우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756332"/>
            <a:ext cx="10515600" cy="3109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95632" y="5869905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099" y="5866528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122126" y="2756333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34109" y="6630206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5099" y="3003488"/>
            <a:ext cx="35772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ScnMgr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Update()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-&gt;Update();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90357" y="2851538"/>
            <a:ext cx="205223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478732" y="3679663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ScnMgr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487477" y="3679662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 flipV="1">
            <a:off x="8165523" y="4043069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105530" y="4035485"/>
            <a:ext cx="136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《delegate》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44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내부에 다른 클래스가 선언 되었을 경우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242662" y="680471"/>
            <a:ext cx="2913018" cy="718457"/>
            <a:chOff x="8242662" y="680471"/>
            <a:chExt cx="2913018" cy="718457"/>
          </a:xfrm>
        </p:grpSpPr>
        <p:sp>
          <p:nvSpPr>
            <p:cNvPr id="4" name="순서도: 논리합 3"/>
            <p:cNvSpPr/>
            <p:nvPr/>
          </p:nvSpPr>
          <p:spPr>
            <a:xfrm>
              <a:off x="8242662" y="680471"/>
              <a:ext cx="731520" cy="718457"/>
            </a:xfrm>
            <a:prstGeom prst="flowChartOr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4" idx="6"/>
            </p:cNvCxnSpPr>
            <p:nvPr/>
          </p:nvCxnSpPr>
          <p:spPr>
            <a:xfrm flipV="1">
              <a:off x="8974182" y="1027906"/>
              <a:ext cx="2181498" cy="11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838200" y="2756333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95632" y="5869905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31099" y="5866528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122126" y="2756333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34109" y="6630206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5825" y="3078879"/>
            <a:ext cx="38266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Inner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62106" y="3671350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Outer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9487477" y="3679662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Inner</a:t>
            </a:r>
            <a:endParaRPr lang="ko-KR" altLang="en-US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173836" y="3865418"/>
            <a:ext cx="1321954" cy="323512"/>
            <a:chOff x="8242662" y="680471"/>
            <a:chExt cx="2913018" cy="718457"/>
          </a:xfrm>
        </p:grpSpPr>
        <p:sp>
          <p:nvSpPr>
            <p:cNvPr id="18" name="순서도: 논리합 17"/>
            <p:cNvSpPr/>
            <p:nvPr/>
          </p:nvSpPr>
          <p:spPr>
            <a:xfrm>
              <a:off x="8242662" y="680471"/>
              <a:ext cx="731520" cy="718457"/>
            </a:xfrm>
            <a:prstGeom prst="flowChartOr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8" idx="6"/>
            </p:cNvCxnSpPr>
            <p:nvPr/>
          </p:nvCxnSpPr>
          <p:spPr>
            <a:xfrm flipV="1">
              <a:off x="8974182" y="1027906"/>
              <a:ext cx="2181498" cy="11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11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 요약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90501" y="5767162"/>
            <a:ext cx="2913018" cy="718457"/>
            <a:chOff x="8242662" y="680471"/>
            <a:chExt cx="2913018" cy="718457"/>
          </a:xfrm>
        </p:grpSpPr>
        <p:sp>
          <p:nvSpPr>
            <p:cNvPr id="5" name="순서도: 논리합 4"/>
            <p:cNvSpPr/>
            <p:nvPr/>
          </p:nvSpPr>
          <p:spPr>
            <a:xfrm>
              <a:off x="8242662" y="680471"/>
              <a:ext cx="731520" cy="718457"/>
            </a:xfrm>
            <a:prstGeom prst="flowChartOr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5" idx="6"/>
            </p:cNvCxnSpPr>
            <p:nvPr/>
          </p:nvCxnSpPr>
          <p:spPr>
            <a:xfrm flipV="1">
              <a:off x="8974182" y="1027906"/>
              <a:ext cx="2181498" cy="11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화살표 연결선 7"/>
          <p:cNvCxnSpPr/>
          <p:nvPr/>
        </p:nvCxnSpPr>
        <p:spPr>
          <a:xfrm>
            <a:off x="190501" y="3327911"/>
            <a:ext cx="2913018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90501" y="4436271"/>
            <a:ext cx="2913018" cy="704850"/>
            <a:chOff x="8407919" y="664138"/>
            <a:chExt cx="1756064" cy="704850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다이아몬드 12"/>
            <p:cNvSpPr/>
            <p:nvPr/>
          </p:nvSpPr>
          <p:spPr>
            <a:xfrm>
              <a:off x="8407919" y="664138"/>
              <a:ext cx="452582" cy="704850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52400" y="1826421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1450" y="2988471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1450" y="4112421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1450" y="5522121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2400" y="6722271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83429" y="1816663"/>
            <a:ext cx="0" cy="489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323851" y="2198194"/>
            <a:ext cx="2779668" cy="407635"/>
          </a:xfrm>
          <a:prstGeom prst="rightArrow">
            <a:avLst>
              <a:gd name="adj1" fmla="val 0"/>
              <a:gd name="adj2" fmla="val 78205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72201" y="3137965"/>
            <a:ext cx="2542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연관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의존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4107726" y="2052177"/>
            <a:ext cx="254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일반화</a:t>
            </a:r>
            <a:endParaRPr lang="ko-KR" alt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72201" y="4455413"/>
            <a:ext cx="254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합성</a:t>
            </a:r>
            <a:endParaRPr lang="ko-KR" alt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61738" y="5744602"/>
            <a:ext cx="323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/>
              <a:t>내부 클래스</a:t>
            </a:r>
            <a:endParaRPr lang="ko-KR" altLang="en-US" sz="40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003144" y="1826421"/>
            <a:ext cx="0" cy="4895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9453" y="3067177"/>
            <a:ext cx="499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Association</a:t>
            </a:r>
          </a:p>
          <a:p>
            <a:pPr algn="ctr"/>
            <a:r>
              <a:rPr lang="en-US" altLang="ko-KR" sz="2800" dirty="0" smtClean="0"/>
              <a:t>Dependency</a:t>
            </a:r>
            <a:endParaRPr lang="ko-KR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4" y="2077215"/>
            <a:ext cx="4991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Generalization</a:t>
            </a:r>
            <a:endParaRPr lang="ko-KR" alt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6995885" y="4480451"/>
            <a:ext cx="5005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Composition</a:t>
            </a:r>
            <a:endParaRPr lang="ko-KR" alt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095939" y="5769640"/>
            <a:ext cx="490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Inner Classes</a:t>
            </a:r>
            <a:endParaRPr lang="ko-KR" altLang="en-US" sz="4000" dirty="0"/>
          </a:p>
        </p:txBody>
      </p:sp>
      <p:sp>
        <p:nvSpPr>
          <p:cNvPr id="32" name="직사각형 31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86058" y="3786158"/>
            <a:ext cx="2913018" cy="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9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 요약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45143" y="2827907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4193" y="3989957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4193" y="5113907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476170" y="2818149"/>
            <a:ext cx="2" cy="229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06735" y="4202649"/>
            <a:ext cx="706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클래스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연관 스테레오타입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4100469" y="3053663"/>
            <a:ext cx="254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/>
              <a:t>다수성</a:t>
            </a:r>
            <a:endParaRPr lang="ko-KR" altLang="en-US" sz="40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997372" y="2827907"/>
            <a:ext cx="0" cy="116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97372" y="3078700"/>
            <a:ext cx="3996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Multiplicity</a:t>
            </a:r>
            <a:endParaRPr lang="ko-KR" alt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184524" y="4293045"/>
            <a:ext cx="1252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《    》</a:t>
            </a:r>
            <a:endParaRPr lang="ko-KR" altLang="en-US" sz="3200" dirty="0"/>
          </a:p>
        </p:txBody>
      </p:sp>
      <p:sp>
        <p:nvSpPr>
          <p:cNvPr id="32" name="직사각형 31"/>
          <p:cNvSpPr/>
          <p:nvPr/>
        </p:nvSpPr>
        <p:spPr>
          <a:xfrm>
            <a:off x="283031" y="3108459"/>
            <a:ext cx="3331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/>
              <a:t>*, 0..*, 3..5, ...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9674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5114" y="2428766"/>
            <a:ext cx="2281382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이름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5114" y="3869640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이름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15114" y="4326837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15114" y="5130400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1450" y="2029621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33107"/>
            <a:ext cx="1184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96000" y="2029621"/>
            <a:ext cx="0" cy="4303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48230" y="3701359"/>
            <a:ext cx="3331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/>
              <a:t>클래스 표현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6630206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68903" y="2428765"/>
            <a:ext cx="2281382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《    </a:t>
            </a:r>
            <a:r>
              <a:rPr lang="en-US" altLang="ko-KR" dirty="0" smtClean="0"/>
              <a:t>》</a:t>
            </a:r>
          </a:p>
          <a:p>
            <a:pPr algn="ctr"/>
            <a:r>
              <a:rPr lang="ko-KR" altLang="en-US" dirty="0" smtClean="0"/>
              <a:t>클래스 이름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{   }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268903" y="3869640"/>
            <a:ext cx="2281382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/>
              <a:t>클래스 이름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71343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4109" y="6295593"/>
            <a:ext cx="11323782" cy="399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4109" y="2826484"/>
            <a:ext cx="496520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SceneMgr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SceneMgr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SceneMgr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AddActorObject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BoxBoxCollisionTest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m_actorObjects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MAX_OBJECT_COUNT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m_renderer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98739" y="2020476"/>
            <a:ext cx="4140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Object();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75716" y="4099374"/>
            <a:ext cx="296322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Renderer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~Renderer();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DrawSolidRect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/>
              <a:t>클래스 </a:t>
            </a:r>
            <a:r>
              <a:rPr lang="ko-KR" altLang="en-US" dirty="0" smtClean="0"/>
              <a:t>다이어그램 나머지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다이어그램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4109" y="97993"/>
            <a:ext cx="11323782" cy="399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다이어그램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실체화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의존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dirty="0" err="1" smtClean="0"/>
              <a:t>다수성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연관 스테레오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70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의존 </a:t>
            </a:r>
            <a:r>
              <a:rPr lang="en-US" altLang="ko-KR" dirty="0" smtClean="0"/>
              <a:t>(dependency)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참조하여 사용할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참조를 유지하지 않음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3166967"/>
            <a:ext cx="10515600" cy="3009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cxnSp>
        <p:nvCxnSpPr>
          <p:cNvPr id="46" name="직선 연결선 45"/>
          <p:cNvCxnSpPr>
            <a:endCxn id="14" idx="2"/>
          </p:cNvCxnSpPr>
          <p:nvPr/>
        </p:nvCxnSpPr>
        <p:spPr>
          <a:xfrm>
            <a:off x="6096000" y="3166967"/>
            <a:ext cx="0" cy="300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931149" y="3282398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TempB</a:t>
            </a:r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931149" y="5021749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TempA</a:t>
            </a:r>
            <a:endParaRPr lang="ko-KR" altLang="en-US" sz="2000" dirty="0"/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 rot="5400000">
            <a:off x="10373755" y="30120"/>
            <a:ext cx="6597" cy="1860681"/>
          </a:xfrm>
          <a:prstGeom prst="line">
            <a:avLst/>
          </a:prstGeom>
          <a:ln w="825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540415" y="3262630"/>
            <a:ext cx="249917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TempB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A()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845362"/>
            <a:ext cx="40672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TempA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Do(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TempB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b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-&gt;A();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cxnSp>
        <p:nvCxnSpPr>
          <p:cNvPr id="22" name="직선 연결선 21"/>
          <p:cNvCxnSpPr>
            <a:stCxn id="25" idx="2"/>
            <a:endCxn id="26" idx="0"/>
          </p:cNvCxnSpPr>
          <p:nvPr/>
        </p:nvCxnSpPr>
        <p:spPr>
          <a:xfrm>
            <a:off x="8774545" y="4009211"/>
            <a:ext cx="0" cy="1012538"/>
          </a:xfrm>
          <a:prstGeom prst="line">
            <a:avLst/>
          </a:prstGeom>
          <a:ln w="3492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의존 </a:t>
            </a:r>
            <a:r>
              <a:rPr lang="en-US" altLang="ko-KR" dirty="0" smtClean="0"/>
              <a:t>(dependency)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1" y="6685532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2798666"/>
            <a:ext cx="10515600" cy="3411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 rot="5400000">
            <a:off x="10373755" y="30120"/>
            <a:ext cx="6597" cy="1860681"/>
          </a:xfrm>
          <a:prstGeom prst="line">
            <a:avLst/>
          </a:prstGeom>
          <a:ln w="825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9303" y="3754624"/>
            <a:ext cx="406729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renderer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DrawRect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09315" y="2894330"/>
            <a:ext cx="24991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Rendering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DrawRect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90600" y="2894330"/>
            <a:ext cx="2667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ScnMgr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Rendering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m_render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3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 등 </a:t>
            </a:r>
            <a:r>
              <a:rPr lang="ko-KR" altLang="en-US" dirty="0" err="1" smtClean="0"/>
              <a:t>다수성을</a:t>
            </a:r>
            <a:r>
              <a:rPr lang="ko-KR" altLang="en-US" dirty="0" smtClean="0"/>
              <a:t> 표현하고자 할 때 사용됨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8865985" y="982197"/>
            <a:ext cx="1164706" cy="517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03040" y="3837861"/>
            <a:ext cx="2329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Animal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 smtClean="0"/>
              <a:t> Type *</a:t>
            </a:r>
            <a:r>
              <a:rPr lang="en-US" altLang="ko-KR" dirty="0" err="1" smtClean="0"/>
              <a:t>m_type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Type *</a:t>
            </a:r>
            <a:r>
              <a:rPr lang="en-US" altLang="ko-KR" dirty="0" err="1" smtClean="0"/>
              <a:t>m_typeA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49520" y="3783954"/>
            <a:ext cx="232987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smtClean="0"/>
              <a:t>Type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smtClean="0"/>
              <a:t>bool </a:t>
            </a:r>
            <a:r>
              <a:rPr lang="en-US" altLang="ko-KR" sz="2000" dirty="0" err="1" smtClean="0"/>
              <a:t>m_bFly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6428510" y="4236157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Animal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9437255" y="4236156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cxnSp>
        <p:nvCxnSpPr>
          <p:cNvPr id="53" name="직선 화살표 연결선 52"/>
          <p:cNvCxnSpPr>
            <a:stCxn id="51" idx="3"/>
            <a:endCxn id="52" idx="1"/>
          </p:cNvCxnSpPr>
          <p:nvPr/>
        </p:nvCxnSpPr>
        <p:spPr>
          <a:xfrm flipV="1">
            <a:off x="8115301" y="4599563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017636" y="42695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40118" y="3490947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endParaRPr lang="ko-KR" altLang="en-US" dirty="0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9001359" y="3984680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 등 </a:t>
            </a:r>
            <a:r>
              <a:rPr lang="ko-KR" altLang="en-US" dirty="0" err="1" smtClean="0"/>
              <a:t>다수성을</a:t>
            </a:r>
            <a:r>
              <a:rPr lang="ko-KR" altLang="en-US" dirty="0" smtClean="0"/>
              <a:t> 표현하고자 할 때 사용됨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8865985" y="982197"/>
            <a:ext cx="1164706" cy="517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482533" y="3761713"/>
            <a:ext cx="2329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Animal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public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Animal *</a:t>
            </a:r>
            <a:r>
              <a:rPr lang="en-US" altLang="ko-KR" dirty="0" err="1" smtClean="0"/>
              <a:t>m_A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Animal *</a:t>
            </a:r>
            <a:r>
              <a:rPr lang="en-US" altLang="ko-KR" dirty="0" err="1" smtClean="0"/>
              <a:t>m_B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931149" y="4275469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Animal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161154" y="4377265"/>
            <a:ext cx="93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?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953</Words>
  <Application>Microsoft Office PowerPoint</Application>
  <PresentationFormat>와이드스크린</PresentationFormat>
  <Paragraphs>350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돋움체</vt:lpstr>
      <vt:lpstr>맑은 고딕</vt:lpstr>
      <vt:lpstr>Arial</vt:lpstr>
      <vt:lpstr>Office 테마</vt:lpstr>
      <vt:lpstr>게임 소프트웨어 공학 Lecture 8</vt:lpstr>
      <vt:lpstr>지금까지 다룬 내용</vt:lpstr>
      <vt:lpstr>목차</vt:lpstr>
      <vt:lpstr>UML 클래스 다이어그램</vt:lpstr>
      <vt:lpstr>UML 클래스 다이어그램 개요</vt:lpstr>
      <vt:lpstr>세부사항 : 의존 (dependency)</vt:lpstr>
      <vt:lpstr>세부사항 : 의존 (dependency)</vt:lpstr>
      <vt:lpstr>세부사항 : 다수성</vt:lpstr>
      <vt:lpstr>세부사항 : 다수성</vt:lpstr>
      <vt:lpstr>세부사항 : 다수성</vt:lpstr>
      <vt:lpstr>세부사항 : 다수성</vt:lpstr>
      <vt:lpstr>세부사항 : 클래스 스테레오타입   《    》</vt:lpstr>
      <vt:lpstr>세부사항 : 클래스 스테레오타입   《    》</vt:lpstr>
      <vt:lpstr>세부사항 : 추상 클래스</vt:lpstr>
      <vt:lpstr>세부사항 : 실체화 (realization)</vt:lpstr>
      <vt:lpstr>세부사항 : 실체화 (realization)</vt:lpstr>
      <vt:lpstr>세부사항 : 연관 스테레오타입   《    》</vt:lpstr>
      <vt:lpstr>세부사항 : 연관 스테레오타입   《    》</vt:lpstr>
      <vt:lpstr>세부사항 : 연관 스테레오타입   《    》</vt:lpstr>
      <vt:lpstr>세부사항 : 연관 스테레오타입   《    》</vt:lpstr>
      <vt:lpstr>세부사항 : 연관 스테레오타입   《    》</vt:lpstr>
      <vt:lpstr>세부사항 : 내부 클래스</vt:lpstr>
      <vt:lpstr>클래스 다이어그램 요약</vt:lpstr>
      <vt:lpstr>클래스 다이어그램 요약</vt:lpstr>
      <vt:lpstr>클래스 다이어그램 요약</vt:lpstr>
      <vt:lpstr>클래스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170</cp:revision>
  <dcterms:created xsi:type="dcterms:W3CDTF">2017-10-15T13:42:04Z</dcterms:created>
  <dcterms:modified xsi:type="dcterms:W3CDTF">2018-11-23T04:51:36Z</dcterms:modified>
</cp:coreProperties>
</file>