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257" r:id="rId4"/>
    <p:sldId id="382" r:id="rId5"/>
    <p:sldId id="430" r:id="rId6"/>
    <p:sldId id="462" r:id="rId7"/>
    <p:sldId id="463" r:id="rId8"/>
    <p:sldId id="464" r:id="rId9"/>
    <p:sldId id="454" r:id="rId10"/>
    <p:sldId id="465" r:id="rId11"/>
    <p:sldId id="453" r:id="rId12"/>
    <p:sldId id="468" r:id="rId13"/>
    <p:sldId id="469" r:id="rId14"/>
    <p:sldId id="466" r:id="rId15"/>
    <p:sldId id="467" r:id="rId16"/>
    <p:sldId id="471" r:id="rId17"/>
    <p:sldId id="428" r:id="rId18"/>
    <p:sldId id="472" r:id="rId19"/>
    <p:sldId id="475" r:id="rId20"/>
    <p:sldId id="473" r:id="rId21"/>
    <p:sldId id="474" r:id="rId22"/>
    <p:sldId id="476" r:id="rId23"/>
    <p:sldId id="477" r:id="rId24"/>
    <p:sldId id="478" r:id="rId25"/>
    <p:sldId id="479" r:id="rId26"/>
    <p:sldId id="480" r:id="rId27"/>
    <p:sldId id="481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>
        <p:scale>
          <a:sx n="100" d="100"/>
          <a:sy n="100" d="100"/>
        </p:scale>
        <p:origin x="25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A725C-1518-4C15-9916-6E1E2A058AA9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260AF-C7AD-49DC-B2DD-592A64DCD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9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8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1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7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0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37CF-F9CB-4E21-B419-2CC4B51E8038}" type="datetimeFigureOut">
              <a:rPr lang="ko-KR" altLang="en-US" smtClean="0"/>
              <a:t>2017-12-09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게임 소프트웨어 공학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Lecture</a:t>
            </a:r>
            <a:r>
              <a:rPr lang="ko-KR" altLang="en-US" dirty="0" smtClean="0"/>
              <a:t> </a:t>
            </a:r>
            <a:r>
              <a:rPr lang="en-US" altLang="ko-KR" dirty="0" smtClean="0"/>
              <a:t>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한국산업기술대학교</a:t>
            </a:r>
            <a:endParaRPr lang="en-US" altLang="ko-KR" dirty="0" smtClean="0"/>
          </a:p>
          <a:p>
            <a:r>
              <a:rPr lang="ko-KR" altLang="en-US" dirty="0" smtClean="0"/>
              <a:t>게임공학부</a:t>
            </a:r>
            <a:endParaRPr lang="en-US" altLang="ko-KR" dirty="0" smtClean="0"/>
          </a:p>
          <a:p>
            <a:r>
              <a:rPr lang="ko-KR" altLang="en-US" dirty="0" err="1" smtClean="0"/>
              <a:t>이택희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93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30337" t="40773" r="27779" b="8369"/>
          <a:stretch/>
        </p:blipFill>
        <p:spPr>
          <a:xfrm>
            <a:off x="2114550" y="1690688"/>
            <a:ext cx="7849083" cy="516731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53159" y="6688860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2322552" y="2175029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오브젝트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800238" y="274793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mtClean="0">
                <a:solidFill>
                  <a:srgbClr val="FF0000"/>
                </a:solidFill>
              </a:rPr>
              <a:t>생명선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075152" y="403346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메시지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918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구성요소 </a:t>
            </a:r>
            <a:r>
              <a:rPr lang="en-US" altLang="ko-KR" dirty="0" smtClean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오브젝트</a:t>
            </a:r>
            <a:r>
              <a:rPr lang="ko-KR" altLang="en-US" dirty="0"/>
              <a:t> 및 생명선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오브젝트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직사각형으로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smtClean="0"/>
              <a:t>오브젝트이름</a:t>
            </a:r>
            <a:r>
              <a:rPr lang="en-US" altLang="ko-KR" dirty="0" smtClean="0"/>
              <a:t>&gt;:&lt;</a:t>
            </a:r>
            <a:r>
              <a:rPr lang="ko-KR" altLang="en-US" dirty="0" err="1" smtClean="0"/>
              <a:t>클래스이름</a:t>
            </a:r>
            <a:r>
              <a:rPr lang="en-US" altLang="ko-KR" dirty="0" smtClean="0"/>
              <a:t>&gt;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8200" y="3166967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096000" y="3166967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38275" y="4276398"/>
            <a:ext cx="40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Object </a:t>
            </a:r>
            <a:r>
              <a:rPr lang="en-US" altLang="ko-KR" sz="3600" dirty="0" err="1" smtClean="0"/>
              <a:t>m_enemy</a:t>
            </a:r>
            <a:r>
              <a:rPr lang="en-US" altLang="ko-KR" sz="3600" dirty="0" smtClean="0"/>
              <a:t>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34125" y="4086692"/>
            <a:ext cx="478155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m_enemy:Object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1335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구성요소 </a:t>
            </a:r>
            <a:r>
              <a:rPr lang="en-US" altLang="ko-KR" dirty="0" smtClean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오브젝트</a:t>
            </a:r>
            <a:r>
              <a:rPr lang="ko-KR" altLang="en-US" dirty="0"/>
              <a:t> 및 생명선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오브젝트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직사각형으로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:&lt;</a:t>
            </a:r>
            <a:r>
              <a:rPr lang="ko-KR" altLang="en-US" dirty="0" err="1" smtClean="0"/>
              <a:t>클래스이름</a:t>
            </a:r>
            <a:r>
              <a:rPr lang="en-US" altLang="ko-KR" dirty="0" smtClean="0"/>
              <a:t>&gt;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임의의 오브젝트를 나타냄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8200" y="3166967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096000" y="3166967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334125" y="4086692"/>
            <a:ext cx="478155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:Object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1365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구성요소 </a:t>
            </a:r>
            <a:r>
              <a:rPr lang="en-US" altLang="ko-KR" dirty="0" smtClean="0"/>
              <a:t>: </a:t>
            </a:r>
            <a:r>
              <a:rPr lang="ko-KR" altLang="en-US" dirty="0">
                <a:solidFill>
                  <a:srgbClr val="FF0000"/>
                </a:solidFill>
              </a:rPr>
              <a:t>오브젝트</a:t>
            </a:r>
            <a:r>
              <a:rPr lang="ko-KR" altLang="en-US" dirty="0"/>
              <a:t> 및 생명선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오브젝트 표현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직사각형으로 표현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</a:t>
            </a:r>
            <a:r>
              <a:rPr lang="ko-KR" altLang="en-US" dirty="0" smtClean="0"/>
              <a:t>오브젝트이름</a:t>
            </a:r>
            <a:r>
              <a:rPr lang="en-US" altLang="ko-KR" dirty="0" smtClean="0"/>
              <a:t>&gt;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sz="2800" dirty="0" smtClean="0">
                <a:sym typeface="Wingdings" panose="05000000000000000000" pitchFamily="2" charset="2"/>
              </a:rPr>
              <a:t> </a:t>
            </a:r>
            <a:r>
              <a:rPr lang="ko-KR" altLang="en-US" sz="2800" dirty="0" smtClean="0">
                <a:sym typeface="Wingdings" panose="05000000000000000000" pitchFamily="2" charset="2"/>
              </a:rPr>
              <a:t>알려지지 않은 클래스의 오브젝트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8200" y="3166967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096000" y="3166967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6334125" y="4086692"/>
            <a:ext cx="478155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Arrow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17501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구성요소 </a:t>
            </a:r>
            <a:r>
              <a:rPr lang="en-US" altLang="ko-KR" dirty="0" smtClean="0"/>
              <a:t>: </a:t>
            </a:r>
            <a:r>
              <a:rPr lang="ko-KR" altLang="en-US" dirty="0"/>
              <a:t>오브젝트 및 </a:t>
            </a:r>
            <a:r>
              <a:rPr lang="ko-KR" altLang="en-US" dirty="0">
                <a:solidFill>
                  <a:srgbClr val="FF0000"/>
                </a:solidFill>
              </a:rPr>
              <a:t>생명선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오브젝트의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생명선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점선으로</a:t>
            </a:r>
            <a:r>
              <a:rPr lang="ko-KR" altLang="en-US" dirty="0" smtClean="0"/>
              <a:t> 표현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다이어그램의 모든 오브젝트들은 생명선을 가진다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838200" y="2568697"/>
            <a:ext cx="10515600" cy="286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6096000" y="2568697"/>
            <a:ext cx="0" cy="28651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38275" y="3678128"/>
            <a:ext cx="405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/>
              <a:t>Object Arrow;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334125" y="2727216"/>
            <a:ext cx="478155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Arrow:Object</a:t>
            </a:r>
            <a:endParaRPr lang="ko-KR" altLang="en-US" sz="3200" dirty="0"/>
          </a:p>
        </p:txBody>
      </p:sp>
      <p:cxnSp>
        <p:nvCxnSpPr>
          <p:cNvPr id="5" name="직선 연결선 4"/>
          <p:cNvCxnSpPr>
            <a:stCxn id="7" idx="2"/>
          </p:cNvCxnSpPr>
          <p:nvPr/>
        </p:nvCxnSpPr>
        <p:spPr>
          <a:xfrm>
            <a:off x="8724900" y="3413016"/>
            <a:ext cx="0" cy="189517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794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  <a:r>
              <a:rPr lang="en-US" altLang="ko-KR" dirty="0"/>
              <a:t>: </a:t>
            </a:r>
            <a:r>
              <a:rPr lang="ko-KR" altLang="en-US" dirty="0"/>
              <a:t>오브젝트 및 </a:t>
            </a:r>
            <a:r>
              <a:rPr lang="ko-KR" altLang="en-US" dirty="0">
                <a:solidFill>
                  <a:srgbClr val="FF0000"/>
                </a:solidFill>
              </a:rPr>
              <a:t>생명선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19525" y="1690688"/>
            <a:ext cx="478155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/>
              <a:t>Arrow:Object</a:t>
            </a:r>
            <a:endParaRPr lang="ko-KR" altLang="en-US" sz="3200" dirty="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>
            <a:off x="6210300" y="2376488"/>
            <a:ext cx="0" cy="42910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아래쪽 화살표 7"/>
          <p:cNvSpPr/>
          <p:nvPr/>
        </p:nvSpPr>
        <p:spPr>
          <a:xfrm>
            <a:off x="9601200" y="1690688"/>
            <a:ext cx="1981200" cy="48006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smtClean="0"/>
              <a:t>시간의 증가</a:t>
            </a:r>
            <a:endParaRPr lang="ko-KR" altLang="en-US" sz="4000"/>
          </a:p>
        </p:txBody>
      </p:sp>
      <p:sp>
        <p:nvSpPr>
          <p:cNvPr id="9" name="구름 8"/>
          <p:cNvSpPr/>
          <p:nvPr/>
        </p:nvSpPr>
        <p:spPr>
          <a:xfrm>
            <a:off x="5400675" y="3062288"/>
            <a:ext cx="1619250" cy="1309688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/>
              <a:t>A</a:t>
            </a:r>
            <a:endParaRPr lang="ko-KR" altLang="en-US" sz="6000" dirty="0"/>
          </a:p>
        </p:txBody>
      </p:sp>
      <p:sp>
        <p:nvSpPr>
          <p:cNvPr id="10" name="구름 9"/>
          <p:cNvSpPr/>
          <p:nvPr/>
        </p:nvSpPr>
        <p:spPr>
          <a:xfrm>
            <a:off x="5400675" y="5057776"/>
            <a:ext cx="1619250" cy="1309688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6000" dirty="0" smtClean="0"/>
              <a:t>B</a:t>
            </a:r>
            <a:endParaRPr lang="ko-KR" altLang="en-US" sz="6000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3597277"/>
            <a:ext cx="35623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smtClean="0"/>
              <a:t>A </a:t>
            </a:r>
            <a:r>
              <a:rPr lang="ko-KR" altLang="en-US" sz="4400" dirty="0" smtClean="0"/>
              <a:t>이후</a:t>
            </a:r>
            <a:r>
              <a:rPr lang="en-US" altLang="ko-KR" sz="4400" dirty="0" smtClean="0"/>
              <a:t> B </a:t>
            </a:r>
            <a:r>
              <a:rPr lang="ko-KR" altLang="en-US" sz="4400" dirty="0" smtClean="0"/>
              <a:t>가 일어남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86887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  <a:r>
              <a:rPr lang="en-US" altLang="ko-KR" dirty="0"/>
              <a:t>: </a:t>
            </a:r>
            <a:r>
              <a:rPr lang="ko-KR" altLang="en-US" dirty="0"/>
              <a:t>오브젝트 및 </a:t>
            </a:r>
            <a:r>
              <a:rPr lang="ko-KR" altLang="en-US" dirty="0">
                <a:solidFill>
                  <a:srgbClr val="FF0000"/>
                </a:solidFill>
              </a:rPr>
              <a:t>생명선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819525" y="1690688"/>
            <a:ext cx="478155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Arrow:Object</a:t>
            </a:r>
            <a:endParaRPr lang="ko-KR" altLang="en-US" sz="3200" dirty="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>
            <a:off x="6210300" y="2376488"/>
            <a:ext cx="0" cy="42910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아래쪽 화살표 7"/>
          <p:cNvSpPr/>
          <p:nvPr/>
        </p:nvSpPr>
        <p:spPr>
          <a:xfrm>
            <a:off x="9601200" y="1690688"/>
            <a:ext cx="1981200" cy="48006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smtClean="0"/>
              <a:t>시간의 증가</a:t>
            </a:r>
            <a:endParaRPr lang="ko-KR" altLang="en-US" sz="4000"/>
          </a:p>
        </p:txBody>
      </p:sp>
      <p:sp>
        <p:nvSpPr>
          <p:cNvPr id="9" name="구름 8"/>
          <p:cNvSpPr/>
          <p:nvPr/>
        </p:nvSpPr>
        <p:spPr>
          <a:xfrm>
            <a:off x="5400675" y="3062288"/>
            <a:ext cx="1619250" cy="1309688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생성</a:t>
            </a:r>
            <a:endParaRPr lang="ko-KR" altLang="en-US" sz="3200" dirty="0"/>
          </a:p>
        </p:txBody>
      </p:sp>
      <p:sp>
        <p:nvSpPr>
          <p:cNvPr id="10" name="구름 9"/>
          <p:cNvSpPr/>
          <p:nvPr/>
        </p:nvSpPr>
        <p:spPr>
          <a:xfrm>
            <a:off x="5400675" y="5057776"/>
            <a:ext cx="1619250" cy="1309688"/>
          </a:xfrm>
          <a:prstGeom prst="cloud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smtClean="0"/>
              <a:t>소멸</a:t>
            </a:r>
            <a:endParaRPr lang="ko-KR" alt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52437" y="3360738"/>
            <a:ext cx="4562475" cy="1460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 smtClean="0"/>
              <a:t>예</a:t>
            </a:r>
            <a:r>
              <a:rPr lang="en-US" altLang="ko-KR" sz="4400" dirty="0" smtClean="0"/>
              <a:t>: </a:t>
            </a:r>
            <a:r>
              <a:rPr lang="ko-KR" altLang="en-US" sz="4400" dirty="0" smtClean="0"/>
              <a:t>생성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이후</a:t>
            </a:r>
            <a:r>
              <a:rPr lang="en-US" altLang="ko-KR" sz="4400" dirty="0" smtClean="0"/>
              <a:t> </a:t>
            </a:r>
            <a:r>
              <a:rPr lang="ko-KR" altLang="en-US" sz="4400" dirty="0" smtClean="0"/>
              <a:t>소멸</a:t>
            </a:r>
            <a:r>
              <a:rPr lang="ko-KR" altLang="en-US" sz="4400" dirty="0"/>
              <a:t>이</a:t>
            </a:r>
            <a:r>
              <a:rPr lang="ko-KR" altLang="en-US" sz="4400" dirty="0" smtClean="0"/>
              <a:t> 일어날 경우</a:t>
            </a:r>
            <a:endParaRPr lang="ko-KR" altLang="en-US" sz="4400" dirty="0"/>
          </a:p>
        </p:txBody>
      </p:sp>
      <p:sp>
        <p:nvSpPr>
          <p:cNvPr id="12" name="직사각형 11"/>
          <p:cNvSpPr/>
          <p:nvPr/>
        </p:nvSpPr>
        <p:spPr>
          <a:xfrm>
            <a:off x="453159" y="6688860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013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838200" y="2568696"/>
            <a:ext cx="10515600" cy="37432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  <a:r>
              <a:rPr lang="en-US" altLang="ko-KR" dirty="0"/>
              <a:t>: </a:t>
            </a:r>
            <a:r>
              <a:rPr lang="ko-KR" altLang="en-US" dirty="0"/>
              <a:t>메시지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1152525" y="2886869"/>
            <a:ext cx="3790950" cy="647700"/>
            <a:chOff x="-1076325" y="3703320"/>
            <a:chExt cx="6730366" cy="647700"/>
          </a:xfrm>
        </p:grpSpPr>
        <p:cxnSp>
          <p:nvCxnSpPr>
            <p:cNvPr id="11" name="직선 연결선 10"/>
            <p:cNvCxnSpPr/>
            <p:nvPr/>
          </p:nvCxnSpPr>
          <p:spPr>
            <a:xfrm flipH="1" flipV="1">
              <a:off x="5090160" y="3703320"/>
              <a:ext cx="563880" cy="358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H="1">
              <a:off x="5090160" y="4061460"/>
              <a:ext cx="563880" cy="28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 flipH="1">
              <a:off x="-1076325" y="4061460"/>
              <a:ext cx="67303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 rot="5400000">
            <a:off x="2764310" y="2643089"/>
            <a:ext cx="567377" cy="3790947"/>
            <a:chOff x="9463315" y="798287"/>
            <a:chExt cx="567377" cy="2368680"/>
          </a:xfrm>
        </p:grpSpPr>
        <p:sp>
          <p:nvSpPr>
            <p:cNvPr id="36" name="이등변 삼각형 35"/>
            <p:cNvSpPr/>
            <p:nvPr/>
          </p:nvSpPr>
          <p:spPr>
            <a:xfrm>
              <a:off x="9463315" y="798287"/>
              <a:ext cx="567377" cy="198451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연결선 36"/>
            <p:cNvCxnSpPr>
              <a:stCxn id="36" idx="3"/>
            </p:cNvCxnSpPr>
            <p:nvPr/>
          </p:nvCxnSpPr>
          <p:spPr>
            <a:xfrm rot="16200000" flipH="1">
              <a:off x="8664824" y="2078918"/>
              <a:ext cx="2170229" cy="586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1152522" y="5468104"/>
            <a:ext cx="3790950" cy="358140"/>
            <a:chOff x="-1076325" y="3703320"/>
            <a:chExt cx="6730366" cy="358140"/>
          </a:xfrm>
        </p:grpSpPr>
        <p:cxnSp>
          <p:nvCxnSpPr>
            <p:cNvPr id="41" name="직선 연결선 40"/>
            <p:cNvCxnSpPr/>
            <p:nvPr/>
          </p:nvCxnSpPr>
          <p:spPr>
            <a:xfrm flipH="1" flipV="1">
              <a:off x="5090160" y="3703320"/>
              <a:ext cx="563880" cy="358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H="1">
              <a:off x="-1076325" y="4061460"/>
              <a:ext cx="67303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연결선 28"/>
          <p:cNvCxnSpPr>
            <a:stCxn id="44" idx="0"/>
            <a:endCxn id="44" idx="2"/>
          </p:cNvCxnSpPr>
          <p:nvPr/>
        </p:nvCxnSpPr>
        <p:spPr>
          <a:xfrm>
            <a:off x="6096000" y="2568696"/>
            <a:ext cx="0" cy="3743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838200" y="383857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838200" y="519112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72326" y="2959814"/>
            <a:ext cx="377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 smtClean="0"/>
              <a:t>심플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비동기</a:t>
            </a:r>
            <a:r>
              <a:rPr lang="en-US" altLang="ko-KR" sz="2800" dirty="0" smtClean="0"/>
              <a:t>) </a:t>
            </a:r>
            <a:r>
              <a:rPr lang="ko-KR" altLang="en-US" sz="2800" dirty="0" smtClean="0"/>
              <a:t>메시지</a:t>
            </a:r>
            <a:endParaRPr lang="ko-KR" alt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7741443" y="4253240"/>
            <a:ext cx="231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동기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메시지 </a:t>
            </a:r>
            <a:endParaRPr lang="ko-KR" alt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7553325" y="5519531"/>
            <a:ext cx="264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비동기</a:t>
            </a:r>
            <a:r>
              <a:rPr lang="en-US" altLang="ko-KR" sz="2800" dirty="0" smtClean="0"/>
              <a:t> </a:t>
            </a:r>
            <a:r>
              <a:rPr lang="ko-KR" altLang="en-US" sz="2800" dirty="0" err="1" smtClean="0"/>
              <a:t>메세지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7700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/>
          <p:cNvSpPr/>
          <p:nvPr/>
        </p:nvSpPr>
        <p:spPr>
          <a:xfrm>
            <a:off x="838200" y="2568696"/>
            <a:ext cx="10515600" cy="25020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  <a:r>
              <a:rPr lang="en-US" altLang="ko-KR" dirty="0"/>
              <a:t>: </a:t>
            </a:r>
            <a:r>
              <a:rPr lang="ko-KR" altLang="en-US" dirty="0"/>
              <a:t>메시지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1228726" y="2886869"/>
            <a:ext cx="4581524" cy="647700"/>
            <a:chOff x="1228726" y="2886869"/>
            <a:chExt cx="4581524" cy="647700"/>
          </a:xfrm>
        </p:grpSpPr>
        <p:grpSp>
          <p:nvGrpSpPr>
            <p:cNvPr id="6" name="그룹 5"/>
            <p:cNvGrpSpPr/>
            <p:nvPr/>
          </p:nvGrpSpPr>
          <p:grpSpPr>
            <a:xfrm>
              <a:off x="5426402" y="2886869"/>
              <a:ext cx="383847" cy="647700"/>
              <a:chOff x="5426402" y="2886869"/>
              <a:chExt cx="383847" cy="647700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H="1" flipV="1">
                <a:off x="5426402" y="2886869"/>
                <a:ext cx="383847" cy="3581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H="1">
                <a:off x="5426402" y="3245009"/>
                <a:ext cx="383847" cy="2895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직선 연결선 21"/>
            <p:cNvCxnSpPr/>
            <p:nvPr/>
          </p:nvCxnSpPr>
          <p:spPr>
            <a:xfrm flipH="1">
              <a:off x="1228726" y="3245009"/>
              <a:ext cx="458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7772400" y="2959814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리턴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메시지</a:t>
            </a:r>
            <a:endParaRPr lang="ko-KR" altLang="en-US" sz="2800" dirty="0"/>
          </a:p>
        </p:txBody>
      </p:sp>
      <p:cxnSp>
        <p:nvCxnSpPr>
          <p:cNvPr id="24" name="직선 연결선 23"/>
          <p:cNvCxnSpPr>
            <a:endCxn id="44" idx="2"/>
          </p:cNvCxnSpPr>
          <p:nvPr/>
        </p:nvCxnSpPr>
        <p:spPr>
          <a:xfrm>
            <a:off x="6096000" y="2568696"/>
            <a:ext cx="0" cy="2502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276597" y="5070753"/>
            <a:ext cx="6115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리턴 메시지는 언제 필요할까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cxnSp>
        <p:nvCxnSpPr>
          <p:cNvPr id="30" name="직선 연결선 29"/>
          <p:cNvCxnSpPr/>
          <p:nvPr/>
        </p:nvCxnSpPr>
        <p:spPr>
          <a:xfrm>
            <a:off x="838200" y="3838575"/>
            <a:ext cx="1051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3276597" y="3977253"/>
            <a:ext cx="342897" cy="9239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7772399" y="4177605"/>
            <a:ext cx="2257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실행</a:t>
            </a:r>
            <a:r>
              <a:rPr lang="en-US" altLang="ko-KR" sz="2800" dirty="0" smtClean="0"/>
              <a:t> </a:t>
            </a:r>
            <a:r>
              <a:rPr lang="ko-KR" altLang="en-US" sz="2800" dirty="0" smtClean="0"/>
              <a:t>발생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4371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  <a:r>
              <a:rPr lang="en-US" altLang="ko-KR" dirty="0"/>
              <a:t>: </a:t>
            </a:r>
            <a:r>
              <a:rPr lang="ko-KR" altLang="en-US" dirty="0"/>
              <a:t>메시지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3724275" y="3486944"/>
            <a:ext cx="3632143" cy="647700"/>
            <a:chOff x="-1076325" y="3703320"/>
            <a:chExt cx="6730366" cy="647700"/>
          </a:xfrm>
        </p:grpSpPr>
        <p:cxnSp>
          <p:nvCxnSpPr>
            <p:cNvPr id="5" name="직선 연결선 4"/>
            <p:cNvCxnSpPr/>
            <p:nvPr/>
          </p:nvCxnSpPr>
          <p:spPr>
            <a:xfrm flipH="1" flipV="1">
              <a:off x="5090160" y="3703320"/>
              <a:ext cx="563880" cy="358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>
              <a:off x="5090160" y="4061460"/>
              <a:ext cx="563880" cy="28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H="1">
              <a:off x="-1076325" y="4061460"/>
              <a:ext cx="67303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781425" y="3409950"/>
            <a:ext cx="30289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이름</a:t>
            </a:r>
            <a:r>
              <a:rPr lang="en-US" altLang="ko-KR" dirty="0" smtClean="0"/>
              <a:t>(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인자</a:t>
            </a:r>
            <a:r>
              <a:rPr lang="en-US" altLang="ko-KR" dirty="0" smtClean="0"/>
              <a:t>2, ..)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124449" y="1661478"/>
            <a:ext cx="4781550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Arrow:Object</a:t>
            </a:r>
            <a:endParaRPr lang="ko-KR" altLang="en-US" sz="3200" dirty="0"/>
          </a:p>
        </p:txBody>
      </p:sp>
      <p:cxnSp>
        <p:nvCxnSpPr>
          <p:cNvPr id="10" name="직선 연결선 9"/>
          <p:cNvCxnSpPr>
            <a:stCxn id="9" idx="2"/>
          </p:cNvCxnSpPr>
          <p:nvPr/>
        </p:nvCxnSpPr>
        <p:spPr>
          <a:xfrm>
            <a:off x="7515224" y="2347278"/>
            <a:ext cx="0" cy="42910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199" y="5500687"/>
            <a:ext cx="7058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/>
              <a:t>메소드의</a:t>
            </a:r>
            <a:r>
              <a:rPr lang="ko-KR" altLang="en-US" sz="2400" dirty="0" smtClean="0"/>
              <a:t> 이름 및 인자를 화살표 위에 표시함</a:t>
            </a:r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7356418" y="3855799"/>
            <a:ext cx="342897" cy="2554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아래쪽 화살표 12"/>
          <p:cNvSpPr/>
          <p:nvPr/>
        </p:nvSpPr>
        <p:spPr>
          <a:xfrm>
            <a:off x="9601200" y="1690688"/>
            <a:ext cx="1981200" cy="48006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smtClean="0"/>
              <a:t>시간의 증가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407617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지금까지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다룬 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애자일 </a:t>
            </a:r>
            <a:r>
              <a:rPr lang="ko-KR" altLang="en-US" dirty="0" smtClean="0"/>
              <a:t>방법론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UML </a:t>
            </a:r>
            <a:r>
              <a:rPr lang="ko-KR" altLang="en-US" dirty="0"/>
              <a:t>클래스 다이어그램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84696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아래쪽 화살표 15"/>
          <p:cNvSpPr/>
          <p:nvPr/>
        </p:nvSpPr>
        <p:spPr>
          <a:xfrm>
            <a:off x="9601200" y="1690688"/>
            <a:ext cx="1981200" cy="48006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smtClean="0"/>
              <a:t>시간의 증가</a:t>
            </a:r>
            <a:endParaRPr lang="ko-KR" altLang="en-US" sz="400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  <a:r>
              <a:rPr lang="en-US" altLang="ko-KR" dirty="0"/>
              <a:t>: </a:t>
            </a:r>
            <a:r>
              <a:rPr lang="ko-KR" altLang="en-US" dirty="0" smtClean="0"/>
              <a:t>메시지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876925" y="1690688"/>
            <a:ext cx="2924175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Arrow:Object</a:t>
            </a:r>
            <a:endParaRPr lang="ko-KR" altLang="en-US" sz="3200" dirty="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7286625" y="2376488"/>
            <a:ext cx="52388" cy="4338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152525" y="2886869"/>
            <a:ext cx="6015038" cy="647700"/>
            <a:chOff x="-1076325" y="3703320"/>
            <a:chExt cx="6730366" cy="647700"/>
          </a:xfrm>
        </p:grpSpPr>
        <p:cxnSp>
          <p:nvCxnSpPr>
            <p:cNvPr id="9" name="직선 연결선 8"/>
            <p:cNvCxnSpPr/>
            <p:nvPr/>
          </p:nvCxnSpPr>
          <p:spPr>
            <a:xfrm flipH="1" flipV="1">
              <a:off x="5090160" y="3703320"/>
              <a:ext cx="563880" cy="3581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5090160" y="4061460"/>
              <a:ext cx="563880" cy="2895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H="1">
              <a:off x="-1076325" y="4061460"/>
              <a:ext cx="673036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781428" y="5088890"/>
            <a:ext cx="3333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첫번째 메시지는 언제나 왼쪽 위 상단에서 시작됨</a:t>
            </a:r>
            <a:endParaRPr lang="ko-KR" alt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1152525" y="2868533"/>
            <a:ext cx="30289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Render(color)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7167563" y="3240008"/>
            <a:ext cx="342897" cy="2554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00075" y="4276725"/>
            <a:ext cx="311467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ScnMgr</a:t>
            </a:r>
            <a:r>
              <a:rPr lang="en-US" altLang="ko-KR" dirty="0" smtClean="0"/>
              <a:t>::</a:t>
            </a:r>
            <a:r>
              <a:rPr lang="en-US" altLang="ko-KR" dirty="0" err="1" smtClean="0"/>
              <a:t>RenderArrow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Arrow-&gt;Render(color);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279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  <a:r>
              <a:rPr lang="en-US" altLang="ko-KR" dirty="0"/>
              <a:t>: </a:t>
            </a:r>
            <a:r>
              <a:rPr lang="ko-KR" altLang="en-US" dirty="0" smtClean="0"/>
              <a:t>메시지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952750" y="1690688"/>
            <a:ext cx="2924175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Arrow:Object</a:t>
            </a:r>
            <a:endParaRPr lang="ko-KR" altLang="en-US" sz="3200" dirty="0"/>
          </a:p>
        </p:txBody>
      </p:sp>
      <p:cxnSp>
        <p:nvCxnSpPr>
          <p:cNvPr id="6" name="직선 연결선 5"/>
          <p:cNvCxnSpPr>
            <a:stCxn id="5" idx="2"/>
          </p:cNvCxnSpPr>
          <p:nvPr/>
        </p:nvCxnSpPr>
        <p:spPr>
          <a:xfrm flipH="1">
            <a:off x="4362450" y="2376488"/>
            <a:ext cx="52388" cy="4338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00800" y="1690688"/>
            <a:ext cx="2924175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:Renderer</a:t>
            </a:r>
            <a:endParaRPr lang="ko-KR" altLang="en-US" sz="3200" dirty="0"/>
          </a:p>
        </p:txBody>
      </p:sp>
      <p:cxnSp>
        <p:nvCxnSpPr>
          <p:cNvPr id="14" name="직선 연결선 13"/>
          <p:cNvCxnSpPr/>
          <p:nvPr/>
        </p:nvCxnSpPr>
        <p:spPr>
          <a:xfrm flipH="1">
            <a:off x="7772293" y="2376487"/>
            <a:ext cx="52388" cy="433863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/>
          <p:cNvGrpSpPr/>
          <p:nvPr/>
        </p:nvGrpSpPr>
        <p:grpSpPr>
          <a:xfrm>
            <a:off x="4414837" y="3463133"/>
            <a:ext cx="3243105" cy="238918"/>
            <a:chOff x="2300287" y="3463133"/>
            <a:chExt cx="3409844" cy="238918"/>
          </a:xfrm>
        </p:grpSpPr>
        <p:grpSp>
          <p:nvGrpSpPr>
            <p:cNvPr id="7" name="그룹 6"/>
            <p:cNvGrpSpPr/>
            <p:nvPr/>
          </p:nvGrpSpPr>
          <p:grpSpPr>
            <a:xfrm>
              <a:off x="5467349" y="3463133"/>
              <a:ext cx="242781" cy="238918"/>
              <a:chOff x="5424449" y="3463133"/>
              <a:chExt cx="285682" cy="238918"/>
            </a:xfrm>
          </p:grpSpPr>
          <p:cxnSp>
            <p:nvCxnSpPr>
              <p:cNvPr id="16" name="직선 연결선 15"/>
              <p:cNvCxnSpPr>
                <a:cxnSpLocks noChangeAspect="1"/>
              </p:cNvCxnSpPr>
              <p:nvPr/>
            </p:nvCxnSpPr>
            <p:spPr>
              <a:xfrm flipH="1" flipV="1">
                <a:off x="5424449" y="3463133"/>
                <a:ext cx="285682" cy="1321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>
                <a:cxnSpLocks noChangeAspect="1"/>
              </p:cNvCxnSpPr>
              <p:nvPr/>
            </p:nvCxnSpPr>
            <p:spPr>
              <a:xfrm flipH="1">
                <a:off x="5424449" y="3595241"/>
                <a:ext cx="285682" cy="1068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/>
            <p:cNvCxnSpPr/>
            <p:nvPr/>
          </p:nvCxnSpPr>
          <p:spPr>
            <a:xfrm flipH="1">
              <a:off x="2300287" y="3595241"/>
              <a:ext cx="34098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453159" y="6688860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719421" y="2865389"/>
            <a:ext cx="1504950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Render(color)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1004993" y="3170810"/>
            <a:ext cx="3228927" cy="238918"/>
            <a:chOff x="2300287" y="3463133"/>
            <a:chExt cx="3409844" cy="238918"/>
          </a:xfrm>
        </p:grpSpPr>
        <p:grpSp>
          <p:nvGrpSpPr>
            <p:cNvPr id="23" name="그룹 22"/>
            <p:cNvGrpSpPr/>
            <p:nvPr/>
          </p:nvGrpSpPr>
          <p:grpSpPr>
            <a:xfrm>
              <a:off x="5467349" y="3463133"/>
              <a:ext cx="242781" cy="238918"/>
              <a:chOff x="5424449" y="3463133"/>
              <a:chExt cx="285682" cy="238918"/>
            </a:xfrm>
          </p:grpSpPr>
          <p:cxnSp>
            <p:nvCxnSpPr>
              <p:cNvPr id="25" name="직선 연결선 24"/>
              <p:cNvCxnSpPr>
                <a:cxnSpLocks noChangeAspect="1"/>
              </p:cNvCxnSpPr>
              <p:nvPr/>
            </p:nvCxnSpPr>
            <p:spPr>
              <a:xfrm flipH="1" flipV="1">
                <a:off x="5424449" y="3463133"/>
                <a:ext cx="285682" cy="1321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>
                <a:cxnSpLocks noChangeAspect="1"/>
              </p:cNvCxnSpPr>
              <p:nvPr/>
            </p:nvCxnSpPr>
            <p:spPr>
              <a:xfrm flipH="1">
                <a:off x="5424449" y="3595241"/>
                <a:ext cx="285682" cy="1068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직선 연결선 23"/>
            <p:cNvCxnSpPr/>
            <p:nvPr/>
          </p:nvCxnSpPr>
          <p:spPr>
            <a:xfrm flipH="1">
              <a:off x="2300287" y="3595241"/>
              <a:ext cx="34098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4800655" y="3225909"/>
            <a:ext cx="268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Render(x, y, color, time)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00075" y="4276725"/>
            <a:ext cx="311467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ScnMgr</a:t>
            </a:r>
            <a:r>
              <a:rPr lang="en-US" altLang="ko-KR" dirty="0" smtClean="0"/>
              <a:t>::</a:t>
            </a:r>
            <a:r>
              <a:rPr lang="en-US" altLang="ko-KR" dirty="0"/>
              <a:t> </a:t>
            </a:r>
            <a:r>
              <a:rPr lang="en-US" altLang="ko-KR" dirty="0" err="1"/>
              <a:t>RenderArrow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Arrow-&gt;Render(color);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233920" y="3302916"/>
            <a:ext cx="342897" cy="33859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657942" y="3588294"/>
            <a:ext cx="342897" cy="21741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43462" y="4276725"/>
            <a:ext cx="4481513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Object::Render()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Renderer-&gt;</a:t>
            </a:r>
            <a:r>
              <a:rPr lang="en-US" altLang="ko-KR" dirty="0"/>
              <a:t>Render(x, y, color, time</a:t>
            </a:r>
            <a:r>
              <a:rPr lang="en-US" altLang="ko-KR" dirty="0" smtClean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32" name="아래쪽 화살표 31"/>
          <p:cNvSpPr/>
          <p:nvPr/>
        </p:nvSpPr>
        <p:spPr>
          <a:xfrm>
            <a:off x="9601200" y="1690688"/>
            <a:ext cx="1981200" cy="48006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smtClean="0"/>
              <a:t>시간의 증가</a:t>
            </a:r>
            <a:endParaRPr lang="ko-KR" altLang="en-US" sz="4000"/>
          </a:p>
        </p:txBody>
      </p:sp>
      <p:sp>
        <p:nvSpPr>
          <p:cNvPr id="33" name="아래쪽 화살표 32"/>
          <p:cNvSpPr/>
          <p:nvPr/>
        </p:nvSpPr>
        <p:spPr>
          <a:xfrm rot="16200000">
            <a:off x="4523297" y="2461933"/>
            <a:ext cx="886000" cy="79226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객체의 </a:t>
            </a:r>
            <a:endParaRPr lang="en-US" altLang="ko-KR" sz="4000" dirty="0" smtClean="0"/>
          </a:p>
          <a:p>
            <a:pPr algn="ctr"/>
            <a:endParaRPr lang="en-US" altLang="ko-KR" sz="4000" dirty="0"/>
          </a:p>
          <a:p>
            <a:pPr algn="ctr"/>
            <a:r>
              <a:rPr lang="ko-KR" altLang="en-US" sz="4000" dirty="0" smtClean="0"/>
              <a:t>배열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1498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구성요소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가드              </a:t>
            </a:r>
            <a:r>
              <a:rPr lang="en-US" altLang="ko-KR" dirty="0" smtClean="0"/>
              <a:t>[    ]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조건</a:t>
            </a:r>
            <a:r>
              <a:rPr lang="en-US" altLang="ko-KR" dirty="0" smtClean="0"/>
              <a:t>] </a:t>
            </a:r>
            <a:r>
              <a:rPr lang="ko-KR" altLang="en-US" dirty="0" smtClean="0"/>
              <a:t>형태로 </a:t>
            </a:r>
            <a:r>
              <a:rPr lang="ko-KR" altLang="en-US" dirty="0" err="1" smtClean="0"/>
              <a:t>조건문에</a:t>
            </a:r>
            <a:r>
              <a:rPr lang="ko-KR" altLang="en-US" dirty="0" smtClean="0"/>
              <a:t> 따른 흐름 설정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69876" y="2566988"/>
            <a:ext cx="2924175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err="1" smtClean="0"/>
              <a:t>Arrow:Object</a:t>
            </a:r>
            <a:endParaRPr lang="ko-KR" altLang="en-US" sz="3200" dirty="0"/>
          </a:p>
        </p:txBody>
      </p:sp>
      <p:cxnSp>
        <p:nvCxnSpPr>
          <p:cNvPr id="11" name="직선 연결선 10"/>
          <p:cNvCxnSpPr>
            <a:stCxn id="9" idx="2"/>
          </p:cNvCxnSpPr>
          <p:nvPr/>
        </p:nvCxnSpPr>
        <p:spPr>
          <a:xfrm>
            <a:off x="8731964" y="3252788"/>
            <a:ext cx="2461" cy="34147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86150" y="5276839"/>
            <a:ext cx="482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/>
              <a:t>ActiveObject</a:t>
            </a:r>
            <a:r>
              <a:rPr lang="en-US" altLang="ko-KR" dirty="0"/>
              <a:t> = </a:t>
            </a:r>
            <a:r>
              <a:rPr lang="en-US" altLang="ko-KR" dirty="0" smtClean="0"/>
              <a:t>true] Render(color)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3234801" y="5516206"/>
            <a:ext cx="5328178" cy="238918"/>
            <a:chOff x="2300287" y="3463133"/>
            <a:chExt cx="3409844" cy="238918"/>
          </a:xfrm>
        </p:grpSpPr>
        <p:grpSp>
          <p:nvGrpSpPr>
            <p:cNvPr id="16" name="그룹 15"/>
            <p:cNvGrpSpPr/>
            <p:nvPr/>
          </p:nvGrpSpPr>
          <p:grpSpPr>
            <a:xfrm>
              <a:off x="5467349" y="3463133"/>
              <a:ext cx="242781" cy="238918"/>
              <a:chOff x="5424449" y="3463133"/>
              <a:chExt cx="285682" cy="238918"/>
            </a:xfrm>
          </p:grpSpPr>
          <p:cxnSp>
            <p:nvCxnSpPr>
              <p:cNvPr id="18" name="직선 연결선 17"/>
              <p:cNvCxnSpPr>
                <a:cxnSpLocks noChangeAspect="1"/>
              </p:cNvCxnSpPr>
              <p:nvPr/>
            </p:nvCxnSpPr>
            <p:spPr>
              <a:xfrm flipH="1" flipV="1">
                <a:off x="5424449" y="3463133"/>
                <a:ext cx="285682" cy="1321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cxnSpLocks noChangeAspect="1"/>
              </p:cNvCxnSpPr>
              <p:nvPr/>
            </p:nvCxnSpPr>
            <p:spPr>
              <a:xfrm flipH="1">
                <a:off x="5424449" y="3595241"/>
                <a:ext cx="285682" cy="1068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직선 연결선 16"/>
            <p:cNvCxnSpPr/>
            <p:nvPr/>
          </p:nvCxnSpPr>
          <p:spPr>
            <a:xfrm flipH="1">
              <a:off x="2300287" y="3595241"/>
              <a:ext cx="34098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직사각형 19"/>
          <p:cNvSpPr/>
          <p:nvPr/>
        </p:nvSpPr>
        <p:spPr>
          <a:xfrm>
            <a:off x="1603731" y="2566988"/>
            <a:ext cx="2924175" cy="68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dirty="0" smtClean="0"/>
              <a:t>:</a:t>
            </a:r>
            <a:r>
              <a:rPr lang="en-US" altLang="ko-KR" sz="3200" dirty="0" err="1" smtClean="0"/>
              <a:t>ScnMgr</a:t>
            </a:r>
            <a:endParaRPr lang="ko-KR" altLang="en-US" sz="3200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3063357" y="3252788"/>
            <a:ext cx="2461" cy="34147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/>
        </p:nvGrpSpPr>
        <p:grpSpPr>
          <a:xfrm rot="5400000">
            <a:off x="5612230" y="1116013"/>
            <a:ext cx="567377" cy="5322235"/>
            <a:chOff x="9463315" y="798287"/>
            <a:chExt cx="567377" cy="2368680"/>
          </a:xfrm>
        </p:grpSpPr>
        <p:sp>
          <p:nvSpPr>
            <p:cNvPr id="23" name="이등변 삼각형 22"/>
            <p:cNvSpPr/>
            <p:nvPr/>
          </p:nvSpPr>
          <p:spPr>
            <a:xfrm>
              <a:off x="9463315" y="798287"/>
              <a:ext cx="567377" cy="198451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/>
            <p:cNvCxnSpPr>
              <a:stCxn id="23" idx="3"/>
            </p:cNvCxnSpPr>
            <p:nvPr/>
          </p:nvCxnSpPr>
          <p:spPr>
            <a:xfrm rot="16200000" flipH="1">
              <a:off x="8664824" y="2078918"/>
              <a:ext cx="2170229" cy="5869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/>
          <p:cNvSpPr/>
          <p:nvPr/>
        </p:nvSpPr>
        <p:spPr>
          <a:xfrm>
            <a:off x="5213901" y="3406728"/>
            <a:ext cx="1321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 smtClean="0"/>
              <a:t>GetStatus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grpSp>
        <p:nvGrpSpPr>
          <p:cNvPr id="26" name="그룹 25"/>
          <p:cNvGrpSpPr/>
          <p:nvPr/>
        </p:nvGrpSpPr>
        <p:grpSpPr>
          <a:xfrm flipH="1">
            <a:off x="3234802" y="4533900"/>
            <a:ext cx="5497157" cy="276225"/>
            <a:chOff x="1228726" y="3120366"/>
            <a:chExt cx="4581524" cy="276225"/>
          </a:xfrm>
        </p:grpSpPr>
        <p:grpSp>
          <p:nvGrpSpPr>
            <p:cNvPr id="27" name="그룹 26"/>
            <p:cNvGrpSpPr/>
            <p:nvPr/>
          </p:nvGrpSpPr>
          <p:grpSpPr>
            <a:xfrm>
              <a:off x="5580275" y="3120366"/>
              <a:ext cx="229974" cy="276225"/>
              <a:chOff x="5580275" y="3120366"/>
              <a:chExt cx="229974" cy="276225"/>
            </a:xfrm>
          </p:grpSpPr>
          <p:cxnSp>
            <p:nvCxnSpPr>
              <p:cNvPr id="29" name="직선 연결선 28"/>
              <p:cNvCxnSpPr/>
              <p:nvPr/>
            </p:nvCxnSpPr>
            <p:spPr>
              <a:xfrm flipH="1" flipV="1">
                <a:off x="5580275" y="3120366"/>
                <a:ext cx="229974" cy="1246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5580275" y="3245009"/>
                <a:ext cx="229974" cy="15158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직선 연결선 27"/>
            <p:cNvCxnSpPr/>
            <p:nvPr/>
          </p:nvCxnSpPr>
          <p:spPr>
            <a:xfrm flipH="1">
              <a:off x="1228726" y="3245009"/>
              <a:ext cx="458152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4831511" y="4288140"/>
            <a:ext cx="2438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ActiveObject</a:t>
            </a:r>
            <a:r>
              <a:rPr lang="en-US" altLang="ko-KR" dirty="0" smtClean="0"/>
              <a:t> = true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53159" y="6688860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8557037" y="3757374"/>
            <a:ext cx="342897" cy="900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891906" y="3574598"/>
            <a:ext cx="342897" cy="30929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568379" y="5653503"/>
            <a:ext cx="342897" cy="900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아래쪽 화살표 38"/>
          <p:cNvSpPr/>
          <p:nvPr/>
        </p:nvSpPr>
        <p:spPr>
          <a:xfrm rot="16200000">
            <a:off x="4523297" y="2461933"/>
            <a:ext cx="886000" cy="792260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/>
              <a:t>객체의 </a:t>
            </a:r>
            <a:endParaRPr lang="en-US" altLang="ko-KR" sz="4000" dirty="0" smtClean="0"/>
          </a:p>
          <a:p>
            <a:pPr algn="ctr"/>
            <a:endParaRPr lang="en-US" altLang="ko-KR" sz="4000" dirty="0"/>
          </a:p>
          <a:p>
            <a:pPr algn="ctr"/>
            <a:r>
              <a:rPr lang="ko-KR" altLang="en-US" sz="4000" dirty="0" smtClean="0"/>
              <a:t>배열</a:t>
            </a:r>
            <a:endParaRPr lang="ko-KR" altLang="en-US" sz="4000" dirty="0"/>
          </a:p>
        </p:txBody>
      </p:sp>
      <p:sp>
        <p:nvSpPr>
          <p:cNvPr id="40" name="아래쪽 화살표 39"/>
          <p:cNvSpPr/>
          <p:nvPr/>
        </p:nvSpPr>
        <p:spPr>
          <a:xfrm>
            <a:off x="9601200" y="1690688"/>
            <a:ext cx="1981200" cy="480060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4000" smtClean="0"/>
              <a:t>시간의 증가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67850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구성요소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옵션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대안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432185" y="1846888"/>
            <a:ext cx="2838450" cy="2152650"/>
            <a:chOff x="1432185" y="1846888"/>
            <a:chExt cx="2838450" cy="2152650"/>
          </a:xfrm>
        </p:grpSpPr>
        <p:sp>
          <p:nvSpPr>
            <p:cNvPr id="6" name="직사각형 5"/>
            <p:cNvSpPr/>
            <p:nvPr/>
          </p:nvSpPr>
          <p:spPr>
            <a:xfrm>
              <a:off x="1432185" y="1846888"/>
              <a:ext cx="2838450" cy="2152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 6"/>
            <p:cNvSpPr/>
            <p:nvPr/>
          </p:nvSpPr>
          <p:spPr>
            <a:xfrm>
              <a:off x="1432185" y="1846888"/>
              <a:ext cx="819150" cy="438150"/>
            </a:xfrm>
            <a:custGeom>
              <a:avLst/>
              <a:gdLst>
                <a:gd name="connsiteX0" fmla="*/ 0 w 819150"/>
                <a:gd name="connsiteY0" fmla="*/ 438150 h 438150"/>
                <a:gd name="connsiteX1" fmla="*/ 609600 w 819150"/>
                <a:gd name="connsiteY1" fmla="*/ 438150 h 438150"/>
                <a:gd name="connsiteX2" fmla="*/ 819150 w 819150"/>
                <a:gd name="connsiteY2" fmla="*/ 219075 h 438150"/>
                <a:gd name="connsiteX3" fmla="*/ 819150 w 819150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50" h="438150">
                  <a:moveTo>
                    <a:pt x="0" y="438150"/>
                  </a:moveTo>
                  <a:lnTo>
                    <a:pt x="609600" y="438150"/>
                  </a:lnTo>
                  <a:lnTo>
                    <a:pt x="819150" y="219075"/>
                  </a:lnTo>
                  <a:lnTo>
                    <a:pt x="8191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32185" y="1846888"/>
              <a:ext cx="714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loop</a:t>
              </a:r>
              <a:endParaRPr lang="ko-KR" altLang="en-US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432185" y="4242353"/>
            <a:ext cx="2838450" cy="2152650"/>
            <a:chOff x="1432185" y="1846888"/>
            <a:chExt cx="2838450" cy="2152650"/>
          </a:xfrm>
        </p:grpSpPr>
        <p:sp>
          <p:nvSpPr>
            <p:cNvPr id="33" name="직사각형 32"/>
            <p:cNvSpPr/>
            <p:nvPr/>
          </p:nvSpPr>
          <p:spPr>
            <a:xfrm>
              <a:off x="1432185" y="1846888"/>
              <a:ext cx="2838450" cy="2152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자유형 34"/>
            <p:cNvSpPr/>
            <p:nvPr/>
          </p:nvSpPr>
          <p:spPr>
            <a:xfrm>
              <a:off x="1432185" y="1846888"/>
              <a:ext cx="819150" cy="438150"/>
            </a:xfrm>
            <a:custGeom>
              <a:avLst/>
              <a:gdLst>
                <a:gd name="connsiteX0" fmla="*/ 0 w 819150"/>
                <a:gd name="connsiteY0" fmla="*/ 438150 h 438150"/>
                <a:gd name="connsiteX1" fmla="*/ 609600 w 819150"/>
                <a:gd name="connsiteY1" fmla="*/ 438150 h 438150"/>
                <a:gd name="connsiteX2" fmla="*/ 819150 w 819150"/>
                <a:gd name="connsiteY2" fmla="*/ 219075 h 438150"/>
                <a:gd name="connsiteX3" fmla="*/ 819150 w 819150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50" h="438150">
                  <a:moveTo>
                    <a:pt x="0" y="438150"/>
                  </a:moveTo>
                  <a:lnTo>
                    <a:pt x="609600" y="438150"/>
                  </a:lnTo>
                  <a:lnTo>
                    <a:pt x="819150" y="219075"/>
                  </a:lnTo>
                  <a:lnTo>
                    <a:pt x="8191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432185" y="1846888"/>
              <a:ext cx="714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alt</a:t>
              </a:r>
              <a:endParaRPr lang="ko-KR" altLang="en-US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418272" y="2634820"/>
            <a:ext cx="206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Loop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2385747" y="1846888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dirty="0" smtClean="0"/>
              <a:t>condition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8" name="직사각형 37"/>
          <p:cNvSpPr/>
          <p:nvPr/>
        </p:nvSpPr>
        <p:spPr>
          <a:xfrm>
            <a:off x="2251335" y="4269246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dirty="0" smtClean="0"/>
              <a:t>condition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cxnSp>
        <p:nvCxnSpPr>
          <p:cNvPr id="40" name="직선 연결선 39"/>
          <p:cNvCxnSpPr>
            <a:stCxn id="33" idx="1"/>
            <a:endCxn id="33" idx="3"/>
          </p:cNvCxnSpPr>
          <p:nvPr/>
        </p:nvCxnSpPr>
        <p:spPr>
          <a:xfrm>
            <a:off x="1432185" y="5318678"/>
            <a:ext cx="28384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251335" y="5340333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dirty="0" smtClean="0"/>
              <a:t>condition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841760" y="4767069"/>
            <a:ext cx="206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Loop </a:t>
            </a:r>
            <a:r>
              <a:rPr lang="ko-KR" altLang="en-US" dirty="0" smtClean="0"/>
              <a:t>일 경우</a:t>
            </a:r>
            <a:endParaRPr lang="ko-KR" altLang="en-US" dirty="0"/>
          </a:p>
        </p:txBody>
      </p:sp>
      <p:grpSp>
        <p:nvGrpSpPr>
          <p:cNvPr id="43" name="그룹 42"/>
          <p:cNvGrpSpPr/>
          <p:nvPr/>
        </p:nvGrpSpPr>
        <p:grpSpPr>
          <a:xfrm>
            <a:off x="6634162" y="1846888"/>
            <a:ext cx="2838450" cy="2152650"/>
            <a:chOff x="1432185" y="1846888"/>
            <a:chExt cx="2838450" cy="2152650"/>
          </a:xfrm>
        </p:grpSpPr>
        <p:sp>
          <p:nvSpPr>
            <p:cNvPr id="44" name="직사각형 43"/>
            <p:cNvSpPr/>
            <p:nvPr/>
          </p:nvSpPr>
          <p:spPr>
            <a:xfrm>
              <a:off x="1432185" y="1846888"/>
              <a:ext cx="2838450" cy="2152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1432185" y="1846888"/>
              <a:ext cx="819150" cy="438150"/>
            </a:xfrm>
            <a:custGeom>
              <a:avLst/>
              <a:gdLst>
                <a:gd name="connsiteX0" fmla="*/ 0 w 819150"/>
                <a:gd name="connsiteY0" fmla="*/ 438150 h 438150"/>
                <a:gd name="connsiteX1" fmla="*/ 609600 w 819150"/>
                <a:gd name="connsiteY1" fmla="*/ 438150 h 438150"/>
                <a:gd name="connsiteX2" fmla="*/ 819150 w 819150"/>
                <a:gd name="connsiteY2" fmla="*/ 219075 h 438150"/>
                <a:gd name="connsiteX3" fmla="*/ 819150 w 819150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50" h="438150">
                  <a:moveTo>
                    <a:pt x="0" y="438150"/>
                  </a:moveTo>
                  <a:lnTo>
                    <a:pt x="609600" y="438150"/>
                  </a:lnTo>
                  <a:lnTo>
                    <a:pt x="819150" y="219075"/>
                  </a:lnTo>
                  <a:lnTo>
                    <a:pt x="8191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32185" y="1846888"/>
              <a:ext cx="714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opt</a:t>
              </a:r>
              <a:endParaRPr lang="ko-KR" altLang="en-US" dirty="0"/>
            </a:p>
          </p:txBody>
        </p:sp>
      </p:grpSp>
      <p:sp>
        <p:nvSpPr>
          <p:cNvPr id="47" name="직사각형 46"/>
          <p:cNvSpPr/>
          <p:nvPr/>
        </p:nvSpPr>
        <p:spPr>
          <a:xfrm>
            <a:off x="7727023" y="1881297"/>
            <a:ext cx="147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[ </a:t>
            </a:r>
            <a:r>
              <a:rPr lang="en-US" altLang="ko-KR" dirty="0" smtClean="0"/>
              <a:t>condition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418272" y="5067916"/>
            <a:ext cx="206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대안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689638" y="2634820"/>
            <a:ext cx="206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옵션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표현</a:t>
            </a:r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58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1794225" y="4591050"/>
            <a:ext cx="7492650" cy="2152650"/>
            <a:chOff x="1432185" y="1846888"/>
            <a:chExt cx="2838450" cy="2152650"/>
          </a:xfrm>
        </p:grpSpPr>
        <p:sp>
          <p:nvSpPr>
            <p:cNvPr id="49" name="직사각형 48"/>
            <p:cNvSpPr/>
            <p:nvPr/>
          </p:nvSpPr>
          <p:spPr>
            <a:xfrm>
              <a:off x="1432185" y="1846888"/>
              <a:ext cx="2838450" cy="2152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1432185" y="1846888"/>
              <a:ext cx="261630" cy="438150"/>
            </a:xfrm>
            <a:custGeom>
              <a:avLst/>
              <a:gdLst>
                <a:gd name="connsiteX0" fmla="*/ 0 w 819150"/>
                <a:gd name="connsiteY0" fmla="*/ 438150 h 438150"/>
                <a:gd name="connsiteX1" fmla="*/ 609600 w 819150"/>
                <a:gd name="connsiteY1" fmla="*/ 438150 h 438150"/>
                <a:gd name="connsiteX2" fmla="*/ 819150 w 819150"/>
                <a:gd name="connsiteY2" fmla="*/ 219075 h 438150"/>
                <a:gd name="connsiteX3" fmla="*/ 819150 w 819150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50" h="438150">
                  <a:moveTo>
                    <a:pt x="0" y="438150"/>
                  </a:moveTo>
                  <a:lnTo>
                    <a:pt x="609600" y="438150"/>
                  </a:lnTo>
                  <a:lnTo>
                    <a:pt x="819150" y="219075"/>
                  </a:lnTo>
                  <a:lnTo>
                    <a:pt x="8191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32185" y="1846888"/>
              <a:ext cx="714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opt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  <a:r>
              <a:rPr lang="en-US" altLang="ko-KR" dirty="0"/>
              <a:t>: </a:t>
            </a:r>
            <a:r>
              <a:rPr lang="ko-KR" altLang="en-US" dirty="0" smtClean="0"/>
              <a:t>옵션 예제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622781" y="1604962"/>
            <a:ext cx="8590320" cy="5253037"/>
            <a:chOff x="1622781" y="1604963"/>
            <a:chExt cx="8590320" cy="4191719"/>
          </a:xfrm>
        </p:grpSpPr>
        <p:sp>
          <p:nvSpPr>
            <p:cNvPr id="24" name="직사각형 23"/>
            <p:cNvSpPr/>
            <p:nvPr/>
          </p:nvSpPr>
          <p:spPr>
            <a:xfrm>
              <a:off x="7288926" y="1604963"/>
              <a:ext cx="2924175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err="1" smtClean="0"/>
                <a:t>Arrow:Object</a:t>
              </a:r>
              <a:endParaRPr lang="ko-KR" altLang="en-US" sz="3200" dirty="0"/>
            </a:p>
          </p:txBody>
        </p:sp>
        <p:cxnSp>
          <p:nvCxnSpPr>
            <p:cNvPr id="25" name="직선 연결선 24"/>
            <p:cNvCxnSpPr>
              <a:stCxn id="24" idx="2"/>
            </p:cNvCxnSpPr>
            <p:nvPr/>
          </p:nvCxnSpPr>
          <p:spPr>
            <a:xfrm>
              <a:off x="8751014" y="2290763"/>
              <a:ext cx="2461" cy="34147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505200" y="4314814"/>
              <a:ext cx="4822004" cy="29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Render(color)</a:t>
              </a:r>
              <a:endParaRPr lang="ko-KR" altLang="en-US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253851" y="4554181"/>
              <a:ext cx="5328178" cy="238918"/>
              <a:chOff x="2300287" y="3463133"/>
              <a:chExt cx="3409844" cy="23891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467349" y="3463133"/>
                <a:ext cx="242781" cy="238918"/>
                <a:chOff x="5424449" y="3463133"/>
                <a:chExt cx="285682" cy="238918"/>
              </a:xfrm>
            </p:grpSpPr>
            <p:cxnSp>
              <p:nvCxnSpPr>
                <p:cNvPr id="30" name="직선 연결선 29"/>
                <p:cNvCxnSpPr>
                  <a:cxnSpLocks noChangeAspect="1"/>
                </p:cNvCxnSpPr>
                <p:nvPr/>
              </p:nvCxnSpPr>
              <p:spPr>
                <a:xfrm flipH="1" flipV="1">
                  <a:off x="5424449" y="3463133"/>
                  <a:ext cx="285682" cy="1321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>
                  <a:cxnSpLocks noChangeAspect="1"/>
                </p:cNvCxnSpPr>
                <p:nvPr/>
              </p:nvCxnSpPr>
              <p:spPr>
                <a:xfrm flipH="1">
                  <a:off x="5424449" y="3595241"/>
                  <a:ext cx="285682" cy="1068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직선 연결선 28"/>
              <p:cNvCxnSpPr/>
              <p:nvPr/>
            </p:nvCxnSpPr>
            <p:spPr>
              <a:xfrm flipH="1">
                <a:off x="2300287" y="3595241"/>
                <a:ext cx="34098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1622781" y="1604963"/>
              <a:ext cx="2924175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err="1" smtClean="0"/>
                <a:t>ScnMgr</a:t>
              </a:r>
              <a:endParaRPr lang="ko-KR" altLang="en-US" sz="3200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3082407" y="2290763"/>
              <a:ext cx="2461" cy="34147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rot="5400000">
              <a:off x="5631280" y="153988"/>
              <a:ext cx="567377" cy="5322235"/>
              <a:chOff x="9463315" y="798287"/>
              <a:chExt cx="567377" cy="2368680"/>
            </a:xfrm>
          </p:grpSpPr>
          <p:sp>
            <p:nvSpPr>
              <p:cNvPr id="35" name="이등변 삼각형 34"/>
              <p:cNvSpPr/>
              <p:nvPr/>
            </p:nvSpPr>
            <p:spPr>
              <a:xfrm>
                <a:off x="9463315" y="798287"/>
                <a:ext cx="567377" cy="198451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>
                <a:stCxn id="35" idx="3"/>
              </p:cNvCxnSpPr>
              <p:nvPr/>
            </p:nvCxnSpPr>
            <p:spPr>
              <a:xfrm rot="16200000" flipH="1">
                <a:off x="8664824" y="2078918"/>
                <a:ext cx="2170229" cy="58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/>
            <p:cNvSpPr/>
            <p:nvPr/>
          </p:nvSpPr>
          <p:spPr>
            <a:xfrm>
              <a:off x="5232951" y="2444703"/>
              <a:ext cx="1321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/>
                <a:t>GetStatus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  <p:grpSp>
          <p:nvGrpSpPr>
            <p:cNvPr id="38" name="그룹 37"/>
            <p:cNvGrpSpPr/>
            <p:nvPr/>
          </p:nvGrpSpPr>
          <p:grpSpPr>
            <a:xfrm flipH="1">
              <a:off x="3253852" y="3571875"/>
              <a:ext cx="5497157" cy="276225"/>
              <a:chOff x="1228726" y="3120366"/>
              <a:chExt cx="4581524" cy="276225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5580275" y="3120366"/>
                <a:ext cx="229974" cy="276225"/>
                <a:chOff x="5580275" y="3120366"/>
                <a:chExt cx="229974" cy="276225"/>
              </a:xfrm>
            </p:grpSpPr>
            <p:cxnSp>
              <p:nvCxnSpPr>
                <p:cNvPr id="41" name="직선 연결선 40"/>
                <p:cNvCxnSpPr/>
                <p:nvPr/>
              </p:nvCxnSpPr>
              <p:spPr>
                <a:xfrm flipH="1" flipV="1">
                  <a:off x="5580275" y="3120366"/>
                  <a:ext cx="229974" cy="1246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>
                <a:xfrm flipH="1">
                  <a:off x="5580275" y="3245009"/>
                  <a:ext cx="229974" cy="1515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직선 연결선 39"/>
              <p:cNvCxnSpPr/>
              <p:nvPr/>
            </p:nvCxnSpPr>
            <p:spPr>
              <a:xfrm flipH="1">
                <a:off x="1228726" y="3245009"/>
                <a:ext cx="458152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4850561" y="3326115"/>
              <a:ext cx="2438365" cy="29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ActiveObject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576087" y="2795349"/>
              <a:ext cx="342897" cy="900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0956" y="2612572"/>
              <a:ext cx="342897" cy="3184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587429" y="4691478"/>
              <a:ext cx="342897" cy="900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514281" y="4616916"/>
            <a:ext cx="246747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/>
              <a:t>ActiveObject</a:t>
            </a:r>
            <a:r>
              <a:rPr lang="en-US" altLang="ko-KR" dirty="0"/>
              <a:t> = </a:t>
            </a:r>
            <a:r>
              <a:rPr lang="en-US" altLang="ko-KR" dirty="0" smtClean="0"/>
              <a:t>true]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25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1956150" y="3924605"/>
            <a:ext cx="7492650" cy="2714319"/>
            <a:chOff x="1432185" y="1846888"/>
            <a:chExt cx="2838450" cy="2152650"/>
          </a:xfrm>
        </p:grpSpPr>
        <p:sp>
          <p:nvSpPr>
            <p:cNvPr id="49" name="직사각형 48"/>
            <p:cNvSpPr/>
            <p:nvPr/>
          </p:nvSpPr>
          <p:spPr>
            <a:xfrm>
              <a:off x="1432185" y="1846888"/>
              <a:ext cx="2838450" cy="2152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1432185" y="1846888"/>
              <a:ext cx="261630" cy="313421"/>
            </a:xfrm>
            <a:custGeom>
              <a:avLst/>
              <a:gdLst>
                <a:gd name="connsiteX0" fmla="*/ 0 w 819150"/>
                <a:gd name="connsiteY0" fmla="*/ 438150 h 438150"/>
                <a:gd name="connsiteX1" fmla="*/ 609600 w 819150"/>
                <a:gd name="connsiteY1" fmla="*/ 438150 h 438150"/>
                <a:gd name="connsiteX2" fmla="*/ 819150 w 819150"/>
                <a:gd name="connsiteY2" fmla="*/ 219075 h 438150"/>
                <a:gd name="connsiteX3" fmla="*/ 819150 w 819150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50" h="438150">
                  <a:moveTo>
                    <a:pt x="0" y="438150"/>
                  </a:moveTo>
                  <a:lnTo>
                    <a:pt x="609600" y="438150"/>
                  </a:lnTo>
                  <a:lnTo>
                    <a:pt x="819150" y="219075"/>
                  </a:lnTo>
                  <a:lnTo>
                    <a:pt x="8191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32185" y="1846888"/>
              <a:ext cx="714375" cy="292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alt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  <a:r>
              <a:rPr lang="en-US" altLang="ko-KR" dirty="0"/>
              <a:t>: </a:t>
            </a:r>
            <a:r>
              <a:rPr lang="ko-KR" altLang="en-US" dirty="0" smtClean="0"/>
              <a:t>대안 예제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622781" y="1604962"/>
            <a:ext cx="8590320" cy="5253037"/>
            <a:chOff x="1622781" y="1604963"/>
            <a:chExt cx="8590320" cy="4191719"/>
          </a:xfrm>
        </p:grpSpPr>
        <p:sp>
          <p:nvSpPr>
            <p:cNvPr id="24" name="직사각형 23"/>
            <p:cNvSpPr/>
            <p:nvPr/>
          </p:nvSpPr>
          <p:spPr>
            <a:xfrm>
              <a:off x="7288926" y="1604963"/>
              <a:ext cx="2924175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err="1" smtClean="0"/>
                <a:t>Arrow:Object</a:t>
              </a:r>
              <a:endParaRPr lang="ko-KR" altLang="en-US" sz="3200" dirty="0"/>
            </a:p>
          </p:txBody>
        </p:sp>
        <p:cxnSp>
          <p:nvCxnSpPr>
            <p:cNvPr id="25" name="직선 연결선 24"/>
            <p:cNvCxnSpPr>
              <a:stCxn id="24" idx="2"/>
            </p:cNvCxnSpPr>
            <p:nvPr/>
          </p:nvCxnSpPr>
          <p:spPr>
            <a:xfrm>
              <a:off x="8751014" y="2290763"/>
              <a:ext cx="2461" cy="34147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705031" y="3735776"/>
              <a:ext cx="1727751" cy="29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Render(color1)</a:t>
              </a:r>
              <a:endParaRPr lang="ko-KR" altLang="en-US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225732" y="3859232"/>
              <a:ext cx="5328178" cy="238917"/>
              <a:chOff x="2282292" y="2768184"/>
              <a:chExt cx="3409844" cy="238917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449354" y="2768184"/>
                <a:ext cx="242781" cy="238917"/>
                <a:chOff x="5403274" y="2768184"/>
                <a:chExt cx="285682" cy="238917"/>
              </a:xfrm>
            </p:grpSpPr>
            <p:cxnSp>
              <p:nvCxnSpPr>
                <p:cNvPr id="30" name="직선 연결선 29"/>
                <p:cNvCxnSpPr>
                  <a:cxnSpLocks noChangeAspect="1"/>
                </p:cNvCxnSpPr>
                <p:nvPr/>
              </p:nvCxnSpPr>
              <p:spPr>
                <a:xfrm flipH="1" flipV="1">
                  <a:off x="5403274" y="2768184"/>
                  <a:ext cx="285682" cy="1321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>
                  <a:cxnSpLocks noChangeAspect="1"/>
                </p:cNvCxnSpPr>
                <p:nvPr/>
              </p:nvCxnSpPr>
              <p:spPr>
                <a:xfrm flipH="1">
                  <a:off x="5403274" y="2900291"/>
                  <a:ext cx="285682" cy="1068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직선 연결선 28"/>
              <p:cNvCxnSpPr/>
              <p:nvPr/>
            </p:nvCxnSpPr>
            <p:spPr>
              <a:xfrm flipH="1">
                <a:off x="2282292" y="2900292"/>
                <a:ext cx="34098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1622781" y="1604963"/>
              <a:ext cx="2924175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err="1" smtClean="0"/>
                <a:t>ScnMgr</a:t>
              </a:r>
              <a:endParaRPr lang="ko-KR" altLang="en-US" sz="3200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3082407" y="2290763"/>
              <a:ext cx="2461" cy="34147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rot="5400000">
              <a:off x="5783003" y="161084"/>
              <a:ext cx="263933" cy="5278547"/>
              <a:chOff x="9600286" y="808009"/>
              <a:chExt cx="263933" cy="2349237"/>
            </a:xfrm>
          </p:grpSpPr>
          <p:sp>
            <p:nvSpPr>
              <p:cNvPr id="35" name="이등변 삼각형 34"/>
              <p:cNvSpPr/>
              <p:nvPr/>
            </p:nvSpPr>
            <p:spPr>
              <a:xfrm>
                <a:off x="9600286" y="808009"/>
                <a:ext cx="263933" cy="123242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>
                <a:stCxn id="35" idx="3"/>
              </p:cNvCxnSpPr>
              <p:nvPr/>
            </p:nvCxnSpPr>
            <p:spPr>
              <a:xfrm rot="16200000" flipH="1">
                <a:off x="8623238" y="2040267"/>
                <a:ext cx="2225994" cy="796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/>
            <p:cNvSpPr/>
            <p:nvPr/>
          </p:nvSpPr>
          <p:spPr>
            <a:xfrm>
              <a:off x="5232951" y="2444703"/>
              <a:ext cx="1321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/>
                <a:t>GetStatus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  <p:grpSp>
          <p:nvGrpSpPr>
            <p:cNvPr id="38" name="그룹 37"/>
            <p:cNvGrpSpPr/>
            <p:nvPr/>
          </p:nvGrpSpPr>
          <p:grpSpPr>
            <a:xfrm flipH="1">
              <a:off x="3253857" y="3108239"/>
              <a:ext cx="5497157" cy="276225"/>
              <a:chOff x="1228722" y="2656730"/>
              <a:chExt cx="4581524" cy="276225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5571979" y="2656730"/>
                <a:ext cx="229974" cy="276225"/>
                <a:chOff x="5571979" y="2656730"/>
                <a:chExt cx="229974" cy="276225"/>
              </a:xfrm>
            </p:grpSpPr>
            <p:cxnSp>
              <p:nvCxnSpPr>
                <p:cNvPr id="41" name="직선 연결선 40"/>
                <p:cNvCxnSpPr/>
                <p:nvPr/>
              </p:nvCxnSpPr>
              <p:spPr>
                <a:xfrm flipH="1" flipV="1">
                  <a:off x="5571979" y="2656730"/>
                  <a:ext cx="229974" cy="1246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>
                <a:xfrm flipH="1">
                  <a:off x="5571979" y="2781373"/>
                  <a:ext cx="229974" cy="1515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직선 연결선 39"/>
              <p:cNvCxnSpPr/>
              <p:nvPr/>
            </p:nvCxnSpPr>
            <p:spPr>
              <a:xfrm flipH="1">
                <a:off x="1228722" y="2781374"/>
                <a:ext cx="458152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5019546" y="2938168"/>
              <a:ext cx="2438365" cy="29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ActiveObject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576087" y="2795350"/>
              <a:ext cx="342897" cy="4375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0956" y="2612572"/>
              <a:ext cx="342897" cy="3184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554243" y="3986150"/>
              <a:ext cx="342897" cy="49339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676206" y="3950472"/>
            <a:ext cx="246747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/>
              <a:t>ActiveObject</a:t>
            </a:r>
            <a:r>
              <a:rPr lang="en-US" altLang="ko-KR" dirty="0"/>
              <a:t> = </a:t>
            </a:r>
            <a:r>
              <a:rPr lang="en-US" altLang="ko-KR" dirty="0" smtClean="0"/>
              <a:t>true]</a:t>
            </a:r>
            <a:endParaRPr lang="ko-KR" altLang="en-US" dirty="0"/>
          </a:p>
        </p:txBody>
      </p:sp>
      <p:cxnSp>
        <p:nvCxnSpPr>
          <p:cNvPr id="53" name="직선 연결선 52"/>
          <p:cNvCxnSpPr>
            <a:endCxn id="49" idx="3"/>
          </p:cNvCxnSpPr>
          <p:nvPr/>
        </p:nvCxnSpPr>
        <p:spPr>
          <a:xfrm flipV="1">
            <a:off x="1956150" y="5281765"/>
            <a:ext cx="7492650" cy="643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676206" y="5418331"/>
            <a:ext cx="72808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[else]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8579671" y="5959626"/>
            <a:ext cx="342897" cy="618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>
            <a:cxnSpLocks noChangeAspect="1"/>
          </p:cNvCxnSpPr>
          <p:nvPr/>
        </p:nvCxnSpPr>
        <p:spPr>
          <a:xfrm flipH="1" flipV="1">
            <a:off x="8205928" y="5794068"/>
            <a:ext cx="379366" cy="1655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cxnSpLocks noChangeAspect="1"/>
          </p:cNvCxnSpPr>
          <p:nvPr/>
        </p:nvCxnSpPr>
        <p:spPr>
          <a:xfrm flipH="1">
            <a:off x="8205928" y="5959624"/>
            <a:ext cx="379366" cy="133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>
            <a:off x="3263807" y="5959626"/>
            <a:ext cx="532817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705031" y="5609401"/>
            <a:ext cx="172775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Render(color2)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2641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1794225" y="4591050"/>
            <a:ext cx="7492650" cy="2152650"/>
            <a:chOff x="1432185" y="1846888"/>
            <a:chExt cx="2838450" cy="2152650"/>
          </a:xfrm>
        </p:grpSpPr>
        <p:sp>
          <p:nvSpPr>
            <p:cNvPr id="49" name="직사각형 48"/>
            <p:cNvSpPr/>
            <p:nvPr/>
          </p:nvSpPr>
          <p:spPr>
            <a:xfrm>
              <a:off x="1432185" y="1846888"/>
              <a:ext cx="2838450" cy="21526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자유형 49"/>
            <p:cNvSpPr/>
            <p:nvPr/>
          </p:nvSpPr>
          <p:spPr>
            <a:xfrm>
              <a:off x="1432185" y="1846888"/>
              <a:ext cx="261630" cy="438150"/>
            </a:xfrm>
            <a:custGeom>
              <a:avLst/>
              <a:gdLst>
                <a:gd name="connsiteX0" fmla="*/ 0 w 819150"/>
                <a:gd name="connsiteY0" fmla="*/ 438150 h 438150"/>
                <a:gd name="connsiteX1" fmla="*/ 609600 w 819150"/>
                <a:gd name="connsiteY1" fmla="*/ 438150 h 438150"/>
                <a:gd name="connsiteX2" fmla="*/ 819150 w 819150"/>
                <a:gd name="connsiteY2" fmla="*/ 219075 h 438150"/>
                <a:gd name="connsiteX3" fmla="*/ 819150 w 819150"/>
                <a:gd name="connsiteY3" fmla="*/ 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9150" h="438150">
                  <a:moveTo>
                    <a:pt x="0" y="438150"/>
                  </a:moveTo>
                  <a:lnTo>
                    <a:pt x="609600" y="438150"/>
                  </a:lnTo>
                  <a:lnTo>
                    <a:pt x="819150" y="219075"/>
                  </a:lnTo>
                  <a:lnTo>
                    <a:pt x="8191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432185" y="1846888"/>
              <a:ext cx="714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loop</a:t>
              </a:r>
              <a:endParaRPr lang="ko-KR" altLang="en-US" dirty="0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구성요소 </a:t>
            </a:r>
            <a:r>
              <a:rPr lang="en-US" altLang="ko-KR" dirty="0"/>
              <a:t>: </a:t>
            </a:r>
            <a:r>
              <a:rPr lang="ko-KR" altLang="en-US" dirty="0" smtClean="0"/>
              <a:t>루프 예제</a:t>
            </a:r>
            <a:endParaRPr lang="ko-KR" altLang="en-US" dirty="0"/>
          </a:p>
        </p:txBody>
      </p:sp>
      <p:grpSp>
        <p:nvGrpSpPr>
          <p:cNvPr id="47" name="그룹 46"/>
          <p:cNvGrpSpPr/>
          <p:nvPr/>
        </p:nvGrpSpPr>
        <p:grpSpPr>
          <a:xfrm>
            <a:off x="1622781" y="1604962"/>
            <a:ext cx="8590320" cy="5253037"/>
            <a:chOff x="1622781" y="1604963"/>
            <a:chExt cx="8590320" cy="4191719"/>
          </a:xfrm>
        </p:grpSpPr>
        <p:sp>
          <p:nvSpPr>
            <p:cNvPr id="24" name="직사각형 23"/>
            <p:cNvSpPr/>
            <p:nvPr/>
          </p:nvSpPr>
          <p:spPr>
            <a:xfrm>
              <a:off x="7288926" y="1604963"/>
              <a:ext cx="2924175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err="1" smtClean="0"/>
                <a:t>Arrow:Object</a:t>
              </a:r>
              <a:endParaRPr lang="ko-KR" altLang="en-US" sz="3200" dirty="0"/>
            </a:p>
          </p:txBody>
        </p:sp>
        <p:cxnSp>
          <p:nvCxnSpPr>
            <p:cNvPr id="25" name="직선 연결선 24"/>
            <p:cNvCxnSpPr>
              <a:stCxn id="24" idx="2"/>
            </p:cNvCxnSpPr>
            <p:nvPr/>
          </p:nvCxnSpPr>
          <p:spPr>
            <a:xfrm>
              <a:off x="8751014" y="2290763"/>
              <a:ext cx="2461" cy="34147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505200" y="4314814"/>
              <a:ext cx="4822004" cy="29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TryActivate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  <p:grpSp>
          <p:nvGrpSpPr>
            <p:cNvPr id="27" name="그룹 26"/>
            <p:cNvGrpSpPr/>
            <p:nvPr/>
          </p:nvGrpSpPr>
          <p:grpSpPr>
            <a:xfrm>
              <a:off x="3253851" y="4554181"/>
              <a:ext cx="5328178" cy="238918"/>
              <a:chOff x="2300287" y="3463133"/>
              <a:chExt cx="3409844" cy="238918"/>
            </a:xfrm>
          </p:grpSpPr>
          <p:grpSp>
            <p:nvGrpSpPr>
              <p:cNvPr id="28" name="그룹 27"/>
              <p:cNvGrpSpPr/>
              <p:nvPr/>
            </p:nvGrpSpPr>
            <p:grpSpPr>
              <a:xfrm>
                <a:off x="5467349" y="3463133"/>
                <a:ext cx="242781" cy="238918"/>
                <a:chOff x="5424449" y="3463133"/>
                <a:chExt cx="285682" cy="238918"/>
              </a:xfrm>
            </p:grpSpPr>
            <p:cxnSp>
              <p:nvCxnSpPr>
                <p:cNvPr id="30" name="직선 연결선 29"/>
                <p:cNvCxnSpPr>
                  <a:cxnSpLocks noChangeAspect="1"/>
                </p:cNvCxnSpPr>
                <p:nvPr/>
              </p:nvCxnSpPr>
              <p:spPr>
                <a:xfrm flipH="1" flipV="1">
                  <a:off x="5424449" y="3463133"/>
                  <a:ext cx="285682" cy="13210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/>
                <p:cNvCxnSpPr>
                  <a:cxnSpLocks noChangeAspect="1"/>
                </p:cNvCxnSpPr>
                <p:nvPr/>
              </p:nvCxnSpPr>
              <p:spPr>
                <a:xfrm flipH="1">
                  <a:off x="5424449" y="3595241"/>
                  <a:ext cx="285682" cy="10681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직선 연결선 28"/>
              <p:cNvCxnSpPr/>
              <p:nvPr/>
            </p:nvCxnSpPr>
            <p:spPr>
              <a:xfrm flipH="1">
                <a:off x="2300287" y="3595241"/>
                <a:ext cx="340984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직사각형 31"/>
            <p:cNvSpPr/>
            <p:nvPr/>
          </p:nvSpPr>
          <p:spPr>
            <a:xfrm>
              <a:off x="1622781" y="1604963"/>
              <a:ext cx="2924175" cy="685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err="1" smtClean="0"/>
                <a:t>ScnMgr</a:t>
              </a:r>
              <a:endParaRPr lang="ko-KR" altLang="en-US" sz="3200" dirty="0"/>
            </a:p>
          </p:txBody>
        </p:sp>
        <p:cxnSp>
          <p:nvCxnSpPr>
            <p:cNvPr id="33" name="직선 연결선 32"/>
            <p:cNvCxnSpPr/>
            <p:nvPr/>
          </p:nvCxnSpPr>
          <p:spPr>
            <a:xfrm>
              <a:off x="3082407" y="2290763"/>
              <a:ext cx="2461" cy="341471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그룹 33"/>
            <p:cNvGrpSpPr/>
            <p:nvPr/>
          </p:nvGrpSpPr>
          <p:grpSpPr>
            <a:xfrm rot="5400000">
              <a:off x="5631280" y="153988"/>
              <a:ext cx="567377" cy="5322235"/>
              <a:chOff x="9463315" y="798287"/>
              <a:chExt cx="567377" cy="2368680"/>
            </a:xfrm>
          </p:grpSpPr>
          <p:sp>
            <p:nvSpPr>
              <p:cNvPr id="35" name="이등변 삼각형 34"/>
              <p:cNvSpPr/>
              <p:nvPr/>
            </p:nvSpPr>
            <p:spPr>
              <a:xfrm>
                <a:off x="9463315" y="798287"/>
                <a:ext cx="567377" cy="198451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>
                <a:stCxn id="35" idx="3"/>
              </p:cNvCxnSpPr>
              <p:nvPr/>
            </p:nvCxnSpPr>
            <p:spPr>
              <a:xfrm rot="16200000" flipH="1">
                <a:off x="8664824" y="2078918"/>
                <a:ext cx="2170229" cy="58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직사각형 36"/>
            <p:cNvSpPr/>
            <p:nvPr/>
          </p:nvSpPr>
          <p:spPr>
            <a:xfrm>
              <a:off x="5232951" y="2444703"/>
              <a:ext cx="13211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 err="1" smtClean="0"/>
                <a:t>GetStatus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  <p:grpSp>
          <p:nvGrpSpPr>
            <p:cNvPr id="38" name="그룹 37"/>
            <p:cNvGrpSpPr/>
            <p:nvPr/>
          </p:nvGrpSpPr>
          <p:grpSpPr>
            <a:xfrm flipH="1">
              <a:off x="3253852" y="3571875"/>
              <a:ext cx="5497157" cy="276225"/>
              <a:chOff x="1228726" y="3120366"/>
              <a:chExt cx="4581524" cy="276225"/>
            </a:xfrm>
          </p:grpSpPr>
          <p:grpSp>
            <p:nvGrpSpPr>
              <p:cNvPr id="39" name="그룹 38"/>
              <p:cNvGrpSpPr/>
              <p:nvPr/>
            </p:nvGrpSpPr>
            <p:grpSpPr>
              <a:xfrm>
                <a:off x="5580275" y="3120366"/>
                <a:ext cx="229974" cy="276225"/>
                <a:chOff x="5580275" y="3120366"/>
                <a:chExt cx="229974" cy="276225"/>
              </a:xfrm>
            </p:grpSpPr>
            <p:cxnSp>
              <p:nvCxnSpPr>
                <p:cNvPr id="41" name="직선 연결선 40"/>
                <p:cNvCxnSpPr/>
                <p:nvPr/>
              </p:nvCxnSpPr>
              <p:spPr>
                <a:xfrm flipH="1" flipV="1">
                  <a:off x="5580275" y="3120366"/>
                  <a:ext cx="229974" cy="12464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>
                <a:xfrm flipH="1">
                  <a:off x="5580275" y="3245009"/>
                  <a:ext cx="229974" cy="1515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직선 연결선 39"/>
              <p:cNvCxnSpPr/>
              <p:nvPr/>
            </p:nvCxnSpPr>
            <p:spPr>
              <a:xfrm flipH="1">
                <a:off x="1228726" y="3245009"/>
                <a:ext cx="458152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4850561" y="3326115"/>
              <a:ext cx="2438365" cy="294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ActiveObject</a:t>
              </a:r>
              <a:endParaRPr lang="ko-KR" altLang="en-US" dirty="0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8576087" y="2795349"/>
              <a:ext cx="342897" cy="900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2910956" y="2612572"/>
              <a:ext cx="342897" cy="31841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8587429" y="4691478"/>
              <a:ext cx="342897" cy="900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2" name="직사각형 51"/>
          <p:cNvSpPr/>
          <p:nvPr/>
        </p:nvSpPr>
        <p:spPr>
          <a:xfrm>
            <a:off x="2514281" y="4616916"/>
            <a:ext cx="24402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dirty="0" smtClean="0"/>
              <a:t>[</a:t>
            </a:r>
            <a:r>
              <a:rPr lang="en-US" altLang="ko-KR" dirty="0" err="1"/>
              <a:t>ActiveObject</a:t>
            </a:r>
            <a:r>
              <a:rPr lang="en-US" altLang="ko-KR" dirty="0"/>
              <a:t> = </a:t>
            </a:r>
            <a:r>
              <a:rPr lang="en-US" altLang="ko-KR" dirty="0" smtClean="0"/>
              <a:t>false]</a:t>
            </a:r>
            <a:endParaRPr lang="ko-KR" altLang="en-US" dirty="0"/>
          </a:p>
        </p:txBody>
      </p:sp>
      <p:cxnSp>
        <p:nvCxnSpPr>
          <p:cNvPr id="53" name="직선 연결선 52"/>
          <p:cNvCxnSpPr/>
          <p:nvPr/>
        </p:nvCxnSpPr>
        <p:spPr>
          <a:xfrm flipV="1">
            <a:off x="3244617" y="6441076"/>
            <a:ext cx="275935" cy="1562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3244617" y="6597278"/>
            <a:ext cx="275935" cy="1899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3253851" y="6600961"/>
            <a:ext cx="5325712" cy="54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679115" y="6142272"/>
            <a:ext cx="2438365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ActiveObject</a:t>
            </a:r>
            <a:endParaRPr lang="ko-KR" altLang="en-US" dirty="0"/>
          </a:p>
        </p:txBody>
      </p:sp>
      <p:sp>
        <p:nvSpPr>
          <p:cNvPr id="57" name="직사각형 56"/>
          <p:cNvSpPr/>
          <p:nvPr/>
        </p:nvSpPr>
        <p:spPr>
          <a:xfrm>
            <a:off x="453159" y="6688860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01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30337" t="40773" r="27779" b="8369"/>
          <a:stretch/>
        </p:blipFill>
        <p:spPr>
          <a:xfrm>
            <a:off x="923925" y="100012"/>
            <a:ext cx="10125075" cy="666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9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UML </a:t>
            </a:r>
            <a:r>
              <a:rPr lang="ko-KR" altLang="en-US" dirty="0" smtClean="0"/>
              <a:t>시퀀스 다이어그램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647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시퀀스 다이어그램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4109" y="97993"/>
            <a:ext cx="11323782" cy="399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318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 smtClean="0"/>
              <a:t>시퀀스 </a:t>
            </a:r>
            <a:r>
              <a:rPr lang="ko-KR" altLang="en-US" dirty="0"/>
              <a:t>다이어그램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ko-KR" altLang="en-US" dirty="0" smtClean="0"/>
              <a:t>하나의 시나리오가 시스템에서 실행되는 과정을 나타낼 수 있는 다이어그램</a:t>
            </a:r>
            <a:endParaRPr lang="en-US" altLang="ko-KR" dirty="0" smtClean="0"/>
          </a:p>
          <a:p>
            <a:pPr marL="228600" lvl="1">
              <a:spcBef>
                <a:spcPts val="1000"/>
              </a:spcBef>
            </a:pPr>
            <a:endParaRPr lang="en-US" altLang="ko-KR" dirty="0"/>
          </a:p>
          <a:p>
            <a:pPr marL="228600" lvl="1">
              <a:spcBef>
                <a:spcPts val="1000"/>
              </a:spcBef>
            </a:pPr>
            <a:r>
              <a:rPr lang="ko-KR" altLang="en-US" dirty="0" smtClean="0"/>
              <a:t>오브젝트간의 메시지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이벤트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액션들의 흐름을 표현함</a:t>
            </a:r>
            <a:endParaRPr lang="en-US" altLang="ko-KR" dirty="0" smtClean="0"/>
          </a:p>
          <a:p>
            <a:pPr marL="228600" lvl="1">
              <a:spcBef>
                <a:spcPts val="1000"/>
              </a:spcBef>
            </a:pPr>
            <a:endParaRPr lang="en-US" altLang="ko-KR" dirty="0"/>
          </a:p>
          <a:p>
            <a:pPr marL="228600" lvl="1">
              <a:spcBef>
                <a:spcPts val="1000"/>
              </a:spcBef>
            </a:pPr>
            <a:r>
              <a:rPr lang="ko-KR" altLang="en-US" dirty="0" smtClean="0"/>
              <a:t>시간에 따른 시퀀스의 흐름을 표현함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07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시퀀스</a:t>
            </a:r>
            <a:r>
              <a:rPr lang="ko-KR" altLang="en-US" dirty="0" smtClean="0"/>
              <a:t> </a:t>
            </a:r>
            <a:r>
              <a:rPr lang="ko-KR" altLang="en-US" dirty="0"/>
              <a:t>다이어그램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주로 개발 문서 분석 및 디자인 단계에서 사용됨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시스템의 논리적 흐름을 이해하기 위해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FF0000"/>
                </a:solidFill>
              </a:rPr>
              <a:t>시간 순서를 중요시함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72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시퀀스 다이어그램 개요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30337" t="40773" r="27779" b="8369"/>
          <a:stretch/>
        </p:blipFill>
        <p:spPr>
          <a:xfrm>
            <a:off x="838200" y="1690688"/>
            <a:ext cx="7849083" cy="51673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01051" y="2843183"/>
            <a:ext cx="3790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전화를 걸 때의 시퀀스 다이어그램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401051" y="4822775"/>
            <a:ext cx="3790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순서에 초점이 맞춰져 있는 것에 주</a:t>
            </a:r>
            <a:r>
              <a:rPr lang="ko-KR" altLang="en-US" sz="2800" dirty="0" smtClean="0"/>
              <a:t>목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507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UML </a:t>
            </a:r>
            <a:r>
              <a:rPr lang="ko-KR" altLang="en-US" dirty="0"/>
              <a:t>시퀀스 다이어그램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왜 사용하는가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잘 그려진 시퀀스 다이어그램은 다양한 언어로 표현이 가능함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개발자가 아닌 사람도 이해가 가능함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팀 모두가 이해할 필요가 있을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화면에서 전체적인 시퀀스 흐름을 이해해야 할 경우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7701" y="6685532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15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오브젝트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시퀀스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다이어그램에 참여하는 오브젝트</a:t>
            </a:r>
            <a:endParaRPr lang="en-US" altLang="ko-KR" dirty="0" smtClean="0"/>
          </a:p>
          <a:p>
            <a:r>
              <a:rPr lang="ko-KR" altLang="en-US" dirty="0"/>
              <a:t>메시지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오브젝트간의 통신</a:t>
            </a:r>
            <a:endParaRPr lang="en-US" altLang="ko-KR" dirty="0"/>
          </a:p>
          <a:p>
            <a:r>
              <a:rPr lang="ko-KR" altLang="en-US" dirty="0" smtClean="0"/>
              <a:t>생명선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시간의 흐름을 표현</a:t>
            </a:r>
            <a:endParaRPr lang="en-US" altLang="ko-KR" dirty="0" smtClean="0"/>
          </a:p>
          <a:p>
            <a:r>
              <a:rPr lang="ko-KR" altLang="en-US" dirty="0" smtClean="0"/>
              <a:t>가드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조건문을</a:t>
            </a:r>
            <a:r>
              <a:rPr lang="ko-KR" altLang="en-US" dirty="0" smtClean="0"/>
              <a:t> 표현</a:t>
            </a:r>
            <a:endParaRPr lang="en-US" altLang="ko-KR" dirty="0" smtClean="0"/>
          </a:p>
          <a:p>
            <a:r>
              <a:rPr lang="ko-KR" altLang="en-US" dirty="0" smtClean="0"/>
              <a:t>옵션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루프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대안</a:t>
            </a:r>
            <a:endParaRPr lang="en-US" altLang="ko-KR" dirty="0" smtClean="0"/>
          </a:p>
          <a:p>
            <a:pPr lvl="1"/>
            <a:r>
              <a:rPr lang="ko-KR" altLang="en-US" dirty="0" err="1"/>
              <a:t>조건문을</a:t>
            </a:r>
            <a:r>
              <a:rPr lang="ko-KR" altLang="en-US" dirty="0"/>
              <a:t> 표현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434109" y="97993"/>
            <a:ext cx="11323782" cy="1321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96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9537</TotalTime>
  <Words>504</Words>
  <Application>Microsoft Office PowerPoint</Application>
  <PresentationFormat>와이드스크린</PresentationFormat>
  <Paragraphs>174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Wingdings</vt:lpstr>
      <vt:lpstr>Office 테마</vt:lpstr>
      <vt:lpstr>게임 소프트웨어 공학 Lecture 9</vt:lpstr>
      <vt:lpstr>지금까지 다룬 내용</vt:lpstr>
      <vt:lpstr>목차</vt:lpstr>
      <vt:lpstr>UML 시퀀스 다이어그램</vt:lpstr>
      <vt:lpstr>UML 시퀀스 다이어그램 개요</vt:lpstr>
      <vt:lpstr>UML 시퀀스 다이어그램 개요</vt:lpstr>
      <vt:lpstr>UML 시퀀스 다이어그램 개요</vt:lpstr>
      <vt:lpstr>UML 시퀀스 다이어그램 개요</vt:lpstr>
      <vt:lpstr>구성요소</vt:lpstr>
      <vt:lpstr>구성요소</vt:lpstr>
      <vt:lpstr>구성요소 : 오브젝트 및 생명선</vt:lpstr>
      <vt:lpstr>구성요소 : 오브젝트 및 생명선</vt:lpstr>
      <vt:lpstr>구성요소 : 오브젝트 및 생명선</vt:lpstr>
      <vt:lpstr>구성요소 : 오브젝트 및 생명선</vt:lpstr>
      <vt:lpstr>구성요소 : 오브젝트 및 생명선</vt:lpstr>
      <vt:lpstr>구성요소 : 오브젝트 및 생명선</vt:lpstr>
      <vt:lpstr>구성요소 : 메시지</vt:lpstr>
      <vt:lpstr>구성요소 : 메시지</vt:lpstr>
      <vt:lpstr>구성요소 : 메시지</vt:lpstr>
      <vt:lpstr>구성요소 : 메시지 (예제)</vt:lpstr>
      <vt:lpstr>구성요소 : 메시지 (예제)</vt:lpstr>
      <vt:lpstr>구성요소 : 가드              [    ] </vt:lpstr>
      <vt:lpstr>구성요소 : 옵션, 루프, 대안</vt:lpstr>
      <vt:lpstr>구성요소 : 옵션 예제</vt:lpstr>
      <vt:lpstr>구성요소 : 대안 예제</vt:lpstr>
      <vt:lpstr>구성요소 : 루프 예제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2</dc:title>
  <dc:creator>TaekHee Lee</dc:creator>
  <cp:lastModifiedBy>watersp</cp:lastModifiedBy>
  <cp:revision>187</cp:revision>
  <dcterms:created xsi:type="dcterms:W3CDTF">2017-10-15T13:42:04Z</dcterms:created>
  <dcterms:modified xsi:type="dcterms:W3CDTF">2017-12-10T14:00:20Z</dcterms:modified>
</cp:coreProperties>
</file>