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257" r:id="rId4"/>
    <p:sldId id="333" r:id="rId5"/>
    <p:sldId id="334" r:id="rId6"/>
    <p:sldId id="373" r:id="rId7"/>
    <p:sldId id="335" r:id="rId8"/>
    <p:sldId id="375" r:id="rId9"/>
    <p:sldId id="376" r:id="rId10"/>
    <p:sldId id="377" r:id="rId11"/>
    <p:sldId id="378" r:id="rId12"/>
    <p:sldId id="374" r:id="rId13"/>
    <p:sldId id="3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175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3A725C-1518-4C15-9916-6E1E2A058AA9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260AF-C7AD-49DC-B2DD-592A64DCD9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97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0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588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21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67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3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70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3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8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399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912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C37CF-F9CB-4E21-B419-2CC4B51E8038}" type="datetimeFigureOut">
              <a:rPr lang="ko-KR" altLang="en-US" smtClean="0"/>
              <a:t>2018-12-13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1CF905-A188-410B-A029-0A0EA5707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31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게임 소프트웨어 공학</a:t>
            </a:r>
            <a:br>
              <a:rPr lang="en-US" altLang="ko-KR" dirty="0"/>
            </a:br>
            <a:r>
              <a:rPr lang="en-US" altLang="ko-KR" dirty="0"/>
              <a:t>Lecture</a:t>
            </a:r>
            <a:r>
              <a:rPr lang="ko-KR" altLang="en-US" dirty="0"/>
              <a:t> </a:t>
            </a:r>
            <a:r>
              <a:rPr lang="en-US" altLang="ko-KR"/>
              <a:t>6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산업기술대학교</a:t>
            </a:r>
            <a:endParaRPr lang="en-US" altLang="ko-KR" dirty="0"/>
          </a:p>
          <a:p>
            <a:r>
              <a:rPr lang="ko-KR" altLang="en-US" dirty="0"/>
              <a:t>게임공학부</a:t>
            </a:r>
            <a:endParaRPr lang="en-US" altLang="ko-KR" dirty="0"/>
          </a:p>
          <a:p>
            <a:r>
              <a:rPr lang="ko-KR" altLang="en-US" dirty="0" err="1"/>
              <a:t>이택희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394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원칙 </a:t>
            </a:r>
            <a:r>
              <a:rPr lang="en-US" altLang="ko-KR" dirty="0"/>
              <a:t>: </a:t>
            </a:r>
            <a:r>
              <a:rPr lang="ko-KR" altLang="en-US" dirty="0"/>
              <a:t>흐름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259287"/>
              </p:ext>
            </p:extLst>
          </p:nvPr>
        </p:nvGraphicFramePr>
        <p:xfrm>
          <a:off x="838200" y="1825625"/>
          <a:ext cx="10515600" cy="3628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71163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1714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4571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98333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5926358"/>
                    </a:ext>
                  </a:extLst>
                </a:gridCol>
              </a:tblGrid>
              <a:tr h="789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우선과제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개발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개발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911819"/>
                  </a:ext>
                </a:extLst>
              </a:tr>
              <a:tr h="2839453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97494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10653" y="2791326"/>
            <a:ext cx="1058779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6085" y="3287207"/>
            <a:ext cx="1058779" cy="721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0653" y="4084026"/>
            <a:ext cx="1058779" cy="7218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56084" y="4613858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73116" y="2926259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73116" y="3896451"/>
            <a:ext cx="1058779" cy="721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66610" y="2926259"/>
            <a:ext cx="1058779" cy="721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60104" y="2935812"/>
            <a:ext cx="1058779" cy="721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753598" y="2938833"/>
            <a:ext cx="1058779" cy="7218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3404936" y="5458385"/>
            <a:ext cx="1195137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15" name="직사각형 14"/>
          <p:cNvSpPr/>
          <p:nvPr/>
        </p:nvSpPr>
        <p:spPr>
          <a:xfrm>
            <a:off x="5791200" y="5454319"/>
            <a:ext cx="2662989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16" name="직사각형 15"/>
          <p:cNvSpPr/>
          <p:nvPr/>
        </p:nvSpPr>
        <p:spPr>
          <a:xfrm>
            <a:off x="9685418" y="5454319"/>
            <a:ext cx="1195137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17" name="웃는 얼굴 16"/>
          <p:cNvSpPr/>
          <p:nvPr/>
        </p:nvSpPr>
        <p:spPr>
          <a:xfrm>
            <a:off x="6304546" y="5993479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웃는 얼굴 17"/>
          <p:cNvSpPr/>
          <p:nvPr/>
        </p:nvSpPr>
        <p:spPr>
          <a:xfrm>
            <a:off x="6625388" y="5990308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웃는 얼굴 18"/>
          <p:cNvSpPr/>
          <p:nvPr/>
        </p:nvSpPr>
        <p:spPr>
          <a:xfrm>
            <a:off x="9962143" y="5993479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웃는 얼굴 19"/>
          <p:cNvSpPr/>
          <p:nvPr/>
        </p:nvSpPr>
        <p:spPr>
          <a:xfrm>
            <a:off x="3681661" y="5990308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웃는 얼굴 20"/>
          <p:cNvSpPr/>
          <p:nvPr/>
        </p:nvSpPr>
        <p:spPr>
          <a:xfrm>
            <a:off x="6946231" y="5990643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웃는 얼굴 21"/>
          <p:cNvSpPr/>
          <p:nvPr/>
        </p:nvSpPr>
        <p:spPr>
          <a:xfrm>
            <a:off x="7267073" y="5987472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웃는 얼굴 22"/>
          <p:cNvSpPr/>
          <p:nvPr/>
        </p:nvSpPr>
        <p:spPr>
          <a:xfrm>
            <a:off x="5614737" y="3420598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웃는 얼굴 23"/>
          <p:cNvSpPr/>
          <p:nvPr/>
        </p:nvSpPr>
        <p:spPr>
          <a:xfrm>
            <a:off x="5935579" y="3417427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웃는 얼굴 24"/>
          <p:cNvSpPr/>
          <p:nvPr/>
        </p:nvSpPr>
        <p:spPr>
          <a:xfrm>
            <a:off x="7724270" y="3483332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웃는 얼굴 25"/>
          <p:cNvSpPr/>
          <p:nvPr/>
        </p:nvSpPr>
        <p:spPr>
          <a:xfrm>
            <a:off x="8045112" y="3480161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웃는 얼굴 26"/>
          <p:cNvSpPr/>
          <p:nvPr/>
        </p:nvSpPr>
        <p:spPr>
          <a:xfrm>
            <a:off x="2598815" y="4030743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/>
          <p:cNvSpPr/>
          <p:nvPr/>
        </p:nvSpPr>
        <p:spPr>
          <a:xfrm>
            <a:off x="9962143" y="3514928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/>
          <p:cNvCxnSpPr>
            <a:stCxn id="17" idx="0"/>
            <a:endCxn id="23" idx="4"/>
          </p:cNvCxnSpPr>
          <p:nvPr/>
        </p:nvCxnSpPr>
        <p:spPr>
          <a:xfrm flipH="1" flipV="1">
            <a:off x="5935580" y="3982072"/>
            <a:ext cx="689809" cy="2011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stCxn id="18" idx="0"/>
            <a:endCxn id="24" idx="4"/>
          </p:cNvCxnSpPr>
          <p:nvPr/>
        </p:nvCxnSpPr>
        <p:spPr>
          <a:xfrm flipH="1" flipV="1">
            <a:off x="6256422" y="3978901"/>
            <a:ext cx="689809" cy="2011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1" idx="0"/>
            <a:endCxn id="25" idx="4"/>
          </p:cNvCxnSpPr>
          <p:nvPr/>
        </p:nvCxnSpPr>
        <p:spPr>
          <a:xfrm flipV="1">
            <a:off x="7267074" y="4044806"/>
            <a:ext cx="778039" cy="1945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2" idx="0"/>
            <a:endCxn id="26" idx="4"/>
          </p:cNvCxnSpPr>
          <p:nvPr/>
        </p:nvCxnSpPr>
        <p:spPr>
          <a:xfrm flipV="1">
            <a:off x="7587916" y="4041635"/>
            <a:ext cx="778039" cy="1945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20" idx="0"/>
            <a:endCxn id="27" idx="4"/>
          </p:cNvCxnSpPr>
          <p:nvPr/>
        </p:nvCxnSpPr>
        <p:spPr>
          <a:xfrm flipH="1" flipV="1">
            <a:off x="2919658" y="4592217"/>
            <a:ext cx="1082846" cy="1398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9" idx="0"/>
            <a:endCxn id="28" idx="4"/>
          </p:cNvCxnSpPr>
          <p:nvPr/>
        </p:nvCxnSpPr>
        <p:spPr>
          <a:xfrm flipV="1">
            <a:off x="10282986" y="4076402"/>
            <a:ext cx="0" cy="1917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037221" y="1825625"/>
            <a:ext cx="4203032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9240252" y="1821559"/>
            <a:ext cx="2113547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27685" y="1829691"/>
            <a:ext cx="2113547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2927685" y="4989095"/>
            <a:ext cx="8426114" cy="1604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935579" y="4672721"/>
            <a:ext cx="3914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리드 타임</a:t>
            </a:r>
          </a:p>
        </p:txBody>
      </p:sp>
    </p:spTree>
    <p:extLst>
      <p:ext uri="{BB962C8B-B14F-4D97-AF65-F5344CB8AC3E}">
        <p14:creationId xmlns:p14="http://schemas.microsoft.com/office/powerpoint/2010/main" val="2565420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원칙 </a:t>
            </a:r>
            <a:r>
              <a:rPr lang="en-US" altLang="ko-KR" dirty="0"/>
              <a:t>: </a:t>
            </a:r>
            <a:r>
              <a:rPr lang="ko-KR" altLang="en-US" dirty="0"/>
              <a:t>흐름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6989" t="32356" r="8979" b="3624"/>
          <a:stretch/>
        </p:blipFill>
        <p:spPr>
          <a:xfrm>
            <a:off x="543847" y="1690688"/>
            <a:ext cx="11104306" cy="520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2873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</a:t>
            </a:r>
            <a:r>
              <a:rPr lang="en-US" altLang="ko-KR" dirty="0"/>
              <a:t>VS SCRUM</a:t>
            </a:r>
            <a:endParaRPr lang="ko-KR" altLang="en-US" dirty="0"/>
          </a:p>
        </p:txBody>
      </p:sp>
      <p:graphicFrame>
        <p:nvGraphicFramePr>
          <p:cNvPr id="2" name="내용 개체 틀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05021"/>
              </p:ext>
            </p:extLst>
          </p:nvPr>
        </p:nvGraphicFramePr>
        <p:xfrm>
          <a:off x="176463" y="1340719"/>
          <a:ext cx="11839074" cy="5149516"/>
        </p:xfrm>
        <a:graphic>
          <a:graphicData uri="http://schemas.openxmlformats.org/drawingml/2006/table">
            <a:tbl>
              <a:tblPr/>
              <a:tblGrid>
                <a:gridCol w="1540042">
                  <a:extLst>
                    <a:ext uri="{9D8B030D-6E8A-4147-A177-3AD203B41FA5}">
                      <a16:colId xmlns:a16="http://schemas.microsoft.com/office/drawing/2014/main" val="1264274439"/>
                    </a:ext>
                  </a:extLst>
                </a:gridCol>
                <a:gridCol w="5791200">
                  <a:extLst>
                    <a:ext uri="{9D8B030D-6E8A-4147-A177-3AD203B41FA5}">
                      <a16:colId xmlns:a16="http://schemas.microsoft.com/office/drawing/2014/main" val="1889189533"/>
                    </a:ext>
                  </a:extLst>
                </a:gridCol>
                <a:gridCol w="4507832">
                  <a:extLst>
                    <a:ext uri="{9D8B030D-6E8A-4147-A177-3AD203B41FA5}">
                      <a16:colId xmlns:a16="http://schemas.microsoft.com/office/drawing/2014/main" val="1379317437"/>
                    </a:ext>
                  </a:extLst>
                </a:gridCol>
              </a:tblGrid>
              <a:tr h="51495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i="1" u="none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구분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400" b="1" i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SCRUM</a:t>
                      </a:r>
                      <a:endParaRPr lang="ko-KR" altLang="en-US" sz="2400" b="1" i="1" u="none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i="1" u="none" strike="noStrike" dirty="0" err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칸반</a:t>
                      </a:r>
                      <a:endParaRPr lang="ko-KR" altLang="en-US" sz="2400" b="1" i="1" u="none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637588"/>
                  </a:ext>
                </a:extLst>
              </a:tr>
              <a:tr h="514952"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반복주기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일정한 길이의 </a:t>
                      </a:r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스프린트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 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(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예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: 2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주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없음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연속적인 흐름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567200"/>
                  </a:ext>
                </a:extLst>
              </a:tr>
              <a:tr h="901165">
                <a:tc>
                  <a:txBody>
                    <a:bodyPr/>
                    <a:lstStyle/>
                    <a:p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릴리즈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</a:t>
                      </a:r>
                      <a:endParaRPr lang="en-US" altLang="ko-KR" sz="2400" b="1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  <a:p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방법론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u="none" strike="noStrike" dirty="0" err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프로덕트</a:t>
                      </a:r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오너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의 </a:t>
                      </a:r>
                      <a:r>
                        <a:rPr lang="ko-KR" altLang="en-US" sz="2400" b="1" dirty="0" err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승인하에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각 스프린트 막바지에 배포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연속적인 배포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또는 팀 재량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7227235"/>
                  </a:ext>
                </a:extLst>
              </a:tr>
              <a:tr h="901165"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점수 추정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필요함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하지 않음 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(</a:t>
                      </a:r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대신 티켓들을 비슷한 작은 크기로 쪼개야 함</a:t>
                      </a:r>
                      <a:r>
                        <a:rPr lang="en-US" altLang="ko-KR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811802"/>
                  </a:ext>
                </a:extLst>
              </a:tr>
              <a:tr h="901165"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역할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u="none" strike="noStrike" dirty="0" err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프로덕트</a:t>
                      </a:r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오너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, </a:t>
                      </a:r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스크럼 마스터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, </a:t>
                      </a:r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개발팀</a:t>
                      </a:r>
                      <a:endParaRPr lang="ko-KR" altLang="en-US" sz="2400" b="1" dirty="0">
                        <a:solidFill>
                          <a:schemeClr val="tx1"/>
                        </a:solidFill>
                        <a:effectLst/>
                        <a:latin typeface="\B098눔고딕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없음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팀 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+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필요한 역할 추가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175683"/>
                  </a:ext>
                </a:extLst>
              </a:tr>
              <a:tr h="514952"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주요지표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속도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(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velocity)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u="none" strike="noStrike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사이클 시간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(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cycle time)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764100"/>
                  </a:ext>
                </a:extLst>
              </a:tr>
              <a:tr h="901165">
                <a:tc>
                  <a:txBody>
                    <a:bodyPr/>
                    <a:lstStyle/>
                    <a:p>
                      <a:r>
                        <a:rPr lang="ko-KR" altLang="en-US" sz="2400" b="1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변경철학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되도록이면 이번 스프린트에는 변경을 지양하고</a:t>
                      </a:r>
                      <a:r>
                        <a:rPr lang="en-US" altLang="ko-KR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, </a:t>
                      </a:r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다음 스프린트에 반영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400" b="1" dirty="0">
                          <a:solidFill>
                            <a:schemeClr val="tx1"/>
                          </a:solidFill>
                          <a:effectLst/>
                          <a:latin typeface="\B098눔고딕"/>
                        </a:rPr>
                        <a:t>변경은 언제든 일어날 수 있음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536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05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소프트웨어</a:t>
            </a:r>
            <a:r>
              <a:rPr lang="en-US" altLang="ko-KR" dirty="0"/>
              <a:t> </a:t>
            </a:r>
            <a:r>
              <a:rPr lang="ko-KR" altLang="en-US" dirty="0"/>
              <a:t>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42924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지금까지</a:t>
            </a:r>
            <a:r>
              <a:rPr lang="en-US" altLang="ko-KR" dirty="0"/>
              <a:t> </a:t>
            </a:r>
            <a:r>
              <a:rPr lang="ko-KR" altLang="en-US" dirty="0"/>
              <a:t>다룬 내용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애자일 방법론</a:t>
            </a:r>
            <a:endParaRPr lang="en-US" altLang="ko-KR" dirty="0"/>
          </a:p>
          <a:p>
            <a:pPr lvl="1"/>
            <a:r>
              <a:rPr lang="ko-KR" altLang="en-US" dirty="0" err="1"/>
              <a:t>익스트림</a:t>
            </a:r>
            <a:r>
              <a:rPr lang="ko-KR" altLang="en-US" dirty="0"/>
              <a:t> 프로그래밍</a:t>
            </a:r>
            <a:endParaRPr lang="en-US" altLang="ko-KR" dirty="0"/>
          </a:p>
          <a:p>
            <a:pPr lvl="1"/>
            <a:r>
              <a:rPr lang="ko-KR" altLang="en-US" dirty="0"/>
              <a:t>스크럼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84696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칸반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647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칸반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084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개요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5925457" cy="4618718"/>
          </a:xfrm>
        </p:spPr>
        <p:txBody>
          <a:bodyPr>
            <a:normAutofit lnSpcReduction="10000"/>
          </a:bodyPr>
          <a:lstStyle/>
          <a:p>
            <a:r>
              <a:rPr lang="ko-KR" altLang="en-US" dirty="0" err="1"/>
              <a:t>칸반</a:t>
            </a:r>
            <a:r>
              <a:rPr lang="en-US" altLang="ko-KR" dirty="0"/>
              <a:t> (Kanban)</a:t>
            </a:r>
          </a:p>
          <a:p>
            <a:pPr lvl="1"/>
            <a:r>
              <a:rPr lang="en-US" altLang="ko-KR" dirty="0"/>
              <a:t>1940</a:t>
            </a:r>
            <a:r>
              <a:rPr lang="ko-KR" altLang="en-US" dirty="0"/>
              <a:t>년도 후반</a:t>
            </a:r>
            <a:r>
              <a:rPr lang="en-US" altLang="ko-KR" dirty="0"/>
              <a:t>, </a:t>
            </a:r>
            <a:r>
              <a:rPr lang="ko-KR" altLang="en-US" dirty="0" err="1"/>
              <a:t>도요타는</a:t>
            </a:r>
            <a:r>
              <a:rPr lang="ko-KR" altLang="en-US" dirty="0"/>
              <a:t> 슈퍼 마켓에서 사용되는 재고 처리 방식을 생산 공정에 도입</a:t>
            </a:r>
            <a:endParaRPr lang="en-US" altLang="ko-KR" dirty="0"/>
          </a:p>
          <a:p>
            <a:pPr lvl="1"/>
            <a:r>
              <a:rPr lang="ko-KR" altLang="en-US" dirty="0"/>
              <a:t>소비</a:t>
            </a:r>
            <a:r>
              <a:rPr lang="en-US" altLang="ko-KR" dirty="0"/>
              <a:t>-</a:t>
            </a:r>
            <a:r>
              <a:rPr lang="ko-KR" altLang="en-US" dirty="0"/>
              <a:t>재고의 균형을 맞추기 위함</a:t>
            </a:r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간판</a:t>
            </a:r>
            <a:r>
              <a:rPr lang="en-US" altLang="ko-KR" dirty="0"/>
              <a:t>'</a:t>
            </a:r>
            <a:r>
              <a:rPr lang="ko-KR" altLang="en-US" dirty="0"/>
              <a:t>을 사용하여 시각화 된 공정의 흐름을 유지</a:t>
            </a:r>
          </a:p>
        </p:txBody>
      </p:sp>
      <p:pic>
        <p:nvPicPr>
          <p:cNvPr id="2" name="Picture 2" descr="http://www.toyota-global.com/pages/contents/company/vision_philosophy/toyota_production_system/images/p_2_zu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657" y="2387599"/>
            <a:ext cx="5340104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17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칸반 방법론에 대한 이미지 검색결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04" y="2454955"/>
            <a:ext cx="4890725" cy="2915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개요</a:t>
            </a:r>
            <a:endParaRPr lang="en-US" altLang="ko-KR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838200" y="1825625"/>
            <a:ext cx="5925457" cy="4618718"/>
          </a:xfrm>
        </p:spPr>
        <p:txBody>
          <a:bodyPr>
            <a:normAutofit/>
          </a:bodyPr>
          <a:lstStyle/>
          <a:p>
            <a:r>
              <a:rPr lang="ko-KR" altLang="en-US" dirty="0"/>
              <a:t>시각적 신호를 사용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진행 중 업무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WiP</a:t>
            </a:r>
            <a:r>
              <a:rPr lang="en-US" altLang="ko-KR" dirty="0">
                <a:solidFill>
                  <a:srgbClr val="FF0000"/>
                </a:solidFill>
              </a:rPr>
              <a:t>: work in process)</a:t>
            </a:r>
            <a:r>
              <a:rPr lang="ko-KR" altLang="en-US" dirty="0"/>
              <a:t>의 양을 제한하는 흐름 시스템</a:t>
            </a:r>
            <a:endParaRPr lang="en-US" altLang="ko-KR" dirty="0"/>
          </a:p>
          <a:p>
            <a:r>
              <a:rPr lang="ko-KR" altLang="en-US" dirty="0"/>
              <a:t>당김</a:t>
            </a:r>
            <a:r>
              <a:rPr lang="en-US" altLang="ko-KR" dirty="0"/>
              <a:t> </a:t>
            </a:r>
            <a:r>
              <a:rPr lang="ko-KR" altLang="en-US" dirty="0"/>
              <a:t>시스템</a:t>
            </a:r>
          </a:p>
        </p:txBody>
      </p:sp>
    </p:spTree>
    <p:extLst>
      <p:ext uri="{BB962C8B-B14F-4D97-AF65-F5344CB8AC3E}">
        <p14:creationId xmlns:p14="http://schemas.microsoft.com/office/powerpoint/2010/main" val="3296488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원칙</a:t>
            </a:r>
          </a:p>
        </p:txBody>
      </p:sp>
      <p:sp>
        <p:nvSpPr>
          <p:cNvPr id="8" name="내용 개체 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FF0000"/>
                </a:solidFill>
              </a:rPr>
              <a:t>워크플로우</a:t>
            </a:r>
            <a:r>
              <a:rPr lang="ko-KR" altLang="en-US" dirty="0">
                <a:solidFill>
                  <a:srgbClr val="FF0000"/>
                </a:solidFill>
              </a:rPr>
              <a:t> 시각화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진행중인 작업 제한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흐름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335816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원칙 </a:t>
            </a:r>
            <a:r>
              <a:rPr lang="en-US" altLang="ko-KR" dirty="0"/>
              <a:t>: </a:t>
            </a:r>
            <a:r>
              <a:rPr lang="ko-KR" altLang="en-US" dirty="0" err="1"/>
              <a:t>워크플로우</a:t>
            </a:r>
            <a:r>
              <a:rPr lang="ko-KR" altLang="en-US" dirty="0"/>
              <a:t> 시각화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171866"/>
              </p:ext>
            </p:extLst>
          </p:nvPr>
        </p:nvGraphicFramePr>
        <p:xfrm>
          <a:off x="838200" y="1825622"/>
          <a:ext cx="10515600" cy="3628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71163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1714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4571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98333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5926358"/>
                    </a:ext>
                  </a:extLst>
                </a:gridCol>
              </a:tblGrid>
              <a:tr h="789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우선과제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 err="1"/>
                        <a:t>개발중</a:t>
                      </a:r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911819"/>
                  </a:ext>
                </a:extLst>
              </a:tr>
              <a:tr h="2839453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974941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010653" y="2791326"/>
            <a:ext cx="1058779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556085" y="3287207"/>
            <a:ext cx="1058779" cy="721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010653" y="4084026"/>
            <a:ext cx="1058779" cy="7218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556084" y="4613858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3473116" y="2926259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73116" y="3896451"/>
            <a:ext cx="1058779" cy="721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5566610" y="2926259"/>
            <a:ext cx="1058779" cy="721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7660104" y="2935812"/>
            <a:ext cx="1058779" cy="721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753598" y="2938833"/>
            <a:ext cx="1058779" cy="7218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" y="5598695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현재 진행중인 </a:t>
            </a:r>
            <a:r>
              <a:rPr lang="ko-KR" altLang="en-US" sz="3200"/>
              <a:t>상황을 시각화 함</a:t>
            </a:r>
          </a:p>
        </p:txBody>
      </p:sp>
    </p:spTree>
    <p:extLst>
      <p:ext uri="{BB962C8B-B14F-4D97-AF65-F5344CB8AC3E}">
        <p14:creationId xmlns:p14="http://schemas.microsoft.com/office/powerpoint/2010/main" val="24804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칸반</a:t>
            </a:r>
            <a:r>
              <a:rPr lang="ko-KR" altLang="en-US" dirty="0"/>
              <a:t> 원칙 </a:t>
            </a:r>
            <a:r>
              <a:rPr lang="en-US" altLang="ko-KR" dirty="0"/>
              <a:t>: </a:t>
            </a:r>
            <a:r>
              <a:rPr lang="ko-KR" altLang="en-US" dirty="0"/>
              <a:t>진행중인 작업 제한</a:t>
            </a:r>
            <a:endParaRPr lang="en-US" altLang="ko-KR" dirty="0"/>
          </a:p>
        </p:txBody>
      </p:sp>
      <p:graphicFrame>
        <p:nvGraphicFramePr>
          <p:cNvPr id="1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6763091"/>
              </p:ext>
            </p:extLst>
          </p:nvPr>
        </p:nvGraphicFramePr>
        <p:xfrm>
          <a:off x="838200" y="1825625"/>
          <a:ext cx="10515600" cy="36286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97116349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17145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4571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27983336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85926358"/>
                    </a:ext>
                  </a:extLst>
                </a:gridCol>
              </a:tblGrid>
              <a:tr h="7892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목록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우선과제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개발 진행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개발 완료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3200" dirty="0"/>
                        <a:t>배포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1911819"/>
                  </a:ext>
                </a:extLst>
              </a:tr>
              <a:tr h="2839453"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6974941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1010653" y="2791326"/>
            <a:ext cx="1058779" cy="721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1556085" y="3287207"/>
            <a:ext cx="1058779" cy="7218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10653" y="4084026"/>
            <a:ext cx="1058779" cy="72189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556084" y="4613858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473116" y="2926259"/>
            <a:ext cx="1058779" cy="72189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3473116" y="3896451"/>
            <a:ext cx="1058779" cy="721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5566610" y="2926259"/>
            <a:ext cx="1058779" cy="7218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660104" y="2935812"/>
            <a:ext cx="1058779" cy="7218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3" name="직사각형 22"/>
          <p:cNvSpPr/>
          <p:nvPr/>
        </p:nvSpPr>
        <p:spPr>
          <a:xfrm>
            <a:off x="9753598" y="2938833"/>
            <a:ext cx="1058779" cy="7218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24" name="직사각형 23"/>
          <p:cNvSpPr/>
          <p:nvPr/>
        </p:nvSpPr>
        <p:spPr>
          <a:xfrm>
            <a:off x="3404936" y="5458385"/>
            <a:ext cx="1195137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25" name="직사각형 24"/>
          <p:cNvSpPr/>
          <p:nvPr/>
        </p:nvSpPr>
        <p:spPr>
          <a:xfrm>
            <a:off x="5791200" y="5454319"/>
            <a:ext cx="2662989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2</a:t>
            </a:r>
            <a:endParaRPr lang="ko-KR" altLang="en-US" sz="3200" b="1" dirty="0"/>
          </a:p>
        </p:txBody>
      </p:sp>
      <p:sp>
        <p:nvSpPr>
          <p:cNvPr id="26" name="직사각형 25"/>
          <p:cNvSpPr/>
          <p:nvPr/>
        </p:nvSpPr>
        <p:spPr>
          <a:xfrm>
            <a:off x="9685418" y="5454319"/>
            <a:ext cx="1195137" cy="4299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3200" b="1" dirty="0"/>
              <a:t>1</a:t>
            </a:r>
            <a:endParaRPr lang="ko-KR" altLang="en-US" sz="3200" b="1" dirty="0"/>
          </a:p>
        </p:txBody>
      </p:sp>
      <p:sp>
        <p:nvSpPr>
          <p:cNvPr id="27" name="웃는 얼굴 26"/>
          <p:cNvSpPr/>
          <p:nvPr/>
        </p:nvSpPr>
        <p:spPr>
          <a:xfrm>
            <a:off x="6304546" y="5993479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웃는 얼굴 27"/>
          <p:cNvSpPr/>
          <p:nvPr/>
        </p:nvSpPr>
        <p:spPr>
          <a:xfrm>
            <a:off x="6625388" y="5990308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웃는 얼굴 28"/>
          <p:cNvSpPr/>
          <p:nvPr/>
        </p:nvSpPr>
        <p:spPr>
          <a:xfrm>
            <a:off x="9962143" y="5993479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웃는 얼굴 29"/>
          <p:cNvSpPr/>
          <p:nvPr/>
        </p:nvSpPr>
        <p:spPr>
          <a:xfrm>
            <a:off x="3681661" y="5990308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웃는 얼굴 30"/>
          <p:cNvSpPr/>
          <p:nvPr/>
        </p:nvSpPr>
        <p:spPr>
          <a:xfrm>
            <a:off x="6946231" y="5990643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웃는 얼굴 31"/>
          <p:cNvSpPr/>
          <p:nvPr/>
        </p:nvSpPr>
        <p:spPr>
          <a:xfrm>
            <a:off x="7267073" y="5987472"/>
            <a:ext cx="641685" cy="561474"/>
          </a:xfrm>
          <a:prstGeom prst="smileyFace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웃는 얼굴 32"/>
          <p:cNvSpPr/>
          <p:nvPr/>
        </p:nvSpPr>
        <p:spPr>
          <a:xfrm>
            <a:off x="5614737" y="3420598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웃는 얼굴 33"/>
          <p:cNvSpPr/>
          <p:nvPr/>
        </p:nvSpPr>
        <p:spPr>
          <a:xfrm>
            <a:off x="5935579" y="3417427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웃는 얼굴 34"/>
          <p:cNvSpPr/>
          <p:nvPr/>
        </p:nvSpPr>
        <p:spPr>
          <a:xfrm>
            <a:off x="7724270" y="3483332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웃는 얼굴 35"/>
          <p:cNvSpPr/>
          <p:nvPr/>
        </p:nvSpPr>
        <p:spPr>
          <a:xfrm>
            <a:off x="8045112" y="3480161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웃는 얼굴 36"/>
          <p:cNvSpPr/>
          <p:nvPr/>
        </p:nvSpPr>
        <p:spPr>
          <a:xfrm>
            <a:off x="2598815" y="4030743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웃는 얼굴 37"/>
          <p:cNvSpPr/>
          <p:nvPr/>
        </p:nvSpPr>
        <p:spPr>
          <a:xfrm>
            <a:off x="9962143" y="3514928"/>
            <a:ext cx="641685" cy="561474"/>
          </a:xfrm>
          <a:prstGeom prst="smileyFac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/>
          <p:cNvCxnSpPr>
            <a:stCxn id="27" idx="0"/>
            <a:endCxn id="33" idx="4"/>
          </p:cNvCxnSpPr>
          <p:nvPr/>
        </p:nvCxnSpPr>
        <p:spPr>
          <a:xfrm flipH="1" flipV="1">
            <a:off x="5935580" y="3982072"/>
            <a:ext cx="689809" cy="2011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>
            <a:stCxn id="28" idx="0"/>
            <a:endCxn id="34" idx="4"/>
          </p:cNvCxnSpPr>
          <p:nvPr/>
        </p:nvCxnSpPr>
        <p:spPr>
          <a:xfrm flipH="1" flipV="1">
            <a:off x="6256422" y="3978901"/>
            <a:ext cx="689809" cy="20114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stCxn id="31" idx="0"/>
            <a:endCxn id="35" idx="4"/>
          </p:cNvCxnSpPr>
          <p:nvPr/>
        </p:nvCxnSpPr>
        <p:spPr>
          <a:xfrm flipV="1">
            <a:off x="7267074" y="4044806"/>
            <a:ext cx="778039" cy="1945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32" idx="0"/>
            <a:endCxn id="36" idx="4"/>
          </p:cNvCxnSpPr>
          <p:nvPr/>
        </p:nvCxnSpPr>
        <p:spPr>
          <a:xfrm flipV="1">
            <a:off x="7587916" y="4041635"/>
            <a:ext cx="778039" cy="19458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30" idx="0"/>
            <a:endCxn id="37" idx="4"/>
          </p:cNvCxnSpPr>
          <p:nvPr/>
        </p:nvCxnSpPr>
        <p:spPr>
          <a:xfrm flipH="1" flipV="1">
            <a:off x="2919658" y="4592217"/>
            <a:ext cx="1082846" cy="1398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>
            <a:stCxn id="29" idx="0"/>
            <a:endCxn id="38" idx="4"/>
          </p:cNvCxnSpPr>
          <p:nvPr/>
        </p:nvCxnSpPr>
        <p:spPr>
          <a:xfrm flipV="1">
            <a:off x="10282986" y="4076402"/>
            <a:ext cx="0" cy="1917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/>
          <p:cNvSpPr/>
          <p:nvPr/>
        </p:nvSpPr>
        <p:spPr>
          <a:xfrm>
            <a:off x="5037221" y="1825625"/>
            <a:ext cx="4203032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9240252" y="1821559"/>
            <a:ext cx="2113547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2927685" y="1829691"/>
            <a:ext cx="2113547" cy="3628694"/>
          </a:xfrm>
          <a:prstGeom prst="rect">
            <a:avLst/>
          </a:prstGeom>
          <a:noFill/>
          <a:ln w="762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6752586" y="409363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WiP</a:t>
            </a:r>
            <a:r>
              <a:rPr lang="en-US" altLang="ko-KR" dirty="0">
                <a:solidFill>
                  <a:srgbClr val="FF0000"/>
                </a:solidFill>
              </a:rPr>
              <a:t> : 2</a:t>
            </a:r>
            <a:endParaRPr lang="ko-KR" altLang="en-US" dirty="0"/>
          </a:p>
        </p:txBody>
      </p:sp>
      <p:sp>
        <p:nvSpPr>
          <p:cNvPr id="61" name="직사각형 60"/>
          <p:cNvSpPr/>
          <p:nvPr/>
        </p:nvSpPr>
        <p:spPr>
          <a:xfrm>
            <a:off x="3551914" y="4729430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WiP</a:t>
            </a:r>
            <a:r>
              <a:rPr lang="en-US" altLang="ko-KR" dirty="0">
                <a:solidFill>
                  <a:srgbClr val="FF0000"/>
                </a:solidFill>
              </a:rPr>
              <a:t> : 2</a:t>
            </a:r>
            <a:endParaRPr lang="ko-KR" altLang="en-US" dirty="0"/>
          </a:p>
        </p:txBody>
      </p:sp>
      <p:sp>
        <p:nvSpPr>
          <p:cNvPr id="62" name="직사각형 61"/>
          <p:cNvSpPr/>
          <p:nvPr/>
        </p:nvSpPr>
        <p:spPr>
          <a:xfrm>
            <a:off x="10276240" y="4263089"/>
            <a:ext cx="933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WiP</a:t>
            </a:r>
            <a:r>
              <a:rPr lang="en-US" altLang="ko-KR" dirty="0">
                <a:solidFill>
                  <a:srgbClr val="FF0000"/>
                </a:solidFill>
              </a:rPr>
              <a:t> : 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315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257</Words>
  <Application>Microsoft Office PowerPoint</Application>
  <PresentationFormat>와이드스크린</PresentationFormat>
  <Paragraphs>107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\B098눔고딕</vt:lpstr>
      <vt:lpstr>맑은 고딕</vt:lpstr>
      <vt:lpstr>Arial</vt:lpstr>
      <vt:lpstr>Office 테마</vt:lpstr>
      <vt:lpstr>게임 소프트웨어 공학 Lecture 6</vt:lpstr>
      <vt:lpstr>지금까지 다룬 내용</vt:lpstr>
      <vt:lpstr>목차</vt:lpstr>
      <vt:lpstr>칸반</vt:lpstr>
      <vt:lpstr>칸반 개요</vt:lpstr>
      <vt:lpstr>칸반 개요</vt:lpstr>
      <vt:lpstr>칸반 원칙</vt:lpstr>
      <vt:lpstr>칸반 원칙 : 워크플로우 시각화</vt:lpstr>
      <vt:lpstr>칸반 원칙 : 진행중인 작업 제한</vt:lpstr>
      <vt:lpstr>칸반 원칙 : 흐름 관리</vt:lpstr>
      <vt:lpstr>칸반 원칙 : 흐름 관리</vt:lpstr>
      <vt:lpstr>칸반 VS SCRUM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소프트웨어 공학 Lecture 2</dc:title>
  <dc:creator>TaekHee Lee</dc:creator>
  <cp:lastModifiedBy>태화 김</cp:lastModifiedBy>
  <cp:revision>95</cp:revision>
  <dcterms:created xsi:type="dcterms:W3CDTF">2017-10-15T13:42:04Z</dcterms:created>
  <dcterms:modified xsi:type="dcterms:W3CDTF">2018-12-13T14:03:54Z</dcterms:modified>
</cp:coreProperties>
</file>