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7"/>
  </p:notesMasterIdLst>
  <p:handoutMasterIdLst>
    <p:handoutMasterId r:id="rId228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313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47" r:id="rId60"/>
    <p:sldId id="448" r:id="rId61"/>
    <p:sldId id="449" r:id="rId62"/>
    <p:sldId id="450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85" r:id="rId71"/>
    <p:sldId id="487" r:id="rId72"/>
    <p:sldId id="488" r:id="rId73"/>
    <p:sldId id="484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321" r:id="rId105"/>
    <p:sldId id="322" r:id="rId106"/>
    <p:sldId id="323" r:id="rId107"/>
    <p:sldId id="501" r:id="rId108"/>
    <p:sldId id="324" r:id="rId109"/>
    <p:sldId id="325" r:id="rId110"/>
    <p:sldId id="326" r:id="rId111"/>
    <p:sldId id="327" r:id="rId112"/>
    <p:sldId id="328" r:id="rId113"/>
    <p:sldId id="329" r:id="rId114"/>
    <p:sldId id="463" r:id="rId115"/>
    <p:sldId id="464" r:id="rId116"/>
    <p:sldId id="465" r:id="rId117"/>
    <p:sldId id="466" r:id="rId118"/>
    <p:sldId id="467" r:id="rId119"/>
    <p:sldId id="490" r:id="rId120"/>
    <p:sldId id="468" r:id="rId121"/>
    <p:sldId id="489" r:id="rId122"/>
    <p:sldId id="469" r:id="rId123"/>
    <p:sldId id="462" r:id="rId124"/>
    <p:sldId id="330" r:id="rId125"/>
    <p:sldId id="331" r:id="rId126"/>
    <p:sldId id="332" r:id="rId127"/>
    <p:sldId id="333" r:id="rId128"/>
    <p:sldId id="334" r:id="rId129"/>
    <p:sldId id="335" r:id="rId130"/>
    <p:sldId id="336" r:id="rId131"/>
    <p:sldId id="337" r:id="rId132"/>
    <p:sldId id="338" r:id="rId133"/>
    <p:sldId id="339" r:id="rId134"/>
    <p:sldId id="340" r:id="rId135"/>
    <p:sldId id="341" r:id="rId136"/>
    <p:sldId id="342" r:id="rId137"/>
    <p:sldId id="343" r:id="rId138"/>
    <p:sldId id="344" r:id="rId139"/>
    <p:sldId id="345" r:id="rId140"/>
    <p:sldId id="346" r:id="rId141"/>
    <p:sldId id="347" r:id="rId142"/>
    <p:sldId id="348" r:id="rId143"/>
    <p:sldId id="349" r:id="rId144"/>
    <p:sldId id="350" r:id="rId145"/>
    <p:sldId id="351" r:id="rId146"/>
    <p:sldId id="352" r:id="rId147"/>
    <p:sldId id="353" r:id="rId148"/>
    <p:sldId id="354" r:id="rId149"/>
    <p:sldId id="355" r:id="rId150"/>
    <p:sldId id="356" r:id="rId151"/>
    <p:sldId id="357" r:id="rId152"/>
    <p:sldId id="358" r:id="rId153"/>
    <p:sldId id="359" r:id="rId154"/>
    <p:sldId id="360" r:id="rId155"/>
    <p:sldId id="361" r:id="rId156"/>
    <p:sldId id="362" r:id="rId157"/>
    <p:sldId id="363" r:id="rId158"/>
    <p:sldId id="364" r:id="rId159"/>
    <p:sldId id="365" r:id="rId160"/>
    <p:sldId id="366" r:id="rId161"/>
    <p:sldId id="367" r:id="rId162"/>
    <p:sldId id="368" r:id="rId163"/>
    <p:sldId id="369" r:id="rId164"/>
    <p:sldId id="370" r:id="rId165"/>
    <p:sldId id="371" r:id="rId166"/>
    <p:sldId id="372" r:id="rId167"/>
    <p:sldId id="373" r:id="rId168"/>
    <p:sldId id="374" r:id="rId169"/>
    <p:sldId id="375" r:id="rId170"/>
    <p:sldId id="376" r:id="rId171"/>
    <p:sldId id="377" r:id="rId172"/>
    <p:sldId id="378" r:id="rId173"/>
    <p:sldId id="379" r:id="rId174"/>
    <p:sldId id="380" r:id="rId175"/>
    <p:sldId id="381" r:id="rId176"/>
    <p:sldId id="382" r:id="rId177"/>
    <p:sldId id="383" r:id="rId178"/>
    <p:sldId id="384" r:id="rId179"/>
    <p:sldId id="385" r:id="rId180"/>
    <p:sldId id="386" r:id="rId181"/>
    <p:sldId id="387" r:id="rId182"/>
    <p:sldId id="388" r:id="rId183"/>
    <p:sldId id="389" r:id="rId184"/>
    <p:sldId id="390" r:id="rId185"/>
    <p:sldId id="502" r:id="rId186"/>
    <p:sldId id="503" r:id="rId187"/>
    <p:sldId id="504" r:id="rId188"/>
    <p:sldId id="505" r:id="rId189"/>
    <p:sldId id="506" r:id="rId190"/>
    <p:sldId id="507" r:id="rId191"/>
    <p:sldId id="529" r:id="rId192"/>
    <p:sldId id="508" r:id="rId193"/>
    <p:sldId id="509" r:id="rId194"/>
    <p:sldId id="510" r:id="rId195"/>
    <p:sldId id="511" r:id="rId196"/>
    <p:sldId id="512" r:id="rId197"/>
    <p:sldId id="513" r:id="rId198"/>
    <p:sldId id="514" r:id="rId199"/>
    <p:sldId id="516" r:id="rId200"/>
    <p:sldId id="517" r:id="rId201"/>
    <p:sldId id="518" r:id="rId202"/>
    <p:sldId id="519" r:id="rId203"/>
    <p:sldId id="520" r:id="rId204"/>
    <p:sldId id="521" r:id="rId205"/>
    <p:sldId id="522" r:id="rId206"/>
    <p:sldId id="524" r:id="rId207"/>
    <p:sldId id="525" r:id="rId208"/>
    <p:sldId id="526" r:id="rId209"/>
    <p:sldId id="527" r:id="rId210"/>
    <p:sldId id="530" r:id="rId211"/>
    <p:sldId id="531" r:id="rId212"/>
    <p:sldId id="528" r:id="rId213"/>
    <p:sldId id="470" r:id="rId214"/>
    <p:sldId id="482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6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2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7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8219256" cy="511256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0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1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include/linux/sched.h#L1389" TargetMode="External"/><Relationship Id="rId7" Type="http://schemas.openxmlformats.org/officeDocument/2006/relationships/hyperlink" Target="https://elixir.bootlin.com/linux/v4.5/source/lib/rbtree.c#L450" TargetMode="External"/><Relationship Id="rId2" Type="http://schemas.openxmlformats.org/officeDocument/2006/relationships/hyperlink" Target="https://elixir.bootlin.com/linux/v4.5/source/include/linux/sched.h#L1250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lixir.bootlin.com/linux/v4.5/source/kernel/sched/fair.c#L534" TargetMode="External"/><Relationship Id="rId5" Type="http://schemas.openxmlformats.org/officeDocument/2006/relationships/hyperlink" Target="https://elixir.bootlin.com/linux/v4.5/source/kernel/sched/fair.c#L3314" TargetMode="External"/><Relationship Id="rId4" Type="http://schemas.openxmlformats.org/officeDocument/2006/relationships/hyperlink" Target="https://elixir.bootlin.com/linux/v4.5/source/kernel/sched/fair.c#L5334" TargetMode="Externa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arch/ia64/include/asm/switch_to.h#L60" TargetMode="External"/><Relationship Id="rId2" Type="http://schemas.openxmlformats.org/officeDocument/2006/relationships/hyperlink" Target="https://elixir.bootlin.com/linux/v4.5/source/kernel/sched/core.c#L27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4.5/source/arch/x86/kernel/process_64.c#L273" TargetMode="Externa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br>
              <a:rPr lang="en-US" altLang="ko-KR" dirty="0"/>
            </a:br>
            <a:r>
              <a:rPr lang="en-US" altLang="ko-KR" dirty="0"/>
              <a:t>The Abstraction: The Process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Process </a:t>
            </a:r>
            <a:r>
              <a:rPr lang="en-US" altLang="ko-KR" dirty="0"/>
              <a:t>Control Block (PCB)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1318703"/>
            <a:ext cx="1224136" cy="49186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6824" y="94337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5075456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by 0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1878" y="508518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0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1878" y="460065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50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0352" y="5716194"/>
            <a:ext cx="12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 ISR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51878" y="5725922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51878" y="3935520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119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1878" y="2852936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128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40352" y="1629093"/>
            <a:ext cx="1004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1878" y="1638821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14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3616" y="3172264"/>
            <a:ext cx="1224136" cy="293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973" y="3456859"/>
            <a:ext cx="138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of 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Event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9460" y="4421568"/>
            <a:ext cx="1810815" cy="4226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IDT Register (IDTR)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584844" y="1997061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72579" y="1443593"/>
            <a:ext cx="222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Descriptor Table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(IDT)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6962" y="1968950"/>
            <a:ext cx="96853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 (FF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(80 h)</a:t>
            </a: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119 (77 h)</a:t>
            </a: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(32 h)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 (21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(0E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2300275" y="4632907"/>
            <a:ext cx="1272209" cy="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>
            <a:off x="1977752" y="3318819"/>
            <a:ext cx="1594732" cy="89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 flipV="1">
            <a:off x="4766553" y="1785376"/>
            <a:ext cx="1685325" cy="244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7" grpId="0"/>
      <p:bldP spid="2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82879" y="1495256"/>
            <a:ext cx="3826768" cy="2592288"/>
          </a:xfrm>
        </p:spPr>
        <p:txBody>
          <a:bodyPr/>
          <a:lstStyle/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MOV	EAX, [EBP+ECX]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ADD	EAX, EBX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DEC	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AND	EAX, 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PUSH	EAX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SUB	EDX, ECX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904" y="2541051"/>
            <a:ext cx="54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046" y="2303294"/>
            <a:ext cx="107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</a:t>
            </a:r>
          </a:p>
          <a:p>
            <a:pPr algn="ctr"/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(Vector 33)</a:t>
            </a:r>
            <a:endParaRPr lang="en-US" sz="14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5896" y="1556792"/>
            <a:ext cx="24482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35896" y="2564905"/>
            <a:ext cx="2448272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87924" y="1556792"/>
            <a:ext cx="1728192" cy="2686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EAX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EBX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EBX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EAX</a:t>
            </a:r>
          </a:p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IRET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81379" y="1156682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  <a:endParaRPr lang="en-US" sz="20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457200" y="4480910"/>
            <a:ext cx="8219256" cy="19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80000" algn="l" defTabSz="914400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6000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2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8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4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Upon entering an ISR, the processor automatically saves info </a:t>
            </a:r>
            <a:r>
              <a:rPr lang="en-US" dirty="0" smtClean="0">
                <a:latin typeface="+mn-lt"/>
              </a:rPr>
              <a:t>about </a:t>
            </a:r>
            <a:r>
              <a:rPr lang="en-US" dirty="0">
                <a:latin typeface="+mn-lt"/>
              </a:rPr>
              <a:t>the state of the interrupted program:</a:t>
            </a:r>
          </a:p>
          <a:p>
            <a:pPr lvl="1"/>
            <a:r>
              <a:rPr lang="en-US" dirty="0" smtClean="0">
                <a:latin typeface="+mn-lt"/>
              </a:rPr>
              <a:t>SS, SP, Flags, CS, IP, etc.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</a:t>
            </a:r>
            <a:r>
              <a:rPr lang="en-US" dirty="0" smtClean="0"/>
              <a:t>interrupt (NMI)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computer </a:t>
            </a:r>
            <a:r>
              <a:rPr lang="en-US" dirty="0"/>
              <a:t>processor interrupt that cannot be ignored by standard interrupt masking techniques in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when response time is critical or when an interrupt should never be disabled during normal system operation</a:t>
            </a:r>
            <a:endParaRPr lang="en-US" dirty="0" smtClean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used to signal attention for non-recoverable hardware </a:t>
            </a:r>
            <a:r>
              <a:rPr lang="en-US" dirty="0" smtClean="0"/>
              <a:t>errors</a:t>
            </a:r>
          </a:p>
          <a:p>
            <a:r>
              <a:rPr lang="en-US" dirty="0"/>
              <a:t>These errors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non-recoverable </a:t>
            </a:r>
            <a:r>
              <a:rPr lang="en-US" dirty="0"/>
              <a:t>internal system chipset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corruption </a:t>
            </a:r>
            <a:r>
              <a:rPr lang="en-US" dirty="0"/>
              <a:t>in system memory such as parity and ECC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corruption detected on system and peripheral </a:t>
            </a:r>
            <a:r>
              <a:rPr lang="en-US" dirty="0" smtClean="0"/>
              <a:t>busses</a:t>
            </a:r>
          </a:p>
          <a:p>
            <a:r>
              <a:rPr lang="en-US" dirty="0" smtClean="0"/>
              <a:t>From uses</a:t>
            </a:r>
          </a:p>
          <a:p>
            <a:pPr lvl="1"/>
            <a:r>
              <a:rPr lang="en-US" dirty="0"/>
              <a:t>hardware and software debugging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reset buttons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</a:t>
            </a:r>
            <a:r>
              <a:rPr lang="en-US" dirty="0" smtClean="0"/>
              <a:t>interrupt (NMI)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2" y="1275697"/>
            <a:ext cx="8621486" cy="4906736"/>
          </a:xfrm>
        </p:spPr>
        <p:txBody>
          <a:bodyPr anchor="t"/>
          <a:lstStyle/>
          <a:p>
            <a:r>
              <a:rPr lang="en-US" dirty="0" smtClean="0"/>
              <a:t>NMI Status Bits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36" y="3640851"/>
            <a:ext cx="5055019" cy="31719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916" y="1629171"/>
          <a:ext cx="6096000" cy="201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4697"/>
                <a:gridCol w="1097280"/>
                <a:gridCol w="3884023"/>
              </a:tblGrid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</a:t>
                      </a:r>
                      <a:r>
                        <a:rPr lang="en-US" sz="1600" baseline="0" dirty="0" smtClean="0"/>
                        <a:t> RAM parity error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I/O Channel parity error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Watchdog</a:t>
                      </a:r>
                      <a:r>
                        <a:rPr lang="en-US" sz="1600" baseline="0" dirty="0" smtClean="0"/>
                        <a:t> timeout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= Bus timeout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I/O port status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9694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</a:t>
            </a:r>
            <a:r>
              <a:rPr lang="en-US" dirty="0" smtClean="0"/>
              <a:t>8253/8254 - Programmable </a:t>
            </a:r>
            <a:r>
              <a:rPr lang="en-US" dirty="0"/>
              <a:t>Interval Timers (PITs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Timer 0 (System Timing): 1.1932 MHz</a:t>
            </a:r>
          </a:p>
          <a:p>
            <a:pPr lvl="1"/>
            <a:r>
              <a:rPr lang="en-US" dirty="0" smtClean="0"/>
              <a:t>Timer 1 (DRAM Refresh):</a:t>
            </a:r>
            <a:r>
              <a:rPr lang="en-US" dirty="0"/>
              <a:t> 1.1932 MHz</a:t>
            </a:r>
            <a:endParaRPr lang="en-US" dirty="0" smtClean="0"/>
          </a:p>
          <a:p>
            <a:pPr lvl="1"/>
            <a:r>
              <a:rPr lang="en-US" dirty="0" smtClean="0"/>
              <a:t>Timer 2 (General Use and Speaker): </a:t>
            </a:r>
            <a:r>
              <a:rPr lang="en-US" dirty="0"/>
              <a:t>1.1932 MHz</a:t>
            </a:r>
            <a:endParaRPr lang="en-US" dirty="0" smtClean="0"/>
          </a:p>
          <a:p>
            <a:pPr lvl="1"/>
            <a:r>
              <a:rPr lang="en-US" dirty="0" smtClean="0"/>
              <a:t>Timer 3 (Watchdog Timer): </a:t>
            </a:r>
            <a:r>
              <a:rPr lang="en-US" dirty="0"/>
              <a:t>298.3 KHz</a:t>
            </a:r>
            <a:endParaRPr lang="en-US" dirty="0" smtClean="0"/>
          </a:p>
          <a:p>
            <a:pPr lvl="1"/>
            <a:r>
              <a:rPr lang="en-US" dirty="0" smtClean="0"/>
              <a:t>Timer 4 (Not Implemented)</a:t>
            </a:r>
          </a:p>
          <a:p>
            <a:pPr lvl="1"/>
            <a:r>
              <a:rPr lang="en-US" dirty="0" smtClean="0"/>
              <a:t>Timer 5 (CPU Speed Control)</a:t>
            </a:r>
          </a:p>
          <a:p>
            <a:r>
              <a:rPr lang="en-US" dirty="0"/>
              <a:t>Newer motherboards also include a counter </a:t>
            </a:r>
            <a:r>
              <a:rPr lang="en-US" dirty="0" smtClean="0"/>
              <a:t>through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/>
              <a:t>Configuration and Power Interface (</a:t>
            </a:r>
            <a:r>
              <a:rPr lang="en-US" dirty="0" smtClean="0"/>
              <a:t>ACPI)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Advanced Programmable Interrupt Controller (Local </a:t>
            </a:r>
            <a:r>
              <a:rPr lang="en-US" dirty="0" smtClean="0"/>
              <a:t>APIC)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Precision Event </a:t>
            </a:r>
            <a:r>
              <a:rPr lang="en-US" dirty="0" smtClean="0"/>
              <a:t>Timer</a:t>
            </a:r>
          </a:p>
          <a:p>
            <a:r>
              <a:rPr lang="en-US" dirty="0" smtClean="0"/>
              <a:t>The </a:t>
            </a:r>
            <a:r>
              <a:rPr lang="en-US" dirty="0"/>
              <a:t>CPU itself also provides the Time Stamp Counter (TSC)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248430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Limited Direction Execution Protocol (Timer interrupt)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7047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15932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59369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8671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87940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6961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8758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29283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76961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5508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79692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88457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30851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4719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3534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770419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124719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87552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223614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551455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324379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74333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Hardware </a:t>
            </a:r>
            <a:r>
              <a:rPr lang="en-US" altLang="ko-KR" dirty="0" smtClean="0"/>
              <a:t>vs. </a:t>
            </a:r>
            <a:r>
              <a:rPr lang="en-US" altLang="ko-KR" dirty="0"/>
              <a:t>Software </a:t>
            </a:r>
            <a:r>
              <a:rPr lang="en-US" altLang="ko-KR" dirty="0" smtClean="0"/>
              <a:t>Context Switching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 can be performed primarily by software or </a:t>
            </a:r>
            <a:r>
              <a:rPr lang="en-US" altLang="ko-KR" dirty="0" smtClean="0"/>
              <a:t>hardware</a:t>
            </a:r>
          </a:p>
          <a:p>
            <a:pPr lvl="1"/>
            <a:r>
              <a:rPr lang="en-US" altLang="ko-KR" dirty="0" smtClean="0"/>
              <a:t>Hardware-based Context Switching</a:t>
            </a:r>
          </a:p>
          <a:p>
            <a:pPr lvl="2"/>
            <a:r>
              <a:rPr lang="en-US" altLang="ko-KR" dirty="0" smtClean="0"/>
              <a:t>Use </a:t>
            </a:r>
            <a:r>
              <a:rPr lang="en-US" altLang="ko-KR" i="1" dirty="0" smtClean="0"/>
              <a:t>Task State Segment</a:t>
            </a:r>
          </a:p>
          <a:p>
            <a:pPr lvl="2"/>
            <a:r>
              <a:rPr lang="en-US" altLang="ko-KR" dirty="0" smtClean="0"/>
              <a:t>Does </a:t>
            </a:r>
            <a:r>
              <a:rPr lang="en-US" altLang="ko-KR" dirty="0"/>
              <a:t>not save all the </a:t>
            </a:r>
            <a:r>
              <a:rPr lang="en-US" altLang="ko-KR" dirty="0" smtClean="0"/>
              <a:t>registers</a:t>
            </a:r>
          </a:p>
          <a:p>
            <a:pPr lvl="3"/>
            <a:r>
              <a:rPr lang="en-US" altLang="ko-KR" dirty="0" smtClean="0"/>
              <a:t>Only </a:t>
            </a:r>
            <a:r>
              <a:rPr lang="en-US" altLang="ko-KR" dirty="0"/>
              <a:t>general purpose </a:t>
            </a:r>
            <a:r>
              <a:rPr lang="en-US" altLang="ko-KR" dirty="0" smtClean="0"/>
              <a:t>registers</a:t>
            </a:r>
          </a:p>
          <a:p>
            <a:pPr lvl="3"/>
            <a:r>
              <a:rPr lang="en-US" altLang="ko-KR" dirty="0" smtClean="0"/>
              <a:t>Not </a:t>
            </a:r>
            <a:r>
              <a:rPr lang="en-US" altLang="ko-KR" dirty="0"/>
              <a:t>floating point </a:t>
            </a:r>
            <a:r>
              <a:rPr lang="en-US" altLang="ko-KR" dirty="0" smtClean="0"/>
              <a:t>registers</a:t>
            </a:r>
          </a:p>
          <a:p>
            <a:pPr lvl="2"/>
            <a:r>
              <a:rPr lang="en-US" altLang="ko-KR" dirty="0" smtClean="0"/>
              <a:t>Slow!</a:t>
            </a:r>
          </a:p>
          <a:p>
            <a:pPr lvl="1"/>
            <a:r>
              <a:rPr lang="en-US" altLang="ko-KR" dirty="0" smtClean="0"/>
              <a:t>Software-based Context Switching</a:t>
            </a:r>
          </a:p>
          <a:p>
            <a:pPr lvl="2"/>
            <a:r>
              <a:rPr lang="en-US" altLang="ko-KR" dirty="0" smtClean="0"/>
              <a:t>Used by modern Operating Systems</a:t>
            </a:r>
          </a:p>
          <a:p>
            <a:pPr lvl="3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smtClean="0"/>
              <a:t>Linux</a:t>
            </a:r>
          </a:p>
          <a:p>
            <a:pPr lvl="2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Task-Related Data Structures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processor state information needed to restore a task is saved in this segment.</a:t>
            </a:r>
            <a:endParaRPr lang="ko-KR" altLang="ko-KR" dirty="0"/>
          </a:p>
          <a:p>
            <a:pPr lvl="0"/>
            <a:r>
              <a:rPr lang="en-US" altLang="ko-KR" dirty="0"/>
              <a:t>TSS </a:t>
            </a:r>
            <a:r>
              <a:rPr lang="en-US" altLang="ko-KR" dirty="0" smtClean="0"/>
              <a:t>descriptor</a:t>
            </a:r>
            <a:endParaRPr lang="en-US" altLang="ko-KR" dirty="0"/>
          </a:p>
          <a:p>
            <a:pPr lvl="1"/>
            <a:r>
              <a:rPr lang="en-US" altLang="ko-KR" dirty="0"/>
              <a:t>The TSS, like all other segments, is defined by a segment descriptor. TSS descriptors may only be placed in the </a:t>
            </a:r>
            <a:r>
              <a:rPr lang="en-US" altLang="ko-KR" dirty="0" smtClean="0"/>
              <a:t>GDT</a:t>
            </a:r>
          </a:p>
          <a:p>
            <a:pPr lvl="0"/>
            <a:r>
              <a:rPr lang="en-US" altLang="ko-KR" dirty="0" smtClean="0"/>
              <a:t>Task-gate descriptor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task-gate descriptor provides an indirect, protected reference to a task. It can be placed in the GDT, an LDT, or the IDT</a:t>
            </a:r>
            <a:endParaRPr lang="ko-KR" altLang="ko-KR" dirty="0"/>
          </a:p>
          <a:p>
            <a:pPr lvl="0"/>
            <a:r>
              <a:rPr lang="en-US" altLang="ko-KR" dirty="0" smtClean="0"/>
              <a:t>Task register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task register holds the 16-bit segment selector and the entire segment descriptor.</a:t>
            </a:r>
            <a:endParaRPr lang="ko-KR" altLang="ko-KR" dirty="0"/>
          </a:p>
          <a:p>
            <a:r>
              <a:rPr lang="en-US" altLang="ko-KR" dirty="0"/>
              <a:t>NT flag in the EFLAGS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75" y="1371600"/>
            <a:ext cx="4279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TSS </a:t>
            </a:r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676400"/>
            <a:ext cx="7248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Task-gate </a:t>
            </a:r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0"/>
            <a:ext cx="6073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80" y="3810000"/>
            <a:ext cx="4957762" cy="22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10" y="1221187"/>
            <a:ext cx="4786581" cy="49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556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1" y="1409700"/>
            <a:ext cx="4850378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Eflags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21" y="1447873"/>
            <a:ext cx="5895758" cy="39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Events that Cause a Task Switch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CS portion of a Far Call/Far jump branch target address selects TSS descriptor in GDT</a:t>
            </a:r>
          </a:p>
          <a:p>
            <a:r>
              <a:rPr lang="en-US" altLang="ko-KR" dirty="0"/>
              <a:t>The CS portion of a Far Call/Far jump </a:t>
            </a:r>
            <a:r>
              <a:rPr lang="en-US" altLang="ko-KR" dirty="0" smtClean="0"/>
              <a:t>selects Task Gate descriptor in the GDT or LDT</a:t>
            </a:r>
          </a:p>
          <a:p>
            <a:r>
              <a:rPr lang="en-US" altLang="ko-KR" dirty="0" smtClean="0"/>
              <a:t>INT </a:t>
            </a:r>
            <a:r>
              <a:rPr lang="en-US" altLang="ko-KR" i="1" dirty="0" err="1" smtClean="0"/>
              <a:t>nn</a:t>
            </a:r>
            <a:r>
              <a:rPr lang="en-US" altLang="ko-KR" dirty="0" smtClean="0"/>
              <a:t> where </a:t>
            </a:r>
            <a:r>
              <a:rPr lang="en-US" altLang="ko-KR" i="1" dirty="0" err="1" smtClean="0"/>
              <a:t>nn</a:t>
            </a:r>
            <a:r>
              <a:rPr lang="en-US" altLang="ko-KR" dirty="0" smtClean="0"/>
              <a:t> selects a Task Gate in IDT</a:t>
            </a:r>
          </a:p>
          <a:p>
            <a:r>
              <a:rPr lang="en-US" altLang="ko-KR" dirty="0" smtClean="0"/>
              <a:t>Hardware interrupt selects a Task Gate in IDT</a:t>
            </a:r>
          </a:p>
          <a:p>
            <a:r>
              <a:rPr lang="en-US" altLang="ko-KR" dirty="0" smtClean="0"/>
              <a:t>Software exception selects a Task Gate in IDT</a:t>
            </a:r>
          </a:p>
          <a:p>
            <a:r>
              <a:rPr lang="en-US" altLang="ko-KR" dirty="0" smtClean="0"/>
              <a:t>IRET execution when </a:t>
            </a:r>
            <a:r>
              <a:rPr lang="en-US" altLang="ko-KR" dirty="0" err="1" smtClean="0"/>
              <a:t>Eflags</a:t>
            </a:r>
            <a:r>
              <a:rPr lang="en-US" altLang="ko-KR" dirty="0" smtClean="0"/>
              <a:t>[NT] bit set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22388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/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566847" y="-572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1’s Stack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5647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/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562641" y="3962554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2’s Stack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34398" y="1502549"/>
            <a:ext cx="2589205" cy="3602505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&lt;switch&gt;: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cur_esp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saved_esp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ret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125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/>
              <a:tblGrid>
                <a:gridCol w="216192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 ESP for</a:t>
                      </a:r>
                      <a:r>
                        <a:rPr lang="en-US" sz="1600" baseline="0" dirty="0" smtClean="0"/>
                        <a:t> Process 2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5075" y="27795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OS Memory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 = b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b--;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249" y="27489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1’s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puts(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[0] = ‘\n’;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strlen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9451" y="4616988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2’s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89429" y="110243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OS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91237" y="1048624"/>
            <a:ext cx="25167" cy="14848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101169" y="4018918"/>
            <a:ext cx="58159" cy="14003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9944" y="2209564"/>
            <a:ext cx="2192122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switch() means that (in this context) OS determined context switching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(i.e., not actual code for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br>
              <a:rPr lang="en-US" altLang="ko-KR" dirty="0"/>
            </a:br>
            <a:r>
              <a:rPr lang="en-US" altLang="ko-KR" dirty="0"/>
              <a:t>Scheduling: Introduction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21111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191082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166064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218819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465765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65215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465215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172607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br>
              <a:rPr lang="en-US" altLang="ko-KR" dirty="0"/>
            </a:br>
            <a:r>
              <a:rPr lang="en-US" altLang="ko-KR" dirty="0"/>
              <a:t>Interlude: </a:t>
            </a:r>
            <a:br>
              <a:rPr lang="en-US" altLang="ko-KR" dirty="0"/>
            </a:br>
            <a:r>
              <a:rPr lang="en-US" altLang="ko-KR" dirty="0"/>
              <a:t>Process API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4501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284075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lest time left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901050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452778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671797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257326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1046429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08.</a:t>
            </a:r>
            <a:br>
              <a:rPr lang="en-US" altLang="ko-KR" dirty="0"/>
            </a:br>
            <a:r>
              <a:rPr lang="en-US" altLang="ko-KR" dirty="0"/>
              <a:t>Scheduling:</a:t>
            </a:r>
            <a:br>
              <a:rPr lang="en-US" altLang="ko-KR" dirty="0"/>
            </a:br>
            <a:r>
              <a:rPr lang="en-US" altLang="ko-KR" sz="3200" dirty="0"/>
              <a:t>Multi-Level Feedback Queue</a:t>
            </a:r>
            <a:endParaRPr lang="en-US" sz="32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15893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304693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9722" y="5509007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37420" y="2973215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6354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936" y="1525803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176" y="3359102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280" y="3020548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7851" y="272823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646363" y="2782309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843718" y="5414016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86643" y="5402007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52" y="3110774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08605" y="3110774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80188" y="569116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129018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br>
              <a:rPr lang="en-US" altLang="ko-KR" dirty="0"/>
            </a:br>
            <a:r>
              <a:rPr lang="en-US" altLang="ko-KR" dirty="0"/>
              <a:t>Scheduling: </a:t>
            </a:r>
            <a:r>
              <a:rPr lang="en-US" altLang="ko-KR" sz="4400" dirty="0"/>
              <a:t>Proportional Share</a:t>
            </a:r>
            <a:endParaRPr lang="en-US" sz="4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620" y="435292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2" y="513572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36107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58443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4154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br>
              <a:rPr lang="en-US" altLang="ko-KR" dirty="0"/>
            </a:br>
            <a:r>
              <a:rPr lang="en-US" altLang="ko-KR" sz="4000" dirty="0"/>
              <a:t>Multiprocessor Scheduling (Advanced)</a:t>
            </a:r>
            <a:endParaRPr lang="en-US" sz="4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08423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570678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03569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557179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1454" y="2913298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00031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0385"/>
              </p:ext>
            </p:extLst>
          </p:nvPr>
        </p:nvGraphicFramePr>
        <p:xfrm>
          <a:off x="3101119" y="398902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43236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160"/>
              </p:ext>
            </p:extLst>
          </p:nvPr>
        </p:nvGraphicFramePr>
        <p:xfrm>
          <a:off x="3101119" y="442106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486441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89540"/>
              </p:ext>
            </p:extLst>
          </p:nvPr>
        </p:nvGraphicFramePr>
        <p:xfrm>
          <a:off x="3100113" y="4853117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29347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4638"/>
              </p:ext>
            </p:extLst>
          </p:nvPr>
        </p:nvGraphicFramePr>
        <p:xfrm>
          <a:off x="3101119" y="528218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399683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428884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4860932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31446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78431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588954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779380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58856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77928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588665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15444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58105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6111"/>
              </p:ext>
            </p:extLst>
          </p:nvPr>
        </p:nvGraphicFramePr>
        <p:xfrm>
          <a:off x="1907708" y="2143147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6134"/>
              </p:ext>
            </p:extLst>
          </p:nvPr>
        </p:nvGraphicFramePr>
        <p:xfrm>
          <a:off x="1907704" y="2585881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092625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54615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9782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</a:t>
            </a:r>
            <a:r>
              <a:rPr lang="en-US" altLang="ko-KR" dirty="0" smtClean="0"/>
              <a:t>First (</a:t>
            </a:r>
            <a:r>
              <a:rPr lang="en-US" altLang="ko-KR" dirty="0"/>
              <a:t>EEVDF)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Processes can be classified as either </a:t>
            </a:r>
            <a:r>
              <a:rPr lang="en-US" altLang="ko-KR" b="1" dirty="0"/>
              <a:t>I/O-bound</a:t>
            </a:r>
            <a:r>
              <a:rPr lang="en-US" altLang="ko-KR" dirty="0"/>
              <a:t> or </a:t>
            </a:r>
            <a:r>
              <a:rPr lang="en-US" altLang="ko-KR" b="1" dirty="0" smtClean="0"/>
              <a:t>processor-bound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former is </a:t>
            </a:r>
            <a:r>
              <a:rPr lang="en-US" altLang="ko-KR" dirty="0" smtClean="0"/>
              <a:t>characterized </a:t>
            </a:r>
            <a:r>
              <a:rPr lang="en-US" altLang="ko-KR" dirty="0"/>
              <a:t>as a process that spends much of its time submitting and waiting on I/O </a:t>
            </a:r>
            <a:r>
              <a:rPr lang="en-US" altLang="ko-KR" dirty="0" smtClean="0"/>
              <a:t>requests</a:t>
            </a:r>
            <a:endParaRPr lang="en-US" altLang="ko-KR" dirty="0"/>
          </a:p>
          <a:p>
            <a:r>
              <a:rPr lang="en-US" altLang="ko-KR" dirty="0"/>
              <a:t>Consequently, such a process is runnable for only </a:t>
            </a:r>
            <a:r>
              <a:rPr lang="en-US" altLang="ko-KR" b="1" dirty="0"/>
              <a:t>short durations</a:t>
            </a:r>
            <a:r>
              <a:rPr lang="en-US" altLang="ko-KR" dirty="0"/>
              <a:t>, because it eventually </a:t>
            </a:r>
            <a:r>
              <a:rPr lang="en-US" altLang="ko-KR" b="1" dirty="0" smtClean="0"/>
              <a:t>blocks</a:t>
            </a:r>
            <a:r>
              <a:rPr lang="en-US" altLang="ko-KR" dirty="0" smtClean="0"/>
              <a:t> </a:t>
            </a:r>
            <a:r>
              <a:rPr lang="en-US" altLang="ko-KR" dirty="0"/>
              <a:t>waiting on more </a:t>
            </a:r>
            <a:r>
              <a:rPr lang="en-US" altLang="ko-KR" dirty="0" smtClean="0"/>
              <a:t>I/O</a:t>
            </a:r>
          </a:p>
          <a:p>
            <a:pPr lvl="1"/>
            <a:r>
              <a:rPr lang="en-US" altLang="ko-KR" dirty="0" smtClean="0"/>
              <a:t>Any </a:t>
            </a:r>
            <a:r>
              <a:rPr lang="en-US" altLang="ko-KR" dirty="0"/>
              <a:t>type of </a:t>
            </a:r>
            <a:r>
              <a:rPr lang="en-US" altLang="ko-KR" dirty="0" err="1"/>
              <a:t>blockable</a:t>
            </a:r>
            <a:r>
              <a:rPr lang="en-US" altLang="ko-KR" dirty="0"/>
              <a:t> resource, </a:t>
            </a:r>
            <a:r>
              <a:rPr lang="en-US" altLang="ko-KR" dirty="0" smtClean="0"/>
              <a:t>such </a:t>
            </a:r>
            <a:r>
              <a:rPr lang="en-US" altLang="ko-KR" dirty="0"/>
              <a:t>as keyboard input or network I/O, and not just disk </a:t>
            </a:r>
            <a:r>
              <a:rPr lang="en-US" altLang="ko-KR" dirty="0" smtClean="0"/>
              <a:t>I/O</a:t>
            </a:r>
          </a:p>
          <a:p>
            <a:r>
              <a:rPr lang="en-US" altLang="ko-KR" dirty="0" smtClean="0"/>
              <a:t>Most </a:t>
            </a:r>
            <a:r>
              <a:rPr lang="en-US" altLang="ko-KR" dirty="0"/>
              <a:t>graphical user </a:t>
            </a:r>
            <a:r>
              <a:rPr lang="en-US" altLang="ko-KR" dirty="0" smtClean="0"/>
              <a:t>interface </a:t>
            </a:r>
            <a:r>
              <a:rPr lang="en-US" altLang="ko-KR" dirty="0"/>
              <a:t>(GUI) </a:t>
            </a:r>
            <a:r>
              <a:rPr lang="en-US" altLang="ko-KR" dirty="0" smtClean="0"/>
              <a:t>applications are </a:t>
            </a:r>
            <a:r>
              <a:rPr lang="en-US" altLang="ko-KR" dirty="0"/>
              <a:t>I/O-bound, even if they never read from or </a:t>
            </a:r>
            <a:r>
              <a:rPr lang="en-US" altLang="ko-KR" dirty="0" smtClean="0"/>
              <a:t>write </a:t>
            </a:r>
            <a:r>
              <a:rPr lang="en-US" altLang="ko-KR" dirty="0"/>
              <a:t>to the </a:t>
            </a:r>
            <a:r>
              <a:rPr lang="en-US" altLang="ko-KR" dirty="0" smtClean="0"/>
              <a:t>disk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spend most of their time </a:t>
            </a:r>
            <a:r>
              <a:rPr lang="en-US" altLang="ko-KR" b="1" dirty="0"/>
              <a:t>waiting on user interaction </a:t>
            </a:r>
            <a:r>
              <a:rPr lang="en-US" altLang="ko-KR" dirty="0"/>
              <a:t>via </a:t>
            </a:r>
            <a:r>
              <a:rPr lang="en-US" altLang="ko-KR" dirty="0" smtClean="0"/>
              <a:t>the </a:t>
            </a:r>
            <a:r>
              <a:rPr lang="en-US" altLang="ko-KR" dirty="0"/>
              <a:t>keyboard and </a:t>
            </a:r>
            <a:r>
              <a:rPr lang="en-US" altLang="ko-KR" dirty="0" smtClean="0"/>
              <a:t>mouse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I/O-Bound </a:t>
            </a:r>
            <a:r>
              <a:rPr lang="en-US" altLang="ko-KR" dirty="0" smtClean="0"/>
              <a:t>VS. Processor-Bound </a:t>
            </a:r>
            <a:r>
              <a:rPr lang="en-US" altLang="ko-KR" dirty="0"/>
              <a:t>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Conversely, </a:t>
            </a:r>
            <a:r>
              <a:rPr lang="en-US" altLang="ko-KR" b="1" dirty="0"/>
              <a:t>processor-bound</a:t>
            </a:r>
            <a:r>
              <a:rPr lang="en-US" altLang="ko-KR" dirty="0"/>
              <a:t> processes spend much of their time executing </a:t>
            </a:r>
            <a:r>
              <a:rPr lang="en-US" altLang="ko-KR" dirty="0" smtClean="0"/>
              <a:t>code</a:t>
            </a:r>
          </a:p>
          <a:p>
            <a:pPr lvl="1"/>
            <a:r>
              <a:rPr lang="en-US" altLang="ko-KR" dirty="0" smtClean="0"/>
              <a:t>Programs </a:t>
            </a:r>
            <a:r>
              <a:rPr lang="en-US" altLang="ko-KR" dirty="0"/>
              <a:t>that perform a lot of mathematical </a:t>
            </a:r>
            <a:r>
              <a:rPr lang="en-US" altLang="ko-KR" dirty="0" smtClean="0"/>
              <a:t>calculations</a:t>
            </a:r>
          </a:p>
          <a:p>
            <a:pPr lvl="2"/>
            <a:r>
              <a:rPr lang="en-US" altLang="ko-KR" dirty="0" err="1" smtClean="0"/>
              <a:t>ssh-keygen</a:t>
            </a:r>
            <a:r>
              <a:rPr lang="en-US" altLang="ko-KR" dirty="0" smtClean="0"/>
              <a:t>, MATLAB, etc.</a:t>
            </a:r>
          </a:p>
          <a:p>
            <a:pPr lvl="1"/>
            <a:r>
              <a:rPr lang="en-US" altLang="ko-KR" dirty="0" smtClean="0"/>
              <a:t>They tend </a:t>
            </a:r>
            <a:r>
              <a:rPr lang="en-US" altLang="ko-KR" dirty="0"/>
              <a:t>to </a:t>
            </a:r>
            <a:r>
              <a:rPr lang="en-US" altLang="ko-KR" b="1" dirty="0"/>
              <a:t>run until they are preempted </a:t>
            </a:r>
            <a:r>
              <a:rPr lang="en-US" altLang="ko-KR" dirty="0"/>
              <a:t>because they do not block on I/O requests very </a:t>
            </a:r>
            <a:r>
              <a:rPr lang="en-US" altLang="ko-KR" dirty="0" smtClean="0"/>
              <a:t>often</a:t>
            </a:r>
          </a:p>
          <a:p>
            <a:r>
              <a:rPr lang="en-US" altLang="ko-KR" dirty="0" smtClean="0"/>
              <a:t>A </a:t>
            </a:r>
            <a:r>
              <a:rPr lang="en-US" altLang="ko-KR" dirty="0"/>
              <a:t>scheduler policy for processor-bound processes, </a:t>
            </a:r>
            <a:r>
              <a:rPr lang="en-US" altLang="ko-KR" dirty="0" smtClean="0"/>
              <a:t>therefore</a:t>
            </a:r>
            <a:r>
              <a:rPr lang="en-US" altLang="ko-KR" dirty="0"/>
              <a:t>, tends to run such processes </a:t>
            </a:r>
            <a:r>
              <a:rPr lang="en-US" altLang="ko-KR" b="1" dirty="0"/>
              <a:t>less frequently </a:t>
            </a:r>
            <a:r>
              <a:rPr lang="en-US" altLang="ko-KR" dirty="0"/>
              <a:t>but for </a:t>
            </a:r>
            <a:r>
              <a:rPr lang="en-US" altLang="ko-KR" b="1" dirty="0"/>
              <a:t>longer </a:t>
            </a:r>
            <a:r>
              <a:rPr lang="en-US" altLang="ko-KR" b="1" dirty="0" smtClean="0"/>
              <a:t>durations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scheduling policy </a:t>
            </a:r>
            <a:r>
              <a:rPr lang="en-US" altLang="ko-KR" dirty="0" smtClean="0"/>
              <a:t>must satisfy </a:t>
            </a:r>
            <a:r>
              <a:rPr lang="en-US" altLang="ko-KR" dirty="0"/>
              <a:t>two conflicting </a:t>
            </a:r>
            <a:r>
              <a:rPr lang="en-US" altLang="ko-KR" dirty="0" smtClean="0"/>
              <a:t>goals</a:t>
            </a:r>
          </a:p>
          <a:p>
            <a:pPr lvl="1"/>
            <a:r>
              <a:rPr lang="en-US" altLang="ko-KR" dirty="0" smtClean="0"/>
              <a:t>Fast process </a:t>
            </a:r>
            <a:r>
              <a:rPr lang="en-US" altLang="ko-KR" dirty="0"/>
              <a:t>response time </a:t>
            </a:r>
            <a:r>
              <a:rPr lang="en-US" altLang="ko-KR" b="1" dirty="0"/>
              <a:t>(low </a:t>
            </a:r>
            <a:r>
              <a:rPr lang="en-US" altLang="ko-KR" b="1" dirty="0" smtClean="0"/>
              <a:t>latency)</a:t>
            </a:r>
          </a:p>
          <a:p>
            <a:pPr lvl="1"/>
            <a:r>
              <a:rPr lang="en-US" altLang="ko-KR" dirty="0" smtClean="0"/>
              <a:t>Maximal </a:t>
            </a:r>
            <a:r>
              <a:rPr lang="en-US" altLang="ko-KR" dirty="0"/>
              <a:t>system utilization </a:t>
            </a:r>
            <a:r>
              <a:rPr lang="en-US" altLang="ko-KR" b="1" dirty="0"/>
              <a:t>(high </a:t>
            </a:r>
            <a:r>
              <a:rPr lang="en-US" altLang="ko-KR" b="1" dirty="0" smtClean="0"/>
              <a:t>throughput)</a:t>
            </a:r>
          </a:p>
          <a:p>
            <a:r>
              <a:rPr lang="en-US" altLang="ko-KR" dirty="0" smtClean="0"/>
              <a:t>Linux</a:t>
            </a:r>
            <a:r>
              <a:rPr lang="en-US" altLang="ko-KR" dirty="0"/>
              <a:t>, aiming to </a:t>
            </a:r>
            <a:r>
              <a:rPr lang="en-US" altLang="ko-KR" dirty="0" smtClean="0"/>
              <a:t>provide </a:t>
            </a:r>
            <a:r>
              <a:rPr lang="en-US" altLang="ko-KR" dirty="0"/>
              <a:t>good interactive response and desktop performance, optimizes for process response </a:t>
            </a:r>
            <a:r>
              <a:rPr lang="en-US" altLang="ko-KR" dirty="0" smtClean="0"/>
              <a:t>(</a:t>
            </a:r>
            <a:r>
              <a:rPr lang="en-US" altLang="ko-KR" dirty="0"/>
              <a:t>low latency), thus favoring I/O-bound processes over processor-bound </a:t>
            </a:r>
            <a:r>
              <a:rPr lang="en-US" altLang="ko-KR" dirty="0" smtClean="0"/>
              <a:t>processors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common type of scheduling algorithm is </a:t>
            </a:r>
            <a:r>
              <a:rPr lang="en-US" altLang="ko-KR" b="1" i="1" dirty="0"/>
              <a:t>priority-based</a:t>
            </a:r>
            <a:r>
              <a:rPr lang="en-US" altLang="ko-KR" dirty="0"/>
              <a:t> </a:t>
            </a:r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goal is to rank </a:t>
            </a:r>
            <a:r>
              <a:rPr lang="en-US" altLang="ko-KR" dirty="0" smtClean="0"/>
              <a:t>processes </a:t>
            </a:r>
            <a:r>
              <a:rPr lang="en-US" altLang="ko-KR" dirty="0"/>
              <a:t>based on their worth and </a:t>
            </a:r>
            <a:r>
              <a:rPr lang="en-US" altLang="ko-KR" dirty="0" smtClean="0"/>
              <a:t>need</a:t>
            </a:r>
          </a:p>
          <a:p>
            <a:pPr lvl="1"/>
            <a:r>
              <a:rPr lang="en-US" altLang="ko-KR" dirty="0"/>
              <a:t>Both the user and the system can set a process’s priority to influence the scheduling </a:t>
            </a:r>
            <a:r>
              <a:rPr lang="en-US" altLang="ko-KR" dirty="0" smtClean="0"/>
              <a:t>behavior</a:t>
            </a:r>
          </a:p>
          <a:p>
            <a:r>
              <a:rPr lang="en-US" altLang="ko-KR" dirty="0" smtClean="0"/>
              <a:t>Processes with a </a:t>
            </a:r>
            <a:r>
              <a:rPr lang="en-US" altLang="ko-KR" b="1" dirty="0" smtClean="0"/>
              <a:t>higher priority </a:t>
            </a:r>
            <a:r>
              <a:rPr lang="en-US" altLang="ko-KR" dirty="0" smtClean="0"/>
              <a:t>run before those with a lower priority</a:t>
            </a:r>
          </a:p>
          <a:p>
            <a:pPr lvl="1"/>
            <a:r>
              <a:rPr lang="en-US" altLang="ko-KR" dirty="0" smtClean="0"/>
              <a:t>Processes with the </a:t>
            </a:r>
            <a:r>
              <a:rPr lang="en-US" altLang="ko-KR" b="1" dirty="0" smtClean="0"/>
              <a:t>same priority </a:t>
            </a:r>
            <a:r>
              <a:rPr lang="en-US" altLang="ko-KR" dirty="0" smtClean="0"/>
              <a:t>are scheduled </a:t>
            </a:r>
            <a:r>
              <a:rPr lang="en-US" altLang="ko-KR" b="1" dirty="0" smtClean="0"/>
              <a:t>round-robin</a:t>
            </a:r>
          </a:p>
          <a:p>
            <a:r>
              <a:rPr lang="en-US" altLang="ko-KR" dirty="0" smtClean="0"/>
              <a:t>On </a:t>
            </a:r>
            <a:r>
              <a:rPr lang="en-US" altLang="ko-KR" dirty="0"/>
              <a:t>some systems, processes with a higher priority also </a:t>
            </a:r>
            <a:r>
              <a:rPr lang="en-US" altLang="ko-KR" dirty="0" smtClean="0"/>
              <a:t>receive </a:t>
            </a:r>
            <a:r>
              <a:rPr lang="en-US" altLang="ko-KR" dirty="0"/>
              <a:t>a longer </a:t>
            </a:r>
            <a:r>
              <a:rPr lang="en-US" altLang="ko-KR" b="1" i="1" dirty="0" err="1" smtClean="0"/>
              <a:t>timeslice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runnable process with </a:t>
            </a:r>
            <a:r>
              <a:rPr lang="en-US" altLang="ko-KR" dirty="0" err="1"/>
              <a:t>timeslice</a:t>
            </a:r>
            <a:r>
              <a:rPr lang="en-US" altLang="ko-KR" dirty="0"/>
              <a:t> remaining and the highest </a:t>
            </a:r>
            <a:r>
              <a:rPr lang="en-US" altLang="ko-KR" dirty="0" smtClean="0"/>
              <a:t>priority </a:t>
            </a:r>
            <a:r>
              <a:rPr lang="en-US" altLang="ko-KR" dirty="0"/>
              <a:t>always </a:t>
            </a:r>
            <a:r>
              <a:rPr lang="en-US" altLang="ko-KR" dirty="0" smtClean="0"/>
              <a:t>runs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Linux kernel implements two separate priority </a:t>
            </a:r>
            <a:r>
              <a:rPr lang="en-US" altLang="ko-KR" dirty="0" smtClean="0"/>
              <a:t>ranges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first is the </a:t>
            </a:r>
            <a:r>
              <a:rPr lang="en-US" altLang="ko-KR" b="1" i="1" dirty="0"/>
              <a:t>nice</a:t>
            </a:r>
            <a:r>
              <a:rPr lang="en-US" altLang="ko-KR" dirty="0"/>
              <a:t> value, a </a:t>
            </a:r>
            <a:r>
              <a:rPr lang="en-US" altLang="ko-KR" dirty="0" smtClean="0"/>
              <a:t>number </a:t>
            </a:r>
            <a:r>
              <a:rPr lang="en-US" altLang="ko-KR" dirty="0"/>
              <a:t>from –20 to +19 with a default of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Processes </a:t>
            </a:r>
            <a:r>
              <a:rPr lang="en-US" altLang="ko-KR" dirty="0"/>
              <a:t>with a </a:t>
            </a:r>
            <a:r>
              <a:rPr lang="en-US" altLang="ko-KR" dirty="0" smtClean="0"/>
              <a:t>lower </a:t>
            </a:r>
            <a:r>
              <a:rPr lang="en-US" altLang="ko-KR" dirty="0"/>
              <a:t>nice value </a:t>
            </a:r>
            <a:r>
              <a:rPr lang="en-US" altLang="ko-KR" b="1" dirty="0"/>
              <a:t>(higher priority) </a:t>
            </a:r>
            <a:r>
              <a:rPr lang="en-US" altLang="ko-KR" dirty="0"/>
              <a:t>receive a larger proportion of the system’s processor </a:t>
            </a:r>
            <a:r>
              <a:rPr lang="en-US" altLang="ko-KR" dirty="0" smtClean="0"/>
              <a:t>compared </a:t>
            </a:r>
            <a:r>
              <a:rPr lang="en-US" altLang="ko-KR" dirty="0"/>
              <a:t>to processes with a higher nice value </a:t>
            </a:r>
            <a:r>
              <a:rPr lang="en-US" altLang="ko-KR" b="1" dirty="0"/>
              <a:t>(lower </a:t>
            </a:r>
            <a:r>
              <a:rPr lang="en-US" altLang="ko-KR" b="1" dirty="0" smtClean="0"/>
              <a:t>priority)</a:t>
            </a:r>
          </a:p>
          <a:p>
            <a:r>
              <a:rPr lang="en-US" altLang="ko-KR" dirty="0" smtClean="0"/>
              <a:t>Nice </a:t>
            </a:r>
            <a:r>
              <a:rPr lang="en-US" altLang="ko-KR" dirty="0"/>
              <a:t>values are the </a:t>
            </a:r>
            <a:r>
              <a:rPr lang="en-US" altLang="ko-KR" dirty="0" smtClean="0"/>
              <a:t>standard </a:t>
            </a:r>
            <a:r>
              <a:rPr lang="en-US" altLang="ko-KR" dirty="0"/>
              <a:t>priority range used in all Unix </a:t>
            </a:r>
            <a:r>
              <a:rPr lang="en-US" altLang="ko-KR" dirty="0" smtClean="0"/>
              <a:t>systems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other Unix-based </a:t>
            </a:r>
            <a:r>
              <a:rPr lang="en-US" altLang="ko-KR" dirty="0" smtClean="0"/>
              <a:t>systems</a:t>
            </a:r>
            <a:r>
              <a:rPr lang="en-US" altLang="ko-KR" dirty="0"/>
              <a:t>, such as Mac OS X, the nice value is a control over the </a:t>
            </a:r>
            <a:r>
              <a:rPr lang="en-US" altLang="ko-KR" b="1" i="1" dirty="0"/>
              <a:t>absolute</a:t>
            </a:r>
            <a:r>
              <a:rPr lang="en-US" altLang="ko-KR" b="1" dirty="0"/>
              <a:t>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allotted </a:t>
            </a:r>
            <a:r>
              <a:rPr lang="en-US" altLang="ko-KR" dirty="0" smtClean="0"/>
              <a:t>to </a:t>
            </a:r>
            <a:r>
              <a:rPr lang="en-US" altLang="ko-KR" dirty="0"/>
              <a:t>a </a:t>
            </a:r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Linux, it is a control over the proportion of </a:t>
            </a:r>
            <a:r>
              <a:rPr lang="en-US" altLang="ko-KR" dirty="0" err="1" smtClean="0"/>
              <a:t>timeslice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17961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794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42026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second range is the </a:t>
            </a:r>
            <a:r>
              <a:rPr lang="en-US" altLang="ko-KR" b="1" i="1" dirty="0"/>
              <a:t>real-time</a:t>
            </a:r>
            <a:r>
              <a:rPr lang="en-US" altLang="ko-KR" dirty="0"/>
              <a:t> </a:t>
            </a:r>
            <a:r>
              <a:rPr lang="en-US" altLang="ko-KR" dirty="0" smtClean="0"/>
              <a:t>priority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values are configurable, but by default </a:t>
            </a:r>
            <a:r>
              <a:rPr lang="en-US" altLang="ko-KR" dirty="0" smtClean="0"/>
              <a:t>range </a:t>
            </a:r>
            <a:r>
              <a:rPr lang="en-US" altLang="ko-KR" b="1" dirty="0"/>
              <a:t>from 0 to 99</a:t>
            </a:r>
            <a:r>
              <a:rPr lang="en-US" altLang="ko-KR" dirty="0"/>
              <a:t>, </a:t>
            </a:r>
            <a:r>
              <a:rPr lang="en-US" altLang="ko-KR" dirty="0" smtClean="0"/>
              <a:t>inclusive</a:t>
            </a:r>
          </a:p>
          <a:p>
            <a:pPr lvl="1"/>
            <a:r>
              <a:rPr lang="en-US" altLang="ko-KR" dirty="0" smtClean="0"/>
              <a:t>Opposite </a:t>
            </a:r>
            <a:r>
              <a:rPr lang="en-US" altLang="ko-KR" dirty="0"/>
              <a:t>from nice values, </a:t>
            </a:r>
            <a:r>
              <a:rPr lang="en-US" altLang="ko-KR" b="1" dirty="0"/>
              <a:t>higher real-time priority </a:t>
            </a:r>
            <a:r>
              <a:rPr lang="en-US" altLang="ko-KR" dirty="0"/>
              <a:t>values </a:t>
            </a:r>
            <a:r>
              <a:rPr lang="en-US" altLang="ko-KR" dirty="0" smtClean="0"/>
              <a:t>correspond </a:t>
            </a:r>
            <a:r>
              <a:rPr lang="en-US" altLang="ko-KR" dirty="0"/>
              <a:t>to a greater </a:t>
            </a:r>
            <a:r>
              <a:rPr lang="en-US" altLang="ko-KR" dirty="0" smtClean="0"/>
              <a:t>priority</a:t>
            </a:r>
          </a:p>
          <a:p>
            <a:pPr lvl="1"/>
            <a:r>
              <a:rPr lang="en-US" altLang="ko-KR" dirty="0" smtClean="0"/>
              <a:t>All </a:t>
            </a:r>
            <a:r>
              <a:rPr lang="en-US" altLang="ko-KR" dirty="0"/>
              <a:t>real-time processes are at a higher priority than </a:t>
            </a:r>
            <a:r>
              <a:rPr lang="en-US" altLang="ko-KR" dirty="0" smtClean="0"/>
              <a:t>normal processes</a:t>
            </a:r>
          </a:p>
          <a:p>
            <a:r>
              <a:rPr lang="en-US" altLang="ko-KR" dirty="0" smtClean="0"/>
              <a:t>Linux </a:t>
            </a:r>
            <a:r>
              <a:rPr lang="en-US" altLang="ko-KR" dirty="0"/>
              <a:t>implements </a:t>
            </a:r>
            <a:r>
              <a:rPr lang="en-US" altLang="ko-KR" b="1" dirty="0"/>
              <a:t>real-time priorities </a:t>
            </a:r>
            <a:r>
              <a:rPr lang="en-US" altLang="ko-KR" dirty="0"/>
              <a:t>in accordance with the relevant Unix standards, </a:t>
            </a:r>
            <a:r>
              <a:rPr lang="en-US" altLang="ko-KR" dirty="0" smtClean="0"/>
              <a:t>specifically POSIX.1b</a:t>
            </a:r>
          </a:p>
          <a:p>
            <a:pPr lvl="1"/>
            <a:r>
              <a:rPr lang="en-US" altLang="ko-KR" dirty="0" smtClean="0"/>
              <a:t>All </a:t>
            </a:r>
            <a:r>
              <a:rPr lang="en-US" altLang="ko-KR" dirty="0"/>
              <a:t>modern Unix systems implement a similar scheme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1790"/>
              </p:ext>
            </p:extLst>
          </p:nvPr>
        </p:nvGraphicFramePr>
        <p:xfrm>
          <a:off x="261938" y="1334973"/>
          <a:ext cx="8620124" cy="460749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99937"/>
                <a:gridCol w="1195431"/>
                <a:gridCol w="2038525"/>
                <a:gridCol w="4486231"/>
              </a:tblGrid>
              <a:tr h="35960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Priority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Policy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stop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Special class for stopped CPUs. Such CPUs cannot execute any threads</a:t>
                      </a:r>
                      <a:r>
                        <a:rPr lang="en-US" sz="1400" dirty="0" smtClean="0">
                          <a:effectLst/>
                        </a:rPr>
                        <a:t>. (Used</a:t>
                      </a:r>
                      <a:r>
                        <a:rPr lang="en-US" sz="1400" baseline="0" dirty="0" smtClean="0">
                          <a:effectLst/>
                        </a:rPr>
                        <a:t> in</a:t>
                      </a:r>
                      <a:r>
                        <a:rPr lang="en-US" sz="1400" dirty="0" smtClean="0">
                          <a:effectLst/>
                        </a:rPr>
                        <a:t> SMP systems, for load balancing and </a:t>
                      </a:r>
                      <a:r>
                        <a:rPr lang="en-US" sz="1400" dirty="0" err="1" smtClean="0">
                          <a:effectLst/>
                        </a:rPr>
                        <a:t>cpu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hotplug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  <a:tr h="36720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 err="1">
                          <a:effectLst/>
                        </a:rPr>
                        <a:t>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SCHED_RR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Implements cyclic scheduling using round-robin or FIFO policies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  <a:tr h="367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SCHED_FIFO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52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fair (CFS)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SCHED_NORMAL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(SCHED_OTHER)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Default policy for most kernel and user threads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  <a:tr h="124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SCHED_BATCH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Similar to SCHED_NORMAL, but process which was recently waken up won't try to dispatch on CPU which is more </a:t>
                      </a:r>
                      <a:r>
                        <a:rPr lang="en-US" sz="1400" dirty="0" err="1">
                          <a:effectLst/>
                        </a:rPr>
                        <a:t>fittful</a:t>
                      </a:r>
                      <a:r>
                        <a:rPr lang="en-US" sz="1400" dirty="0">
                          <a:effectLst/>
                        </a:rPr>
                        <a:t> for batch tasks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Idle threads –- picked only when other classes do not have </a:t>
                      </a:r>
                      <a:r>
                        <a:rPr lang="en-US" sz="1400" dirty="0" err="1">
                          <a:effectLst/>
                        </a:rPr>
                        <a:t>runnbalbe</a:t>
                      </a:r>
                      <a:r>
                        <a:rPr lang="en-US" sz="1400" dirty="0">
                          <a:effectLst/>
                        </a:rPr>
                        <a:t> threads.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 err="1"/>
              <a:t>timeslice</a:t>
            </a:r>
            <a:r>
              <a:rPr lang="en-US" altLang="ko-KR" dirty="0"/>
              <a:t> </a:t>
            </a:r>
            <a:r>
              <a:rPr lang="en-US" altLang="ko-KR" dirty="0" smtClean="0"/>
              <a:t>is </a:t>
            </a:r>
            <a:r>
              <a:rPr lang="en-US" altLang="ko-KR" dirty="0"/>
              <a:t>the numeric value that represents how long a task can run until it is </a:t>
            </a:r>
            <a:r>
              <a:rPr lang="en-US" altLang="ko-KR" dirty="0" smtClean="0"/>
              <a:t>preempted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scheduler policy must dictate a default </a:t>
            </a:r>
            <a:r>
              <a:rPr lang="en-US" altLang="ko-KR" dirty="0" err="1" smtClean="0"/>
              <a:t>timeslice</a:t>
            </a:r>
            <a:endParaRPr lang="en-US" altLang="ko-KR" dirty="0" smtClean="0"/>
          </a:p>
          <a:p>
            <a:r>
              <a:rPr lang="en-US" altLang="ko-KR" b="1" dirty="0" smtClean="0"/>
              <a:t>Too long </a:t>
            </a:r>
            <a:r>
              <a:rPr lang="en-US" altLang="ko-KR" dirty="0" err="1"/>
              <a:t>timeslice</a:t>
            </a:r>
            <a:r>
              <a:rPr lang="en-US" altLang="ko-KR" dirty="0"/>
              <a:t> causes </a:t>
            </a:r>
            <a:r>
              <a:rPr lang="en-US" altLang="ko-KR" dirty="0" smtClean="0"/>
              <a:t>to </a:t>
            </a:r>
            <a:r>
              <a:rPr lang="en-US" altLang="ko-KR" dirty="0"/>
              <a:t>have </a:t>
            </a:r>
            <a:r>
              <a:rPr lang="en-US" altLang="ko-KR" b="1" dirty="0"/>
              <a:t>poor interactive </a:t>
            </a:r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 smtClean="0"/>
              <a:t>It will </a:t>
            </a:r>
            <a:r>
              <a:rPr lang="en-US" altLang="ko-KR" dirty="0"/>
              <a:t>no longer feel as if applications are concurrently </a:t>
            </a:r>
            <a:r>
              <a:rPr lang="en-US" altLang="ko-KR" dirty="0" smtClean="0"/>
              <a:t>executed</a:t>
            </a:r>
          </a:p>
          <a:p>
            <a:r>
              <a:rPr lang="en-US" altLang="ko-KR" b="1" dirty="0" smtClean="0"/>
              <a:t>Too </a:t>
            </a:r>
            <a:r>
              <a:rPr lang="en-US" altLang="ko-KR" b="1" dirty="0"/>
              <a:t>short </a:t>
            </a:r>
            <a:r>
              <a:rPr lang="en-US" altLang="ko-KR" dirty="0"/>
              <a:t>a </a:t>
            </a:r>
            <a:r>
              <a:rPr lang="en-US" altLang="ko-KR" dirty="0" err="1" smtClean="0"/>
              <a:t>timeslice</a:t>
            </a:r>
            <a:r>
              <a:rPr lang="en-US" altLang="ko-KR" dirty="0" smtClean="0"/>
              <a:t> </a:t>
            </a:r>
            <a:r>
              <a:rPr lang="en-US" altLang="ko-KR" dirty="0"/>
              <a:t>causes significant amounts of processor time to be wasted on the overhead of </a:t>
            </a:r>
            <a:r>
              <a:rPr lang="en-US" altLang="ko-KR" dirty="0" smtClean="0"/>
              <a:t>switching processes</a:t>
            </a:r>
          </a:p>
          <a:p>
            <a:r>
              <a:rPr lang="en-US" altLang="ko-KR" dirty="0" smtClean="0"/>
              <a:t>The </a:t>
            </a:r>
            <a:r>
              <a:rPr lang="en-US" altLang="ko-KR" i="1" u="sng" dirty="0"/>
              <a:t>conflicting goals</a:t>
            </a:r>
            <a:r>
              <a:rPr lang="en-US" altLang="ko-KR" dirty="0"/>
              <a:t> of </a:t>
            </a:r>
            <a:r>
              <a:rPr lang="en-US" altLang="ko-KR" dirty="0" smtClean="0"/>
              <a:t>I/O-bound </a:t>
            </a:r>
            <a:r>
              <a:rPr lang="en-US" altLang="ko-KR" dirty="0"/>
              <a:t>versus processor-bound processes </a:t>
            </a:r>
            <a:r>
              <a:rPr lang="en-US" altLang="ko-KR" dirty="0" smtClean="0"/>
              <a:t>arise</a:t>
            </a:r>
          </a:p>
          <a:p>
            <a:pPr lvl="1"/>
            <a:r>
              <a:rPr lang="en-US" altLang="ko-KR" dirty="0" smtClean="0"/>
              <a:t>I/O-bound </a:t>
            </a:r>
            <a:r>
              <a:rPr lang="en-US" altLang="ko-KR" dirty="0"/>
              <a:t>processes do not need </a:t>
            </a:r>
            <a:r>
              <a:rPr lang="en-US" altLang="ko-KR" dirty="0" smtClean="0"/>
              <a:t>longer </a:t>
            </a:r>
            <a:r>
              <a:rPr lang="en-US" altLang="ko-KR" dirty="0" err="1" smtClean="0"/>
              <a:t>timeslices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rocessor-bound </a:t>
            </a:r>
            <a:r>
              <a:rPr lang="en-US" altLang="ko-KR" dirty="0"/>
              <a:t>processes </a:t>
            </a:r>
            <a:r>
              <a:rPr lang="en-US" altLang="ko-KR" dirty="0" smtClean="0"/>
              <a:t>crave </a:t>
            </a:r>
            <a:r>
              <a:rPr lang="en-US" altLang="ko-KR" dirty="0"/>
              <a:t>long </a:t>
            </a:r>
            <a:r>
              <a:rPr lang="en-US" altLang="ko-KR" dirty="0" err="1"/>
              <a:t>timeslices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/>
              <a:t>would seem that </a:t>
            </a:r>
            <a:r>
              <a:rPr lang="en-US" altLang="ko-KR" dirty="0" smtClean="0"/>
              <a:t>long </a:t>
            </a:r>
            <a:r>
              <a:rPr lang="en-US" altLang="ko-KR" dirty="0" err="1"/>
              <a:t>timeslice</a:t>
            </a:r>
            <a:r>
              <a:rPr lang="en-US" altLang="ko-KR" dirty="0"/>
              <a:t> would result in poor </a:t>
            </a:r>
            <a:r>
              <a:rPr lang="en-US" altLang="ko-KR" dirty="0" smtClean="0"/>
              <a:t>interactive performance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many </a:t>
            </a:r>
            <a:r>
              <a:rPr lang="en-US" altLang="ko-KR" dirty="0" smtClean="0"/>
              <a:t>OSes, the default </a:t>
            </a:r>
            <a:r>
              <a:rPr lang="en-US" altLang="ko-KR" dirty="0" err="1"/>
              <a:t>timeslice</a:t>
            </a:r>
            <a:r>
              <a:rPr lang="en-US" altLang="ko-KR" dirty="0"/>
              <a:t> is rather </a:t>
            </a:r>
            <a:r>
              <a:rPr lang="en-US" altLang="ko-KR" dirty="0" smtClean="0"/>
              <a:t>low (e.g., 10 milliseconds)</a:t>
            </a:r>
          </a:p>
          <a:p>
            <a:r>
              <a:rPr lang="en-US" altLang="ko-KR" dirty="0" smtClean="0"/>
              <a:t>Linux’s </a:t>
            </a:r>
            <a:r>
              <a:rPr lang="en-US" altLang="ko-KR" b="1" i="1" dirty="0"/>
              <a:t>CFS scheduler</a:t>
            </a:r>
            <a:r>
              <a:rPr lang="en-US" altLang="ko-KR" dirty="0"/>
              <a:t>, </a:t>
            </a:r>
            <a:r>
              <a:rPr lang="en-US" altLang="ko-KR" dirty="0" smtClean="0"/>
              <a:t>however</a:t>
            </a:r>
            <a:r>
              <a:rPr lang="en-US" altLang="ko-KR" dirty="0"/>
              <a:t>, does not directly assign </a:t>
            </a:r>
            <a:r>
              <a:rPr lang="en-US" altLang="ko-KR" dirty="0" err="1"/>
              <a:t>timeslices</a:t>
            </a:r>
            <a:r>
              <a:rPr lang="en-US" altLang="ko-KR" dirty="0"/>
              <a:t> to </a:t>
            </a:r>
            <a:r>
              <a:rPr lang="en-US" altLang="ko-KR" dirty="0" smtClean="0"/>
              <a:t>processes</a:t>
            </a:r>
          </a:p>
          <a:p>
            <a:pPr lvl="1"/>
            <a:r>
              <a:rPr lang="en-US" altLang="ko-KR" dirty="0" smtClean="0"/>
              <a:t>Instead, </a:t>
            </a:r>
            <a:r>
              <a:rPr lang="en-US" altLang="ko-KR" dirty="0"/>
              <a:t>CFS </a:t>
            </a:r>
            <a:r>
              <a:rPr lang="en-US" altLang="ko-KR" dirty="0" smtClean="0"/>
              <a:t>assigns </a:t>
            </a:r>
            <a:r>
              <a:rPr lang="en-US" altLang="ko-KR" dirty="0"/>
              <a:t>processes a </a:t>
            </a:r>
            <a:r>
              <a:rPr lang="en-US" altLang="ko-KR" b="1" dirty="0"/>
              <a:t>proportion</a:t>
            </a:r>
            <a:r>
              <a:rPr lang="en-US" altLang="ko-KR" dirty="0"/>
              <a:t> of the </a:t>
            </a:r>
            <a:r>
              <a:rPr lang="en-US" altLang="ko-KR" dirty="0" smtClean="0"/>
              <a:t>processor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b="1" dirty="0"/>
              <a:t>nice</a:t>
            </a:r>
            <a:r>
              <a:rPr lang="en-US" altLang="ko-KR" dirty="0"/>
              <a:t> value acts as a </a:t>
            </a:r>
            <a:r>
              <a:rPr lang="en-US" altLang="ko-KR" b="1" dirty="0"/>
              <a:t>weight</a:t>
            </a:r>
            <a:r>
              <a:rPr lang="en-US" altLang="ko-KR" dirty="0"/>
              <a:t>, </a:t>
            </a:r>
            <a:r>
              <a:rPr lang="en-US" altLang="ko-KR" dirty="0" smtClean="0"/>
              <a:t>changing </a:t>
            </a:r>
            <a:r>
              <a:rPr lang="en-US" altLang="ko-KR" dirty="0"/>
              <a:t>the proportion of the processor time each process </a:t>
            </a:r>
            <a:r>
              <a:rPr lang="en-US" altLang="ko-KR" dirty="0" smtClean="0"/>
              <a:t>receives</a:t>
            </a:r>
          </a:p>
          <a:p>
            <a:pPr lvl="2"/>
            <a:r>
              <a:rPr lang="en-US" altLang="ko-KR" dirty="0"/>
              <a:t>H</a:t>
            </a:r>
            <a:r>
              <a:rPr lang="en-US" altLang="ko-KR" dirty="0" smtClean="0"/>
              <a:t>igher </a:t>
            </a:r>
            <a:r>
              <a:rPr lang="en-US" altLang="ko-KR" dirty="0"/>
              <a:t>nice values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 smaller proportion </a:t>
            </a:r>
            <a:r>
              <a:rPr lang="en-US" altLang="ko-KR" dirty="0"/>
              <a:t>of the </a:t>
            </a:r>
            <a:r>
              <a:rPr lang="en-US" altLang="ko-KR" dirty="0" smtClean="0"/>
              <a:t>processor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maller </a:t>
            </a:r>
            <a:r>
              <a:rPr lang="en-US" altLang="ko-KR" dirty="0"/>
              <a:t>nice values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a larger proportion of the </a:t>
            </a:r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</a:t>
            </a:r>
            <a:r>
              <a:rPr lang="en-US" altLang="ko-KR" dirty="0"/>
              <a:t>operating system is </a:t>
            </a:r>
            <a:r>
              <a:rPr lang="en-US" altLang="ko-KR" b="1" dirty="0" smtClean="0"/>
              <a:t>preemptive</a:t>
            </a:r>
            <a:r>
              <a:rPr lang="en-US" altLang="ko-KR" dirty="0" smtClean="0"/>
              <a:t>, that is, when </a:t>
            </a:r>
            <a:r>
              <a:rPr lang="en-US" altLang="ko-KR" dirty="0"/>
              <a:t>a process enters the </a:t>
            </a:r>
            <a:r>
              <a:rPr lang="en-US" altLang="ko-KR" dirty="0" smtClean="0"/>
              <a:t>runnable </a:t>
            </a:r>
            <a:r>
              <a:rPr lang="en-US" altLang="ko-KR" dirty="0"/>
              <a:t>state, it becomes eligible to </a:t>
            </a:r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Based on the </a:t>
            </a:r>
            <a:r>
              <a:rPr lang="en-US" altLang="ko-KR" dirty="0"/>
              <a:t>process’s </a:t>
            </a:r>
            <a:r>
              <a:rPr lang="en-US" altLang="ko-KR" b="1" dirty="0" smtClean="0"/>
              <a:t>priority</a:t>
            </a:r>
            <a:r>
              <a:rPr lang="en-US" altLang="ko-KR" dirty="0" smtClean="0"/>
              <a:t> </a:t>
            </a:r>
            <a:r>
              <a:rPr lang="en-US" altLang="ko-KR" dirty="0"/>
              <a:t>and available </a:t>
            </a:r>
            <a:r>
              <a:rPr lang="en-US" altLang="ko-KR" b="1" dirty="0" err="1" smtClean="0"/>
              <a:t>timeslice</a:t>
            </a:r>
            <a:endParaRPr lang="en-US" altLang="ko-KR" b="1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Linux, under the new CFS scheduler, the decision is a </a:t>
            </a:r>
            <a:r>
              <a:rPr lang="en-US" altLang="ko-KR" dirty="0" smtClean="0"/>
              <a:t>function </a:t>
            </a:r>
            <a:r>
              <a:rPr lang="en-US" altLang="ko-KR" dirty="0"/>
              <a:t>of how much of a </a:t>
            </a:r>
            <a:r>
              <a:rPr lang="en-US" altLang="ko-KR" b="1" dirty="0"/>
              <a:t>proportion</a:t>
            </a:r>
            <a:r>
              <a:rPr lang="en-US" altLang="ko-KR" dirty="0"/>
              <a:t> of the </a:t>
            </a:r>
            <a:r>
              <a:rPr lang="en-US" altLang="ko-KR" dirty="0" smtClean="0"/>
              <a:t>processor the </a:t>
            </a:r>
            <a:r>
              <a:rPr lang="en-US" altLang="ko-KR" dirty="0"/>
              <a:t>newly runnable processor has </a:t>
            </a:r>
            <a:r>
              <a:rPr lang="en-US" altLang="ko-KR" dirty="0" smtClean="0"/>
              <a:t>consumed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it has consumed a smaller proportion of the processor than the currently </a:t>
            </a:r>
            <a:r>
              <a:rPr lang="en-US" altLang="ko-KR" dirty="0" smtClean="0"/>
              <a:t>executing </a:t>
            </a:r>
            <a:r>
              <a:rPr lang="en-US" altLang="ko-KR" dirty="0"/>
              <a:t>process, it runs </a:t>
            </a:r>
            <a:r>
              <a:rPr lang="en-US" altLang="ko-KR" dirty="0" smtClean="0"/>
              <a:t>immediately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not, it is </a:t>
            </a:r>
            <a:r>
              <a:rPr lang="en-US" altLang="ko-KR" dirty="0" smtClean="0"/>
              <a:t>scheduled </a:t>
            </a:r>
            <a:r>
              <a:rPr lang="en-US" altLang="ko-KR" dirty="0"/>
              <a:t>to run at a later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Consider a system with two runnable </a:t>
            </a:r>
            <a:r>
              <a:rPr lang="en-US" altLang="ko-KR" dirty="0" smtClean="0"/>
              <a:t>tasks</a:t>
            </a:r>
          </a:p>
          <a:p>
            <a:pPr lvl="1"/>
            <a:r>
              <a:rPr lang="en-US" altLang="ko-KR" dirty="0" smtClean="0"/>
              <a:t>(1) text editor, (2) video encoder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text </a:t>
            </a:r>
            <a:r>
              <a:rPr lang="en-US" altLang="ko-KR" dirty="0" smtClean="0"/>
              <a:t>editor </a:t>
            </a:r>
            <a:r>
              <a:rPr lang="en-US" altLang="ko-KR" dirty="0"/>
              <a:t>is </a:t>
            </a:r>
            <a:r>
              <a:rPr lang="en-US" altLang="ko-KR" b="1" dirty="0"/>
              <a:t>I/O-bound</a:t>
            </a:r>
            <a:r>
              <a:rPr lang="en-US" altLang="ko-KR" dirty="0"/>
              <a:t> because it spends nearly all its time waiting for user key </a:t>
            </a:r>
            <a:r>
              <a:rPr lang="en-US" altLang="ko-KR" dirty="0" smtClean="0"/>
              <a:t>presses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the text editor does </a:t>
            </a:r>
            <a:r>
              <a:rPr lang="en-US" altLang="ko-KR" dirty="0" smtClean="0"/>
              <a:t>receive </a:t>
            </a:r>
            <a:r>
              <a:rPr lang="en-US" altLang="ko-KR" dirty="0"/>
              <a:t>a key press, the user expects the editor to respond </a:t>
            </a:r>
            <a:r>
              <a:rPr lang="en-US" altLang="ko-KR" dirty="0" smtClean="0"/>
              <a:t>immediately</a:t>
            </a:r>
          </a:p>
          <a:p>
            <a:r>
              <a:rPr lang="en-US" altLang="ko-KR" dirty="0" smtClean="0"/>
              <a:t>The video </a:t>
            </a:r>
            <a:r>
              <a:rPr lang="en-US" altLang="ko-KR" dirty="0"/>
              <a:t>encoder is </a:t>
            </a:r>
            <a:r>
              <a:rPr lang="en-US" altLang="ko-KR" b="1" dirty="0" smtClean="0"/>
              <a:t>processor-bound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encoder spends all its time applying the video </a:t>
            </a:r>
            <a:r>
              <a:rPr lang="en-US" altLang="ko-KR" dirty="0" smtClean="0"/>
              <a:t>codec </a:t>
            </a:r>
            <a:r>
              <a:rPr lang="en-US" altLang="ko-KR" dirty="0"/>
              <a:t>to the raw data, easily consuming 100% of the </a:t>
            </a:r>
            <a:r>
              <a:rPr lang="en-US" altLang="ko-KR" dirty="0" smtClean="0"/>
              <a:t>processor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video encoder does </a:t>
            </a:r>
            <a:r>
              <a:rPr lang="en-US" altLang="ko-KR" dirty="0" smtClean="0"/>
              <a:t>not </a:t>
            </a:r>
            <a:r>
              <a:rPr lang="en-US" altLang="ko-KR" dirty="0"/>
              <a:t>have </a:t>
            </a:r>
            <a:r>
              <a:rPr lang="en-US" altLang="ko-KR" dirty="0" smtClean="0"/>
              <a:t>strong </a:t>
            </a:r>
            <a:r>
              <a:rPr lang="en-US" altLang="ko-KR" dirty="0"/>
              <a:t>time constraints on when it </a:t>
            </a:r>
            <a:r>
              <a:rPr lang="en-US" altLang="ko-KR" dirty="0" smtClean="0"/>
              <a:t>runs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en-US" altLang="ko-KR" dirty="0"/>
              <a:t>it started running now or in half </a:t>
            </a:r>
            <a:r>
              <a:rPr lang="en-US" altLang="ko-KR" dirty="0" smtClean="0"/>
              <a:t>a </a:t>
            </a:r>
            <a:r>
              <a:rPr lang="en-US" altLang="ko-KR" dirty="0"/>
              <a:t>second, the user </a:t>
            </a:r>
            <a:r>
              <a:rPr lang="en-US" altLang="ko-KR" dirty="0" smtClean="0"/>
              <a:t>would </a:t>
            </a:r>
            <a:r>
              <a:rPr lang="en-US" altLang="ko-KR" dirty="0"/>
              <a:t>not </a:t>
            </a:r>
            <a:r>
              <a:rPr lang="en-US" altLang="ko-KR" dirty="0" smtClean="0"/>
              <a:t>care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sooner it finishes the </a:t>
            </a:r>
            <a:r>
              <a:rPr lang="en-US" altLang="ko-KR" dirty="0" smtClean="0"/>
              <a:t>better</a:t>
            </a:r>
            <a:r>
              <a:rPr lang="en-US" altLang="ko-KR" dirty="0"/>
              <a:t>, but latency is not a primary </a:t>
            </a:r>
            <a:r>
              <a:rPr lang="en-US" altLang="ko-KR" dirty="0" smtClean="0"/>
              <a:t>concern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0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this scenario, ideally the scheduler gives the text editor a larger proportion of the </a:t>
            </a:r>
            <a:r>
              <a:rPr lang="en-US" altLang="ko-KR" dirty="0" smtClean="0"/>
              <a:t>available </a:t>
            </a:r>
            <a:r>
              <a:rPr lang="en-US" altLang="ko-KR" dirty="0"/>
              <a:t>processor than the video encoder, because the text editor is </a:t>
            </a:r>
            <a:r>
              <a:rPr lang="en-US" altLang="ko-KR" dirty="0" smtClean="0"/>
              <a:t>interactive</a:t>
            </a:r>
          </a:p>
          <a:p>
            <a:r>
              <a:rPr lang="en-US" altLang="ko-KR" dirty="0" smtClean="0"/>
              <a:t>We </a:t>
            </a:r>
            <a:r>
              <a:rPr lang="en-US" altLang="ko-KR" dirty="0"/>
              <a:t>have </a:t>
            </a:r>
            <a:r>
              <a:rPr lang="en-US" altLang="ko-KR" dirty="0" smtClean="0"/>
              <a:t>two </a:t>
            </a:r>
            <a:r>
              <a:rPr lang="en-US" altLang="ko-KR" dirty="0"/>
              <a:t>goals for the text </a:t>
            </a:r>
            <a:r>
              <a:rPr lang="en-US" altLang="ko-KR" dirty="0" smtClean="0"/>
              <a:t>editor</a:t>
            </a:r>
          </a:p>
          <a:p>
            <a:pPr lvl="1"/>
            <a:r>
              <a:rPr lang="en-US" altLang="ko-KR" dirty="0" smtClean="0"/>
              <a:t>(1) </a:t>
            </a:r>
            <a:r>
              <a:rPr lang="en-US" altLang="ko-KR" dirty="0"/>
              <a:t>W</a:t>
            </a:r>
            <a:r>
              <a:rPr lang="en-US" altLang="ko-KR" dirty="0" smtClean="0"/>
              <a:t>e </a:t>
            </a:r>
            <a:r>
              <a:rPr lang="en-US" altLang="ko-KR" dirty="0"/>
              <a:t>want it to have a large amount of </a:t>
            </a:r>
            <a:r>
              <a:rPr lang="en-US" altLang="ko-KR" b="1" dirty="0"/>
              <a:t>processor time </a:t>
            </a:r>
            <a:r>
              <a:rPr lang="en-US" altLang="ko-KR" dirty="0" smtClean="0"/>
              <a:t>available </a:t>
            </a:r>
            <a:r>
              <a:rPr lang="en-US" altLang="ko-KR" dirty="0"/>
              <a:t>to </a:t>
            </a:r>
            <a:r>
              <a:rPr lang="en-US" altLang="ko-KR" dirty="0" smtClean="0"/>
              <a:t>it</a:t>
            </a:r>
          </a:p>
          <a:p>
            <a:pPr lvl="2"/>
            <a:r>
              <a:rPr lang="en-US" altLang="ko-KR" dirty="0"/>
              <a:t>N</a:t>
            </a:r>
            <a:r>
              <a:rPr lang="en-US" altLang="ko-KR" dirty="0" smtClean="0"/>
              <a:t>ot </a:t>
            </a:r>
            <a:r>
              <a:rPr lang="en-US" altLang="ko-KR" dirty="0"/>
              <a:t>because it needs a lot of processor (it does not) but because we want it </a:t>
            </a:r>
            <a:r>
              <a:rPr lang="en-US" altLang="ko-KR" dirty="0" smtClean="0"/>
              <a:t>to </a:t>
            </a:r>
            <a:r>
              <a:rPr lang="en-US" altLang="ko-KR" dirty="0"/>
              <a:t>always have processor time available the moment it needs </a:t>
            </a:r>
            <a:r>
              <a:rPr lang="en-US" altLang="ko-KR" dirty="0" smtClean="0"/>
              <a:t>it</a:t>
            </a:r>
          </a:p>
          <a:p>
            <a:pPr lvl="1"/>
            <a:r>
              <a:rPr lang="en-US" altLang="ko-KR" dirty="0" smtClean="0"/>
              <a:t>(2) </a:t>
            </a:r>
            <a:r>
              <a:rPr lang="en-US" altLang="ko-KR" dirty="0"/>
              <a:t>W</a:t>
            </a:r>
            <a:r>
              <a:rPr lang="en-US" altLang="ko-KR" dirty="0" smtClean="0"/>
              <a:t>e </a:t>
            </a:r>
            <a:r>
              <a:rPr lang="en-US" altLang="ko-KR" dirty="0"/>
              <a:t>want the text </a:t>
            </a:r>
            <a:r>
              <a:rPr lang="en-US" altLang="ko-KR" dirty="0" smtClean="0"/>
              <a:t>editor </a:t>
            </a:r>
            <a:r>
              <a:rPr lang="en-US" altLang="ko-KR" dirty="0"/>
              <a:t>to </a:t>
            </a:r>
            <a:r>
              <a:rPr lang="en-US" altLang="ko-KR" b="1" dirty="0"/>
              <a:t>preempt</a:t>
            </a:r>
            <a:r>
              <a:rPr lang="en-US" altLang="ko-KR" dirty="0"/>
              <a:t> the video encoder the moment it wakes up (say, when the user presses </a:t>
            </a:r>
            <a:r>
              <a:rPr lang="en-US" altLang="ko-KR" dirty="0" smtClean="0"/>
              <a:t>a key)</a:t>
            </a:r>
          </a:p>
          <a:p>
            <a:pPr lvl="2"/>
            <a:r>
              <a:rPr lang="en-US" altLang="ko-KR" dirty="0" smtClean="0"/>
              <a:t>This </a:t>
            </a:r>
            <a:r>
              <a:rPr lang="en-US" altLang="ko-KR" dirty="0"/>
              <a:t>can ensure the text editor has good interactive performance and is responsive to </a:t>
            </a:r>
            <a:r>
              <a:rPr lang="en-US" altLang="ko-KR" dirty="0" smtClean="0"/>
              <a:t>user input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On </a:t>
            </a:r>
            <a:r>
              <a:rPr lang="en-US" altLang="ko-KR" dirty="0"/>
              <a:t>most </a:t>
            </a:r>
            <a:r>
              <a:rPr lang="en-US" altLang="ko-KR" dirty="0" smtClean="0"/>
              <a:t>OSes, </a:t>
            </a:r>
            <a:r>
              <a:rPr lang="en-US" altLang="ko-KR" dirty="0"/>
              <a:t>these goals are accomplished </a:t>
            </a:r>
            <a:r>
              <a:rPr lang="en-US" altLang="ko-KR" dirty="0" smtClean="0"/>
              <a:t>by </a:t>
            </a:r>
            <a:r>
              <a:rPr lang="en-US" altLang="ko-KR" dirty="0"/>
              <a:t>giving </a:t>
            </a:r>
            <a:r>
              <a:rPr lang="en-US" altLang="ko-KR" dirty="0" smtClean="0"/>
              <a:t>the </a:t>
            </a:r>
            <a:r>
              <a:rPr lang="en-US" altLang="ko-KR" dirty="0"/>
              <a:t>text editor a </a:t>
            </a:r>
            <a:r>
              <a:rPr lang="en-US" altLang="ko-KR" b="1" dirty="0"/>
              <a:t>higher priority </a:t>
            </a:r>
            <a:r>
              <a:rPr lang="en-US" altLang="ko-KR" dirty="0"/>
              <a:t>and </a:t>
            </a:r>
            <a:r>
              <a:rPr lang="en-US" altLang="ko-KR" b="1" dirty="0"/>
              <a:t>larger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than the video </a:t>
            </a:r>
            <a:r>
              <a:rPr lang="en-US" altLang="ko-KR" dirty="0" smtClean="0"/>
              <a:t>encoder</a:t>
            </a:r>
          </a:p>
          <a:p>
            <a:pPr lvl="1"/>
            <a:r>
              <a:rPr lang="en-US" altLang="ko-KR" dirty="0" smtClean="0"/>
              <a:t>Instead </a:t>
            </a:r>
            <a:r>
              <a:rPr lang="en-US" altLang="ko-KR" dirty="0"/>
              <a:t>of assigning the text editor </a:t>
            </a:r>
            <a:r>
              <a:rPr lang="en-US" altLang="ko-KR" dirty="0" smtClean="0"/>
              <a:t>a </a:t>
            </a:r>
            <a:r>
              <a:rPr lang="en-US" altLang="ko-KR" dirty="0"/>
              <a:t>specific priority and </a:t>
            </a:r>
            <a:r>
              <a:rPr lang="en-US" altLang="ko-KR" dirty="0" err="1"/>
              <a:t>timeslice</a:t>
            </a:r>
            <a:r>
              <a:rPr lang="en-US" altLang="ko-KR" dirty="0"/>
              <a:t>, it guarantees the text editor a specific </a:t>
            </a:r>
            <a:r>
              <a:rPr lang="en-US" altLang="ko-KR" b="1" dirty="0"/>
              <a:t>proportion</a:t>
            </a:r>
            <a:r>
              <a:rPr lang="en-US" altLang="ko-KR" dirty="0"/>
              <a:t> of the </a:t>
            </a:r>
            <a:r>
              <a:rPr lang="en-US" altLang="ko-KR" dirty="0" smtClean="0"/>
              <a:t>processor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the video encoder and text editor are the only running processes and both </a:t>
            </a:r>
            <a:r>
              <a:rPr lang="en-US" altLang="ko-KR" dirty="0" smtClean="0"/>
              <a:t>are </a:t>
            </a:r>
            <a:r>
              <a:rPr lang="en-US" altLang="ko-KR" dirty="0"/>
              <a:t>at the same nice level, this </a:t>
            </a:r>
            <a:r>
              <a:rPr lang="en-US" altLang="ko-KR" b="1" dirty="0"/>
              <a:t>proportion would be </a:t>
            </a:r>
            <a:r>
              <a:rPr lang="en-US" altLang="ko-KR" b="1" dirty="0" smtClean="0"/>
              <a:t>50%</a:t>
            </a:r>
          </a:p>
          <a:p>
            <a:pPr lvl="1"/>
            <a:r>
              <a:rPr lang="en-US" altLang="ko-KR" dirty="0" smtClean="0"/>
              <a:t>Because </a:t>
            </a:r>
            <a:r>
              <a:rPr lang="en-US" altLang="ko-KR" dirty="0"/>
              <a:t>the text editor spends most of its time blocked, waiting </a:t>
            </a:r>
            <a:r>
              <a:rPr lang="en-US" altLang="ko-KR" dirty="0" smtClean="0"/>
              <a:t>for </a:t>
            </a:r>
            <a:r>
              <a:rPr lang="en-US" altLang="ko-KR" dirty="0"/>
              <a:t>user key presses, </a:t>
            </a:r>
            <a:r>
              <a:rPr lang="en-US" altLang="ko-KR" b="1" dirty="0"/>
              <a:t>it does not use </a:t>
            </a:r>
            <a:r>
              <a:rPr lang="en-US" altLang="ko-KR" b="1" dirty="0" smtClean="0"/>
              <a:t>near </a:t>
            </a:r>
            <a:r>
              <a:rPr lang="en-US" altLang="ko-KR" b="1" dirty="0"/>
              <a:t>50% </a:t>
            </a:r>
            <a:r>
              <a:rPr lang="en-US" altLang="ko-KR" dirty="0"/>
              <a:t>of the </a:t>
            </a:r>
            <a:r>
              <a:rPr lang="en-US" altLang="ko-KR" dirty="0" smtClean="0"/>
              <a:t>processor</a:t>
            </a:r>
          </a:p>
          <a:p>
            <a:pPr lvl="1"/>
            <a:r>
              <a:rPr lang="en-US" altLang="ko-KR" dirty="0" smtClean="0"/>
              <a:t>Conversely</a:t>
            </a:r>
            <a:r>
              <a:rPr lang="en-US" altLang="ko-KR" dirty="0"/>
              <a:t>, the </a:t>
            </a:r>
            <a:r>
              <a:rPr lang="en-US" altLang="ko-KR" dirty="0" smtClean="0"/>
              <a:t>video </a:t>
            </a:r>
            <a:r>
              <a:rPr lang="en-US" altLang="ko-KR" dirty="0"/>
              <a:t>encoder is free to use more than its allotted 50%, enabling it to finish the encoding </a:t>
            </a:r>
            <a:r>
              <a:rPr lang="en-US" altLang="ko-KR" dirty="0" smtClean="0"/>
              <a:t>quickly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When </a:t>
            </a:r>
            <a:r>
              <a:rPr lang="en-US" altLang="ko-KR" dirty="0"/>
              <a:t>the editor wakes up, </a:t>
            </a:r>
            <a:r>
              <a:rPr lang="en-US" altLang="ko-KR" dirty="0" smtClean="0"/>
              <a:t>CFS notices that </a:t>
            </a:r>
            <a:r>
              <a:rPr lang="en-US" altLang="ko-KR" dirty="0"/>
              <a:t>it is allotted 50% of the processor but has used considerably </a:t>
            </a:r>
            <a:r>
              <a:rPr lang="en-US" altLang="ko-KR" dirty="0" smtClean="0"/>
              <a:t>less</a:t>
            </a:r>
          </a:p>
          <a:p>
            <a:r>
              <a:rPr lang="en-US" altLang="ko-KR" dirty="0" smtClean="0"/>
              <a:t>Attempting </a:t>
            </a:r>
            <a:r>
              <a:rPr lang="en-US" altLang="ko-KR" dirty="0"/>
              <a:t>to give all processes a </a:t>
            </a:r>
            <a:r>
              <a:rPr lang="en-US" altLang="ko-KR" b="1" dirty="0"/>
              <a:t>fair share </a:t>
            </a:r>
            <a:r>
              <a:rPr lang="en-US" altLang="ko-KR" dirty="0"/>
              <a:t>of the processor, it then preempts the video </a:t>
            </a:r>
            <a:r>
              <a:rPr lang="en-US" altLang="ko-KR" dirty="0" smtClean="0"/>
              <a:t>encoder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text editor runs, quickly processes the </a:t>
            </a:r>
            <a:r>
              <a:rPr lang="en-US" altLang="ko-KR" dirty="0" smtClean="0"/>
              <a:t>user’s </a:t>
            </a:r>
            <a:r>
              <a:rPr lang="en-US" altLang="ko-KR" dirty="0"/>
              <a:t>key press, and again sleeps, waiting for more </a:t>
            </a:r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As </a:t>
            </a:r>
            <a:r>
              <a:rPr lang="en-US" altLang="ko-KR" dirty="0"/>
              <a:t>the text editor has not </a:t>
            </a:r>
            <a:r>
              <a:rPr lang="en-US" altLang="ko-KR" dirty="0" smtClean="0"/>
              <a:t>consumed </a:t>
            </a:r>
            <a:r>
              <a:rPr lang="en-US" altLang="ko-KR" dirty="0"/>
              <a:t>its allotted 50%, </a:t>
            </a:r>
            <a:r>
              <a:rPr lang="en-US" altLang="ko-KR" b="1" dirty="0"/>
              <a:t>we continue in this manner</a:t>
            </a:r>
            <a:r>
              <a:rPr lang="en-US" altLang="ko-KR" dirty="0"/>
              <a:t>, with CFS always enabling the text </a:t>
            </a:r>
            <a:r>
              <a:rPr lang="en-US" altLang="ko-KR" dirty="0" smtClean="0"/>
              <a:t>editor </a:t>
            </a:r>
            <a:r>
              <a:rPr lang="en-US" altLang="ko-KR" dirty="0"/>
              <a:t>to run when it wants and the video encoder to run the rest of the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Unix, the priority is exported to user-space in the form of </a:t>
            </a:r>
            <a:r>
              <a:rPr lang="en-US" altLang="ko-KR" b="1" dirty="0"/>
              <a:t>nice</a:t>
            </a:r>
            <a:r>
              <a:rPr lang="en-US" altLang="ko-KR" dirty="0"/>
              <a:t> values</a:t>
            </a:r>
          </a:p>
          <a:p>
            <a:pPr lvl="1"/>
            <a:r>
              <a:rPr lang="en-US" altLang="ko-KR" dirty="0"/>
              <a:t>This sounds simple, but in practice it leads to several pathological </a:t>
            </a:r>
            <a:r>
              <a:rPr lang="en-US" altLang="ko-KR" dirty="0" smtClean="0"/>
              <a:t>problems</a:t>
            </a:r>
            <a:endParaRPr lang="en-US" altLang="ko-KR" b="1" dirty="0" smtClean="0"/>
          </a:p>
          <a:p>
            <a:r>
              <a:rPr lang="en-US" altLang="ko-KR" dirty="0" smtClean="0"/>
              <a:t>First</a:t>
            </a:r>
            <a:r>
              <a:rPr lang="en-US" altLang="ko-KR" dirty="0"/>
              <a:t>, mapping </a:t>
            </a:r>
            <a:r>
              <a:rPr lang="en-US" altLang="ko-KR" b="1" dirty="0"/>
              <a:t>nice</a:t>
            </a:r>
            <a:r>
              <a:rPr lang="en-US" altLang="ko-KR" dirty="0"/>
              <a:t> values onto </a:t>
            </a:r>
            <a:r>
              <a:rPr lang="en-US" altLang="ko-KR" dirty="0" err="1"/>
              <a:t>timeslices</a:t>
            </a:r>
            <a:r>
              <a:rPr lang="en-US" altLang="ko-KR" dirty="0"/>
              <a:t> requires a decision about what </a:t>
            </a:r>
            <a:r>
              <a:rPr lang="en-US" altLang="ko-KR" b="1" dirty="0"/>
              <a:t>absolute</a:t>
            </a:r>
            <a:r>
              <a:rPr lang="en-US" altLang="ko-KR" dirty="0"/>
              <a:t> </a:t>
            </a:r>
            <a:r>
              <a:rPr lang="en-US" altLang="ko-KR" dirty="0" err="1" smtClean="0"/>
              <a:t>timeslice</a:t>
            </a:r>
            <a:r>
              <a:rPr lang="en-US" altLang="ko-KR" dirty="0" smtClean="0"/>
              <a:t> </a:t>
            </a:r>
            <a:r>
              <a:rPr lang="en-US" altLang="ko-KR" dirty="0"/>
              <a:t>to allot each nice </a:t>
            </a:r>
            <a:r>
              <a:rPr lang="en-US" altLang="ko-KR" dirty="0" smtClean="0"/>
              <a:t>value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leads to suboptimal switching </a:t>
            </a:r>
            <a:r>
              <a:rPr lang="en-US" altLang="ko-KR" dirty="0" smtClean="0"/>
              <a:t>behavior</a:t>
            </a:r>
          </a:p>
          <a:p>
            <a:pPr lvl="1"/>
            <a:r>
              <a:rPr lang="en-US" altLang="ko-KR" dirty="0" smtClean="0"/>
              <a:t>For example</a:t>
            </a:r>
            <a:r>
              <a:rPr lang="en-US" altLang="ko-KR" dirty="0"/>
              <a:t>, let’s assume we assign processes of the </a:t>
            </a:r>
            <a:r>
              <a:rPr lang="en-US" altLang="ko-KR" b="1" dirty="0"/>
              <a:t>default nice </a:t>
            </a:r>
            <a:r>
              <a:rPr lang="en-US" altLang="ko-KR" dirty="0"/>
              <a:t>value</a:t>
            </a:r>
            <a:r>
              <a:rPr lang="en-US" altLang="ko-KR" b="1" dirty="0"/>
              <a:t> </a:t>
            </a:r>
            <a:r>
              <a:rPr lang="en-US" altLang="ko-KR" dirty="0" smtClean="0"/>
              <a:t>(0) </a:t>
            </a:r>
            <a:r>
              <a:rPr lang="en-US" altLang="ko-KR" dirty="0"/>
              <a:t>a </a:t>
            </a:r>
            <a:r>
              <a:rPr lang="en-US" altLang="ko-KR" dirty="0" err="1"/>
              <a:t>timeslice</a:t>
            </a:r>
            <a:r>
              <a:rPr lang="en-US" altLang="ko-KR" dirty="0"/>
              <a:t> of 100 </a:t>
            </a:r>
            <a:r>
              <a:rPr lang="en-US" altLang="ko-KR" dirty="0" smtClean="0"/>
              <a:t>milliseconds </a:t>
            </a:r>
            <a:r>
              <a:rPr lang="en-US" altLang="ko-KR" dirty="0"/>
              <a:t>and processes at the</a:t>
            </a:r>
            <a:r>
              <a:rPr lang="en-US" altLang="ko-KR" b="1" dirty="0"/>
              <a:t> highest nice </a:t>
            </a:r>
            <a:r>
              <a:rPr lang="en-US" altLang="ko-KR" dirty="0"/>
              <a:t>value (+20, the lowest priority) a </a:t>
            </a:r>
            <a:r>
              <a:rPr lang="en-US" altLang="ko-KR" dirty="0" err="1"/>
              <a:t>timeslice</a:t>
            </a:r>
            <a:r>
              <a:rPr lang="en-US" altLang="ko-KR" dirty="0"/>
              <a:t> of 5 </a:t>
            </a:r>
            <a:r>
              <a:rPr lang="en-US" altLang="ko-KR" dirty="0" smtClean="0"/>
              <a:t>milliseconds</a:t>
            </a:r>
          </a:p>
          <a:p>
            <a:pPr lvl="1"/>
            <a:r>
              <a:rPr lang="en-US" altLang="ko-KR" dirty="0" smtClean="0"/>
              <a:t>The default-priority </a:t>
            </a:r>
            <a:r>
              <a:rPr lang="en-US" altLang="ko-KR" dirty="0"/>
              <a:t>process thus receives 20⁄21 (100 out of 105 milliseconds)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low priority process receives 1/21 (5 out of 105 </a:t>
            </a:r>
            <a:r>
              <a:rPr lang="en-US" altLang="ko-KR" dirty="0" smtClean="0"/>
              <a:t>milliseconds)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93111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6878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Now</a:t>
            </a:r>
            <a:r>
              <a:rPr lang="en-US" altLang="ko-KR" dirty="0"/>
              <a:t>, what happens if we run exactly </a:t>
            </a:r>
            <a:r>
              <a:rPr lang="en-US" altLang="ko-KR" b="1" dirty="0"/>
              <a:t>two low priority </a:t>
            </a:r>
            <a:r>
              <a:rPr lang="en-US" altLang="ko-KR" b="1" dirty="0" smtClean="0"/>
              <a:t>processes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We’d expect </a:t>
            </a:r>
            <a:r>
              <a:rPr lang="en-US" altLang="ko-KR" dirty="0"/>
              <a:t>they each receive 50% of the </a:t>
            </a:r>
            <a:r>
              <a:rPr lang="en-US" altLang="ko-KR" dirty="0" smtClean="0"/>
              <a:t>processor </a:t>
            </a:r>
          </a:p>
          <a:p>
            <a:pPr lvl="1"/>
            <a:r>
              <a:rPr lang="en-US" altLang="ko-KR" dirty="0" smtClean="0"/>
              <a:t>But </a:t>
            </a:r>
            <a:r>
              <a:rPr lang="en-US" altLang="ko-KR" dirty="0"/>
              <a:t>they each enjoy the </a:t>
            </a:r>
            <a:r>
              <a:rPr lang="en-US" altLang="ko-KR" dirty="0" smtClean="0"/>
              <a:t>processor </a:t>
            </a:r>
            <a:r>
              <a:rPr lang="en-US" altLang="ko-KR" dirty="0"/>
              <a:t>for only 5 milliseconds at a </a:t>
            </a:r>
            <a:r>
              <a:rPr lang="en-US" altLang="ko-KR" dirty="0" smtClean="0"/>
              <a:t>time</a:t>
            </a:r>
          </a:p>
          <a:p>
            <a:pPr lvl="2"/>
            <a:r>
              <a:rPr lang="en-US" altLang="ko-KR" dirty="0" smtClean="0"/>
              <a:t>5 </a:t>
            </a:r>
            <a:r>
              <a:rPr lang="en-US" altLang="ko-KR" dirty="0"/>
              <a:t>out of 10 milliseconds </a:t>
            </a:r>
            <a:r>
              <a:rPr lang="en-US" altLang="ko-KR" dirty="0" smtClean="0"/>
              <a:t>each!</a:t>
            </a:r>
          </a:p>
          <a:p>
            <a:pPr lvl="2"/>
            <a:r>
              <a:rPr lang="en-US" altLang="ko-KR" dirty="0" smtClean="0"/>
              <a:t>That </a:t>
            </a:r>
            <a:r>
              <a:rPr lang="en-US" altLang="ko-KR" dirty="0"/>
              <a:t>is, instead </a:t>
            </a:r>
            <a:r>
              <a:rPr lang="en-US" altLang="ko-KR" dirty="0" smtClean="0"/>
              <a:t>of </a:t>
            </a:r>
            <a:r>
              <a:rPr lang="en-US" altLang="ko-KR" dirty="0"/>
              <a:t>context switching twice every 105 milliseconds, we now context switch twice </a:t>
            </a:r>
            <a:r>
              <a:rPr lang="en-US" altLang="ko-KR" b="1" dirty="0"/>
              <a:t>every </a:t>
            </a:r>
            <a:r>
              <a:rPr lang="en-US" altLang="ko-KR" b="1" dirty="0" smtClean="0"/>
              <a:t>10 milliseconds</a:t>
            </a:r>
          </a:p>
          <a:p>
            <a:r>
              <a:rPr lang="en-US" altLang="ko-KR" dirty="0" smtClean="0"/>
              <a:t>Conversely</a:t>
            </a:r>
            <a:r>
              <a:rPr lang="en-US" altLang="ko-KR" dirty="0"/>
              <a:t>, if we have </a:t>
            </a:r>
            <a:r>
              <a:rPr lang="en-US" altLang="ko-KR" b="1" dirty="0"/>
              <a:t>two normal priority processes</a:t>
            </a:r>
            <a:r>
              <a:rPr lang="en-US" altLang="ko-KR" dirty="0"/>
              <a:t>, each again receives </a:t>
            </a:r>
            <a:r>
              <a:rPr lang="en-US" altLang="ko-KR" dirty="0" smtClean="0"/>
              <a:t>the </a:t>
            </a:r>
            <a:r>
              <a:rPr lang="en-US" altLang="ko-KR" dirty="0"/>
              <a:t>correct 50% of the processor, but in 100 millisecond </a:t>
            </a:r>
            <a:r>
              <a:rPr lang="en-US" altLang="ko-KR" dirty="0" smtClean="0"/>
              <a:t>increments</a:t>
            </a:r>
          </a:p>
          <a:p>
            <a:r>
              <a:rPr lang="en-US" altLang="ko-KR" dirty="0" smtClean="0"/>
              <a:t>Neither </a:t>
            </a:r>
            <a:r>
              <a:rPr lang="en-US" altLang="ko-KR" dirty="0"/>
              <a:t>of these </a:t>
            </a:r>
            <a:r>
              <a:rPr lang="en-US" altLang="ko-KR" dirty="0" err="1" smtClean="0"/>
              <a:t>timeslice</a:t>
            </a:r>
            <a:r>
              <a:rPr lang="en-US" altLang="ko-KR" dirty="0" smtClean="0"/>
              <a:t> </a:t>
            </a:r>
            <a:r>
              <a:rPr lang="en-US" altLang="ko-KR" dirty="0"/>
              <a:t>allotments are necessarily </a:t>
            </a:r>
            <a:r>
              <a:rPr lang="en-US" altLang="ko-KR" dirty="0" smtClean="0"/>
              <a:t>ideal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second problem concerns </a:t>
            </a:r>
            <a:r>
              <a:rPr lang="en-US" altLang="ko-KR" b="1" dirty="0" smtClean="0"/>
              <a:t>relative nice values</a:t>
            </a:r>
          </a:p>
          <a:p>
            <a:pPr lvl="1"/>
            <a:r>
              <a:rPr lang="en-US" altLang="ko-KR" dirty="0" smtClean="0"/>
              <a:t>Say we have two processes, each a single nice value apart</a:t>
            </a:r>
          </a:p>
          <a:p>
            <a:pPr lvl="1"/>
            <a:r>
              <a:rPr lang="en-US" altLang="ko-KR" dirty="0" smtClean="0"/>
              <a:t>Let’s </a:t>
            </a:r>
            <a:r>
              <a:rPr lang="en-US" altLang="ko-KR" dirty="0"/>
              <a:t>assume they </a:t>
            </a:r>
            <a:r>
              <a:rPr lang="en-US" altLang="ko-KR" dirty="0" smtClean="0"/>
              <a:t>are </a:t>
            </a:r>
            <a:r>
              <a:rPr lang="en-US" altLang="ko-KR" dirty="0"/>
              <a:t>at nice values </a:t>
            </a:r>
            <a:r>
              <a:rPr lang="en-US" altLang="ko-KR" b="1" dirty="0"/>
              <a:t>0 and </a:t>
            </a:r>
            <a:r>
              <a:rPr lang="en-US" altLang="ko-KR" b="1" dirty="0" smtClean="0"/>
              <a:t>1</a:t>
            </a:r>
          </a:p>
          <a:p>
            <a:r>
              <a:rPr lang="en-US" altLang="ko-KR" dirty="0" smtClean="0"/>
              <a:t>This </a:t>
            </a:r>
            <a:r>
              <a:rPr lang="en-US" altLang="ko-KR" dirty="0"/>
              <a:t>might map </a:t>
            </a:r>
            <a:r>
              <a:rPr lang="en-US" altLang="ko-KR" dirty="0" smtClean="0"/>
              <a:t>to </a:t>
            </a:r>
            <a:r>
              <a:rPr lang="en-US" altLang="ko-KR" dirty="0" err="1" smtClean="0"/>
              <a:t>timeslices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b="1" dirty="0"/>
              <a:t>100 and 95 </a:t>
            </a:r>
            <a:r>
              <a:rPr lang="en-US" altLang="ko-KR" b="1" dirty="0" smtClean="0"/>
              <a:t>milliseconds</a:t>
            </a:r>
          </a:p>
          <a:p>
            <a:pPr lvl="1"/>
            <a:r>
              <a:rPr lang="en-US" altLang="ko-KR" dirty="0" smtClean="0"/>
              <a:t>These </a:t>
            </a:r>
            <a:r>
              <a:rPr lang="en-US" altLang="ko-KR" dirty="0"/>
              <a:t>two values are nearly identical, </a:t>
            </a:r>
            <a:r>
              <a:rPr lang="en-US" altLang="ko-KR" dirty="0" smtClean="0"/>
              <a:t>and </a:t>
            </a:r>
            <a:r>
              <a:rPr lang="en-US" altLang="ko-KR" dirty="0"/>
              <a:t>thus the difference here between a single nice value is </a:t>
            </a:r>
            <a:r>
              <a:rPr lang="en-US" altLang="ko-KR" dirty="0" smtClean="0"/>
              <a:t>small</a:t>
            </a:r>
          </a:p>
          <a:p>
            <a:r>
              <a:rPr lang="en-US" altLang="ko-KR" dirty="0" smtClean="0"/>
              <a:t>Now</a:t>
            </a:r>
            <a:r>
              <a:rPr lang="en-US" altLang="ko-KR" dirty="0"/>
              <a:t>, instead, let’s </a:t>
            </a:r>
            <a:r>
              <a:rPr lang="en-US" altLang="ko-KR" dirty="0" smtClean="0"/>
              <a:t>assume </a:t>
            </a:r>
            <a:r>
              <a:rPr lang="en-US" altLang="ko-KR" dirty="0"/>
              <a:t>our two processes are at nice values of </a:t>
            </a:r>
            <a:r>
              <a:rPr lang="en-US" altLang="ko-KR" b="1" dirty="0"/>
              <a:t>18 and </a:t>
            </a:r>
            <a:r>
              <a:rPr lang="en-US" altLang="ko-KR" b="1" dirty="0" smtClean="0"/>
              <a:t>19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now maps to </a:t>
            </a:r>
            <a:r>
              <a:rPr lang="en-US" altLang="ko-KR" dirty="0" err="1"/>
              <a:t>timeslices</a:t>
            </a:r>
            <a:r>
              <a:rPr lang="en-US" altLang="ko-KR" dirty="0"/>
              <a:t> of </a:t>
            </a:r>
            <a:r>
              <a:rPr lang="en-US" altLang="ko-KR" b="1" dirty="0"/>
              <a:t>10 and 5 </a:t>
            </a:r>
            <a:r>
              <a:rPr lang="en-US" altLang="ko-KR" b="1" dirty="0" smtClean="0"/>
              <a:t>milliseconds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former receiving twice the processor time as the </a:t>
            </a:r>
            <a:r>
              <a:rPr lang="en-US" altLang="ko-KR" dirty="0" smtClean="0"/>
              <a:t>latter!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Third, if performing a nice value to </a:t>
            </a:r>
            <a:r>
              <a:rPr lang="en-US" altLang="ko-KR" dirty="0" err="1"/>
              <a:t>timeslice</a:t>
            </a:r>
            <a:r>
              <a:rPr lang="en-US" altLang="ko-KR" dirty="0"/>
              <a:t> mapping, we need the ability to </a:t>
            </a:r>
            <a:r>
              <a:rPr lang="en-US" altLang="ko-KR" b="1" dirty="0"/>
              <a:t>assign </a:t>
            </a:r>
            <a:r>
              <a:rPr lang="en-US" altLang="ko-KR" b="1" dirty="0" smtClean="0"/>
              <a:t>an </a:t>
            </a:r>
            <a:r>
              <a:rPr lang="en-US" altLang="ko-KR" b="1" dirty="0"/>
              <a:t>absolute </a:t>
            </a:r>
            <a:r>
              <a:rPr lang="en-US" altLang="ko-KR" b="1" dirty="0" err="1" smtClean="0"/>
              <a:t>timeslice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absolute value must be measured in terms the kernel can </a:t>
            </a:r>
            <a:r>
              <a:rPr lang="en-US" altLang="ko-KR" dirty="0" smtClean="0"/>
              <a:t>measure</a:t>
            </a:r>
          </a:p>
          <a:p>
            <a:r>
              <a:rPr lang="en-US" altLang="ko-KR" dirty="0" smtClean="0"/>
              <a:t>This </a:t>
            </a:r>
            <a:r>
              <a:rPr lang="en-US" altLang="ko-KR" dirty="0"/>
              <a:t>means the </a:t>
            </a:r>
            <a:r>
              <a:rPr lang="en-US" altLang="ko-KR" dirty="0" err="1"/>
              <a:t>timeslice</a:t>
            </a:r>
            <a:r>
              <a:rPr lang="en-US" altLang="ko-KR" dirty="0"/>
              <a:t> must be </a:t>
            </a:r>
            <a:r>
              <a:rPr lang="en-US" altLang="ko-KR" b="1" dirty="0" smtClean="0"/>
              <a:t>multiple </a:t>
            </a:r>
            <a:r>
              <a:rPr lang="en-US" altLang="ko-KR" b="1" dirty="0"/>
              <a:t>of </a:t>
            </a:r>
            <a:r>
              <a:rPr lang="en-US" altLang="ko-KR" b="1" dirty="0" smtClean="0"/>
              <a:t>the </a:t>
            </a:r>
            <a:r>
              <a:rPr lang="en-US" altLang="ko-KR" b="1" dirty="0"/>
              <a:t>timer </a:t>
            </a:r>
            <a:r>
              <a:rPr lang="en-US" altLang="ko-KR" b="1" dirty="0" smtClean="0"/>
              <a:t>tick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minimum </a:t>
            </a:r>
            <a:r>
              <a:rPr lang="en-US" altLang="ko-KR" dirty="0" err="1"/>
              <a:t>timeslice</a:t>
            </a:r>
            <a:r>
              <a:rPr lang="en-US" altLang="ko-KR" dirty="0"/>
              <a:t> has a floor of the </a:t>
            </a:r>
            <a:r>
              <a:rPr lang="en-US" altLang="ko-KR" dirty="0" smtClean="0"/>
              <a:t>period </a:t>
            </a:r>
            <a:r>
              <a:rPr lang="en-US" altLang="ko-KR" dirty="0"/>
              <a:t>of the timer </a:t>
            </a:r>
            <a:r>
              <a:rPr lang="en-US" altLang="ko-KR" dirty="0" smtClean="0"/>
              <a:t>tick</a:t>
            </a:r>
          </a:p>
          <a:p>
            <a:pPr lvl="2"/>
            <a:r>
              <a:rPr lang="en-US" altLang="ko-KR" dirty="0" smtClean="0"/>
              <a:t>10 </a:t>
            </a:r>
            <a:r>
              <a:rPr lang="en-US" altLang="ko-KR" dirty="0"/>
              <a:t>milliseconds or </a:t>
            </a:r>
            <a:r>
              <a:rPr lang="en-US" altLang="ko-KR" dirty="0" smtClean="0"/>
              <a:t>1 millisecond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system timer limits the difference between two </a:t>
            </a:r>
            <a:r>
              <a:rPr lang="en-US" altLang="ko-KR" dirty="0" err="1" smtClean="0"/>
              <a:t>timeslices</a:t>
            </a:r>
            <a:endParaRPr lang="en-US" altLang="ko-KR" dirty="0" smtClean="0"/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uccessive nice </a:t>
            </a:r>
            <a:r>
              <a:rPr lang="en-US" altLang="ko-KR" dirty="0"/>
              <a:t>values might map to </a:t>
            </a:r>
            <a:r>
              <a:rPr lang="en-US" altLang="ko-KR" dirty="0" err="1"/>
              <a:t>timeslices</a:t>
            </a:r>
            <a:r>
              <a:rPr lang="en-US" altLang="ko-KR" dirty="0"/>
              <a:t> as much as 10 milliseconds or as little as 1 </a:t>
            </a:r>
            <a:r>
              <a:rPr lang="en-US" altLang="ko-KR" dirty="0" smtClean="0"/>
              <a:t>millisecond apart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f</a:t>
            </a:r>
            <a:r>
              <a:rPr lang="en-US" altLang="ko-KR" dirty="0" smtClean="0"/>
              <a:t>inal </a:t>
            </a:r>
            <a:r>
              <a:rPr lang="en-US" altLang="ko-KR" dirty="0"/>
              <a:t>problem concerns handling process </a:t>
            </a:r>
            <a:r>
              <a:rPr lang="en-US" altLang="ko-KR" b="1" dirty="0"/>
              <a:t>wake up </a:t>
            </a:r>
            <a:r>
              <a:rPr lang="en-US" altLang="ko-KR" dirty="0"/>
              <a:t>in a priority-based </a:t>
            </a:r>
            <a:r>
              <a:rPr lang="en-US" altLang="ko-KR" dirty="0" smtClean="0"/>
              <a:t>scheduler </a:t>
            </a:r>
            <a:r>
              <a:rPr lang="en-US" altLang="ko-KR" dirty="0"/>
              <a:t>that wants to optimize for </a:t>
            </a:r>
            <a:r>
              <a:rPr lang="en-US" altLang="ko-KR" b="1" dirty="0"/>
              <a:t>interactive </a:t>
            </a:r>
            <a:r>
              <a:rPr lang="en-US" altLang="ko-KR" b="1" dirty="0" smtClean="0"/>
              <a:t>tasks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such a system, you might want to </a:t>
            </a:r>
            <a:r>
              <a:rPr lang="en-US" altLang="ko-KR" dirty="0" smtClean="0"/>
              <a:t>give </a:t>
            </a:r>
            <a:r>
              <a:rPr lang="en-US" altLang="ko-KR" b="1" dirty="0"/>
              <a:t>freshly woken-up tasks a priority boost </a:t>
            </a:r>
            <a:r>
              <a:rPr lang="en-US" altLang="ko-KR" dirty="0"/>
              <a:t>by allowing them to run immediately, even if </a:t>
            </a:r>
            <a:r>
              <a:rPr lang="en-US" altLang="ko-KR" dirty="0" smtClean="0"/>
              <a:t>their </a:t>
            </a:r>
            <a:r>
              <a:rPr lang="en-US" altLang="ko-KR" dirty="0" err="1"/>
              <a:t>timeslice</a:t>
            </a:r>
            <a:r>
              <a:rPr lang="en-US" altLang="ko-KR" dirty="0"/>
              <a:t> was </a:t>
            </a:r>
            <a:r>
              <a:rPr lang="en-US" altLang="ko-KR" dirty="0" smtClean="0"/>
              <a:t>expired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 Completely Fair Scheduler (CFS) is a process </a:t>
            </a:r>
            <a:r>
              <a:rPr lang="en-US" altLang="ko-KR" dirty="0" smtClean="0"/>
              <a:t>scheduler</a:t>
            </a:r>
            <a:endParaRPr lang="en-US" altLang="ko-KR" dirty="0"/>
          </a:p>
          <a:p>
            <a:r>
              <a:rPr lang="en-US" altLang="ko-KR" dirty="0"/>
              <a:t>Merged into the 2.6.23 release of the Linux kernel and is the default </a:t>
            </a:r>
            <a:r>
              <a:rPr lang="en-US" altLang="ko-KR" dirty="0" smtClean="0"/>
              <a:t>scheduler</a:t>
            </a:r>
            <a:endParaRPr lang="en-US" altLang="ko-KR" dirty="0"/>
          </a:p>
          <a:p>
            <a:r>
              <a:rPr lang="en-US" altLang="ko-KR" dirty="0"/>
              <a:t>Maximize overall CPU </a:t>
            </a:r>
            <a:r>
              <a:rPr lang="en-US" altLang="ko-KR" b="1" dirty="0"/>
              <a:t>utilization</a:t>
            </a:r>
            <a:r>
              <a:rPr lang="en-US" altLang="ko-KR" dirty="0"/>
              <a:t> while also maximizing </a:t>
            </a:r>
            <a:r>
              <a:rPr lang="en-US" altLang="ko-KR" b="1" dirty="0"/>
              <a:t>interactive</a:t>
            </a:r>
            <a:r>
              <a:rPr lang="en-US" altLang="ko-KR" dirty="0"/>
              <a:t> performance</a:t>
            </a:r>
          </a:p>
          <a:p>
            <a:r>
              <a:rPr lang="en-US" altLang="ko-KR" dirty="0"/>
              <a:t>CFS does not use the old data structures for the </a:t>
            </a:r>
            <a:r>
              <a:rPr lang="en-US" altLang="ko-KR" b="1" i="1" dirty="0" err="1"/>
              <a:t>runqueues</a:t>
            </a:r>
            <a:r>
              <a:rPr lang="en-US" altLang="ko-KR" dirty="0"/>
              <a:t>, but it uses a time-ordered </a:t>
            </a:r>
            <a:r>
              <a:rPr lang="en-US" altLang="ko-KR" b="1" i="1" dirty="0"/>
              <a:t>red black tree </a:t>
            </a:r>
            <a:r>
              <a:rPr lang="en-US" altLang="ko-KR" dirty="0"/>
              <a:t>to build a "timeline" of future task </a:t>
            </a:r>
            <a:r>
              <a:rPr lang="en-US" altLang="ko-KR" dirty="0" smtClean="0"/>
              <a:t>execution</a:t>
            </a:r>
          </a:p>
          <a:p>
            <a:r>
              <a:rPr lang="en-US" altLang="ko-KR" dirty="0"/>
              <a:t>In CFS the virtual runtime is expressed and tracked via the per-task</a:t>
            </a:r>
          </a:p>
          <a:p>
            <a:pPr lvl="1"/>
            <a:r>
              <a:rPr lang="en-US" altLang="ko-KR" dirty="0"/>
              <a:t>p-&gt;</a:t>
            </a:r>
            <a:r>
              <a:rPr lang="en-US" altLang="ko-KR" dirty="0" err="1" smtClean="0"/>
              <a:t>se.vruntime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nanosec</a:t>
            </a:r>
            <a:r>
              <a:rPr lang="en-US" altLang="ko-KR" b="1" smtClean="0"/>
              <a:t>-unit</a:t>
            </a:r>
            <a:endParaRPr lang="en-US" altLang="ko-K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Completely fair scheduling (CFS)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054285" y="4600099"/>
            <a:ext cx="372890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pc="-100" dirty="0"/>
              <a:t>uint64_t </a:t>
            </a:r>
            <a:r>
              <a:rPr lang="en-US" sz="1200" spc="-100" dirty="0" err="1"/>
              <a:t>get_nanoseconds_since_epoch</a:t>
            </a:r>
            <a:r>
              <a:rPr lang="en-US" sz="1200" spc="-100" dirty="0"/>
              <a:t>(void) {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TSC_now</a:t>
            </a:r>
            <a:r>
              <a:rPr lang="en-US" sz="1200" spc="-100" dirty="0"/>
              <a:t> = RDTSC();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time_now</a:t>
            </a:r>
            <a:r>
              <a:rPr lang="en-US" sz="1200" spc="-100" dirty="0"/>
              <a:t> =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+ (</a:t>
            </a:r>
            <a:r>
              <a:rPr lang="en-US" sz="1200" spc="-100" dirty="0" err="1"/>
              <a:t>TSC_now</a:t>
            </a:r>
            <a:r>
              <a:rPr lang="en-US" sz="1200" spc="-100" dirty="0"/>
              <a:t> -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) * </a:t>
            </a:r>
            <a:r>
              <a:rPr lang="en-US" sz="1200" spc="-100" dirty="0" err="1"/>
              <a:t>TSC_speed_for_this_CPU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/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TSC_now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return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3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 is based on a simple </a:t>
            </a:r>
            <a:r>
              <a:rPr lang="en-US" altLang="ko-KR" dirty="0" smtClean="0"/>
              <a:t>concept</a:t>
            </a:r>
          </a:p>
          <a:p>
            <a:pPr lvl="1"/>
            <a:r>
              <a:rPr lang="en-US" altLang="ko-KR" dirty="0" smtClean="0"/>
              <a:t>Model </a:t>
            </a:r>
            <a:r>
              <a:rPr lang="en-US" altLang="ko-KR" dirty="0"/>
              <a:t>process scheduling as if the system had an </a:t>
            </a:r>
            <a:r>
              <a:rPr lang="en-US" altLang="ko-KR" b="1" dirty="0"/>
              <a:t>ideal, </a:t>
            </a:r>
            <a:r>
              <a:rPr lang="en-US" altLang="ko-KR" b="1" dirty="0" smtClean="0"/>
              <a:t>perfectly </a:t>
            </a:r>
            <a:r>
              <a:rPr lang="en-US" altLang="ko-KR" b="1" dirty="0"/>
              <a:t>multitasking</a:t>
            </a:r>
            <a:r>
              <a:rPr lang="en-US" altLang="ko-KR" dirty="0"/>
              <a:t> </a:t>
            </a:r>
            <a:r>
              <a:rPr lang="en-US" altLang="ko-KR" dirty="0" smtClean="0"/>
              <a:t>processor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such a system, each process would receive </a:t>
            </a:r>
            <a:r>
              <a:rPr lang="en-US" altLang="ko-KR" b="1" dirty="0"/>
              <a:t>1/</a:t>
            </a:r>
            <a:r>
              <a:rPr lang="en-US" altLang="ko-KR" b="1" i="1" dirty="0"/>
              <a:t>n</a:t>
            </a:r>
            <a:r>
              <a:rPr lang="en-US" altLang="ko-KR" dirty="0"/>
              <a:t> of the </a:t>
            </a:r>
            <a:r>
              <a:rPr lang="en-US" altLang="ko-KR" dirty="0" smtClean="0"/>
              <a:t>processor’s time</a:t>
            </a:r>
          </a:p>
          <a:p>
            <a:r>
              <a:rPr lang="en-US" altLang="ko-KR" dirty="0"/>
              <a:t>CFS will run each process for some amount of time, </a:t>
            </a:r>
            <a:r>
              <a:rPr lang="en-US" altLang="ko-KR" b="1" dirty="0"/>
              <a:t>round-robin</a:t>
            </a:r>
            <a:r>
              <a:rPr lang="en-US" altLang="ko-KR" dirty="0"/>
              <a:t>, selecting next the process that has run the least</a:t>
            </a:r>
          </a:p>
          <a:p>
            <a:pPr lvl="1"/>
            <a:r>
              <a:rPr lang="en-US" altLang="ko-KR" dirty="0"/>
              <a:t>CFS calculates </a:t>
            </a:r>
            <a:r>
              <a:rPr lang="en-US" altLang="ko-KR" b="1" dirty="0"/>
              <a:t>how long a process should run </a:t>
            </a:r>
            <a:r>
              <a:rPr lang="en-US" altLang="ko-KR" dirty="0"/>
              <a:t>as a function of the total number of runnable processes</a:t>
            </a:r>
          </a:p>
          <a:p>
            <a:r>
              <a:rPr lang="en-US" altLang="ko-KR" dirty="0"/>
              <a:t>Instead of using the </a:t>
            </a:r>
            <a:r>
              <a:rPr lang="en-US" altLang="ko-KR" b="1" dirty="0"/>
              <a:t>nice</a:t>
            </a:r>
            <a:r>
              <a:rPr lang="en-US" altLang="ko-KR" dirty="0"/>
              <a:t> value to calculate a </a:t>
            </a:r>
            <a:r>
              <a:rPr lang="en-US" altLang="ko-KR" b="1" dirty="0" err="1"/>
              <a:t>timeslice</a:t>
            </a:r>
            <a:r>
              <a:rPr lang="en-US" altLang="ko-KR" dirty="0"/>
              <a:t>, CFS uses the nice value to </a:t>
            </a:r>
            <a:r>
              <a:rPr lang="en-US" altLang="ko-KR" b="1" dirty="0"/>
              <a:t>weight</a:t>
            </a:r>
            <a:r>
              <a:rPr lang="en-US" altLang="ko-KR" dirty="0"/>
              <a:t> the proportion of processor a process is to receive: </a:t>
            </a:r>
          </a:p>
          <a:p>
            <a:pPr lvl="1"/>
            <a:r>
              <a:rPr lang="en-US" dirty="0"/>
              <a:t>Weight is calculated as 1024 / (1.25 ^ </a:t>
            </a:r>
            <a:r>
              <a:rPr lang="en-US" dirty="0" err="1"/>
              <a:t>nice_value</a:t>
            </a:r>
            <a:r>
              <a:rPr lang="en-US" dirty="0"/>
              <a:t>) in CFS</a:t>
            </a:r>
            <a:endParaRPr lang="en-US" altLang="ko-KR" b="1" dirty="0"/>
          </a:p>
          <a:p>
            <a:endParaRPr lang="en-US" altLang="ko-K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process then runs for a “</a:t>
            </a:r>
            <a:r>
              <a:rPr lang="en-US" altLang="ko-KR" dirty="0" err="1"/>
              <a:t>timeslice</a:t>
            </a:r>
            <a:r>
              <a:rPr lang="en-US" altLang="ko-KR" dirty="0"/>
              <a:t>” proportional to its weight divided by the total </a:t>
            </a:r>
            <a:r>
              <a:rPr lang="en-US" altLang="ko-KR" dirty="0" smtClean="0"/>
              <a:t>weight </a:t>
            </a:r>
            <a:r>
              <a:rPr lang="en-US" altLang="ko-KR" dirty="0"/>
              <a:t>of all runnable </a:t>
            </a:r>
            <a:r>
              <a:rPr lang="en-US" altLang="ko-KR" dirty="0" smtClean="0"/>
              <a:t>threads</a:t>
            </a:r>
          </a:p>
          <a:p>
            <a:r>
              <a:rPr lang="en-US" altLang="ko-KR" dirty="0" smtClean="0"/>
              <a:t>To </a:t>
            </a:r>
            <a:r>
              <a:rPr lang="en-US" altLang="ko-KR" dirty="0"/>
              <a:t>calculate the actual </a:t>
            </a:r>
            <a:r>
              <a:rPr lang="en-US" altLang="ko-KR" dirty="0" err="1"/>
              <a:t>timeslice</a:t>
            </a:r>
            <a:r>
              <a:rPr lang="en-US" altLang="ko-KR" dirty="0"/>
              <a:t>, CFS sets a target for its </a:t>
            </a:r>
            <a:r>
              <a:rPr lang="en-US" altLang="ko-KR" dirty="0" smtClean="0"/>
              <a:t>approximation </a:t>
            </a:r>
            <a:r>
              <a:rPr lang="en-US" altLang="ko-KR" dirty="0"/>
              <a:t>of the “infinitely small” scheduling </a:t>
            </a:r>
            <a:r>
              <a:rPr lang="en-US" altLang="ko-KR" dirty="0" smtClean="0"/>
              <a:t>duration</a:t>
            </a:r>
          </a:p>
          <a:p>
            <a:pPr lvl="1"/>
            <a:r>
              <a:rPr lang="en-US" altLang="ko-KR" dirty="0" smtClean="0"/>
              <a:t>This target </a:t>
            </a:r>
            <a:r>
              <a:rPr lang="en-US" altLang="ko-KR" dirty="0"/>
              <a:t>is called the </a:t>
            </a:r>
            <a:r>
              <a:rPr lang="en-US" altLang="ko-KR" b="1" i="1" dirty="0"/>
              <a:t>targeted </a:t>
            </a:r>
            <a:r>
              <a:rPr lang="en-US" altLang="ko-KR" b="1" i="1" dirty="0" smtClean="0"/>
              <a:t>latency</a:t>
            </a:r>
          </a:p>
          <a:p>
            <a:r>
              <a:rPr lang="en-US" altLang="ko-KR" b="1" dirty="0" smtClean="0"/>
              <a:t>Smaller </a:t>
            </a:r>
            <a:r>
              <a:rPr lang="en-US" altLang="ko-KR" b="1" dirty="0"/>
              <a:t>targets </a:t>
            </a:r>
            <a:r>
              <a:rPr lang="en-US" altLang="ko-KR" dirty="0"/>
              <a:t>yield better interactivity and a closer </a:t>
            </a:r>
            <a:r>
              <a:rPr lang="en-US" altLang="ko-KR" dirty="0" smtClean="0"/>
              <a:t>approximation </a:t>
            </a:r>
            <a:r>
              <a:rPr lang="en-US" altLang="ko-KR" dirty="0"/>
              <a:t>to perfect multitasking, at the expense of </a:t>
            </a:r>
            <a:r>
              <a:rPr lang="en-US" altLang="ko-KR" b="1" dirty="0"/>
              <a:t>higher switching costs</a:t>
            </a:r>
            <a:r>
              <a:rPr lang="en-US" altLang="ko-KR" dirty="0"/>
              <a:t> and thus </a:t>
            </a:r>
            <a:r>
              <a:rPr lang="en-US" altLang="ko-KR" dirty="0" smtClean="0"/>
              <a:t>worse </a:t>
            </a:r>
            <a:r>
              <a:rPr lang="en-US" altLang="ko-KR" dirty="0"/>
              <a:t>overall </a:t>
            </a:r>
            <a:r>
              <a:rPr lang="en-US" altLang="ko-KR" dirty="0" smtClean="0"/>
              <a:t>throughput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6343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Assume </a:t>
            </a:r>
            <a:r>
              <a:rPr lang="en-US" altLang="ko-KR" dirty="0"/>
              <a:t>the </a:t>
            </a:r>
            <a:r>
              <a:rPr lang="en-US" altLang="ko-KR" b="1" dirty="0"/>
              <a:t>targeted latency </a:t>
            </a:r>
            <a:r>
              <a:rPr lang="en-US" altLang="ko-KR" dirty="0"/>
              <a:t>is </a:t>
            </a:r>
            <a:r>
              <a:rPr lang="en-US" altLang="ko-KR" b="1" dirty="0"/>
              <a:t>20 milliseconds </a:t>
            </a:r>
            <a:r>
              <a:rPr lang="en-US" altLang="ko-KR" dirty="0"/>
              <a:t>and </a:t>
            </a:r>
            <a:r>
              <a:rPr lang="en-US" altLang="ko-KR" dirty="0" smtClean="0"/>
              <a:t>we have </a:t>
            </a:r>
            <a:r>
              <a:rPr lang="en-US" altLang="ko-KR" b="1" dirty="0" smtClean="0"/>
              <a:t>2 runnable </a:t>
            </a:r>
            <a:r>
              <a:rPr lang="en-US" altLang="ko-KR" b="1" dirty="0"/>
              <a:t>tasks</a:t>
            </a:r>
            <a:r>
              <a:rPr lang="en-US" altLang="ko-KR" dirty="0"/>
              <a:t> at the same priority</a:t>
            </a:r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/>
              <a:t>will run for 10 milliseconds before preempting </a:t>
            </a:r>
            <a:r>
              <a:rPr lang="en-US" altLang="ko-KR" dirty="0" smtClean="0"/>
              <a:t>the </a:t>
            </a:r>
            <a:r>
              <a:rPr lang="en-US" altLang="ko-KR" dirty="0"/>
              <a:t>other</a:t>
            </a:r>
          </a:p>
          <a:p>
            <a:pPr lvl="1"/>
            <a:r>
              <a:rPr lang="en-US" altLang="ko-KR" dirty="0"/>
              <a:t>If we have </a:t>
            </a:r>
            <a:r>
              <a:rPr lang="en-US" altLang="ko-KR" b="1" dirty="0" smtClean="0"/>
              <a:t>4 tasks </a:t>
            </a:r>
            <a:r>
              <a:rPr lang="en-US" altLang="ko-KR" dirty="0"/>
              <a:t>at the same priority, each will run for 5 milliseconds</a:t>
            </a:r>
          </a:p>
          <a:p>
            <a:pPr lvl="1"/>
            <a:r>
              <a:rPr lang="en-US" altLang="ko-KR" dirty="0"/>
              <a:t>If there are </a:t>
            </a:r>
            <a:r>
              <a:rPr lang="en-US" altLang="ko-KR" b="1" dirty="0"/>
              <a:t>20 tasks</a:t>
            </a:r>
            <a:r>
              <a:rPr lang="en-US" altLang="ko-KR" dirty="0"/>
              <a:t>, each will run for 1 </a:t>
            </a:r>
            <a:r>
              <a:rPr lang="en-US" altLang="ko-KR" dirty="0" smtClean="0"/>
              <a:t>millisecond</a:t>
            </a:r>
          </a:p>
          <a:p>
            <a:r>
              <a:rPr lang="en-US" altLang="ko-KR" dirty="0" smtClean="0"/>
              <a:t>As </a:t>
            </a:r>
            <a:r>
              <a:rPr lang="en-US" altLang="ko-KR" dirty="0"/>
              <a:t>the number of runnable tasks approaches infinity, </a:t>
            </a:r>
            <a:r>
              <a:rPr lang="en-US" altLang="ko-KR" dirty="0" smtClean="0"/>
              <a:t>the </a:t>
            </a:r>
            <a:r>
              <a:rPr lang="en-US" altLang="ko-KR" dirty="0"/>
              <a:t>assigned </a:t>
            </a:r>
            <a:r>
              <a:rPr lang="en-US" altLang="ko-KR" dirty="0" err="1"/>
              <a:t>timeslice</a:t>
            </a:r>
            <a:r>
              <a:rPr lang="en-US" altLang="ko-KR" dirty="0"/>
              <a:t> approaches </a:t>
            </a:r>
            <a:r>
              <a:rPr lang="en-US" altLang="ko-KR" dirty="0" smtClean="0"/>
              <a:t>zero</a:t>
            </a:r>
          </a:p>
          <a:p>
            <a:r>
              <a:rPr lang="en-US" altLang="ko-KR" dirty="0" smtClean="0"/>
              <a:t>As </a:t>
            </a:r>
            <a:r>
              <a:rPr lang="en-US" altLang="ko-KR" dirty="0"/>
              <a:t>this will eventually result in </a:t>
            </a:r>
            <a:r>
              <a:rPr lang="en-US" altLang="ko-KR" dirty="0" smtClean="0"/>
              <a:t>unacceptable </a:t>
            </a:r>
            <a:r>
              <a:rPr lang="en-US" altLang="ko-KR" dirty="0"/>
              <a:t>switching costs, CFS imposes a </a:t>
            </a:r>
            <a:r>
              <a:rPr lang="en-US" altLang="ko-KR" b="1" dirty="0"/>
              <a:t>floor</a:t>
            </a:r>
            <a:r>
              <a:rPr lang="en-US" altLang="ko-KR" dirty="0"/>
              <a:t> on the </a:t>
            </a:r>
            <a:r>
              <a:rPr lang="en-US" altLang="ko-KR" dirty="0" err="1"/>
              <a:t>timeslice</a:t>
            </a:r>
            <a:r>
              <a:rPr lang="en-US" altLang="ko-KR" dirty="0"/>
              <a:t> assigned to each </a:t>
            </a:r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floor is called the </a:t>
            </a:r>
            <a:r>
              <a:rPr lang="en-US" altLang="ko-KR" b="1" dirty="0"/>
              <a:t>minimum </a:t>
            </a:r>
            <a:r>
              <a:rPr lang="en-US" altLang="ko-KR" b="1" dirty="0" smtClean="0"/>
              <a:t>granularity</a:t>
            </a: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default it is 1 </a:t>
            </a:r>
            <a:r>
              <a:rPr lang="en-US" altLang="ko-KR" dirty="0" smtClean="0"/>
              <a:t>millisecond</a:t>
            </a:r>
          </a:p>
          <a:p>
            <a:pPr lvl="1"/>
            <a:r>
              <a:rPr lang="en-US" altLang="ko-KR" dirty="0" smtClean="0"/>
              <a:t>Thus</a:t>
            </a:r>
            <a:r>
              <a:rPr lang="en-US" altLang="ko-KR" dirty="0"/>
              <a:t>, </a:t>
            </a:r>
            <a:r>
              <a:rPr lang="en-US" altLang="ko-KR" dirty="0" smtClean="0"/>
              <a:t>even </a:t>
            </a:r>
            <a:r>
              <a:rPr lang="en-US" altLang="ko-KR" dirty="0"/>
              <a:t>as the number of runnable processes approaches infinity, each will run for at least 1 </a:t>
            </a:r>
            <a:r>
              <a:rPr lang="en-US" altLang="ko-KR" dirty="0" smtClean="0"/>
              <a:t>millisecond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1739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let’s again consider the case </a:t>
            </a:r>
            <a:r>
              <a:rPr lang="en-US" altLang="ko-KR" dirty="0" smtClean="0"/>
              <a:t>of </a:t>
            </a:r>
            <a:r>
              <a:rPr lang="en-US" altLang="ko-KR" b="1" dirty="0" smtClean="0"/>
              <a:t>two runnable processes</a:t>
            </a:r>
            <a:r>
              <a:rPr lang="en-US" altLang="ko-KR" dirty="0" smtClean="0"/>
              <a:t> with dissimilar nice values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ne </a:t>
            </a:r>
            <a:r>
              <a:rPr lang="en-US" altLang="ko-KR" dirty="0"/>
              <a:t>with the default nice value </a:t>
            </a:r>
            <a:r>
              <a:rPr lang="en-US" altLang="ko-KR" b="1" dirty="0" smtClean="0"/>
              <a:t>(0)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ne </a:t>
            </a:r>
            <a:r>
              <a:rPr lang="en-US" altLang="ko-KR" dirty="0"/>
              <a:t>with a nice value of </a:t>
            </a:r>
            <a:r>
              <a:rPr lang="en-US" altLang="ko-KR" b="1" dirty="0" smtClean="0"/>
              <a:t>5</a:t>
            </a:r>
            <a:endParaRPr lang="en-US" altLang="ko-KR" b="1" dirty="0"/>
          </a:p>
          <a:p>
            <a:r>
              <a:rPr lang="en-US" altLang="ko-KR" dirty="0"/>
              <a:t>These </a:t>
            </a:r>
            <a:r>
              <a:rPr lang="en-US" altLang="ko-KR" b="1" dirty="0"/>
              <a:t>nice</a:t>
            </a:r>
            <a:r>
              <a:rPr lang="en-US" altLang="ko-KR" dirty="0"/>
              <a:t> values have dissimilar weights and thus our two processes receive different </a:t>
            </a:r>
            <a:r>
              <a:rPr lang="en-US" altLang="ko-KR" dirty="0" smtClean="0"/>
              <a:t>proportions </a:t>
            </a:r>
            <a:r>
              <a:rPr lang="en-US" altLang="ko-KR" dirty="0"/>
              <a:t>of the processor’s </a:t>
            </a:r>
            <a:r>
              <a:rPr lang="en-US" altLang="ko-KR" dirty="0" smtClean="0"/>
              <a:t>time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weights work out to about a </a:t>
            </a:r>
            <a:r>
              <a:rPr lang="en-US" altLang="ko-KR" b="1" dirty="0"/>
              <a:t>1⁄3 </a:t>
            </a:r>
            <a:r>
              <a:rPr lang="en-US" altLang="ko-KR" b="1" dirty="0" smtClean="0"/>
              <a:t>penalty </a:t>
            </a:r>
            <a:r>
              <a:rPr lang="en-US" altLang="ko-KR" dirty="0"/>
              <a:t>for the nice-5 </a:t>
            </a:r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our </a:t>
            </a:r>
            <a:r>
              <a:rPr lang="en-US" altLang="ko-KR" b="1" dirty="0"/>
              <a:t>target latency </a:t>
            </a:r>
            <a:r>
              <a:rPr lang="en-US" altLang="ko-KR" dirty="0"/>
              <a:t>is again </a:t>
            </a:r>
            <a:r>
              <a:rPr lang="en-US" altLang="ko-KR" b="1" dirty="0"/>
              <a:t>20 milliseconds</a:t>
            </a:r>
            <a:r>
              <a:rPr lang="en-US" altLang="ko-KR" dirty="0"/>
              <a:t>, our two </a:t>
            </a:r>
            <a:r>
              <a:rPr lang="en-US" altLang="ko-KR" dirty="0" smtClean="0"/>
              <a:t>processes </a:t>
            </a:r>
            <a:r>
              <a:rPr lang="en-US" altLang="ko-KR" dirty="0"/>
              <a:t>will receive </a:t>
            </a:r>
            <a:r>
              <a:rPr lang="en-US" altLang="ko-KR" b="1" dirty="0"/>
              <a:t>15 </a:t>
            </a:r>
            <a:r>
              <a:rPr lang="en-US" altLang="ko-KR" b="1" dirty="0" smtClean="0"/>
              <a:t>and </a:t>
            </a:r>
            <a:r>
              <a:rPr lang="en-US" altLang="ko-KR" b="1" dirty="0"/>
              <a:t>5 milliseconds </a:t>
            </a:r>
            <a:r>
              <a:rPr lang="en-US" altLang="ko-KR" dirty="0"/>
              <a:t>each of processor time, </a:t>
            </a:r>
            <a:r>
              <a:rPr lang="en-US" altLang="ko-KR" dirty="0" smtClean="0"/>
              <a:t>respectively</a:t>
            </a:r>
          </a:p>
          <a:p>
            <a:r>
              <a:rPr lang="en-US" altLang="ko-KR" dirty="0" smtClean="0"/>
              <a:t>What </a:t>
            </a:r>
            <a:r>
              <a:rPr lang="en-US" altLang="ko-KR" dirty="0"/>
              <a:t>would </a:t>
            </a:r>
            <a:r>
              <a:rPr lang="en-US" altLang="ko-KR" dirty="0" smtClean="0"/>
              <a:t>be </a:t>
            </a:r>
            <a:r>
              <a:rPr lang="en-US" altLang="ko-KR" dirty="0"/>
              <a:t>the allotted </a:t>
            </a:r>
            <a:r>
              <a:rPr lang="en-US" altLang="ko-KR" dirty="0" err="1" smtClean="0"/>
              <a:t>timeslices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Again </a:t>
            </a:r>
            <a:r>
              <a:rPr lang="en-US" altLang="ko-KR" dirty="0"/>
              <a:t>15 </a:t>
            </a:r>
            <a:r>
              <a:rPr lang="en-US" altLang="ko-KR" dirty="0" smtClean="0"/>
              <a:t>and </a:t>
            </a:r>
            <a:r>
              <a:rPr lang="en-US" altLang="ko-KR" dirty="0"/>
              <a:t>5 milliseconds </a:t>
            </a:r>
            <a:r>
              <a:rPr lang="en-US" altLang="ko-KR" dirty="0" smtClean="0"/>
              <a:t>each!</a:t>
            </a:r>
          </a:p>
          <a:p>
            <a:pPr lvl="1"/>
            <a:r>
              <a:rPr lang="en-US" altLang="ko-KR" b="1" dirty="0" smtClean="0"/>
              <a:t>Absolute </a:t>
            </a:r>
            <a:r>
              <a:rPr lang="en-US" altLang="ko-KR" b="1" dirty="0"/>
              <a:t>nice values </a:t>
            </a:r>
            <a:r>
              <a:rPr lang="en-US" altLang="ko-KR" dirty="0"/>
              <a:t>no longer affect scheduling </a:t>
            </a:r>
            <a:r>
              <a:rPr lang="en-US" altLang="ko-KR" dirty="0" smtClean="0"/>
              <a:t>decisions</a:t>
            </a:r>
          </a:p>
          <a:p>
            <a:pPr lvl="1"/>
            <a:r>
              <a:rPr lang="en-US" altLang="ko-KR" dirty="0" smtClean="0"/>
              <a:t>Only </a:t>
            </a:r>
            <a:r>
              <a:rPr lang="en-US" altLang="ko-KR" b="1" dirty="0"/>
              <a:t>relative values </a:t>
            </a:r>
            <a:r>
              <a:rPr lang="en-US" altLang="ko-KR" dirty="0"/>
              <a:t>affect the proportion of processor </a:t>
            </a:r>
            <a:r>
              <a:rPr lang="en-US" altLang="ko-KR" dirty="0" smtClean="0"/>
              <a:t>time allotted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5331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  <p:pic>
        <p:nvPicPr>
          <p:cNvPr id="2050" name="Picture 2" descr="image:cfs-sch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2" y="1268760"/>
            <a:ext cx="6240857" cy="51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1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6717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117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160" y="4912108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569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CFS's task picking logic is based on this </a:t>
            </a:r>
            <a:r>
              <a:rPr lang="en-US" altLang="ko-KR" b="1" dirty="0"/>
              <a:t>p-&gt;</a:t>
            </a:r>
            <a:r>
              <a:rPr lang="en-US" altLang="ko-KR" b="1" dirty="0" err="1"/>
              <a:t>se.vruntime</a:t>
            </a:r>
            <a:r>
              <a:rPr lang="en-US" altLang="ko-KR" b="1" dirty="0"/>
              <a:t> </a:t>
            </a:r>
            <a:r>
              <a:rPr lang="en-US" altLang="ko-KR" dirty="0"/>
              <a:t>value</a:t>
            </a:r>
          </a:p>
          <a:p>
            <a:pPr lvl="1"/>
            <a:r>
              <a:rPr lang="en-US" altLang="ko-KR" dirty="0"/>
              <a:t>It always tries to run the task with the smallest p-&gt;</a:t>
            </a:r>
            <a:r>
              <a:rPr lang="en-US" altLang="ko-KR" dirty="0" err="1"/>
              <a:t>se.vruntime</a:t>
            </a:r>
            <a:r>
              <a:rPr lang="en-US" altLang="ko-KR" dirty="0"/>
              <a:t> value (i.e., the task which executed least so far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b="1" dirty="0"/>
              <a:t>left most node </a:t>
            </a:r>
            <a:r>
              <a:rPr lang="en-US" altLang="ko-KR" dirty="0"/>
              <a:t>of the </a:t>
            </a:r>
            <a:r>
              <a:rPr lang="en-US" altLang="ko-KR" dirty="0" smtClean="0"/>
              <a:t>scheduling </a:t>
            </a:r>
            <a:r>
              <a:rPr lang="en-US" altLang="ko-KR" b="1" dirty="0" smtClean="0"/>
              <a:t>red-black </a:t>
            </a:r>
            <a:r>
              <a:rPr lang="en-US" altLang="ko-KR" b="1" dirty="0"/>
              <a:t>tree </a:t>
            </a:r>
            <a:r>
              <a:rPr lang="en-US" altLang="ko-KR" dirty="0"/>
              <a:t>is </a:t>
            </a:r>
            <a:r>
              <a:rPr lang="en-US" altLang="ko-KR" dirty="0" smtClean="0"/>
              <a:t>chosen </a:t>
            </a:r>
            <a:r>
              <a:rPr lang="en-US" altLang="ko-KR" dirty="0"/>
              <a:t>and sent for </a:t>
            </a:r>
            <a:r>
              <a:rPr lang="en-US" altLang="ko-KR" dirty="0" smtClean="0"/>
              <a:t>execution</a:t>
            </a:r>
            <a:endParaRPr lang="en-US" altLang="ko-KR" dirty="0"/>
          </a:p>
          <a:p>
            <a:r>
              <a:rPr lang="en-US" altLang="ko-KR" dirty="0"/>
              <a:t>If the process </a:t>
            </a:r>
            <a:r>
              <a:rPr lang="en-US" altLang="ko-KR" dirty="0" smtClean="0"/>
              <a:t>completes </a:t>
            </a:r>
            <a:r>
              <a:rPr lang="en-US" altLang="ko-KR" dirty="0"/>
              <a:t>execution, it is removed from the system and scheduling </a:t>
            </a:r>
            <a:r>
              <a:rPr lang="en-US" altLang="ko-KR" dirty="0" smtClean="0"/>
              <a:t>tree</a:t>
            </a:r>
            <a:endParaRPr lang="en-US" altLang="ko-KR" dirty="0"/>
          </a:p>
          <a:p>
            <a:r>
              <a:rPr lang="en-US" altLang="ko-KR" dirty="0"/>
              <a:t>If the process reaches its maximum execution time or is otherwise </a:t>
            </a:r>
            <a:r>
              <a:rPr lang="en-US" altLang="ko-KR" dirty="0" smtClean="0"/>
              <a:t>stopped </a:t>
            </a:r>
            <a:r>
              <a:rPr lang="en-US" altLang="ko-KR" dirty="0"/>
              <a:t>it is reinserted into the scheduling tree </a:t>
            </a:r>
            <a:r>
              <a:rPr lang="en-US" altLang="ko-KR" b="1" dirty="0"/>
              <a:t>based on its new spent execution </a:t>
            </a:r>
            <a:r>
              <a:rPr lang="en-US" altLang="ko-KR" b="1" dirty="0" smtClean="0"/>
              <a:t>time</a:t>
            </a:r>
            <a:endParaRPr lang="en-US" altLang="ko-KR" b="1" dirty="0"/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new left-most node </a:t>
            </a:r>
            <a:r>
              <a:rPr lang="en-US" altLang="ko-KR" dirty="0"/>
              <a:t>will then be selected from the tree, repeating the </a:t>
            </a:r>
            <a:r>
              <a:rPr lang="en-US" altLang="ko-KR" dirty="0" smtClean="0"/>
              <a:t>iteration</a:t>
            </a:r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6630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6" y="1543574"/>
            <a:ext cx="6937069" cy="42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604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www.kernel.org/doc/Documentation/scheduler/sched-design-CFS.txt</a:t>
            </a:r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elixir.bootlin.com/linux/v4.5/source/include/linux/sched.h#L1250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elixir.bootlin.com/linux/v4.5/source/include/linux/sched.h#L1389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elixir.bootlin.com/linux/v4.5/source/kernel/sched/fair.c#L5334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elixir.bootlin.com/linux/v4.5/source/kernel/sched/fair.c#L3314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elixir.bootlin.com/linux/v4.5/source/kernel/sched/fair.c#L534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elixir.bootlin.com/linux/v4.5/source/lib/rbtree.c#L450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38208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046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 in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elixir.bootlin.com/linux/v4.5/source/kernel/sched/core.c#L2766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elixir.bootlin.com/linux/v4.5/source/arch/ia64/include/asm/switch_to.h#L60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elixir.bootlin.com/linux/v4.5/source/arch/x86/kernel/process_64.c#L273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33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533400" y="2971800"/>
            <a:ext cx="8001000" cy="2819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35052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3886200" y="914400"/>
            <a:ext cx="914400" cy="1327150"/>
            <a:chOff x="672" y="604"/>
            <a:chExt cx="576" cy="836"/>
          </a:xfrm>
        </p:grpSpPr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88" name="Group 89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89" name="Line 90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Text Box 117"/>
          <p:cNvSpPr txBox="1">
            <a:spLocks noChangeArrowheads="1"/>
          </p:cNvSpPr>
          <p:nvPr/>
        </p:nvSpPr>
        <p:spPr bwMode="auto">
          <a:xfrm>
            <a:off x="33528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Y user memory</a:t>
            </a:r>
          </a:p>
        </p:txBody>
      </p:sp>
      <p:grpSp>
        <p:nvGrpSpPr>
          <p:cNvPr id="96" name="Group 214"/>
          <p:cNvGrpSpPr>
            <a:grpSpLocks/>
          </p:cNvGrpSpPr>
          <p:nvPr/>
        </p:nvGrpSpPr>
        <p:grpSpPr bwMode="auto">
          <a:xfrm>
            <a:off x="4724400" y="3657600"/>
            <a:ext cx="2057400" cy="1149350"/>
            <a:chOff x="-1152" y="1440"/>
            <a:chExt cx="1296" cy="724"/>
          </a:xfrm>
        </p:grpSpPr>
        <p:sp>
          <p:nvSpPr>
            <p:cNvPr id="97" name="Rectangle 212"/>
            <p:cNvSpPr>
              <a:spLocks noChangeArrowheads="1"/>
            </p:cNvSpPr>
            <p:nvPr/>
          </p:nvSpPr>
          <p:spPr bwMode="auto">
            <a:xfrm>
              <a:off x="-1104" y="1440"/>
              <a:ext cx="432" cy="432"/>
            </a:xfrm>
            <a:prstGeom prst="rect">
              <a:avLst/>
            </a:prstGeom>
            <a:solidFill>
              <a:srgbClr val="38F51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-1152" y="183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 of CPU i</a:t>
              </a:r>
            </a:p>
          </p:txBody>
        </p:sp>
        <p:sp>
          <p:nvSpPr>
            <p:cNvPr id="99" name="Line 149"/>
            <p:cNvSpPr>
              <a:spLocks noChangeShapeType="1"/>
            </p:cNvSpPr>
            <p:nvPr/>
          </p:nvSpPr>
          <p:spPr bwMode="auto">
            <a:xfrm>
              <a:off x="-1104" y="1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-1104" y="174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Text Box 157"/>
            <p:cNvSpPr txBox="1">
              <a:spLocks noChangeArrowheads="1"/>
            </p:cNvSpPr>
            <p:nvPr/>
          </p:nvSpPr>
          <p:spPr bwMode="auto">
            <a:xfrm>
              <a:off x="-672" y="158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2" name="Rectangle 189"/>
          <p:cNvSpPr>
            <a:spLocks noChangeArrowheads="1"/>
          </p:cNvSpPr>
          <p:nvPr/>
        </p:nvSpPr>
        <p:spPr bwMode="auto">
          <a:xfrm>
            <a:off x="6096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3" name="Group 190"/>
          <p:cNvGrpSpPr>
            <a:grpSpLocks/>
          </p:cNvGrpSpPr>
          <p:nvPr/>
        </p:nvGrpSpPr>
        <p:grpSpPr bwMode="auto">
          <a:xfrm>
            <a:off x="990600" y="914400"/>
            <a:ext cx="914400" cy="1327150"/>
            <a:chOff x="672" y="604"/>
            <a:chExt cx="576" cy="836"/>
          </a:xfrm>
        </p:grpSpPr>
        <p:sp>
          <p:nvSpPr>
            <p:cNvPr id="104" name="Text Box 191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05" name="Group 192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06" name="Line 193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9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9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9" name="Line 196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0" name="Line 197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98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Text Box 199"/>
          <p:cNvSpPr txBox="1">
            <a:spLocks noChangeArrowheads="1"/>
          </p:cNvSpPr>
          <p:nvPr/>
        </p:nvSpPr>
        <p:spPr bwMode="auto">
          <a:xfrm>
            <a:off x="4572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X user memory</a:t>
            </a:r>
          </a:p>
        </p:txBody>
      </p:sp>
      <p:sp>
        <p:nvSpPr>
          <p:cNvPr id="113" name="Rectangle 200"/>
          <p:cNvSpPr>
            <a:spLocks noChangeArrowheads="1"/>
          </p:cNvSpPr>
          <p:nvPr/>
        </p:nvSpPr>
        <p:spPr bwMode="auto">
          <a:xfrm>
            <a:off x="64008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14" name="Group 201"/>
          <p:cNvGrpSpPr>
            <a:grpSpLocks/>
          </p:cNvGrpSpPr>
          <p:nvPr/>
        </p:nvGrpSpPr>
        <p:grpSpPr bwMode="auto">
          <a:xfrm>
            <a:off x="6781800" y="914400"/>
            <a:ext cx="914400" cy="1327150"/>
            <a:chOff x="672" y="604"/>
            <a:chExt cx="576" cy="836"/>
          </a:xfrm>
        </p:grpSpPr>
        <p:sp>
          <p:nvSpPr>
            <p:cNvPr id="115" name="Text Box 202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16" name="Group 203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17" name="Line 204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8" name="Line 20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9" name="Line 20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207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1" name="Line 208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2" name="Line 209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3" name="Text Box 210"/>
          <p:cNvSpPr txBox="1">
            <a:spLocks noChangeArrowheads="1"/>
          </p:cNvSpPr>
          <p:nvPr/>
        </p:nvSpPr>
        <p:spPr bwMode="auto">
          <a:xfrm>
            <a:off x="62484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Z user memory</a:t>
            </a:r>
          </a:p>
        </p:txBody>
      </p:sp>
      <p:sp>
        <p:nvSpPr>
          <p:cNvPr id="124" name="Line 215"/>
          <p:cNvSpPr>
            <a:spLocks noChangeShapeType="1"/>
          </p:cNvSpPr>
          <p:nvPr/>
        </p:nvSpPr>
        <p:spPr bwMode="auto">
          <a:xfrm flipH="1" flipV="1">
            <a:off x="3810000" y="3124200"/>
            <a:ext cx="10668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Text Box 216"/>
          <p:cNvSpPr txBox="1">
            <a:spLocks noChangeArrowheads="1"/>
          </p:cNvSpPr>
          <p:nvPr/>
        </p:nvSpPr>
        <p:spPr bwMode="auto">
          <a:xfrm>
            <a:off x="3429000" y="5867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Kernel memory</a:t>
            </a:r>
          </a:p>
        </p:txBody>
      </p:sp>
      <p:grpSp>
        <p:nvGrpSpPr>
          <p:cNvPr id="126" name="Group 222"/>
          <p:cNvGrpSpPr>
            <a:grpSpLocks/>
          </p:cNvGrpSpPr>
          <p:nvPr/>
        </p:nvGrpSpPr>
        <p:grpSpPr bwMode="auto">
          <a:xfrm>
            <a:off x="6477000" y="3109913"/>
            <a:ext cx="2057400" cy="2505075"/>
            <a:chOff x="-1584" y="1248"/>
            <a:chExt cx="1296" cy="1578"/>
          </a:xfrm>
        </p:grpSpPr>
        <p:sp>
          <p:nvSpPr>
            <p:cNvPr id="127" name="Text Box 179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28" name="Text Box 180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Z kernel stack and task_struct</a:t>
              </a:r>
            </a:p>
          </p:txBody>
        </p:sp>
        <p:sp>
          <p:nvSpPr>
            <p:cNvPr id="129" name="Rectangle 181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0" name="Line 185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1" name="Text Box 18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32" name="Line 217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3" name="Line 218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Line 219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5" name="Line 220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6" name="Line 221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37" name="Group 223"/>
          <p:cNvGrpSpPr>
            <a:grpSpLocks/>
          </p:cNvGrpSpPr>
          <p:nvPr/>
        </p:nvGrpSpPr>
        <p:grpSpPr bwMode="auto">
          <a:xfrm>
            <a:off x="685800" y="3109913"/>
            <a:ext cx="2057400" cy="2505075"/>
            <a:chOff x="-1584" y="1248"/>
            <a:chExt cx="1296" cy="1578"/>
          </a:xfrm>
        </p:grpSpPr>
        <p:sp>
          <p:nvSpPr>
            <p:cNvPr id="138" name="Text Box 224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39" name="Text Box 225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X kernel stack and task_struct</a:t>
              </a:r>
            </a:p>
          </p:txBody>
        </p:sp>
        <p:sp>
          <p:nvSpPr>
            <p:cNvPr id="140" name="Rectangle 226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1" name="Line 227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2" name="Text Box 22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4" name="Line 230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5" name="Line 231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6" name="Line 232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7" name="Line 233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234"/>
          <p:cNvGrpSpPr>
            <a:grpSpLocks/>
          </p:cNvGrpSpPr>
          <p:nvPr/>
        </p:nvGrpSpPr>
        <p:grpSpPr bwMode="auto">
          <a:xfrm>
            <a:off x="2895600" y="3124200"/>
            <a:ext cx="2057400" cy="2505075"/>
            <a:chOff x="-1584" y="1248"/>
            <a:chExt cx="1296" cy="1578"/>
          </a:xfrm>
        </p:grpSpPr>
        <p:sp>
          <p:nvSpPr>
            <p:cNvPr id="149" name="Text Box 235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50" name="Text Box 236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Y kernel stack and task_struct</a:t>
              </a:r>
            </a:p>
          </p:txBody>
        </p:sp>
        <p:sp>
          <p:nvSpPr>
            <p:cNvPr id="151" name="Rectangle 237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3" name="Text Box 239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59" name="Line 245"/>
          <p:cNvSpPr>
            <a:spLocks noChangeShapeType="1"/>
          </p:cNvSpPr>
          <p:nvPr/>
        </p:nvSpPr>
        <p:spPr bwMode="auto">
          <a:xfrm flipV="1">
            <a:off x="66294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246"/>
          <p:cNvSpPr>
            <a:spLocks noChangeShapeType="1"/>
          </p:cNvSpPr>
          <p:nvPr/>
        </p:nvSpPr>
        <p:spPr bwMode="auto">
          <a:xfrm flipV="1">
            <a:off x="3200400" y="1447800"/>
            <a:ext cx="68580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247"/>
          <p:cNvSpPr>
            <a:spLocks noChangeShapeType="1"/>
          </p:cNvSpPr>
          <p:nvPr/>
        </p:nvSpPr>
        <p:spPr bwMode="auto">
          <a:xfrm flipV="1">
            <a:off x="8382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67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28600" y="2743200"/>
            <a:ext cx="874713" cy="863600"/>
            <a:chOff x="2472" y="3249"/>
            <a:chExt cx="1089" cy="544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-76200" y="24384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919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 – kernel stack after any system call, before context switch</a:t>
            </a:r>
          </a:p>
        </p:txBody>
      </p:sp>
      <p:graphicFrame>
        <p:nvGraphicFramePr>
          <p:cNvPr id="7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08528"/>
              </p:ext>
            </p:extLst>
          </p:nvPr>
        </p:nvGraphicFramePr>
        <p:xfrm>
          <a:off x="5486400" y="685800"/>
          <a:ext cx="1439863" cy="5943600"/>
        </p:xfrm>
        <a:graphic>
          <a:graphicData uri="http://schemas.openxmlformats.org/drawingml/2006/table">
            <a:tbl>
              <a:tblPr rtl="1"/>
              <a:tblGrid>
                <a:gridCol w="1439863"/>
              </a:tblGrid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orig_eax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2090738" y="6191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4035425" y="3367088"/>
            <a:ext cx="720725" cy="366712"/>
            <a:chOff x="2154" y="2156"/>
            <a:chExt cx="545" cy="231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1400175" y="990600"/>
            <a:ext cx="2635250" cy="35179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1371600" y="4725988"/>
            <a:ext cx="2665413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1400175" y="2554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1400175" y="29130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1411288" y="3633788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 flipH="1">
            <a:off x="1371600" y="979488"/>
            <a:ext cx="28575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>
            <a:off x="1400175" y="2193925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127"/>
          <p:cNvSpPr>
            <a:spLocks noChangeShapeType="1"/>
          </p:cNvSpPr>
          <p:nvPr/>
        </p:nvSpPr>
        <p:spPr bwMode="auto">
          <a:xfrm>
            <a:off x="4035425" y="979488"/>
            <a:ext cx="0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129"/>
          <p:cNvSpPr>
            <a:spLocks noChangeShapeType="1"/>
          </p:cNvSpPr>
          <p:nvPr/>
        </p:nvSpPr>
        <p:spPr bwMode="auto">
          <a:xfrm>
            <a:off x="1371600" y="435451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>
            <a:off x="1411288" y="3273425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ine 135"/>
          <p:cNvSpPr>
            <a:spLocks noChangeShapeType="1"/>
          </p:cNvSpPr>
          <p:nvPr/>
        </p:nvSpPr>
        <p:spPr bwMode="auto">
          <a:xfrm>
            <a:off x="1416050" y="990600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Line 136"/>
          <p:cNvSpPr>
            <a:spLocks noChangeShapeType="1"/>
          </p:cNvSpPr>
          <p:nvPr/>
        </p:nvSpPr>
        <p:spPr bwMode="auto">
          <a:xfrm>
            <a:off x="1400175" y="6237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" name="Line 137"/>
          <p:cNvSpPr>
            <a:spLocks noChangeShapeType="1"/>
          </p:cNvSpPr>
          <p:nvPr/>
        </p:nvSpPr>
        <p:spPr bwMode="auto">
          <a:xfrm>
            <a:off x="1400175" y="59499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" name="Line 138"/>
          <p:cNvSpPr>
            <a:spLocks noChangeShapeType="1"/>
          </p:cNvSpPr>
          <p:nvPr/>
        </p:nvSpPr>
        <p:spPr bwMode="auto">
          <a:xfrm>
            <a:off x="1400175" y="56626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9" name="Line 139"/>
          <p:cNvSpPr>
            <a:spLocks noChangeShapeType="1"/>
          </p:cNvSpPr>
          <p:nvPr/>
        </p:nvSpPr>
        <p:spPr bwMode="auto">
          <a:xfrm>
            <a:off x="1400175" y="53736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140"/>
          <p:cNvSpPr>
            <a:spLocks noChangeShapeType="1"/>
          </p:cNvSpPr>
          <p:nvPr/>
        </p:nvSpPr>
        <p:spPr bwMode="auto">
          <a:xfrm>
            <a:off x="1400175" y="50863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2090738" y="24923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2" name="Line 146"/>
          <p:cNvSpPr>
            <a:spLocks noChangeShapeType="1"/>
          </p:cNvSpPr>
          <p:nvPr/>
        </p:nvSpPr>
        <p:spPr bwMode="auto">
          <a:xfrm>
            <a:off x="1371600" y="400526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3" name="Text Box 147"/>
          <p:cNvSpPr txBox="1">
            <a:spLocks noChangeArrowheads="1"/>
          </p:cNvSpPr>
          <p:nvPr/>
        </p:nvSpPr>
        <p:spPr bwMode="auto">
          <a:xfrm>
            <a:off x="1677988" y="3306763"/>
            <a:ext cx="2154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function frame</a:t>
            </a:r>
          </a:p>
        </p:txBody>
      </p:sp>
      <p:sp>
        <p:nvSpPr>
          <p:cNvPr id="94" name="Text Box 148"/>
          <p:cNvSpPr txBox="1">
            <a:spLocks noChangeArrowheads="1"/>
          </p:cNvSpPr>
          <p:nvPr/>
        </p:nvSpPr>
        <p:spPr bwMode="auto">
          <a:xfrm>
            <a:off x="2058988" y="2833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5" name="Text Box 149"/>
          <p:cNvSpPr txBox="1">
            <a:spLocks noChangeArrowheads="1"/>
          </p:cNvSpPr>
          <p:nvPr/>
        </p:nvSpPr>
        <p:spPr bwMode="auto">
          <a:xfrm>
            <a:off x="2058988" y="2133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6" name="Line 150"/>
          <p:cNvSpPr>
            <a:spLocks noChangeShapeType="1"/>
          </p:cNvSpPr>
          <p:nvPr/>
        </p:nvSpPr>
        <p:spPr bwMode="auto">
          <a:xfrm flipV="1">
            <a:off x="4038600" y="685800"/>
            <a:ext cx="1447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7" name="Line 151"/>
          <p:cNvSpPr>
            <a:spLocks noChangeShapeType="1"/>
          </p:cNvSpPr>
          <p:nvPr/>
        </p:nvSpPr>
        <p:spPr bwMode="auto">
          <a:xfrm>
            <a:off x="4038600" y="2209800"/>
            <a:ext cx="144780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Text Box 153"/>
          <p:cNvSpPr txBox="1">
            <a:spLocks noChangeArrowheads="1"/>
          </p:cNvSpPr>
          <p:nvPr/>
        </p:nvSpPr>
        <p:spPr bwMode="auto">
          <a:xfrm>
            <a:off x="7467600" y="6858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User Stack</a:t>
            </a:r>
          </a:p>
        </p:txBody>
      </p:sp>
      <p:grpSp>
        <p:nvGrpSpPr>
          <p:cNvPr id="99" name="Group 154"/>
          <p:cNvGrpSpPr>
            <a:grpSpLocks/>
          </p:cNvGrpSpPr>
          <p:nvPr/>
        </p:nvGrpSpPr>
        <p:grpSpPr bwMode="auto">
          <a:xfrm>
            <a:off x="7696200" y="946150"/>
            <a:ext cx="685800" cy="1066800"/>
            <a:chOff x="1248" y="816"/>
            <a:chExt cx="384" cy="672"/>
          </a:xfrm>
        </p:grpSpPr>
        <p:sp>
          <p:nvSpPr>
            <p:cNvPr id="100" name="Line 155"/>
            <p:cNvSpPr>
              <a:spLocks noChangeShapeType="1"/>
            </p:cNvSpPr>
            <p:nvPr/>
          </p:nvSpPr>
          <p:spPr bwMode="auto">
            <a:xfrm>
              <a:off x="1248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1632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1248" y="91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>
              <a:off x="1248" y="105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>
              <a:off x="1248" y="12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>
              <a:off x="1248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74676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107" name="Rectangle 162"/>
          <p:cNvSpPr>
            <a:spLocks noChangeArrowheads="1"/>
          </p:cNvSpPr>
          <p:nvPr/>
        </p:nvSpPr>
        <p:spPr bwMode="auto">
          <a:xfrm>
            <a:off x="7620000" y="2362200"/>
            <a:ext cx="8382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Line 163"/>
          <p:cNvSpPr>
            <a:spLocks noChangeShapeType="1"/>
          </p:cNvSpPr>
          <p:nvPr/>
        </p:nvSpPr>
        <p:spPr bwMode="auto">
          <a:xfrm>
            <a:off x="6926263" y="1295400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64"/>
          <p:cNvSpPr>
            <a:spLocks noChangeShapeType="1"/>
          </p:cNvSpPr>
          <p:nvPr/>
        </p:nvSpPr>
        <p:spPr bwMode="auto">
          <a:xfrm>
            <a:off x="6926263" y="2514600"/>
            <a:ext cx="685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AutoShape 165"/>
          <p:cNvSpPr>
            <a:spLocks/>
          </p:cNvSpPr>
          <p:nvPr/>
        </p:nvSpPr>
        <p:spPr bwMode="auto">
          <a:xfrm>
            <a:off x="6926263" y="685800"/>
            <a:ext cx="533400" cy="5903913"/>
          </a:xfrm>
          <a:prstGeom prst="rightBrace">
            <a:avLst>
              <a:gd name="adj1" fmla="val 922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7239000" y="3886200"/>
            <a:ext cx="1676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Saved on the kernel stack during  transition to kernel mode by int80 </a:t>
            </a:r>
            <a:b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and by SAVE_ALL macro</a:t>
            </a:r>
          </a:p>
        </p:txBody>
      </p:sp>
      <p:grpSp>
        <p:nvGrpSpPr>
          <p:cNvPr id="112" name="Group 171"/>
          <p:cNvGrpSpPr>
            <a:grpSpLocks/>
          </p:cNvGrpSpPr>
          <p:nvPr/>
        </p:nvGrpSpPr>
        <p:grpSpPr bwMode="auto">
          <a:xfrm>
            <a:off x="914400" y="990600"/>
            <a:ext cx="990600" cy="4800600"/>
            <a:chOff x="96" y="583"/>
            <a:chExt cx="624" cy="3161"/>
          </a:xfrm>
        </p:grpSpPr>
        <p:sp>
          <p:nvSpPr>
            <p:cNvPr id="113" name="Line 17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4" name="Group 17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5" name="Line 17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7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7" name="Rectangle 177"/>
          <p:cNvSpPr>
            <a:spLocks noChangeArrowheads="1"/>
          </p:cNvSpPr>
          <p:nvPr/>
        </p:nvSpPr>
        <p:spPr bwMode="auto">
          <a:xfrm>
            <a:off x="3879850" y="454025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3994150" y="5607050"/>
            <a:ext cx="13639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 flipV="1">
            <a:off x="457200" y="1066800"/>
            <a:ext cx="91440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178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3348038" y="2865438"/>
            <a:ext cx="720725" cy="366712"/>
            <a:chOff x="2154" y="2156"/>
            <a:chExt cx="545" cy="231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#2 – stack of prev before switch_to macro in schedule() func</a:t>
            </a:r>
          </a:p>
        </p:txBody>
      </p:sp>
      <p:grpSp>
        <p:nvGrpSpPr>
          <p:cNvPr id="70" name="Group 16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084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685800" y="925513"/>
            <a:ext cx="2667000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1" name="Group 56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3" name="Group 5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797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62000" y="188913"/>
            <a:ext cx="813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#3 – switch_to: save esi, edi, ebp on the stack of prev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2085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8" name="Line 43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2" name="Text Box 5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4" name="Line 53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>
            <a:off x="685800" y="9255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5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7" name="Group 60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8" name="Line 61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9" name="Group 62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0" name="Line 63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312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900113" y="188913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#4 – switch_to:</a:t>
            </a: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esp in prev-&gt;thread.esp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685800" y="914400"/>
            <a:ext cx="2662238" cy="375761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3348038" y="914400"/>
            <a:ext cx="47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2" name="Group 5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03" name="Rectangle 5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85800" y="914400"/>
            <a:ext cx="4763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>
            <a:off x="685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Text Box 60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110" name="Group 69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11" name="Line 6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2" name="Group 6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3" name="Line 62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Text Box 65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16" name="Group 6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x86 is a CISC architecture with hundreds of instructions defined</a:t>
            </a:r>
          </a:p>
          <a:p>
            <a:r>
              <a:rPr lang="en-US" altLang="ko-KR" dirty="0"/>
              <a:t>General instruction categories</a:t>
            </a:r>
          </a:p>
          <a:p>
            <a:pPr lvl="1"/>
            <a:r>
              <a:rPr lang="en-US" altLang="ko-KR" dirty="0"/>
              <a:t>General Purpose instructions</a:t>
            </a:r>
          </a:p>
          <a:p>
            <a:pPr lvl="1"/>
            <a:r>
              <a:rPr lang="en-US" altLang="ko-KR" dirty="0"/>
              <a:t>Floating-Point instructions</a:t>
            </a:r>
          </a:p>
          <a:p>
            <a:pPr lvl="1"/>
            <a:r>
              <a:rPr lang="en-US" altLang="ko-KR" dirty="0"/>
              <a:t>Program Flow-related instructions</a:t>
            </a:r>
          </a:p>
          <a:p>
            <a:pPr lvl="1"/>
            <a:r>
              <a:rPr lang="en-US" altLang="ko-KR" dirty="0"/>
              <a:t>Hardware-related instructions</a:t>
            </a:r>
          </a:p>
          <a:p>
            <a:r>
              <a:rPr lang="en-US" altLang="ko-KR" dirty="0"/>
              <a:t>Simple x86 instructions:</a:t>
            </a:r>
          </a:p>
          <a:p>
            <a:pPr lvl="1"/>
            <a:r>
              <a:rPr lang="en-US" altLang="ko-KR" dirty="0"/>
              <a:t>MOV	</a:t>
            </a:r>
            <a:r>
              <a:rPr lang="en-US" altLang="ko-KR" dirty="0" smtClean="0"/>
              <a:t>  AX</a:t>
            </a:r>
            <a:r>
              <a:rPr lang="en-US" altLang="ko-KR" dirty="0"/>
              <a:t>, BX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	</a:t>
            </a:r>
            <a:r>
              <a:rPr lang="en-US" altLang="ko-KR" dirty="0" smtClean="0"/>
              <a:t>  AX</a:t>
            </a:r>
            <a:r>
              <a:rPr lang="en-US" altLang="ko-KR" dirty="0"/>
              <a:t>, CX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registers and instructions</a:t>
            </a:r>
            <a:endParaRPr lang="ko-KR" altLang="en-US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6635824" y="2503512"/>
          <a:ext cx="1600200" cy="3545840"/>
        </p:xfrm>
        <a:graphic>
          <a:graphicData uri="http://schemas.openxmlformats.org/drawingml/2006/table">
            <a:tbl>
              <a:tblPr firstRow="1" bandRow="1"/>
              <a:tblGrid>
                <a:gridCol w="533400"/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BX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CX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BP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/>
                        <a:t>General-Purpose</a:t>
                      </a:r>
                      <a:r>
                        <a:rPr lang="en-US" altLang="ko-KR" sz="1600" baseline="0" dirty="0" smtClean="0"/>
                        <a:t> Registers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4"/>
          <p:cNvSpPr/>
          <p:nvPr/>
        </p:nvSpPr>
        <p:spPr>
          <a:xfrm>
            <a:off x="8086738" y="2057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7016824" y="205798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23" name="Table 6"/>
          <p:cNvGraphicFramePr>
            <a:graphicFrameLocks noGrp="1"/>
          </p:cNvGraphicFramePr>
          <p:nvPr>
            <p:extLst/>
          </p:nvPr>
        </p:nvGraphicFramePr>
        <p:xfrm>
          <a:off x="7161545" y="250351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FFFF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8"/>
          <p:cNvGraphicFramePr>
            <a:graphicFrameLocks noGrp="1"/>
          </p:cNvGraphicFramePr>
          <p:nvPr>
            <p:extLst/>
          </p:nvPr>
        </p:nvGraphicFramePr>
        <p:xfrm>
          <a:off x="7170781" y="2884512"/>
          <a:ext cx="1066800" cy="3810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9"/>
          <p:cNvSpPr/>
          <p:nvPr/>
        </p:nvSpPr>
        <p:spPr>
          <a:xfrm>
            <a:off x="3283024" y="3680047"/>
            <a:ext cx="193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(BX =&gt; 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387515" y="6053894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Note: </a:t>
            </a:r>
            <a:r>
              <a:rPr lang="en-US" altLang="ko-KR" dirty="0" err="1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intel</a:t>
            </a:r>
            <a:r>
              <a:rPr lang="en-US" altLang="ko-KR" dirty="0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 syntax (destination, source)</a:t>
            </a:r>
            <a:endParaRPr lang="en-US" altLang="ko-KR" dirty="0">
              <a:solidFill>
                <a:srgbClr val="1F497D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2749624" y="4686986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(CX+AX =&gt; 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4662755" y="4174370"/>
            <a:ext cx="2064988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2Ch (AX)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+ 55h (CX)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---------------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81h (AX)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5029296" y="4824153"/>
            <a:ext cx="957313" cy="33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367585" y="5557932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CX, AX        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(AX+CX =&gt; CX)</a:t>
            </a:r>
            <a:endParaRPr lang="ko-KR" altLang="en-US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3994 -0.01644 C 0.04896 -0.01991 0.05417 -0.025 0.05417 -0.03032 C 0.05417 -0.03657 0.04896 -0.04144 0.03994 -0.04491 L -4.72222E-6 -0.0611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25399 -0.330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9" grpId="1"/>
      <p:bldP spid="30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8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2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971550" y="188913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#5 – switch_to:</a:t>
            </a: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load next-&gt;thread.esp into esp</a:t>
            </a: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7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8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24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Text Box 27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1" name="Line 33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3" name="Line 35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6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Line 37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7" name="Line 39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40" name="Text Box 46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41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3" name="Group 49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5" name="Text Box 51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Rectangle 55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1" name="Line 57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2" name="Line 58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7" name="Line 6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Text Box 6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9" name="Text Box 6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60" name="Text Box 6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61" name="Line 6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2" name="Line 6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7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7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Line 7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Line 7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Line 7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69" name="Group 110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70" name="Line 7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7" name="Line 8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Text Box 86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80" name="Text Box 8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1" name="Text Box 88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2" name="Text Box 8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83" name="Text Box 9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84" name="Rectangle 9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85" name="Line 9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6" name="Line 9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7" name="Line 9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8" name="Line 9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9" name="Text Box 9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90" name="Group 101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0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0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0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0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06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00" name="Group 112"/>
          <p:cNvGrpSpPr>
            <a:grpSpLocks/>
          </p:cNvGrpSpPr>
          <p:nvPr/>
        </p:nvGrpSpPr>
        <p:grpSpPr bwMode="auto">
          <a:xfrm flipH="1">
            <a:off x="8229600" y="3962400"/>
            <a:ext cx="609600" cy="1762125"/>
            <a:chOff x="240" y="2490"/>
            <a:chExt cx="480" cy="1110"/>
          </a:xfrm>
        </p:grpSpPr>
        <p:sp>
          <p:nvSpPr>
            <p:cNvPr id="201" name="Line 11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1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1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8154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1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2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1" name="Rectangle 45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3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5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6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Text Box 59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5" name="Text Box 60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6" name="Text Box 61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6" name="Text Box 75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7" name="Text Box 76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9" name="Line 78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0" name="Line 79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Text Box 80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2" name="Text Box 81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3" name="Text Box 82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4" name="Text Box 83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5" name="Text Box 84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6" name="Rectangle 85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7" name="Line 86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7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9" name="Line 88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0" name="Line 89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Text Box 94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2" name="Text Box 95"/>
          <p:cNvSpPr txBox="1">
            <a:spLocks noChangeArrowheads="1"/>
          </p:cNvSpPr>
          <p:nvPr/>
        </p:nvSpPr>
        <p:spPr bwMode="auto">
          <a:xfrm>
            <a:off x="323850" y="163513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#6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in the prev-&gt;thread.eip</a:t>
            </a:r>
          </a:p>
        </p:txBody>
      </p:sp>
      <p:sp>
        <p:nvSpPr>
          <p:cNvPr id="183" name="Text Box 96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4" name="Group 97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5" name="Line 98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6" name="Group 99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7" name="Line 100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8" name="Line 101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9" name="Group 102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0" name="Line 10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0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0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06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4" name="Line 10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6" name="Line 10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7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02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41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0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3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4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9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7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8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9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0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7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0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3" name="Text Box 95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4" name="Text Box 96"/>
          <p:cNvSpPr txBox="1">
            <a:spLocks noChangeArrowheads="1"/>
          </p:cNvSpPr>
          <p:nvPr/>
        </p:nvSpPr>
        <p:spPr bwMode="auto">
          <a:xfrm>
            <a:off x="533400" y="163513"/>
            <a:ext cx="846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#7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on the stack of next</a:t>
            </a:r>
          </a:p>
        </p:txBody>
      </p:sp>
      <p:sp>
        <p:nvSpPr>
          <p:cNvPr id="185" name="Text Box 97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6" name="Group 98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7" name="Line 99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8" name="Group 100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9" name="Line 101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0" name="Line 102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1" name="Group 103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2" name="Line 104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3" name="Line 105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4" name="Line 10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07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10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235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3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0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2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34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38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0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4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5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7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49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0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1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0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1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3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5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6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7" name="Text Box 81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0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3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7" name="Text Box 96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8" name="Text Box 97"/>
          <p:cNvSpPr txBox="1">
            <a:spLocks noChangeArrowheads="1"/>
          </p:cNvSpPr>
          <p:nvPr/>
        </p:nvSpPr>
        <p:spPr bwMode="auto">
          <a:xfrm>
            <a:off x="250825" y="163513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#8 – __switch_to func: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the base of next’s stack in TSS</a:t>
            </a:r>
          </a:p>
        </p:txBody>
      </p:sp>
      <p:grpSp>
        <p:nvGrpSpPr>
          <p:cNvPr id="179" name="Group 101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0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84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86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1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2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3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0" name="Group 11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1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1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1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1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1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2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2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0" name="Line 12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1" name="Line 12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2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3" name="Text Box 12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889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2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6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7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9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2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3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4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7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Text Box 7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3" name="Text Box 7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4" name="Text Box 7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5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6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7" name="Line 75"/>
          <p:cNvSpPr>
            <a:spLocks noChangeShapeType="1"/>
          </p:cNvSpPr>
          <p:nvPr/>
        </p:nvSpPr>
        <p:spPr bwMode="auto">
          <a:xfrm flipV="1">
            <a:off x="5149850" y="3957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5148263" y="3886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0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2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3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4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6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7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9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0" name="Text Box 97"/>
          <p:cNvSpPr txBox="1">
            <a:spLocks noChangeArrowheads="1"/>
          </p:cNvSpPr>
          <p:nvPr/>
        </p:nvSpPr>
        <p:spPr bwMode="auto">
          <a:xfrm>
            <a:off x="457200" y="1635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#9 – back in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eip points to $1f instruction label</a:t>
            </a:r>
          </a:p>
        </p:txBody>
      </p:sp>
      <p:grpSp>
        <p:nvGrpSpPr>
          <p:cNvPr id="181" name="Group 98"/>
          <p:cNvGrpSpPr>
            <a:grpSpLocks/>
          </p:cNvGrpSpPr>
          <p:nvPr/>
        </p:nvGrpSpPr>
        <p:grpSpPr bwMode="auto">
          <a:xfrm>
            <a:off x="3563938" y="3357563"/>
            <a:ext cx="1120775" cy="839787"/>
            <a:chOff x="2245" y="2115"/>
            <a:chExt cx="706" cy="529"/>
          </a:xfrm>
        </p:grpSpPr>
        <p:sp>
          <p:nvSpPr>
            <p:cNvPr id="182" name="Text Box 99"/>
            <p:cNvSpPr txBox="1">
              <a:spLocks noChangeArrowheads="1"/>
            </p:cNvSpPr>
            <p:nvPr/>
          </p:nvSpPr>
          <p:spPr bwMode="auto">
            <a:xfrm>
              <a:off x="2245" y="211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eip</a:t>
              </a:r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2517" y="2432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608" y="2251"/>
              <a:ext cx="181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12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6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90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9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1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92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7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8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9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6" name="Group 113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7" name="Line 114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8" name="Group 115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9" name="Line 116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200" name="Line 117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1" name="Group 118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202" name="Line 11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2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4" name="Line 121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122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6" name="Line 123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7" name="Line 124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8" name="Line 125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9" name="Text Box 126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690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1" name="Group 101"/>
          <p:cNvGrpSpPr>
            <a:grpSpLocks/>
          </p:cNvGrpSpPr>
          <p:nvPr/>
        </p:nvGrpSpPr>
        <p:grpSpPr bwMode="auto">
          <a:xfrm>
            <a:off x="4191000" y="2032000"/>
            <a:ext cx="1905000" cy="1176338"/>
            <a:chOff x="2640" y="1280"/>
            <a:chExt cx="1200" cy="741"/>
          </a:xfrm>
        </p:grpSpPr>
        <p:grpSp>
          <p:nvGrpSpPr>
            <p:cNvPr id="102" name="Group 3"/>
            <p:cNvGrpSpPr>
              <a:grpSpLocks/>
            </p:cNvGrpSpPr>
            <p:nvPr/>
          </p:nvGrpSpPr>
          <p:grpSpPr bwMode="auto">
            <a:xfrm>
              <a:off x="2640" y="1477"/>
              <a:ext cx="551" cy="544"/>
              <a:chOff x="2472" y="3249"/>
              <a:chExt cx="1089" cy="544"/>
            </a:xfrm>
          </p:grpSpPr>
          <p:sp>
            <p:nvSpPr>
              <p:cNvPr id="105" name="Rectangle 4"/>
              <p:cNvSpPr>
                <a:spLocks noChangeArrowheads="1"/>
              </p:cNvSpPr>
              <p:nvPr/>
            </p:nvSpPr>
            <p:spPr bwMode="auto">
              <a:xfrm>
                <a:off x="2472" y="3249"/>
                <a:ext cx="1089" cy="544"/>
              </a:xfrm>
              <a:prstGeom prst="rect">
                <a:avLst/>
              </a:prstGeom>
              <a:solidFill>
                <a:srgbClr val="38F51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5"/>
              <p:cNvSpPr>
                <a:spLocks noChangeShapeType="1"/>
              </p:cNvSpPr>
              <p:nvPr/>
            </p:nvSpPr>
            <p:spPr bwMode="auto">
              <a:xfrm>
                <a:off x="2472" y="3612"/>
                <a:ext cx="108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6"/>
              <p:cNvSpPr>
                <a:spLocks noChangeShapeType="1"/>
              </p:cNvSpPr>
              <p:nvPr/>
            </p:nvSpPr>
            <p:spPr bwMode="auto">
              <a:xfrm flipV="1">
                <a:off x="2472" y="3430"/>
                <a:ext cx="1089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2688" y="1280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</a:t>
              </a: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3165" y="1628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1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5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8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9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0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2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3" name="Line 75"/>
          <p:cNvSpPr>
            <a:spLocks noChangeShapeType="1"/>
          </p:cNvSpPr>
          <p:nvPr/>
        </p:nvSpPr>
        <p:spPr bwMode="auto">
          <a:xfrm flipV="1">
            <a:off x="5229225" y="29670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Text Box 76"/>
          <p:cNvSpPr txBox="1">
            <a:spLocks noChangeArrowheads="1"/>
          </p:cNvSpPr>
          <p:nvPr/>
        </p:nvSpPr>
        <p:spPr bwMode="auto">
          <a:xfrm>
            <a:off x="5227638" y="28956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6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8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0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2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3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5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76" name="Group 92"/>
          <p:cNvGrpSpPr>
            <a:grpSpLocks/>
          </p:cNvGrpSpPr>
          <p:nvPr/>
        </p:nvGrpSpPr>
        <p:grpSpPr bwMode="auto">
          <a:xfrm flipH="1">
            <a:off x="4495800" y="914400"/>
            <a:ext cx="1524000" cy="1905000"/>
            <a:chOff x="2154" y="164"/>
            <a:chExt cx="817" cy="3357"/>
          </a:xfrm>
        </p:grpSpPr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8" name="Line 9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9" name="Text Box 100"/>
          <p:cNvSpPr txBox="1">
            <a:spLocks noChangeArrowheads="1"/>
          </p:cNvSpPr>
          <p:nvPr/>
        </p:nvSpPr>
        <p:spPr bwMode="auto">
          <a:xfrm>
            <a:off x="304800" y="1635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#10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restore esi, edi, ebp from the stack of next</a:t>
            </a:r>
          </a:p>
        </p:txBody>
      </p:sp>
      <p:grpSp>
        <p:nvGrpSpPr>
          <p:cNvPr id="180" name="Group 10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1" name="Line 10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2" name="Group 10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3" name="Line 10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4" name="Line 10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5" name="Group 10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86" name="Line 10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7" name="Line 10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8" name="Line 11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oup 11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0" name="Line 11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1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3" name="Text Box 11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ko-KR" sz="2800" dirty="0"/>
              <a:t>A number of the x86 instructions have multiple variants. Here are a few variants of the </a:t>
            </a:r>
            <a:r>
              <a:rPr lang="en-US" altLang="ko-KR" sz="2800" b="1" dirty="0"/>
              <a:t>MOV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ADD</a:t>
            </a:r>
            <a:r>
              <a:rPr lang="en-US" altLang="ko-KR" sz="2800" dirty="0"/>
              <a:t> instructions as examples:</a:t>
            </a:r>
            <a:endParaRPr lang="en-US" altLang="ko-KR" sz="2400" dirty="0"/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SI, 7000h		; move immediate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AX			; move ax register to </a:t>
            </a:r>
            <a:r>
              <a:rPr lang="en-US" altLang="ko-KR" sz="2400" dirty="0" err="1"/>
              <a:t>bx</a:t>
            </a:r>
            <a:r>
              <a:rPr lang="en-US" altLang="ko-KR" sz="2400" dirty="0"/>
              <a:t>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[SI]			; move memory data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[SI], BX			; move register data to memory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BX			; register to register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[BX]		; memory to register add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[BX], AX		; register to memory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20			; immediate to register add</a:t>
            </a:r>
            <a:endParaRPr lang="ko-KR" altLang="en-US" sz="2400" dirty="0"/>
          </a:p>
          <a:p>
            <a:pPr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2102369"/>
            <a:ext cx="2190023" cy="369332"/>
            <a:chOff x="457200" y="2754086"/>
            <a:chExt cx="2190023" cy="369332"/>
          </a:xfrm>
        </p:grpSpPr>
        <p:sp>
          <p:nvSpPr>
            <p:cNvPr id="10" name="Rectangle 4"/>
            <p:cNvSpPr/>
            <p:nvPr/>
          </p:nvSpPr>
          <p:spPr>
            <a:xfrm>
              <a:off x="457200" y="2754086"/>
              <a:ext cx="2190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7000h, SI</a:t>
              </a:r>
              <a:endPara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Straight Connector 6"/>
            <p:cNvCxnSpPr>
              <a:endCxn id="10" idx="3"/>
            </p:cNvCxnSpPr>
            <p:nvPr/>
          </p:nvCxnSpPr>
          <p:spPr>
            <a:xfrm>
              <a:off x="929048" y="2938752"/>
              <a:ext cx="1718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Rectangle 10"/>
          <p:cNvSpPr/>
          <p:nvPr/>
        </p:nvSpPr>
        <p:spPr>
          <a:xfrm>
            <a:off x="451950" y="211325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[7000h], SI    √</a:t>
            </a:r>
            <a:endParaRPr lang="en-US" altLang="ko-KR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6"/>
          <p:cNvGrpSpPr/>
          <p:nvPr/>
        </p:nvGrpSpPr>
        <p:grpSpPr>
          <a:xfrm>
            <a:off x="451950" y="3677391"/>
            <a:ext cx="2250937" cy="369332"/>
            <a:chOff x="451950" y="4343400"/>
            <a:chExt cx="2250937" cy="369332"/>
          </a:xfrm>
        </p:grpSpPr>
        <p:sp>
          <p:nvSpPr>
            <p:cNvPr id="14" name="Rectangle 12"/>
            <p:cNvSpPr/>
            <p:nvPr/>
          </p:nvSpPr>
          <p:spPr>
            <a:xfrm>
              <a:off x="451950" y="4343400"/>
              <a:ext cx="2250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[SI], [BX] </a:t>
              </a:r>
              <a:endPara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929048" y="4528066"/>
              <a:ext cx="14530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000" dirty="0"/>
              <a:t>A small sampling of the general-purpose and floating-point x86 instructions are shown below</a:t>
            </a:r>
            <a:r>
              <a:rPr lang="en-US" altLang="ko-KR" sz="2000" dirty="0" smtClean="0"/>
              <a:t>:</a:t>
            </a:r>
            <a:endParaRPr lang="en-US" altLang="ko-KR" sz="20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ADD</a:t>
            </a:r>
          </a:p>
          <a:p>
            <a:r>
              <a:rPr lang="en-US" altLang="ko-KR" sz="2400" dirty="0" smtClean="0"/>
              <a:t>SUB</a:t>
            </a:r>
          </a:p>
          <a:p>
            <a:r>
              <a:rPr lang="en-US" altLang="ko-KR" sz="2400" dirty="0" smtClean="0"/>
              <a:t>INC</a:t>
            </a:r>
          </a:p>
          <a:p>
            <a:r>
              <a:rPr lang="en-US" altLang="ko-KR" sz="2400" dirty="0" smtClean="0"/>
              <a:t>DEC</a:t>
            </a:r>
          </a:p>
          <a:p>
            <a:r>
              <a:rPr lang="en-US" altLang="ko-KR" sz="2400" dirty="0" smtClean="0"/>
              <a:t>MUL</a:t>
            </a:r>
          </a:p>
          <a:p>
            <a:r>
              <a:rPr lang="en-US" altLang="ko-KR" sz="2400" dirty="0" smtClean="0"/>
              <a:t>DIV</a:t>
            </a:r>
          </a:p>
          <a:p>
            <a:r>
              <a:rPr lang="en-US" altLang="ko-KR" sz="2400" dirty="0" smtClean="0"/>
              <a:t>XOR</a:t>
            </a:r>
          </a:p>
          <a:p>
            <a:r>
              <a:rPr lang="en-US" altLang="ko-KR" sz="2400" dirty="0" smtClean="0"/>
              <a:t>NOT</a:t>
            </a:r>
          </a:p>
          <a:p>
            <a:r>
              <a:rPr lang="en-US" altLang="ko-KR" sz="2400" dirty="0" smtClean="0"/>
              <a:t>NEG</a:t>
            </a:r>
          </a:p>
          <a:p>
            <a:r>
              <a:rPr lang="en-US" altLang="ko-KR" sz="2400" dirty="0" smtClean="0"/>
              <a:t>SHL</a:t>
            </a:r>
          </a:p>
          <a:p>
            <a:r>
              <a:rPr lang="en-US" altLang="ko-KR" sz="2400" dirty="0" smtClean="0"/>
              <a:t>MOV</a:t>
            </a:r>
          </a:p>
          <a:p>
            <a:r>
              <a:rPr lang="en-US" altLang="ko-KR" sz="2400" dirty="0" smtClean="0"/>
              <a:t>MOVS</a:t>
            </a:r>
          </a:p>
          <a:p>
            <a:r>
              <a:rPr lang="en-US" altLang="ko-KR" sz="2400" dirty="0" smtClean="0"/>
              <a:t>XCHG</a:t>
            </a:r>
            <a:endParaRPr lang="ko-KR" alt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697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FADD</a:t>
            </a:r>
          </a:p>
          <a:p>
            <a:r>
              <a:rPr lang="en-US" altLang="ko-KR" sz="2400" dirty="0" smtClean="0"/>
              <a:t>FMULP</a:t>
            </a:r>
          </a:p>
          <a:p>
            <a:r>
              <a:rPr lang="en-US" altLang="ko-KR" sz="2400" dirty="0" smtClean="0"/>
              <a:t>FSIN</a:t>
            </a:r>
          </a:p>
          <a:p>
            <a:r>
              <a:rPr lang="en-US" altLang="ko-KR" sz="2400" dirty="0" smtClean="0"/>
              <a:t>FXSAVE</a:t>
            </a:r>
          </a:p>
          <a:p>
            <a:r>
              <a:rPr lang="en-US" altLang="ko-KR" sz="2400" dirty="0" smtClean="0"/>
              <a:t>PADDB</a:t>
            </a:r>
          </a:p>
          <a:p>
            <a:r>
              <a:rPr lang="en-US" altLang="ko-KR" sz="2400" dirty="0" smtClean="0"/>
              <a:t>PAVGW</a:t>
            </a:r>
          </a:p>
          <a:p>
            <a:r>
              <a:rPr lang="en-US" altLang="ko-KR" sz="2400" dirty="0" smtClean="0"/>
              <a:t>PCMPEQB</a:t>
            </a:r>
          </a:p>
          <a:p>
            <a:r>
              <a:rPr lang="en-US" altLang="ko-KR" sz="2400" dirty="0" smtClean="0"/>
              <a:t>ADDPS</a:t>
            </a:r>
          </a:p>
          <a:p>
            <a:r>
              <a:rPr lang="en-US" altLang="ko-KR" sz="2400" dirty="0" smtClean="0"/>
              <a:t>SUBSD</a:t>
            </a:r>
          </a:p>
          <a:p>
            <a:r>
              <a:rPr lang="en-US" altLang="ko-KR" sz="2400" dirty="0" smtClean="0"/>
              <a:t>MULPD</a:t>
            </a:r>
          </a:p>
          <a:p>
            <a:r>
              <a:rPr lang="en-US" altLang="ko-KR" sz="2400" dirty="0" smtClean="0"/>
              <a:t>DIVSS</a:t>
            </a:r>
          </a:p>
          <a:p>
            <a:r>
              <a:rPr lang="en-US" altLang="ko-KR" sz="2400" dirty="0" smtClean="0"/>
              <a:t>CVTPI2PD</a:t>
            </a:r>
          </a:p>
          <a:p>
            <a:r>
              <a:rPr lang="en-US" altLang="ko-KR" sz="2400" dirty="0" smtClean="0"/>
              <a:t>SQRTPS</a:t>
            </a:r>
          </a:p>
          <a:p>
            <a:endParaRPr lang="ko-KR" altLang="en-US" sz="2400" dirty="0"/>
          </a:p>
        </p:txBody>
      </p:sp>
      <p:sp>
        <p:nvSpPr>
          <p:cNvPr id="11" name="Rectangle 6"/>
          <p:cNvSpPr/>
          <p:nvPr/>
        </p:nvSpPr>
        <p:spPr>
          <a:xfrm>
            <a:off x="1317382" y="2637792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BX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1187108" y="2622441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[      ]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1317028" y="3319125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BX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2207568" y="3319125"/>
            <a:ext cx="179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(  ?  * BX)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2349080" y="3319124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grpSp>
        <p:nvGrpSpPr>
          <p:cNvPr id="16" name="Group 23"/>
          <p:cNvGrpSpPr/>
          <p:nvPr/>
        </p:nvGrpSpPr>
        <p:grpSpPr>
          <a:xfrm>
            <a:off x="2335018" y="3780790"/>
            <a:ext cx="1858626" cy="1898189"/>
            <a:chOff x="2794450" y="3853542"/>
            <a:chExt cx="1858626" cy="1898189"/>
          </a:xfrm>
        </p:grpSpPr>
        <p:sp>
          <p:nvSpPr>
            <p:cNvPr id="17" name="Rectangle 13"/>
            <p:cNvSpPr/>
            <p:nvPr/>
          </p:nvSpPr>
          <p:spPr>
            <a:xfrm>
              <a:off x="2794450" y="4267200"/>
              <a:ext cx="1548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400" dirty="0" smtClean="0">
                  <a:solidFill>
                    <a:srgbClr val="FF0000"/>
                  </a:solidFill>
                </a:rPr>
                <a:t>DX : AX</a:t>
              </a:r>
              <a:endParaRPr lang="en-US" altLang="ko-K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5"/>
            <p:cNvCxnSpPr/>
            <p:nvPr/>
          </p:nvCxnSpPr>
          <p:spPr>
            <a:xfrm>
              <a:off x="3793077" y="3853542"/>
              <a:ext cx="0" cy="413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6"/>
            <p:cNvCxnSpPr/>
            <p:nvPr/>
          </p:nvCxnSpPr>
          <p:spPr>
            <a:xfrm flipV="1">
              <a:off x="3300794" y="4728865"/>
              <a:ext cx="128206" cy="528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H="1" flipV="1">
              <a:off x="4149710" y="4728866"/>
              <a:ext cx="193690" cy="528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1"/>
            <p:cNvSpPr/>
            <p:nvPr/>
          </p:nvSpPr>
          <p:spPr>
            <a:xfrm>
              <a:off x="2808512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Upper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0033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Lower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6169968" y="2137048"/>
            <a:ext cx="2358694" cy="1182077"/>
            <a:chOff x="6629400" y="2209800"/>
            <a:chExt cx="2358694" cy="1182077"/>
          </a:xfrm>
        </p:grpSpPr>
        <p:sp>
          <p:nvSpPr>
            <p:cNvPr id="24" name="Right Brace 24"/>
            <p:cNvSpPr/>
            <p:nvPr/>
          </p:nvSpPr>
          <p:spPr>
            <a:xfrm>
              <a:off x="6629400" y="2209800"/>
              <a:ext cx="609600" cy="11820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6"/>
            <p:cNvSpPr/>
            <p:nvPr/>
          </p:nvSpPr>
          <p:spPr>
            <a:xfrm>
              <a:off x="7315200" y="2602468"/>
              <a:ext cx="1672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x87 instructions</a:t>
              </a:r>
              <a:endParaRPr lang="ko-KR" altLang="en-US" dirty="0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6169968" y="3396581"/>
            <a:ext cx="2387434" cy="988368"/>
            <a:chOff x="6629400" y="2209801"/>
            <a:chExt cx="2387434" cy="988368"/>
          </a:xfrm>
        </p:grpSpPr>
        <p:sp>
          <p:nvSpPr>
            <p:cNvPr id="27" name="Right Brace 29"/>
            <p:cNvSpPr/>
            <p:nvPr/>
          </p:nvSpPr>
          <p:spPr>
            <a:xfrm>
              <a:off x="6629400" y="2209801"/>
              <a:ext cx="609600" cy="98836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7162800" y="2519319"/>
              <a:ext cx="1854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MMX instructions</a:t>
              </a:r>
              <a:endParaRPr lang="ko-KR" altLang="en-US" dirty="0"/>
            </a:p>
          </p:txBody>
        </p:sp>
      </p:grpSp>
      <p:grpSp>
        <p:nvGrpSpPr>
          <p:cNvPr id="29" name="Group 31"/>
          <p:cNvGrpSpPr/>
          <p:nvPr/>
        </p:nvGrpSpPr>
        <p:grpSpPr>
          <a:xfrm>
            <a:off x="6169968" y="4460171"/>
            <a:ext cx="2349076" cy="1867877"/>
            <a:chOff x="6629400" y="2209800"/>
            <a:chExt cx="2349076" cy="1867877"/>
          </a:xfrm>
        </p:grpSpPr>
        <p:sp>
          <p:nvSpPr>
            <p:cNvPr id="30" name="Right Brace 32"/>
            <p:cNvSpPr/>
            <p:nvPr/>
          </p:nvSpPr>
          <p:spPr>
            <a:xfrm>
              <a:off x="6629400" y="2209800"/>
              <a:ext cx="609600" cy="18678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7315200" y="2934677"/>
              <a:ext cx="1663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SSE instructions</a:t>
              </a:r>
              <a:endParaRPr lang="ko-KR" altLang="en-US" dirty="0"/>
            </a:p>
          </p:txBody>
        </p:sp>
      </p:grpSp>
      <p:grpSp>
        <p:nvGrpSpPr>
          <p:cNvPr id="32" name="Group 41"/>
          <p:cNvGrpSpPr/>
          <p:nvPr/>
        </p:nvGrpSpPr>
        <p:grpSpPr>
          <a:xfrm>
            <a:off x="5956434" y="4075432"/>
            <a:ext cx="2600968" cy="1036864"/>
            <a:chOff x="6415866" y="4148184"/>
            <a:chExt cx="2600968" cy="1036864"/>
          </a:xfrm>
        </p:grpSpPr>
        <p:sp>
          <p:nvSpPr>
            <p:cNvPr id="33" name="Rectangle 34"/>
            <p:cNvSpPr/>
            <p:nvPr/>
          </p:nvSpPr>
          <p:spPr>
            <a:xfrm>
              <a:off x="6415866" y="4436634"/>
              <a:ext cx="26009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/>
                  </a:solidFill>
                </a:rPr>
                <a:t>SIMD operations</a:t>
              </a:r>
            </a:p>
            <a:p>
              <a:pPr algn="ctr"/>
              <a:r>
                <a:rPr lang="en-US" altLang="ko-KR" sz="1400" dirty="0" smtClean="0">
                  <a:solidFill>
                    <a:schemeClr val="accent1"/>
                  </a:solidFill>
                </a:rPr>
                <a:t>(Single Instruction Multiple Data)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Straight Arrow Connector 35"/>
            <p:cNvCxnSpPr>
              <a:stCxn id="33" idx="0"/>
            </p:cNvCxnSpPr>
            <p:nvPr/>
          </p:nvCxnSpPr>
          <p:spPr>
            <a:xfrm flipV="1">
              <a:off x="7716350" y="4148184"/>
              <a:ext cx="558694" cy="2884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8"/>
            <p:cNvCxnSpPr>
              <a:stCxn id="33" idx="2"/>
              <a:endCxn id="31" idx="0"/>
            </p:cNvCxnSpPr>
            <p:nvPr/>
          </p:nvCxnSpPr>
          <p:spPr>
            <a:xfrm>
              <a:off x="7716350" y="4959854"/>
              <a:ext cx="430488" cy="2251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800" dirty="0"/>
              <a:t>Here is a small subset of the x86 instructions related to program flow: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JMP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JNZ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LOOP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CALL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RET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INT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IRET</a:t>
            </a:r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1" name="Table 3"/>
          <p:cNvGraphicFramePr>
            <a:graphicFrameLocks noGrp="1"/>
          </p:cNvGraphicFramePr>
          <p:nvPr>
            <p:extLst/>
          </p:nvPr>
        </p:nvGraphicFramePr>
        <p:xfrm>
          <a:off x="5638800" y="2057400"/>
          <a:ext cx="2286000" cy="2895600"/>
        </p:xfrm>
        <a:graphic>
          <a:graphicData uri="http://schemas.openxmlformats.org/drawingml/2006/table">
            <a:tbl>
              <a:tblPr firstRow="1" bandRow="1"/>
              <a:tblGrid>
                <a:gridCol w="2286000"/>
              </a:tblGrid>
              <a:tr h="289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Label1: 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JMP    Label 1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7"/>
          <p:cNvGrpSpPr/>
          <p:nvPr/>
        </p:nvGrpSpPr>
        <p:grpSpPr>
          <a:xfrm>
            <a:off x="4724400" y="1981200"/>
            <a:ext cx="1629776" cy="369332"/>
            <a:chOff x="3399424" y="3668876"/>
            <a:chExt cx="1629776" cy="369332"/>
          </a:xfrm>
        </p:grpSpPr>
        <p:cxnSp>
          <p:nvCxnSpPr>
            <p:cNvPr id="23" name="Straight Arrow Connector 4"/>
            <p:cNvCxnSpPr/>
            <p:nvPr/>
          </p:nvCxnSpPr>
          <p:spPr>
            <a:xfrm>
              <a:off x="3793077" y="3853542"/>
              <a:ext cx="123612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0" name="Rectangle 6"/>
            <p:cNvSpPr/>
            <p:nvPr/>
          </p:nvSpPr>
          <p:spPr>
            <a:xfrm>
              <a:off x="3399424" y="3668876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IP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Rectangle 8"/>
          <p:cNvSpPr/>
          <p:nvPr/>
        </p:nvSpPr>
        <p:spPr>
          <a:xfrm>
            <a:off x="6477000" y="3962400"/>
            <a:ext cx="134203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JNZ   Label 1</a:t>
            </a:r>
          </a:p>
        </p:txBody>
      </p:sp>
      <p:sp>
        <p:nvSpPr>
          <p:cNvPr id="32" name="Rectangle 9"/>
          <p:cNvSpPr/>
          <p:nvPr/>
        </p:nvSpPr>
        <p:spPr>
          <a:xfrm>
            <a:off x="6477000" y="3669268"/>
            <a:ext cx="180530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DEC   CX		; CX = 2</a:t>
            </a:r>
          </a:p>
        </p:txBody>
      </p:sp>
      <p:sp>
        <p:nvSpPr>
          <p:cNvPr id="33" name="Rectangle 10"/>
          <p:cNvSpPr/>
          <p:nvPr/>
        </p:nvSpPr>
        <p:spPr>
          <a:xfrm>
            <a:off x="7993604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1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216986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439057" y="3685401"/>
            <a:ext cx="2323943" cy="5539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LOOP Lable1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29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017 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017 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29537 L 1.11022E-16 0.073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243 0.28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26 0.33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7313" y="-695325"/>
            <a:ext cx="6429375" cy="82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General-Purpose Registers (GPRs)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26753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/>
          <p:nvPr/>
        </p:nvSpPr>
        <p:spPr>
          <a:xfrm>
            <a:off x="3560929" y="1938933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(Accumulator)</a:t>
            </a:r>
            <a:endParaRPr lang="en-US" altLang="ko-KR" sz="2400" dirty="0"/>
          </a:p>
          <a:p>
            <a:r>
              <a:rPr lang="en-US" altLang="ko-KR" sz="2400" dirty="0" smtClean="0"/>
              <a:t>(Base)</a:t>
            </a:r>
            <a:endParaRPr lang="en-US" altLang="ko-KR" sz="2400" dirty="0"/>
          </a:p>
          <a:p>
            <a:r>
              <a:rPr lang="en-US" altLang="ko-KR" sz="2400" dirty="0" smtClean="0"/>
              <a:t>(Counter)</a:t>
            </a:r>
            <a:endParaRPr lang="en-US" altLang="ko-KR" sz="2400" dirty="0"/>
          </a:p>
          <a:p>
            <a:r>
              <a:rPr lang="en-US" altLang="ko-KR" sz="2400" dirty="0" smtClean="0"/>
              <a:t>(Data)</a:t>
            </a:r>
            <a:endParaRPr lang="ko-KR" altLang="en-US" sz="2400" dirty="0"/>
          </a:p>
        </p:txBody>
      </p:sp>
      <p:cxnSp>
        <p:nvCxnSpPr>
          <p:cNvPr id="11" name="Straight Arrow Connector 7"/>
          <p:cNvCxnSpPr/>
          <p:nvPr/>
        </p:nvCxnSpPr>
        <p:spPr>
          <a:xfrm>
            <a:off x="2494129" y="3305770"/>
            <a:ext cx="2625710" cy="2290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/>
          <p:nvPr/>
        </p:nvCxnSpPr>
        <p:spPr>
          <a:xfrm>
            <a:off x="1621019" y="3305770"/>
            <a:ext cx="3498820" cy="274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3929" y="5317807"/>
            <a:ext cx="32308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ko-KR" sz="2000" dirty="0" smtClean="0"/>
              <a:t>“L” means the Low byte</a:t>
            </a:r>
          </a:p>
          <a:p>
            <a:pPr lvl="1">
              <a:lnSpc>
                <a:spcPts val="3600"/>
              </a:lnSpc>
            </a:pPr>
            <a:r>
              <a:rPr lang="en-US" altLang="ko-KR" sz="2000" dirty="0" smtClean="0"/>
              <a:t>“H” means the High byte</a:t>
            </a:r>
            <a:endParaRPr lang="en-US" altLang="ko-KR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1532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5118"/>
            <a:ext cx="5267325" cy="533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4"/>
          <p:cNvCxnSpPr/>
          <p:nvPr/>
        </p:nvCxnSpPr>
        <p:spPr>
          <a:xfrm flipV="1">
            <a:off x="4572000" y="2209800"/>
            <a:ext cx="990600" cy="18305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Rectangle 8"/>
          <p:cNvSpPr/>
          <p:nvPr/>
        </p:nvSpPr>
        <p:spPr>
          <a:xfrm>
            <a:off x="5562600" y="191394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R8D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“D” means a </a:t>
            </a:r>
            <a:r>
              <a:rPr lang="en-US" altLang="ko-KR" dirty="0" err="1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Doubleword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5562600" y="3100783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R8W </a:t>
            </a: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(“W” means a Word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23" name="Straight Arrow Connector 13"/>
          <p:cNvCxnSpPr/>
          <p:nvPr/>
        </p:nvCxnSpPr>
        <p:spPr>
          <a:xfrm flipV="1">
            <a:off x="4953000" y="3429000"/>
            <a:ext cx="609600" cy="6113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Straight Arrow Connector 16"/>
          <p:cNvCxnSpPr/>
          <p:nvPr/>
        </p:nvCxnSpPr>
        <p:spPr>
          <a:xfrm>
            <a:off x="5257800" y="4090798"/>
            <a:ext cx="685800" cy="7098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5" name="Rectangle 19"/>
          <p:cNvSpPr/>
          <p:nvPr/>
        </p:nvSpPr>
        <p:spPr>
          <a:xfrm>
            <a:off x="5562600" y="464878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R8B </a:t>
            </a: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(“B” means a Byte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0"/>
          <p:cNvSpPr/>
          <p:nvPr/>
        </p:nvSpPr>
        <p:spPr>
          <a:xfrm>
            <a:off x="6593066" y="2823451"/>
            <a:ext cx="1368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4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6635289" y="4040360"/>
            <a:ext cx="1283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Word = 2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5453398" y="5914994"/>
            <a:ext cx="23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Quadword</a:t>
            </a:r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Qword = 8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221034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" y="76200"/>
            <a:ext cx="705342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5725"/>
            <a:ext cx="83629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Sized Operations with GPRs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8-bit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BL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32-bit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EBX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R8D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R9W, EAX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06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16-bit Operations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BX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R8W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R9W, R8W</a:t>
            </a:r>
          </a:p>
          <a:p>
            <a:endParaRPr lang="en-US" altLang="ko-KR" sz="2800" dirty="0" smtClean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64-bit Operations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RBX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R8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RAX</a:t>
            </a:r>
          </a:p>
          <a:p>
            <a:endParaRPr lang="ko-KR" altLang="en-US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76200" y="3788371"/>
            <a:ext cx="460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You cannot perform a byte operation using a high register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(AH, BH, CH, DH) and one of the new registers (R8B – R15B).</a:t>
            </a:r>
            <a:endParaRPr lang="en-US" altLang="ko-KR" sz="1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8" name="Straight Connector 7"/>
          <p:cNvCxnSpPr/>
          <p:nvPr/>
        </p:nvCxnSpPr>
        <p:spPr>
          <a:xfrm>
            <a:off x="929048" y="35597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9" name="Straight Connector 9"/>
          <p:cNvCxnSpPr/>
          <p:nvPr/>
        </p:nvCxnSpPr>
        <p:spPr>
          <a:xfrm>
            <a:off x="929048" y="56933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0" name="Rectangle 10"/>
          <p:cNvSpPr/>
          <p:nvPr/>
        </p:nvSpPr>
        <p:spPr>
          <a:xfrm>
            <a:off x="76200" y="6150571"/>
            <a:ext cx="4230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operand sizes must match on most x86 instructions</a:t>
            </a:r>
            <a:endParaRPr lang="en-US" altLang="ko-KR" sz="1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06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24h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4" name="Table 3"/>
          <p:cNvGraphicFramePr>
            <a:graphicFrameLocks noGrp="1"/>
          </p:cNvGraphicFramePr>
          <p:nvPr>
            <p:extLst/>
          </p:nvPr>
        </p:nvGraphicFramePr>
        <p:xfrm>
          <a:off x="152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Rectangle 4"/>
          <p:cNvSpPr/>
          <p:nvPr/>
        </p:nvSpPr>
        <p:spPr>
          <a:xfrm>
            <a:off x="3352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2971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7" name="Rectangle 6"/>
          <p:cNvSpPr/>
          <p:nvPr/>
        </p:nvSpPr>
        <p:spPr>
          <a:xfrm>
            <a:off x="2535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171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65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0" name="Table 9"/>
          <p:cNvGraphicFramePr>
            <a:graphicFrameLocks noGrp="1"/>
          </p:cNvGraphicFramePr>
          <p:nvPr>
            <p:extLst/>
          </p:nvPr>
        </p:nvGraphicFramePr>
        <p:xfrm>
          <a:off x="5486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" name="Rectangle 10"/>
          <p:cNvSpPr/>
          <p:nvPr/>
        </p:nvSpPr>
        <p:spPr>
          <a:xfrm>
            <a:off x="8686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2" name="Rectangle 11"/>
          <p:cNvSpPr/>
          <p:nvPr/>
        </p:nvSpPr>
        <p:spPr>
          <a:xfrm>
            <a:off x="8305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3" name="Rectangle 12"/>
          <p:cNvSpPr/>
          <p:nvPr/>
        </p:nvSpPr>
        <p:spPr>
          <a:xfrm>
            <a:off x="786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4" name="Rectangle 13"/>
          <p:cNvSpPr/>
          <p:nvPr/>
        </p:nvSpPr>
        <p:spPr>
          <a:xfrm>
            <a:off x="7053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5" name="Rectangle 14"/>
          <p:cNvSpPr/>
          <p:nvPr/>
        </p:nvSpPr>
        <p:spPr>
          <a:xfrm>
            <a:off x="5399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36" name="Straight Connector 16"/>
          <p:cNvCxnSpPr/>
          <p:nvPr/>
        </p:nvCxnSpPr>
        <p:spPr>
          <a:xfrm>
            <a:off x="223798" y="22860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Content Placeholder 2"/>
          <p:cNvSpPr txBox="1">
            <a:spLocks/>
          </p:cNvSpPr>
          <p:nvPr/>
        </p:nvSpPr>
        <p:spPr>
          <a:xfrm>
            <a:off x="457200" y="23622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AH,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8" name="Table 18"/>
          <p:cNvGraphicFramePr>
            <a:graphicFrameLocks noGrp="1"/>
          </p:cNvGraphicFramePr>
          <p:nvPr>
            <p:extLst/>
          </p:nvPr>
        </p:nvGraphicFramePr>
        <p:xfrm>
          <a:off x="152400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" name="Rectangle 19"/>
          <p:cNvSpPr/>
          <p:nvPr/>
        </p:nvSpPr>
        <p:spPr>
          <a:xfrm>
            <a:off x="3352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0" name="Rectangle 20"/>
          <p:cNvSpPr/>
          <p:nvPr/>
        </p:nvSpPr>
        <p:spPr>
          <a:xfrm>
            <a:off x="2971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1" name="Rectangle 21"/>
          <p:cNvSpPr/>
          <p:nvPr/>
        </p:nvSpPr>
        <p:spPr>
          <a:xfrm>
            <a:off x="2535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2" name="Rectangle 22"/>
          <p:cNvSpPr/>
          <p:nvPr/>
        </p:nvSpPr>
        <p:spPr>
          <a:xfrm>
            <a:off x="1719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3" name="Rectangle 23"/>
          <p:cNvSpPr/>
          <p:nvPr/>
        </p:nvSpPr>
        <p:spPr>
          <a:xfrm>
            <a:off x="65742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44" name="Table 24"/>
          <p:cNvGraphicFramePr>
            <a:graphicFrameLocks noGrp="1"/>
          </p:cNvGraphicFramePr>
          <p:nvPr>
            <p:extLst/>
          </p:nvPr>
        </p:nvGraphicFramePr>
        <p:xfrm>
          <a:off x="5479515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" name="Rectangle 25"/>
          <p:cNvSpPr/>
          <p:nvPr/>
        </p:nvSpPr>
        <p:spPr>
          <a:xfrm>
            <a:off x="8679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6" name="Rectangle 26"/>
          <p:cNvSpPr/>
          <p:nvPr/>
        </p:nvSpPr>
        <p:spPr>
          <a:xfrm>
            <a:off x="8298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7" name="Rectangle 27"/>
          <p:cNvSpPr/>
          <p:nvPr/>
        </p:nvSpPr>
        <p:spPr>
          <a:xfrm>
            <a:off x="7863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8" name="Rectangle 28"/>
          <p:cNvSpPr/>
          <p:nvPr/>
        </p:nvSpPr>
        <p:spPr>
          <a:xfrm>
            <a:off x="7047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5392857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50" name="Straight Connector 30"/>
          <p:cNvCxnSpPr/>
          <p:nvPr/>
        </p:nvCxnSpPr>
        <p:spPr>
          <a:xfrm>
            <a:off x="223798" y="35814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Content Placeholder 2"/>
          <p:cNvSpPr txBox="1">
            <a:spLocks/>
          </p:cNvSpPr>
          <p:nvPr/>
        </p:nvSpPr>
        <p:spPr>
          <a:xfrm>
            <a:off x="457200" y="36576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2" name="Table 32"/>
          <p:cNvGraphicFramePr>
            <a:graphicFrameLocks noGrp="1"/>
          </p:cNvGraphicFramePr>
          <p:nvPr>
            <p:extLst/>
          </p:nvPr>
        </p:nvGraphicFramePr>
        <p:xfrm>
          <a:off x="15240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Rectangle 33"/>
          <p:cNvSpPr/>
          <p:nvPr/>
        </p:nvSpPr>
        <p:spPr>
          <a:xfrm>
            <a:off x="3352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4" name="Rectangle 34"/>
          <p:cNvSpPr/>
          <p:nvPr/>
        </p:nvSpPr>
        <p:spPr>
          <a:xfrm>
            <a:off x="2971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5" name="Rectangle 35"/>
          <p:cNvSpPr/>
          <p:nvPr/>
        </p:nvSpPr>
        <p:spPr>
          <a:xfrm>
            <a:off x="2535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6" name="Rectangle 36"/>
          <p:cNvSpPr/>
          <p:nvPr/>
        </p:nvSpPr>
        <p:spPr>
          <a:xfrm>
            <a:off x="1719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7" name="Rectangle 37"/>
          <p:cNvSpPr/>
          <p:nvPr/>
        </p:nvSpPr>
        <p:spPr>
          <a:xfrm>
            <a:off x="6574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8" name="Table 38"/>
          <p:cNvGraphicFramePr>
            <a:graphicFrameLocks noGrp="1"/>
          </p:cNvGraphicFramePr>
          <p:nvPr>
            <p:extLst/>
          </p:nvPr>
        </p:nvGraphicFramePr>
        <p:xfrm>
          <a:off x="547263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9" name="Rectangle 39"/>
          <p:cNvSpPr/>
          <p:nvPr/>
        </p:nvSpPr>
        <p:spPr>
          <a:xfrm>
            <a:off x="8673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0" name="Rectangle 40"/>
          <p:cNvSpPr/>
          <p:nvPr/>
        </p:nvSpPr>
        <p:spPr>
          <a:xfrm>
            <a:off x="8292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1" name="Rectangle 41"/>
          <p:cNvSpPr/>
          <p:nvPr/>
        </p:nvSpPr>
        <p:spPr>
          <a:xfrm>
            <a:off x="7856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2" name="Rectangle 42"/>
          <p:cNvSpPr/>
          <p:nvPr/>
        </p:nvSpPr>
        <p:spPr>
          <a:xfrm>
            <a:off x="7040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3" name="Rectangle 43"/>
          <p:cNvSpPr/>
          <p:nvPr/>
        </p:nvSpPr>
        <p:spPr>
          <a:xfrm>
            <a:off x="538597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64" name="Straight Connector 44"/>
          <p:cNvCxnSpPr/>
          <p:nvPr/>
        </p:nvCxnSpPr>
        <p:spPr>
          <a:xfrm>
            <a:off x="223798" y="48768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5" name="Content Placeholder 2"/>
          <p:cNvSpPr txBox="1">
            <a:spLocks/>
          </p:cNvSpPr>
          <p:nvPr/>
        </p:nvSpPr>
        <p:spPr>
          <a:xfrm>
            <a:off x="457200" y="487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EAX, 242424h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66" name="Table 46"/>
          <p:cNvGraphicFramePr>
            <a:graphicFrameLocks noGrp="1"/>
          </p:cNvGraphicFramePr>
          <p:nvPr>
            <p:extLst/>
          </p:nvPr>
        </p:nvGraphicFramePr>
        <p:xfrm>
          <a:off x="152400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" name="Rectangle 47"/>
          <p:cNvSpPr/>
          <p:nvPr/>
        </p:nvSpPr>
        <p:spPr>
          <a:xfrm>
            <a:off x="3352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8" name="Rectangle 48"/>
          <p:cNvSpPr/>
          <p:nvPr/>
        </p:nvSpPr>
        <p:spPr>
          <a:xfrm>
            <a:off x="2971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9" name="Rectangle 49"/>
          <p:cNvSpPr/>
          <p:nvPr/>
        </p:nvSpPr>
        <p:spPr>
          <a:xfrm>
            <a:off x="2535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0" name="Rectangle 50"/>
          <p:cNvSpPr/>
          <p:nvPr/>
        </p:nvSpPr>
        <p:spPr>
          <a:xfrm>
            <a:off x="1719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1" name="Rectangle 51"/>
          <p:cNvSpPr/>
          <p:nvPr/>
        </p:nvSpPr>
        <p:spPr>
          <a:xfrm>
            <a:off x="65742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72" name="Table 52"/>
          <p:cNvGraphicFramePr>
            <a:graphicFrameLocks noGrp="1"/>
          </p:cNvGraphicFramePr>
          <p:nvPr>
            <p:extLst/>
          </p:nvPr>
        </p:nvGraphicFramePr>
        <p:xfrm>
          <a:off x="5479515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3" name="Rectangle 53"/>
          <p:cNvSpPr/>
          <p:nvPr/>
        </p:nvSpPr>
        <p:spPr>
          <a:xfrm>
            <a:off x="8679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4" name="Rectangle 54"/>
          <p:cNvSpPr/>
          <p:nvPr/>
        </p:nvSpPr>
        <p:spPr>
          <a:xfrm>
            <a:off x="8298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5" name="Rectangle 55"/>
          <p:cNvSpPr/>
          <p:nvPr/>
        </p:nvSpPr>
        <p:spPr>
          <a:xfrm>
            <a:off x="7863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6" name="Rectangle 56"/>
          <p:cNvSpPr/>
          <p:nvPr/>
        </p:nvSpPr>
        <p:spPr>
          <a:xfrm>
            <a:off x="7047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7" name="Rectangle 57"/>
          <p:cNvSpPr/>
          <p:nvPr/>
        </p:nvSpPr>
        <p:spPr>
          <a:xfrm>
            <a:off x="5392857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8" name="Right Brace 58"/>
          <p:cNvSpPr/>
          <p:nvPr/>
        </p:nvSpPr>
        <p:spPr>
          <a:xfrm rot="5400000">
            <a:off x="6152027" y="5354601"/>
            <a:ext cx="304801" cy="178760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Rectangle 59"/>
          <p:cNvSpPr/>
          <p:nvPr/>
        </p:nvSpPr>
        <p:spPr>
          <a:xfrm>
            <a:off x="2503287" y="6215747"/>
            <a:ext cx="6504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upper 32 bits are cleared when Performing a </a:t>
            </a:r>
            <a:r>
              <a:rPr lang="en-US" altLang="ko-KR" dirty="0" err="1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operation.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1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Little Endian – the least significant byte goes in the littlest address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</a:t>
            </a:r>
            <a:r>
              <a:rPr lang="en-US" altLang="ko-KR" dirty="0" err="1"/>
              <a:t>esi</a:t>
            </a:r>
            <a:r>
              <a:rPr lang="en-US" altLang="ko-KR" dirty="0"/>
              <a:t>, 4000h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ax, 1234h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[</a:t>
            </a:r>
            <a:r>
              <a:rPr lang="en-US" altLang="ko-KR" dirty="0" err="1"/>
              <a:t>esi</a:t>
            </a:r>
            <a:r>
              <a:rPr lang="en-US" altLang="ko-KR" dirty="0"/>
              <a:t>], ax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>
            <p:extLst/>
          </p:nvPr>
        </p:nvGraphicFramePr>
        <p:xfrm>
          <a:off x="544648" y="4126632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Rectangle 4"/>
          <p:cNvSpPr/>
          <p:nvPr/>
        </p:nvSpPr>
        <p:spPr>
          <a:xfrm>
            <a:off x="3745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3364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928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2112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457990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3004838" y="44314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AH   AL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ight Brace 11"/>
          <p:cNvSpPr/>
          <p:nvPr/>
        </p:nvSpPr>
        <p:spPr>
          <a:xfrm rot="5400000">
            <a:off x="3287476" y="4330705"/>
            <a:ext cx="304799" cy="8329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12"/>
          <p:cNvSpPr/>
          <p:nvPr/>
        </p:nvSpPr>
        <p:spPr>
          <a:xfrm>
            <a:off x="3233438" y="484646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ight Brace 15"/>
          <p:cNvSpPr/>
          <p:nvPr/>
        </p:nvSpPr>
        <p:spPr>
          <a:xfrm rot="5400000">
            <a:off x="2910901" y="4369432"/>
            <a:ext cx="304799" cy="158610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16"/>
          <p:cNvSpPr/>
          <p:nvPr/>
        </p:nvSpPr>
        <p:spPr>
          <a:xfrm>
            <a:off x="2776238" y="5314884"/>
            <a:ext cx="54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EAX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5" name="Right Brace 17"/>
          <p:cNvSpPr/>
          <p:nvPr/>
        </p:nvSpPr>
        <p:spPr>
          <a:xfrm rot="5400000">
            <a:off x="2083799" y="4031796"/>
            <a:ext cx="304799" cy="324030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984663" y="58147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7" name="Table 19"/>
          <p:cNvGraphicFramePr>
            <a:graphicFrameLocks noGrp="1"/>
          </p:cNvGraphicFramePr>
          <p:nvPr>
            <p:extLst/>
          </p:nvPr>
        </p:nvGraphicFramePr>
        <p:xfrm>
          <a:off x="3050063" y="4126632"/>
          <a:ext cx="83312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20"/>
          <p:cNvGraphicFramePr>
            <a:graphicFrameLocks noGrp="1"/>
          </p:cNvGraphicFramePr>
          <p:nvPr>
            <p:extLst/>
          </p:nvPr>
        </p:nvGraphicFramePr>
        <p:xfrm>
          <a:off x="6891038" y="241467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Rectangle 21"/>
          <p:cNvSpPr/>
          <p:nvPr/>
        </p:nvSpPr>
        <p:spPr>
          <a:xfrm>
            <a:off x="6891038" y="191683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Memory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22"/>
          <p:cNvSpPr/>
          <p:nvPr/>
        </p:nvSpPr>
        <p:spPr>
          <a:xfrm>
            <a:off x="7653038" y="4258043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3FFEh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23"/>
          <p:cNvSpPr/>
          <p:nvPr/>
        </p:nvSpPr>
        <p:spPr>
          <a:xfrm>
            <a:off x="7653038" y="389803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3FFFh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24"/>
          <p:cNvSpPr/>
          <p:nvPr/>
        </p:nvSpPr>
        <p:spPr>
          <a:xfrm>
            <a:off x="7653038" y="35287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4000h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3" name="Rectangle 25"/>
          <p:cNvSpPr/>
          <p:nvPr/>
        </p:nvSpPr>
        <p:spPr>
          <a:xfrm>
            <a:off x="7653038" y="31593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4001h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7653038" y="27900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4002h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29"/>
          <p:cNvSpPr/>
          <p:nvPr/>
        </p:nvSpPr>
        <p:spPr>
          <a:xfrm>
            <a:off x="7653038" y="240127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4003h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7653038" y="463904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3FFDh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31"/>
          <p:cNvSpPr/>
          <p:nvPr/>
        </p:nvSpPr>
        <p:spPr>
          <a:xfrm>
            <a:off x="7653038" y="500837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3FFCh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8" name="Table 32"/>
          <p:cNvGraphicFramePr>
            <a:graphicFrameLocks noGrp="1"/>
          </p:cNvGraphicFramePr>
          <p:nvPr>
            <p:extLst/>
          </p:nvPr>
        </p:nvGraphicFramePr>
        <p:xfrm>
          <a:off x="6891038" y="3170254"/>
          <a:ext cx="1066800" cy="74168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1    2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3    4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18856" cy="5112568"/>
          </a:xfrm>
        </p:spPr>
        <p:txBody>
          <a:bodyPr/>
          <a:lstStyle/>
          <a:p>
            <a:r>
              <a:rPr lang="en-US" altLang="ko-KR" dirty="0" smtClean="0"/>
              <a:t>x87 FPU Register Set</a:t>
            </a:r>
          </a:p>
          <a:p>
            <a:pPr lvl="1"/>
            <a:r>
              <a:rPr lang="en-US" altLang="ko-KR" dirty="0" smtClean="0"/>
              <a:t>The MMX registers are the same physical registers as the x87 registers</a:t>
            </a:r>
          </a:p>
          <a:p>
            <a:pPr lvl="1"/>
            <a:r>
              <a:rPr lang="en-US" altLang="ko-KR" dirty="0" smtClean="0"/>
              <a:t>MMX instructions perform the same operation on multiple pieces of data packed into registers</a:t>
            </a:r>
          </a:p>
          <a:p>
            <a:pPr lvl="2"/>
            <a:r>
              <a:rPr lang="en-US" altLang="ko-KR" dirty="0" smtClean="0"/>
              <a:t>SIMD operations</a:t>
            </a:r>
          </a:p>
          <a:p>
            <a:pPr lvl="2"/>
            <a:r>
              <a:rPr lang="en-US" altLang="ko-KR" dirty="0" smtClean="0"/>
              <a:t>Targeted at multimedia and communication applications</a:t>
            </a:r>
          </a:p>
          <a:p>
            <a:pPr lvl="1"/>
            <a:r>
              <a:rPr lang="en-US" altLang="ko-KR" dirty="0" smtClean="0"/>
              <a:t>Only supports integer operations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4" y="1092275"/>
            <a:ext cx="3689432" cy="377688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804248" y="1484784"/>
            <a:ext cx="2016224" cy="35283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8918" y="1807150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Bytes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42900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321297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78918" y="3264078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86916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65313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0389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1684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78918" y="4704238"/>
            <a:ext cx="8114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Double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  <p:bldP spid="29" grpId="0"/>
      <p:bldP spid="30" grpId="0"/>
      <p:bldP spid="32" grpId="0"/>
      <p:bldP spid="34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E0h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PADDSB</a:t>
            </a:r>
          </a:p>
          <a:p>
            <a:pPr lvl="1"/>
            <a:r>
              <a:rPr lang="en-US" altLang="ko-KR" dirty="0" smtClean="0"/>
              <a:t>Packed Add Bytes</a:t>
            </a:r>
          </a:p>
          <a:p>
            <a:pPr lvl="1"/>
            <a:r>
              <a:rPr lang="en-US" altLang="ko-KR" dirty="0" smtClean="0"/>
              <a:t>Signed, Saturating</a:t>
            </a:r>
          </a:p>
          <a:p>
            <a:r>
              <a:rPr lang="en-US" altLang="ko-KR" dirty="0" smtClean="0"/>
              <a:t>PADDUSB</a:t>
            </a:r>
          </a:p>
          <a:p>
            <a:pPr lvl="1"/>
            <a:r>
              <a:rPr lang="en-US" altLang="ko-KR" dirty="0" smtClean="0"/>
              <a:t>Packed Add Bytes</a:t>
            </a:r>
          </a:p>
          <a:p>
            <a:pPr lvl="1"/>
            <a:r>
              <a:rPr lang="en-US" altLang="ko-KR" dirty="0" smtClean="0"/>
              <a:t>Unsigned, Saturating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PADDUSB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53033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569712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PCMPEQW MM5, MM2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13459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F41Dh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1234h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7788h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91857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1181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MM5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357301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7521h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FEDCh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7789h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35699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355658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MM2</a:t>
            </a:r>
            <a:endParaRPr lang="ko-KR" altLang="en-US" sz="1400" b="1" dirty="0"/>
          </a:p>
        </p:txBody>
      </p:sp>
      <p:graphicFrame>
        <p:nvGraphicFramePr>
          <p:cNvPr id="30" name="Table 3"/>
          <p:cNvGraphicFramePr>
            <a:graphicFrameLocks noGrp="1"/>
          </p:cNvGraphicFramePr>
          <p:nvPr>
            <p:extLst/>
          </p:nvPr>
        </p:nvGraphicFramePr>
        <p:xfrm>
          <a:off x="528631" y="494116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10"/>
          <p:cNvSpPr/>
          <p:nvPr/>
        </p:nvSpPr>
        <p:spPr>
          <a:xfrm>
            <a:off x="7777994" y="472514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4685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80389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4323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84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78918" y="49247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MM5</a:t>
            </a:r>
            <a:endParaRPr lang="ko-KR" alt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75656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78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80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20272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59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8729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8004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021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XMM Registers</a:t>
            </a:r>
          </a:p>
          <a:p>
            <a:pPr lvl="1"/>
            <a:r>
              <a:rPr lang="en-US" altLang="ko-KR" dirty="0" smtClean="0"/>
              <a:t>used by SSE instructions</a:t>
            </a:r>
          </a:p>
          <a:p>
            <a:pPr lvl="2"/>
            <a:r>
              <a:rPr lang="en-US" altLang="ko-KR" dirty="0" smtClean="0"/>
              <a:t>SSE: Single-precision support</a:t>
            </a:r>
          </a:p>
          <a:p>
            <a:pPr lvl="2"/>
            <a:r>
              <a:rPr lang="en-US" altLang="ko-KR" dirty="0" smtClean="0"/>
              <a:t>SSE2: Double-precision, integer support</a:t>
            </a:r>
          </a:p>
          <a:p>
            <a:pPr lvl="2"/>
            <a:r>
              <a:rPr lang="en-US" altLang="ko-KR" dirty="0" smtClean="0"/>
              <a:t>SSE3, SSE4: Added functionality</a:t>
            </a:r>
          </a:p>
          <a:p>
            <a:pPr lvl="2"/>
            <a:r>
              <a:rPr lang="en-US" altLang="ko-KR" dirty="0" smtClean="0"/>
              <a:t>(MXCSR: control/status register)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73016"/>
            <a:ext cx="3871427" cy="1761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68960"/>
            <a:ext cx="3842857" cy="30857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70080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48478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48478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1609636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SP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249289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227687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227687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227687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240172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DP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32849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860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468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2537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0389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8241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432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9143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84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8918" y="312006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Bytes</a:t>
            </a:r>
            <a:endParaRPr lang="ko-KR" altLang="en-US" sz="1400" b="1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>
            <p:extLst/>
          </p:nvPr>
        </p:nvGraphicFramePr>
        <p:xfrm>
          <a:off x="528631" y="407881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Rectangle 10"/>
          <p:cNvSpPr/>
          <p:nvPr/>
        </p:nvSpPr>
        <p:spPr>
          <a:xfrm>
            <a:off x="7777994" y="386279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860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685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2537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80389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58241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1432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06958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1684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78918" y="391389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02137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2641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103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54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87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8130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954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816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0786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05449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3" name="Table 3"/>
          <p:cNvGraphicFramePr>
            <a:graphicFrameLocks noGrp="1"/>
          </p:cNvGraphicFramePr>
          <p:nvPr>
            <p:extLst/>
          </p:nvPr>
        </p:nvGraphicFramePr>
        <p:xfrm>
          <a:off x="528631" y="49327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Rectangle 10"/>
          <p:cNvSpPr/>
          <p:nvPr/>
        </p:nvSpPr>
        <p:spPr>
          <a:xfrm>
            <a:off x="7777994" y="47167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4685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80389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323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84" y="47167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78918" y="4841612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err="1" smtClean="0"/>
              <a:t>Dwords</a:t>
            </a:r>
            <a:endParaRPr lang="ko-KR" altLang="en-US" sz="1400" b="1" dirty="0"/>
          </a:p>
        </p:txBody>
      </p:sp>
      <p:graphicFrame>
        <p:nvGraphicFramePr>
          <p:cNvPr id="60" name="Table 3"/>
          <p:cNvGraphicFramePr>
            <a:graphicFrameLocks noGrp="1"/>
          </p:cNvGraphicFramePr>
          <p:nvPr>
            <p:extLst/>
          </p:nvPr>
        </p:nvGraphicFramePr>
        <p:xfrm>
          <a:off x="528631" y="5812571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10"/>
          <p:cNvSpPr/>
          <p:nvPr/>
        </p:nvSpPr>
        <p:spPr>
          <a:xfrm>
            <a:off x="7777994" y="559654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4685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80389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14323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1684" y="559654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78918" y="5721399"/>
            <a:ext cx="851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/>
              <a:t>Q</a:t>
            </a:r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ADDPS XMM0, XMM1</a:t>
            </a:r>
          </a:p>
          <a:p>
            <a:pPr lvl="1"/>
            <a:r>
              <a:rPr lang="en-US" altLang="ko-KR" dirty="0" smtClean="0"/>
              <a:t>add packed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5.64159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14.762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33.987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5656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478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3098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1818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550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ADDSS XMM0, XMM1</a:t>
            </a:r>
          </a:p>
          <a:p>
            <a:pPr lvl="1"/>
            <a:r>
              <a:rPr lang="en-US" altLang="ko-KR" dirty="0" smtClean="0"/>
              <a:t>add scalar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ADDPD XMM5, XMM2</a:t>
            </a:r>
          </a:p>
          <a:p>
            <a:pPr lvl="1"/>
            <a:r>
              <a:rPr lang="en-US" altLang="ko-KR" dirty="0" smtClean="0"/>
              <a:t>add packed double-precision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42.85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16.026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XMM5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18.145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44.12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XMM2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60.995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60.146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XMM5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8070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9345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8089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br>
              <a:rPr lang="en-US" altLang="ko-KR" dirty="0"/>
            </a:br>
            <a:r>
              <a:rPr lang="en-US" altLang="ko-KR" dirty="0"/>
              <a:t>Mechanism: </a:t>
            </a:r>
            <a:br>
              <a:rPr lang="en-US" altLang="ko-KR" dirty="0"/>
            </a:br>
            <a:r>
              <a:rPr lang="en-US" altLang="ko-KR" sz="3600" dirty="0"/>
              <a:t>Limited Direct Execution</a:t>
            </a:r>
            <a:endParaRPr lang="en-US" sz="3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Execution mode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8" y="1039338"/>
            <a:ext cx="6780320" cy="5397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x86-based processors start in Real Mode when reset</a:t>
            </a:r>
          </a:p>
          <a:p>
            <a:pPr lvl="1"/>
            <a:r>
              <a:rPr lang="en-US" dirty="0" smtClean="0"/>
              <a:t>16-bit operating environments with 20-bit of address space</a:t>
            </a:r>
          </a:p>
          <a:p>
            <a:r>
              <a:rPr lang="en-US" dirty="0" smtClean="0"/>
              <a:t>Memory address space is divided into segments</a:t>
            </a:r>
          </a:p>
          <a:p>
            <a:pPr lvl="1"/>
            <a:r>
              <a:rPr lang="en-US" dirty="0" smtClean="0"/>
              <a:t>64kB in size</a:t>
            </a:r>
          </a:p>
          <a:p>
            <a:pPr lvl="1"/>
            <a:r>
              <a:rPr lang="en-US" dirty="0" smtClean="0"/>
              <a:t>Base address in on any 16-byte boundary in the 20-bit address space</a:t>
            </a:r>
          </a:p>
          <a:p>
            <a:pPr lvl="1"/>
            <a:r>
              <a:rPr lang="en-US" dirty="0" smtClean="0"/>
              <a:t>Multiple segments can be active at a time</a:t>
            </a:r>
          </a:p>
          <a:p>
            <a:pPr lvl="2"/>
            <a:r>
              <a:rPr lang="en-US" dirty="0" smtClean="0"/>
              <a:t>CS – Code Segment</a:t>
            </a:r>
          </a:p>
          <a:p>
            <a:pPr lvl="2"/>
            <a:r>
              <a:rPr lang="en-US" dirty="0" smtClean="0"/>
              <a:t>SS – Stack Segment</a:t>
            </a:r>
          </a:p>
          <a:p>
            <a:pPr lvl="2"/>
            <a:r>
              <a:rPr lang="en-US" dirty="0" smtClean="0"/>
              <a:t>DS – Data Segment (Default)</a:t>
            </a:r>
          </a:p>
          <a:p>
            <a:pPr lvl="2"/>
            <a:r>
              <a:rPr lang="en-US" dirty="0" smtClean="0"/>
              <a:t>ES, FS, and GS – additional data segments</a:t>
            </a:r>
          </a:p>
          <a:p>
            <a:pPr lvl="1"/>
            <a:r>
              <a:rPr lang="en-US" dirty="0" smtClean="0"/>
              <a:t>No concepts of paging or virtual memory</a:t>
            </a:r>
          </a:p>
          <a:p>
            <a:pPr lvl="1"/>
            <a:r>
              <a:rPr lang="en-US" dirty="0" smtClean="0"/>
              <a:t>No protection – any program has free access to all of memory and can directly access I/O ports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/>
          <a:lstStyle/>
          <a:p>
            <a:r>
              <a:rPr lang="en-US" dirty="0" smtClean="0"/>
              <a:t>There can be six active segments of memory at a time</a:t>
            </a:r>
          </a:p>
          <a:p>
            <a:pPr lvl="1"/>
            <a:r>
              <a:rPr lang="en-US" dirty="0" smtClean="0"/>
              <a:t>Each segment register defines an active segment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segment registers hold the upper 16-bit of the 20-bit base address of the segment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in real mode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817" y="4141256"/>
            <a:ext cx="122413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7817" y="4456568"/>
            <a:ext cx="1224136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5349" y="4778666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5349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5349" y="5417980"/>
            <a:ext cx="1224136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49" y="5734381"/>
            <a:ext cx="1224136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5943" y="378909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15             0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62" y="4076006"/>
            <a:ext cx="2899320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 (CS)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Segment (SS)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Data Segment (DS)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Data Segment (ES)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(FS)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(GS)</a:t>
            </a:r>
            <a:endParaRPr lang="en-US" sz="16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9897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2021" y="4115995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551" y="410571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4788024" y="4274987"/>
            <a:ext cx="1673582" cy="20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61606" y="5877272"/>
            <a:ext cx="1224136" cy="42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79841" y="6107849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9841" y="58091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2520" y="594927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8362742" y="590466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021" y="4437046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9551" y="443704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33" idx="3"/>
            <a:endCxn id="14" idx="1"/>
          </p:cNvCxnSpPr>
          <p:nvPr/>
        </p:nvCxnSpPr>
        <p:spPr>
          <a:xfrm flipV="1">
            <a:off x="4788024" y="4010143"/>
            <a:ext cx="167358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61606" y="3582086"/>
            <a:ext cx="1224136" cy="428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79841" y="3809979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79841" y="351131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2520" y="365140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8362742" y="360679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2021" y="4747159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9551" y="47526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4788024" y="4921898"/>
            <a:ext cx="1673582" cy="94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ight Brace 50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2021" y="5068793"/>
            <a:ext cx="1099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9551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4788024" y="2706927"/>
            <a:ext cx="1673582" cy="25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61606" y="2278871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79841" y="2506764"/>
            <a:ext cx="761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79841" y="2208103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62520" y="2348194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8362742" y="2303583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32021" y="538924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79551" y="539239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4788024" y="4954079"/>
            <a:ext cx="1673582" cy="60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461606" y="4526023"/>
            <a:ext cx="1224136" cy="428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79841" y="475391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79841" y="4455255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62520" y="459534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ight Brace 89"/>
          <p:cNvSpPr/>
          <p:nvPr/>
        </p:nvSpPr>
        <p:spPr>
          <a:xfrm>
            <a:off x="8362742" y="455073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 animBg="1"/>
      <p:bldP spid="25" grpId="0"/>
      <p:bldP spid="26" grpId="0"/>
      <p:bldP spid="27" grpId="0"/>
      <p:bldP spid="29" grpId="0" animBg="1"/>
      <p:bldP spid="31" grpId="0"/>
      <p:bldP spid="33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76" grpId="0" animBg="1"/>
      <p:bldP spid="77" grpId="0"/>
      <p:bldP spid="78" grpId="0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322712" cy="2304256"/>
          </a:xfrm>
        </p:spPr>
        <p:txBody>
          <a:bodyPr>
            <a:normAutofit/>
          </a:bodyPr>
          <a:lstStyle/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AX, 2000h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DS,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AX, 4321h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EBX, DS:[100h]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EBX, ES:[1124h]</a:t>
            </a:r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3772657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8352" y="3741150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7514" y="373688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96" y="3356992"/>
            <a:ext cx="185845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 Segment Register</a:t>
            </a:r>
            <a:endParaRPr lang="en-US" sz="14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91680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8352" y="5068793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7242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61606" y="4003824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79841" y="4231717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79841" y="3933056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62520" y="4073147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8362742" y="4028536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0635" y="4744670"/>
            <a:ext cx="1837619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Register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54344" y="4100029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           1  0  0 h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0  1  0  0 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37658" y="3688165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  <a:endParaRPr lang="en-US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33444" y="2500020"/>
            <a:ext cx="2898550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as MOV EBX, [100h]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4344" y="5481243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       1  1  2  4 h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4  3  3  4 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37658" y="5055168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  <a:endParaRPr lang="en-US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0" grpId="0"/>
      <p:bldP spid="31" grpId="0"/>
      <p:bldP spid="32" grpId="0"/>
      <p:bldP spid="33" grpId="0" animBg="1"/>
      <p:bldP spid="36" grpId="0"/>
      <p:bldP spid="37" grpId="0"/>
      <p:bldP spid="39" grpId="0" animBg="1"/>
      <p:bldP spid="40" grpId="0"/>
      <p:bldP spid="41" grpId="0"/>
      <p:bldP spid="42" grpId="0"/>
      <p:bldP spid="43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Protected Mode was implemented to handle the problems that exist with a multitasking environment</a:t>
            </a:r>
          </a:p>
          <a:p>
            <a:pPr lvl="1"/>
            <a:r>
              <a:rPr lang="en-US" dirty="0" smtClean="0"/>
              <a:t>Providing memory protection across applications</a:t>
            </a:r>
          </a:p>
          <a:p>
            <a:pPr lvl="1"/>
            <a:r>
              <a:rPr lang="en-US" dirty="0" smtClean="0"/>
              <a:t>Managing I/O transactions from a central entity (OS)</a:t>
            </a:r>
          </a:p>
          <a:p>
            <a:pPr lvl="1"/>
            <a:r>
              <a:rPr lang="en-US" dirty="0" smtClean="0"/>
              <a:t>Controlling access to OS resources and tools</a:t>
            </a:r>
          </a:p>
          <a:p>
            <a:pPr lvl="1"/>
            <a:r>
              <a:rPr lang="en-US" dirty="0" smtClean="0"/>
              <a:t>Verifying an application’s request to disable/enable interrupt</a:t>
            </a:r>
          </a:p>
          <a:p>
            <a:r>
              <a:rPr lang="en-US" dirty="0" smtClean="0"/>
              <a:t>Protected Mode introduced several new topics to handle the above issues</a:t>
            </a:r>
          </a:p>
          <a:p>
            <a:pPr lvl="1"/>
            <a:r>
              <a:rPr lang="en-US" dirty="0" smtClean="0"/>
              <a:t>Segment Descriptors</a:t>
            </a:r>
          </a:p>
          <a:p>
            <a:pPr lvl="1"/>
            <a:r>
              <a:rPr lang="en-US" dirty="0" smtClean="0"/>
              <a:t>Task Switching</a:t>
            </a:r>
          </a:p>
          <a:p>
            <a:pPr lvl="1"/>
            <a:r>
              <a:rPr lang="en-US" dirty="0" smtClean="0"/>
              <a:t>Software Privilege Levels</a:t>
            </a:r>
          </a:p>
          <a:p>
            <a:pPr lvl="1"/>
            <a:r>
              <a:rPr lang="en-US" dirty="0" smtClean="0"/>
              <a:t>Virtual Memory and Paging</a:t>
            </a:r>
          </a:p>
          <a:p>
            <a:pPr lvl="1"/>
            <a:r>
              <a:rPr lang="en-US" dirty="0" smtClean="0"/>
              <a:t>Interrupt Descriptors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instructions can only be executed at the highest privilege level (ring 0)</a:t>
            </a:r>
          </a:p>
          <a:p>
            <a:pPr lvl="1"/>
            <a:r>
              <a:rPr lang="en-US" dirty="0" smtClean="0"/>
              <a:t>because they could affect the state of some shared resource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Examples: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INVLPG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WBINVD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MOV (</a:t>
            </a:r>
            <a:r>
              <a:rPr lang="en-US" i="1" dirty="0" smtClean="0"/>
              <a:t>Control/Debug Register N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RDMSR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WRMSR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In Protected Mode, OS can assign attributes and access right to each segment</a:t>
            </a:r>
          </a:p>
          <a:p>
            <a:pPr lvl="1"/>
            <a:r>
              <a:rPr lang="en-US" dirty="0" smtClean="0"/>
              <a:t>Base address</a:t>
            </a:r>
          </a:p>
          <a:p>
            <a:pPr lvl="1"/>
            <a:r>
              <a:rPr lang="en-US" dirty="0" smtClean="0"/>
              <a:t>Size of segment</a:t>
            </a:r>
          </a:p>
          <a:p>
            <a:pPr lvl="1"/>
            <a:r>
              <a:rPr lang="en-US" dirty="0" smtClean="0"/>
              <a:t>Privilege Level</a:t>
            </a:r>
          </a:p>
          <a:p>
            <a:pPr lvl="1"/>
            <a:r>
              <a:rPr lang="en-US" dirty="0" smtClean="0"/>
              <a:t>Read/Write permissions</a:t>
            </a:r>
          </a:p>
          <a:p>
            <a:pPr lvl="1"/>
            <a:r>
              <a:rPr lang="en-US" dirty="0" smtClean="0"/>
              <a:t>Mode of operation</a:t>
            </a:r>
          </a:p>
          <a:p>
            <a:pPr lvl="2"/>
            <a:r>
              <a:rPr lang="en-US" dirty="0" smtClean="0"/>
              <a:t>16-bit, 32-bit, or 64-bit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segment has an 8-byte descriptor for attributes</a:t>
            </a:r>
          </a:p>
          <a:p>
            <a:pPr lvl="1"/>
            <a:r>
              <a:rPr lang="en-US" dirty="0" smtClean="0"/>
              <a:t>All defined segment descriptors are held in either Global Descriptor Table (GDT) or Local Descriptor Table (LDT)</a:t>
            </a:r>
          </a:p>
          <a:p>
            <a:pPr lvl="1"/>
            <a:r>
              <a:rPr lang="en-US" dirty="0" smtClean="0"/>
              <a:t>The descriptor tables live in memory and are managed by 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6176" y="814647"/>
            <a:ext cx="2592288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84" y="439323"/>
            <a:ext cx="258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Space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7484" y="2639494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16-bit,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6836" y="1308375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Read,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6836" y="1821808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Read/Write,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7484" y="3600213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64-bit,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836" y="4714986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Virtual-8086 Mode enables Real Mode applications to run efficiently under the Protected Mode</a:t>
            </a:r>
          </a:p>
          <a:p>
            <a:r>
              <a:rPr lang="en-US" dirty="0" smtClean="0"/>
              <a:t>Virtual-8086 Mode emulates the Real Mode environment</a:t>
            </a:r>
          </a:p>
          <a:p>
            <a:pPr lvl="1"/>
            <a:r>
              <a:rPr lang="en-US" dirty="0" smtClean="0"/>
              <a:t>16-bit operating environment</a:t>
            </a:r>
          </a:p>
          <a:p>
            <a:pPr lvl="1"/>
            <a:r>
              <a:rPr lang="en-US" dirty="0" smtClean="0"/>
              <a:t>20-bit address space</a:t>
            </a:r>
          </a:p>
          <a:p>
            <a:r>
              <a:rPr lang="en-US" dirty="0" smtClean="0"/>
              <a:t>It enables the processor to watch for operations that would be disruptive in a multitasking environment</a:t>
            </a:r>
          </a:p>
          <a:p>
            <a:pPr lvl="1"/>
            <a:r>
              <a:rPr lang="en-US" dirty="0" smtClean="0"/>
              <a:t>e.g., enabling/disabling interrupt handling</a:t>
            </a:r>
          </a:p>
          <a:p>
            <a:pPr lvl="1"/>
            <a:r>
              <a:rPr lang="en-US" dirty="0" smtClean="0"/>
              <a:t>triggers an exception if a disruptive operation is attempted allowing the OS to handle the event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Virtual-8086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System Management Mode (SMM) is used to handle system-specific activities</a:t>
            </a:r>
          </a:p>
          <a:p>
            <a:pPr lvl="1"/>
            <a:r>
              <a:rPr lang="en-US" dirty="0" smtClean="0"/>
              <a:t>Power </a:t>
            </a:r>
            <a:r>
              <a:rPr lang="en-US" dirty="0" smtClean="0"/>
              <a:t>management, security, platform management</a:t>
            </a:r>
          </a:p>
          <a:p>
            <a:r>
              <a:rPr lang="en-US" dirty="0" smtClean="0"/>
              <a:t>This mode can only be entered by receiving a System Management Interrupt (SMI)</a:t>
            </a:r>
          </a:p>
          <a:p>
            <a:r>
              <a:rPr lang="en-US" dirty="0" smtClean="0"/>
              <a:t>When entering SMM, the processor automatically saves the state of the machine and enters a state that is transparent to the OS</a:t>
            </a:r>
          </a:p>
          <a:p>
            <a:pPr lvl="1"/>
            <a:r>
              <a:rPr lang="en-US" dirty="0" smtClean="0"/>
              <a:t>Operates in a special region called SMRAM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Management Mode (SMM)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Mode is comprised of 2 sub-modes</a:t>
            </a:r>
          </a:p>
          <a:p>
            <a:pPr lvl="1"/>
            <a:r>
              <a:rPr lang="en-US" dirty="0" smtClean="0"/>
              <a:t>64-bit Mode</a:t>
            </a:r>
          </a:p>
          <a:p>
            <a:pPr lvl="1"/>
            <a:r>
              <a:rPr lang="en-US" dirty="0" smtClean="0"/>
              <a:t>Compatibility Mode</a:t>
            </a:r>
          </a:p>
          <a:p>
            <a:r>
              <a:rPr lang="en-US" dirty="0" smtClean="0"/>
              <a:t>Must be enabled by a 64-bit capable OS</a:t>
            </a:r>
          </a:p>
          <a:p>
            <a:r>
              <a:rPr lang="en-US" dirty="0" smtClean="0"/>
              <a:t>Provides the ability for 64-bit applications, as well as existing 32-bit and 16-bit Protected Mode applications to be run in this mode</a:t>
            </a:r>
          </a:p>
          <a:p>
            <a:r>
              <a:rPr lang="en-US" dirty="0" smtClean="0"/>
              <a:t>Provides a very low latency transition between a 32-bit environments (Compatibility Mode) and a 64-bit environment (64-bit Mode)</a:t>
            </a:r>
          </a:p>
          <a:p>
            <a:r>
              <a:rPr lang="en-US" dirty="0" smtClean="0"/>
              <a:t>Implements the x86-64 extensions</a:t>
            </a:r>
          </a:p>
          <a:p>
            <a:pPr lvl="1"/>
            <a:r>
              <a:rPr lang="en-US" dirty="0" smtClean="0"/>
              <a:t>Intel 64, AMD64, and x64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Mode (IA-32e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64-bit Mode is a sub-mode of Long Mode, which runs native 64-bit applications</a:t>
            </a:r>
          </a:p>
          <a:p>
            <a:r>
              <a:rPr lang="en-US" dirty="0" smtClean="0"/>
              <a:t>Allows software to support larger address space</a:t>
            </a:r>
          </a:p>
          <a:p>
            <a:pPr lvl="1"/>
            <a:r>
              <a:rPr lang="en-US" dirty="0" smtClean="0"/>
              <a:t>Provides the ability to support up to a 64-bit virtual address space</a:t>
            </a:r>
          </a:p>
          <a:p>
            <a:pPr lvl="2"/>
            <a:r>
              <a:rPr lang="en-US" dirty="0" smtClean="0"/>
              <a:t>Modern x86-64 based processors implement a 48-bit virtual address space</a:t>
            </a:r>
          </a:p>
          <a:p>
            <a:pPr lvl="1"/>
            <a:r>
              <a:rPr lang="en-US" dirty="0" smtClean="0"/>
              <a:t>Enables the processor to support up to a 52-bit physical address space</a:t>
            </a:r>
          </a:p>
          <a:p>
            <a:pPr lvl="2"/>
            <a:r>
              <a:rPr lang="en-US" dirty="0" smtClean="0"/>
              <a:t>Modern x86-64 based processors implement a 40- or 48-bit physical address space</a:t>
            </a:r>
          </a:p>
          <a:p>
            <a:r>
              <a:rPr lang="en-US" dirty="0" smtClean="0"/>
              <a:t>Removes a lot of the antique legacy mechanisms not used by modern software</a:t>
            </a:r>
          </a:p>
          <a:p>
            <a:pPr lvl="1"/>
            <a:r>
              <a:rPr lang="en-US" dirty="0" smtClean="0"/>
              <a:t>segmentation and hardware task switching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sub-mode of Long Mode, which runs binary compatible 16- and 32-bit Protected Mode applications under 64-bit system software</a:t>
            </a:r>
          </a:p>
          <a:p>
            <a:r>
              <a:rPr lang="en-US" dirty="0" smtClean="0"/>
              <a:t>To an application, Compatibility Mode looks just like Legacy Protected Mode</a:t>
            </a:r>
          </a:p>
          <a:p>
            <a:pPr lvl="1"/>
            <a:r>
              <a:rPr lang="en-US" dirty="0" smtClean="0"/>
              <a:t>32-bit virtual address space</a:t>
            </a:r>
          </a:p>
          <a:p>
            <a:pPr lvl="1"/>
            <a:r>
              <a:rPr lang="en-US" dirty="0" smtClean="0"/>
              <a:t>8 General-purpose registers (GPRs)</a:t>
            </a:r>
          </a:p>
          <a:p>
            <a:pPr lvl="1"/>
            <a:r>
              <a:rPr lang="en-US" dirty="0" smtClean="0"/>
              <a:t>GPRs are 32-bit wide</a:t>
            </a:r>
          </a:p>
          <a:p>
            <a:r>
              <a:rPr lang="en-US" dirty="0" smtClean="0"/>
              <a:t>All system software semantics are still 64-bit</a:t>
            </a:r>
          </a:p>
          <a:p>
            <a:r>
              <a:rPr lang="en-US" dirty="0" smtClean="0"/>
              <a:t>Interrupt and Exception handling cause the processor to transit into 64-bit Mode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process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7" y="1675014"/>
            <a:ext cx="7517606" cy="35204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4915"/>
          <a:stretch/>
        </p:blipFill>
        <p:spPr>
          <a:xfrm>
            <a:off x="819122" y="1317330"/>
            <a:ext cx="7505755" cy="4031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en-US" altLang="ko-KR" dirty="0" err="1"/>
              <a:t>hello.i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-S </a:t>
            </a:r>
            <a:r>
              <a:rPr lang="en-US" altLang="ko-KR" dirty="0" err="1" smtClean="0"/>
              <a:t>hello.i</a:t>
            </a:r>
            <a:r>
              <a:rPr lang="en-US" altLang="ko-KR" dirty="0"/>
              <a:t> -</a:t>
            </a:r>
            <a:r>
              <a:rPr lang="en-US" altLang="ko-KR" dirty="0" err="1"/>
              <a:t>masm</a:t>
            </a:r>
            <a:r>
              <a:rPr lang="en-US" altLang="ko-KR" dirty="0"/>
              <a:t>=intel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en-US" altLang="ko-KR" dirty="0" err="1"/>
              <a:t>hello.s</a:t>
            </a:r>
            <a:r>
              <a:rPr lang="en-US" altLang="ko-KR" dirty="0"/>
              <a:t> -o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ld</a:t>
            </a:r>
            <a:r>
              <a:rPr lang="en-US" altLang="ko-KR" dirty="0"/>
              <a:t> -dynamic-linker /lib64/ld-linux-x86-64.so.2 -o hello </a:t>
            </a:r>
            <a:r>
              <a:rPr lang="en-US" altLang="ko-KR" dirty="0" err="1"/>
              <a:t>hello.o</a:t>
            </a:r>
            <a:r>
              <a:rPr lang="en-US" altLang="ko-KR" dirty="0"/>
              <a:t> /lib/x86_64-linux-gnu/libc.so.6 /</a:t>
            </a:r>
            <a:r>
              <a:rPr lang="en-US" altLang="ko-KR" dirty="0" err="1"/>
              <a:t>usr</a:t>
            </a:r>
            <a:r>
              <a:rPr lang="en-US" altLang="ko-KR" dirty="0"/>
              <a:t>/lib/x86_64-linux-gnu/</a:t>
            </a:r>
            <a:r>
              <a:rPr lang="en-US" altLang="ko-KR" dirty="0" err="1"/>
              <a:t>crt</a:t>
            </a:r>
            <a:r>
              <a:rPr lang="en-US" altLang="ko-KR" dirty="0"/>
              <a:t>*.o -</a:t>
            </a:r>
            <a:r>
              <a:rPr lang="en-US" altLang="ko-KR" dirty="0" err="1" smtClean="0"/>
              <a:t>lc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096491" cy="5112568"/>
          </a:xfrm>
        </p:spPr>
        <p:txBody>
          <a:bodyPr/>
          <a:lstStyle/>
          <a:p>
            <a:r>
              <a:rPr lang="en-US" dirty="0" smtClean="0"/>
              <a:t>file hello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err="1" smtClean="0"/>
              <a:t>readelf</a:t>
            </a:r>
            <a:r>
              <a:rPr lang="en-US" dirty="0" smtClean="0"/>
              <a:t> </a:t>
            </a:r>
            <a:r>
              <a:rPr lang="en-US" dirty="0"/>
              <a:t>-h </a:t>
            </a:r>
            <a:r>
              <a:rPr lang="en-US" dirty="0" smtClean="0"/>
              <a:t>hello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-h </a:t>
            </a:r>
            <a:r>
              <a:rPr lang="en-US" dirty="0" err="1" smtClean="0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-l </a:t>
            </a:r>
            <a:r>
              <a:rPr lang="en-US" dirty="0"/>
              <a:t>hello</a:t>
            </a:r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-l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-S </a:t>
            </a:r>
            <a:r>
              <a:rPr lang="en-US" dirty="0"/>
              <a:t>hello</a:t>
            </a:r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-S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smtClean="0"/>
              <a:t>nm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smtClean="0"/>
              <a:t>nm hello</a:t>
            </a:r>
            <a:endParaRPr lang="en-US" dirty="0"/>
          </a:p>
          <a:p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elf binary format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33534" y="1268760"/>
            <a:ext cx="392075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readelf</a:t>
            </a:r>
            <a:r>
              <a:rPr lang="en-US" altLang="ko-KR" dirty="0"/>
              <a:t> -r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r>
              <a:rPr lang="en-US" altLang="ko-KR" dirty="0" err="1"/>
              <a:t>readelf</a:t>
            </a:r>
            <a:r>
              <a:rPr lang="en-US" altLang="ko-KR" dirty="0"/>
              <a:t> -s hello</a:t>
            </a:r>
          </a:p>
          <a:p>
            <a:r>
              <a:rPr lang="en-US" altLang="ko-KR" dirty="0" err="1"/>
              <a:t>readelf</a:t>
            </a:r>
            <a:r>
              <a:rPr lang="en-US" altLang="ko-KR" dirty="0"/>
              <a:t> -d hello</a:t>
            </a:r>
          </a:p>
          <a:p>
            <a:r>
              <a:rPr lang="en-US" altLang="ko-KR" dirty="0" err="1" smtClean="0"/>
              <a:t>objdump</a:t>
            </a:r>
            <a:r>
              <a:rPr lang="en-US" altLang="ko-KR" dirty="0" smtClean="0"/>
              <a:t> </a:t>
            </a:r>
            <a:r>
              <a:rPr lang="en-US" altLang="ko-KR" dirty="0"/>
              <a:t>-d </a:t>
            </a:r>
            <a:r>
              <a:rPr lang="en-US" altLang="ko-KR" dirty="0" err="1" smtClean="0"/>
              <a:t>hello.o</a:t>
            </a:r>
            <a:r>
              <a:rPr lang="en-US" altLang="ko-KR" dirty="0" smtClean="0"/>
              <a:t> </a:t>
            </a:r>
            <a:r>
              <a:rPr lang="en-US" altLang="ko-KR" dirty="0"/>
              <a:t>-M intel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</a:t>
            </a:r>
            <a:r>
              <a:rPr lang="en-US" altLang="ko-KR" dirty="0" smtClean="0"/>
              <a:t>hello </a:t>
            </a:r>
            <a:r>
              <a:rPr lang="en-US" altLang="ko-KR" dirty="0"/>
              <a:t>-M intel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2756095"/>
            <a:ext cx="8219256" cy="3816424"/>
          </a:xfrm>
        </p:spPr>
        <p:txBody>
          <a:bodyPr/>
          <a:lstStyle/>
          <a:p>
            <a:r>
              <a:rPr lang="en-US" altLang="ko-KR" dirty="0" smtClean="0"/>
              <a:t>The stack is a memory area at the end of the address space of a process</a:t>
            </a:r>
          </a:p>
          <a:p>
            <a:pPr lvl="1"/>
            <a:r>
              <a:rPr lang="en-US" altLang="ko-KR" dirty="0" smtClean="0"/>
              <a:t>It grows from top to bottom when elements are pushed on to it</a:t>
            </a:r>
          </a:p>
          <a:p>
            <a:pPr lvl="1"/>
            <a:r>
              <a:rPr lang="en-US" altLang="ko-KR" dirty="0" smtClean="0"/>
              <a:t>It is used to provide memory for the </a:t>
            </a:r>
            <a:r>
              <a:rPr lang="en-US" altLang="ko-KR" b="1" dirty="0" smtClean="0"/>
              <a:t>local variables </a:t>
            </a:r>
            <a:r>
              <a:rPr lang="en-US" altLang="ko-KR" dirty="0" smtClean="0"/>
              <a:t>of the function</a:t>
            </a:r>
          </a:p>
          <a:p>
            <a:pPr lvl="1"/>
            <a:r>
              <a:rPr lang="en-US" altLang="ko-KR" dirty="0" smtClean="0"/>
              <a:t>It also supports </a:t>
            </a:r>
            <a:r>
              <a:rPr lang="en-US" altLang="ko-KR" b="1" dirty="0" smtClean="0"/>
              <a:t>parameter-passing</a:t>
            </a:r>
            <a:r>
              <a:rPr lang="en-US" altLang="ko-KR" dirty="0" smtClean="0"/>
              <a:t> when functions are invoked</a:t>
            </a:r>
          </a:p>
          <a:p>
            <a:pPr lvl="1"/>
            <a:r>
              <a:rPr lang="en-US" altLang="ko-KR" dirty="0"/>
              <a:t>If nested procedures are called, the stack </a:t>
            </a:r>
            <a:r>
              <a:rPr lang="en-US" altLang="ko-KR" dirty="0" smtClean="0"/>
              <a:t>grows from </a:t>
            </a:r>
            <a:r>
              <a:rPr lang="en-US" altLang="ko-KR" dirty="0"/>
              <a:t>top to bottom and accepts new </a:t>
            </a:r>
            <a:r>
              <a:rPr lang="en-US" altLang="ko-KR" i="1" dirty="0">
                <a:solidFill>
                  <a:srgbClr val="3366FF"/>
                </a:solidFill>
              </a:rPr>
              <a:t>activation records </a:t>
            </a:r>
            <a:r>
              <a:rPr lang="en-US" altLang="ko-KR" dirty="0"/>
              <a:t>that hold all data needed for one </a:t>
            </a:r>
            <a:r>
              <a:rPr lang="en-US" altLang="ko-KR" dirty="0" smtClean="0"/>
              <a:t>procedure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activation record </a:t>
            </a:r>
            <a:r>
              <a:rPr lang="en-US" altLang="ko-KR" dirty="0"/>
              <a:t>of the procedure currently executing is delimited at the top by the </a:t>
            </a:r>
            <a:r>
              <a:rPr lang="en-US" altLang="ko-KR" i="1" dirty="0" smtClean="0">
                <a:solidFill>
                  <a:srgbClr val="3366FF"/>
                </a:solidFill>
              </a:rPr>
              <a:t>frame pointer </a:t>
            </a:r>
            <a:r>
              <a:rPr lang="en-US" altLang="ko-KR" dirty="0"/>
              <a:t>and at the bottom by the </a:t>
            </a:r>
            <a:r>
              <a:rPr lang="en-US" altLang="ko-KR" i="1" dirty="0">
                <a:solidFill>
                  <a:srgbClr val="3366FF"/>
                </a:solidFill>
              </a:rPr>
              <a:t>stack pointer</a:t>
            </a:r>
            <a:endParaRPr lang="ko-KR" altLang="en-US" i="1" dirty="0">
              <a:solidFill>
                <a:srgbClr val="33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0"/>
            <a:ext cx="4710393" cy="26832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Two stack manipulation commands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Push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 smtClean="0"/>
              <a:t>places </a:t>
            </a:r>
            <a:r>
              <a:rPr lang="en-US" altLang="ko-KR" dirty="0"/>
              <a:t>a value on the stack and decrements the stack pointer by the number of bytes in </a:t>
            </a:r>
            <a:r>
              <a:rPr lang="en-US" altLang="ko-KR" dirty="0" smtClean="0"/>
              <a:t>memory </a:t>
            </a:r>
            <a:r>
              <a:rPr lang="en-US" altLang="ko-KR" dirty="0"/>
              <a:t>required by the </a:t>
            </a:r>
            <a:r>
              <a:rPr lang="en-US" altLang="ko-KR" dirty="0" smtClean="0"/>
              <a:t>value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end of the stack is moved down to lower </a:t>
            </a:r>
            <a:r>
              <a:rPr lang="en-US" altLang="ko-KR" dirty="0" smtClean="0"/>
              <a:t>addresses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Pop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removes a value from the stack and increments the value of the stack </a:t>
            </a:r>
            <a:r>
              <a:rPr lang="en-US" altLang="ko-KR" dirty="0" smtClean="0"/>
              <a:t>pointer accordingly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end of the stack is moved up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To invoke and exit functions, the following two commands are provided</a:t>
            </a:r>
            <a:r>
              <a:rPr lang="en-US" altLang="ko-KR" dirty="0"/>
              <a:t> </a:t>
            </a:r>
            <a:r>
              <a:rPr lang="en-US" altLang="ko-KR" dirty="0" smtClean="0"/>
              <a:t>– they </a:t>
            </a:r>
            <a:r>
              <a:rPr lang="en-US" altLang="ko-KR" i="1" u="sng" dirty="0" smtClean="0"/>
              <a:t>automatically manipulate the stack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pushes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onto the stack and branches to the </a:t>
            </a:r>
            <a:r>
              <a:rPr lang="en-US" altLang="ko-KR" dirty="0" smtClean="0"/>
              <a:t>start address </a:t>
            </a:r>
            <a:r>
              <a:rPr lang="en-US" altLang="ko-KR" dirty="0"/>
              <a:t>of the function to be </a:t>
            </a:r>
            <a:r>
              <a:rPr lang="en-US" altLang="ko-KR" dirty="0" smtClean="0"/>
              <a:t>called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pops the bottom value from the stack and </a:t>
            </a:r>
            <a:r>
              <a:rPr lang="en-US" altLang="ko-KR" b="1" dirty="0"/>
              <a:t>branches to the speciﬁed </a:t>
            </a:r>
            <a:r>
              <a:rPr lang="en-US" altLang="ko-KR" b="1" dirty="0" smtClean="0"/>
              <a:t>address</a:t>
            </a:r>
          </a:p>
          <a:p>
            <a:pPr lvl="2"/>
            <a:r>
              <a:rPr lang="en-US" altLang="ko-KR" dirty="0" smtClean="0"/>
              <a:t>Procedures must </a:t>
            </a:r>
            <a:r>
              <a:rPr lang="en-US" altLang="ko-KR" dirty="0"/>
              <a:t>be implemented so that </a:t>
            </a:r>
            <a:r>
              <a:rPr lang="en-US" altLang="ko-KR" i="1" u="sng" dirty="0"/>
              <a:t>return</a:t>
            </a:r>
            <a:r>
              <a:rPr lang="en-US" altLang="ko-KR" dirty="0"/>
              <a:t> is the last command and the address placed on the stack </a:t>
            </a:r>
            <a:r>
              <a:rPr lang="en-US" altLang="ko-KR" dirty="0" smtClean="0"/>
              <a:t>by </a:t>
            </a:r>
            <a:r>
              <a:rPr lang="en-US" altLang="ko-KR" i="1" u="sng" dirty="0" smtClean="0"/>
              <a:t>call</a:t>
            </a:r>
            <a:r>
              <a:rPr lang="en-US" altLang="ko-KR" dirty="0" smtClean="0"/>
              <a:t> </a:t>
            </a:r>
            <a:r>
              <a:rPr lang="en-US" altLang="ko-KR" dirty="0"/>
              <a:t>is at the </a:t>
            </a:r>
            <a:r>
              <a:rPr lang="en-US" altLang="ko-KR" dirty="0" smtClean="0"/>
              <a:t>bottom</a:t>
            </a:r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 procedure call therefore consists of the following two </a:t>
            </a:r>
            <a:r>
              <a:rPr lang="en-US" altLang="ko-KR" dirty="0" smtClean="0"/>
              <a:t>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Build </a:t>
            </a:r>
            <a:r>
              <a:rPr lang="en-US" altLang="ko-KR" b="1" dirty="0"/>
              <a:t>a parameter list </a:t>
            </a:r>
            <a:r>
              <a:rPr lang="en-US" altLang="ko-KR" dirty="0"/>
              <a:t>in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The </a:t>
            </a:r>
            <a:r>
              <a:rPr lang="en-US" altLang="ko-KR" dirty="0"/>
              <a:t>ﬁrst argument to be passed to the called function </a:t>
            </a:r>
            <a:r>
              <a:rPr lang="en-US" altLang="ko-KR" dirty="0" smtClean="0"/>
              <a:t>is placed </a:t>
            </a:r>
            <a:r>
              <a:rPr lang="en-US" altLang="ko-KR" dirty="0"/>
              <a:t>last on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This </a:t>
            </a:r>
            <a:r>
              <a:rPr lang="en-US" altLang="ko-KR" dirty="0"/>
              <a:t>makes it possible to pass a varying number of arguments </a:t>
            </a:r>
            <a:r>
              <a:rPr lang="en-US" altLang="ko-KR" dirty="0" smtClean="0"/>
              <a:t>that can </a:t>
            </a:r>
            <a:r>
              <a:rPr lang="en-US" altLang="ko-KR" dirty="0"/>
              <a:t>be popped from the stack one after the </a:t>
            </a:r>
            <a:r>
              <a:rPr lang="en-US" altLang="ko-KR" dirty="0" smtClean="0"/>
              <a:t>other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Invoke call, which causes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(pointing to </a:t>
            </a:r>
            <a:r>
              <a:rPr lang="en-US" altLang="ko-KR" dirty="0" smtClean="0"/>
              <a:t>the instruction </a:t>
            </a:r>
            <a:r>
              <a:rPr lang="en-US" altLang="ko-KR" dirty="0"/>
              <a:t>that follows call) to be pushed onto the stack and delegates code ﬂow to </a:t>
            </a:r>
            <a:r>
              <a:rPr lang="en-US" altLang="ko-KR" dirty="0" smtClean="0"/>
              <a:t>the invoked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procedure called is responsible for managing the </a:t>
            </a:r>
            <a:r>
              <a:rPr lang="en-US" altLang="ko-KR" b="1" dirty="0"/>
              <a:t>frame pointer</a:t>
            </a:r>
            <a:r>
              <a:rPr lang="en-US" altLang="ko-KR" dirty="0"/>
              <a:t> and performs the following </a:t>
            </a:r>
            <a:r>
              <a:rPr lang="en-US" altLang="ko-KR" dirty="0" smtClean="0"/>
              <a:t>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previous frame pointer </a:t>
            </a:r>
            <a:r>
              <a:rPr lang="en-US" altLang="ko-KR" dirty="0"/>
              <a:t>is pushed onto the stack, thus moving the stack pointer </a:t>
            </a:r>
            <a:r>
              <a:rPr lang="en-US" altLang="ko-KR" dirty="0" smtClean="0"/>
              <a:t>down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frame pointer is assigned the current value of the stack pointer and now marks the </a:t>
            </a:r>
            <a:r>
              <a:rPr lang="en-US" altLang="ko-KR" dirty="0" smtClean="0"/>
              <a:t>start of </a:t>
            </a:r>
            <a:r>
              <a:rPr lang="en-US" altLang="ko-KR" dirty="0"/>
              <a:t>the stack area for the function to be </a:t>
            </a:r>
            <a:r>
              <a:rPr lang="en-US" altLang="ko-KR" dirty="0" smtClean="0"/>
              <a:t>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code of the function is </a:t>
            </a:r>
            <a:r>
              <a:rPr lang="en-US" altLang="ko-KR" dirty="0" smtClean="0"/>
              <a:t>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When the function terminates, the </a:t>
            </a:r>
            <a:r>
              <a:rPr lang="en-US" altLang="ko-KR" b="1" dirty="0"/>
              <a:t>stored frame pointer </a:t>
            </a:r>
            <a:r>
              <a:rPr lang="en-US" altLang="ko-KR" dirty="0"/>
              <a:t>is at the bottom of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Its value is </a:t>
            </a:r>
            <a:r>
              <a:rPr lang="en-US" altLang="ko-KR" dirty="0"/>
              <a:t>popped from the stack and saved in the frame pointer that now again points to the start </a:t>
            </a:r>
            <a:r>
              <a:rPr lang="en-US" altLang="ko-KR" dirty="0" smtClean="0"/>
              <a:t>of the stack area of the previous function </a:t>
            </a:r>
          </a:p>
          <a:p>
            <a:pPr marL="994320" lvl="2" indent="-457200"/>
            <a:r>
              <a:rPr lang="en-US" altLang="ko-KR" dirty="0" smtClean="0"/>
              <a:t>The </a:t>
            </a:r>
            <a:r>
              <a:rPr lang="en-US" altLang="ko-KR" b="1" dirty="0" smtClean="0"/>
              <a:t>return address </a:t>
            </a:r>
            <a:r>
              <a:rPr lang="en-US" altLang="ko-KR" dirty="0" smtClean="0"/>
              <a:t>saved when the function was called </a:t>
            </a:r>
            <a:r>
              <a:rPr lang="en-US" altLang="ko-KR" dirty="0"/>
              <a:t>is now located at the </a:t>
            </a:r>
            <a:r>
              <a:rPr lang="en-US" altLang="ko-KR" dirty="0" smtClean="0"/>
              <a:t>bottom </a:t>
            </a:r>
            <a:r>
              <a:rPr lang="en-US" altLang="ko-KR" dirty="0"/>
              <a:t>end of the </a:t>
            </a:r>
            <a:r>
              <a:rPr lang="en-US" altLang="ko-KR" dirty="0" smtClean="0"/>
              <a:t>stack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Invoking return causes the </a:t>
            </a:r>
            <a:r>
              <a:rPr lang="en-US" altLang="ko-KR" b="1" dirty="0"/>
              <a:t>return address </a:t>
            </a:r>
            <a:r>
              <a:rPr lang="en-US" altLang="ko-KR" dirty="0"/>
              <a:t>to be popped from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The processor </a:t>
            </a:r>
            <a:r>
              <a:rPr lang="en-US" altLang="ko-KR" dirty="0"/>
              <a:t>branches to the return address, thus returning the code ﬂow to the </a:t>
            </a:r>
            <a:r>
              <a:rPr lang="en-US" altLang="ko-KR" dirty="0" smtClean="0"/>
              <a:t>calling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652" y="1700808"/>
            <a:ext cx="5454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a, int b)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a+b;</a:t>
            </a:r>
          </a:p>
          <a:p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a,b;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= add(a,b);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%u\n", ret);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exit(0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35296" y="28800"/>
            <a:ext cx="35283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push ebp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ebp,esp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sub esp,0x18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eax,0x0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[ebp-4],0x3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[ebp-8],0x4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eax,DWORD PTR [ebp-8]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[esp+4],eax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eax,DWORD PTR [ebp-4]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mov DWORD PTR [esp],eax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call &lt;add&gt;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mov DWORD PTR [ebp-12],eax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mov eax,DWORD PTR [ebp-12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 mov DWORD PTR [esp+4],eax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16: call &lt;printf&gt;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18: call &lt;exit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&lt;add&gt;: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19: push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20: mov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ebp,esp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21: mov eax,DWORD PTR [ebp+12]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22: add eax,DWORD PTR [ebp+8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23: pop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24: 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8" y="1299017"/>
            <a:ext cx="4262034" cy="211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3384376" cy="167029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30723" cy="5112568"/>
          </a:xfrm>
        </p:spPr>
        <p:txBody>
          <a:bodyPr/>
          <a:lstStyle/>
          <a:p>
            <a:pPr lvl="0"/>
            <a:r>
              <a:rPr lang="en-US" b="1" dirty="0"/>
              <a:t>-</a:t>
            </a:r>
            <a:r>
              <a:rPr lang="en-US" b="1" dirty="0" err="1" smtClean="0"/>
              <a:t>fno</a:t>
            </a:r>
            <a:r>
              <a:rPr lang="en-US" b="1" dirty="0" smtClean="0"/>
              <a:t>-stack-protector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protection code is included for stack smashing attacks.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 smtClean="0"/>
              <a:t>fstack</a:t>
            </a:r>
            <a:r>
              <a:rPr lang="en-US" b="1" dirty="0" smtClean="0"/>
              <a:t>-protector</a:t>
            </a:r>
          </a:p>
          <a:p>
            <a:pPr lvl="1"/>
            <a:r>
              <a:rPr lang="en-US" dirty="0" smtClean="0"/>
              <a:t>Emit </a:t>
            </a:r>
            <a:r>
              <a:rPr lang="en-US" dirty="0"/>
              <a:t>extra code to check for buffer overflows, such as stack smashing attacks.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by adding a guard variable to functions with vulnerable objects.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functions that call </a:t>
            </a:r>
            <a:r>
              <a:rPr lang="en-US" dirty="0" err="1" smtClean="0"/>
              <a:t>alloca</a:t>
            </a:r>
            <a:r>
              <a:rPr lang="en-US" dirty="0" smtClean="0"/>
              <a:t>(), </a:t>
            </a:r>
            <a:r>
              <a:rPr lang="en-US" dirty="0"/>
              <a:t>and functions with buffers larger than 8 bytes.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-protector-all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-</a:t>
            </a:r>
            <a:r>
              <a:rPr lang="en-US" dirty="0" err="1"/>
              <a:t>fstack</a:t>
            </a:r>
            <a:r>
              <a:rPr lang="en-US" dirty="0"/>
              <a:t>-protector except that all functions are protected.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protection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007" y="1220590"/>
            <a:ext cx="3653405" cy="50169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stdio.h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b,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c,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d)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char buffer[10];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flag = a + b + c + d;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buffer[0] = 'A';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buffer[1] = 'B';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buffer[2] = 'C';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buffer[3] = 'D';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buffer[4] = 'E';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buffer[5] = 'F';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buffer[6] = 'G';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buffer[7] = 'H';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buffer[8] = 'I';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buffer[9] = 'J';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main()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a = 5;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 = 6;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(1, 2, 3, 4);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ret + a +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00600" y="533400"/>
          <a:ext cx="2362200" cy="4267200"/>
        </p:xfrm>
        <a:graphic>
          <a:graphicData uri="http://schemas.openxmlformats.org/drawingml/2006/table">
            <a:tbl>
              <a:tblPr firstRow="1" bandRow="1"/>
              <a:tblGrid>
                <a:gridCol w="1181100"/>
                <a:gridCol w="1181100"/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0x00400542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4495800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806186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212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35668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1806766"/>
            <a:ext cx="525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6600" y="2307766"/>
            <a:ext cx="90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00600" y="533400"/>
          <a:ext cx="2362200" cy="5760720"/>
        </p:xfrm>
        <a:graphic>
          <a:graphicData uri="http://schemas.openxmlformats.org/drawingml/2006/table">
            <a:tbl>
              <a:tblPr firstRow="1" bandRow="1"/>
              <a:tblGrid>
                <a:gridCol w="1181100"/>
                <a:gridCol w="1181100"/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0x004005e9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0xff1da3e9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0x69414000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0x7fffffffe620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0xf7a69aa8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0x0040042b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0x7fffffffe600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0x7fffffffe5f0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6107668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9627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8348213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4330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02617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8067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419" y="234173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21419" y="5762072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5979923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1824" y="2677100"/>
            <a:ext cx="2286000" cy="40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canary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1824" y="3733800"/>
            <a:ext cx="2286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Variables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are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rearranged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Software Privilege </a:t>
            </a:r>
            <a:r>
              <a:rPr lang="en-US" dirty="0" smtClean="0">
                <a:latin typeface="+mn-lt"/>
              </a:rPr>
              <a:t>Levels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7863" y="1265464"/>
            <a:ext cx="4054879" cy="4906736"/>
          </a:xfrm>
        </p:spPr>
        <p:txBody>
          <a:bodyPr>
            <a:normAutofit/>
          </a:bodyPr>
          <a:lstStyle/>
          <a:p>
            <a:r>
              <a:rPr lang="en-US" b="1" dirty="0"/>
              <a:t>Level </a:t>
            </a:r>
            <a:r>
              <a:rPr lang="en-US" b="1" dirty="0" smtClean="0"/>
              <a:t>0 </a:t>
            </a:r>
            <a:r>
              <a:rPr lang="en-US" dirty="0" smtClean="0"/>
              <a:t>- highest </a:t>
            </a:r>
            <a:r>
              <a:rPr lang="en-US" dirty="0"/>
              <a:t>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OS kernel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1 </a:t>
            </a:r>
            <a:r>
              <a:rPr lang="en-US" dirty="0" smtClean="0"/>
              <a:t>- second </a:t>
            </a:r>
            <a:r>
              <a:rPr lang="en-US" dirty="0"/>
              <a:t>highest 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OS Services and high-privileged device drivers</a:t>
            </a:r>
          </a:p>
          <a:p>
            <a:pPr lvl="1"/>
            <a:r>
              <a:rPr lang="en-US" dirty="0"/>
              <a:t>Could </a:t>
            </a:r>
            <a:r>
              <a:rPr lang="en-US" dirty="0" smtClean="0"/>
              <a:t>be </a:t>
            </a:r>
            <a:r>
              <a:rPr lang="en-US" dirty="0"/>
              <a:t>used for debuggers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2 </a:t>
            </a:r>
            <a:r>
              <a:rPr lang="en-US" dirty="0" smtClean="0"/>
              <a:t>- third </a:t>
            </a:r>
            <a:r>
              <a:rPr lang="en-US" dirty="0"/>
              <a:t>highest 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lower-privileged device driver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3 </a:t>
            </a:r>
            <a:r>
              <a:rPr lang="en-US" dirty="0" smtClean="0"/>
              <a:t>- lowest </a:t>
            </a:r>
            <a:r>
              <a:rPr lang="en-US" dirty="0"/>
              <a:t>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application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4617" y="1340486"/>
            <a:ext cx="3611460" cy="1215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concept of assigning </a:t>
            </a:r>
          </a:p>
          <a:p>
            <a:pPr>
              <a:lnSpc>
                <a:spcPts val="2160"/>
              </a:lnSpc>
            </a:pPr>
            <a:r>
              <a:rPr lang="en-US" dirty="0"/>
              <a:t>privilege levels to code and data </a:t>
            </a:r>
          </a:p>
          <a:p>
            <a:pPr>
              <a:lnSpc>
                <a:spcPts val="2160"/>
              </a:lnSpc>
            </a:pPr>
            <a:r>
              <a:rPr lang="en-US" dirty="0"/>
              <a:t>structures </a:t>
            </a:r>
            <a:r>
              <a:rPr lang="en-US" spc="-39" dirty="0"/>
              <a:t>w</a:t>
            </a:r>
            <a:r>
              <a:rPr lang="en-US" dirty="0"/>
              <a:t>as introduced in </a:t>
            </a:r>
          </a:p>
          <a:p>
            <a:pPr>
              <a:lnSpc>
                <a:spcPts val="2160"/>
              </a:lnSpc>
            </a:pPr>
            <a:r>
              <a:rPr lang="en-US" b="1" dirty="0"/>
              <a:t>Protected </a:t>
            </a:r>
            <a:r>
              <a:rPr lang="en-US" b="1" dirty="0" smtClean="0"/>
              <a:t>Mode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807441" y="5748977"/>
            <a:ext cx="7529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Modern</a:t>
            </a:r>
            <a:r>
              <a:rPr lang="en-US" spc="-4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Operating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Systems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typically use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privilege levels 0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onl</a:t>
            </a:r>
            <a:r>
              <a:rPr lang="en-US" spc="-149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18007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Freeform 18008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18009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</a:path>
            </a:pathLst>
          </a:custGeom>
          <a:solidFill>
            <a:srgbClr val="EEFB7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Freeform 18010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180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" y="3846068"/>
            <a:ext cx="3500120" cy="1371091"/>
          </a:xfrm>
          <a:prstGeom prst="rect">
            <a:avLst/>
          </a:prstGeom>
          <a:noFill/>
          <a:extLst/>
        </p:spPr>
      </p:pic>
      <p:sp>
        <p:nvSpPr>
          <p:cNvPr id="74" name="Freeform 18015"/>
          <p:cNvSpPr/>
          <p:nvPr/>
        </p:nvSpPr>
        <p:spPr>
          <a:xfrm>
            <a:off x="654558" y="4188716"/>
            <a:ext cx="3348228" cy="914400"/>
          </a:xfrm>
          <a:custGeom>
            <a:avLst/>
            <a:gdLst/>
            <a:ahLst/>
            <a:cxnLst/>
            <a:rect l="0" t="0" r="0" b="0"/>
            <a:pathLst>
              <a:path w="3348228" h="914400">
                <a:moveTo>
                  <a:pt x="0" y="0"/>
                </a:moveTo>
                <a:cubicBezTo>
                  <a:pt x="0" y="168338"/>
                  <a:pt x="749528" y="304800"/>
                  <a:pt x="1674114" y="304800"/>
                </a:cubicBezTo>
                <a:cubicBezTo>
                  <a:pt x="2598699" y="304800"/>
                  <a:pt x="3348228" y="168338"/>
                  <a:pt x="3348228" y="0"/>
                </a:cubicBezTo>
                <a:lnTo>
                  <a:pt x="3348228" y="609600"/>
                </a:lnTo>
                <a:cubicBezTo>
                  <a:pt x="3348228" y="777938"/>
                  <a:pt x="2598699" y="914400"/>
                  <a:pt x="1674114" y="914400"/>
                </a:cubicBezTo>
                <a:cubicBezTo>
                  <a:pt x="749528" y="914400"/>
                  <a:pt x="0" y="777938"/>
                  <a:pt x="0" y="60960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8016"/>
          <p:cNvSpPr/>
          <p:nvPr/>
        </p:nvSpPr>
        <p:spPr>
          <a:xfrm>
            <a:off x="654558" y="3883916"/>
            <a:ext cx="3348228" cy="609600"/>
          </a:xfrm>
          <a:custGeom>
            <a:avLst/>
            <a:gdLst/>
            <a:ahLst/>
            <a:cxnLst/>
            <a:rect l="0" t="0" r="0" b="0"/>
            <a:pathLst>
              <a:path w="3348228" h="609600">
                <a:moveTo>
                  <a:pt x="0" y="304800"/>
                </a:moveTo>
                <a:cubicBezTo>
                  <a:pt x="0" y="136462"/>
                  <a:pt x="749528" y="0"/>
                  <a:pt x="1674114" y="0"/>
                </a:cubicBezTo>
                <a:cubicBezTo>
                  <a:pt x="2598699" y="0"/>
                  <a:pt x="3348228" y="136462"/>
                  <a:pt x="3348228" y="304800"/>
                </a:cubicBezTo>
                <a:cubicBezTo>
                  <a:pt x="3348228" y="473138"/>
                  <a:pt x="2598699" y="609600"/>
                  <a:pt x="1674114" y="609600"/>
                </a:cubicBezTo>
                <a:cubicBezTo>
                  <a:pt x="749528" y="609600"/>
                  <a:pt x="0" y="473138"/>
                  <a:pt x="0" y="304800"/>
                </a:cubicBezTo>
              </a:path>
            </a:pathLst>
          </a:custGeom>
          <a:solidFill>
            <a:srgbClr val="FFD9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18017"/>
          <p:cNvSpPr/>
          <p:nvPr/>
        </p:nvSpPr>
        <p:spPr>
          <a:xfrm>
            <a:off x="654557" y="3883916"/>
            <a:ext cx="3348228" cy="1219200"/>
          </a:xfrm>
          <a:custGeom>
            <a:avLst/>
            <a:gdLst/>
            <a:ahLst/>
            <a:cxnLst/>
            <a:rect l="0" t="0" r="0" b="0"/>
            <a:pathLst>
              <a:path w="3348228" h="1219200">
                <a:moveTo>
                  <a:pt x="3348228" y="304800"/>
                </a:moveTo>
                <a:cubicBezTo>
                  <a:pt x="3348228" y="473138"/>
                  <a:pt x="2598700" y="609600"/>
                  <a:pt x="1674114" y="609600"/>
                </a:cubicBezTo>
                <a:cubicBezTo>
                  <a:pt x="749529" y="609600"/>
                  <a:pt x="0" y="473138"/>
                  <a:pt x="0" y="304800"/>
                </a:cubicBezTo>
                <a:cubicBezTo>
                  <a:pt x="0" y="136462"/>
                  <a:pt x="749529" y="0"/>
                  <a:pt x="1674114" y="0"/>
                </a:cubicBezTo>
                <a:cubicBezTo>
                  <a:pt x="2598700" y="0"/>
                  <a:pt x="3348228" y="136462"/>
                  <a:pt x="3348228" y="304800"/>
                </a:cubicBezTo>
                <a:close/>
                <a:moveTo>
                  <a:pt x="3348228" y="304800"/>
                </a:moveTo>
                <a:lnTo>
                  <a:pt x="3348228" y="914400"/>
                </a:lnTo>
                <a:cubicBezTo>
                  <a:pt x="3348228" y="1082738"/>
                  <a:pt x="2598700" y="1219200"/>
                  <a:pt x="1674114" y="1219200"/>
                </a:cubicBezTo>
                <a:cubicBezTo>
                  <a:pt x="749529" y="1219200"/>
                  <a:pt x="0" y="1082738"/>
                  <a:pt x="0" y="914400"/>
                </a:cubicBezTo>
                <a:lnTo>
                  <a:pt x="0" y="3048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180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3455924"/>
            <a:ext cx="2398267" cy="1037335"/>
          </a:xfrm>
          <a:prstGeom prst="rect">
            <a:avLst/>
          </a:prstGeom>
          <a:noFill/>
          <a:extLst/>
        </p:spPr>
      </p:pic>
      <p:sp>
        <p:nvSpPr>
          <p:cNvPr id="78" name="Freeform 18019"/>
          <p:cNvSpPr/>
          <p:nvPr/>
        </p:nvSpPr>
        <p:spPr>
          <a:xfrm>
            <a:off x="1206246" y="3710467"/>
            <a:ext cx="2246376" cy="668743"/>
          </a:xfrm>
          <a:custGeom>
            <a:avLst/>
            <a:gdLst/>
            <a:ahLst/>
            <a:cxnLst/>
            <a:rect l="0" t="0" r="0" b="0"/>
            <a:pathLst>
              <a:path w="2246376" h="668743">
                <a:moveTo>
                  <a:pt x="0" y="0"/>
                </a:moveTo>
                <a:cubicBezTo>
                  <a:pt x="0" y="119672"/>
                  <a:pt x="502869" y="216700"/>
                  <a:pt x="1123188" y="216700"/>
                </a:cubicBezTo>
                <a:cubicBezTo>
                  <a:pt x="1743506" y="216700"/>
                  <a:pt x="2246376" y="119672"/>
                  <a:pt x="2246376" y="0"/>
                </a:cubicBezTo>
                <a:lnTo>
                  <a:pt x="2246376" y="452056"/>
                </a:lnTo>
                <a:cubicBezTo>
                  <a:pt x="2246376" y="571728"/>
                  <a:pt x="1743506" y="668743"/>
                  <a:pt x="1123188" y="668743"/>
                </a:cubicBezTo>
                <a:cubicBezTo>
                  <a:pt x="502869" y="668743"/>
                  <a:pt x="0" y="571728"/>
                  <a:pt x="0" y="452056"/>
                </a:cubicBezTo>
                <a:close/>
              </a:path>
            </a:pathLst>
          </a:custGeom>
          <a:solidFill>
            <a:srgbClr val="0070C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8020"/>
          <p:cNvSpPr/>
          <p:nvPr/>
        </p:nvSpPr>
        <p:spPr>
          <a:xfrm>
            <a:off x="1206246" y="3493767"/>
            <a:ext cx="2246376" cy="433400"/>
          </a:xfrm>
          <a:custGeom>
            <a:avLst/>
            <a:gdLst/>
            <a:ahLst/>
            <a:cxnLst/>
            <a:rect l="0" t="0" r="0" b="0"/>
            <a:pathLst>
              <a:path w="2246376" h="433400">
                <a:moveTo>
                  <a:pt x="0" y="216700"/>
                </a:moveTo>
                <a:cubicBezTo>
                  <a:pt x="0" y="97028"/>
                  <a:pt x="502869" y="0"/>
                  <a:pt x="1123188" y="0"/>
                </a:cubicBezTo>
                <a:cubicBezTo>
                  <a:pt x="1743506" y="0"/>
                  <a:pt x="2246376" y="97028"/>
                  <a:pt x="2246376" y="216700"/>
                </a:cubicBezTo>
                <a:cubicBezTo>
                  <a:pt x="2246376" y="336372"/>
                  <a:pt x="1743506" y="433400"/>
                  <a:pt x="1123188" y="433400"/>
                </a:cubicBezTo>
                <a:cubicBezTo>
                  <a:pt x="502869" y="433400"/>
                  <a:pt x="0" y="336372"/>
                  <a:pt x="0" y="216700"/>
                </a:cubicBezTo>
              </a:path>
            </a:pathLst>
          </a:custGeom>
          <a:solidFill>
            <a:srgbClr val="66A9D9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Freeform 18021"/>
          <p:cNvSpPr/>
          <p:nvPr/>
        </p:nvSpPr>
        <p:spPr>
          <a:xfrm>
            <a:off x="1206245" y="3493767"/>
            <a:ext cx="2246376" cy="885443"/>
          </a:xfrm>
          <a:custGeom>
            <a:avLst/>
            <a:gdLst/>
            <a:ahLst/>
            <a:cxnLst/>
            <a:rect l="0" t="0" r="0" b="0"/>
            <a:pathLst>
              <a:path w="2246376" h="885443">
                <a:moveTo>
                  <a:pt x="2246376" y="216700"/>
                </a:moveTo>
                <a:cubicBezTo>
                  <a:pt x="2246376" y="336372"/>
                  <a:pt x="1743507" y="433400"/>
                  <a:pt x="1123188" y="433400"/>
                </a:cubicBezTo>
                <a:cubicBezTo>
                  <a:pt x="502870" y="433400"/>
                  <a:pt x="0" y="336372"/>
                  <a:pt x="0" y="216700"/>
                </a:cubicBezTo>
                <a:cubicBezTo>
                  <a:pt x="0" y="97028"/>
                  <a:pt x="502870" y="0"/>
                  <a:pt x="1123188" y="0"/>
                </a:cubicBezTo>
                <a:cubicBezTo>
                  <a:pt x="1743507" y="0"/>
                  <a:pt x="2246376" y="97028"/>
                  <a:pt x="2246376" y="216700"/>
                </a:cubicBezTo>
                <a:close/>
                <a:moveTo>
                  <a:pt x="2246376" y="216700"/>
                </a:moveTo>
                <a:lnTo>
                  <a:pt x="2246376" y="668756"/>
                </a:lnTo>
                <a:cubicBezTo>
                  <a:pt x="2246376" y="788428"/>
                  <a:pt x="1743507" y="885443"/>
                  <a:pt x="1123188" y="885443"/>
                </a:cubicBezTo>
                <a:cubicBezTo>
                  <a:pt x="502870" y="885443"/>
                  <a:pt x="0" y="788428"/>
                  <a:pt x="0" y="668756"/>
                </a:cubicBezTo>
                <a:lnTo>
                  <a:pt x="0" y="2167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180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963" y="3128265"/>
            <a:ext cx="1675891" cy="793495"/>
          </a:xfrm>
          <a:prstGeom prst="rect">
            <a:avLst/>
          </a:prstGeom>
          <a:noFill/>
          <a:extLst/>
        </p:spPr>
      </p:pic>
      <p:sp>
        <p:nvSpPr>
          <p:cNvPr id="82" name="Freeform 18023"/>
          <p:cNvSpPr/>
          <p:nvPr/>
        </p:nvSpPr>
        <p:spPr>
          <a:xfrm>
            <a:off x="1565910" y="3323131"/>
            <a:ext cx="1524000" cy="484581"/>
          </a:xfrm>
          <a:custGeom>
            <a:avLst/>
            <a:gdLst/>
            <a:ahLst/>
            <a:cxnLst/>
            <a:rect l="0" t="0" r="0" b="0"/>
            <a:pathLst>
              <a:path w="1524000" h="484581">
                <a:moveTo>
                  <a:pt x="0" y="0"/>
                </a:moveTo>
                <a:cubicBezTo>
                  <a:pt x="0" y="86715"/>
                  <a:pt x="341160" y="157022"/>
                  <a:pt x="762000" y="157022"/>
                </a:cubicBezTo>
                <a:cubicBezTo>
                  <a:pt x="1182839" y="157022"/>
                  <a:pt x="1524000" y="86715"/>
                  <a:pt x="1524000" y="0"/>
                </a:cubicBezTo>
                <a:lnTo>
                  <a:pt x="1524000" y="327558"/>
                </a:lnTo>
                <a:cubicBezTo>
                  <a:pt x="1524000" y="414286"/>
                  <a:pt x="1182839" y="484581"/>
                  <a:pt x="762000" y="484581"/>
                </a:cubicBezTo>
                <a:cubicBezTo>
                  <a:pt x="341160" y="484581"/>
                  <a:pt x="0" y="414286"/>
                  <a:pt x="0" y="327558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Freeform 18024"/>
          <p:cNvSpPr/>
          <p:nvPr/>
        </p:nvSpPr>
        <p:spPr>
          <a:xfrm>
            <a:off x="1565910" y="3166108"/>
            <a:ext cx="1524000" cy="314044"/>
          </a:xfrm>
          <a:custGeom>
            <a:avLst/>
            <a:gdLst/>
            <a:ahLst/>
            <a:cxnLst/>
            <a:rect l="0" t="0" r="0" b="0"/>
            <a:pathLst>
              <a:path w="1524000" h="314044">
                <a:moveTo>
                  <a:pt x="0" y="157022"/>
                </a:moveTo>
                <a:cubicBezTo>
                  <a:pt x="0" y="70307"/>
                  <a:pt x="341160" y="0"/>
                  <a:pt x="762000" y="0"/>
                </a:cubicBezTo>
                <a:cubicBezTo>
                  <a:pt x="1182839" y="0"/>
                  <a:pt x="1524000" y="70307"/>
                  <a:pt x="1524000" y="157022"/>
                </a:cubicBezTo>
                <a:cubicBezTo>
                  <a:pt x="1524000" y="243737"/>
                  <a:pt x="1182839" y="314044"/>
                  <a:pt x="762000" y="314044"/>
                </a:cubicBezTo>
                <a:cubicBezTo>
                  <a:pt x="341160" y="314044"/>
                  <a:pt x="0" y="243737"/>
                  <a:pt x="0" y="157022"/>
                </a:cubicBezTo>
              </a:path>
            </a:pathLst>
          </a:custGeom>
          <a:solidFill>
            <a:srgbClr val="BEE39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 18025"/>
          <p:cNvSpPr/>
          <p:nvPr/>
        </p:nvSpPr>
        <p:spPr>
          <a:xfrm>
            <a:off x="1565910" y="3166108"/>
            <a:ext cx="1524000" cy="641603"/>
          </a:xfrm>
          <a:custGeom>
            <a:avLst/>
            <a:gdLst/>
            <a:ahLst/>
            <a:cxnLst/>
            <a:rect l="0" t="0" r="0" b="0"/>
            <a:pathLst>
              <a:path w="1524000" h="641603">
                <a:moveTo>
                  <a:pt x="1524000" y="157022"/>
                </a:moveTo>
                <a:cubicBezTo>
                  <a:pt x="1524000" y="243737"/>
                  <a:pt x="1182840" y="314044"/>
                  <a:pt x="762000" y="314044"/>
                </a:cubicBezTo>
                <a:cubicBezTo>
                  <a:pt x="341161" y="314044"/>
                  <a:pt x="0" y="243737"/>
                  <a:pt x="0" y="157022"/>
                </a:cubicBezTo>
                <a:cubicBezTo>
                  <a:pt x="0" y="70307"/>
                  <a:pt x="341161" y="0"/>
                  <a:pt x="762000" y="0"/>
                </a:cubicBezTo>
                <a:cubicBezTo>
                  <a:pt x="1182840" y="0"/>
                  <a:pt x="1524000" y="70307"/>
                  <a:pt x="1524000" y="157022"/>
                </a:cubicBezTo>
                <a:close/>
                <a:moveTo>
                  <a:pt x="1524000" y="157022"/>
                </a:moveTo>
                <a:lnTo>
                  <a:pt x="1524000" y="484580"/>
                </a:lnTo>
                <a:cubicBezTo>
                  <a:pt x="1524000" y="571308"/>
                  <a:pt x="1182840" y="641603"/>
                  <a:pt x="762000" y="641603"/>
                </a:cubicBezTo>
                <a:cubicBezTo>
                  <a:pt x="341161" y="641603"/>
                  <a:pt x="0" y="571308"/>
                  <a:pt x="0" y="484580"/>
                </a:cubicBezTo>
                <a:lnTo>
                  <a:pt x="0" y="157022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180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76" y="2893569"/>
            <a:ext cx="951991" cy="619759"/>
          </a:xfrm>
          <a:prstGeom prst="rect">
            <a:avLst/>
          </a:prstGeom>
          <a:noFill/>
          <a:extLst/>
        </p:spPr>
      </p:pic>
      <p:sp>
        <p:nvSpPr>
          <p:cNvPr id="86" name="Freeform 18027"/>
          <p:cNvSpPr/>
          <p:nvPr/>
        </p:nvSpPr>
        <p:spPr>
          <a:xfrm>
            <a:off x="1928622" y="3045917"/>
            <a:ext cx="800100" cy="353364"/>
          </a:xfrm>
          <a:custGeom>
            <a:avLst/>
            <a:gdLst/>
            <a:ahLst/>
            <a:cxnLst/>
            <a:rect l="0" t="0" r="0" b="0"/>
            <a:pathLst>
              <a:path w="800100" h="353364">
                <a:moveTo>
                  <a:pt x="0" y="0"/>
                </a:moveTo>
                <a:cubicBezTo>
                  <a:pt x="0" y="63233"/>
                  <a:pt x="179108" y="114503"/>
                  <a:pt x="400050" y="114503"/>
                </a:cubicBezTo>
                <a:cubicBezTo>
                  <a:pt x="620991" y="114503"/>
                  <a:pt x="800100" y="63233"/>
                  <a:pt x="800100" y="0"/>
                </a:cubicBezTo>
                <a:lnTo>
                  <a:pt x="800100" y="238861"/>
                </a:lnTo>
                <a:cubicBezTo>
                  <a:pt x="800100" y="302107"/>
                  <a:pt x="620991" y="353364"/>
                  <a:pt x="400050" y="353364"/>
                </a:cubicBezTo>
                <a:cubicBezTo>
                  <a:pt x="179108" y="353364"/>
                  <a:pt x="0" y="302107"/>
                  <a:pt x="0" y="238861"/>
                </a:cubicBezTo>
                <a:close/>
              </a:path>
            </a:pathLst>
          </a:custGeom>
          <a:solidFill>
            <a:srgbClr val="FFFF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Freeform 18028"/>
          <p:cNvSpPr/>
          <p:nvPr/>
        </p:nvSpPr>
        <p:spPr>
          <a:xfrm>
            <a:off x="1928622" y="2931413"/>
            <a:ext cx="800100" cy="229006"/>
          </a:xfrm>
          <a:custGeom>
            <a:avLst/>
            <a:gdLst/>
            <a:ahLst/>
            <a:cxnLst/>
            <a:rect l="0" t="0" r="0" b="0"/>
            <a:pathLst>
              <a:path w="800100" h="229006">
                <a:moveTo>
                  <a:pt x="0" y="114503"/>
                </a:moveTo>
                <a:cubicBezTo>
                  <a:pt x="0" y="51270"/>
                  <a:pt x="179108" y="0"/>
                  <a:pt x="400050" y="0"/>
                </a:cubicBezTo>
                <a:cubicBezTo>
                  <a:pt x="620991" y="0"/>
                  <a:pt x="800100" y="51270"/>
                  <a:pt x="800100" y="114503"/>
                </a:cubicBezTo>
                <a:cubicBezTo>
                  <a:pt x="800100" y="177736"/>
                  <a:pt x="620991" y="229006"/>
                  <a:pt x="400050" y="229006"/>
                </a:cubicBezTo>
                <a:cubicBezTo>
                  <a:pt x="179108" y="229006"/>
                  <a:pt x="0" y="177736"/>
                  <a:pt x="0" y="114503"/>
                </a:cubicBezTo>
              </a:path>
            </a:pathLst>
          </a:custGeom>
          <a:solidFill>
            <a:srgbClr val="FFFFA3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Freeform 18029"/>
          <p:cNvSpPr/>
          <p:nvPr/>
        </p:nvSpPr>
        <p:spPr>
          <a:xfrm>
            <a:off x="1928622" y="2931413"/>
            <a:ext cx="800100" cy="467867"/>
          </a:xfrm>
          <a:custGeom>
            <a:avLst/>
            <a:gdLst/>
            <a:ahLst/>
            <a:cxnLst/>
            <a:rect l="0" t="0" r="0" b="0"/>
            <a:pathLst>
              <a:path w="800100" h="467867">
                <a:moveTo>
                  <a:pt x="800100" y="114503"/>
                </a:moveTo>
                <a:cubicBezTo>
                  <a:pt x="800100" y="177736"/>
                  <a:pt x="620992" y="229006"/>
                  <a:pt x="400050" y="229006"/>
                </a:cubicBezTo>
                <a:cubicBezTo>
                  <a:pt x="179109" y="229006"/>
                  <a:pt x="0" y="177736"/>
                  <a:pt x="0" y="114503"/>
                </a:cubicBezTo>
                <a:cubicBezTo>
                  <a:pt x="0" y="51270"/>
                  <a:pt x="179109" y="0"/>
                  <a:pt x="400050" y="0"/>
                </a:cubicBezTo>
                <a:cubicBezTo>
                  <a:pt x="620992" y="0"/>
                  <a:pt x="800100" y="51270"/>
                  <a:pt x="800100" y="114503"/>
                </a:cubicBezTo>
                <a:close/>
                <a:moveTo>
                  <a:pt x="800100" y="114503"/>
                </a:moveTo>
                <a:lnTo>
                  <a:pt x="800100" y="353364"/>
                </a:lnTo>
                <a:cubicBezTo>
                  <a:pt x="800100" y="416610"/>
                  <a:pt x="620992" y="467867"/>
                  <a:pt x="400050" y="467867"/>
                </a:cubicBezTo>
                <a:cubicBezTo>
                  <a:pt x="179109" y="467867"/>
                  <a:pt x="0" y="416610"/>
                  <a:pt x="0" y="353364"/>
                </a:cubicBezTo>
                <a:lnTo>
                  <a:pt x="0" y="114503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180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6919" y="2923032"/>
            <a:ext cx="601979" cy="207263"/>
          </a:xfrm>
          <a:prstGeom prst="rect">
            <a:avLst/>
          </a:prstGeom>
          <a:noFill/>
          <a:extLst/>
        </p:spPr>
      </p:pic>
      <p:sp>
        <p:nvSpPr>
          <p:cNvPr id="94" name="Rectangle 18056"/>
          <p:cNvSpPr/>
          <p:nvPr/>
        </p:nvSpPr>
        <p:spPr>
          <a:xfrm>
            <a:off x="2088531" y="3165346"/>
            <a:ext cx="541815" cy="6134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8"/>
            <a:r>
              <a:rPr lang="en-US" sz="1403" b="0" i="0" spc="0" baseline="0" dirty="0"/>
              <a:t>Ring 0</a:t>
            </a:r>
          </a:p>
          <a:p>
            <a:pPr marL="0">
              <a:lnSpc>
                <a:spcPts val="3080"/>
              </a:lnSpc>
            </a:pPr>
            <a:r>
              <a:rPr lang="en-US" sz="1403" b="0" i="0" spc="0" baseline="0" dirty="0"/>
              <a:t>Ring 1</a:t>
            </a:r>
          </a:p>
        </p:txBody>
      </p:sp>
      <p:sp>
        <p:nvSpPr>
          <p:cNvPr id="95" name="Rectangle 18057"/>
          <p:cNvSpPr/>
          <p:nvPr/>
        </p:nvSpPr>
        <p:spPr>
          <a:xfrm>
            <a:off x="2071509" y="3978221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solidFill>
                  <a:srgbClr val="FFFFFF"/>
                </a:solidFill>
              </a:rPr>
              <a:t>Ring 2</a:t>
            </a:r>
          </a:p>
        </p:txBody>
      </p:sp>
      <p:sp>
        <p:nvSpPr>
          <p:cNvPr id="96" name="Rectangle 18058"/>
          <p:cNvSpPr/>
          <p:nvPr/>
        </p:nvSpPr>
        <p:spPr>
          <a:xfrm>
            <a:off x="2071509" y="4628866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/>
              <a:t>Ring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The x86 systems use privilege levels, the mechanism whereby the OS and CPU conspire to restrict what user-mode programs can do</a:t>
            </a:r>
          </a:p>
          <a:p>
            <a:pPr lvl="1"/>
            <a:r>
              <a:rPr lang="en-US" altLang="ko-KR" dirty="0" smtClean="0"/>
              <a:t>0 (most privileged) to 3 (least privileged)</a:t>
            </a:r>
          </a:p>
          <a:p>
            <a:pPr lvl="1"/>
            <a:r>
              <a:rPr lang="en-US" altLang="ko-KR" dirty="0" smtClean="0"/>
              <a:t>for memory, I/O ports, machine instructions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Privilege (protection) Rings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455" y="2921509"/>
            <a:ext cx="4165091" cy="2575560"/>
            <a:chOff x="252984" y="2921509"/>
            <a:chExt cx="4165091" cy="2575560"/>
          </a:xfrm>
        </p:grpSpPr>
        <p:sp>
          <p:nvSpPr>
            <p:cNvPr id="9" name="Freeform 18003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</a:path>
              </a:pathLst>
            </a:custGeom>
            <a:solidFill>
              <a:srgbClr val="FFCC66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004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005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</a:path>
              </a:pathLst>
            </a:custGeom>
            <a:solidFill>
              <a:srgbClr val="6699FF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006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007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</a:path>
              </a:pathLst>
            </a:custGeom>
            <a:solidFill>
              <a:srgbClr val="92D050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008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009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</a:path>
              </a:pathLst>
            </a:custGeom>
            <a:solidFill>
              <a:srgbClr val="EEFB71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010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8042"/>
            <p:cNvSpPr/>
            <p:nvPr/>
          </p:nvSpPr>
          <p:spPr>
            <a:xfrm>
              <a:off x="2079625" y="2986455"/>
              <a:ext cx="541815" cy="8314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3</a:t>
              </a:r>
            </a:p>
            <a:p>
              <a:pPr marL="0">
                <a:lnSpc>
                  <a:spcPts val="2399"/>
                </a:lnSpc>
              </a:pPr>
              <a:r>
                <a:rPr lang="en-US" sz="1403" b="1" i="0" spc="0" baseline="0" dirty="0"/>
                <a:t>Ring 2</a:t>
              </a:r>
            </a:p>
            <a:p>
              <a:pPr marL="0">
                <a:lnSpc>
                  <a:spcPts val="2449"/>
                </a:lnSpc>
              </a:pPr>
              <a:r>
                <a:rPr lang="en-US" sz="1403" b="1" i="0" spc="0" baseline="0" dirty="0"/>
                <a:t>Ring 1</a:t>
              </a:r>
            </a:p>
          </p:txBody>
        </p:sp>
        <p:sp>
          <p:nvSpPr>
            <p:cNvPr id="18" name="Rectangle 18043"/>
            <p:cNvSpPr/>
            <p:nvPr/>
          </p:nvSpPr>
          <p:spPr>
            <a:xfrm>
              <a:off x="2079625" y="4041464"/>
              <a:ext cx="54181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About 15 instructions are restricted by the CPU to ring 0</a:t>
            </a:r>
          </a:p>
          <a:p>
            <a:pPr lvl="1"/>
            <a:r>
              <a:rPr lang="en-US" altLang="ko-KR" dirty="0" smtClean="0"/>
              <a:t>These instructions can subvert the protection mechanism</a:t>
            </a:r>
          </a:p>
          <a:p>
            <a:pPr lvl="1"/>
            <a:r>
              <a:rPr lang="en-US" altLang="ko-KR" dirty="0" smtClean="0"/>
              <a:t>An attempt to run them outside of ring 0 causes a general-protection exception</a:t>
            </a:r>
          </a:p>
          <a:p>
            <a:r>
              <a:rPr lang="en-US" altLang="ko-KR" dirty="0" smtClean="0"/>
              <a:t>CPU keeps track of the current privilege level, which involves the segment selectors, e.g.,:</a:t>
            </a:r>
          </a:p>
          <a:p>
            <a:pPr lvl="1"/>
            <a:r>
              <a:rPr lang="en-US" altLang="ko-KR" dirty="0" smtClean="0"/>
              <a:t>Requested Privilege Level (RPL)</a:t>
            </a:r>
          </a:p>
          <a:p>
            <a:pPr lvl="1"/>
            <a:r>
              <a:rPr lang="en-US" altLang="ko-KR" dirty="0" smtClean="0"/>
              <a:t>Current Privilege Level (CPL)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2050" name="Picture 2" descr="x86 Segment Sel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6408"/>
            <a:ext cx="3486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28" y="1092275"/>
            <a:ext cx="5400600" cy="519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Keep in mind that the CPU privilege level has nothing to do with OS users</a:t>
            </a:r>
          </a:p>
          <a:p>
            <a:pPr lvl="1"/>
            <a:r>
              <a:rPr lang="en-US" altLang="ko-KR" dirty="0" smtClean="0"/>
              <a:t>Whether you’re root, </a:t>
            </a:r>
            <a:r>
              <a:rPr lang="en-US" altLang="ko-KR" dirty="0"/>
              <a:t>a</a:t>
            </a:r>
            <a:r>
              <a:rPr lang="en-US" altLang="ko-KR" dirty="0" smtClean="0"/>
              <a:t>dministrator, guest, or a regular user, it does not matter</a:t>
            </a:r>
          </a:p>
          <a:p>
            <a:pPr lvl="1"/>
            <a:r>
              <a:rPr lang="en-US" altLang="ko-KR" dirty="0" smtClean="0"/>
              <a:t>All user code runs in ring 3, all kernel code runs in ring 0</a:t>
            </a:r>
          </a:p>
          <a:p>
            <a:pPr lvl="2"/>
            <a:r>
              <a:rPr lang="en-US" altLang="ko-KR" dirty="0" smtClean="0"/>
              <a:t>regardless of the OS users on whose behalf the code operates</a:t>
            </a:r>
          </a:p>
          <a:p>
            <a:r>
              <a:rPr lang="en-US" altLang="ko-KR" dirty="0" smtClean="0"/>
              <a:t>Due to restricted access to memory and I/O ports, user mode can do almost nothing to the outside world without calling the kernel</a:t>
            </a:r>
          </a:p>
          <a:p>
            <a:pPr lvl="1"/>
            <a:r>
              <a:rPr lang="en-US" altLang="ko-KR" dirty="0" smtClean="0"/>
              <a:t>All of the data structures that control such things – memory, open files, etc. – cannot be touched directly by user code </a:t>
            </a:r>
          </a:p>
          <a:p>
            <a:pPr lvl="1"/>
            <a:endParaRPr lang="en-US" altLang="ko-KR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CPU protects memory at two crucial </a:t>
            </a:r>
            <a:r>
              <a:rPr lang="en-US" altLang="ko-KR" dirty="0" smtClean="0"/>
              <a:t>points: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a segment selector is </a:t>
            </a:r>
            <a:r>
              <a:rPr lang="en-US" altLang="ko-KR" dirty="0" smtClean="0"/>
              <a:t>loaded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a page of memory is accessed with a linear </a:t>
            </a:r>
            <a:r>
              <a:rPr lang="en-US" altLang="ko-KR" dirty="0" smtClean="0"/>
              <a:t>address</a:t>
            </a:r>
          </a:p>
          <a:p>
            <a:r>
              <a:rPr lang="en-US" altLang="ko-KR" dirty="0"/>
              <a:t>When a data segment selector is being loaded, the check below takes place: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 descr="x86 Segment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5" y="3127288"/>
            <a:ext cx="57626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Useful memory protection is done in the paging unit when a linear address is converted into a physical </a:t>
            </a:r>
            <a:r>
              <a:rPr lang="en-US" altLang="ko-KR" dirty="0" smtClean="0"/>
              <a:t>address</a:t>
            </a:r>
          </a:p>
          <a:p>
            <a:r>
              <a:rPr lang="en-US" altLang="ko-KR" dirty="0" smtClean="0"/>
              <a:t>Each </a:t>
            </a:r>
            <a:r>
              <a:rPr lang="en-US" altLang="ko-KR" dirty="0"/>
              <a:t>memory page is a block of bytes described by a </a:t>
            </a:r>
            <a:r>
              <a:rPr lang="en-US" altLang="ko-KR" b="1" dirty="0"/>
              <a:t>page table entry</a:t>
            </a:r>
            <a:r>
              <a:rPr lang="en-US" altLang="ko-KR" dirty="0"/>
              <a:t> containing two fields related to </a:t>
            </a:r>
            <a:r>
              <a:rPr lang="en-US" altLang="ko-KR" dirty="0" smtClean="0"/>
              <a:t>protection:</a:t>
            </a:r>
          </a:p>
          <a:p>
            <a:pPr lvl="1"/>
            <a:r>
              <a:rPr lang="en-US" altLang="ko-KR" dirty="0" smtClean="0"/>
              <a:t>Supervisor </a:t>
            </a:r>
            <a:r>
              <a:rPr lang="en-US" altLang="ko-KR" dirty="0" smtClean="0"/>
              <a:t>flag</a:t>
            </a:r>
          </a:p>
          <a:p>
            <a:pPr lvl="1"/>
            <a:r>
              <a:rPr lang="en-US" altLang="ko-KR" dirty="0" smtClean="0"/>
              <a:t>Read/write </a:t>
            </a:r>
            <a:r>
              <a:rPr lang="en-US" altLang="ko-KR" dirty="0" smtClean="0"/>
              <a:t>flag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supervisor flag is the primary x86 memory protection mechanism used by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it is on, the page cannot be accessed from ring </a:t>
            </a:r>
            <a:r>
              <a:rPr lang="en-US" altLang="ko-KR" dirty="0" smtClean="0"/>
              <a:t>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1" indent="-180000">
              <a:spcBef>
                <a:spcPts val="1800"/>
              </a:spcBef>
            </a:pPr>
            <a:r>
              <a:rPr lang="en-US" altLang="ko-KR" dirty="0"/>
              <a:t>While the read/write flag isn’t as important for enforcing privilege, it’s still </a:t>
            </a:r>
            <a:r>
              <a:rPr lang="en-US" altLang="ko-KR" dirty="0" smtClean="0"/>
              <a:t>useful</a:t>
            </a:r>
          </a:p>
          <a:p>
            <a:pPr lvl="1"/>
            <a:r>
              <a:rPr lang="en-US" altLang="ko-KR" dirty="0" smtClean="0"/>
              <a:t>When a process is loaded, pages storing binary images (code) are marked as read only, thereby catching some pointer errors if a program attempts to write to these pages</a:t>
            </a:r>
          </a:p>
          <a:p>
            <a:pPr lvl="1"/>
            <a:r>
              <a:rPr lang="en-US" altLang="ko-KR" dirty="0" smtClean="0"/>
              <a:t>This flag is also used to implement </a:t>
            </a:r>
            <a:r>
              <a:rPr lang="en-US" altLang="ko-KR" i="1" dirty="0" smtClean="0">
                <a:solidFill>
                  <a:srgbClr val="3366FF"/>
                </a:solidFill>
              </a:rPr>
              <a:t>copy on write</a:t>
            </a:r>
            <a:r>
              <a:rPr lang="en-US" altLang="ko-KR" dirty="0" smtClean="0"/>
              <a:t> when a process is forked in Unix</a:t>
            </a:r>
          </a:p>
          <a:p>
            <a:pPr lvl="1"/>
            <a:r>
              <a:rPr lang="en-US" altLang="ko-KR" dirty="0" smtClean="0"/>
              <a:t>Upon forking, the parent’s pages are marked read only and shared with the forked child</a:t>
            </a:r>
          </a:p>
          <a:p>
            <a:pPr lvl="1"/>
            <a:r>
              <a:rPr lang="en-US" altLang="ko-KR" dirty="0" smtClean="0"/>
              <a:t>If either process attempts to write to the page, the processor triggers a fault and the kernel knows to duplicate the page and mark it read/write for the writing process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i="1" dirty="0"/>
              <a:t>Every</a:t>
            </a:r>
            <a:r>
              <a:rPr lang="en-US" altLang="ko-KR" dirty="0"/>
              <a:t> interaction with the outside world is mediated by the kernel through </a:t>
            </a:r>
            <a:r>
              <a:rPr lang="en-US" altLang="ko-KR" b="1" dirty="0"/>
              <a:t>system </a:t>
            </a:r>
            <a:r>
              <a:rPr lang="en-US" altLang="ko-KR" b="1" dirty="0" smtClean="0"/>
              <a:t>calls</a:t>
            </a:r>
          </a:p>
          <a:p>
            <a:pPr lvl="1"/>
            <a:r>
              <a:rPr lang="en-US" altLang="ko-KR" dirty="0"/>
              <a:t>If an </a:t>
            </a:r>
            <a:r>
              <a:rPr lang="en-US" altLang="ko-KR" dirty="0" smtClean="0"/>
              <a:t>application </a:t>
            </a:r>
            <a:r>
              <a:rPr lang="en-US" altLang="ko-KR" dirty="0"/>
              <a:t>saves a file, writes to the terminal, or opens a TCP connection, the kernel is </a:t>
            </a:r>
            <a:r>
              <a:rPr lang="en-US" altLang="ko-KR" dirty="0" smtClean="0"/>
              <a:t>involved</a:t>
            </a:r>
          </a:p>
          <a:p>
            <a:pPr lvl="1"/>
            <a:r>
              <a:rPr lang="en-US" altLang="ko-KR" dirty="0"/>
              <a:t>These system calls are function calls from an </a:t>
            </a:r>
            <a:r>
              <a:rPr lang="en-US" altLang="ko-KR" dirty="0" smtClean="0"/>
              <a:t>application </a:t>
            </a:r>
            <a:r>
              <a:rPr lang="en-US" altLang="ko-KR" dirty="0"/>
              <a:t>into the kernel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calls in detail</a:t>
            </a:r>
            <a:endParaRPr lang="ko-KR" altLang="en-US" dirty="0"/>
          </a:p>
        </p:txBody>
      </p:sp>
      <p:pic>
        <p:nvPicPr>
          <p:cNvPr id="5122" name="Picture 2" descr="http://duartes.org/gustavo/blog/img/os/appInV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1746380" y="3300468"/>
            <a:ext cx="5640896" cy="24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6146" name="Picture 2" descr="http://duartes.org/gustavo/blog/img/os/sand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8"/>
          <a:stretch/>
        </p:blipFill>
        <p:spPr bwMode="auto">
          <a:xfrm>
            <a:off x="6300192" y="1700809"/>
            <a:ext cx="2209800" cy="39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136339"/>
            <a:ext cx="5842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pid_t p = getpid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printf("%d\n", p);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7170" name="Picture 2" descr="http://duartes.org/gustavo/blog/img/os/syscallEn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"/>
          <a:stretch/>
        </p:blipFill>
        <p:spPr bwMode="auto">
          <a:xfrm>
            <a:off x="947328" y="1299440"/>
            <a:ext cx="7239000" cy="3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9" name="Picture 2" descr="http://duartes.org/gustavo/blog/img/os/syscallEx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"/>
          <a:stretch/>
        </p:blipFill>
        <p:spPr bwMode="auto">
          <a:xfrm>
            <a:off x="947328" y="1270576"/>
            <a:ext cx="7239000" cy="39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It all starts with a call to the C library’s </a:t>
            </a:r>
            <a:r>
              <a:rPr lang="en-US" altLang="ko-KR" i="1" dirty="0" err="1" smtClean="0">
                <a:solidFill>
                  <a:srgbClr val="3366FF"/>
                </a:solidFill>
              </a:rPr>
              <a:t>getpid</a:t>
            </a:r>
            <a:r>
              <a:rPr lang="en-US" altLang="ko-KR" i="1" dirty="0" smtClean="0">
                <a:solidFill>
                  <a:srgbClr val="3366FF"/>
                </a:solidFill>
              </a:rPr>
              <a:t>()</a:t>
            </a:r>
            <a:r>
              <a:rPr lang="en-US" altLang="ko-KR" dirty="0" smtClean="0"/>
              <a:t>, </a:t>
            </a:r>
            <a:r>
              <a:rPr lang="en-US" altLang="ko-KR" dirty="0"/>
              <a:t>which is a </a:t>
            </a:r>
            <a:r>
              <a:rPr lang="en-US" altLang="ko-KR" i="1" dirty="0"/>
              <a:t>wrapper</a:t>
            </a:r>
            <a:r>
              <a:rPr lang="en-US" altLang="ko-KR" dirty="0"/>
              <a:t> for the system </a:t>
            </a:r>
            <a:r>
              <a:rPr lang="en-US" altLang="ko-KR" dirty="0" smtClean="0"/>
              <a:t>call</a:t>
            </a:r>
          </a:p>
          <a:p>
            <a:r>
              <a:rPr lang="en-US" altLang="ko-KR" dirty="0"/>
              <a:t>Once the wrapper has done its initial work it’s time to jump into </a:t>
            </a:r>
            <a:r>
              <a:rPr lang="en-US" altLang="ko-KR" dirty="0" smtClean="0"/>
              <a:t>the kernel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mechanics of this transition vary by processor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Intel processors, arguments and the </a:t>
            </a:r>
            <a:r>
              <a:rPr lang="en-US" altLang="ko-KR" i="1" dirty="0" err="1">
                <a:solidFill>
                  <a:srgbClr val="3366FF"/>
                </a:solidFill>
              </a:rPr>
              <a:t>syscall</a:t>
            </a:r>
            <a:r>
              <a:rPr lang="en-US" altLang="ko-KR" i="1" dirty="0">
                <a:solidFill>
                  <a:srgbClr val="3366FF"/>
                </a:solidFill>
              </a:rPr>
              <a:t> number </a:t>
            </a:r>
            <a:r>
              <a:rPr lang="en-US" altLang="ko-KR" dirty="0"/>
              <a:t>are </a:t>
            </a:r>
            <a:r>
              <a:rPr lang="en-US" altLang="ko-KR" i="1" dirty="0">
                <a:solidFill>
                  <a:srgbClr val="3366FF"/>
                </a:solidFill>
              </a:rPr>
              <a:t>loaded into registers</a:t>
            </a:r>
            <a:r>
              <a:rPr lang="en-US" altLang="ko-KR" dirty="0"/>
              <a:t>, then an </a:t>
            </a:r>
            <a:r>
              <a:rPr lang="en-US" altLang="ko-KR" i="1" dirty="0">
                <a:solidFill>
                  <a:srgbClr val="3366FF"/>
                </a:solidFill>
              </a:rPr>
              <a:t>instruction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is executed to put the CPU in </a:t>
            </a:r>
            <a:r>
              <a:rPr lang="en-US" altLang="ko-KR" i="1" dirty="0">
                <a:solidFill>
                  <a:srgbClr val="3366FF"/>
                </a:solidFill>
              </a:rPr>
              <a:t>privileged mode </a:t>
            </a:r>
            <a:r>
              <a:rPr lang="en-US" altLang="ko-KR" dirty="0"/>
              <a:t>and immediately transfer control to a global </a:t>
            </a: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3366FF"/>
                </a:solidFill>
              </a:rPr>
              <a:t>entry point </a:t>
            </a:r>
            <a:r>
              <a:rPr lang="en-US" altLang="ko-KR" dirty="0"/>
              <a:t>within the </a:t>
            </a:r>
            <a:r>
              <a:rPr lang="en-US" altLang="ko-KR" dirty="0" smtClean="0"/>
              <a:t>kernel</a:t>
            </a:r>
          </a:p>
          <a:p>
            <a:r>
              <a:rPr lang="en-US" altLang="ko-KR" dirty="0"/>
              <a:t>The kernel then uses the </a:t>
            </a:r>
            <a:r>
              <a:rPr lang="en-US" altLang="ko-KR" dirty="0" err="1"/>
              <a:t>syscall</a:t>
            </a:r>
            <a:r>
              <a:rPr lang="en-US" altLang="ko-KR" dirty="0"/>
              <a:t> number as an </a:t>
            </a:r>
            <a:r>
              <a:rPr lang="en-US" altLang="ko-KR" i="1" dirty="0">
                <a:solidFill>
                  <a:srgbClr val="3366FF"/>
                </a:solidFill>
              </a:rPr>
              <a:t>index</a:t>
            </a:r>
            <a:r>
              <a:rPr lang="en-US" altLang="ko-KR" dirty="0"/>
              <a:t> into </a:t>
            </a:r>
            <a:r>
              <a:rPr lang="en-US" altLang="ko-KR" i="1" dirty="0" err="1" smtClean="0">
                <a:solidFill>
                  <a:srgbClr val="3366FF"/>
                </a:solidFill>
              </a:rPr>
              <a:t>sys_call_table</a:t>
            </a:r>
            <a:r>
              <a:rPr lang="en-US" altLang="ko-KR" dirty="0" smtClean="0"/>
              <a:t>, </a:t>
            </a:r>
            <a:r>
              <a:rPr lang="en-US" altLang="ko-KR" dirty="0"/>
              <a:t>an array of function pointers to each </a:t>
            </a:r>
            <a:r>
              <a:rPr lang="en-US" altLang="ko-KR" dirty="0" err="1"/>
              <a:t>syscall</a:t>
            </a:r>
            <a:r>
              <a:rPr lang="en-US" altLang="ko-KR" dirty="0"/>
              <a:t> implementation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9" y="1266074"/>
            <a:ext cx="7377043" cy="4925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114092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6023"/>
              </p:ext>
            </p:extLst>
          </p:nvPr>
        </p:nvGraphicFramePr>
        <p:xfrm>
          <a:off x="261938" y="1671952"/>
          <a:ext cx="862069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03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272F2B84-6673-4240-8A71-5C4B66053B3A}"/>
              </a:ext>
            </a:extLst>
          </p:cNvPr>
          <p:cNvSpPr txBox="1">
            <a:spLocks/>
          </p:cNvSpPr>
          <p:nvPr/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387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556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7619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8550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2028538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9838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9838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50702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9838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342067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74741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5250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906888" cy="51125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 </a:t>
            </a:r>
            <a:r>
              <a:rPr lang="en-US" altLang="ko-KR" dirty="0"/>
              <a:t>interrupt is an event that causes the </a:t>
            </a:r>
            <a:r>
              <a:rPr lang="en-US" altLang="ko-KR" dirty="0" smtClean="0"/>
              <a:t>currently </a:t>
            </a:r>
            <a:r>
              <a:rPr lang="en-US" altLang="ko-KR" dirty="0"/>
              <a:t>executing code to be effectively paused while the event is serviced.</a:t>
            </a:r>
          </a:p>
          <a:p>
            <a:r>
              <a:rPr lang="en-US" altLang="ko-KR" dirty="0" smtClean="0"/>
              <a:t>There </a:t>
            </a:r>
            <a:r>
              <a:rPr lang="en-US" altLang="ko-KR" dirty="0"/>
              <a:t>are two main categories of interrupts:</a:t>
            </a:r>
          </a:p>
          <a:p>
            <a:pPr lvl="1"/>
            <a:r>
              <a:rPr lang="en-US" altLang="ko-KR" dirty="0"/>
              <a:t>Hardware interrupts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Software </a:t>
            </a:r>
            <a:r>
              <a:rPr lang="en-US" altLang="ko-KR" dirty="0"/>
              <a:t>interrupts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synchronous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 (ISR)</a:t>
            </a:r>
            <a:endParaRPr lang="en-US" dirty="0"/>
          </a:p>
        </p:txBody>
      </p:sp>
      <p:pic>
        <p:nvPicPr>
          <p:cNvPr id="1026" name="Picture 2" descr="http://upload.wikimedia.org/wikipedia/commons/thumb/5/51/Intel_8259A_IRQ_chip.JPG/220px-Intel_8259A_IRQ_c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6" y="1277501"/>
            <a:ext cx="20955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freebsd.org/~jhb/papers/bsdcan/2007/article/im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67" y="2627114"/>
            <a:ext cx="3192289" cy="28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interrupts from a IO devices, chipset components or other processors</a:t>
            </a:r>
          </a:p>
          <a:p>
            <a:r>
              <a:rPr lang="en-US" dirty="0" smtClean="0"/>
              <a:t>Local interrupts</a:t>
            </a:r>
          </a:p>
          <a:p>
            <a:pPr lvl="1"/>
            <a:r>
              <a:rPr lang="en-US" dirty="0" smtClean="0"/>
              <a:t>Thermal </a:t>
            </a:r>
            <a:r>
              <a:rPr lang="en-US" dirty="0"/>
              <a:t>sensor, performance monitor counter interrupts,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Special </a:t>
            </a:r>
            <a:r>
              <a:rPr lang="en-US" dirty="0"/>
              <a:t>case interrupts:</a:t>
            </a:r>
          </a:p>
          <a:p>
            <a:pPr lvl="1"/>
            <a:r>
              <a:rPr lang="en-US" dirty="0" smtClean="0"/>
              <a:t>NMI</a:t>
            </a:r>
            <a:r>
              <a:rPr lang="en-US" dirty="0"/>
              <a:t>: </a:t>
            </a:r>
            <a:r>
              <a:rPr lang="en-US" dirty="0" smtClean="0"/>
              <a:t>Non-</a:t>
            </a:r>
            <a:r>
              <a:rPr lang="en-US" dirty="0" err="1" smtClean="0"/>
              <a:t>Maskable</a:t>
            </a:r>
            <a:r>
              <a:rPr lang="en-US" dirty="0" smtClean="0"/>
              <a:t> Interrupt</a:t>
            </a:r>
            <a:endParaRPr lang="en-US" dirty="0"/>
          </a:p>
          <a:p>
            <a:pPr lvl="1"/>
            <a:r>
              <a:rPr lang="en-US" dirty="0" smtClean="0"/>
              <a:t>SMI</a:t>
            </a:r>
            <a:r>
              <a:rPr lang="en-US" dirty="0"/>
              <a:t>: System Management Interrupt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709115" y="3916935"/>
            <a:ext cx="5725770" cy="1862327"/>
            <a:chOff x="1346352" y="1986535"/>
            <a:chExt cx="5725770" cy="1862327"/>
          </a:xfrm>
        </p:grpSpPr>
        <p:sp>
          <p:nvSpPr>
            <p:cNvPr id="6" name="Freeform 81328"/>
            <p:cNvSpPr/>
            <p:nvPr/>
          </p:nvSpPr>
          <p:spPr>
            <a:xfrm>
              <a:off x="4115561" y="3164586"/>
              <a:ext cx="2956561" cy="684276"/>
            </a:xfrm>
            <a:custGeom>
              <a:avLst/>
              <a:gdLst/>
              <a:ahLst/>
              <a:cxnLst/>
              <a:rect l="0" t="0" r="0" b="0"/>
              <a:pathLst>
                <a:path w="2956561" h="684276">
                  <a:moveTo>
                    <a:pt x="0" y="0"/>
                  </a:moveTo>
                  <a:lnTo>
                    <a:pt x="2956561" y="0"/>
                  </a:lnTo>
                  <a:lnTo>
                    <a:pt x="2956561" y="684276"/>
                  </a:lnTo>
                  <a:lnTo>
                    <a:pt x="0" y="684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81329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81330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1331"/>
            <p:cNvSpPr/>
            <p:nvPr/>
          </p:nvSpPr>
          <p:spPr>
            <a:xfrm>
              <a:off x="3533394" y="3573018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0" y="0"/>
                  </a:moveTo>
                  <a:lnTo>
                    <a:pt x="556653" y="1536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81332"/>
            <p:cNvSpPr/>
            <p:nvPr/>
          </p:nvSpPr>
          <p:spPr>
            <a:xfrm>
              <a:off x="4013713" y="3529887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253" y="0"/>
                  </a:moveTo>
                  <a:lnTo>
                    <a:pt x="76325" y="44665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81333"/>
            <p:cNvSpPr/>
            <p:nvPr/>
          </p:nvSpPr>
          <p:spPr>
            <a:xfrm>
              <a:off x="3553002" y="3437432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556653" y="1536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81334"/>
            <p:cNvSpPr/>
            <p:nvPr/>
          </p:nvSpPr>
          <p:spPr>
            <a:xfrm>
              <a:off x="3553010" y="3393200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76072" y="88900"/>
                  </a:moveTo>
                  <a:lnTo>
                    <a:pt x="0" y="44235"/>
                  </a:lnTo>
                  <a:lnTo>
                    <a:pt x="76325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81335"/>
            <p:cNvSpPr/>
            <p:nvPr/>
          </p:nvSpPr>
          <p:spPr>
            <a:xfrm>
              <a:off x="1346352" y="3205008"/>
              <a:ext cx="947216" cy="538212"/>
            </a:xfrm>
            <a:custGeom>
              <a:avLst/>
              <a:gdLst/>
              <a:ahLst/>
              <a:cxnLst/>
              <a:rect l="0" t="0" r="0" b="0"/>
              <a:pathLst>
                <a:path w="947216" h="538212">
                  <a:moveTo>
                    <a:pt x="96367" y="179692"/>
                  </a:moveTo>
                  <a:cubicBezTo>
                    <a:pt x="85725" y="119723"/>
                    <a:pt x="140512" y="64504"/>
                    <a:pt x="218731" y="56337"/>
                  </a:cubicBezTo>
                  <a:cubicBezTo>
                    <a:pt x="250430" y="53035"/>
                    <a:pt x="282663" y="57976"/>
                    <a:pt x="310260" y="70371"/>
                  </a:cubicBezTo>
                  <a:cubicBezTo>
                    <a:pt x="339508" y="28105"/>
                    <a:pt x="407847" y="12053"/>
                    <a:pt x="462901" y="34493"/>
                  </a:cubicBezTo>
                  <a:cubicBezTo>
                    <a:pt x="472528" y="38430"/>
                    <a:pt x="481367" y="43396"/>
                    <a:pt x="489139" y="49276"/>
                  </a:cubicBezTo>
                  <a:cubicBezTo>
                    <a:pt x="511911" y="14237"/>
                    <a:pt x="567397" y="0"/>
                    <a:pt x="613053" y="17475"/>
                  </a:cubicBezTo>
                  <a:cubicBezTo>
                    <a:pt x="625690" y="22314"/>
                    <a:pt x="636713" y="29312"/>
                    <a:pt x="645286" y="37922"/>
                  </a:cubicBezTo>
                  <a:cubicBezTo>
                    <a:pt x="681989" y="4801"/>
                    <a:pt x="746861" y="711"/>
                    <a:pt x="790180" y="28791"/>
                  </a:cubicBezTo>
                  <a:cubicBezTo>
                    <a:pt x="808379" y="40589"/>
                    <a:pt x="820647" y="56871"/>
                    <a:pt x="824877" y="74829"/>
                  </a:cubicBezTo>
                  <a:cubicBezTo>
                    <a:pt x="885036" y="87414"/>
                    <a:pt x="920520" y="135077"/>
                    <a:pt x="904137" y="181292"/>
                  </a:cubicBezTo>
                  <a:cubicBezTo>
                    <a:pt x="902766" y="185178"/>
                    <a:pt x="901039" y="188988"/>
                    <a:pt x="898968" y="192684"/>
                  </a:cubicBezTo>
                  <a:cubicBezTo>
                    <a:pt x="947216" y="240842"/>
                    <a:pt x="935405" y="309854"/>
                    <a:pt x="872590" y="346836"/>
                  </a:cubicBezTo>
                  <a:cubicBezTo>
                    <a:pt x="853045" y="358355"/>
                    <a:pt x="829944" y="365810"/>
                    <a:pt x="805547" y="368477"/>
                  </a:cubicBezTo>
                  <a:cubicBezTo>
                    <a:pt x="805001" y="420293"/>
                    <a:pt x="749743" y="461949"/>
                    <a:pt x="682116" y="461530"/>
                  </a:cubicBezTo>
                  <a:cubicBezTo>
                    <a:pt x="659523" y="461390"/>
                    <a:pt x="637412" y="456475"/>
                    <a:pt x="618248" y="447306"/>
                  </a:cubicBezTo>
                  <a:cubicBezTo>
                    <a:pt x="595375" y="505383"/>
                    <a:pt x="515593" y="538212"/>
                    <a:pt x="440054" y="520623"/>
                  </a:cubicBezTo>
                  <a:cubicBezTo>
                    <a:pt x="408393" y="513257"/>
                    <a:pt x="381037" y="497674"/>
                    <a:pt x="362647" y="476529"/>
                  </a:cubicBezTo>
                  <a:cubicBezTo>
                    <a:pt x="285304" y="512292"/>
                    <a:pt x="184911" y="493051"/>
                    <a:pt x="138416" y="433552"/>
                  </a:cubicBezTo>
                  <a:cubicBezTo>
                    <a:pt x="137832" y="432803"/>
                    <a:pt x="137248" y="432041"/>
                    <a:pt x="136689" y="431291"/>
                  </a:cubicBezTo>
                  <a:cubicBezTo>
                    <a:pt x="86068" y="435825"/>
                    <a:pt x="40221" y="408139"/>
                    <a:pt x="34277" y="369429"/>
                  </a:cubicBezTo>
                  <a:cubicBezTo>
                    <a:pt x="31102" y="348792"/>
                    <a:pt x="39992" y="328142"/>
                    <a:pt x="58560" y="312978"/>
                  </a:cubicBezTo>
                  <a:cubicBezTo>
                    <a:pt x="14719" y="293191"/>
                    <a:pt x="0" y="249770"/>
                    <a:pt x="25667" y="215988"/>
                  </a:cubicBezTo>
                  <a:cubicBezTo>
                    <a:pt x="40475" y="196494"/>
                    <a:pt x="66446" y="183616"/>
                    <a:pt x="95593" y="181292"/>
                  </a:cubicBez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81336"/>
            <p:cNvSpPr/>
            <p:nvPr/>
          </p:nvSpPr>
          <p:spPr>
            <a:xfrm>
              <a:off x="1405886" y="3241260"/>
              <a:ext cx="839012" cy="438199"/>
            </a:xfrm>
            <a:custGeom>
              <a:avLst/>
              <a:gdLst/>
              <a:ahLst/>
              <a:cxnLst/>
              <a:rect l="0" t="0" r="0" b="0"/>
              <a:pathLst>
                <a:path w="839012" h="438199">
                  <a:moveTo>
                    <a:pt x="53619" y="284225"/>
                  </a:moveTo>
                  <a:cubicBezTo>
                    <a:pt x="34912" y="285342"/>
                    <a:pt x="16193" y="282028"/>
                    <a:pt x="0" y="274726"/>
                  </a:cubicBezTo>
                  <a:moveTo>
                    <a:pt x="100926" y="388225"/>
                  </a:moveTo>
                  <a:cubicBezTo>
                    <a:pt x="93408" y="390523"/>
                    <a:pt x="85508" y="392047"/>
                    <a:pt x="77469" y="392771"/>
                  </a:cubicBezTo>
                  <a:moveTo>
                    <a:pt x="303072" y="438199"/>
                  </a:moveTo>
                  <a:cubicBezTo>
                    <a:pt x="297408" y="431684"/>
                    <a:pt x="292671" y="424737"/>
                    <a:pt x="288937" y="417447"/>
                  </a:cubicBezTo>
                  <a:moveTo>
                    <a:pt x="564451" y="386460"/>
                  </a:moveTo>
                  <a:cubicBezTo>
                    <a:pt x="563625" y="394181"/>
                    <a:pt x="561733" y="401814"/>
                    <a:pt x="558812" y="409231"/>
                  </a:cubicBezTo>
                  <a:moveTo>
                    <a:pt x="676681" y="245795"/>
                  </a:moveTo>
                  <a:cubicBezTo>
                    <a:pt x="719111" y="261632"/>
                    <a:pt x="745883" y="294727"/>
                    <a:pt x="745502" y="330884"/>
                  </a:cubicBezTo>
                  <a:moveTo>
                    <a:pt x="839012" y="155168"/>
                  </a:moveTo>
                  <a:cubicBezTo>
                    <a:pt x="832141" y="167487"/>
                    <a:pt x="821651" y="178409"/>
                    <a:pt x="808367" y="187083"/>
                  </a:cubicBezTo>
                  <a:moveTo>
                    <a:pt x="765479" y="36791"/>
                  </a:moveTo>
                  <a:cubicBezTo>
                    <a:pt x="766647" y="41770"/>
                    <a:pt x="767193" y="46812"/>
                    <a:pt x="767092" y="51866"/>
                  </a:cubicBezTo>
                  <a:moveTo>
                    <a:pt x="569772" y="19215"/>
                  </a:moveTo>
                  <a:cubicBezTo>
                    <a:pt x="573760" y="12268"/>
                    <a:pt x="579043" y="5791"/>
                    <a:pt x="585469" y="0"/>
                  </a:cubicBezTo>
                  <a:moveTo>
                    <a:pt x="422934" y="28371"/>
                  </a:moveTo>
                  <a:cubicBezTo>
                    <a:pt x="424560" y="22631"/>
                    <a:pt x="427113" y="17068"/>
                    <a:pt x="430542" y="11798"/>
                  </a:cubicBezTo>
                  <a:moveTo>
                    <a:pt x="250621" y="33997"/>
                  </a:moveTo>
                  <a:cubicBezTo>
                    <a:pt x="260603" y="38493"/>
                    <a:pt x="269836" y="43891"/>
                    <a:pt x="278129" y="50076"/>
                  </a:cubicBezTo>
                  <a:moveTo>
                    <a:pt x="41643" y="160362"/>
                  </a:moveTo>
                  <a:cubicBezTo>
                    <a:pt x="39459" y="154825"/>
                    <a:pt x="37859" y="149174"/>
                    <a:pt x="36843" y="143446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81337"/>
            <p:cNvSpPr/>
            <p:nvPr/>
          </p:nvSpPr>
          <p:spPr>
            <a:xfrm>
              <a:off x="2227326" y="3242310"/>
              <a:ext cx="702563" cy="403859"/>
            </a:xfrm>
            <a:custGeom>
              <a:avLst/>
              <a:gdLst/>
              <a:ahLst/>
              <a:cxnLst/>
              <a:rect l="0" t="0" r="0" b="0"/>
              <a:pathLst>
                <a:path w="702563" h="403859">
                  <a:moveTo>
                    <a:pt x="0" y="184111"/>
                  </a:moveTo>
                  <a:cubicBezTo>
                    <a:pt x="62522" y="92049"/>
                    <a:pt x="125031" y="0"/>
                    <a:pt x="178612" y="29692"/>
                  </a:cubicBezTo>
                  <a:cubicBezTo>
                    <a:pt x="232206" y="59385"/>
                    <a:pt x="234188" y="320712"/>
                    <a:pt x="321513" y="362279"/>
                  </a:cubicBezTo>
                  <a:cubicBezTo>
                    <a:pt x="408838" y="403859"/>
                    <a:pt x="555701" y="341502"/>
                    <a:pt x="702563" y="279132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81338"/>
            <p:cNvSpPr/>
            <p:nvPr/>
          </p:nvSpPr>
          <p:spPr>
            <a:xfrm>
              <a:off x="4368546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81339"/>
            <p:cNvSpPr/>
            <p:nvPr/>
          </p:nvSpPr>
          <p:spPr>
            <a:xfrm>
              <a:off x="4953761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81340"/>
            <p:cNvSpPr/>
            <p:nvPr/>
          </p:nvSpPr>
          <p:spPr>
            <a:xfrm>
              <a:off x="4909308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81341"/>
            <p:cNvSpPr/>
            <p:nvPr/>
          </p:nvSpPr>
          <p:spPr>
            <a:xfrm>
              <a:off x="478770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81342"/>
            <p:cNvSpPr/>
            <p:nvPr/>
          </p:nvSpPr>
          <p:spPr>
            <a:xfrm>
              <a:off x="474350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81343"/>
            <p:cNvSpPr/>
            <p:nvPr/>
          </p:nvSpPr>
          <p:spPr>
            <a:xfrm>
              <a:off x="5802629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81344"/>
            <p:cNvSpPr/>
            <p:nvPr/>
          </p:nvSpPr>
          <p:spPr>
            <a:xfrm>
              <a:off x="6387846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81345"/>
            <p:cNvSpPr/>
            <p:nvPr/>
          </p:nvSpPr>
          <p:spPr>
            <a:xfrm>
              <a:off x="6343393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81346"/>
            <p:cNvSpPr/>
            <p:nvPr/>
          </p:nvSpPr>
          <p:spPr>
            <a:xfrm>
              <a:off x="622026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81347"/>
            <p:cNvSpPr/>
            <p:nvPr/>
          </p:nvSpPr>
          <p:spPr>
            <a:xfrm>
              <a:off x="617606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81348"/>
            <p:cNvSpPr/>
            <p:nvPr/>
          </p:nvSpPr>
          <p:spPr>
            <a:xfrm>
              <a:off x="5139982" y="2747798"/>
              <a:ext cx="952969" cy="867130"/>
            </a:xfrm>
            <a:custGeom>
              <a:avLst/>
              <a:gdLst/>
              <a:ahLst/>
              <a:cxnLst/>
              <a:rect l="0" t="0" r="0" b="0"/>
              <a:pathLst>
                <a:path w="952969" h="867130">
                  <a:moveTo>
                    <a:pt x="952969" y="803884"/>
                  </a:moveTo>
                  <a:cubicBezTo>
                    <a:pt x="731088" y="835507"/>
                    <a:pt x="509206" y="867130"/>
                    <a:pt x="359079" y="792023"/>
                  </a:cubicBezTo>
                  <a:cubicBezTo>
                    <a:pt x="208965" y="716915"/>
                    <a:pt x="111633" y="509397"/>
                    <a:pt x="52235" y="353250"/>
                  </a:cubicBezTo>
                  <a:cubicBezTo>
                    <a:pt x="9652" y="241300"/>
                    <a:pt x="152" y="121729"/>
                    <a:pt x="0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81349"/>
            <p:cNvSpPr/>
            <p:nvPr/>
          </p:nvSpPr>
          <p:spPr>
            <a:xfrm>
              <a:off x="5052578" y="2602987"/>
              <a:ext cx="173710" cy="175360"/>
            </a:xfrm>
            <a:custGeom>
              <a:avLst/>
              <a:gdLst/>
              <a:ahLst/>
              <a:cxnLst/>
              <a:rect l="0" t="0" r="0" b="0"/>
              <a:pathLst>
                <a:path w="173710" h="175360">
                  <a:moveTo>
                    <a:pt x="0" y="172059"/>
                  </a:moveTo>
                  <a:lnTo>
                    <a:pt x="90157" y="0"/>
                  </a:lnTo>
                  <a:lnTo>
                    <a:pt x="173710" y="17536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81350"/>
            <p:cNvSpPr/>
            <p:nvPr/>
          </p:nvSpPr>
          <p:spPr>
            <a:xfrm>
              <a:off x="5351526" y="2241042"/>
              <a:ext cx="423456" cy="0"/>
            </a:xfrm>
            <a:custGeom>
              <a:avLst/>
              <a:gdLst/>
              <a:ahLst/>
              <a:cxnLst/>
              <a:rect l="0" t="0" r="0" b="0"/>
              <a:pathLst>
                <a:path w="423456">
                  <a:moveTo>
                    <a:pt x="0" y="0"/>
                  </a:moveTo>
                  <a:lnTo>
                    <a:pt x="423456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81351"/>
            <p:cNvSpPr/>
            <p:nvPr/>
          </p:nvSpPr>
          <p:spPr>
            <a:xfrm>
              <a:off x="5698790" y="2196596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81352"/>
            <p:cNvSpPr/>
            <p:nvPr/>
          </p:nvSpPr>
          <p:spPr>
            <a:xfrm>
              <a:off x="5369620" y="2419350"/>
              <a:ext cx="423456" cy="1638"/>
            </a:xfrm>
            <a:custGeom>
              <a:avLst/>
              <a:gdLst/>
              <a:ahLst/>
              <a:cxnLst/>
              <a:rect l="0" t="0" r="0" b="0"/>
              <a:pathLst>
                <a:path w="423456" h="1638">
                  <a:moveTo>
                    <a:pt x="423456" y="0"/>
                  </a:moveTo>
                  <a:lnTo>
                    <a:pt x="0" y="1638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81353"/>
            <p:cNvSpPr/>
            <p:nvPr/>
          </p:nvSpPr>
          <p:spPr>
            <a:xfrm>
              <a:off x="5369619" y="2376235"/>
              <a:ext cx="76364" cy="88900"/>
            </a:xfrm>
            <a:custGeom>
              <a:avLst/>
              <a:gdLst/>
              <a:ahLst/>
              <a:cxnLst/>
              <a:rect l="0" t="0" r="0" b="0"/>
              <a:pathLst>
                <a:path w="76364" h="88900">
                  <a:moveTo>
                    <a:pt x="76022" y="0"/>
                  </a:moveTo>
                  <a:lnTo>
                    <a:pt x="0" y="44742"/>
                  </a:lnTo>
                  <a:lnTo>
                    <a:pt x="76364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81354"/>
            <p:cNvSpPr/>
            <p:nvPr/>
          </p:nvSpPr>
          <p:spPr>
            <a:xfrm>
              <a:off x="5413349" y="2478024"/>
              <a:ext cx="679602" cy="123037"/>
            </a:xfrm>
            <a:custGeom>
              <a:avLst/>
              <a:gdLst/>
              <a:ahLst/>
              <a:cxnLst/>
              <a:rect l="0" t="0" r="0" b="0"/>
              <a:pathLst>
                <a:path w="679602" h="123037">
                  <a:moveTo>
                    <a:pt x="679602" y="0"/>
                  </a:moveTo>
                  <a:cubicBezTo>
                    <a:pt x="566598" y="55905"/>
                    <a:pt x="453606" y="111810"/>
                    <a:pt x="316954" y="118389"/>
                  </a:cubicBezTo>
                  <a:cubicBezTo>
                    <a:pt x="220332" y="123037"/>
                    <a:pt x="111900" y="103035"/>
                    <a:pt x="0" y="75806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81355"/>
            <p:cNvSpPr/>
            <p:nvPr/>
          </p:nvSpPr>
          <p:spPr>
            <a:xfrm>
              <a:off x="5273036" y="2476945"/>
              <a:ext cx="189966" cy="168186"/>
            </a:xfrm>
            <a:custGeom>
              <a:avLst/>
              <a:gdLst/>
              <a:ahLst/>
              <a:cxnLst/>
              <a:rect l="0" t="0" r="0" b="0"/>
              <a:pathLst>
                <a:path w="189966" h="168186">
                  <a:moveTo>
                    <a:pt x="146418" y="168186"/>
                  </a:moveTo>
                  <a:lnTo>
                    <a:pt x="0" y="40539"/>
                  </a:lnTo>
                  <a:lnTo>
                    <a:pt x="18996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81356"/>
            <p:cNvSpPr/>
            <p:nvPr/>
          </p:nvSpPr>
          <p:spPr>
            <a:xfrm>
              <a:off x="3534155" y="2774837"/>
              <a:ext cx="1045032" cy="881239"/>
            </a:xfrm>
            <a:custGeom>
              <a:avLst/>
              <a:gdLst/>
              <a:ahLst/>
              <a:cxnLst/>
              <a:rect l="0" t="0" r="0" b="0"/>
              <a:pathLst>
                <a:path w="1045032" h="881239">
                  <a:moveTo>
                    <a:pt x="0" y="877277"/>
                  </a:moveTo>
                  <a:cubicBezTo>
                    <a:pt x="143598" y="879258"/>
                    <a:pt x="287185" y="881239"/>
                    <a:pt x="439699" y="817880"/>
                  </a:cubicBezTo>
                  <a:cubicBezTo>
                    <a:pt x="592213" y="754519"/>
                    <a:pt x="812063" y="657491"/>
                    <a:pt x="915047" y="497116"/>
                  </a:cubicBezTo>
                  <a:cubicBezTo>
                    <a:pt x="997343" y="368973"/>
                    <a:pt x="1026528" y="189623"/>
                    <a:pt x="1045032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81357"/>
            <p:cNvSpPr/>
            <p:nvPr/>
          </p:nvSpPr>
          <p:spPr>
            <a:xfrm>
              <a:off x="4490142" y="2630428"/>
              <a:ext cx="173075" cy="180631"/>
            </a:xfrm>
            <a:custGeom>
              <a:avLst/>
              <a:gdLst/>
              <a:ahLst/>
              <a:cxnLst/>
              <a:rect l="0" t="0" r="0" b="0"/>
              <a:pathLst>
                <a:path w="173075" h="180631">
                  <a:moveTo>
                    <a:pt x="0" y="165506"/>
                  </a:moveTo>
                  <a:lnTo>
                    <a:pt x="101663" y="0"/>
                  </a:lnTo>
                  <a:lnTo>
                    <a:pt x="173075" y="18063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81363"/>
            <p:cNvSpPr/>
            <p:nvPr/>
          </p:nvSpPr>
          <p:spPr>
            <a:xfrm>
              <a:off x="4206240" y="3251908"/>
              <a:ext cx="787603" cy="4690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>
                  <a:latin typeface="Arial"/>
                </a:rPr>
                <a:t>Chipset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0" i="0" spc="0" baseline="0" dirty="0">
                  <a:latin typeface="Arial"/>
                </a:rPr>
                <a:t>Component</a:t>
              </a:r>
            </a:p>
          </p:txBody>
        </p:sp>
        <p:sp>
          <p:nvSpPr>
            <p:cNvPr id="37" name="Rectangle 81364"/>
            <p:cNvSpPr/>
            <p:nvPr/>
          </p:nvSpPr>
          <p:spPr>
            <a:xfrm>
              <a:off x="3111563" y="3329365"/>
              <a:ext cx="286287" cy="3243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PCIe </a:t>
              </a:r>
            </a:p>
            <a:p>
              <a:pPr marL="28917">
                <a:lnSpc>
                  <a:spcPts val="1080"/>
                </a:lnSpc>
              </a:pPr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NIC</a:t>
              </a:r>
            </a:p>
          </p:txBody>
        </p:sp>
        <p:sp>
          <p:nvSpPr>
            <p:cNvPr id="38" name="Rectangle 81365"/>
            <p:cNvSpPr/>
            <p:nvPr/>
          </p:nvSpPr>
          <p:spPr>
            <a:xfrm>
              <a:off x="5238115" y="3532819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39" name="Rectangle 81366"/>
            <p:cNvSpPr/>
            <p:nvPr/>
          </p:nvSpPr>
          <p:spPr>
            <a:xfrm>
              <a:off x="3779198" y="2775545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40" name="Rectangle 81367"/>
            <p:cNvSpPr/>
            <p:nvPr/>
          </p:nvSpPr>
          <p:spPr>
            <a:xfrm>
              <a:off x="1634363" y="3314756"/>
              <a:ext cx="4866081" cy="2963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480052" algn="l"/>
                </a:tabLst>
              </a:pPr>
              <a:r>
                <a:rPr lang="en-US" sz="1200" b="0" i="0" spc="0" baseline="0" dirty="0">
                  <a:latin typeface="Arial"/>
                </a:rPr>
                <a:t>LAN	</a:t>
              </a:r>
              <a:r>
                <a:rPr lang="en-US" sz="1818" b="0" i="0" spc="-37" baseline="-30656" dirty="0">
                  <a:latin typeface="Arial"/>
                </a:rPr>
                <a:t>T</a:t>
              </a:r>
              <a:r>
                <a:rPr lang="en-US" sz="1818" b="0" i="0" spc="0" baseline="-30656" dirty="0">
                  <a:latin typeface="Arial"/>
                </a:rPr>
                <a:t>imer</a:t>
              </a:r>
            </a:p>
          </p:txBody>
        </p:sp>
        <p:sp>
          <p:nvSpPr>
            <p:cNvPr id="41" name="Rectangle 81368"/>
            <p:cNvSpPr/>
            <p:nvPr/>
          </p:nvSpPr>
          <p:spPr>
            <a:xfrm>
              <a:off x="4516959" y="2228615"/>
              <a:ext cx="2121762" cy="71010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433981" algn="l"/>
                </a:tabLst>
              </a:pPr>
              <a:r>
                <a:rPr lang="en-US" sz="1200" b="0" i="0" spc="0" baseline="0" dirty="0">
                  <a:solidFill>
                    <a:srgbClr val="FFFFFF"/>
                  </a:solidFill>
                  <a:latin typeface="Arial"/>
                </a:rPr>
                <a:t>Processor	Processor</a:t>
              </a:r>
            </a:p>
            <a:p>
              <a:pPr marL="903648">
                <a:lnSpc>
                  <a:spcPts val="3625"/>
                </a:lnSpc>
              </a:pP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hardware interrupts go through an interrupt controller </a:t>
            </a:r>
            <a:r>
              <a:rPr lang="en-US" dirty="0" smtClean="0"/>
              <a:t>(</a:t>
            </a:r>
            <a:r>
              <a:rPr lang="en-US" dirty="0"/>
              <a:t>e.g. Local APIC) before being delivered to the </a:t>
            </a:r>
            <a:r>
              <a:rPr lang="en-US" dirty="0" smtClean="0"/>
              <a:t>target core.</a:t>
            </a:r>
            <a:endParaRPr lang="en-US" dirty="0"/>
          </a:p>
          <a:p>
            <a:pPr lvl="1"/>
            <a:r>
              <a:rPr lang="en-US" dirty="0" smtClean="0"/>
              <a:t>NMIs </a:t>
            </a:r>
            <a:r>
              <a:rPr lang="en-US" dirty="0"/>
              <a:t>and SMIs are not handled by an interrupt controller. </a:t>
            </a:r>
            <a:endParaRPr lang="en-US" dirty="0" smtClean="0"/>
          </a:p>
          <a:p>
            <a:pPr lvl="2"/>
            <a:r>
              <a:rPr lang="en-US" dirty="0" smtClean="0"/>
              <a:t>These are </a:t>
            </a:r>
            <a:r>
              <a:rPr lang="en-US" dirty="0"/>
              <a:t>delivered directly to the target core.</a:t>
            </a:r>
          </a:p>
          <a:p>
            <a:r>
              <a:rPr lang="en-US" dirty="0" smtClean="0"/>
              <a:t>Software </a:t>
            </a:r>
            <a:r>
              <a:rPr lang="en-US" dirty="0"/>
              <a:t>running on one core can program that core’s </a:t>
            </a:r>
            <a:r>
              <a:rPr lang="en-US" dirty="0" smtClean="0"/>
              <a:t>local </a:t>
            </a:r>
            <a:r>
              <a:rPr lang="en-US" dirty="0"/>
              <a:t>APIC to fire an interrupt targeting another core (or </a:t>
            </a:r>
            <a:r>
              <a:rPr lang="en-US" dirty="0" smtClean="0"/>
              <a:t>set of cores)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referred to as IPIs (Inter-Processor Interrupts)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Interrupts </a:t>
            </a:r>
            <a:r>
              <a:rPr lang="en-US" dirty="0"/>
              <a:t>may also occur via dedicated software </a:t>
            </a:r>
            <a:r>
              <a:rPr lang="en-US" dirty="0" smtClean="0"/>
              <a:t>instructions</a:t>
            </a:r>
            <a:r>
              <a:rPr lang="en-US" dirty="0"/>
              <a:t>. </a:t>
            </a:r>
          </a:p>
          <a:p>
            <a:r>
              <a:rPr lang="en-US" dirty="0" smtClean="0"/>
              <a:t>Each </a:t>
            </a:r>
            <a:r>
              <a:rPr lang="en-US" dirty="0"/>
              <a:t>time an interrupt instruction (INT xx) is </a:t>
            </a:r>
            <a:r>
              <a:rPr lang="en-US" dirty="0" smtClean="0"/>
              <a:t>executed </a:t>
            </a:r>
            <a:r>
              <a:rPr lang="en-US" dirty="0"/>
              <a:t>by the processor, the xx value (an 8-bit operand) causes the CPU to run the requested </a:t>
            </a:r>
            <a:r>
              <a:rPr lang="en-US" dirty="0" smtClean="0"/>
              <a:t>interrupt </a:t>
            </a:r>
            <a:r>
              <a:rPr lang="en-US" dirty="0"/>
              <a:t>service routine.</a:t>
            </a:r>
          </a:p>
          <a:p>
            <a:pPr lvl="1"/>
            <a:r>
              <a:rPr lang="en-US" dirty="0" smtClean="0"/>
              <a:t>INT </a:t>
            </a:r>
            <a:r>
              <a:rPr lang="en-US" dirty="0"/>
              <a:t>21h for various DOS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DOS </a:t>
            </a:r>
            <a:r>
              <a:rPr lang="en-US" dirty="0"/>
              <a:t>read, write, write string, terminate program,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INT </a:t>
            </a:r>
            <a:r>
              <a:rPr lang="en-US" dirty="0"/>
              <a:t>80h for Linux system </a:t>
            </a:r>
            <a:r>
              <a:rPr lang="en-US" dirty="0" smtClean="0"/>
              <a:t>calls</a:t>
            </a:r>
            <a:endParaRPr lang="en-US" dirty="0"/>
          </a:p>
          <a:p>
            <a:r>
              <a:rPr lang="en-US" dirty="0" smtClean="0"/>
              <a:t>Software </a:t>
            </a:r>
            <a:r>
              <a:rPr lang="en-US" dirty="0"/>
              <a:t>interrupts do </a:t>
            </a:r>
            <a:r>
              <a:rPr lang="en-US" dirty="0" err="1"/>
              <a:t>NOTinteract</a:t>
            </a:r>
            <a:r>
              <a:rPr lang="en-US" dirty="0"/>
              <a:t> with any </a:t>
            </a:r>
            <a:r>
              <a:rPr lang="en-US" dirty="0" smtClean="0"/>
              <a:t>interrupt </a:t>
            </a:r>
            <a:r>
              <a:rPr lang="en-US" dirty="0"/>
              <a:t>controller (e.g. Local APIC).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handled entirely within the core executing the </a:t>
            </a:r>
            <a:r>
              <a:rPr lang="en-US" dirty="0" smtClean="0"/>
              <a:t>instruction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exception is typically an unexpected internal </a:t>
            </a:r>
            <a:r>
              <a:rPr lang="en-US" dirty="0" smtClean="0"/>
              <a:t>event </a:t>
            </a:r>
            <a:r>
              <a:rPr lang="en-US" dirty="0"/>
              <a:t>and generally occurs when the CPU </a:t>
            </a:r>
            <a:r>
              <a:rPr lang="en-US" dirty="0" smtClean="0"/>
              <a:t>executes an </a:t>
            </a:r>
            <a:r>
              <a:rPr lang="en-US" dirty="0"/>
              <a:t>instruction requiring additional attention</a:t>
            </a:r>
          </a:p>
          <a:p>
            <a:r>
              <a:rPr lang="en-US" dirty="0" smtClean="0"/>
              <a:t>Some </a:t>
            </a:r>
            <a:r>
              <a:rPr lang="en-US" dirty="0"/>
              <a:t>exceptions are error conditions, some are </a:t>
            </a:r>
            <a:r>
              <a:rPr lang="en-US" dirty="0" smtClean="0"/>
              <a:t>not:</a:t>
            </a:r>
            <a:endParaRPr lang="en-US" dirty="0"/>
          </a:p>
          <a:p>
            <a:pPr lvl="1"/>
            <a:r>
              <a:rPr lang="en-US" dirty="0" smtClean="0"/>
              <a:t>Integer </a:t>
            </a:r>
            <a:r>
              <a:rPr lang="en-US" dirty="0"/>
              <a:t>divide by zero attempt (an error exception)</a:t>
            </a:r>
          </a:p>
          <a:p>
            <a:pPr lvl="1"/>
            <a:r>
              <a:rPr lang="en-US" dirty="0" smtClean="0"/>
              <a:t>Page fault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attempting to access a memory </a:t>
            </a:r>
            <a:r>
              <a:rPr lang="en-US" dirty="0" smtClean="0"/>
              <a:t>address </a:t>
            </a:r>
            <a:r>
              <a:rPr lang="en-US" dirty="0"/>
              <a:t>that isn't present in </a:t>
            </a:r>
            <a:r>
              <a:rPr lang="en-US" dirty="0" smtClean="0"/>
              <a:t>DRAM</a:t>
            </a:r>
            <a:endParaRPr lang="en-US" dirty="0"/>
          </a:p>
          <a:p>
            <a:pPr lvl="1"/>
            <a:r>
              <a:rPr lang="en-US" dirty="0" smtClean="0"/>
              <a:t>Stack overflow, etc.</a:t>
            </a:r>
          </a:p>
          <a:p>
            <a:r>
              <a:rPr lang="en-US" dirty="0" smtClean="0"/>
              <a:t>Exceptions </a:t>
            </a:r>
            <a:r>
              <a:rPr lang="en-US" dirty="0"/>
              <a:t>do </a:t>
            </a:r>
            <a:r>
              <a:rPr lang="en-US" dirty="0" err="1"/>
              <a:t>NOTinteract</a:t>
            </a:r>
            <a:r>
              <a:rPr lang="en-US" dirty="0"/>
              <a:t> with any interrupt </a:t>
            </a:r>
            <a:r>
              <a:rPr lang="en-US" dirty="0" smtClean="0"/>
              <a:t>controller </a:t>
            </a:r>
            <a:r>
              <a:rPr lang="en-US" dirty="0"/>
              <a:t>(e.g. Local APIC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handled entirely within the core that detected the exception.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89448"/>
            <a:ext cx="3181984" cy="29850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770984" cy="5112568"/>
          </a:xfrm>
        </p:spPr>
        <p:txBody>
          <a:bodyPr/>
          <a:lstStyle/>
          <a:p>
            <a:r>
              <a:rPr lang="en-US" altLang="ko-KR" dirty="0"/>
              <a:t>Each unique interrupt and exception is represented by a </a:t>
            </a:r>
            <a:r>
              <a:rPr lang="en-US" altLang="ko-KR" dirty="0" smtClean="0"/>
              <a:t>vectors (aka </a:t>
            </a:r>
            <a:r>
              <a:rPr lang="en-US" altLang="ko-KR" dirty="0"/>
              <a:t>interrupt vector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 smtClean="0"/>
              <a:t>CPU </a:t>
            </a:r>
            <a:r>
              <a:rPr lang="en-US" altLang="ko-KR" dirty="0"/>
              <a:t>uses the vector to locate and execute the appropriate </a:t>
            </a:r>
            <a:r>
              <a:rPr lang="en-US" altLang="ko-KR" dirty="0" smtClean="0"/>
              <a:t>handler</a:t>
            </a:r>
            <a:r>
              <a:rPr lang="en-US" altLang="ko-KR" dirty="0"/>
              <a:t>, also referred to as the interrupt service routine (ISR)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x86 architecture supports an 8-bit interrupt </a:t>
            </a:r>
            <a:r>
              <a:rPr lang="en-US" altLang="ko-KR" dirty="0" smtClean="0"/>
              <a:t>vector </a:t>
            </a:r>
            <a:r>
              <a:rPr lang="en-US" altLang="ko-KR" dirty="0"/>
              <a:t>(0 –255)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multi-processor/core systems, there can be more than 256 </a:t>
            </a:r>
            <a:r>
              <a:rPr lang="en-US" altLang="ko-KR" dirty="0" smtClean="0"/>
              <a:t>unique </a:t>
            </a:r>
            <a:r>
              <a:rPr lang="en-US" altLang="ko-KR" dirty="0"/>
              <a:t>interrupts.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/>
              <a:t>logical processor supports 256 vectors.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062459" y="1088636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25479" y="768505"/>
            <a:ext cx="1628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Vector</a:t>
            </a:r>
            <a:endParaRPr lang="en-US" sz="16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04577" y="1031341"/>
            <a:ext cx="458780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6356626" y="6623878"/>
            <a:ext cx="2693502" cy="1506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993</TotalTime>
  <Words>15472</Words>
  <Application>Microsoft Office PowerPoint</Application>
  <PresentationFormat>On-screen Show (4:3)</PresentationFormat>
  <Paragraphs>3955</Paragraphs>
  <Slides>225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225</vt:i4>
      </vt:variant>
    </vt:vector>
  </HeadingPairs>
  <TitlesOfParts>
    <vt:vector size="238" baseType="lpstr">
      <vt:lpstr>Rockwell</vt:lpstr>
      <vt:lpstr>Rockwell Condensed</vt:lpstr>
      <vt:lpstr>맑은 고딕</vt:lpstr>
      <vt:lpstr>바탕</vt:lpstr>
      <vt:lpstr>Arial</vt:lpstr>
      <vt:lpstr>Calibri</vt:lpstr>
      <vt:lpstr>Cambria Math</vt:lpstr>
      <vt:lpstr>Courier New</vt:lpstr>
      <vt:lpstr>Georgia</vt:lpstr>
      <vt:lpstr>Tahoma</vt:lpstr>
      <vt:lpstr>Times New Roman</vt:lpstr>
      <vt:lpstr>Wingdings</vt:lpstr>
      <vt:lpstr>목판</vt:lpstr>
      <vt:lpstr>04. The Abstraction: The Process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05. Interlude:  Process API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06. Mechanism:  Limited Direct Execution</vt:lpstr>
      <vt:lpstr>OS Execution mode</vt:lpstr>
      <vt:lpstr>real mode</vt:lpstr>
      <vt:lpstr>Segmented memory in real mode</vt:lpstr>
      <vt:lpstr>Segmented memory in real mode</vt:lpstr>
      <vt:lpstr>protected mode</vt:lpstr>
      <vt:lpstr>Privileged Instructions</vt:lpstr>
      <vt:lpstr>Protected Mode</vt:lpstr>
      <vt:lpstr>Virtual-8086 Mode</vt:lpstr>
      <vt:lpstr>System Management Mode (SMM)</vt:lpstr>
      <vt:lpstr>Long Mode (IA-32e mode)</vt:lpstr>
      <vt:lpstr>64-bit Mode</vt:lpstr>
      <vt:lpstr>Compatibility Mode</vt:lpstr>
      <vt:lpstr>Compile process</vt:lpstr>
      <vt:lpstr>Compile process</vt:lpstr>
      <vt:lpstr>Compile process</vt:lpstr>
      <vt:lpstr>The elf binary format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Stack overflow protection</vt:lpstr>
      <vt:lpstr>PowerPoint Presentation</vt:lpstr>
      <vt:lpstr>PowerPoint Presentation</vt:lpstr>
      <vt:lpstr>Software Privilege Levels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System calls in detail</vt:lpstr>
      <vt:lpstr>System calls in detail</vt:lpstr>
      <vt:lpstr>System calls in detail</vt:lpstr>
      <vt:lpstr>System calls in detail</vt:lpstr>
      <vt:lpstr>System calls in detail</vt:lpstr>
      <vt:lpstr>System calls in detail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interrupt service routine (ISR)</vt:lpstr>
      <vt:lpstr>Hardware Interrupts</vt:lpstr>
      <vt:lpstr>Hardware Interrupts</vt:lpstr>
      <vt:lpstr>Software interrupts</vt:lpstr>
      <vt:lpstr>Processor Exceptions</vt:lpstr>
      <vt:lpstr>interrupt service routine (ISR)</vt:lpstr>
      <vt:lpstr>interrupt service routine (ISR)</vt:lpstr>
      <vt:lpstr>interrupt service routine (ISR)</vt:lpstr>
      <vt:lpstr>Non-maskable interrupt (NMI)</vt:lpstr>
      <vt:lpstr>Non-maskable interrupt (NMI)</vt:lpstr>
      <vt:lpstr>Problem 2: Switching Between Processes</vt:lpstr>
      <vt:lpstr>A cooperative Approach: Wait for system calls</vt:lpstr>
      <vt:lpstr>A Non-Cooperative Approach: OS Takes Control</vt:lpstr>
      <vt:lpstr>System Timers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Hardware vs. Software Context Switching</vt:lpstr>
      <vt:lpstr>Task-Related Data Structures</vt:lpstr>
      <vt:lpstr>Task-state segment (TSS)</vt:lpstr>
      <vt:lpstr>TSS descriptor</vt:lpstr>
      <vt:lpstr>Task-gate descriptor</vt:lpstr>
      <vt:lpstr>Task register</vt:lpstr>
      <vt:lpstr>Task register</vt:lpstr>
      <vt:lpstr>Eflags register</vt:lpstr>
      <vt:lpstr>Events that Cause a Task Switch</vt:lpstr>
      <vt:lpstr>PowerPoint Presentation</vt:lpstr>
      <vt:lpstr>07.  Scheduling: Introduction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08. Scheduling: Multi-Level Feedback Queue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09. Scheduling: Proportional Share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10. Multiprocessor Scheduling (Advanced)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I/O-Bound VS. Processor-Bound Processes</vt:lpstr>
      <vt:lpstr>I/O-Bound VS. Processor-Bound Processes</vt:lpstr>
      <vt:lpstr>I/O-Bound VS. Processor-Bound Processes</vt:lpstr>
      <vt:lpstr>Process Priority</vt:lpstr>
      <vt:lpstr>Process Priority</vt:lpstr>
      <vt:lpstr>Process Priority</vt:lpstr>
      <vt:lpstr>Process Priority</vt:lpstr>
      <vt:lpstr>Timeslice</vt:lpstr>
      <vt:lpstr>Timeslice</vt:lpstr>
      <vt:lpstr>Timeslice</vt:lpstr>
      <vt:lpstr>Example scenario</vt:lpstr>
      <vt:lpstr>Example scenario</vt:lpstr>
      <vt:lpstr>Example scenario</vt:lpstr>
      <vt:lpstr>Example scenario</vt:lpstr>
      <vt:lpstr>Process Scheduling in Unix Systems</vt:lpstr>
      <vt:lpstr>Process Scheduling in Unix Systems</vt:lpstr>
      <vt:lpstr>Process Scheduling in Unix Systems</vt:lpstr>
      <vt:lpstr>Process Scheduling in Unix Systems</vt:lpstr>
      <vt:lpstr>Process Scheduling in Unix Systems</vt:lpstr>
      <vt:lpstr>Completely fair scheduling (CFS)</vt:lpstr>
      <vt:lpstr>Completely fair scheduling (CFS)</vt:lpstr>
      <vt:lpstr>Completely fair scheduling (CFS)</vt:lpstr>
      <vt:lpstr>Completely fair scheduling (CFS)</vt:lpstr>
      <vt:lpstr>Completely fair scheduling (CFS)</vt:lpstr>
      <vt:lpstr>CFS implementation</vt:lpstr>
      <vt:lpstr>CFS implementation</vt:lpstr>
      <vt:lpstr>CFS implementation</vt:lpstr>
      <vt:lpstr>CFS implementation</vt:lpstr>
      <vt:lpstr>Backup slides</vt:lpstr>
      <vt:lpstr>context switch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227</cp:revision>
  <dcterms:created xsi:type="dcterms:W3CDTF">2017-02-28T02:06:20Z</dcterms:created>
  <dcterms:modified xsi:type="dcterms:W3CDTF">2018-10-09T02:48:44Z</dcterms:modified>
</cp:coreProperties>
</file>